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334" r:id="rId4"/>
    <p:sldId id="333" r:id="rId5"/>
    <p:sldId id="352" r:id="rId6"/>
    <p:sldId id="259" r:id="rId7"/>
    <p:sldId id="263" r:id="rId8"/>
    <p:sldId id="265" r:id="rId9"/>
    <p:sldId id="267" r:id="rId10"/>
    <p:sldId id="318" r:id="rId11"/>
    <p:sldId id="296" r:id="rId12"/>
    <p:sldId id="273" r:id="rId13"/>
    <p:sldId id="279" r:id="rId14"/>
    <p:sldId id="280" r:id="rId15"/>
    <p:sldId id="298" r:id="rId16"/>
    <p:sldId id="276" r:id="rId17"/>
    <p:sldId id="349" r:id="rId18"/>
    <p:sldId id="337" r:id="rId19"/>
    <p:sldId id="338" r:id="rId20"/>
    <p:sldId id="289" r:id="rId21"/>
    <p:sldId id="292" r:id="rId22"/>
    <p:sldId id="314" r:id="rId23"/>
    <p:sldId id="353" r:id="rId24"/>
    <p:sldId id="340" r:id="rId25"/>
    <p:sldId id="302" r:id="rId26"/>
    <p:sldId id="344" r:id="rId27"/>
    <p:sldId id="345" r:id="rId28"/>
    <p:sldId id="346" r:id="rId29"/>
    <p:sldId id="348" r:id="rId30"/>
    <p:sldId id="354" r:id="rId31"/>
    <p:sldId id="322" r:id="rId3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C0C"/>
    <a:srgbClr val="CC0099"/>
    <a:srgbClr val="FF0000"/>
    <a:srgbClr val="6699FF"/>
    <a:srgbClr val="66FF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529427-4AEF-46A0-808D-5C192E26920A}" v="7" dt="2021-09-01T19:36:53.8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67" autoAdjust="0"/>
    <p:restoredTop sz="91000" autoAdjust="0"/>
  </p:normalViewPr>
  <p:slideViewPr>
    <p:cSldViewPr>
      <p:cViewPr varScale="1">
        <p:scale>
          <a:sx n="100" d="100"/>
          <a:sy n="100" d="100"/>
        </p:scale>
        <p:origin x="154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90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12830607712498"/>
          <c:y val="5.1192754321271829E-2"/>
          <c:w val="0.66565605581353648"/>
          <c:h val="0.7533966987532605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VO2 (ml/kg/min)</c:v>
                </c:pt>
              </c:strCache>
            </c:strRef>
          </c:tx>
          <c:spPr>
            <a:ln w="38100">
              <a:solidFill>
                <a:srgbClr val="FFFF00"/>
              </a:solidFill>
            </a:ln>
          </c:spPr>
          <c:marker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marker>
          <c:cat>
            <c:numRef>
              <c:f>Sheet1!$B$1:$G$1</c:f>
              <c:numCache>
                <c:formatCode>General</c:formatCode>
                <c:ptCount val="6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220</c:v>
                </c:pt>
              </c:numCache>
            </c:numRef>
          </c:cat>
          <c:val>
            <c:numRef>
              <c:f>Sheet1!$B$2:$G$2</c:f>
              <c:numCache>
                <c:formatCode>General</c:formatCode>
                <c:ptCount val="6"/>
                <c:pt idx="0">
                  <c:v>4</c:v>
                </c:pt>
                <c:pt idx="1">
                  <c:v>18</c:v>
                </c:pt>
                <c:pt idx="2">
                  <c:v>32</c:v>
                </c:pt>
                <c:pt idx="3">
                  <c:v>41</c:v>
                </c:pt>
                <c:pt idx="4">
                  <c:v>49</c:v>
                </c:pt>
                <c:pt idx="5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06-4B1A-B0A1-8118180668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442176"/>
        <c:axId val="129444096"/>
      </c:lineChart>
      <c:lineChart>
        <c:grouping val="standar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METS</c:v>
                </c:pt>
              </c:strCache>
            </c:strRef>
          </c:tx>
          <c:spPr>
            <a:ln w="38100"/>
          </c:spPr>
          <c:cat>
            <c:numRef>
              <c:f>Sheet1!$B$1:$G$1</c:f>
              <c:numCache>
                <c:formatCode>General</c:formatCode>
                <c:ptCount val="6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220</c:v>
                </c:pt>
              </c:numCache>
            </c:numRef>
          </c:cat>
          <c:val>
            <c:numRef>
              <c:f>Sheet1!$B$3:$G$3</c:f>
              <c:numCache>
                <c:formatCode>General</c:formatCode>
                <c:ptCount val="6"/>
                <c:pt idx="0">
                  <c:v>1</c:v>
                </c:pt>
                <c:pt idx="1">
                  <c:v>5</c:v>
                </c:pt>
                <c:pt idx="2">
                  <c:v>9</c:v>
                </c:pt>
                <c:pt idx="3">
                  <c:v>11.7</c:v>
                </c:pt>
                <c:pt idx="4">
                  <c:v>14</c:v>
                </c:pt>
                <c:pt idx="5">
                  <c:v>14.3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406-4B1A-B0A1-811818066892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EE (kcals/min)</c:v>
                </c:pt>
              </c:strCache>
            </c:strRef>
          </c:tx>
          <c:spPr>
            <a:ln w="38100"/>
          </c:spPr>
          <c:cat>
            <c:numRef>
              <c:f>Sheet1!$B$1:$G$1</c:f>
              <c:numCache>
                <c:formatCode>General</c:formatCode>
                <c:ptCount val="6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220</c:v>
                </c:pt>
              </c:numCache>
            </c:numRef>
          </c:cat>
          <c:val>
            <c:numRef>
              <c:f>Sheet1!$B$4:$G$4</c:f>
              <c:numCache>
                <c:formatCode>General</c:formatCode>
                <c:ptCount val="6"/>
                <c:pt idx="0">
                  <c:v>1</c:v>
                </c:pt>
                <c:pt idx="1">
                  <c:v>4</c:v>
                </c:pt>
                <c:pt idx="2">
                  <c:v>7</c:v>
                </c:pt>
                <c:pt idx="3">
                  <c:v>9</c:v>
                </c:pt>
                <c:pt idx="4">
                  <c:v>11</c:v>
                </c:pt>
                <c:pt idx="5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406-4B1A-B0A1-8118180668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456384"/>
        <c:axId val="129454464"/>
      </c:lineChart>
      <c:catAx>
        <c:axId val="129442176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 baseline="0" dirty="0">
                    <a:latin typeface="Times New Roman" pitchFamily="18" charset="0"/>
                  </a:rPr>
                  <a:t>Walk/Run Speed</a:t>
                </a:r>
              </a:p>
            </c:rich>
          </c:tx>
          <c:layout>
            <c:manualLayout>
              <c:xMode val="edge"/>
              <c:yMode val="edge"/>
              <c:x val="0.40899353926912979"/>
              <c:y val="0.85413408535307833"/>
            </c:manualLayout>
          </c:layout>
          <c:overlay val="0"/>
        </c:title>
        <c:numFmt formatCode="General" sourceLinked="1"/>
        <c:majorTickMark val="none"/>
        <c:minorTickMark val="out"/>
        <c:tickLblPos val="nextTo"/>
        <c:crossAx val="129444096"/>
        <c:crosses val="autoZero"/>
        <c:auto val="1"/>
        <c:lblAlgn val="ctr"/>
        <c:lblOffset val="100"/>
        <c:tickLblSkip val="1"/>
        <c:noMultiLvlLbl val="0"/>
      </c:catAx>
      <c:valAx>
        <c:axId val="12944409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en-US" sz="1400">
                    <a:latin typeface="Times New Roman" pitchFamily="18" charset="0"/>
                  </a:rPr>
                  <a:t>VO</a:t>
                </a:r>
                <a:r>
                  <a:rPr lang="en-US" sz="1400" baseline="-25000">
                    <a:latin typeface="Times New Roman" pitchFamily="18" charset="0"/>
                  </a:rPr>
                  <a:t>2</a:t>
                </a:r>
                <a:r>
                  <a:rPr lang="en-US" sz="1400" baseline="0">
                    <a:latin typeface="Times New Roman" pitchFamily="18" charset="0"/>
                  </a:rPr>
                  <a:t> </a:t>
                </a:r>
              </a:p>
              <a:p>
                <a:pPr>
                  <a:defRPr sz="1400"/>
                </a:pPr>
                <a:r>
                  <a:rPr lang="en-US" sz="1400" baseline="0">
                    <a:latin typeface="Times New Roman" pitchFamily="18" charset="0"/>
                  </a:rPr>
                  <a:t>(ml O</a:t>
                </a:r>
                <a:r>
                  <a:rPr lang="en-US" sz="1400" baseline="-25000">
                    <a:latin typeface="Times New Roman" pitchFamily="18" charset="0"/>
                  </a:rPr>
                  <a:t>2</a:t>
                </a:r>
                <a:r>
                  <a:rPr lang="en-US" sz="1400" baseline="0">
                    <a:latin typeface="Times New Roman" pitchFamily="18" charset="0"/>
                  </a:rPr>
                  <a:t>/kg body mass/min)</a:t>
                </a:r>
                <a:endParaRPr lang="en-US" sz="1400">
                  <a:latin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4.5213899544608194E-4"/>
              <c:y val="0.3142343633216431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 i="0" baseline="0">
                <a:latin typeface="Times New Roman" pitchFamily="18" charset="0"/>
              </a:defRPr>
            </a:pPr>
            <a:endParaRPr lang="en-US"/>
          </a:p>
        </c:txPr>
        <c:crossAx val="129442176"/>
        <c:crosses val="autoZero"/>
        <c:crossBetween val="between"/>
      </c:valAx>
      <c:valAx>
        <c:axId val="129454464"/>
        <c:scaling>
          <c:orientation val="minMax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 sz="1400" baseline="0">
                    <a:solidFill>
                      <a:schemeClr val="tx1"/>
                    </a:solidFill>
                  </a:defRPr>
                </a:pPr>
                <a:r>
                  <a:rPr lang="en-US" sz="1400" baseline="0">
                    <a:solidFill>
                      <a:schemeClr val="tx1"/>
                    </a:solidFill>
                    <a:latin typeface="Times New Roman" pitchFamily="18" charset="0"/>
                  </a:rPr>
                  <a:t>Energy </a:t>
                </a:r>
              </a:p>
              <a:p>
                <a:pPr>
                  <a:defRPr sz="1400" baseline="0">
                    <a:solidFill>
                      <a:schemeClr val="tx1"/>
                    </a:solidFill>
                  </a:defRPr>
                </a:pPr>
                <a:r>
                  <a:rPr lang="en-US" sz="1400" baseline="0">
                    <a:solidFill>
                      <a:schemeClr val="tx1"/>
                    </a:solidFill>
                    <a:latin typeface="Times New Roman" pitchFamily="18" charset="0"/>
                  </a:rPr>
                  <a:t>Expenditure </a:t>
                </a:r>
              </a:p>
              <a:p>
                <a:pPr>
                  <a:defRPr sz="1400" baseline="0">
                    <a:solidFill>
                      <a:schemeClr val="tx1"/>
                    </a:solidFill>
                  </a:defRPr>
                </a:pPr>
                <a:r>
                  <a:rPr lang="en-US" sz="1400" baseline="0">
                    <a:solidFill>
                      <a:schemeClr val="tx1"/>
                    </a:solidFill>
                    <a:latin typeface="Times New Roman" pitchFamily="18" charset="0"/>
                  </a:rPr>
                  <a:t>(kcal/min)</a:t>
                </a:r>
              </a:p>
              <a:p>
                <a:pPr>
                  <a:defRPr sz="1400" baseline="0">
                    <a:solidFill>
                      <a:schemeClr val="tx1"/>
                    </a:solidFill>
                  </a:defRPr>
                </a:pPr>
                <a:r>
                  <a:rPr lang="en-US" sz="1400" baseline="0">
                    <a:solidFill>
                      <a:schemeClr val="tx1"/>
                    </a:solidFill>
                    <a:latin typeface="Times New Roman" pitchFamily="18" charset="0"/>
                  </a:rPr>
                  <a:t>&amp;</a:t>
                </a:r>
              </a:p>
              <a:p>
                <a:pPr>
                  <a:defRPr sz="1400" baseline="0">
                    <a:solidFill>
                      <a:schemeClr val="tx1"/>
                    </a:solidFill>
                  </a:defRPr>
                </a:pPr>
                <a:r>
                  <a:rPr lang="en-US" sz="1400" baseline="0">
                    <a:solidFill>
                      <a:schemeClr val="tx1"/>
                    </a:solidFill>
                    <a:latin typeface="Times New Roman" pitchFamily="18" charset="0"/>
                  </a:rPr>
                  <a:t>METS</a:t>
                </a:r>
              </a:p>
            </c:rich>
          </c:tx>
          <c:layout>
            <c:manualLayout>
              <c:xMode val="edge"/>
              <c:yMode val="edge"/>
              <c:x val="0.88544159544159573"/>
              <c:y val="0.2814298043893471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 i="0" baseline="0">
                <a:latin typeface="Times New Roman" pitchFamily="18" charset="0"/>
              </a:defRPr>
            </a:pPr>
            <a:endParaRPr lang="en-US"/>
          </a:p>
        </c:txPr>
        <c:crossAx val="129456384"/>
        <c:crosses val="max"/>
        <c:crossBetween val="between"/>
      </c:valAx>
      <c:catAx>
        <c:axId val="129456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29454464"/>
        <c:crosses val="autoZero"/>
        <c:auto val="1"/>
        <c:lblAlgn val="ctr"/>
        <c:lblOffset val="100"/>
        <c:noMultiLvlLbl val="0"/>
      </c:catAx>
      <c:spPr>
        <a:ln>
          <a:solidFill>
            <a:sysClr val="window" lastClr="FFFFFF"/>
          </a:solidFill>
        </a:ln>
      </c:spPr>
    </c:plotArea>
    <c:legend>
      <c:legendPos val="r"/>
      <c:layout>
        <c:manualLayout>
          <c:xMode val="edge"/>
          <c:yMode val="edge"/>
          <c:x val="0.58831291921843087"/>
          <c:y val="0.52274180753312682"/>
          <c:w val="0.18748267043542644"/>
          <c:h val="0.22967459572016075"/>
        </c:manualLayout>
      </c:layout>
      <c:overlay val="0"/>
      <c:txPr>
        <a:bodyPr/>
        <a:lstStyle/>
        <a:p>
          <a:pPr>
            <a:defRPr sz="1300" b="1" i="0" baseline="0">
              <a:latin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hPercent val="143"/>
      <c:rotY val="13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26054590570719605"/>
          <c:y val="1.5789473684210527E-2"/>
          <c:w val="0.66746506231423064"/>
          <c:h val="0.84736842105263155"/>
        </c:manualLayout>
      </c:layout>
      <c:bar3DChart>
        <c:barDir val="bar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rgbClr val="FFFF00"/>
            </a:solidFill>
            <a:ln w="20419">
              <a:noFill/>
            </a:ln>
          </c:spPr>
          <c:invertIfNegative val="0"/>
          <c:cat>
            <c:strRef>
              <c:f>Sheet1!$B$1:$O$1</c:f>
              <c:strCache>
                <c:ptCount val="14"/>
                <c:pt idx="0">
                  <c:v>Swimming 3.0mph</c:v>
                </c:pt>
                <c:pt idx="1">
                  <c:v>Running 10.0mph</c:v>
                </c:pt>
                <c:pt idx="2">
                  <c:v>Running 7.5mph</c:v>
                </c:pt>
                <c:pt idx="3">
                  <c:v>Wrestling</c:v>
                </c:pt>
                <c:pt idx="4">
                  <c:v>Handball</c:v>
                </c:pt>
                <c:pt idx="5">
                  <c:v>Basketball</c:v>
                </c:pt>
                <c:pt idx="6">
                  <c:v>Weight Lifting</c:v>
                </c:pt>
                <c:pt idx="7">
                  <c:v>Cycling 7.5mph</c:v>
                </c:pt>
                <c:pt idx="8">
                  <c:v>Tennis</c:v>
                </c:pt>
                <c:pt idx="9">
                  <c:v>Cycling 5.0mph</c:v>
                </c:pt>
                <c:pt idx="10">
                  <c:v>Walking 3.5mph</c:v>
                </c:pt>
                <c:pt idx="11">
                  <c:v>Standing</c:v>
                </c:pt>
                <c:pt idx="12">
                  <c:v>Sitting</c:v>
                </c:pt>
                <c:pt idx="13">
                  <c:v>Sleeping</c:v>
                </c:pt>
              </c:strCache>
            </c:strRef>
          </c:cat>
          <c:val>
            <c:numRef>
              <c:f>Sheet1!$B$2:$O$2</c:f>
              <c:numCache>
                <c:formatCode>General</c:formatCode>
                <c:ptCount val="14"/>
                <c:pt idx="0">
                  <c:v>20</c:v>
                </c:pt>
                <c:pt idx="1">
                  <c:v>18</c:v>
                </c:pt>
                <c:pt idx="2">
                  <c:v>14</c:v>
                </c:pt>
                <c:pt idx="3">
                  <c:v>13</c:v>
                </c:pt>
                <c:pt idx="4">
                  <c:v>11</c:v>
                </c:pt>
                <c:pt idx="5">
                  <c:v>8</c:v>
                </c:pt>
                <c:pt idx="6">
                  <c:v>7.5</c:v>
                </c:pt>
                <c:pt idx="7">
                  <c:v>7</c:v>
                </c:pt>
                <c:pt idx="8">
                  <c:v>6.5</c:v>
                </c:pt>
                <c:pt idx="9">
                  <c:v>5</c:v>
                </c:pt>
                <c:pt idx="10">
                  <c:v>5</c:v>
                </c:pt>
                <c:pt idx="11">
                  <c:v>2</c:v>
                </c:pt>
                <c:pt idx="12">
                  <c:v>2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14-4FAD-846C-930A8B3DDB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32797952"/>
        <c:axId val="132799488"/>
        <c:axId val="0"/>
      </c:bar3DChart>
      <c:catAx>
        <c:axId val="1327979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low"/>
        <c:spPr>
          <a:ln w="25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47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32799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2799488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 sz="2400" b="1" i="0" u="none" strike="noStrike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defRPr>
                </a:pPr>
                <a:r>
                  <a:rPr lang="en-US" sz="2400" b="1" i="0" u="none" strike="noStrike" baseline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Energy Expenditure (kcal/min)</a:t>
                </a:r>
              </a:p>
            </c:rich>
          </c:tx>
          <c:layout>
            <c:manualLayout>
              <c:xMode val="edge"/>
              <c:yMode val="edge"/>
              <c:x val="0.32077019346091673"/>
              <c:y val="0.89938358940547669"/>
            </c:manualLayout>
          </c:layout>
          <c:overlay val="0"/>
          <c:spPr>
            <a:noFill/>
            <a:ln w="20419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25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47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32797952"/>
        <c:crosses val="autoZero"/>
        <c:crossBetween val="between"/>
        <c:majorUnit val="5"/>
        <c:minorUnit val="1"/>
      </c:valAx>
      <c:spPr>
        <a:noFill/>
        <a:ln w="2041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4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77276"/>
            <a:ext cx="30384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Exercise Physiology 101</a:t>
            </a:r>
          </a:p>
          <a:p>
            <a:pPr>
              <a:defRPr/>
            </a:pPr>
            <a:r>
              <a:rPr lang="en-US"/>
              <a:t>Russell R. Pate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264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6EF11CB-B7CE-4B93-B8A4-525233FA7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2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r">
              <a:defRPr sz="1200"/>
            </a:lvl1pPr>
          </a:lstStyle>
          <a:p>
            <a:pPr>
              <a:defRPr/>
            </a:pPr>
            <a:fld id="{6C60A2E3-3037-47F7-BDD3-13C25D919779}" type="datetimeFigureOut">
              <a:rPr lang="en-US"/>
              <a:pPr>
                <a:defRPr/>
              </a:pPr>
              <a:t>9/2/2021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2" tIns="46581" rIns="93162" bIns="4658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3162" tIns="46581" rIns="93162" bIns="4658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r">
              <a:defRPr sz="1200"/>
            </a:lvl1pPr>
          </a:lstStyle>
          <a:p>
            <a:pPr>
              <a:defRPr/>
            </a:pPr>
            <a:fld id="{3ED3D4EB-2D37-43DC-AF9A-C1F1F4FBB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387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/>
              <a:t>The maximal rate at which oxygen is taken up by the tissues depends on central and peripheral factors; the maximal rate at which the heart can beat; the maximal volume the heart can pump PER beat, and the maximal rate at which the skeletal muscle tissue can extract oxygen.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308C461-2E97-4DFD-86BB-577387DAFD8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3C81C5-1BF2-4ABA-9D76-22550ED69B7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9AB35-7A25-4653-8F1B-EDB849CF85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6B7F8-0DC4-474A-BED6-173DEAE029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94FD5E-17C2-41B0-8DC0-6D7DAC7F65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41475"/>
            <a:ext cx="3810000" cy="4454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41475"/>
            <a:ext cx="3810000" cy="4454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51CC3-5EB5-460A-8B6E-D589D07DE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641475"/>
            <a:ext cx="7772400" cy="4454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D360B-3FA7-4756-97E2-A7C248BE0F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3E5671-5D38-482E-8449-CE16CB06BE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6F887B-2A9E-4AFC-8182-91C46789B3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B9A2C6-FE2C-4C2F-8F26-3E02F4BA3F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D38E09-CFE2-4ED1-A133-D6302A233D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84AA-03F1-4FBB-BEE2-1D5958FA5D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EBD2C-6862-49CD-A4E0-C7F1B45764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25402701-4B94-455D-81CC-74F3C3D974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C7E7C7-C968-47F6-A503-7510E18B84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304DF1AE-6CD8-4407-8DAC-8006F198F7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hyperlink" Target="http://www.google.com/url?sa=i&amp;rct=j&amp;q=adult+physical+activity&amp;source=images&amp;cd=&amp;cad=rja&amp;docid=95QrwtaJwIXLWM&amp;tbnid=x9cHCHFO771fLM:&amp;ved=0CAUQjRw&amp;url=http://www.healthyeating.org/Healthy-Eating/Healthy-Living/Disease-Prevention/Article-Viewer/Article/350/Healthy-Aging-Helping-Older-Adults-Achieve-Optimal-Health-and-Wellness.aspx&amp;ei=LhQVUoyQHMqQyAGrvoC4Aw&amp;bvm=bv.50952593,d.b2I&amp;psig=AFQjCNHWzxfUQH15EeFMtkNvOAIRTLlRrw&amp;ust=1377199499807728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143000"/>
          </a:xfrm>
          <a:ln>
            <a:noFill/>
          </a:ln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5400" b="1" dirty="0">
                <a:ln w="5000" cmpd="sng">
                  <a:noFill/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Exercise Physiology 101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95600"/>
            <a:ext cx="6400800" cy="1198562"/>
          </a:xfrm>
        </p:spPr>
        <p:txBody>
          <a:bodyPr>
            <a:normAutofit fontScale="77500" lnSpcReduction="20000"/>
          </a:bodyPr>
          <a:lstStyle/>
          <a:p>
            <a:pPr algn="ctr" eaLnBrk="1" hangingPunct="1">
              <a:defRPr/>
            </a:pPr>
            <a:r>
              <a:rPr lang="en-US" sz="3600" dirty="0"/>
              <a:t>Russell R. Pate, PhD</a:t>
            </a:r>
          </a:p>
          <a:p>
            <a:pPr algn="ctr" eaLnBrk="1" hangingPunct="1">
              <a:defRPr/>
            </a:pPr>
            <a:r>
              <a:rPr lang="en-US" sz="3600" dirty="0"/>
              <a:t>Arnold School of Public Health</a:t>
            </a:r>
          </a:p>
          <a:p>
            <a:pPr algn="ctr" eaLnBrk="1" hangingPunct="1">
              <a:defRPr/>
            </a:pPr>
            <a:r>
              <a:rPr lang="en-US" sz="3600" dirty="0"/>
              <a:t>University of South Carolina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550" y="4724400"/>
            <a:ext cx="26289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VO</a:t>
            </a:r>
            <a:r>
              <a:rPr lang="en-US" b="1" baseline="-25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2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/>
              <a:t>Rate at which oxygen is consumed by the body (ml O</a:t>
            </a:r>
            <a:r>
              <a:rPr lang="en-US" sz="3500" baseline="-25000" dirty="0"/>
              <a:t>2</a:t>
            </a:r>
            <a:r>
              <a:rPr lang="en-US" sz="3500" dirty="0"/>
              <a:t>/kg body mass/min)</a:t>
            </a:r>
          </a:p>
          <a:p>
            <a:pPr eaLnBrk="1" hangingPunct="1">
              <a:buSzPct val="100000"/>
              <a:buFont typeface="Wingdings" pitchFamily="2" charset="2"/>
              <a:buChar char="§"/>
              <a:defRPr/>
            </a:pPr>
            <a:endParaRPr lang="en-US" sz="3500" dirty="0"/>
          </a:p>
          <a:p>
            <a:pPr eaLnBrk="1" hangingPunct="1">
              <a:buSzPct val="100000"/>
              <a:buFont typeface="Wingdings" pitchFamily="2" charset="2"/>
              <a:buChar char="§"/>
              <a:defRPr/>
            </a:pPr>
            <a:endParaRPr lang="en-US" sz="3500" dirty="0"/>
          </a:p>
          <a:p>
            <a:pPr eaLnBrk="1" hangingPunct="1">
              <a:buSzPct val="150000"/>
              <a:buFont typeface="Wingdings" pitchFamily="2" charset="2"/>
              <a:buChar char="§"/>
              <a:defRPr/>
            </a:pPr>
            <a:endParaRPr lang="en-US" sz="35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MET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41475"/>
            <a:ext cx="7391400" cy="4454525"/>
          </a:xfrm>
        </p:spPr>
        <p:txBody>
          <a:bodyPr>
            <a:normAutofit lnSpcReduction="10000"/>
          </a:bodyPr>
          <a:lstStyle/>
          <a:p>
            <a:pPr marL="512763" indent="-476250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/>
              <a:t>A Metabolic Equivalent Unit</a:t>
            </a:r>
          </a:p>
          <a:p>
            <a:pPr marL="512763" indent="-476250">
              <a:buClr>
                <a:schemeClr val="accent2">
                  <a:lumMod val="40000"/>
                  <a:lumOff val="60000"/>
                </a:schemeClr>
              </a:buClr>
              <a:buSzPct val="150000"/>
              <a:buFont typeface="Arial" panose="020B0604020202020204" pitchFamily="34" charset="0"/>
              <a:buChar char="•"/>
              <a:defRPr/>
            </a:pPr>
            <a:endParaRPr lang="en-US" sz="1600" dirty="0"/>
          </a:p>
          <a:p>
            <a:pPr marL="512763" indent="-476250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/>
              <a:t>Used to estimate the rate of energy expenditure during physical activity relative to resting metabolic rate (1 MET)</a:t>
            </a:r>
          </a:p>
          <a:p>
            <a:pPr marL="512763" indent="-476250">
              <a:buClr>
                <a:schemeClr val="accent2">
                  <a:lumMod val="40000"/>
                  <a:lumOff val="60000"/>
                </a:schemeClr>
              </a:buClr>
              <a:buSzPct val="150000"/>
              <a:buFont typeface="Arial" panose="020B0604020202020204" pitchFamily="34" charset="0"/>
              <a:buChar char="•"/>
              <a:defRPr/>
            </a:pPr>
            <a:endParaRPr lang="en-US" sz="1600" dirty="0"/>
          </a:p>
          <a:p>
            <a:pPr marL="512763" indent="-476250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/>
              <a:t>1 MET = 3.5 ml O</a:t>
            </a:r>
            <a:r>
              <a:rPr lang="en-US" sz="3500" baseline="-25000" dirty="0"/>
              <a:t>2</a:t>
            </a:r>
            <a:r>
              <a:rPr lang="en-US" sz="3500" dirty="0"/>
              <a:t>/kg body mass/min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2291400759"/>
              </p:ext>
            </p:extLst>
          </p:nvPr>
        </p:nvGraphicFramePr>
        <p:xfrm>
          <a:off x="0" y="2057400"/>
          <a:ext cx="8915400" cy="4357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152400"/>
            <a:ext cx="91440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4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Aerobic Energy Expenditure During Graded Treadmill Exercise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rot="5400000">
            <a:off x="6629400" y="2438400"/>
            <a:ext cx="306388" cy="1588"/>
          </a:xfrm>
          <a:prstGeom prst="straightConnector1">
            <a:avLst/>
          </a:prstGeom>
          <a:solidFill>
            <a:schemeClr val="accent1"/>
          </a:solidFill>
          <a:ln w="38100" cap="sq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019800" y="1981200"/>
            <a:ext cx="152400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Maximal exercise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1219200"/>
          </a:xfrm>
        </p:spPr>
        <p:txBody>
          <a:bodyPr>
            <a:normAutofit fontScale="90000"/>
          </a:bodyPr>
          <a:lstStyle/>
          <a:p>
            <a:pPr marL="1117600" indent="-1117600" algn="l" eaLnBrk="1" hangingPunct="1">
              <a:defRPr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Different activities require varying rates of energy expenditure</a:t>
            </a:r>
          </a:p>
        </p:txBody>
      </p:sp>
      <p:pic>
        <p:nvPicPr>
          <p:cNvPr id="5" name="Picture 4" descr="walking_5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1" y="1881054"/>
            <a:ext cx="2514600" cy="20947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couch potato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1810656"/>
            <a:ext cx="2590800" cy="22823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 descr="cyclin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" y="4160520"/>
            <a:ext cx="2895600" cy="2316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 descr="mountain climbing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57600" y="2514600"/>
            <a:ext cx="2032000" cy="304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 descr="run_istock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13756" y="4254620"/>
            <a:ext cx="2285706" cy="22813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371629393"/>
              </p:ext>
            </p:extLst>
          </p:nvPr>
        </p:nvGraphicFramePr>
        <p:xfrm>
          <a:off x="939800" y="1698625"/>
          <a:ext cx="76708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3" name="Line 9"/>
          <p:cNvSpPr>
            <a:spLocks noChangeShapeType="1"/>
          </p:cNvSpPr>
          <p:nvPr/>
        </p:nvSpPr>
        <p:spPr bwMode="auto">
          <a:xfrm flipV="1">
            <a:off x="2962469" y="1833265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54" name="Line 11"/>
          <p:cNvSpPr>
            <a:spLocks noChangeShapeType="1"/>
          </p:cNvSpPr>
          <p:nvPr/>
        </p:nvSpPr>
        <p:spPr bwMode="auto">
          <a:xfrm flipV="1">
            <a:off x="3324807" y="1839683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55" name="Line 12"/>
          <p:cNvSpPr>
            <a:spLocks noChangeShapeType="1"/>
          </p:cNvSpPr>
          <p:nvPr/>
        </p:nvSpPr>
        <p:spPr bwMode="auto">
          <a:xfrm flipV="1">
            <a:off x="3724469" y="1833265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56" name="Line 15"/>
          <p:cNvSpPr>
            <a:spLocks noChangeShapeType="1"/>
          </p:cNvSpPr>
          <p:nvPr/>
        </p:nvSpPr>
        <p:spPr bwMode="auto">
          <a:xfrm flipH="1" flipV="1">
            <a:off x="4172338" y="1827243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57" name="Line 19"/>
          <p:cNvSpPr>
            <a:spLocks noChangeShapeType="1"/>
          </p:cNvSpPr>
          <p:nvPr/>
        </p:nvSpPr>
        <p:spPr bwMode="auto">
          <a:xfrm flipV="1">
            <a:off x="4657531" y="1827243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58" name="Line 20"/>
          <p:cNvSpPr>
            <a:spLocks noChangeShapeType="1"/>
          </p:cNvSpPr>
          <p:nvPr/>
        </p:nvSpPr>
        <p:spPr bwMode="auto">
          <a:xfrm flipV="1">
            <a:off x="5105400" y="1839683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59" name="Line 21"/>
          <p:cNvSpPr>
            <a:spLocks noChangeShapeType="1"/>
          </p:cNvSpPr>
          <p:nvPr/>
        </p:nvSpPr>
        <p:spPr bwMode="auto">
          <a:xfrm flipV="1">
            <a:off x="5561045" y="1833464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60" name="Line 22"/>
          <p:cNvSpPr>
            <a:spLocks noChangeShapeType="1"/>
          </p:cNvSpPr>
          <p:nvPr/>
        </p:nvSpPr>
        <p:spPr bwMode="auto">
          <a:xfrm flipV="1">
            <a:off x="5943600" y="1827243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61" name="Line 23"/>
          <p:cNvSpPr>
            <a:spLocks noChangeShapeType="1"/>
          </p:cNvSpPr>
          <p:nvPr/>
        </p:nvSpPr>
        <p:spPr bwMode="auto">
          <a:xfrm flipV="1">
            <a:off x="6352593" y="1839683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62" name="Line 25"/>
          <p:cNvSpPr>
            <a:spLocks noChangeShapeType="1"/>
          </p:cNvSpPr>
          <p:nvPr/>
        </p:nvSpPr>
        <p:spPr bwMode="auto">
          <a:xfrm flipV="1">
            <a:off x="7211007" y="1827242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63" name="Line 27"/>
          <p:cNvSpPr>
            <a:spLocks noChangeShapeType="1"/>
          </p:cNvSpPr>
          <p:nvPr/>
        </p:nvSpPr>
        <p:spPr bwMode="auto">
          <a:xfrm flipV="1">
            <a:off x="6753807" y="1833464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64" name="Text Box 28"/>
          <p:cNvSpPr txBox="1">
            <a:spLocks noChangeArrowheads="1"/>
          </p:cNvSpPr>
          <p:nvPr/>
        </p:nvSpPr>
        <p:spPr bwMode="auto">
          <a:xfrm>
            <a:off x="2838062" y="1525488"/>
            <a:ext cx="5486400" cy="3077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/>
              <a:t>0      2       4        6         8       10      12     14     16     18      20     22     24 </a:t>
            </a:r>
          </a:p>
        </p:txBody>
      </p:sp>
      <p:sp>
        <p:nvSpPr>
          <p:cNvPr id="2065" name="Text Box 29"/>
          <p:cNvSpPr txBox="1">
            <a:spLocks noChangeArrowheads="1"/>
          </p:cNvSpPr>
          <p:nvPr/>
        </p:nvSpPr>
        <p:spPr bwMode="auto">
          <a:xfrm>
            <a:off x="3408783" y="885242"/>
            <a:ext cx="4191000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/>
              <a:t>Energy Expenditure (METS)</a:t>
            </a:r>
          </a:p>
        </p:txBody>
      </p:sp>
      <p:sp>
        <p:nvSpPr>
          <p:cNvPr id="19" name="Line 25"/>
          <p:cNvSpPr>
            <a:spLocks noChangeShapeType="1"/>
          </p:cNvSpPr>
          <p:nvPr/>
        </p:nvSpPr>
        <p:spPr bwMode="auto">
          <a:xfrm flipV="1">
            <a:off x="7610669" y="1839683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 flipV="1">
            <a:off x="8019662" y="1842790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219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VO</a:t>
            </a:r>
            <a:r>
              <a:rPr lang="en-US" b="1" baseline="-25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2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8077200" cy="4495800"/>
          </a:xfrm>
        </p:spPr>
        <p:txBody>
          <a:bodyPr/>
          <a:lstStyle/>
          <a:p>
            <a:pPr marL="463550" indent="-46355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dirty="0">
                <a:cs typeface="Times New Roman" pitchFamily="18" charset="0"/>
              </a:rPr>
              <a:t>	</a:t>
            </a:r>
          </a:p>
          <a:p>
            <a:pPr marL="463550" indent="-463550" eaLnBrk="1" hangingPunct="1">
              <a:lnSpc>
                <a:spcPct val="80000"/>
              </a:lnSpc>
              <a:buFontTx/>
              <a:buNone/>
              <a:defRPr/>
            </a:pPr>
            <a:endParaRPr lang="en-US" sz="1800" dirty="0">
              <a:cs typeface="Times New Roman" pitchFamily="18" charset="0"/>
            </a:endParaRPr>
          </a:p>
          <a:p>
            <a:pPr marL="463550" indent="-463550" eaLnBrk="1" hangingPunct="1">
              <a:lnSpc>
                <a:spcPct val="80000"/>
              </a:lnSpc>
              <a:defRPr/>
            </a:pPr>
            <a:endParaRPr lang="en-US" sz="2400" dirty="0">
              <a:cs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04800" y="1676400"/>
            <a:ext cx="8229600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accent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Increased VO</a:t>
            </a:r>
            <a:r>
              <a:rPr lang="en-US" sz="32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during physical activity requires increased cardiorespiratory function to support increased O</a:t>
            </a:r>
            <a:r>
              <a:rPr lang="en-US" sz="32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delivery to active muscle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71500" y="2971800"/>
            <a:ext cx="8077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lnSpc>
                <a:spcPct val="150000"/>
              </a:lnSpc>
              <a:defRPr/>
            </a:pPr>
            <a:r>
              <a:rPr lang="en-US" sz="3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VO</a:t>
            </a:r>
            <a:r>
              <a:rPr lang="en-US" sz="3800" kern="0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2</a:t>
            </a:r>
            <a:r>
              <a:rPr lang="en-US" sz="3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= Q </a:t>
            </a:r>
            <a:r>
              <a:rPr lang="en-US" sz="3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Times New Roman" pitchFamily="18" charset="0"/>
              </a:rPr>
              <a:t>• A – VO</a:t>
            </a:r>
            <a:r>
              <a:rPr lang="en-US" sz="3800" kern="0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Times New Roman" pitchFamily="18" charset="0"/>
              </a:rPr>
              <a:t>2</a:t>
            </a:r>
            <a:br>
              <a:rPr lang="en-US" sz="3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Times New Roman" pitchFamily="18" charset="0"/>
              </a:rPr>
            </a:br>
            <a:r>
              <a:rPr lang="en-US" sz="3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Times New Roman" pitchFamily="18" charset="0"/>
              </a:rPr>
              <a:t>Q = HR • SV</a:t>
            </a:r>
            <a:endParaRPr lang="en-US" sz="3800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1510" name="TextBox 6"/>
          <p:cNvSpPr txBox="1">
            <a:spLocks noChangeArrowheads="1"/>
          </p:cNvSpPr>
          <p:nvPr/>
        </p:nvSpPr>
        <p:spPr bwMode="auto">
          <a:xfrm>
            <a:off x="685800" y="5715000"/>
            <a:ext cx="7810793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dirty="0"/>
              <a:t>Q = cardiac output;   HR = heart rate;   SV = stroke volume</a:t>
            </a:r>
          </a:p>
          <a:p>
            <a:r>
              <a:rPr lang="en-US" sz="2500" dirty="0"/>
              <a:t>A – VO</a:t>
            </a:r>
            <a:r>
              <a:rPr lang="en-US" sz="2500" baseline="-25000" dirty="0"/>
              <a:t>2</a:t>
            </a:r>
            <a:r>
              <a:rPr lang="en-US" sz="2500" dirty="0"/>
              <a:t> = Arteriovenous Oxygen Difference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0772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Cardiovascular response to graded exercise</a:t>
            </a:r>
          </a:p>
        </p:txBody>
      </p:sp>
      <p:graphicFrame>
        <p:nvGraphicFramePr>
          <p:cNvPr id="3074" name="Object 0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81000" y="2057400"/>
          <a:ext cx="7596188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7601001" imgH="4467150" progId="MSGraph.Chart.8">
                  <p:embed followColorScheme="full"/>
                </p:oleObj>
              </mc:Choice>
              <mc:Fallback>
                <p:oleObj name="Chart" r:id="rId2" imgW="7601001" imgH="4467150" progId="MSGraph.Chart.8">
                  <p:embed followColorScheme="full"/>
                  <p:pic>
                    <p:nvPicPr>
                      <p:cNvPr id="3074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057400"/>
                        <a:ext cx="7596188" cy="446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2362200" y="5486400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3657600" y="5486400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4876800" y="5486400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6019800" y="5486400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315200" y="5486400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 flipV="1">
            <a:off x="7772400" y="2362200"/>
            <a:ext cx="0" cy="3124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7772400" y="23622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3" name="Line 18"/>
          <p:cNvSpPr>
            <a:spLocks noChangeShapeType="1"/>
          </p:cNvSpPr>
          <p:nvPr/>
        </p:nvSpPr>
        <p:spPr bwMode="auto">
          <a:xfrm>
            <a:off x="7772400" y="26670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4" name="Line 20"/>
          <p:cNvSpPr>
            <a:spLocks noChangeShapeType="1"/>
          </p:cNvSpPr>
          <p:nvPr/>
        </p:nvSpPr>
        <p:spPr bwMode="auto">
          <a:xfrm>
            <a:off x="7772400" y="29718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5" name="Line 21"/>
          <p:cNvSpPr>
            <a:spLocks noChangeShapeType="1"/>
          </p:cNvSpPr>
          <p:nvPr/>
        </p:nvSpPr>
        <p:spPr bwMode="auto">
          <a:xfrm>
            <a:off x="7772400" y="32766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6" name="Line 22"/>
          <p:cNvSpPr>
            <a:spLocks noChangeShapeType="1"/>
          </p:cNvSpPr>
          <p:nvPr/>
        </p:nvSpPr>
        <p:spPr bwMode="auto">
          <a:xfrm>
            <a:off x="7772400" y="35814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7" name="Line 23"/>
          <p:cNvSpPr>
            <a:spLocks noChangeShapeType="1"/>
          </p:cNvSpPr>
          <p:nvPr/>
        </p:nvSpPr>
        <p:spPr bwMode="auto">
          <a:xfrm>
            <a:off x="7772400" y="38862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8" name="Line 24"/>
          <p:cNvSpPr>
            <a:spLocks noChangeShapeType="1"/>
          </p:cNvSpPr>
          <p:nvPr/>
        </p:nvSpPr>
        <p:spPr bwMode="auto">
          <a:xfrm>
            <a:off x="7772400" y="41910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9" name="Line 25"/>
          <p:cNvSpPr>
            <a:spLocks noChangeShapeType="1"/>
          </p:cNvSpPr>
          <p:nvPr/>
        </p:nvSpPr>
        <p:spPr bwMode="auto">
          <a:xfrm>
            <a:off x="7772400" y="44958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90" name="Line 27"/>
          <p:cNvSpPr>
            <a:spLocks noChangeShapeType="1"/>
          </p:cNvSpPr>
          <p:nvPr/>
        </p:nvSpPr>
        <p:spPr bwMode="auto">
          <a:xfrm>
            <a:off x="7772400" y="48006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91" name="Line 28"/>
          <p:cNvSpPr>
            <a:spLocks noChangeShapeType="1"/>
          </p:cNvSpPr>
          <p:nvPr/>
        </p:nvSpPr>
        <p:spPr bwMode="auto">
          <a:xfrm>
            <a:off x="7772400" y="54102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92" name="Line 29"/>
          <p:cNvSpPr>
            <a:spLocks noChangeShapeType="1"/>
          </p:cNvSpPr>
          <p:nvPr/>
        </p:nvSpPr>
        <p:spPr bwMode="auto">
          <a:xfrm>
            <a:off x="7772400" y="51054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93" name="Text Box 31"/>
          <p:cNvSpPr txBox="1">
            <a:spLocks noChangeArrowheads="1"/>
          </p:cNvSpPr>
          <p:nvPr/>
        </p:nvSpPr>
        <p:spPr bwMode="auto">
          <a:xfrm>
            <a:off x="7924800" y="5257800"/>
            <a:ext cx="3810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2</a:t>
            </a:r>
          </a:p>
        </p:txBody>
      </p:sp>
      <p:sp>
        <p:nvSpPr>
          <p:cNvPr id="3094" name="Text Box 32"/>
          <p:cNvSpPr txBox="1">
            <a:spLocks noChangeArrowheads="1"/>
          </p:cNvSpPr>
          <p:nvPr/>
        </p:nvSpPr>
        <p:spPr bwMode="auto">
          <a:xfrm>
            <a:off x="7924800" y="4953000"/>
            <a:ext cx="3810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4</a:t>
            </a:r>
          </a:p>
        </p:txBody>
      </p:sp>
      <p:sp>
        <p:nvSpPr>
          <p:cNvPr id="3095" name="Text Box 33"/>
          <p:cNvSpPr txBox="1">
            <a:spLocks noChangeArrowheads="1"/>
          </p:cNvSpPr>
          <p:nvPr/>
        </p:nvSpPr>
        <p:spPr bwMode="auto">
          <a:xfrm>
            <a:off x="7924800" y="4648200"/>
            <a:ext cx="3810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6</a:t>
            </a:r>
          </a:p>
        </p:txBody>
      </p:sp>
      <p:sp>
        <p:nvSpPr>
          <p:cNvPr id="3096" name="Text Box 34"/>
          <p:cNvSpPr txBox="1">
            <a:spLocks noChangeArrowheads="1"/>
          </p:cNvSpPr>
          <p:nvPr/>
        </p:nvSpPr>
        <p:spPr bwMode="auto">
          <a:xfrm>
            <a:off x="7924800" y="4343400"/>
            <a:ext cx="3810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8</a:t>
            </a:r>
          </a:p>
        </p:txBody>
      </p:sp>
      <p:sp>
        <p:nvSpPr>
          <p:cNvPr id="3097" name="Text Box 35"/>
          <p:cNvSpPr txBox="1">
            <a:spLocks noChangeArrowheads="1"/>
          </p:cNvSpPr>
          <p:nvPr/>
        </p:nvSpPr>
        <p:spPr bwMode="auto">
          <a:xfrm>
            <a:off x="7924800" y="4038600"/>
            <a:ext cx="4572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10</a:t>
            </a:r>
          </a:p>
        </p:txBody>
      </p:sp>
      <p:sp>
        <p:nvSpPr>
          <p:cNvPr id="3098" name="Text Box 36"/>
          <p:cNvSpPr txBox="1">
            <a:spLocks noChangeArrowheads="1"/>
          </p:cNvSpPr>
          <p:nvPr/>
        </p:nvSpPr>
        <p:spPr bwMode="auto">
          <a:xfrm>
            <a:off x="7924800" y="3733800"/>
            <a:ext cx="4572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12</a:t>
            </a:r>
          </a:p>
        </p:txBody>
      </p:sp>
      <p:sp>
        <p:nvSpPr>
          <p:cNvPr id="3099" name="Text Box 37"/>
          <p:cNvSpPr txBox="1">
            <a:spLocks noChangeArrowheads="1"/>
          </p:cNvSpPr>
          <p:nvPr/>
        </p:nvSpPr>
        <p:spPr bwMode="auto">
          <a:xfrm>
            <a:off x="7924800" y="3429000"/>
            <a:ext cx="5334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14</a:t>
            </a:r>
          </a:p>
        </p:txBody>
      </p:sp>
      <p:sp>
        <p:nvSpPr>
          <p:cNvPr id="3100" name="Text Box 38"/>
          <p:cNvSpPr txBox="1">
            <a:spLocks noChangeArrowheads="1"/>
          </p:cNvSpPr>
          <p:nvPr/>
        </p:nvSpPr>
        <p:spPr bwMode="auto">
          <a:xfrm>
            <a:off x="7924800" y="3124200"/>
            <a:ext cx="4572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16</a:t>
            </a:r>
          </a:p>
        </p:txBody>
      </p:sp>
      <p:sp>
        <p:nvSpPr>
          <p:cNvPr id="3101" name="Text Box 39"/>
          <p:cNvSpPr txBox="1">
            <a:spLocks noChangeArrowheads="1"/>
          </p:cNvSpPr>
          <p:nvPr/>
        </p:nvSpPr>
        <p:spPr bwMode="auto">
          <a:xfrm>
            <a:off x="7924800" y="2819400"/>
            <a:ext cx="4572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18</a:t>
            </a:r>
          </a:p>
        </p:txBody>
      </p:sp>
      <p:sp>
        <p:nvSpPr>
          <p:cNvPr id="3102" name="Text Box 40"/>
          <p:cNvSpPr txBox="1">
            <a:spLocks noChangeArrowheads="1"/>
          </p:cNvSpPr>
          <p:nvPr/>
        </p:nvSpPr>
        <p:spPr bwMode="auto">
          <a:xfrm>
            <a:off x="7924800" y="2514600"/>
            <a:ext cx="4572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20</a:t>
            </a:r>
          </a:p>
        </p:txBody>
      </p:sp>
      <p:sp>
        <p:nvSpPr>
          <p:cNvPr id="3103" name="Text Box 41"/>
          <p:cNvSpPr txBox="1">
            <a:spLocks noChangeArrowheads="1"/>
          </p:cNvSpPr>
          <p:nvPr/>
        </p:nvSpPr>
        <p:spPr bwMode="auto">
          <a:xfrm>
            <a:off x="7924800" y="2209800"/>
            <a:ext cx="4572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22</a:t>
            </a:r>
          </a:p>
        </p:txBody>
      </p:sp>
      <p:sp>
        <p:nvSpPr>
          <p:cNvPr id="3104" name="Text Box 42"/>
          <p:cNvSpPr txBox="1">
            <a:spLocks noChangeArrowheads="1"/>
          </p:cNvSpPr>
          <p:nvPr/>
        </p:nvSpPr>
        <p:spPr bwMode="auto">
          <a:xfrm>
            <a:off x="8410575" y="2895600"/>
            <a:ext cx="733425" cy="20145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Cardiac Output (liters/min)</a:t>
            </a:r>
          </a:p>
        </p:txBody>
      </p:sp>
      <p:sp>
        <p:nvSpPr>
          <p:cNvPr id="3105" name="Text Box 43"/>
          <p:cNvSpPr txBox="1">
            <a:spLocks noChangeArrowheads="1"/>
          </p:cNvSpPr>
          <p:nvPr/>
        </p:nvSpPr>
        <p:spPr bwMode="auto">
          <a:xfrm>
            <a:off x="5486400" y="2514600"/>
            <a:ext cx="6096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66FFFF"/>
                </a:solidFill>
              </a:rPr>
              <a:t>HR</a:t>
            </a:r>
          </a:p>
        </p:txBody>
      </p:sp>
      <p:sp>
        <p:nvSpPr>
          <p:cNvPr id="3106" name="Text Box 44"/>
          <p:cNvSpPr txBox="1">
            <a:spLocks noChangeArrowheads="1"/>
          </p:cNvSpPr>
          <p:nvPr/>
        </p:nvSpPr>
        <p:spPr bwMode="auto">
          <a:xfrm>
            <a:off x="6248400" y="3200400"/>
            <a:ext cx="3810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Q</a:t>
            </a:r>
          </a:p>
        </p:txBody>
      </p:sp>
      <p:sp>
        <p:nvSpPr>
          <p:cNvPr id="3107" name="Oval 45"/>
          <p:cNvSpPr>
            <a:spLocks noChangeArrowheads="1"/>
          </p:cNvSpPr>
          <p:nvPr/>
        </p:nvSpPr>
        <p:spPr bwMode="auto">
          <a:xfrm flipH="1" flipV="1">
            <a:off x="6400800" y="3200400"/>
            <a:ext cx="76200" cy="76200"/>
          </a:xfrm>
          <a:prstGeom prst="ellipse">
            <a:avLst/>
          </a:prstGeom>
          <a:solidFill>
            <a:schemeClr val="tx2"/>
          </a:solidFill>
          <a:ln w="12700" cap="sq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08" name="Text Box 46"/>
          <p:cNvSpPr txBox="1">
            <a:spLocks noChangeArrowheads="1"/>
          </p:cNvSpPr>
          <p:nvPr/>
        </p:nvSpPr>
        <p:spPr bwMode="auto">
          <a:xfrm>
            <a:off x="6172200" y="4114800"/>
            <a:ext cx="5334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66FF33"/>
                </a:solidFill>
              </a:rPr>
              <a:t>SV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9A25D-2C86-42F5-BF0F-CFB9A4B47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8041"/>
            <a:ext cx="7467600" cy="5128122"/>
          </a:xfrm>
        </p:spPr>
        <p:txBody>
          <a:bodyPr>
            <a:normAutofit fontScale="77500" lnSpcReduction="20000"/>
          </a:bodyPr>
          <a:lstStyle/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600" dirty="0"/>
              <a:t>Physical activity involves work, and energy expenditure is required to support that work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600" dirty="0"/>
              <a:t>Muscles can produce energy through either aerobic or anaerobic metabolic processes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600" dirty="0"/>
              <a:t>Different forms of physical activity require widely varying rates of energy expenditure (VO2, METs, Kcal/min)</a:t>
            </a:r>
          </a:p>
          <a:p>
            <a:pPr lvl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600" dirty="0"/>
              <a:t>During physical activity adjustments in cardiovascular function are needed to support increased energy expenditure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endParaRPr lang="en-US" sz="3600" dirty="0"/>
          </a:p>
          <a:p>
            <a:pPr marL="448056" lvl="1" indent="0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None/>
              <a:defRPr/>
            </a:pPr>
            <a:endParaRPr lang="en-US" sz="3600" baseline="-25000" dirty="0"/>
          </a:p>
          <a:p>
            <a:pPr marL="448056" lvl="1" indent="0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None/>
              <a:defRPr/>
            </a:pPr>
            <a:endParaRPr lang="en-US" sz="3600" baseline="-250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0DBD29-10E2-48BA-83CA-ECBD402A3753}"/>
              </a:ext>
            </a:extLst>
          </p:cNvPr>
          <p:cNvSpPr txBox="1"/>
          <p:nvPr/>
        </p:nvSpPr>
        <p:spPr>
          <a:xfrm>
            <a:off x="838201" y="228600"/>
            <a:ext cx="60198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SUMMARY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70960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11430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6000" b="1" i="1" dirty="0">
                <a:ln w="5000" cmpd="sng">
                  <a:noFill/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FUNCTIONAL adaptations to </a:t>
            </a:r>
            <a:br>
              <a:rPr lang="en-US" sz="6000" b="1" i="1" dirty="0">
                <a:ln w="5000" cmpd="sng">
                  <a:noFill/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</a:br>
            <a:r>
              <a:rPr lang="en-US" sz="6000" b="1" i="1" dirty="0">
                <a:ln w="5000" cmpd="sng">
                  <a:noFill/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chronic exercise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17600" indent="-1117600" algn="l" eaLnBrk="1" hangingPunct="1">
              <a:defRPr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VO</a:t>
            </a:r>
            <a:r>
              <a:rPr lang="en-US" b="1" baseline="-25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2max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54525"/>
          </a:xfrm>
        </p:spPr>
        <p:txBody>
          <a:bodyPr/>
          <a:lstStyle/>
          <a:p>
            <a:pPr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i="1" dirty="0"/>
              <a:t>Greatest </a:t>
            </a:r>
            <a:r>
              <a:rPr lang="en-US" sz="3500" i="1" u="sng" dirty="0"/>
              <a:t>rate</a:t>
            </a:r>
            <a:r>
              <a:rPr lang="en-US" sz="3500" i="1" dirty="0"/>
              <a:t> at which O2 is consumed during exhaustive exercise </a:t>
            </a:r>
          </a:p>
          <a:p>
            <a:pPr eaLnBrk="1" hangingPunct="1">
              <a:defRPr/>
            </a:pPr>
            <a:endParaRPr lang="en-US" i="1" dirty="0"/>
          </a:p>
          <a:p>
            <a:pPr lvl="1" eaLnBrk="1" hangingPunct="1">
              <a:defRPr/>
            </a:pPr>
            <a:endParaRPr lang="en-US" dirty="0"/>
          </a:p>
        </p:txBody>
      </p:sp>
      <p:pic>
        <p:nvPicPr>
          <p:cNvPr id="4" name="Picture 3" descr="Max-75867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2838450"/>
            <a:ext cx="2438399" cy="36604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7239000" y="6477000"/>
            <a:ext cx="17764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i="1"/>
              <a:t>www.cadancecycling.com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17600" indent="-1117600" algn="l" eaLnBrk="1" hangingPunct="1">
              <a:defRPr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Topics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41475"/>
            <a:ext cx="8229600" cy="4454525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/>
              <a:t>Physiologic responses to acute exercise</a:t>
            </a:r>
          </a:p>
          <a:p>
            <a:pPr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defRPr/>
            </a:pPr>
            <a:endParaRPr lang="en-US" sz="800" dirty="0"/>
          </a:p>
          <a:p>
            <a:pPr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/>
              <a:t>Functional adaptations to chronic exercise</a:t>
            </a:r>
          </a:p>
          <a:p>
            <a:pPr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/>
              <a:t>Mediation of health effects of exercise</a:t>
            </a:r>
          </a:p>
          <a:p>
            <a:pPr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3500" dirty="0"/>
          </a:p>
          <a:p>
            <a:pPr marL="36576" indent="0" eaLnBrk="1" hangingPunct="1"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endParaRPr lang="en-US" sz="5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7772400" cy="1219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Chronic Aerobic Exercise</a:t>
            </a:r>
          </a:p>
        </p:txBody>
      </p:sp>
      <p:sp>
        <p:nvSpPr>
          <p:cNvPr id="76803" name="Rectangle 1027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610600" cy="40195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/>
              <a:t>Increases </a:t>
            </a:r>
            <a:r>
              <a:rPr lang="en-US" sz="3500" dirty="0" err="1"/>
              <a:t>cardiorespiratory</a:t>
            </a:r>
            <a:r>
              <a:rPr lang="en-US" sz="3500" dirty="0"/>
              <a:t> fitness (VO</a:t>
            </a:r>
            <a:r>
              <a:rPr lang="en-US" sz="3500" baseline="-25000" dirty="0"/>
              <a:t>2max</a:t>
            </a:r>
            <a:r>
              <a:rPr lang="en-US" sz="3500" dirty="0"/>
              <a:t>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r>
              <a:rPr lang="en-US" sz="3600" dirty="0"/>
              <a:t>	</a:t>
            </a:r>
            <a:r>
              <a:rPr lang="en-US" sz="2800" i="1" dirty="0"/>
              <a:t>(e.g. functional capacity)</a:t>
            </a:r>
          </a:p>
          <a:p>
            <a:pPr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endParaRPr lang="en-US" sz="1200" dirty="0"/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dirty="0"/>
              <a:t>Exercise to higher maximal intensities</a:t>
            </a: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endParaRPr lang="en-US" sz="600" dirty="0"/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dirty="0"/>
              <a:t>Exercise longer at standard and relative </a:t>
            </a:r>
            <a:r>
              <a:rPr lang="en-US" dirty="0" err="1"/>
              <a:t>submax</a:t>
            </a:r>
            <a:r>
              <a:rPr lang="en-US" dirty="0"/>
              <a:t> intensity</a:t>
            </a: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endParaRPr lang="en-US" sz="600" dirty="0"/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endParaRPr lang="en-US" sz="600" dirty="0"/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dirty="0"/>
              <a:t>Less fatigue (RPE) at standard or relative </a:t>
            </a:r>
            <a:r>
              <a:rPr lang="en-US" dirty="0" err="1"/>
              <a:t>submax</a:t>
            </a:r>
            <a:r>
              <a:rPr lang="en-US" dirty="0"/>
              <a:t> intensity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  <a:p>
            <a:pPr lvl="1" eaLnBrk="1" hangingPunct="1">
              <a:defRPr/>
            </a:pPr>
            <a:endParaRPr lang="en-US" sz="2400" dirty="0"/>
          </a:p>
          <a:p>
            <a:pPr eaLnBrk="1" hangingPunct="1"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1219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  <a:sym typeface="Symbol"/>
              </a:rPr>
              <a:t> </a:t>
            </a: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VO</a:t>
            </a:r>
            <a:r>
              <a:rPr lang="en-US" b="1" baseline="-25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2max</a:t>
            </a: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Results From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339138" cy="4724400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/>
              <a:t>Increased Blood Volume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2600" dirty="0"/>
              <a:t>Increased venous return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2600" dirty="0"/>
              <a:t>Increased SV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2600" dirty="0"/>
              <a:t>Increased </a:t>
            </a:r>
            <a:r>
              <a:rPr lang="en-US" sz="2600" dirty="0" err="1"/>
              <a:t>Q</a:t>
            </a:r>
            <a:r>
              <a:rPr lang="en-US" sz="2600" baseline="-25000" dirty="0" err="1"/>
              <a:t>max</a:t>
            </a:r>
            <a:r>
              <a:rPr lang="en-US" sz="2600" baseline="-25000" dirty="0"/>
              <a:t> 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defRPr/>
            </a:pPr>
            <a:endParaRPr lang="en-US" sz="1200" baseline="-25000" dirty="0"/>
          </a:p>
          <a:p>
            <a:pPr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/>
              <a:t>Skeletal Muscle Adaptation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2600" dirty="0">
                <a:cs typeface="Times New Roman" pitchFamily="18" charset="0"/>
              </a:rPr>
              <a:t>Increased (a-v)O</a:t>
            </a:r>
            <a:r>
              <a:rPr lang="en-US" sz="2600" baseline="-25000" dirty="0">
                <a:cs typeface="Times New Roman" pitchFamily="18" charset="0"/>
              </a:rPr>
              <a:t>2</a:t>
            </a:r>
            <a:r>
              <a:rPr lang="en-US" sz="2600" dirty="0">
                <a:cs typeface="Times New Roman" pitchFamily="18" charset="0"/>
              </a:rPr>
              <a:t>Diff 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2600" dirty="0"/>
              <a:t>Increased Enzymes of Aerobic Metabolism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dirty="0"/>
              <a:t>Increased Myoglobin</a:t>
            </a:r>
            <a:endParaRPr lang="en-US" sz="2600" dirty="0"/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defRPr/>
            </a:pPr>
            <a:endParaRPr lang="en-US" sz="1200" dirty="0"/>
          </a:p>
          <a:p>
            <a:pPr marL="36576" indent="0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None/>
              <a:defRPr/>
            </a:pPr>
            <a:endParaRPr lang="en-US" sz="3500" dirty="0"/>
          </a:p>
          <a:p>
            <a:pPr lvl="1" eaLnBrk="1" hangingPunct="1">
              <a:defRPr/>
            </a:pPr>
            <a:endParaRPr lang="en-US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Chronic Aerobic Exercise</a:t>
            </a:r>
          </a:p>
        </p:txBody>
      </p:sp>
      <p:sp>
        <p:nvSpPr>
          <p:cNvPr id="76803" name="Rectangle 1027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610600" cy="4019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/>
              <a:t>Modifies metabolic function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endParaRPr lang="en-US" sz="600" dirty="0"/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dirty="0">
                <a:sym typeface="Symbol"/>
              </a:rPr>
              <a:t> fat metabolic capacity</a:t>
            </a: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dirty="0">
                <a:sym typeface="Symbol"/>
              </a:rPr>
              <a:t> Lactate accumulation</a:t>
            </a: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endParaRPr lang="en-US" sz="1800" dirty="0">
              <a:sym typeface="Symbol"/>
            </a:endParaRPr>
          </a:p>
          <a:p>
            <a:pPr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>
                <a:sym typeface="Symbol"/>
              </a:rPr>
              <a:t>Enhances efficiency</a:t>
            </a:r>
          </a:p>
          <a:p>
            <a:pPr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endParaRPr lang="en-US" sz="600" dirty="0">
              <a:sym typeface="Symbol"/>
            </a:endParaRP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dirty="0">
                <a:sym typeface="Symbol"/>
              </a:rPr>
              <a:t> O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needed for a given exercise intensity</a:t>
            </a: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dirty="0">
                <a:sym typeface="Symbol"/>
              </a:rPr>
              <a:t> Cardiac work needed for a given exercise intensity</a:t>
            </a: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endParaRPr lang="en-US" sz="600" dirty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  <a:p>
            <a:pPr lvl="1" eaLnBrk="1" hangingPunct="1">
              <a:defRPr/>
            </a:pPr>
            <a:endParaRPr lang="en-US" sz="2400" dirty="0"/>
          </a:p>
          <a:p>
            <a:pPr eaLnBrk="1" hangingPunct="1"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9A25D-2C86-42F5-BF0F-CFB9A4B47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7467600" cy="5364163"/>
          </a:xfrm>
        </p:spPr>
        <p:txBody>
          <a:bodyPr>
            <a:normAutofit fontScale="92500" lnSpcReduction="10000"/>
          </a:bodyPr>
          <a:lstStyle/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600" dirty="0"/>
              <a:t>Chronic exposure to aerobic exercise increases cardiorespiratory fitness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600" dirty="0"/>
              <a:t>A key adaptation is increased VO2max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600" dirty="0"/>
              <a:t>Supporting adaptations include</a:t>
            </a:r>
          </a:p>
          <a:p>
            <a:pPr lvl="2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400" dirty="0"/>
              <a:t>Increased blood volume, SV, </a:t>
            </a:r>
            <a:r>
              <a:rPr lang="en-US" sz="3400" dirty="0" err="1"/>
              <a:t>Qmax</a:t>
            </a:r>
            <a:endParaRPr lang="en-US" sz="3400" dirty="0"/>
          </a:p>
          <a:p>
            <a:pPr lvl="2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400" dirty="0"/>
              <a:t>Enhanced muscle metabolic function</a:t>
            </a:r>
          </a:p>
          <a:p>
            <a:pPr lvl="2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400" dirty="0"/>
              <a:t>Improved efficiency</a:t>
            </a:r>
            <a:endParaRPr lang="en-US" sz="3600" dirty="0"/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endParaRPr lang="en-US" sz="3600" dirty="0"/>
          </a:p>
          <a:p>
            <a:pPr marL="448056" lvl="1" indent="0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None/>
              <a:defRPr/>
            </a:pPr>
            <a:endParaRPr lang="en-US" sz="3600" baseline="-25000" dirty="0"/>
          </a:p>
          <a:p>
            <a:pPr marL="448056" lvl="1" indent="0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None/>
              <a:defRPr/>
            </a:pPr>
            <a:endParaRPr lang="en-US" sz="3600" baseline="-250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822FAE-1A3B-4183-918B-FD446E4895D7}"/>
              </a:ext>
            </a:extLst>
          </p:cNvPr>
          <p:cNvSpPr txBox="1"/>
          <p:nvPr/>
        </p:nvSpPr>
        <p:spPr>
          <a:xfrm>
            <a:off x="1066800" y="152400"/>
            <a:ext cx="581977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SUMMARY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312908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4196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6600" b="1" i="1" dirty="0">
                <a:ln w="5000" cmpd="sng">
                  <a:noFill/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MEDIATION OF HEALTH </a:t>
            </a:r>
            <a:br>
              <a:rPr lang="en-US" sz="6600" b="1" i="1" dirty="0">
                <a:ln w="5000" cmpd="sng">
                  <a:noFill/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</a:br>
            <a:r>
              <a:rPr lang="en-US" sz="6600" i="1" dirty="0">
                <a:ln w="5000" cmpd="sng">
                  <a:noFill/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EFFECTS OF</a:t>
            </a:r>
            <a:r>
              <a:rPr lang="en-US" sz="6600" b="1" i="1" dirty="0">
                <a:ln w="5000" cmpd="sng">
                  <a:noFill/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exercise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05800" cy="12192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sz="36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Health &amp; fitness effects of PA are related to chronic “dose” or a change in chronic dose</a:t>
            </a:r>
          </a:p>
        </p:txBody>
      </p:sp>
      <p:graphicFrame>
        <p:nvGraphicFramePr>
          <p:cNvPr id="4098" name="Object 1024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0" y="2057400"/>
          <a:ext cx="8015288" cy="460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7772535" imgH="4467150" progId="MSGraph.Chart.8">
                  <p:embed followColorScheme="full"/>
                </p:oleObj>
              </mc:Choice>
              <mc:Fallback>
                <p:oleObj name="Chart" r:id="rId2" imgW="7772535" imgH="4467150" progId="MSGraph.Chart.8">
                  <p:embed followColorScheme="full"/>
                  <p:pic>
                    <p:nvPicPr>
                      <p:cNvPr id="4098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057400"/>
                        <a:ext cx="8015288" cy="460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" y="2286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b="1" kern="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Symbol"/>
              </a:rPr>
              <a:t>Mechanisms Underlying Health Effects of Chronic Exercise</a:t>
            </a:r>
            <a:endParaRPr lang="en-US" b="1" kern="0" dirty="0"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Rectangle 1027"/>
          <p:cNvSpPr txBox="1">
            <a:spLocks noChangeArrowheads="1"/>
          </p:cNvSpPr>
          <p:nvPr/>
        </p:nvSpPr>
        <p:spPr bwMode="auto">
          <a:xfrm>
            <a:off x="304800" y="1843596"/>
            <a:ext cx="8610600" cy="4019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4000" kern="0" dirty="0"/>
              <a:t>Muscle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endParaRPr lang="en-US" sz="600" kern="0" dirty="0"/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r>
              <a:rPr lang="en-US" sz="3500" kern="0" dirty="0">
                <a:sym typeface="Symbol"/>
              </a:rPr>
              <a:t> Muscle Mass</a:t>
            </a:r>
          </a:p>
          <a:p>
            <a:pPr marL="914400" lvl="2" indent="0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r>
              <a:rPr lang="en-US" sz="2800" kern="0" dirty="0">
                <a:sym typeface="Symbol"/>
              </a:rPr>
              <a:t> Resting Metabolic Rate</a:t>
            </a:r>
          </a:p>
          <a:p>
            <a:pPr marL="914400" lvl="2" indent="0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r>
              <a:rPr lang="en-US" sz="2800" kern="0" dirty="0">
                <a:sym typeface="Symbol"/>
              </a:rPr>
              <a:t> Fitness</a:t>
            </a:r>
          </a:p>
          <a:p>
            <a:pPr marL="1371600" lvl="3" indent="0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endParaRPr lang="en-US" kern="0" dirty="0">
              <a:sym typeface="Symbol"/>
            </a:endParaRP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r>
              <a:rPr lang="en-US" sz="3500" kern="0" dirty="0">
                <a:sym typeface="Symbol"/>
              </a:rPr>
              <a:t> Insulin Sensitivity</a:t>
            </a:r>
          </a:p>
          <a:p>
            <a:pPr marL="914400" lvl="2" indent="0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r>
              <a:rPr lang="en-US" sz="2800" kern="0" dirty="0">
                <a:sym typeface="Symbol"/>
              </a:rPr>
              <a:t> GLUT-4 Translocation</a:t>
            </a:r>
          </a:p>
          <a:p>
            <a:pPr marL="914400" lvl="2" indent="0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r>
              <a:rPr lang="en-US" sz="2800" dirty="0">
                <a:sym typeface="Symbol"/>
              </a:rPr>
              <a:t> Blood Glucose</a:t>
            </a:r>
          </a:p>
          <a:p>
            <a:pPr marL="914400" lvl="2" indent="0" eaLnBrk="1" hangingPunct="1">
              <a:lnSpc>
                <a:spcPct val="90000"/>
              </a:lnSpc>
              <a:buNone/>
              <a:defRPr/>
            </a:pPr>
            <a:endParaRPr lang="en-US" kern="0" dirty="0">
              <a:sym typeface="Symbol"/>
            </a:endParaRPr>
          </a:p>
          <a:p>
            <a:pPr marL="914400" lvl="2" indent="0" eaLnBrk="1" hangingPunct="1">
              <a:lnSpc>
                <a:spcPct val="90000"/>
              </a:lnSpc>
              <a:buNone/>
              <a:defRPr/>
            </a:pPr>
            <a:endParaRPr lang="en-US" kern="0" dirty="0">
              <a:sym typeface="Symbol"/>
            </a:endParaRP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endParaRPr lang="en-US" kern="0" dirty="0"/>
          </a:p>
          <a:p>
            <a:pPr lvl="1" eaLnBrk="1" hangingPunct="1">
              <a:lnSpc>
                <a:spcPct val="90000"/>
              </a:lnSpc>
              <a:defRPr/>
            </a:pPr>
            <a:endParaRPr lang="en-US" sz="600" kern="0" dirty="0"/>
          </a:p>
          <a:p>
            <a:pPr lvl="1" eaLnBrk="1" hangingPunct="1">
              <a:lnSpc>
                <a:spcPct val="90000"/>
              </a:lnSpc>
              <a:defRPr/>
            </a:pPr>
            <a:endParaRPr lang="en-US" kern="0" dirty="0"/>
          </a:p>
          <a:p>
            <a:pPr lvl="1" eaLnBrk="1" hangingPunct="1">
              <a:defRPr/>
            </a:pPr>
            <a:endParaRPr lang="en-US" sz="2400" kern="0" dirty="0"/>
          </a:p>
          <a:p>
            <a:pPr eaLnBrk="1" hangingPunct="1">
              <a:defRPr/>
            </a:pP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12574601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" y="2286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b="1" kern="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Symbol"/>
              </a:rPr>
              <a:t>Mechanisms Underlying Health Effects of Chronic Exercise</a:t>
            </a:r>
            <a:endParaRPr lang="en-US" b="1" kern="0" dirty="0"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Rectangle 1027"/>
          <p:cNvSpPr txBox="1">
            <a:spLocks noChangeArrowheads="1"/>
          </p:cNvSpPr>
          <p:nvPr/>
        </p:nvSpPr>
        <p:spPr bwMode="auto">
          <a:xfrm>
            <a:off x="304800" y="1828800"/>
            <a:ext cx="8610600" cy="4019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4000" kern="0" dirty="0"/>
              <a:t>Cardiovascular System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endParaRPr lang="en-US" sz="600" kern="0" dirty="0"/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r>
              <a:rPr lang="en-US" sz="3500" kern="0" dirty="0">
                <a:sym typeface="Symbol"/>
              </a:rPr>
              <a:t> Cardiac Function</a:t>
            </a:r>
          </a:p>
          <a:p>
            <a:pPr marL="914400" lvl="2" indent="0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r>
              <a:rPr lang="en-US" sz="2800" kern="0" dirty="0">
                <a:sym typeface="Symbol"/>
              </a:rPr>
              <a:t> Stroke Volume</a:t>
            </a:r>
          </a:p>
          <a:p>
            <a:pPr marL="914400" lvl="2" indent="0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r>
              <a:rPr lang="en-US" sz="2800" kern="0" dirty="0">
                <a:sym typeface="Symbol"/>
              </a:rPr>
              <a:t> Max Cardiac Output</a:t>
            </a:r>
          </a:p>
          <a:p>
            <a:pPr marL="914400" lvl="2" indent="0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endParaRPr lang="en-US" kern="0" dirty="0">
              <a:sym typeface="Symbol"/>
            </a:endParaRP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r>
              <a:rPr lang="en-US" sz="3500" dirty="0">
                <a:sym typeface="Symbol"/>
              </a:rPr>
              <a:t> </a:t>
            </a:r>
            <a:r>
              <a:rPr lang="en-US" sz="3500" kern="0" dirty="0">
                <a:sym typeface="Symbol"/>
              </a:rPr>
              <a:t>Resting Blood Pressure</a:t>
            </a:r>
          </a:p>
          <a:p>
            <a:pPr marL="914400" lvl="2" indent="0" eaLnBrk="1" hangingPunct="1">
              <a:lnSpc>
                <a:spcPct val="90000"/>
              </a:lnSpc>
              <a:buNone/>
              <a:defRPr/>
            </a:pPr>
            <a:endParaRPr lang="en-US" kern="0" dirty="0">
              <a:sym typeface="Symbol"/>
            </a:endParaRPr>
          </a:p>
          <a:p>
            <a:pPr marL="914400" lvl="2" indent="0" eaLnBrk="1" hangingPunct="1">
              <a:lnSpc>
                <a:spcPct val="90000"/>
              </a:lnSpc>
              <a:buNone/>
              <a:defRPr/>
            </a:pPr>
            <a:endParaRPr lang="en-US" kern="0" dirty="0">
              <a:sym typeface="Symbol"/>
            </a:endParaRP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endParaRPr lang="en-US" kern="0" dirty="0"/>
          </a:p>
          <a:p>
            <a:pPr lvl="1" eaLnBrk="1" hangingPunct="1">
              <a:lnSpc>
                <a:spcPct val="90000"/>
              </a:lnSpc>
              <a:defRPr/>
            </a:pPr>
            <a:endParaRPr lang="en-US" sz="600" kern="0" dirty="0"/>
          </a:p>
          <a:p>
            <a:pPr lvl="1" eaLnBrk="1" hangingPunct="1">
              <a:lnSpc>
                <a:spcPct val="90000"/>
              </a:lnSpc>
              <a:defRPr/>
            </a:pPr>
            <a:endParaRPr lang="en-US" kern="0" dirty="0"/>
          </a:p>
          <a:p>
            <a:pPr lvl="1" eaLnBrk="1" hangingPunct="1">
              <a:defRPr/>
            </a:pPr>
            <a:endParaRPr lang="en-US" sz="2400" kern="0" dirty="0"/>
          </a:p>
          <a:p>
            <a:pPr eaLnBrk="1" hangingPunct="1">
              <a:defRPr/>
            </a:pP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989294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" y="2286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b="1" kern="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Symbol"/>
              </a:rPr>
              <a:t>Mechanisms Underlying Health Effects of Chronic Exercise</a:t>
            </a:r>
            <a:endParaRPr lang="en-US" b="1" kern="0" dirty="0"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Rectangle 1027"/>
          <p:cNvSpPr txBox="1">
            <a:spLocks noChangeArrowheads="1"/>
          </p:cNvSpPr>
          <p:nvPr/>
        </p:nvSpPr>
        <p:spPr bwMode="auto">
          <a:xfrm>
            <a:off x="319596" y="1828800"/>
            <a:ext cx="8610600" cy="4019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4000" kern="0" dirty="0"/>
              <a:t>Metabolism/Immune Function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endParaRPr lang="en-US" sz="600" kern="0" dirty="0"/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r>
              <a:rPr lang="en-US" sz="3800" kern="0" dirty="0">
                <a:sym typeface="Symbol"/>
              </a:rPr>
              <a:t> HDL Cholesterol </a:t>
            </a:r>
          </a:p>
          <a:p>
            <a:pPr marL="457200" lvl="1" indent="0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endParaRPr lang="en-US" sz="3800" kern="0" dirty="0">
              <a:sym typeface="Symbol"/>
            </a:endParaRP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r>
              <a:rPr lang="en-US" sz="3800" dirty="0">
                <a:sym typeface="Symbol"/>
              </a:rPr>
              <a:t> </a:t>
            </a:r>
            <a:r>
              <a:rPr lang="en-US" sz="3800" kern="0" dirty="0">
                <a:sym typeface="Symbol"/>
              </a:rPr>
              <a:t>Triglycerides</a:t>
            </a:r>
          </a:p>
          <a:p>
            <a:pPr marL="457200" lvl="1" indent="0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endParaRPr lang="en-US" sz="3800" kern="0" dirty="0">
              <a:sym typeface="Symbol"/>
            </a:endParaRP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r>
              <a:rPr lang="en-US" sz="3800" dirty="0">
                <a:sym typeface="Symbol"/>
              </a:rPr>
              <a:t> </a:t>
            </a:r>
            <a:r>
              <a:rPr lang="en-US" sz="3800" kern="0" dirty="0">
                <a:sym typeface="Symbol"/>
              </a:rPr>
              <a:t>C-Reactive Protein</a:t>
            </a: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endParaRPr lang="en-US" sz="3500" kern="0" dirty="0">
              <a:sym typeface="Symbol"/>
            </a:endParaRPr>
          </a:p>
          <a:p>
            <a:pPr marL="914400" lvl="2" indent="0" eaLnBrk="1" hangingPunct="1">
              <a:lnSpc>
                <a:spcPct val="90000"/>
              </a:lnSpc>
              <a:buNone/>
              <a:defRPr/>
            </a:pPr>
            <a:endParaRPr lang="en-US" kern="0" dirty="0">
              <a:sym typeface="Symbol"/>
            </a:endParaRPr>
          </a:p>
          <a:p>
            <a:pPr marL="914400" lvl="2" indent="0" eaLnBrk="1" hangingPunct="1">
              <a:lnSpc>
                <a:spcPct val="90000"/>
              </a:lnSpc>
              <a:buNone/>
              <a:defRPr/>
            </a:pPr>
            <a:endParaRPr lang="en-US" kern="0" dirty="0">
              <a:sym typeface="Symbol"/>
            </a:endParaRP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endParaRPr lang="en-US" kern="0" dirty="0"/>
          </a:p>
          <a:p>
            <a:pPr lvl="1" eaLnBrk="1" hangingPunct="1">
              <a:lnSpc>
                <a:spcPct val="90000"/>
              </a:lnSpc>
              <a:defRPr/>
            </a:pPr>
            <a:endParaRPr lang="en-US" sz="600" kern="0" dirty="0"/>
          </a:p>
          <a:p>
            <a:pPr lvl="1" eaLnBrk="1" hangingPunct="1">
              <a:lnSpc>
                <a:spcPct val="90000"/>
              </a:lnSpc>
              <a:defRPr/>
            </a:pPr>
            <a:endParaRPr lang="en-US" kern="0" dirty="0"/>
          </a:p>
          <a:p>
            <a:pPr lvl="1" eaLnBrk="1" hangingPunct="1">
              <a:defRPr/>
            </a:pPr>
            <a:endParaRPr lang="en-US" sz="2400" kern="0" dirty="0"/>
          </a:p>
          <a:p>
            <a:pPr eaLnBrk="1" hangingPunct="1">
              <a:defRPr/>
            </a:pP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32777360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" y="2286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b="1" kern="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Symbol"/>
              </a:rPr>
              <a:t>Mechanisms Underlying Health Effects of Chronic Exercise</a:t>
            </a:r>
            <a:endParaRPr lang="en-US" b="1" kern="0" dirty="0"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Rectangle 1027"/>
          <p:cNvSpPr txBox="1">
            <a:spLocks noChangeArrowheads="1"/>
          </p:cNvSpPr>
          <p:nvPr/>
        </p:nvSpPr>
        <p:spPr bwMode="auto">
          <a:xfrm>
            <a:off x="381740" y="1997476"/>
            <a:ext cx="8610600" cy="4019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4200" kern="0" dirty="0"/>
              <a:t>Skeleton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endParaRPr lang="en-US" sz="600" kern="0" dirty="0"/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r>
              <a:rPr lang="en-US" sz="3800" kern="0" dirty="0">
                <a:sym typeface="Symbol"/>
              </a:rPr>
              <a:t> Bone Mineral Density</a:t>
            </a:r>
          </a:p>
          <a:p>
            <a:pPr marL="457200" lvl="1" indent="0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endParaRPr lang="en-US" sz="3800" kern="0" dirty="0">
              <a:sym typeface="Symbol"/>
            </a:endParaRP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4200" kern="0" dirty="0"/>
              <a:t>G-I System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endParaRPr lang="en-US" sz="600" kern="0" dirty="0"/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r>
              <a:rPr lang="en-US" sz="3600" dirty="0">
                <a:sym typeface="Symbol"/>
              </a:rPr>
              <a:t> </a:t>
            </a:r>
            <a:r>
              <a:rPr lang="en-US" sz="3600" kern="0" dirty="0">
                <a:sym typeface="Symbol"/>
              </a:rPr>
              <a:t>Intestinal Transit Time</a:t>
            </a: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endParaRPr lang="en-US" sz="3800" kern="0" dirty="0">
              <a:sym typeface="Symbol"/>
            </a:endParaRP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endParaRPr lang="en-US" sz="3500" kern="0" dirty="0">
              <a:sym typeface="Symbol"/>
            </a:endParaRPr>
          </a:p>
          <a:p>
            <a:pPr marL="914400" lvl="2" indent="0" eaLnBrk="1" hangingPunct="1">
              <a:lnSpc>
                <a:spcPct val="90000"/>
              </a:lnSpc>
              <a:buNone/>
              <a:defRPr/>
            </a:pPr>
            <a:endParaRPr lang="en-US" kern="0" dirty="0">
              <a:sym typeface="Symbol"/>
            </a:endParaRPr>
          </a:p>
          <a:p>
            <a:pPr marL="914400" lvl="2" indent="0" eaLnBrk="1" hangingPunct="1">
              <a:lnSpc>
                <a:spcPct val="90000"/>
              </a:lnSpc>
              <a:buNone/>
              <a:defRPr/>
            </a:pPr>
            <a:endParaRPr lang="en-US" kern="0" dirty="0">
              <a:sym typeface="Symbol"/>
            </a:endParaRP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endParaRPr lang="en-US" kern="0" dirty="0"/>
          </a:p>
          <a:p>
            <a:pPr lvl="1" eaLnBrk="1" hangingPunct="1">
              <a:lnSpc>
                <a:spcPct val="90000"/>
              </a:lnSpc>
              <a:defRPr/>
            </a:pPr>
            <a:endParaRPr lang="en-US" sz="600" kern="0" dirty="0"/>
          </a:p>
          <a:p>
            <a:pPr lvl="1" eaLnBrk="1" hangingPunct="1">
              <a:lnSpc>
                <a:spcPct val="90000"/>
              </a:lnSpc>
              <a:defRPr/>
            </a:pPr>
            <a:endParaRPr lang="en-US" kern="0" dirty="0"/>
          </a:p>
          <a:p>
            <a:pPr lvl="1" eaLnBrk="1" hangingPunct="1">
              <a:defRPr/>
            </a:pPr>
            <a:endParaRPr lang="en-US" sz="2400" kern="0" dirty="0"/>
          </a:p>
          <a:p>
            <a:pPr eaLnBrk="1" hangingPunct="1">
              <a:defRPr/>
            </a:pP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3510482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2590800"/>
            <a:ext cx="7772400" cy="14478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5000" i="1" dirty="0">
                <a:ln w="5000" cmpd="sng">
                  <a:noFill/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Physiologic responses to </a:t>
            </a:r>
            <a:br>
              <a:rPr lang="en-US" sz="5000" i="1" dirty="0">
                <a:ln w="5000" cmpd="sng">
                  <a:noFill/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</a:br>
            <a:r>
              <a:rPr lang="en-US" sz="5000" i="1" dirty="0">
                <a:ln w="5000" cmpd="sng">
                  <a:noFill/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acute exercise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9A25D-2C86-42F5-BF0F-CFB9A4B47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7467600" cy="5211763"/>
          </a:xfrm>
        </p:spPr>
        <p:txBody>
          <a:bodyPr>
            <a:normAutofit fontScale="92500" lnSpcReduction="20000"/>
          </a:bodyPr>
          <a:lstStyle/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600" dirty="0"/>
              <a:t>Health effects of chronic exercise are driven by increased caloric thru-put (energy expenditure)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600" dirty="0"/>
              <a:t>Key adaptive mechanisms:</a:t>
            </a:r>
          </a:p>
          <a:p>
            <a:pPr lvl="2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400" dirty="0"/>
              <a:t>Increased muscle mass</a:t>
            </a:r>
          </a:p>
          <a:p>
            <a:pPr lvl="2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400" dirty="0"/>
              <a:t>Increased insulin sensitivity </a:t>
            </a:r>
          </a:p>
          <a:p>
            <a:pPr lvl="2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400" dirty="0"/>
              <a:t>Enhanced cardiovascular function</a:t>
            </a:r>
          </a:p>
          <a:p>
            <a:pPr lvl="2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400" dirty="0"/>
              <a:t>Reduced resting blood pressure</a:t>
            </a:r>
          </a:p>
          <a:p>
            <a:pPr lvl="2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400" dirty="0"/>
              <a:t>Improved blood lipid profile</a:t>
            </a:r>
          </a:p>
          <a:p>
            <a:pPr lvl="2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400" dirty="0"/>
              <a:t>Enhance immune function</a:t>
            </a:r>
          </a:p>
          <a:p>
            <a:pPr lvl="2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400" dirty="0"/>
              <a:t>Increased bone mineral density</a:t>
            </a:r>
            <a:endParaRPr lang="en-US" sz="3600" dirty="0"/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endParaRPr lang="en-US" sz="3600" dirty="0"/>
          </a:p>
          <a:p>
            <a:pPr marL="448056" lvl="1" indent="0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None/>
              <a:defRPr/>
            </a:pPr>
            <a:endParaRPr lang="en-US" sz="3600" baseline="-25000" dirty="0"/>
          </a:p>
          <a:p>
            <a:pPr marL="448056" lvl="1" indent="0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None/>
              <a:defRPr/>
            </a:pPr>
            <a:endParaRPr lang="en-US" sz="3600" baseline="-250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985289-E147-4442-8638-11A321A19242}"/>
              </a:ext>
            </a:extLst>
          </p:cNvPr>
          <p:cNvSpPr txBox="1"/>
          <p:nvPr/>
        </p:nvSpPr>
        <p:spPr>
          <a:xfrm>
            <a:off x="990600" y="228600"/>
            <a:ext cx="589597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SUMMARY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081569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t2.gstatic.com/images?q=tbn:ANd9GcQ3U-NBxwxueVqB3pX7gISB90zeXXFKD_fNHvtVqhgffFRotZwQ1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75" y="3276600"/>
            <a:ext cx="4808125" cy="31304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www.healthyeating.org/Portals/0/Gallery/Album/Healthy%20Eating/senior%20couple%20stretching%20small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072" y="152400"/>
            <a:ext cx="3928090" cy="304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http://t2.gstatic.com/images?q=tbn:ANd9GcQ3ZySpDa4ZpsE3ByeH71xlF8eMhW7itWFM7y8qJTJ_fC7dCI1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034" y="1886117"/>
            <a:ext cx="4124328" cy="29194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17600" indent="-1117600" algn="l" eaLnBrk="1" hangingPunct="1">
              <a:defRPr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Physical Activity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54525"/>
          </a:xfrm>
        </p:spPr>
        <p:txBody>
          <a:bodyPr>
            <a:normAutofit lnSpcReduction="10000"/>
          </a:bodyPr>
          <a:lstStyle/>
          <a:p>
            <a:pPr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i="1" dirty="0"/>
              <a:t>Any bodily movement produced by skeletal muscle that requires energy expenditure</a:t>
            </a:r>
          </a:p>
          <a:p>
            <a:pPr marL="36576" indent="0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None/>
              <a:defRPr/>
            </a:pPr>
            <a:r>
              <a:rPr lang="en-US" sz="4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Exercise</a:t>
            </a:r>
          </a:p>
          <a:p>
            <a:pPr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i="1" dirty="0"/>
              <a:t>Physical activity that is planned, structured and repetitive that has an objective the improvement of physical fitness. </a:t>
            </a:r>
          </a:p>
          <a:p>
            <a:pPr marL="36576" indent="0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None/>
              <a:defRPr/>
            </a:pPr>
            <a:endParaRPr lang="en-US" sz="4400" i="1" dirty="0"/>
          </a:p>
          <a:p>
            <a:pPr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3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F5EBF-13A0-4785-BB87-DC841D949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19"/>
            <a:ext cx="7470648" cy="2733675"/>
          </a:xfrm>
        </p:spPr>
        <p:txBody>
          <a:bodyPr>
            <a:normAutofit fontScale="90000"/>
          </a:bodyPr>
          <a:lstStyle/>
          <a:p>
            <a:br>
              <a:rPr lang="en-US" sz="4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br>
              <a:rPr lang="en-US" sz="4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br>
              <a:rPr lang="en-US" sz="4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br>
              <a:rPr lang="en-US" sz="4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br>
              <a:rPr lang="en-US" sz="4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br>
              <a:rPr lang="en-US" sz="4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6700" dirty="0"/>
              <a:t>  Involves </a:t>
            </a:r>
            <a:r>
              <a:rPr lang="en-US" sz="6700" u="sng" dirty="0"/>
              <a:t>WORK</a:t>
            </a:r>
            <a:br>
              <a:rPr lang="en-US" sz="4800" u="sng" dirty="0"/>
            </a:br>
            <a:br>
              <a:rPr lang="en-US" sz="4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5300" kern="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Work</a:t>
            </a:r>
            <a:r>
              <a:rPr lang="en-US" sz="53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= Force x Distance</a:t>
            </a:r>
            <a:br>
              <a:rPr lang="en-US" sz="4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C39C420-014F-4408-B56E-90505A95E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114800"/>
            <a:ext cx="8153400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defTabSz="1258888">
              <a:tabLst>
                <a:tab pos="3144838" algn="l"/>
              </a:tabLst>
              <a:defRPr/>
            </a:pPr>
            <a:r>
              <a:rPr lang="en-US" sz="4000" dirty="0"/>
              <a:t>(</a:t>
            </a:r>
            <a:r>
              <a:rPr lang="en-US" sz="4000" dirty="0" err="1"/>
              <a:t>kg</a:t>
            </a:r>
            <a:r>
              <a:rPr lang="en-US" sz="4000" dirty="0" err="1">
                <a:cs typeface="Times New Roman" pitchFamily="18" charset="0"/>
              </a:rPr>
              <a:t>•m</a:t>
            </a:r>
            <a:r>
              <a:rPr lang="en-US" sz="4000" dirty="0">
                <a:cs typeface="Times New Roman" pitchFamily="18" charset="0"/>
              </a:rPr>
              <a:t>)       (kg) 	  (m)</a:t>
            </a:r>
          </a:p>
          <a:p>
            <a:pPr defTabSz="1258888">
              <a:tabLst>
                <a:tab pos="3144838" algn="l"/>
              </a:tabLst>
              <a:defRPr/>
            </a:pPr>
            <a:endParaRPr lang="en-US" sz="3200" dirty="0">
              <a:cs typeface="Times New Roman" pitchFamily="18" charset="0"/>
            </a:endParaRPr>
          </a:p>
          <a:p>
            <a:pPr defTabSz="1258888">
              <a:tabLst>
                <a:tab pos="3144838" algn="l"/>
              </a:tabLst>
              <a:defRPr/>
            </a:pPr>
            <a:endParaRPr lang="en-US" sz="3200" dirty="0">
              <a:cs typeface="Times New Roman" pitchFamily="18" charset="0"/>
            </a:endParaRPr>
          </a:p>
          <a:p>
            <a:pPr defTabSz="1258888">
              <a:tabLst>
                <a:tab pos="3144838" algn="l"/>
              </a:tabLst>
              <a:defRPr/>
            </a:pPr>
            <a:endParaRPr lang="en-US" sz="3200" dirty="0">
              <a:cs typeface="Times New Roman" pitchFamily="18" charset="0"/>
            </a:endParaRPr>
          </a:p>
          <a:p>
            <a:pPr defTabSz="1258888">
              <a:tabLst>
                <a:tab pos="3144838" algn="l"/>
              </a:tabLst>
              <a:defRPr/>
            </a:pPr>
            <a:r>
              <a:rPr lang="en-US" sz="3200" dirty="0">
                <a:cs typeface="Times New Roman" pitchFamily="18" charset="0"/>
              </a:rPr>
              <a:t>       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80079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963"/>
            <a:ext cx="7772400" cy="1219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/>
              <a:t>60 kg man steps up 0.25 meters</a:t>
            </a:r>
          </a:p>
        </p:txBody>
      </p:sp>
      <p:pic>
        <p:nvPicPr>
          <p:cNvPr id="14339" name="Picture 27" descr="manstairs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</a:blip>
          <a:srcRect/>
          <a:stretch>
            <a:fillRect/>
          </a:stretch>
        </p:blipFill>
        <p:spPr bwMode="auto">
          <a:xfrm>
            <a:off x="3581400" y="1447800"/>
            <a:ext cx="21685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Line 29"/>
          <p:cNvSpPr>
            <a:spLocks noChangeShapeType="1"/>
          </p:cNvSpPr>
          <p:nvPr/>
        </p:nvSpPr>
        <p:spPr bwMode="auto">
          <a:xfrm flipH="1">
            <a:off x="2819400" y="3810000"/>
            <a:ext cx="18288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triangle" w="lg" len="med"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41" name="Text Box 40"/>
          <p:cNvSpPr txBox="1">
            <a:spLocks noChangeArrowheads="1"/>
          </p:cNvSpPr>
          <p:nvPr/>
        </p:nvSpPr>
        <p:spPr bwMode="auto">
          <a:xfrm>
            <a:off x="1371600" y="3810000"/>
            <a:ext cx="14478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Step Height</a:t>
            </a:r>
          </a:p>
        </p:txBody>
      </p:sp>
      <p:sp>
        <p:nvSpPr>
          <p:cNvPr id="14342" name="Text Box 41"/>
          <p:cNvSpPr txBox="1">
            <a:spLocks noChangeArrowheads="1"/>
          </p:cNvSpPr>
          <p:nvPr/>
        </p:nvSpPr>
        <p:spPr bwMode="auto">
          <a:xfrm>
            <a:off x="1371600" y="4953000"/>
            <a:ext cx="6858000" cy="13239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</a:rPr>
              <a:t>Work = 60 kg x 0.25 m = 15 kg</a:t>
            </a:r>
            <a:r>
              <a:rPr lang="en-US" sz="3200">
                <a:solidFill>
                  <a:srgbClr val="FFFF00"/>
                </a:solidFill>
                <a:cs typeface="Times New Roman" pitchFamily="18" charset="0"/>
              </a:rPr>
              <a:t>•</a:t>
            </a:r>
            <a:r>
              <a:rPr lang="en-US" sz="3200" b="1">
                <a:solidFill>
                  <a:schemeClr val="tx2"/>
                </a:solidFill>
              </a:rPr>
              <a:t>m</a:t>
            </a:r>
          </a:p>
          <a:p>
            <a:pPr algn="ctr">
              <a:spcBef>
                <a:spcPct val="50000"/>
              </a:spcBef>
            </a:pPr>
            <a:r>
              <a:rPr lang="en-US" sz="3200">
                <a:cs typeface="Times New Roman" pitchFamily="18" charset="0"/>
              </a:rPr>
              <a:t>426.8 kg•m = </a:t>
            </a:r>
            <a:r>
              <a:rPr lang="en-US" sz="3200" b="1" i="1">
                <a:cs typeface="Times New Roman" pitchFamily="18" charset="0"/>
              </a:rPr>
              <a:t>1 kcal</a:t>
            </a:r>
            <a:endParaRPr lang="en-US" sz="3200" b="1" i="1">
              <a:solidFill>
                <a:schemeClr val="tx2"/>
              </a:solidFill>
            </a:endParaRPr>
          </a:p>
        </p:txBody>
      </p:sp>
      <p:sp>
        <p:nvSpPr>
          <p:cNvPr id="14343" name="Line 42"/>
          <p:cNvSpPr>
            <a:spLocks noChangeShapeType="1"/>
          </p:cNvSpPr>
          <p:nvPr/>
        </p:nvSpPr>
        <p:spPr bwMode="auto">
          <a:xfrm flipH="1">
            <a:off x="2819400" y="4267200"/>
            <a:ext cx="23622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triangle" w="lg" len="med"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44" name="Line 44"/>
          <p:cNvSpPr>
            <a:spLocks noChangeShapeType="1"/>
          </p:cNvSpPr>
          <p:nvPr/>
        </p:nvSpPr>
        <p:spPr bwMode="auto">
          <a:xfrm>
            <a:off x="2743200" y="3810000"/>
            <a:ext cx="0" cy="4572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 type="triangle" w="lg" len="med"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7950" y="71438"/>
            <a:ext cx="8915400" cy="1219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Work Requires Energy Expenditure</a:t>
            </a:r>
            <a:endParaRPr lang="en-US" sz="42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1026" name="Object 1024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04800" y="1752600"/>
          <a:ext cx="8229600" cy="474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8230313" imgH="4749196" progId="Excel.Sheet.8">
                  <p:embed/>
                </p:oleObj>
              </mc:Choice>
              <mc:Fallback>
                <p:oleObj r:id="rId2" imgW="8230313" imgH="4749196" progId="Excel.Sheet.8">
                  <p:embed/>
                  <p:pic>
                    <p:nvPicPr>
                      <p:cNvPr id="1026" name="Object 102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752600"/>
                        <a:ext cx="8229600" cy="474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17600" indent="-1117600" algn="l" eaLnBrk="1" hangingPunct="1">
              <a:defRPr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Energy Expenditure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b="1" dirty="0"/>
              <a:t>Involves metabolic breakdown of food-derived energy stores to produce ATP</a:t>
            </a:r>
          </a:p>
          <a:p>
            <a:pPr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3500" b="1" dirty="0"/>
          </a:p>
          <a:p>
            <a:pPr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b="1" dirty="0"/>
              <a:t>Energy can be expended aerobically or </a:t>
            </a:r>
            <a:r>
              <a:rPr lang="en-US" sz="3500" b="1" dirty="0" err="1"/>
              <a:t>anaerobically</a:t>
            </a:r>
            <a:endParaRPr lang="en-US" sz="35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7"/>
          <p:cNvGrpSpPr>
            <a:grpSpLocks/>
          </p:cNvGrpSpPr>
          <p:nvPr/>
        </p:nvGrpSpPr>
        <p:grpSpPr bwMode="auto">
          <a:xfrm>
            <a:off x="304800" y="228600"/>
            <a:ext cx="8686800" cy="4343400"/>
            <a:chOff x="149726" y="381000"/>
            <a:chExt cx="8994274" cy="5811798"/>
          </a:xfrm>
        </p:grpSpPr>
        <p:sp>
          <p:nvSpPr>
            <p:cNvPr id="16392" name="Text Box 35"/>
            <p:cNvSpPr txBox="1">
              <a:spLocks noChangeArrowheads="1"/>
            </p:cNvSpPr>
            <p:nvPr/>
          </p:nvSpPr>
          <p:spPr bwMode="auto">
            <a:xfrm>
              <a:off x="8229600" y="4648200"/>
              <a:ext cx="914400" cy="4572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H</a:t>
              </a:r>
              <a:r>
                <a:rPr lang="en-US" sz="2400" b="1" baseline="-25000"/>
                <a:t>2</a:t>
              </a:r>
              <a:r>
                <a:rPr lang="en-US" sz="2400" b="1"/>
                <a:t>O</a:t>
              </a:r>
            </a:p>
          </p:txBody>
        </p:sp>
        <p:grpSp>
          <p:nvGrpSpPr>
            <p:cNvPr id="16393" name="Group 26"/>
            <p:cNvGrpSpPr>
              <a:grpSpLocks/>
            </p:cNvGrpSpPr>
            <p:nvPr/>
          </p:nvGrpSpPr>
          <p:grpSpPr bwMode="auto">
            <a:xfrm>
              <a:off x="149726" y="381000"/>
              <a:ext cx="8841874" cy="5811798"/>
              <a:chOff x="149726" y="381000"/>
              <a:chExt cx="8841874" cy="5811798"/>
            </a:xfrm>
          </p:grpSpPr>
          <p:sp>
            <p:nvSpPr>
              <p:cNvPr id="16394" name="Line 2"/>
              <p:cNvSpPr>
                <a:spLocks noChangeShapeType="1"/>
              </p:cNvSpPr>
              <p:nvPr/>
            </p:nvSpPr>
            <p:spPr bwMode="auto">
              <a:xfrm>
                <a:off x="3353279" y="381000"/>
                <a:ext cx="0" cy="5794804"/>
              </a:xfrm>
              <a:prstGeom prst="line">
                <a:avLst/>
              </a:prstGeom>
              <a:noFill/>
              <a:ln w="38100">
                <a:solidFill>
                  <a:schemeClr val="tx1">
                    <a:lumMod val="85000"/>
                  </a:schemeClr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395" name="Text Box 3"/>
              <p:cNvSpPr txBox="1">
                <a:spLocks noChangeArrowheads="1"/>
              </p:cNvSpPr>
              <p:nvPr/>
            </p:nvSpPr>
            <p:spPr bwMode="auto">
              <a:xfrm>
                <a:off x="304800" y="381001"/>
                <a:ext cx="2971799" cy="74129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3000" b="1" u="sng">
                    <a:solidFill>
                      <a:srgbClr val="FFFF00"/>
                    </a:solidFill>
                  </a:rPr>
                  <a:t>ANAEROBIC</a:t>
                </a:r>
              </a:p>
            </p:txBody>
          </p:sp>
          <p:sp>
            <p:nvSpPr>
              <p:cNvPr id="16396" name="Text Box 4"/>
              <p:cNvSpPr txBox="1">
                <a:spLocks noChangeArrowheads="1"/>
              </p:cNvSpPr>
              <p:nvPr/>
            </p:nvSpPr>
            <p:spPr bwMode="auto">
              <a:xfrm>
                <a:off x="5029200" y="381001"/>
                <a:ext cx="2743200" cy="74129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3000" b="1" u="sng">
                    <a:solidFill>
                      <a:srgbClr val="FFFF00"/>
                    </a:solidFill>
                  </a:rPr>
                  <a:t>AEROBIC</a:t>
                </a:r>
              </a:p>
            </p:txBody>
          </p:sp>
          <p:sp>
            <p:nvSpPr>
              <p:cNvPr id="16397" name="Text Box 5"/>
              <p:cNvSpPr txBox="1">
                <a:spLocks noChangeArrowheads="1"/>
              </p:cNvSpPr>
              <p:nvPr/>
            </p:nvSpPr>
            <p:spPr bwMode="auto">
              <a:xfrm>
                <a:off x="1066905" y="1105351"/>
                <a:ext cx="3124656" cy="61814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CARBOHYDRATES</a:t>
                </a:r>
              </a:p>
            </p:txBody>
          </p:sp>
          <p:sp>
            <p:nvSpPr>
              <p:cNvPr id="16398" name="Text Box 6"/>
              <p:cNvSpPr txBox="1">
                <a:spLocks noChangeArrowheads="1"/>
              </p:cNvSpPr>
              <p:nvPr/>
            </p:nvSpPr>
            <p:spPr bwMode="auto">
              <a:xfrm>
                <a:off x="3961445" y="1105351"/>
                <a:ext cx="1676564" cy="61814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FATS</a:t>
                </a:r>
              </a:p>
            </p:txBody>
          </p:sp>
          <p:sp>
            <p:nvSpPr>
              <p:cNvPr id="16399" name="Text Box 7"/>
              <p:cNvSpPr txBox="1">
                <a:spLocks noChangeArrowheads="1"/>
              </p:cNvSpPr>
              <p:nvPr/>
            </p:nvSpPr>
            <p:spPr bwMode="auto">
              <a:xfrm>
                <a:off x="5486789" y="1105351"/>
                <a:ext cx="1980646" cy="61814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PROTEIN</a:t>
                </a:r>
              </a:p>
            </p:txBody>
          </p:sp>
          <p:cxnSp>
            <p:nvCxnSpPr>
              <p:cNvPr id="16400" name="AutoShape 8"/>
              <p:cNvCxnSpPr>
                <a:cxnSpLocks noChangeShapeType="1"/>
                <a:stCxn id="16397" idx="2"/>
              </p:cNvCxnSpPr>
              <p:nvPr/>
            </p:nvCxnSpPr>
            <p:spPr bwMode="auto">
              <a:xfrm rot="5400000">
                <a:off x="61224" y="2651888"/>
                <a:ext cx="3497055" cy="1638297"/>
              </a:xfrm>
              <a:prstGeom prst="curvedConnector3">
                <a:avLst>
                  <a:gd name="adj1" fmla="val 50000"/>
                </a:avLst>
              </a:prstGeom>
              <a:noFill/>
              <a:ln w="31750" cap="sq">
                <a:solidFill>
                  <a:schemeClr val="tx1"/>
                </a:solidFill>
                <a:round/>
                <a:headEnd type="none" w="sm" len="sm"/>
                <a:tailEnd type="triangle" w="lg" len="med"/>
              </a:ln>
            </p:spPr>
          </p:cxnSp>
          <p:sp>
            <p:nvSpPr>
              <p:cNvPr id="16401" name="Text Box 9"/>
              <p:cNvSpPr txBox="1">
                <a:spLocks noChangeArrowheads="1"/>
              </p:cNvSpPr>
              <p:nvPr/>
            </p:nvSpPr>
            <p:spPr bwMode="auto">
              <a:xfrm>
                <a:off x="149726" y="5280509"/>
                <a:ext cx="2093495" cy="543239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200" b="1"/>
                  <a:t>LACTIC ACID</a:t>
                </a:r>
              </a:p>
            </p:txBody>
          </p:sp>
          <p:sp>
            <p:nvSpPr>
              <p:cNvPr id="16402" name="Arc 12"/>
              <p:cNvSpPr>
                <a:spLocks/>
              </p:cNvSpPr>
              <p:nvPr/>
            </p:nvSpPr>
            <p:spPr bwMode="auto">
              <a:xfrm flipH="1">
                <a:off x="1312779" y="3439841"/>
                <a:ext cx="838200" cy="1239611"/>
              </a:xfrm>
              <a:custGeom>
                <a:avLst/>
                <a:gdLst>
                  <a:gd name="T0" fmla="*/ 0 w 21600"/>
                  <a:gd name="T1" fmla="*/ 0 h 43185"/>
                  <a:gd name="T2" fmla="*/ 2147483647 w 21600"/>
                  <a:gd name="T3" fmla="*/ 2147483647 h 43185"/>
                  <a:gd name="T4" fmla="*/ 0 w 21600"/>
                  <a:gd name="T5" fmla="*/ 2147483647 h 43185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3185"/>
                  <a:gd name="T11" fmla="*/ 21600 w 21600"/>
                  <a:gd name="T12" fmla="*/ 43185 h 4318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318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221"/>
                      <a:pt x="12405" y="42759"/>
                      <a:pt x="792" y="43185"/>
                    </a:cubicBezTo>
                  </a:path>
                  <a:path w="21600" h="4318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221"/>
                      <a:pt x="12405" y="42759"/>
                      <a:pt x="792" y="43185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triangle" w="lg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45" name="Text Box 13"/>
              <p:cNvSpPr txBox="1">
                <a:spLocks noChangeArrowheads="1"/>
              </p:cNvSpPr>
              <p:nvPr/>
            </p:nvSpPr>
            <p:spPr bwMode="auto">
              <a:xfrm>
                <a:off x="2209271" y="4191806"/>
                <a:ext cx="1068399" cy="55441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3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ATP</a:t>
                </a:r>
              </a:p>
            </p:txBody>
          </p:sp>
          <p:sp>
            <p:nvSpPr>
              <p:cNvPr id="16404" name="Freeform 16"/>
              <p:cNvSpPr>
                <a:spLocks/>
              </p:cNvSpPr>
              <p:nvPr/>
            </p:nvSpPr>
            <p:spPr bwMode="auto">
              <a:xfrm>
                <a:off x="3463406" y="1604536"/>
                <a:ext cx="727593" cy="1166609"/>
              </a:xfrm>
              <a:custGeom>
                <a:avLst/>
                <a:gdLst>
                  <a:gd name="T0" fmla="*/ 0 w 240"/>
                  <a:gd name="T1" fmla="*/ 0 h 624"/>
                  <a:gd name="T2" fmla="*/ 2147483647 w 240"/>
                  <a:gd name="T3" fmla="*/ 2147483647 h 624"/>
                  <a:gd name="T4" fmla="*/ 2147483647 w 240"/>
                  <a:gd name="T5" fmla="*/ 2147483647 h 624"/>
                  <a:gd name="T6" fmla="*/ 2147483647 w 240"/>
                  <a:gd name="T7" fmla="*/ 2147483647 h 62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0"/>
                  <a:gd name="T13" fmla="*/ 0 h 624"/>
                  <a:gd name="T14" fmla="*/ 240 w 240"/>
                  <a:gd name="T15" fmla="*/ 624 h 62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0" h="624">
                    <a:moveTo>
                      <a:pt x="0" y="0"/>
                    </a:moveTo>
                    <a:cubicBezTo>
                      <a:pt x="8" y="92"/>
                      <a:pt x="16" y="184"/>
                      <a:pt x="48" y="240"/>
                    </a:cubicBezTo>
                    <a:cubicBezTo>
                      <a:pt x="80" y="296"/>
                      <a:pt x="160" y="272"/>
                      <a:pt x="192" y="336"/>
                    </a:cubicBezTo>
                    <a:cubicBezTo>
                      <a:pt x="224" y="400"/>
                      <a:pt x="232" y="512"/>
                      <a:pt x="240" y="624"/>
                    </a:cubicBezTo>
                  </a:path>
                </a:pathLst>
              </a:custGeom>
              <a:noFill/>
              <a:ln w="38100" cap="sq" cmpd="sng">
                <a:solidFill>
                  <a:schemeClr val="tx1"/>
                </a:solidFill>
                <a:prstDash val="solid"/>
                <a:round/>
                <a:headEnd type="none" w="sm" len="sm"/>
                <a:tailEnd type="triangle" w="lg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cxnSp>
            <p:nvCxnSpPr>
              <p:cNvPr id="16405" name="AutoShape 19"/>
              <p:cNvCxnSpPr>
                <a:cxnSpLocks noChangeShapeType="1"/>
              </p:cNvCxnSpPr>
              <p:nvPr/>
            </p:nvCxnSpPr>
            <p:spPr bwMode="auto">
              <a:xfrm rot="5400000">
                <a:off x="4422198" y="1903195"/>
                <a:ext cx="605199" cy="796"/>
              </a:xfrm>
              <a:prstGeom prst="curvedConnector3">
                <a:avLst>
                  <a:gd name="adj1" fmla="val 50000"/>
                </a:avLst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triangle" w="lg" len="med"/>
              </a:ln>
            </p:spPr>
          </p:cxnSp>
          <p:sp>
            <p:nvSpPr>
              <p:cNvPr id="16406" name="Freeform 27"/>
              <p:cNvSpPr>
                <a:spLocks/>
              </p:cNvSpPr>
              <p:nvPr/>
            </p:nvSpPr>
            <p:spPr bwMode="auto">
              <a:xfrm>
                <a:off x="4419600" y="1600200"/>
                <a:ext cx="1447800" cy="1173785"/>
              </a:xfrm>
              <a:custGeom>
                <a:avLst/>
                <a:gdLst>
                  <a:gd name="T0" fmla="*/ 0 w 912"/>
                  <a:gd name="T1" fmla="*/ 2147483647 h 672"/>
                  <a:gd name="T2" fmla="*/ 2147483647 w 912"/>
                  <a:gd name="T3" fmla="*/ 2147483647 h 672"/>
                  <a:gd name="T4" fmla="*/ 2147483647 w 912"/>
                  <a:gd name="T5" fmla="*/ 0 h 672"/>
                  <a:gd name="T6" fmla="*/ 0 60000 65536"/>
                  <a:gd name="T7" fmla="*/ 0 60000 65536"/>
                  <a:gd name="T8" fmla="*/ 0 60000 65536"/>
                  <a:gd name="T9" fmla="*/ 0 w 912"/>
                  <a:gd name="T10" fmla="*/ 0 h 672"/>
                  <a:gd name="T11" fmla="*/ 912 w 912"/>
                  <a:gd name="T12" fmla="*/ 672 h 6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12" h="672">
                    <a:moveTo>
                      <a:pt x="0" y="672"/>
                    </a:moveTo>
                    <a:cubicBezTo>
                      <a:pt x="20" y="560"/>
                      <a:pt x="40" y="448"/>
                      <a:pt x="192" y="336"/>
                    </a:cubicBezTo>
                    <a:cubicBezTo>
                      <a:pt x="344" y="224"/>
                      <a:pt x="628" y="112"/>
                      <a:pt x="912" y="0"/>
                    </a:cubicBezTo>
                  </a:path>
                </a:pathLst>
              </a:custGeom>
              <a:noFill/>
              <a:ln w="38100" cap="sq" cmpd="sng">
                <a:solidFill>
                  <a:schemeClr val="tx1"/>
                </a:solidFill>
                <a:prstDash val="solid"/>
                <a:round/>
                <a:headEnd type="triangle" w="lg" len="med"/>
                <a:tailEnd type="none" w="lg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407" name="Oval 28"/>
              <p:cNvSpPr>
                <a:spLocks noChangeArrowheads="1"/>
              </p:cNvSpPr>
              <p:nvPr/>
            </p:nvSpPr>
            <p:spPr bwMode="auto">
              <a:xfrm>
                <a:off x="5029200" y="3733800"/>
                <a:ext cx="1447800" cy="1834038"/>
              </a:xfrm>
              <a:prstGeom prst="ellipse">
                <a:avLst/>
              </a:prstGeom>
              <a:noFill/>
              <a:ln w="3175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8" name="Freeform 29"/>
              <p:cNvSpPr>
                <a:spLocks/>
              </p:cNvSpPr>
              <p:nvPr/>
            </p:nvSpPr>
            <p:spPr bwMode="auto">
              <a:xfrm>
                <a:off x="4191000" y="2895600"/>
                <a:ext cx="711200" cy="1846265"/>
              </a:xfrm>
              <a:custGeom>
                <a:avLst/>
                <a:gdLst>
                  <a:gd name="T0" fmla="*/ 2147483647 w 448"/>
                  <a:gd name="T1" fmla="*/ 0 h 1208"/>
                  <a:gd name="T2" fmla="*/ 2147483647 w 448"/>
                  <a:gd name="T3" fmla="*/ 2147483647 h 1208"/>
                  <a:gd name="T4" fmla="*/ 2147483647 w 448"/>
                  <a:gd name="T5" fmla="*/ 2147483647 h 1208"/>
                  <a:gd name="T6" fmla="*/ 0 60000 65536"/>
                  <a:gd name="T7" fmla="*/ 0 60000 65536"/>
                  <a:gd name="T8" fmla="*/ 0 60000 65536"/>
                  <a:gd name="T9" fmla="*/ 0 w 448"/>
                  <a:gd name="T10" fmla="*/ 0 h 1208"/>
                  <a:gd name="T11" fmla="*/ 448 w 448"/>
                  <a:gd name="T12" fmla="*/ 1208 h 120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48" h="1208">
                    <a:moveTo>
                      <a:pt x="64" y="0"/>
                    </a:moveTo>
                    <a:cubicBezTo>
                      <a:pt x="32" y="404"/>
                      <a:pt x="0" y="808"/>
                      <a:pt x="64" y="1008"/>
                    </a:cubicBezTo>
                    <a:cubicBezTo>
                      <a:pt x="128" y="1208"/>
                      <a:pt x="288" y="1204"/>
                      <a:pt x="448" y="1200"/>
                    </a:cubicBezTo>
                  </a:path>
                </a:pathLst>
              </a:custGeom>
              <a:noFill/>
              <a:ln w="38100" cap="sq" cmpd="sng">
                <a:solidFill>
                  <a:schemeClr val="tx1"/>
                </a:solidFill>
                <a:prstDash val="solid"/>
                <a:round/>
                <a:headEnd type="none" w="sm" len="sm"/>
                <a:tailEnd type="triangle" w="lg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409" name="Freeform 30"/>
              <p:cNvSpPr>
                <a:spLocks/>
              </p:cNvSpPr>
              <p:nvPr/>
            </p:nvSpPr>
            <p:spPr bwMode="auto">
              <a:xfrm>
                <a:off x="6477000" y="4648200"/>
                <a:ext cx="457200" cy="220085"/>
              </a:xfrm>
              <a:custGeom>
                <a:avLst/>
                <a:gdLst>
                  <a:gd name="T0" fmla="*/ 0 w 192"/>
                  <a:gd name="T1" fmla="*/ 0 h 168"/>
                  <a:gd name="T2" fmla="*/ 2147483647 w 192"/>
                  <a:gd name="T3" fmla="*/ 2147483647 h 168"/>
                  <a:gd name="T4" fmla="*/ 2147483647 w 192"/>
                  <a:gd name="T5" fmla="*/ 2147483647 h 168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168"/>
                  <a:gd name="T11" fmla="*/ 192 w 192"/>
                  <a:gd name="T12" fmla="*/ 168 h 1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168">
                    <a:moveTo>
                      <a:pt x="0" y="0"/>
                    </a:moveTo>
                    <a:cubicBezTo>
                      <a:pt x="8" y="60"/>
                      <a:pt x="16" y="120"/>
                      <a:pt x="48" y="144"/>
                    </a:cubicBezTo>
                    <a:cubicBezTo>
                      <a:pt x="80" y="168"/>
                      <a:pt x="136" y="156"/>
                      <a:pt x="192" y="144"/>
                    </a:cubicBezTo>
                  </a:path>
                </a:pathLst>
              </a:custGeom>
              <a:noFill/>
              <a:ln w="38100" cap="sq" cmpd="sng">
                <a:solidFill>
                  <a:schemeClr val="tx1"/>
                </a:solidFill>
                <a:prstDash val="solid"/>
                <a:round/>
                <a:headEnd type="none" w="sm" len="sm"/>
                <a:tailEnd type="triangle" w="lg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410" name="Line 34"/>
              <p:cNvSpPr>
                <a:spLocks noChangeShapeType="1"/>
              </p:cNvSpPr>
              <p:nvPr/>
            </p:nvSpPr>
            <p:spPr bwMode="auto">
              <a:xfrm>
                <a:off x="7086600" y="4876800"/>
                <a:ext cx="914400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triangle" w="lg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411" name="Text Box 36"/>
              <p:cNvSpPr txBox="1">
                <a:spLocks noChangeArrowheads="1"/>
              </p:cNvSpPr>
              <p:nvPr/>
            </p:nvSpPr>
            <p:spPr bwMode="auto">
              <a:xfrm>
                <a:off x="6400800" y="1981200"/>
                <a:ext cx="609600" cy="46166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/>
                  <a:t>O</a:t>
                </a:r>
                <a:r>
                  <a:rPr lang="en-US" sz="2400" b="1" baseline="-25000"/>
                  <a:t>2</a:t>
                </a:r>
              </a:p>
            </p:txBody>
          </p:sp>
          <p:sp>
            <p:nvSpPr>
              <p:cNvPr id="16412" name="Freeform 38"/>
              <p:cNvSpPr>
                <a:spLocks/>
              </p:cNvSpPr>
              <p:nvPr/>
            </p:nvSpPr>
            <p:spPr bwMode="auto">
              <a:xfrm>
                <a:off x="6705600" y="2514600"/>
                <a:ext cx="1371600" cy="2127485"/>
              </a:xfrm>
              <a:custGeom>
                <a:avLst/>
                <a:gdLst>
                  <a:gd name="T0" fmla="*/ 0 w 672"/>
                  <a:gd name="T1" fmla="*/ 0 h 1424"/>
                  <a:gd name="T2" fmla="*/ 2147483647 w 672"/>
                  <a:gd name="T3" fmla="*/ 2147483647 h 1424"/>
                  <a:gd name="T4" fmla="*/ 2147483647 w 672"/>
                  <a:gd name="T5" fmla="*/ 2147483647 h 1424"/>
                  <a:gd name="T6" fmla="*/ 0 60000 65536"/>
                  <a:gd name="T7" fmla="*/ 0 60000 65536"/>
                  <a:gd name="T8" fmla="*/ 0 60000 65536"/>
                  <a:gd name="T9" fmla="*/ 0 w 672"/>
                  <a:gd name="T10" fmla="*/ 0 h 1424"/>
                  <a:gd name="T11" fmla="*/ 672 w 672"/>
                  <a:gd name="T12" fmla="*/ 1424 h 1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72" h="1424">
                    <a:moveTo>
                      <a:pt x="0" y="0"/>
                    </a:moveTo>
                    <a:cubicBezTo>
                      <a:pt x="88" y="488"/>
                      <a:pt x="176" y="976"/>
                      <a:pt x="288" y="1200"/>
                    </a:cubicBezTo>
                    <a:cubicBezTo>
                      <a:pt x="400" y="1424"/>
                      <a:pt x="608" y="1320"/>
                      <a:pt x="672" y="1344"/>
                    </a:cubicBezTo>
                  </a:path>
                </a:pathLst>
              </a:custGeom>
              <a:noFill/>
              <a:ln w="38100" cap="sq" cmpd="sng">
                <a:solidFill>
                  <a:schemeClr val="tx1"/>
                </a:solidFill>
                <a:prstDash val="solid"/>
                <a:round/>
                <a:headEnd type="none" w="sm" len="sm"/>
                <a:tailEnd type="triangle" w="lg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413" name="Text Box 39"/>
              <p:cNvSpPr txBox="1">
                <a:spLocks noChangeArrowheads="1"/>
              </p:cNvSpPr>
              <p:nvPr/>
            </p:nvSpPr>
            <p:spPr bwMode="auto">
              <a:xfrm>
                <a:off x="8153400" y="4114800"/>
                <a:ext cx="838200" cy="46166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/>
                  <a:t>CO</a:t>
                </a:r>
                <a:r>
                  <a:rPr lang="en-US" sz="2400" b="1" baseline="-25000"/>
                  <a:t>2</a:t>
                </a:r>
              </a:p>
            </p:txBody>
          </p:sp>
          <p:sp>
            <p:nvSpPr>
              <p:cNvPr id="16414" name="Arc 47"/>
              <p:cNvSpPr>
                <a:spLocks/>
              </p:cNvSpPr>
              <p:nvPr/>
            </p:nvSpPr>
            <p:spPr bwMode="auto">
              <a:xfrm flipH="1">
                <a:off x="6934199" y="5029200"/>
                <a:ext cx="995363" cy="513531"/>
              </a:xfrm>
              <a:custGeom>
                <a:avLst/>
                <a:gdLst>
                  <a:gd name="T0" fmla="*/ 0 w 43199"/>
                  <a:gd name="T1" fmla="*/ 2147483647 h 21600"/>
                  <a:gd name="T2" fmla="*/ 2147483647 w 43199"/>
                  <a:gd name="T3" fmla="*/ 2147483647 h 21600"/>
                  <a:gd name="T4" fmla="*/ 2147483647 w 43199"/>
                  <a:gd name="T5" fmla="*/ 2147483647 h 21600"/>
                  <a:gd name="T6" fmla="*/ 0 60000 65536"/>
                  <a:gd name="T7" fmla="*/ 0 60000 65536"/>
                  <a:gd name="T8" fmla="*/ 0 60000 65536"/>
                  <a:gd name="T9" fmla="*/ 0 w 43199"/>
                  <a:gd name="T10" fmla="*/ 0 h 21600"/>
                  <a:gd name="T11" fmla="*/ 43199 w 4319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9" h="21600" fill="none" extrusionOk="0">
                    <a:moveTo>
                      <a:pt x="-1" y="21404"/>
                    </a:moveTo>
                    <a:cubicBezTo>
                      <a:pt x="106" y="9552"/>
                      <a:pt x="9745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</a:path>
                  <a:path w="43199" h="21600" stroke="0" extrusionOk="0">
                    <a:moveTo>
                      <a:pt x="-1" y="21404"/>
                    </a:moveTo>
                    <a:cubicBezTo>
                      <a:pt x="106" y="9552"/>
                      <a:pt x="9745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lnTo>
                      <a:pt x="21599" y="21600"/>
                    </a:lnTo>
                    <a:close/>
                  </a:path>
                </a:pathLst>
              </a:custGeom>
              <a:noFill/>
              <a:ln w="38100" cap="sq">
                <a:solidFill>
                  <a:schemeClr val="tx1"/>
                </a:solidFill>
                <a:round/>
                <a:headEnd type="triangle" w="lg" len="med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80" name="Text Box 48"/>
              <p:cNvSpPr txBox="1">
                <a:spLocks noChangeArrowheads="1"/>
              </p:cNvSpPr>
              <p:nvPr/>
            </p:nvSpPr>
            <p:spPr bwMode="auto">
              <a:xfrm>
                <a:off x="7467436" y="5638384"/>
                <a:ext cx="1066756" cy="554414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3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ATP</a:t>
                </a:r>
              </a:p>
            </p:txBody>
          </p:sp>
        </p:grpSp>
      </p:grp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762000" y="5402263"/>
            <a:ext cx="8458200" cy="5540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ATP</a:t>
            </a:r>
            <a:r>
              <a:rPr lang="en-US" sz="3000" dirty="0"/>
              <a:t>                                 ADP + P +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400800" y="5181600"/>
            <a:ext cx="1789272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600000" rev="0"/>
              </a:camera>
              <a:lightRig rig="threePt" dir="t"/>
            </a:scene3d>
            <a:sp3d/>
          </a:bodyPr>
          <a:lstStyle/>
          <a:p>
            <a:pPr algn="ctr">
              <a:defRPr/>
            </a:pPr>
            <a:r>
              <a:rPr lang="en-US" sz="3600" b="1" i="1" dirty="0">
                <a:ln w="12700" cap="rnd">
                  <a:solidFill>
                    <a:srgbClr val="FF0000"/>
                  </a:solidFill>
                  <a:prstDash val="solid"/>
                  <a:bevel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Energy</a:t>
            </a:r>
            <a:r>
              <a:rPr lang="en-US" sz="4400" b="1" i="1" dirty="0">
                <a:ln w="12700" cap="rnd">
                  <a:solidFill>
                    <a:srgbClr val="FF0000"/>
                  </a:solidFill>
                  <a:prstDash val="solid"/>
                  <a:bevel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</a:p>
        </p:txBody>
      </p:sp>
      <p:sp>
        <p:nvSpPr>
          <p:cNvPr id="16389" name="Line 4"/>
          <p:cNvSpPr>
            <a:spLocks noChangeShapeType="1"/>
          </p:cNvSpPr>
          <p:nvPr/>
        </p:nvSpPr>
        <p:spPr bwMode="auto">
          <a:xfrm>
            <a:off x="1752600" y="5638800"/>
            <a:ext cx="2743200" cy="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390" name="Rectangle 32"/>
          <p:cNvSpPr>
            <a:spLocks noChangeArrowheads="1"/>
          </p:cNvSpPr>
          <p:nvPr/>
        </p:nvSpPr>
        <p:spPr bwMode="auto">
          <a:xfrm>
            <a:off x="762000" y="6019800"/>
            <a:ext cx="7315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/>
              <a:t>Muscle Contraction,  Biosynthesis,  Active Transport</a:t>
            </a:r>
          </a:p>
        </p:txBody>
      </p:sp>
      <p:cxnSp>
        <p:nvCxnSpPr>
          <p:cNvPr id="16391" name="Straight Connector 34"/>
          <p:cNvCxnSpPr>
            <a:cxnSpLocks noChangeShapeType="1"/>
          </p:cNvCxnSpPr>
          <p:nvPr/>
        </p:nvCxnSpPr>
        <p:spPr bwMode="auto">
          <a:xfrm>
            <a:off x="304800" y="5029200"/>
            <a:ext cx="8534400" cy="76200"/>
          </a:xfrm>
          <a:prstGeom prst="line">
            <a:avLst/>
          </a:prstGeom>
          <a:noFill/>
          <a:ln w="22225" cap="sq" algn="ctr">
            <a:solidFill>
              <a:schemeClr val="tx1">
                <a:lumMod val="95000"/>
              </a:schemeClr>
            </a:solidFill>
            <a:prstDash val="dash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CBCBCB"/>
      </a:lt2>
      <a:accent1>
        <a:srgbClr val="DDDDDD"/>
      </a:accent1>
      <a:accent2>
        <a:srgbClr val="B2B2B2"/>
      </a:accent2>
      <a:accent3>
        <a:srgbClr val="FFFFFF"/>
      </a:accent3>
      <a:accent4>
        <a:srgbClr val="000000"/>
      </a:accent4>
      <a:accent5>
        <a:srgbClr val="EBEBEB"/>
      </a:accent5>
      <a:accent6>
        <a:srgbClr val="A1A1A1"/>
      </a:accent6>
      <a:hlink>
        <a:srgbClr val="4D4D4D"/>
      </a:hlink>
      <a:folHlink>
        <a:srgbClr val="77777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 Diagonal 1">
    <a:dk1>
      <a:srgbClr val="000000"/>
    </a:dk1>
    <a:lt1>
      <a:srgbClr val="FFFFFF"/>
    </a:lt1>
    <a:dk2>
      <a:srgbClr val="0066FF"/>
    </a:dk2>
    <a:lt2>
      <a:srgbClr val="FFFF00"/>
    </a:lt2>
    <a:accent1>
      <a:srgbClr val="00CCCC"/>
    </a:accent1>
    <a:accent2>
      <a:srgbClr val="FF33CC"/>
    </a:accent2>
    <a:accent3>
      <a:srgbClr val="AAB8FF"/>
    </a:accent3>
    <a:accent4>
      <a:srgbClr val="DADADA"/>
    </a:accent4>
    <a:accent5>
      <a:srgbClr val="AAE2E2"/>
    </a:accent5>
    <a:accent6>
      <a:srgbClr val="E72DB9"/>
    </a:accent6>
    <a:hlink>
      <a:srgbClr val="FF4568"/>
    </a:hlink>
    <a:folHlink>
      <a:srgbClr val="CCECFF"/>
    </a:folHlink>
  </a:clrScheme>
  <a:fontScheme name="Blue Diagonal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5035</TotalTime>
  <Words>813</Words>
  <Application>Microsoft Office PowerPoint</Application>
  <PresentationFormat>On-screen Show (4:3)</PresentationFormat>
  <Paragraphs>217</Paragraphs>
  <Slides>31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Calibri</vt:lpstr>
      <vt:lpstr>Franklin Gothic Book</vt:lpstr>
      <vt:lpstr>Times New Roman</vt:lpstr>
      <vt:lpstr>Wingdings</vt:lpstr>
      <vt:lpstr>Wingdings 2</vt:lpstr>
      <vt:lpstr>Technic</vt:lpstr>
      <vt:lpstr>Microsoft Excel 97-2003 Worksheet</vt:lpstr>
      <vt:lpstr>Chart</vt:lpstr>
      <vt:lpstr>Exercise Physiology 101</vt:lpstr>
      <vt:lpstr>Topics</vt:lpstr>
      <vt:lpstr>Physiologic responses to  acute exercise</vt:lpstr>
      <vt:lpstr> Physical Activity </vt:lpstr>
      <vt:lpstr>        Involves WORK  Work = Force x Distance </vt:lpstr>
      <vt:lpstr>60 kg man steps up 0.25 meters</vt:lpstr>
      <vt:lpstr>Work Requires Energy Expenditure</vt:lpstr>
      <vt:lpstr>Energy Expenditure</vt:lpstr>
      <vt:lpstr>PowerPoint Presentation</vt:lpstr>
      <vt:lpstr>VO2</vt:lpstr>
      <vt:lpstr>MET </vt:lpstr>
      <vt:lpstr>Aerobic Energy Expenditure During Graded Treadmill Exercise</vt:lpstr>
      <vt:lpstr>Different activities require varying rates of energy expenditure</vt:lpstr>
      <vt:lpstr>PowerPoint Presentation</vt:lpstr>
      <vt:lpstr>VO2</vt:lpstr>
      <vt:lpstr>Cardiovascular response to graded exercise</vt:lpstr>
      <vt:lpstr>PowerPoint Presentation</vt:lpstr>
      <vt:lpstr>FUNCTIONAL adaptations to  chronic exercise</vt:lpstr>
      <vt:lpstr>VO2max</vt:lpstr>
      <vt:lpstr>Chronic Aerobic Exercise</vt:lpstr>
      <vt:lpstr> VO2max Results From</vt:lpstr>
      <vt:lpstr>Chronic Aerobic Exercise</vt:lpstr>
      <vt:lpstr>PowerPoint Presentation</vt:lpstr>
      <vt:lpstr>MEDIATION OF HEALTH  EFFECTS OF exercise</vt:lpstr>
      <vt:lpstr>Health &amp; fitness effects of PA are related to chronic “dose” or a change in chronic dose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USC School of Public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Physiology 101</dc:title>
  <dc:creator>jshiley</dc:creator>
  <cp:lastModifiedBy>Murrie, Dale</cp:lastModifiedBy>
  <cp:revision>248</cp:revision>
  <cp:lastPrinted>2021-09-02T17:00:14Z</cp:lastPrinted>
  <dcterms:created xsi:type="dcterms:W3CDTF">2001-09-06T18:35:16Z</dcterms:created>
  <dcterms:modified xsi:type="dcterms:W3CDTF">2021-09-02T17:13:42Z</dcterms:modified>
</cp:coreProperties>
</file>