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74" r:id="rId3"/>
    <p:sldId id="513" r:id="rId4"/>
    <p:sldId id="503" r:id="rId5"/>
    <p:sldId id="504" r:id="rId6"/>
    <p:sldId id="501" r:id="rId7"/>
    <p:sldId id="490" r:id="rId8"/>
    <p:sldId id="500" r:id="rId9"/>
    <p:sldId id="502" r:id="rId10"/>
    <p:sldId id="517" r:id="rId11"/>
    <p:sldId id="505" r:id="rId12"/>
    <p:sldId id="529" r:id="rId13"/>
    <p:sldId id="530" r:id="rId14"/>
    <p:sldId id="518" r:id="rId15"/>
    <p:sldId id="521" r:id="rId16"/>
    <p:sldId id="522" r:id="rId17"/>
    <p:sldId id="523" r:id="rId18"/>
    <p:sldId id="519" r:id="rId19"/>
    <p:sldId id="520" r:id="rId20"/>
    <p:sldId id="508" r:id="rId21"/>
    <p:sldId id="524" r:id="rId22"/>
    <p:sldId id="525" r:id="rId23"/>
    <p:sldId id="512" r:id="rId24"/>
    <p:sldId id="515" r:id="rId25"/>
    <p:sldId id="262" r:id="rId26"/>
    <p:sldId id="532" r:id="rId27"/>
    <p:sldId id="263" r:id="rId28"/>
    <p:sldId id="534" r:id="rId29"/>
    <p:sldId id="535" r:id="rId30"/>
    <p:sldId id="531" r:id="rId3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mus, Gaye" initials="CG" lastIdx="3" clrIdx="0">
    <p:extLst>
      <p:ext uri="{19B8F6BF-5375-455C-9EA6-DF929625EA0E}">
        <p15:presenceInfo xmlns:p15="http://schemas.microsoft.com/office/powerpoint/2012/main" userId="S::CHRISTMU@mailbox.sc.edu::a2f58f7b-8d7c-409c-b98b-088300c7a0c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07" autoAdjust="0"/>
    <p:restoredTop sz="88719" autoAdjust="0"/>
  </p:normalViewPr>
  <p:slideViewPr>
    <p:cSldViewPr snapToGrid="0" showGuides="1">
      <p:cViewPr varScale="1">
        <p:scale>
          <a:sx n="99" d="100"/>
          <a:sy n="99" d="100"/>
        </p:scale>
        <p:origin x="1080" y="72"/>
      </p:cViewPr>
      <p:guideLst>
        <p:guide orient="horz" pos="218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A6FA01C-38A3-495E-8200-CFE4BCC2B92B}" type="datetimeFigureOut">
              <a:rPr lang="en-US" smtClean="0"/>
              <a:t>9/19/2022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CB2E291-D617-4719-943E-E5490755D834}" type="slidenum">
              <a:rPr lang="en-US" smtClean="0"/>
              <a:t>‹#›</a:t>
            </a:fld>
            <a:endParaRPr lang="en-US"/>
          </a:p>
        </p:txBody>
      </p:sp>
    </p:spTree>
    <p:extLst>
      <p:ext uri="{BB962C8B-B14F-4D97-AF65-F5344CB8AC3E}">
        <p14:creationId xmlns:p14="http://schemas.microsoft.com/office/powerpoint/2010/main" val="1629155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Glenn</a:t>
            </a:r>
          </a:p>
        </p:txBody>
      </p:sp>
      <p:sp>
        <p:nvSpPr>
          <p:cNvPr id="4" name="Slide Number Placeholder 3"/>
          <p:cNvSpPr>
            <a:spLocks noGrp="1"/>
          </p:cNvSpPr>
          <p:nvPr>
            <p:ph type="sldNum" sz="quarter" idx="5"/>
          </p:nvPr>
        </p:nvSpPr>
        <p:spPr/>
        <p:txBody>
          <a:bodyPr/>
          <a:lstStyle/>
          <a:p>
            <a:fld id="{6CB2E291-D617-4719-943E-E5490755D834}" type="slidenum">
              <a:rPr lang="en-US" smtClean="0"/>
              <a:t>1</a:t>
            </a:fld>
            <a:endParaRPr lang="en-US"/>
          </a:p>
        </p:txBody>
      </p:sp>
    </p:spTree>
    <p:extLst>
      <p:ext uri="{BB962C8B-B14F-4D97-AF65-F5344CB8AC3E}">
        <p14:creationId xmlns:p14="http://schemas.microsoft.com/office/powerpoint/2010/main" val="24678403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Gaye</a:t>
            </a:r>
          </a:p>
        </p:txBody>
      </p:sp>
      <p:sp>
        <p:nvSpPr>
          <p:cNvPr id="4" name="Slide Number Placeholder 3"/>
          <p:cNvSpPr>
            <a:spLocks noGrp="1"/>
          </p:cNvSpPr>
          <p:nvPr>
            <p:ph type="sldNum" sz="quarter" idx="5"/>
          </p:nvPr>
        </p:nvSpPr>
        <p:spPr/>
        <p:txBody>
          <a:bodyPr/>
          <a:lstStyle/>
          <a:p>
            <a:fld id="{6CB2E291-D617-4719-943E-E5490755D834}" type="slidenum">
              <a:rPr lang="en-US" smtClean="0"/>
              <a:t>10</a:t>
            </a:fld>
            <a:endParaRPr lang="en-US"/>
          </a:p>
        </p:txBody>
      </p:sp>
    </p:spTree>
    <p:extLst>
      <p:ext uri="{BB962C8B-B14F-4D97-AF65-F5344CB8AC3E}">
        <p14:creationId xmlns:p14="http://schemas.microsoft.com/office/powerpoint/2010/main" val="2013161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Gaye</a:t>
            </a:r>
          </a:p>
        </p:txBody>
      </p:sp>
      <p:sp>
        <p:nvSpPr>
          <p:cNvPr id="4" name="Slide Number Placeholder 3"/>
          <p:cNvSpPr>
            <a:spLocks noGrp="1"/>
          </p:cNvSpPr>
          <p:nvPr>
            <p:ph type="sldNum" sz="quarter" idx="5"/>
          </p:nvPr>
        </p:nvSpPr>
        <p:spPr/>
        <p:txBody>
          <a:bodyPr/>
          <a:lstStyle/>
          <a:p>
            <a:fld id="{6CB2E291-D617-4719-943E-E5490755D834}" type="slidenum">
              <a:rPr lang="en-US" smtClean="0"/>
              <a:t>11</a:t>
            </a:fld>
            <a:endParaRPr lang="en-US"/>
          </a:p>
        </p:txBody>
      </p:sp>
    </p:spTree>
    <p:extLst>
      <p:ext uri="{BB962C8B-B14F-4D97-AF65-F5344CB8AC3E}">
        <p14:creationId xmlns:p14="http://schemas.microsoft.com/office/powerpoint/2010/main" val="23682513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Gaye</a:t>
            </a:r>
          </a:p>
        </p:txBody>
      </p:sp>
      <p:sp>
        <p:nvSpPr>
          <p:cNvPr id="4" name="Slide Number Placeholder 3"/>
          <p:cNvSpPr>
            <a:spLocks noGrp="1"/>
          </p:cNvSpPr>
          <p:nvPr>
            <p:ph type="sldNum" sz="quarter" idx="5"/>
          </p:nvPr>
        </p:nvSpPr>
        <p:spPr/>
        <p:txBody>
          <a:bodyPr/>
          <a:lstStyle/>
          <a:p>
            <a:fld id="{6CB2E291-D617-4719-943E-E5490755D834}" type="slidenum">
              <a:rPr lang="en-US" smtClean="0"/>
              <a:t>12</a:t>
            </a:fld>
            <a:endParaRPr lang="en-US"/>
          </a:p>
        </p:txBody>
      </p:sp>
    </p:spTree>
    <p:extLst>
      <p:ext uri="{BB962C8B-B14F-4D97-AF65-F5344CB8AC3E}">
        <p14:creationId xmlns:p14="http://schemas.microsoft.com/office/powerpoint/2010/main" val="1200395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Gaye</a:t>
            </a:r>
          </a:p>
        </p:txBody>
      </p:sp>
      <p:sp>
        <p:nvSpPr>
          <p:cNvPr id="4" name="Slide Number Placeholder 3"/>
          <p:cNvSpPr>
            <a:spLocks noGrp="1"/>
          </p:cNvSpPr>
          <p:nvPr>
            <p:ph type="sldNum" sz="quarter" idx="5"/>
          </p:nvPr>
        </p:nvSpPr>
        <p:spPr/>
        <p:txBody>
          <a:bodyPr/>
          <a:lstStyle/>
          <a:p>
            <a:fld id="{6CB2E291-D617-4719-943E-E5490755D834}" type="slidenum">
              <a:rPr lang="en-US" smtClean="0"/>
              <a:t>13</a:t>
            </a:fld>
            <a:endParaRPr lang="en-US"/>
          </a:p>
        </p:txBody>
      </p:sp>
    </p:spTree>
    <p:extLst>
      <p:ext uri="{BB962C8B-B14F-4D97-AF65-F5344CB8AC3E}">
        <p14:creationId xmlns:p14="http://schemas.microsoft.com/office/powerpoint/2010/main" val="850175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Glenn</a:t>
            </a:r>
          </a:p>
        </p:txBody>
      </p:sp>
      <p:sp>
        <p:nvSpPr>
          <p:cNvPr id="4" name="Slide Number Placeholder 3"/>
          <p:cNvSpPr>
            <a:spLocks noGrp="1"/>
          </p:cNvSpPr>
          <p:nvPr>
            <p:ph type="sldNum" sz="quarter" idx="5"/>
          </p:nvPr>
        </p:nvSpPr>
        <p:spPr/>
        <p:txBody>
          <a:bodyPr/>
          <a:lstStyle/>
          <a:p>
            <a:fld id="{6CB2E291-D617-4719-943E-E5490755D834}" type="slidenum">
              <a:rPr lang="en-US" smtClean="0"/>
              <a:t>14</a:t>
            </a:fld>
            <a:endParaRPr lang="en-US"/>
          </a:p>
        </p:txBody>
      </p:sp>
    </p:spTree>
    <p:extLst>
      <p:ext uri="{BB962C8B-B14F-4D97-AF65-F5344CB8AC3E}">
        <p14:creationId xmlns:p14="http://schemas.microsoft.com/office/powerpoint/2010/main" val="18121195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Glenn</a:t>
            </a:r>
          </a:p>
        </p:txBody>
      </p:sp>
      <p:sp>
        <p:nvSpPr>
          <p:cNvPr id="4" name="Slide Number Placeholder 3"/>
          <p:cNvSpPr>
            <a:spLocks noGrp="1"/>
          </p:cNvSpPr>
          <p:nvPr>
            <p:ph type="sldNum" sz="quarter" idx="5"/>
          </p:nvPr>
        </p:nvSpPr>
        <p:spPr/>
        <p:txBody>
          <a:bodyPr/>
          <a:lstStyle/>
          <a:p>
            <a:fld id="{6CB2E291-D617-4719-943E-E5490755D834}" type="slidenum">
              <a:rPr lang="en-US" smtClean="0"/>
              <a:t>15</a:t>
            </a:fld>
            <a:endParaRPr lang="en-US"/>
          </a:p>
        </p:txBody>
      </p:sp>
    </p:spTree>
    <p:extLst>
      <p:ext uri="{BB962C8B-B14F-4D97-AF65-F5344CB8AC3E}">
        <p14:creationId xmlns:p14="http://schemas.microsoft.com/office/powerpoint/2010/main" val="30756906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Glenn</a:t>
            </a:r>
          </a:p>
        </p:txBody>
      </p:sp>
      <p:sp>
        <p:nvSpPr>
          <p:cNvPr id="4" name="Slide Number Placeholder 3"/>
          <p:cNvSpPr>
            <a:spLocks noGrp="1"/>
          </p:cNvSpPr>
          <p:nvPr>
            <p:ph type="sldNum" sz="quarter" idx="5"/>
          </p:nvPr>
        </p:nvSpPr>
        <p:spPr/>
        <p:txBody>
          <a:bodyPr/>
          <a:lstStyle/>
          <a:p>
            <a:fld id="{6CB2E291-D617-4719-943E-E5490755D834}" type="slidenum">
              <a:rPr lang="en-US" smtClean="0"/>
              <a:t>16</a:t>
            </a:fld>
            <a:endParaRPr lang="en-US"/>
          </a:p>
        </p:txBody>
      </p:sp>
    </p:spTree>
    <p:extLst>
      <p:ext uri="{BB962C8B-B14F-4D97-AF65-F5344CB8AC3E}">
        <p14:creationId xmlns:p14="http://schemas.microsoft.com/office/powerpoint/2010/main" val="19545234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Glenn</a:t>
            </a:r>
          </a:p>
        </p:txBody>
      </p:sp>
      <p:sp>
        <p:nvSpPr>
          <p:cNvPr id="4" name="Slide Number Placeholder 3"/>
          <p:cNvSpPr>
            <a:spLocks noGrp="1"/>
          </p:cNvSpPr>
          <p:nvPr>
            <p:ph type="sldNum" sz="quarter" idx="5"/>
          </p:nvPr>
        </p:nvSpPr>
        <p:spPr/>
        <p:txBody>
          <a:bodyPr/>
          <a:lstStyle/>
          <a:p>
            <a:fld id="{6CB2E291-D617-4719-943E-E5490755D834}" type="slidenum">
              <a:rPr lang="en-US" smtClean="0"/>
              <a:t>17</a:t>
            </a:fld>
            <a:endParaRPr lang="en-US"/>
          </a:p>
        </p:txBody>
      </p:sp>
    </p:spTree>
    <p:extLst>
      <p:ext uri="{BB962C8B-B14F-4D97-AF65-F5344CB8AC3E}">
        <p14:creationId xmlns:p14="http://schemas.microsoft.com/office/powerpoint/2010/main" val="27005385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Gaye</a:t>
            </a:r>
          </a:p>
          <a:p>
            <a:endParaRPr lang="en-US" dirty="0"/>
          </a:p>
        </p:txBody>
      </p:sp>
      <p:sp>
        <p:nvSpPr>
          <p:cNvPr id="4" name="Slide Number Placeholder 3"/>
          <p:cNvSpPr>
            <a:spLocks noGrp="1"/>
          </p:cNvSpPr>
          <p:nvPr>
            <p:ph type="sldNum" sz="quarter" idx="5"/>
          </p:nvPr>
        </p:nvSpPr>
        <p:spPr/>
        <p:txBody>
          <a:bodyPr/>
          <a:lstStyle/>
          <a:p>
            <a:fld id="{6CB2E291-D617-4719-943E-E5490755D834}" type="slidenum">
              <a:rPr lang="en-US" smtClean="0"/>
              <a:t>18</a:t>
            </a:fld>
            <a:endParaRPr lang="en-US"/>
          </a:p>
        </p:txBody>
      </p:sp>
    </p:spTree>
    <p:extLst>
      <p:ext uri="{BB962C8B-B14F-4D97-AF65-F5344CB8AC3E}">
        <p14:creationId xmlns:p14="http://schemas.microsoft.com/office/powerpoint/2010/main" val="8049286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Glenn</a:t>
            </a:r>
          </a:p>
        </p:txBody>
      </p:sp>
      <p:sp>
        <p:nvSpPr>
          <p:cNvPr id="4" name="Slide Number Placeholder 3"/>
          <p:cNvSpPr>
            <a:spLocks noGrp="1"/>
          </p:cNvSpPr>
          <p:nvPr>
            <p:ph type="sldNum" sz="quarter" idx="5"/>
          </p:nvPr>
        </p:nvSpPr>
        <p:spPr/>
        <p:txBody>
          <a:bodyPr/>
          <a:lstStyle/>
          <a:p>
            <a:fld id="{6CB2E291-D617-4719-943E-E5490755D834}" type="slidenum">
              <a:rPr lang="en-US" smtClean="0"/>
              <a:t>19</a:t>
            </a:fld>
            <a:endParaRPr lang="en-US"/>
          </a:p>
        </p:txBody>
      </p:sp>
    </p:spTree>
    <p:extLst>
      <p:ext uri="{BB962C8B-B14F-4D97-AF65-F5344CB8AC3E}">
        <p14:creationId xmlns:p14="http://schemas.microsoft.com/office/powerpoint/2010/main" val="3393316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Glenn</a:t>
            </a:r>
          </a:p>
        </p:txBody>
      </p:sp>
      <p:sp>
        <p:nvSpPr>
          <p:cNvPr id="4" name="Slide Number Placeholder 3"/>
          <p:cNvSpPr>
            <a:spLocks noGrp="1"/>
          </p:cNvSpPr>
          <p:nvPr>
            <p:ph type="sldNum" sz="quarter" idx="5"/>
          </p:nvPr>
        </p:nvSpPr>
        <p:spPr/>
        <p:txBody>
          <a:bodyPr/>
          <a:lstStyle/>
          <a:p>
            <a:fld id="{6CB2E291-D617-4719-943E-E5490755D834}" type="slidenum">
              <a:rPr lang="en-US" smtClean="0"/>
              <a:t>2</a:t>
            </a:fld>
            <a:endParaRPr lang="en-US"/>
          </a:p>
        </p:txBody>
      </p:sp>
    </p:spTree>
    <p:extLst>
      <p:ext uri="{BB962C8B-B14F-4D97-AF65-F5344CB8AC3E}">
        <p14:creationId xmlns:p14="http://schemas.microsoft.com/office/powerpoint/2010/main" val="41315965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Glenn</a:t>
            </a:r>
          </a:p>
        </p:txBody>
      </p:sp>
      <p:sp>
        <p:nvSpPr>
          <p:cNvPr id="4" name="Slide Number Placeholder 3"/>
          <p:cNvSpPr>
            <a:spLocks noGrp="1"/>
          </p:cNvSpPr>
          <p:nvPr>
            <p:ph type="sldNum" sz="quarter" idx="5"/>
          </p:nvPr>
        </p:nvSpPr>
        <p:spPr/>
        <p:txBody>
          <a:bodyPr/>
          <a:lstStyle/>
          <a:p>
            <a:fld id="{6CB2E291-D617-4719-943E-E5490755D834}" type="slidenum">
              <a:rPr lang="en-US" smtClean="0"/>
              <a:t>20</a:t>
            </a:fld>
            <a:endParaRPr lang="en-US"/>
          </a:p>
        </p:txBody>
      </p:sp>
    </p:spTree>
    <p:extLst>
      <p:ext uri="{BB962C8B-B14F-4D97-AF65-F5344CB8AC3E}">
        <p14:creationId xmlns:p14="http://schemas.microsoft.com/office/powerpoint/2010/main" val="26311998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Gaye</a:t>
            </a:r>
          </a:p>
        </p:txBody>
      </p:sp>
      <p:sp>
        <p:nvSpPr>
          <p:cNvPr id="4" name="Slide Number Placeholder 3"/>
          <p:cNvSpPr>
            <a:spLocks noGrp="1"/>
          </p:cNvSpPr>
          <p:nvPr>
            <p:ph type="sldNum" sz="quarter" idx="5"/>
          </p:nvPr>
        </p:nvSpPr>
        <p:spPr/>
        <p:txBody>
          <a:bodyPr/>
          <a:lstStyle/>
          <a:p>
            <a:fld id="{6CB2E291-D617-4719-943E-E5490755D834}" type="slidenum">
              <a:rPr lang="en-US" smtClean="0"/>
              <a:t>21</a:t>
            </a:fld>
            <a:endParaRPr lang="en-US"/>
          </a:p>
        </p:txBody>
      </p:sp>
    </p:spTree>
    <p:extLst>
      <p:ext uri="{BB962C8B-B14F-4D97-AF65-F5344CB8AC3E}">
        <p14:creationId xmlns:p14="http://schemas.microsoft.com/office/powerpoint/2010/main" val="7025908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Glenn</a:t>
            </a:r>
          </a:p>
        </p:txBody>
      </p:sp>
      <p:sp>
        <p:nvSpPr>
          <p:cNvPr id="4" name="Slide Number Placeholder 3"/>
          <p:cNvSpPr>
            <a:spLocks noGrp="1"/>
          </p:cNvSpPr>
          <p:nvPr>
            <p:ph type="sldNum" sz="quarter" idx="5"/>
          </p:nvPr>
        </p:nvSpPr>
        <p:spPr/>
        <p:txBody>
          <a:bodyPr/>
          <a:lstStyle/>
          <a:p>
            <a:fld id="{6CB2E291-D617-4719-943E-E5490755D834}" type="slidenum">
              <a:rPr lang="en-US" smtClean="0"/>
              <a:t>22</a:t>
            </a:fld>
            <a:endParaRPr lang="en-US"/>
          </a:p>
        </p:txBody>
      </p:sp>
    </p:spTree>
    <p:extLst>
      <p:ext uri="{BB962C8B-B14F-4D97-AF65-F5344CB8AC3E}">
        <p14:creationId xmlns:p14="http://schemas.microsoft.com/office/powerpoint/2010/main" val="12008900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Glenn</a:t>
            </a:r>
          </a:p>
        </p:txBody>
      </p:sp>
      <p:sp>
        <p:nvSpPr>
          <p:cNvPr id="4" name="Slide Number Placeholder 3"/>
          <p:cNvSpPr>
            <a:spLocks noGrp="1"/>
          </p:cNvSpPr>
          <p:nvPr>
            <p:ph type="sldNum" sz="quarter" idx="5"/>
          </p:nvPr>
        </p:nvSpPr>
        <p:spPr/>
        <p:txBody>
          <a:bodyPr/>
          <a:lstStyle/>
          <a:p>
            <a:fld id="{6CB2E291-D617-4719-943E-E5490755D834}" type="slidenum">
              <a:rPr lang="en-US" smtClean="0"/>
              <a:t>23</a:t>
            </a:fld>
            <a:endParaRPr lang="en-US"/>
          </a:p>
        </p:txBody>
      </p:sp>
    </p:spTree>
    <p:extLst>
      <p:ext uri="{BB962C8B-B14F-4D97-AF65-F5344CB8AC3E}">
        <p14:creationId xmlns:p14="http://schemas.microsoft.com/office/powerpoint/2010/main" val="4075889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Glenn</a:t>
            </a:r>
          </a:p>
        </p:txBody>
      </p:sp>
      <p:sp>
        <p:nvSpPr>
          <p:cNvPr id="4" name="Slide Number Placeholder 3"/>
          <p:cNvSpPr>
            <a:spLocks noGrp="1"/>
          </p:cNvSpPr>
          <p:nvPr>
            <p:ph type="sldNum" sz="quarter" idx="5"/>
          </p:nvPr>
        </p:nvSpPr>
        <p:spPr/>
        <p:txBody>
          <a:bodyPr/>
          <a:lstStyle/>
          <a:p>
            <a:fld id="{6CB2E291-D617-4719-943E-E5490755D834}" type="slidenum">
              <a:rPr lang="en-US" smtClean="0"/>
              <a:t>24</a:t>
            </a:fld>
            <a:endParaRPr lang="en-US"/>
          </a:p>
        </p:txBody>
      </p:sp>
    </p:spTree>
    <p:extLst>
      <p:ext uri="{BB962C8B-B14F-4D97-AF65-F5344CB8AC3E}">
        <p14:creationId xmlns:p14="http://schemas.microsoft.com/office/powerpoint/2010/main" val="31386791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Gaye</a:t>
            </a:r>
          </a:p>
        </p:txBody>
      </p:sp>
      <p:sp>
        <p:nvSpPr>
          <p:cNvPr id="4" name="Slide Number Placeholder 3"/>
          <p:cNvSpPr>
            <a:spLocks noGrp="1"/>
          </p:cNvSpPr>
          <p:nvPr>
            <p:ph type="sldNum" sz="quarter" idx="5"/>
          </p:nvPr>
        </p:nvSpPr>
        <p:spPr/>
        <p:txBody>
          <a:bodyPr/>
          <a:lstStyle/>
          <a:p>
            <a:fld id="{6CB2E291-D617-4719-943E-E5490755D834}" type="slidenum">
              <a:rPr lang="en-US" smtClean="0"/>
              <a:t>25</a:t>
            </a:fld>
            <a:endParaRPr lang="en-US"/>
          </a:p>
        </p:txBody>
      </p:sp>
    </p:spTree>
    <p:extLst>
      <p:ext uri="{BB962C8B-B14F-4D97-AF65-F5344CB8AC3E}">
        <p14:creationId xmlns:p14="http://schemas.microsoft.com/office/powerpoint/2010/main" val="35991199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Glenn</a:t>
            </a:r>
          </a:p>
        </p:txBody>
      </p:sp>
      <p:sp>
        <p:nvSpPr>
          <p:cNvPr id="4" name="Slide Number Placeholder 3"/>
          <p:cNvSpPr>
            <a:spLocks noGrp="1"/>
          </p:cNvSpPr>
          <p:nvPr>
            <p:ph type="sldNum" sz="quarter" idx="5"/>
          </p:nvPr>
        </p:nvSpPr>
        <p:spPr/>
        <p:txBody>
          <a:bodyPr/>
          <a:lstStyle/>
          <a:p>
            <a:fld id="{6CB2E291-D617-4719-943E-E5490755D834}" type="slidenum">
              <a:rPr lang="en-US" smtClean="0"/>
              <a:t>26</a:t>
            </a:fld>
            <a:endParaRPr lang="en-US"/>
          </a:p>
        </p:txBody>
      </p:sp>
    </p:spTree>
    <p:extLst>
      <p:ext uri="{BB962C8B-B14F-4D97-AF65-F5344CB8AC3E}">
        <p14:creationId xmlns:p14="http://schemas.microsoft.com/office/powerpoint/2010/main" val="20634239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Gaye</a:t>
            </a:r>
          </a:p>
        </p:txBody>
      </p:sp>
      <p:sp>
        <p:nvSpPr>
          <p:cNvPr id="4" name="Slide Number Placeholder 3"/>
          <p:cNvSpPr>
            <a:spLocks noGrp="1"/>
          </p:cNvSpPr>
          <p:nvPr>
            <p:ph type="sldNum" sz="quarter" idx="5"/>
          </p:nvPr>
        </p:nvSpPr>
        <p:spPr/>
        <p:txBody>
          <a:bodyPr/>
          <a:lstStyle/>
          <a:p>
            <a:fld id="{6CB2E291-D617-4719-943E-E5490755D834}" type="slidenum">
              <a:rPr lang="en-US" smtClean="0"/>
              <a:t>27</a:t>
            </a:fld>
            <a:endParaRPr lang="en-US"/>
          </a:p>
        </p:txBody>
      </p:sp>
    </p:spTree>
    <p:extLst>
      <p:ext uri="{BB962C8B-B14F-4D97-AF65-F5344CB8AC3E}">
        <p14:creationId xmlns:p14="http://schemas.microsoft.com/office/powerpoint/2010/main" val="1196996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Gaye</a:t>
            </a:r>
          </a:p>
        </p:txBody>
      </p:sp>
      <p:sp>
        <p:nvSpPr>
          <p:cNvPr id="4" name="Slide Number Placeholder 3"/>
          <p:cNvSpPr>
            <a:spLocks noGrp="1"/>
          </p:cNvSpPr>
          <p:nvPr>
            <p:ph type="sldNum" sz="quarter" idx="5"/>
          </p:nvPr>
        </p:nvSpPr>
        <p:spPr/>
        <p:txBody>
          <a:bodyPr/>
          <a:lstStyle/>
          <a:p>
            <a:fld id="{6CB2E291-D617-4719-943E-E5490755D834}" type="slidenum">
              <a:rPr lang="en-US" smtClean="0"/>
              <a:t>28</a:t>
            </a:fld>
            <a:endParaRPr lang="en-US"/>
          </a:p>
        </p:txBody>
      </p:sp>
    </p:spTree>
    <p:extLst>
      <p:ext uri="{BB962C8B-B14F-4D97-AF65-F5344CB8AC3E}">
        <p14:creationId xmlns:p14="http://schemas.microsoft.com/office/powerpoint/2010/main" val="40516635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Glenn</a:t>
            </a:r>
          </a:p>
        </p:txBody>
      </p:sp>
      <p:sp>
        <p:nvSpPr>
          <p:cNvPr id="4" name="Slide Number Placeholder 3"/>
          <p:cNvSpPr>
            <a:spLocks noGrp="1"/>
          </p:cNvSpPr>
          <p:nvPr>
            <p:ph type="sldNum" sz="quarter" idx="5"/>
          </p:nvPr>
        </p:nvSpPr>
        <p:spPr/>
        <p:txBody>
          <a:bodyPr/>
          <a:lstStyle/>
          <a:p>
            <a:fld id="{6CB2E291-D617-4719-943E-E5490755D834}" type="slidenum">
              <a:rPr lang="en-US" smtClean="0"/>
              <a:t>29</a:t>
            </a:fld>
            <a:endParaRPr lang="en-US"/>
          </a:p>
        </p:txBody>
      </p:sp>
    </p:spTree>
    <p:extLst>
      <p:ext uri="{BB962C8B-B14F-4D97-AF65-F5344CB8AC3E}">
        <p14:creationId xmlns:p14="http://schemas.microsoft.com/office/powerpoint/2010/main" val="2027099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Glenn</a:t>
            </a:r>
          </a:p>
        </p:txBody>
      </p:sp>
      <p:sp>
        <p:nvSpPr>
          <p:cNvPr id="4" name="Slide Number Placeholder 3"/>
          <p:cNvSpPr>
            <a:spLocks noGrp="1"/>
          </p:cNvSpPr>
          <p:nvPr>
            <p:ph type="sldNum" sz="quarter" idx="5"/>
          </p:nvPr>
        </p:nvSpPr>
        <p:spPr/>
        <p:txBody>
          <a:bodyPr/>
          <a:lstStyle/>
          <a:p>
            <a:fld id="{6CB2E291-D617-4719-943E-E5490755D834}" type="slidenum">
              <a:rPr lang="en-US" smtClean="0"/>
              <a:t>3</a:t>
            </a:fld>
            <a:endParaRPr lang="en-US"/>
          </a:p>
        </p:txBody>
      </p:sp>
    </p:spTree>
    <p:extLst>
      <p:ext uri="{BB962C8B-B14F-4D97-AF65-F5344CB8AC3E}">
        <p14:creationId xmlns:p14="http://schemas.microsoft.com/office/powerpoint/2010/main" val="42590978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Gaye and Glenn</a:t>
            </a:r>
          </a:p>
        </p:txBody>
      </p:sp>
      <p:sp>
        <p:nvSpPr>
          <p:cNvPr id="4" name="Slide Number Placeholder 3"/>
          <p:cNvSpPr>
            <a:spLocks noGrp="1"/>
          </p:cNvSpPr>
          <p:nvPr>
            <p:ph type="sldNum" sz="quarter" idx="5"/>
          </p:nvPr>
        </p:nvSpPr>
        <p:spPr/>
        <p:txBody>
          <a:bodyPr/>
          <a:lstStyle/>
          <a:p>
            <a:fld id="{6CB2E291-D617-4719-943E-E5490755D834}" type="slidenum">
              <a:rPr lang="en-US" smtClean="0"/>
              <a:t>30</a:t>
            </a:fld>
            <a:endParaRPr lang="en-US"/>
          </a:p>
        </p:txBody>
      </p:sp>
    </p:spTree>
    <p:extLst>
      <p:ext uri="{BB962C8B-B14F-4D97-AF65-F5344CB8AC3E}">
        <p14:creationId xmlns:p14="http://schemas.microsoft.com/office/powerpoint/2010/main" val="2088309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Glenn</a:t>
            </a:r>
          </a:p>
          <a:p>
            <a:endParaRPr lang="en-US" dirty="0"/>
          </a:p>
        </p:txBody>
      </p:sp>
      <p:sp>
        <p:nvSpPr>
          <p:cNvPr id="4" name="Slide Number Placeholder 3"/>
          <p:cNvSpPr>
            <a:spLocks noGrp="1"/>
          </p:cNvSpPr>
          <p:nvPr>
            <p:ph type="sldNum" sz="quarter" idx="5"/>
          </p:nvPr>
        </p:nvSpPr>
        <p:spPr/>
        <p:txBody>
          <a:bodyPr/>
          <a:lstStyle/>
          <a:p>
            <a:fld id="{6CB2E291-D617-4719-943E-E5490755D834}" type="slidenum">
              <a:rPr lang="en-US" smtClean="0"/>
              <a:t>4</a:t>
            </a:fld>
            <a:endParaRPr lang="en-US"/>
          </a:p>
        </p:txBody>
      </p:sp>
    </p:spTree>
    <p:extLst>
      <p:ext uri="{BB962C8B-B14F-4D97-AF65-F5344CB8AC3E}">
        <p14:creationId xmlns:p14="http://schemas.microsoft.com/office/powerpoint/2010/main" val="59030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Glenn</a:t>
            </a:r>
          </a:p>
          <a:p>
            <a:endParaRPr lang="en-US" dirty="0"/>
          </a:p>
        </p:txBody>
      </p:sp>
      <p:sp>
        <p:nvSpPr>
          <p:cNvPr id="4" name="Slide Number Placeholder 3"/>
          <p:cNvSpPr>
            <a:spLocks noGrp="1"/>
          </p:cNvSpPr>
          <p:nvPr>
            <p:ph type="sldNum" sz="quarter" idx="5"/>
          </p:nvPr>
        </p:nvSpPr>
        <p:spPr/>
        <p:txBody>
          <a:bodyPr/>
          <a:lstStyle/>
          <a:p>
            <a:fld id="{6CB2E291-D617-4719-943E-E5490755D834}" type="slidenum">
              <a:rPr lang="en-US" smtClean="0"/>
              <a:t>5</a:t>
            </a:fld>
            <a:endParaRPr lang="en-US"/>
          </a:p>
        </p:txBody>
      </p:sp>
    </p:spTree>
    <p:extLst>
      <p:ext uri="{BB962C8B-B14F-4D97-AF65-F5344CB8AC3E}">
        <p14:creationId xmlns:p14="http://schemas.microsoft.com/office/powerpoint/2010/main" val="1105859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Glenn</a:t>
            </a:r>
          </a:p>
          <a:p>
            <a:endParaRPr lang="en-US" dirty="0"/>
          </a:p>
        </p:txBody>
      </p:sp>
      <p:sp>
        <p:nvSpPr>
          <p:cNvPr id="4" name="Slide Number Placeholder 3"/>
          <p:cNvSpPr>
            <a:spLocks noGrp="1"/>
          </p:cNvSpPr>
          <p:nvPr>
            <p:ph type="sldNum" sz="quarter" idx="5"/>
          </p:nvPr>
        </p:nvSpPr>
        <p:spPr/>
        <p:txBody>
          <a:bodyPr/>
          <a:lstStyle/>
          <a:p>
            <a:fld id="{6CB2E291-D617-4719-943E-E5490755D834}" type="slidenum">
              <a:rPr lang="en-US" smtClean="0"/>
              <a:t>6</a:t>
            </a:fld>
            <a:endParaRPr lang="en-US"/>
          </a:p>
        </p:txBody>
      </p:sp>
    </p:spTree>
    <p:extLst>
      <p:ext uri="{BB962C8B-B14F-4D97-AF65-F5344CB8AC3E}">
        <p14:creationId xmlns:p14="http://schemas.microsoft.com/office/powerpoint/2010/main" val="1535805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Glenn</a:t>
            </a:r>
          </a:p>
          <a:p>
            <a:endParaRPr lang="en-US" dirty="0"/>
          </a:p>
        </p:txBody>
      </p:sp>
      <p:sp>
        <p:nvSpPr>
          <p:cNvPr id="4" name="Slide Number Placeholder 3"/>
          <p:cNvSpPr>
            <a:spLocks noGrp="1"/>
          </p:cNvSpPr>
          <p:nvPr>
            <p:ph type="sldNum" sz="quarter" idx="5"/>
          </p:nvPr>
        </p:nvSpPr>
        <p:spPr/>
        <p:txBody>
          <a:bodyPr/>
          <a:lstStyle/>
          <a:p>
            <a:fld id="{6CB2E291-D617-4719-943E-E5490755D834}" type="slidenum">
              <a:rPr lang="en-US" smtClean="0"/>
              <a:t>7</a:t>
            </a:fld>
            <a:endParaRPr lang="en-US"/>
          </a:p>
        </p:txBody>
      </p:sp>
    </p:spTree>
    <p:extLst>
      <p:ext uri="{BB962C8B-B14F-4D97-AF65-F5344CB8AC3E}">
        <p14:creationId xmlns:p14="http://schemas.microsoft.com/office/powerpoint/2010/main" val="3129576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Glenn</a:t>
            </a:r>
          </a:p>
          <a:p>
            <a:endParaRPr lang="en-US" dirty="0"/>
          </a:p>
        </p:txBody>
      </p:sp>
      <p:sp>
        <p:nvSpPr>
          <p:cNvPr id="4" name="Slide Number Placeholder 3"/>
          <p:cNvSpPr>
            <a:spLocks noGrp="1"/>
          </p:cNvSpPr>
          <p:nvPr>
            <p:ph type="sldNum" sz="quarter" idx="5"/>
          </p:nvPr>
        </p:nvSpPr>
        <p:spPr/>
        <p:txBody>
          <a:bodyPr/>
          <a:lstStyle/>
          <a:p>
            <a:fld id="{6CB2E291-D617-4719-943E-E5490755D834}" type="slidenum">
              <a:rPr lang="en-US" smtClean="0"/>
              <a:t>8</a:t>
            </a:fld>
            <a:endParaRPr lang="en-US"/>
          </a:p>
        </p:txBody>
      </p:sp>
    </p:spTree>
    <p:extLst>
      <p:ext uri="{BB962C8B-B14F-4D97-AF65-F5344CB8AC3E}">
        <p14:creationId xmlns:p14="http://schemas.microsoft.com/office/powerpoint/2010/main" val="765697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B2E291-D617-4719-943E-E5490755D834}" type="slidenum">
              <a:rPr lang="en-US" smtClean="0"/>
              <a:t>9</a:t>
            </a:fld>
            <a:endParaRPr lang="en-US"/>
          </a:p>
        </p:txBody>
      </p:sp>
    </p:spTree>
    <p:extLst>
      <p:ext uri="{BB962C8B-B14F-4D97-AF65-F5344CB8AC3E}">
        <p14:creationId xmlns:p14="http://schemas.microsoft.com/office/powerpoint/2010/main" val="1473999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C78D6-85A6-46CB-91C2-2D52E8FDFD7B}"/>
              </a:ext>
            </a:extLst>
          </p:cNvPr>
          <p:cNvSpPr>
            <a:spLocks noGrp="1"/>
          </p:cNvSpPr>
          <p:nvPr>
            <p:ph type="ctrTitle"/>
          </p:nvPr>
        </p:nvSpPr>
        <p:spPr>
          <a:xfrm>
            <a:off x="2712720" y="1139616"/>
            <a:ext cx="864108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0510F6C-7C27-4BA3-ADB3-093748CA3EBF}"/>
              </a:ext>
            </a:extLst>
          </p:cNvPr>
          <p:cNvSpPr>
            <a:spLocks noGrp="1"/>
          </p:cNvSpPr>
          <p:nvPr>
            <p:ph type="subTitle" idx="1"/>
          </p:nvPr>
        </p:nvSpPr>
        <p:spPr>
          <a:xfrm>
            <a:off x="2705816" y="3602038"/>
            <a:ext cx="864108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F6FB6E2-583B-47EA-B093-83469A354A61}"/>
              </a:ext>
            </a:extLst>
          </p:cNvPr>
          <p:cNvSpPr>
            <a:spLocks noGrp="1"/>
          </p:cNvSpPr>
          <p:nvPr>
            <p:ph type="dt" sz="half" idx="10"/>
          </p:nvPr>
        </p:nvSpPr>
        <p:spPr/>
        <p:txBody>
          <a:bodyPr/>
          <a:lstStyle/>
          <a:p>
            <a:fld id="{254D469D-F402-4576-AE29-FCA3A8B75F27}" type="datetimeFigureOut">
              <a:rPr lang="en-US" smtClean="0"/>
              <a:t>9/19/2022</a:t>
            </a:fld>
            <a:endParaRPr lang="en-US"/>
          </a:p>
        </p:txBody>
      </p:sp>
      <p:sp>
        <p:nvSpPr>
          <p:cNvPr id="5" name="Footer Placeholder 4">
            <a:extLst>
              <a:ext uri="{FF2B5EF4-FFF2-40B4-BE49-F238E27FC236}">
                <a16:creationId xmlns:a16="http://schemas.microsoft.com/office/drawing/2014/main" id="{0B1C8564-F7AD-42C1-BAEC-D598FBCE4D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72195B-F028-4B1F-A639-6F0C7689101F}"/>
              </a:ext>
            </a:extLst>
          </p:cNvPr>
          <p:cNvSpPr>
            <a:spLocks noGrp="1"/>
          </p:cNvSpPr>
          <p:nvPr>
            <p:ph type="sldNum" sz="quarter" idx="12"/>
          </p:nvPr>
        </p:nvSpPr>
        <p:spPr/>
        <p:txBody>
          <a:bodyPr/>
          <a:lstStyle/>
          <a:p>
            <a:fld id="{73A48638-49E8-4376-A346-FDFE7AE5B689}" type="slidenum">
              <a:rPr lang="en-US" smtClean="0"/>
              <a:t>‹#›</a:t>
            </a:fld>
            <a:endParaRPr lang="en-US"/>
          </a:p>
        </p:txBody>
      </p:sp>
      <p:sp>
        <p:nvSpPr>
          <p:cNvPr id="7" name="Rectangle 6">
            <a:extLst>
              <a:ext uri="{FF2B5EF4-FFF2-40B4-BE49-F238E27FC236}">
                <a16:creationId xmlns:a16="http://schemas.microsoft.com/office/drawing/2014/main" id="{73A04410-FC3A-41A6-AD89-0AE844D1765D}"/>
              </a:ext>
            </a:extLst>
          </p:cNvPr>
          <p:cNvSpPr/>
          <p:nvPr userDrawn="1"/>
        </p:nvSpPr>
        <p:spPr>
          <a:xfrm>
            <a:off x="0" y="0"/>
            <a:ext cx="1981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5309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A932B-7F56-46A7-8016-89D54148E2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FD7A3B-C3F8-4BD2-8B90-98083F0CA38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97098B-1C08-4930-B17E-1AFADC14A164}"/>
              </a:ext>
            </a:extLst>
          </p:cNvPr>
          <p:cNvSpPr>
            <a:spLocks noGrp="1"/>
          </p:cNvSpPr>
          <p:nvPr>
            <p:ph type="dt" sz="half" idx="10"/>
          </p:nvPr>
        </p:nvSpPr>
        <p:spPr/>
        <p:txBody>
          <a:bodyPr/>
          <a:lstStyle/>
          <a:p>
            <a:fld id="{254D469D-F402-4576-AE29-FCA3A8B75F27}" type="datetimeFigureOut">
              <a:rPr lang="en-US" smtClean="0"/>
              <a:t>9/19/2022</a:t>
            </a:fld>
            <a:endParaRPr lang="en-US"/>
          </a:p>
        </p:txBody>
      </p:sp>
      <p:sp>
        <p:nvSpPr>
          <p:cNvPr id="5" name="Footer Placeholder 4">
            <a:extLst>
              <a:ext uri="{FF2B5EF4-FFF2-40B4-BE49-F238E27FC236}">
                <a16:creationId xmlns:a16="http://schemas.microsoft.com/office/drawing/2014/main" id="{D9BEB27C-26D8-48B0-8A78-2304B50203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E35551-B6C9-4D1B-9B36-B89705F8F1FF}"/>
              </a:ext>
            </a:extLst>
          </p:cNvPr>
          <p:cNvSpPr>
            <a:spLocks noGrp="1"/>
          </p:cNvSpPr>
          <p:nvPr>
            <p:ph type="sldNum" sz="quarter" idx="12"/>
          </p:nvPr>
        </p:nvSpPr>
        <p:spPr/>
        <p:txBody>
          <a:bodyPr/>
          <a:lstStyle/>
          <a:p>
            <a:fld id="{73A48638-49E8-4376-A346-FDFE7AE5B689}" type="slidenum">
              <a:rPr lang="en-US" smtClean="0"/>
              <a:t>‹#›</a:t>
            </a:fld>
            <a:endParaRPr lang="en-US"/>
          </a:p>
        </p:txBody>
      </p:sp>
      <p:sp>
        <p:nvSpPr>
          <p:cNvPr id="7" name="Rectangle 6">
            <a:extLst>
              <a:ext uri="{FF2B5EF4-FFF2-40B4-BE49-F238E27FC236}">
                <a16:creationId xmlns:a16="http://schemas.microsoft.com/office/drawing/2014/main" id="{BBB977A8-5A2F-4F1C-9938-74E67E3454CF}"/>
              </a:ext>
            </a:extLst>
          </p:cNvPr>
          <p:cNvSpPr/>
          <p:nvPr userDrawn="1"/>
        </p:nvSpPr>
        <p:spPr>
          <a:xfrm>
            <a:off x="-9525" y="0"/>
            <a:ext cx="762000" cy="68675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0438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96FE68-AFEE-4893-B351-E222CDA49D9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C0276B1-5143-43D9-9F02-A4AB4CE901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9FC4EA-3371-408F-BB89-FC0C84DC406F}"/>
              </a:ext>
            </a:extLst>
          </p:cNvPr>
          <p:cNvSpPr>
            <a:spLocks noGrp="1"/>
          </p:cNvSpPr>
          <p:nvPr>
            <p:ph type="dt" sz="half" idx="10"/>
          </p:nvPr>
        </p:nvSpPr>
        <p:spPr/>
        <p:txBody>
          <a:bodyPr/>
          <a:lstStyle/>
          <a:p>
            <a:fld id="{254D469D-F402-4576-AE29-FCA3A8B75F27}" type="datetimeFigureOut">
              <a:rPr lang="en-US" smtClean="0"/>
              <a:t>9/19/2022</a:t>
            </a:fld>
            <a:endParaRPr lang="en-US"/>
          </a:p>
        </p:txBody>
      </p:sp>
      <p:sp>
        <p:nvSpPr>
          <p:cNvPr id="5" name="Footer Placeholder 4">
            <a:extLst>
              <a:ext uri="{FF2B5EF4-FFF2-40B4-BE49-F238E27FC236}">
                <a16:creationId xmlns:a16="http://schemas.microsoft.com/office/drawing/2014/main" id="{6F03D563-07D0-41B1-AEC8-61092B11FB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B9F140-B541-4F2C-9078-58FBF49E6B27}"/>
              </a:ext>
            </a:extLst>
          </p:cNvPr>
          <p:cNvSpPr>
            <a:spLocks noGrp="1"/>
          </p:cNvSpPr>
          <p:nvPr>
            <p:ph type="sldNum" sz="quarter" idx="12"/>
          </p:nvPr>
        </p:nvSpPr>
        <p:spPr/>
        <p:txBody>
          <a:bodyPr/>
          <a:lstStyle/>
          <a:p>
            <a:fld id="{73A48638-49E8-4376-A346-FDFE7AE5B689}" type="slidenum">
              <a:rPr lang="en-US" smtClean="0"/>
              <a:t>‹#›</a:t>
            </a:fld>
            <a:endParaRPr lang="en-US"/>
          </a:p>
        </p:txBody>
      </p:sp>
      <p:sp>
        <p:nvSpPr>
          <p:cNvPr id="7" name="Rectangle 6">
            <a:extLst>
              <a:ext uri="{FF2B5EF4-FFF2-40B4-BE49-F238E27FC236}">
                <a16:creationId xmlns:a16="http://schemas.microsoft.com/office/drawing/2014/main" id="{E23F1EFB-EC5F-4243-B89F-572F0BBFF3A1}"/>
              </a:ext>
            </a:extLst>
          </p:cNvPr>
          <p:cNvSpPr/>
          <p:nvPr userDrawn="1"/>
        </p:nvSpPr>
        <p:spPr>
          <a:xfrm>
            <a:off x="-9525" y="0"/>
            <a:ext cx="762000" cy="68675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7981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CEB17-26AA-42A9-B797-21F92BAD19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7FE211-3445-40F4-9C87-8FB79A4726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C7AB7E-08FA-49A4-A1F3-89C2C165D249}"/>
              </a:ext>
            </a:extLst>
          </p:cNvPr>
          <p:cNvSpPr>
            <a:spLocks noGrp="1"/>
          </p:cNvSpPr>
          <p:nvPr>
            <p:ph type="dt" sz="half" idx="10"/>
          </p:nvPr>
        </p:nvSpPr>
        <p:spPr/>
        <p:txBody>
          <a:bodyPr/>
          <a:lstStyle/>
          <a:p>
            <a:fld id="{254D469D-F402-4576-AE29-FCA3A8B75F27}" type="datetimeFigureOut">
              <a:rPr lang="en-US" smtClean="0"/>
              <a:t>9/19/2022</a:t>
            </a:fld>
            <a:endParaRPr lang="en-US"/>
          </a:p>
        </p:txBody>
      </p:sp>
      <p:sp>
        <p:nvSpPr>
          <p:cNvPr id="5" name="Footer Placeholder 4">
            <a:extLst>
              <a:ext uri="{FF2B5EF4-FFF2-40B4-BE49-F238E27FC236}">
                <a16:creationId xmlns:a16="http://schemas.microsoft.com/office/drawing/2014/main" id="{A03CDC7C-0EDB-4327-BB6F-92F1A1BE5E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F5AA8D-4299-4779-8C46-DF9AF8680F4D}"/>
              </a:ext>
            </a:extLst>
          </p:cNvPr>
          <p:cNvSpPr>
            <a:spLocks noGrp="1"/>
          </p:cNvSpPr>
          <p:nvPr>
            <p:ph type="sldNum" sz="quarter" idx="12"/>
          </p:nvPr>
        </p:nvSpPr>
        <p:spPr/>
        <p:txBody>
          <a:bodyPr/>
          <a:lstStyle/>
          <a:p>
            <a:fld id="{73A48638-49E8-4376-A346-FDFE7AE5B689}" type="slidenum">
              <a:rPr lang="en-US" smtClean="0"/>
              <a:t>‹#›</a:t>
            </a:fld>
            <a:endParaRPr lang="en-US"/>
          </a:p>
        </p:txBody>
      </p:sp>
      <p:sp>
        <p:nvSpPr>
          <p:cNvPr id="7" name="Rectangle 6">
            <a:extLst>
              <a:ext uri="{FF2B5EF4-FFF2-40B4-BE49-F238E27FC236}">
                <a16:creationId xmlns:a16="http://schemas.microsoft.com/office/drawing/2014/main" id="{F8FDDD31-585C-4B30-A788-69B90414684E}"/>
              </a:ext>
            </a:extLst>
          </p:cNvPr>
          <p:cNvSpPr/>
          <p:nvPr userDrawn="1"/>
        </p:nvSpPr>
        <p:spPr>
          <a:xfrm>
            <a:off x="-9525" y="0"/>
            <a:ext cx="762000" cy="68675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6282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2E072-43C2-43CD-9ED2-FE98A770115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942AEA7-88A6-4A0C-BA57-75C299B8E5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1D6E2E-E90F-4BE1-B713-50D7D5B316CF}"/>
              </a:ext>
            </a:extLst>
          </p:cNvPr>
          <p:cNvSpPr>
            <a:spLocks noGrp="1"/>
          </p:cNvSpPr>
          <p:nvPr>
            <p:ph type="dt" sz="half" idx="10"/>
          </p:nvPr>
        </p:nvSpPr>
        <p:spPr/>
        <p:txBody>
          <a:bodyPr/>
          <a:lstStyle/>
          <a:p>
            <a:fld id="{254D469D-F402-4576-AE29-FCA3A8B75F27}" type="datetimeFigureOut">
              <a:rPr lang="en-US" smtClean="0"/>
              <a:t>9/19/2022</a:t>
            </a:fld>
            <a:endParaRPr lang="en-US"/>
          </a:p>
        </p:txBody>
      </p:sp>
      <p:sp>
        <p:nvSpPr>
          <p:cNvPr id="5" name="Footer Placeholder 4">
            <a:extLst>
              <a:ext uri="{FF2B5EF4-FFF2-40B4-BE49-F238E27FC236}">
                <a16:creationId xmlns:a16="http://schemas.microsoft.com/office/drawing/2014/main" id="{B7CF9AEA-AB97-4F5C-B9A1-D27189061F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A0A486-5AC0-49D6-B430-CB2E336C9004}"/>
              </a:ext>
            </a:extLst>
          </p:cNvPr>
          <p:cNvSpPr>
            <a:spLocks noGrp="1"/>
          </p:cNvSpPr>
          <p:nvPr>
            <p:ph type="sldNum" sz="quarter" idx="12"/>
          </p:nvPr>
        </p:nvSpPr>
        <p:spPr/>
        <p:txBody>
          <a:bodyPr/>
          <a:lstStyle/>
          <a:p>
            <a:fld id="{73A48638-49E8-4376-A346-FDFE7AE5B689}" type="slidenum">
              <a:rPr lang="en-US" smtClean="0"/>
              <a:t>‹#›</a:t>
            </a:fld>
            <a:endParaRPr lang="en-US"/>
          </a:p>
        </p:txBody>
      </p:sp>
      <p:sp>
        <p:nvSpPr>
          <p:cNvPr id="7" name="Rectangle 6">
            <a:extLst>
              <a:ext uri="{FF2B5EF4-FFF2-40B4-BE49-F238E27FC236}">
                <a16:creationId xmlns:a16="http://schemas.microsoft.com/office/drawing/2014/main" id="{6DFCDD12-CE07-436A-BDD7-BE694D847CAC}"/>
              </a:ext>
            </a:extLst>
          </p:cNvPr>
          <p:cNvSpPr/>
          <p:nvPr userDrawn="1"/>
        </p:nvSpPr>
        <p:spPr>
          <a:xfrm>
            <a:off x="-9525" y="0"/>
            <a:ext cx="762000" cy="68675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0638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E57EC-82F0-4B8F-8ED1-56B606A257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B867AC-7412-4E90-8E4F-22DE10ACE8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0A6191-DBD4-4483-86D0-B870EB18915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1F12995-C2C0-4D5E-9717-DBCDBC5F4A11}"/>
              </a:ext>
            </a:extLst>
          </p:cNvPr>
          <p:cNvSpPr>
            <a:spLocks noGrp="1"/>
          </p:cNvSpPr>
          <p:nvPr>
            <p:ph type="dt" sz="half" idx="10"/>
          </p:nvPr>
        </p:nvSpPr>
        <p:spPr/>
        <p:txBody>
          <a:bodyPr/>
          <a:lstStyle/>
          <a:p>
            <a:fld id="{254D469D-F402-4576-AE29-FCA3A8B75F27}" type="datetimeFigureOut">
              <a:rPr lang="en-US" smtClean="0"/>
              <a:t>9/19/2022</a:t>
            </a:fld>
            <a:endParaRPr lang="en-US"/>
          </a:p>
        </p:txBody>
      </p:sp>
      <p:sp>
        <p:nvSpPr>
          <p:cNvPr id="6" name="Footer Placeholder 5">
            <a:extLst>
              <a:ext uri="{FF2B5EF4-FFF2-40B4-BE49-F238E27FC236}">
                <a16:creationId xmlns:a16="http://schemas.microsoft.com/office/drawing/2014/main" id="{A3D0B38D-3D6D-4D63-AE83-D8A26FE259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AA24E1-1AD7-48EF-9B7E-9B5120E026EF}"/>
              </a:ext>
            </a:extLst>
          </p:cNvPr>
          <p:cNvSpPr>
            <a:spLocks noGrp="1"/>
          </p:cNvSpPr>
          <p:nvPr>
            <p:ph type="sldNum" sz="quarter" idx="12"/>
          </p:nvPr>
        </p:nvSpPr>
        <p:spPr/>
        <p:txBody>
          <a:bodyPr/>
          <a:lstStyle/>
          <a:p>
            <a:fld id="{73A48638-49E8-4376-A346-FDFE7AE5B689}" type="slidenum">
              <a:rPr lang="en-US" smtClean="0"/>
              <a:t>‹#›</a:t>
            </a:fld>
            <a:endParaRPr lang="en-US"/>
          </a:p>
        </p:txBody>
      </p:sp>
      <p:sp>
        <p:nvSpPr>
          <p:cNvPr id="8" name="Rectangle 7">
            <a:extLst>
              <a:ext uri="{FF2B5EF4-FFF2-40B4-BE49-F238E27FC236}">
                <a16:creationId xmlns:a16="http://schemas.microsoft.com/office/drawing/2014/main" id="{B833BEB2-59BF-47C6-BA02-7B19EFC82D45}"/>
              </a:ext>
            </a:extLst>
          </p:cNvPr>
          <p:cNvSpPr/>
          <p:nvPr userDrawn="1"/>
        </p:nvSpPr>
        <p:spPr>
          <a:xfrm>
            <a:off x="-9525" y="0"/>
            <a:ext cx="762000" cy="68675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7489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32F68-1906-4265-9C31-7416A42748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DBB6ECA-7C99-411C-A30A-32F0CB8A61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1C2370-5316-45C4-9227-C3658B961BF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B76D6C-AA22-4332-9125-8711A7A4CC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BA3489-60CF-44D0-818E-DA2F414F417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5B1389-2A82-4E52-B50C-2A5B284BD037}"/>
              </a:ext>
            </a:extLst>
          </p:cNvPr>
          <p:cNvSpPr>
            <a:spLocks noGrp="1"/>
          </p:cNvSpPr>
          <p:nvPr>
            <p:ph type="dt" sz="half" idx="10"/>
          </p:nvPr>
        </p:nvSpPr>
        <p:spPr/>
        <p:txBody>
          <a:bodyPr/>
          <a:lstStyle/>
          <a:p>
            <a:fld id="{254D469D-F402-4576-AE29-FCA3A8B75F27}" type="datetimeFigureOut">
              <a:rPr lang="en-US" smtClean="0"/>
              <a:t>9/19/2022</a:t>
            </a:fld>
            <a:endParaRPr lang="en-US"/>
          </a:p>
        </p:txBody>
      </p:sp>
      <p:sp>
        <p:nvSpPr>
          <p:cNvPr id="8" name="Footer Placeholder 7">
            <a:extLst>
              <a:ext uri="{FF2B5EF4-FFF2-40B4-BE49-F238E27FC236}">
                <a16:creationId xmlns:a16="http://schemas.microsoft.com/office/drawing/2014/main" id="{AC9430CF-E10D-4CF7-A7E9-F54173ADCC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BD280B6-44A4-4F99-9BE6-276E76CF722C}"/>
              </a:ext>
            </a:extLst>
          </p:cNvPr>
          <p:cNvSpPr>
            <a:spLocks noGrp="1"/>
          </p:cNvSpPr>
          <p:nvPr>
            <p:ph type="sldNum" sz="quarter" idx="12"/>
          </p:nvPr>
        </p:nvSpPr>
        <p:spPr/>
        <p:txBody>
          <a:bodyPr/>
          <a:lstStyle/>
          <a:p>
            <a:fld id="{73A48638-49E8-4376-A346-FDFE7AE5B689}" type="slidenum">
              <a:rPr lang="en-US" smtClean="0"/>
              <a:t>‹#›</a:t>
            </a:fld>
            <a:endParaRPr lang="en-US"/>
          </a:p>
        </p:txBody>
      </p:sp>
      <p:sp>
        <p:nvSpPr>
          <p:cNvPr id="10" name="Rectangle 9">
            <a:extLst>
              <a:ext uri="{FF2B5EF4-FFF2-40B4-BE49-F238E27FC236}">
                <a16:creationId xmlns:a16="http://schemas.microsoft.com/office/drawing/2014/main" id="{DFA370E5-B6D8-40C2-82F4-E9A6DB91C35D}"/>
              </a:ext>
            </a:extLst>
          </p:cNvPr>
          <p:cNvSpPr/>
          <p:nvPr userDrawn="1"/>
        </p:nvSpPr>
        <p:spPr>
          <a:xfrm>
            <a:off x="-9525" y="0"/>
            <a:ext cx="762000" cy="68675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3631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AD1B8-4DF8-4DDA-8DB7-6DCEC77300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7969DA6-0BBC-45DD-9935-0DA546108C3A}"/>
              </a:ext>
            </a:extLst>
          </p:cNvPr>
          <p:cNvSpPr>
            <a:spLocks noGrp="1"/>
          </p:cNvSpPr>
          <p:nvPr>
            <p:ph type="dt" sz="half" idx="10"/>
          </p:nvPr>
        </p:nvSpPr>
        <p:spPr/>
        <p:txBody>
          <a:bodyPr/>
          <a:lstStyle/>
          <a:p>
            <a:fld id="{254D469D-F402-4576-AE29-FCA3A8B75F27}" type="datetimeFigureOut">
              <a:rPr lang="en-US" smtClean="0"/>
              <a:t>9/19/2022</a:t>
            </a:fld>
            <a:endParaRPr lang="en-US"/>
          </a:p>
        </p:txBody>
      </p:sp>
      <p:sp>
        <p:nvSpPr>
          <p:cNvPr id="4" name="Footer Placeholder 3">
            <a:extLst>
              <a:ext uri="{FF2B5EF4-FFF2-40B4-BE49-F238E27FC236}">
                <a16:creationId xmlns:a16="http://schemas.microsoft.com/office/drawing/2014/main" id="{8D6F2352-E383-47F9-89DB-F437E8245C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1D30B9D-D8D1-498A-BD2A-369EC09F0683}"/>
              </a:ext>
            </a:extLst>
          </p:cNvPr>
          <p:cNvSpPr>
            <a:spLocks noGrp="1"/>
          </p:cNvSpPr>
          <p:nvPr>
            <p:ph type="sldNum" sz="quarter" idx="12"/>
          </p:nvPr>
        </p:nvSpPr>
        <p:spPr/>
        <p:txBody>
          <a:bodyPr/>
          <a:lstStyle/>
          <a:p>
            <a:fld id="{73A48638-49E8-4376-A346-FDFE7AE5B689}" type="slidenum">
              <a:rPr lang="en-US" smtClean="0"/>
              <a:t>‹#›</a:t>
            </a:fld>
            <a:endParaRPr lang="en-US"/>
          </a:p>
        </p:txBody>
      </p:sp>
      <p:sp>
        <p:nvSpPr>
          <p:cNvPr id="6" name="Rectangle 5">
            <a:extLst>
              <a:ext uri="{FF2B5EF4-FFF2-40B4-BE49-F238E27FC236}">
                <a16:creationId xmlns:a16="http://schemas.microsoft.com/office/drawing/2014/main" id="{F8E51BFA-0A91-44F3-8004-E53E671AE0ED}"/>
              </a:ext>
            </a:extLst>
          </p:cNvPr>
          <p:cNvSpPr/>
          <p:nvPr userDrawn="1"/>
        </p:nvSpPr>
        <p:spPr>
          <a:xfrm>
            <a:off x="-9525" y="0"/>
            <a:ext cx="762000" cy="68675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2232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E9C474-D21D-4017-B4DB-B8CE547C6359}"/>
              </a:ext>
            </a:extLst>
          </p:cNvPr>
          <p:cNvSpPr>
            <a:spLocks noGrp="1"/>
          </p:cNvSpPr>
          <p:nvPr>
            <p:ph type="dt" sz="half" idx="10"/>
          </p:nvPr>
        </p:nvSpPr>
        <p:spPr/>
        <p:txBody>
          <a:bodyPr/>
          <a:lstStyle/>
          <a:p>
            <a:fld id="{254D469D-F402-4576-AE29-FCA3A8B75F27}" type="datetimeFigureOut">
              <a:rPr lang="en-US" smtClean="0"/>
              <a:t>9/19/2022</a:t>
            </a:fld>
            <a:endParaRPr lang="en-US"/>
          </a:p>
        </p:txBody>
      </p:sp>
      <p:sp>
        <p:nvSpPr>
          <p:cNvPr id="3" name="Footer Placeholder 2">
            <a:extLst>
              <a:ext uri="{FF2B5EF4-FFF2-40B4-BE49-F238E27FC236}">
                <a16:creationId xmlns:a16="http://schemas.microsoft.com/office/drawing/2014/main" id="{CA424688-89EA-4E8A-B4B8-72D793B8C6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67E85BA-107D-4D63-A6B4-72C58213D76D}"/>
              </a:ext>
            </a:extLst>
          </p:cNvPr>
          <p:cNvSpPr>
            <a:spLocks noGrp="1"/>
          </p:cNvSpPr>
          <p:nvPr>
            <p:ph type="sldNum" sz="quarter" idx="12"/>
          </p:nvPr>
        </p:nvSpPr>
        <p:spPr/>
        <p:txBody>
          <a:bodyPr/>
          <a:lstStyle/>
          <a:p>
            <a:fld id="{73A48638-49E8-4376-A346-FDFE7AE5B689}" type="slidenum">
              <a:rPr lang="en-US" smtClean="0"/>
              <a:t>‹#›</a:t>
            </a:fld>
            <a:endParaRPr lang="en-US"/>
          </a:p>
        </p:txBody>
      </p:sp>
      <p:sp>
        <p:nvSpPr>
          <p:cNvPr id="5" name="Rectangle 4">
            <a:extLst>
              <a:ext uri="{FF2B5EF4-FFF2-40B4-BE49-F238E27FC236}">
                <a16:creationId xmlns:a16="http://schemas.microsoft.com/office/drawing/2014/main" id="{3813FA34-4856-4748-9832-4201197F8C58}"/>
              </a:ext>
            </a:extLst>
          </p:cNvPr>
          <p:cNvSpPr/>
          <p:nvPr userDrawn="1"/>
        </p:nvSpPr>
        <p:spPr>
          <a:xfrm>
            <a:off x="-9525" y="0"/>
            <a:ext cx="762000" cy="68675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3533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EFE01-2981-47AE-8662-23CB4822F3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77B0F2-9491-40B9-A0CC-3319F52B5A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DC436D-779B-43A1-BB95-90259E16DF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86747A-339C-42AA-A592-CE2B2D0FC03F}"/>
              </a:ext>
            </a:extLst>
          </p:cNvPr>
          <p:cNvSpPr>
            <a:spLocks noGrp="1"/>
          </p:cNvSpPr>
          <p:nvPr>
            <p:ph type="dt" sz="half" idx="10"/>
          </p:nvPr>
        </p:nvSpPr>
        <p:spPr/>
        <p:txBody>
          <a:bodyPr/>
          <a:lstStyle/>
          <a:p>
            <a:fld id="{254D469D-F402-4576-AE29-FCA3A8B75F27}" type="datetimeFigureOut">
              <a:rPr lang="en-US" smtClean="0"/>
              <a:t>9/19/2022</a:t>
            </a:fld>
            <a:endParaRPr lang="en-US"/>
          </a:p>
        </p:txBody>
      </p:sp>
      <p:sp>
        <p:nvSpPr>
          <p:cNvPr id="6" name="Footer Placeholder 5">
            <a:extLst>
              <a:ext uri="{FF2B5EF4-FFF2-40B4-BE49-F238E27FC236}">
                <a16:creationId xmlns:a16="http://schemas.microsoft.com/office/drawing/2014/main" id="{4D1D7016-6E12-4248-AD51-6C581F7BF7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0B040E-E271-46DA-8FF0-F85A1D78E10A}"/>
              </a:ext>
            </a:extLst>
          </p:cNvPr>
          <p:cNvSpPr>
            <a:spLocks noGrp="1"/>
          </p:cNvSpPr>
          <p:nvPr>
            <p:ph type="sldNum" sz="quarter" idx="12"/>
          </p:nvPr>
        </p:nvSpPr>
        <p:spPr/>
        <p:txBody>
          <a:bodyPr/>
          <a:lstStyle/>
          <a:p>
            <a:fld id="{73A48638-49E8-4376-A346-FDFE7AE5B689}" type="slidenum">
              <a:rPr lang="en-US" smtClean="0"/>
              <a:t>‹#›</a:t>
            </a:fld>
            <a:endParaRPr lang="en-US"/>
          </a:p>
        </p:txBody>
      </p:sp>
      <p:sp>
        <p:nvSpPr>
          <p:cNvPr id="8" name="Rectangle 7">
            <a:extLst>
              <a:ext uri="{FF2B5EF4-FFF2-40B4-BE49-F238E27FC236}">
                <a16:creationId xmlns:a16="http://schemas.microsoft.com/office/drawing/2014/main" id="{A1D2F334-6091-4150-AA56-8789CE525483}"/>
              </a:ext>
            </a:extLst>
          </p:cNvPr>
          <p:cNvSpPr/>
          <p:nvPr userDrawn="1"/>
        </p:nvSpPr>
        <p:spPr>
          <a:xfrm>
            <a:off x="-9525" y="0"/>
            <a:ext cx="762000" cy="68675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7FAE551-018D-426C-9058-AA3409B9F482}"/>
              </a:ext>
            </a:extLst>
          </p:cNvPr>
          <p:cNvSpPr txBox="1"/>
          <p:nvPr userDrawn="1"/>
        </p:nvSpPr>
        <p:spPr>
          <a:xfrm rot="16200000">
            <a:off x="-2525921" y="3561812"/>
            <a:ext cx="5965095" cy="646331"/>
          </a:xfrm>
          <a:prstGeom prst="rect">
            <a:avLst/>
          </a:prstGeom>
          <a:noFill/>
        </p:spPr>
        <p:txBody>
          <a:bodyPr wrap="none" rtlCol="0">
            <a:spAutoFit/>
          </a:bodyPr>
          <a:lstStyle/>
          <a:p>
            <a:r>
              <a:rPr lang="en-US" sz="3600" dirty="0">
                <a:solidFill>
                  <a:srgbClr val="383838"/>
                </a:solidFill>
                <a:latin typeface="Century Gothic" panose="020B0502020202020204" pitchFamily="34" charset="0"/>
              </a:rPr>
              <a:t>Young Investigator Grants</a:t>
            </a:r>
            <a:endParaRPr lang="en-US" sz="3600" b="1" dirty="0">
              <a:solidFill>
                <a:srgbClr val="383838"/>
              </a:solidFill>
              <a:latin typeface="Century Gothic" panose="020B0502020202020204" pitchFamily="34" charset="0"/>
            </a:endParaRPr>
          </a:p>
        </p:txBody>
      </p:sp>
    </p:spTree>
    <p:extLst>
      <p:ext uri="{BB962C8B-B14F-4D97-AF65-F5344CB8AC3E}">
        <p14:creationId xmlns:p14="http://schemas.microsoft.com/office/powerpoint/2010/main" val="3276437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CB5DA-6CE6-408A-8A11-4F3C9CD402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6337D4-0FEA-47EB-9F65-60278330E7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74722A9-3CFD-4F87-BF21-EB6C1D49A4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B01632-AE6B-4A32-B1CB-B1E59F86F1F5}"/>
              </a:ext>
            </a:extLst>
          </p:cNvPr>
          <p:cNvSpPr>
            <a:spLocks noGrp="1"/>
          </p:cNvSpPr>
          <p:nvPr>
            <p:ph type="dt" sz="half" idx="10"/>
          </p:nvPr>
        </p:nvSpPr>
        <p:spPr/>
        <p:txBody>
          <a:bodyPr/>
          <a:lstStyle/>
          <a:p>
            <a:fld id="{254D469D-F402-4576-AE29-FCA3A8B75F27}" type="datetimeFigureOut">
              <a:rPr lang="en-US" smtClean="0"/>
              <a:t>9/19/2022</a:t>
            </a:fld>
            <a:endParaRPr lang="en-US"/>
          </a:p>
        </p:txBody>
      </p:sp>
      <p:sp>
        <p:nvSpPr>
          <p:cNvPr id="6" name="Footer Placeholder 5">
            <a:extLst>
              <a:ext uri="{FF2B5EF4-FFF2-40B4-BE49-F238E27FC236}">
                <a16:creationId xmlns:a16="http://schemas.microsoft.com/office/drawing/2014/main" id="{16FCAC6A-2EC7-4897-B0AC-F05E115E0F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5DDC0A-5907-4AB0-BB32-4F84FA34F4B2}"/>
              </a:ext>
            </a:extLst>
          </p:cNvPr>
          <p:cNvSpPr>
            <a:spLocks noGrp="1"/>
          </p:cNvSpPr>
          <p:nvPr>
            <p:ph type="sldNum" sz="quarter" idx="12"/>
          </p:nvPr>
        </p:nvSpPr>
        <p:spPr/>
        <p:txBody>
          <a:bodyPr/>
          <a:lstStyle/>
          <a:p>
            <a:fld id="{73A48638-49E8-4376-A346-FDFE7AE5B689}" type="slidenum">
              <a:rPr lang="en-US" smtClean="0"/>
              <a:t>‹#›</a:t>
            </a:fld>
            <a:endParaRPr lang="en-US"/>
          </a:p>
        </p:txBody>
      </p:sp>
      <p:sp>
        <p:nvSpPr>
          <p:cNvPr id="8" name="Rectangle 7">
            <a:extLst>
              <a:ext uri="{FF2B5EF4-FFF2-40B4-BE49-F238E27FC236}">
                <a16:creationId xmlns:a16="http://schemas.microsoft.com/office/drawing/2014/main" id="{7FB6E739-547A-49E2-8122-10C5956161FC}"/>
              </a:ext>
            </a:extLst>
          </p:cNvPr>
          <p:cNvSpPr/>
          <p:nvPr userDrawn="1"/>
        </p:nvSpPr>
        <p:spPr>
          <a:xfrm>
            <a:off x="-9525" y="0"/>
            <a:ext cx="762000" cy="68675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0D9E8C3-B807-4876-93C7-CE12466BB4A5}"/>
              </a:ext>
            </a:extLst>
          </p:cNvPr>
          <p:cNvSpPr txBox="1"/>
          <p:nvPr userDrawn="1"/>
        </p:nvSpPr>
        <p:spPr>
          <a:xfrm rot="16200000">
            <a:off x="-2525921" y="3561812"/>
            <a:ext cx="5965095" cy="646331"/>
          </a:xfrm>
          <a:prstGeom prst="rect">
            <a:avLst/>
          </a:prstGeom>
          <a:noFill/>
        </p:spPr>
        <p:txBody>
          <a:bodyPr wrap="none" rtlCol="0">
            <a:spAutoFit/>
          </a:bodyPr>
          <a:lstStyle/>
          <a:p>
            <a:r>
              <a:rPr lang="en-US" sz="3600" dirty="0">
                <a:solidFill>
                  <a:srgbClr val="383838"/>
                </a:solidFill>
                <a:latin typeface="Century Gothic" panose="020B0502020202020204" pitchFamily="34" charset="0"/>
              </a:rPr>
              <a:t>Young Investigator Grants</a:t>
            </a:r>
            <a:endParaRPr lang="en-US" sz="3600" b="1" dirty="0">
              <a:solidFill>
                <a:srgbClr val="383838"/>
              </a:solidFill>
              <a:latin typeface="Century Gothic" panose="020B0502020202020204" pitchFamily="34" charset="0"/>
            </a:endParaRPr>
          </a:p>
        </p:txBody>
      </p:sp>
    </p:spTree>
    <p:extLst>
      <p:ext uri="{BB962C8B-B14F-4D97-AF65-F5344CB8AC3E}">
        <p14:creationId xmlns:p14="http://schemas.microsoft.com/office/powerpoint/2010/main" val="6434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54F976-A191-4758-9A3F-0788D8660EE5}"/>
              </a:ext>
            </a:extLst>
          </p:cNvPr>
          <p:cNvSpPr>
            <a:spLocks noGrp="1"/>
          </p:cNvSpPr>
          <p:nvPr>
            <p:ph type="title"/>
          </p:nvPr>
        </p:nvSpPr>
        <p:spPr>
          <a:xfrm>
            <a:off x="2717320" y="365125"/>
            <a:ext cx="8636479"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848CDA-B450-4C3A-9425-5AA428B8B147}"/>
              </a:ext>
            </a:extLst>
          </p:cNvPr>
          <p:cNvSpPr>
            <a:spLocks noGrp="1"/>
          </p:cNvSpPr>
          <p:nvPr>
            <p:ph type="body" idx="1"/>
          </p:nvPr>
        </p:nvSpPr>
        <p:spPr>
          <a:xfrm>
            <a:off x="2717320" y="1825625"/>
            <a:ext cx="863648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385EF2-79B1-4341-8799-DABFBF7A61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4D469D-F402-4576-AE29-FCA3A8B75F27}" type="datetimeFigureOut">
              <a:rPr lang="en-US" smtClean="0"/>
              <a:t>9/19/2022</a:t>
            </a:fld>
            <a:endParaRPr lang="en-US"/>
          </a:p>
        </p:txBody>
      </p:sp>
      <p:sp>
        <p:nvSpPr>
          <p:cNvPr id="5" name="Footer Placeholder 4">
            <a:extLst>
              <a:ext uri="{FF2B5EF4-FFF2-40B4-BE49-F238E27FC236}">
                <a16:creationId xmlns:a16="http://schemas.microsoft.com/office/drawing/2014/main" id="{CF5419FD-CC0E-48F3-8EEF-C05314282A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9D47AB5-2CCD-4B8A-AC14-E5D453C0B9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A48638-49E8-4376-A346-FDFE7AE5B689}" type="slidenum">
              <a:rPr lang="en-US" smtClean="0"/>
              <a:t>‹#›</a:t>
            </a:fld>
            <a:endParaRPr lang="en-US"/>
          </a:p>
        </p:txBody>
      </p:sp>
    </p:spTree>
    <p:extLst>
      <p:ext uri="{BB962C8B-B14F-4D97-AF65-F5344CB8AC3E}">
        <p14:creationId xmlns:p14="http://schemas.microsoft.com/office/powerpoint/2010/main" val="13859562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5CB43-E038-491D-B592-684F4EDF8CA6}"/>
              </a:ext>
            </a:extLst>
          </p:cNvPr>
          <p:cNvSpPr>
            <a:spLocks noGrp="1"/>
          </p:cNvSpPr>
          <p:nvPr>
            <p:ph type="ctrTitle"/>
          </p:nvPr>
        </p:nvSpPr>
        <p:spPr>
          <a:xfrm>
            <a:off x="3097161" y="1139616"/>
            <a:ext cx="8249736" cy="2387600"/>
          </a:xfrm>
        </p:spPr>
        <p:txBody>
          <a:bodyPr>
            <a:normAutofit/>
          </a:bodyPr>
          <a:lstStyle/>
          <a:p>
            <a:pPr algn="l"/>
            <a:r>
              <a:rPr lang="en-US" sz="4800" b="1" dirty="0">
                <a:latin typeface="Century Gothic" panose="020B0502020202020204" pitchFamily="34" charset="0"/>
              </a:rPr>
              <a:t>Young Investigator Grants</a:t>
            </a:r>
          </a:p>
        </p:txBody>
      </p:sp>
      <p:sp>
        <p:nvSpPr>
          <p:cNvPr id="3" name="Subtitle 2">
            <a:extLst>
              <a:ext uri="{FF2B5EF4-FFF2-40B4-BE49-F238E27FC236}">
                <a16:creationId xmlns:a16="http://schemas.microsoft.com/office/drawing/2014/main" id="{C8067653-2FCD-446C-8AE9-5F2951238302}"/>
              </a:ext>
            </a:extLst>
          </p:cNvPr>
          <p:cNvSpPr>
            <a:spLocks noGrp="1"/>
          </p:cNvSpPr>
          <p:nvPr>
            <p:ph type="subTitle" idx="1"/>
          </p:nvPr>
        </p:nvSpPr>
        <p:spPr>
          <a:xfrm>
            <a:off x="3097158" y="3602038"/>
            <a:ext cx="8249737" cy="1655762"/>
          </a:xfrm>
        </p:spPr>
        <p:txBody>
          <a:bodyPr/>
          <a:lstStyle/>
          <a:p>
            <a:pPr algn="l"/>
            <a:r>
              <a:rPr lang="en-US" dirty="0">
                <a:latin typeface="Century Gothic" panose="020B0502020202020204" pitchFamily="34" charset="0"/>
              </a:rPr>
              <a:t>Things you “should” and “should not” do</a:t>
            </a:r>
          </a:p>
        </p:txBody>
      </p:sp>
      <p:pic>
        <p:nvPicPr>
          <p:cNvPr id="5" name="Picture 4" descr="Image result for children playing">
            <a:extLst>
              <a:ext uri="{FF2B5EF4-FFF2-40B4-BE49-F238E27FC236}">
                <a16:creationId xmlns:a16="http://schemas.microsoft.com/office/drawing/2014/main" id="{080729FA-8DE5-4C97-B97C-FA8BC7EA9C6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7943" r="23483"/>
          <a:stretch/>
        </p:blipFill>
        <p:spPr bwMode="auto">
          <a:xfrm>
            <a:off x="313426" y="1295400"/>
            <a:ext cx="1729969" cy="4038601"/>
          </a:xfrm>
          <a:prstGeom prst="rect">
            <a:avLst/>
          </a:prstGeom>
          <a:noFill/>
          <a:ln w="57150">
            <a:solidFill>
              <a:schemeClr val="bg1"/>
            </a:solidFill>
          </a:ln>
          <a:extLst>
            <a:ext uri="{909E8E84-426E-40DD-AFC4-6F175D3DCCD1}">
              <a14:hiddenFill xmlns:a14="http://schemas.microsoft.com/office/drawing/2010/main">
                <a:solidFill>
                  <a:srgbClr val="FFFFFF"/>
                </a:solidFill>
              </a14:hiddenFill>
            </a:ext>
          </a:extLst>
        </p:spPr>
      </p:pic>
      <p:sp>
        <p:nvSpPr>
          <p:cNvPr id="6" name="Subtitle 2">
            <a:extLst>
              <a:ext uri="{FF2B5EF4-FFF2-40B4-BE49-F238E27FC236}">
                <a16:creationId xmlns:a16="http://schemas.microsoft.com/office/drawing/2014/main" id="{A70619D5-0806-4920-9FC3-C9A6906B10BC}"/>
              </a:ext>
            </a:extLst>
          </p:cNvPr>
          <p:cNvSpPr txBox="1">
            <a:spLocks/>
          </p:cNvSpPr>
          <p:nvPr/>
        </p:nvSpPr>
        <p:spPr>
          <a:xfrm>
            <a:off x="190500" y="5388387"/>
            <a:ext cx="1852891" cy="13716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300"/>
              </a:spcBef>
            </a:pPr>
            <a:r>
              <a:rPr lang="en-US" sz="1000" dirty="0">
                <a:solidFill>
                  <a:schemeClr val="bg1">
                    <a:lumMod val="85000"/>
                  </a:schemeClr>
                </a:solidFill>
                <a:latin typeface="Century Gothic" panose="020B0502020202020204" pitchFamily="34" charset="0"/>
              </a:rPr>
              <a:t>Gaye Christmus MPH</a:t>
            </a:r>
          </a:p>
          <a:p>
            <a:pPr algn="l">
              <a:spcBef>
                <a:spcPts val="300"/>
              </a:spcBef>
            </a:pPr>
            <a:r>
              <a:rPr lang="en-US" sz="700" dirty="0">
                <a:solidFill>
                  <a:schemeClr val="bg1">
                    <a:lumMod val="85000"/>
                  </a:schemeClr>
                </a:solidFill>
                <a:latin typeface="Century Gothic" panose="020B0502020202020204" pitchFamily="34" charset="0"/>
              </a:rPr>
              <a:t>Pre-award Grants Manager and Technical Editor</a:t>
            </a:r>
          </a:p>
          <a:p>
            <a:pPr algn="l">
              <a:spcBef>
                <a:spcPts val="300"/>
              </a:spcBef>
            </a:pPr>
            <a:endParaRPr lang="en-US" sz="900" dirty="0">
              <a:solidFill>
                <a:schemeClr val="bg1">
                  <a:lumMod val="85000"/>
                </a:schemeClr>
              </a:solidFill>
              <a:latin typeface="Century Gothic" panose="020B0502020202020204" pitchFamily="34" charset="0"/>
            </a:endParaRPr>
          </a:p>
          <a:p>
            <a:pPr algn="l">
              <a:spcBef>
                <a:spcPts val="300"/>
              </a:spcBef>
            </a:pPr>
            <a:r>
              <a:rPr lang="en-US" sz="900" dirty="0">
                <a:solidFill>
                  <a:schemeClr val="bg1">
                    <a:lumMod val="85000"/>
                  </a:schemeClr>
                </a:solidFill>
                <a:latin typeface="Century Gothic" panose="020B0502020202020204" pitchFamily="34" charset="0"/>
              </a:rPr>
              <a:t>R. Glenn Weaver, M.Ed., Ph.D.</a:t>
            </a:r>
          </a:p>
          <a:p>
            <a:pPr algn="l">
              <a:spcBef>
                <a:spcPts val="300"/>
              </a:spcBef>
            </a:pPr>
            <a:r>
              <a:rPr lang="en-US" sz="700" dirty="0">
                <a:solidFill>
                  <a:schemeClr val="bg1">
                    <a:lumMod val="85000"/>
                  </a:schemeClr>
                </a:solidFill>
                <a:latin typeface="Century Gothic" panose="020B0502020202020204" pitchFamily="34" charset="0"/>
              </a:rPr>
              <a:t>Associate  Professor</a:t>
            </a:r>
          </a:p>
          <a:p>
            <a:pPr algn="l">
              <a:spcBef>
                <a:spcPts val="300"/>
              </a:spcBef>
            </a:pPr>
            <a:endParaRPr lang="en-US" sz="700" dirty="0">
              <a:solidFill>
                <a:schemeClr val="bg1">
                  <a:lumMod val="85000"/>
                </a:schemeClr>
              </a:solidFill>
              <a:latin typeface="Century Gothic" panose="020B0502020202020204" pitchFamily="34" charset="0"/>
            </a:endParaRPr>
          </a:p>
          <a:p>
            <a:pPr algn="l">
              <a:spcBef>
                <a:spcPts val="300"/>
              </a:spcBef>
            </a:pPr>
            <a:r>
              <a:rPr lang="en-US" sz="700" dirty="0">
                <a:solidFill>
                  <a:schemeClr val="bg1">
                    <a:lumMod val="85000"/>
                  </a:schemeClr>
                </a:solidFill>
                <a:latin typeface="Century Gothic" panose="020B0502020202020204" pitchFamily="34" charset="0"/>
              </a:rPr>
              <a:t>Arnold School of Public Health</a:t>
            </a:r>
          </a:p>
          <a:p>
            <a:pPr algn="l">
              <a:spcBef>
                <a:spcPts val="300"/>
              </a:spcBef>
            </a:pPr>
            <a:r>
              <a:rPr lang="en-US" sz="700" dirty="0">
                <a:solidFill>
                  <a:schemeClr val="bg1">
                    <a:lumMod val="85000"/>
                  </a:schemeClr>
                </a:solidFill>
                <a:latin typeface="Century Gothic" panose="020B0502020202020204" pitchFamily="34" charset="0"/>
              </a:rPr>
              <a:t>University of South Carolina</a:t>
            </a:r>
          </a:p>
          <a:p>
            <a:pPr algn="l">
              <a:spcBef>
                <a:spcPts val="300"/>
              </a:spcBef>
            </a:pPr>
            <a:endParaRPr lang="en-US" sz="700" dirty="0">
              <a:solidFill>
                <a:schemeClr val="bg1">
                  <a:lumMod val="85000"/>
                </a:schemeClr>
              </a:solidFill>
              <a:latin typeface="Century Gothic" panose="020B0502020202020204" pitchFamily="34" charset="0"/>
            </a:endParaRPr>
          </a:p>
          <a:p>
            <a:pPr algn="l">
              <a:spcBef>
                <a:spcPts val="300"/>
              </a:spcBef>
            </a:pPr>
            <a:endParaRPr lang="en-US" sz="700" dirty="0">
              <a:solidFill>
                <a:schemeClr val="bg1">
                  <a:lumMod val="85000"/>
                </a:schemeClr>
              </a:solidFill>
              <a:latin typeface="Century Gothic" panose="020B0502020202020204" pitchFamily="34" charset="0"/>
            </a:endParaRPr>
          </a:p>
        </p:txBody>
      </p:sp>
      <p:cxnSp>
        <p:nvCxnSpPr>
          <p:cNvPr id="9" name="Straight Connector 8">
            <a:extLst>
              <a:ext uri="{FF2B5EF4-FFF2-40B4-BE49-F238E27FC236}">
                <a16:creationId xmlns:a16="http://schemas.microsoft.com/office/drawing/2014/main" id="{251353EA-2165-46B9-9B53-0131D75928DA}"/>
              </a:ext>
            </a:extLst>
          </p:cNvPr>
          <p:cNvCxnSpPr/>
          <p:nvPr/>
        </p:nvCxnSpPr>
        <p:spPr>
          <a:xfrm flipV="1">
            <a:off x="6096000" y="5697934"/>
            <a:ext cx="0" cy="1905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EC0B1416-1AAB-4CE6-AD2D-F9DCC393864C}"/>
              </a:ext>
            </a:extLst>
          </p:cNvPr>
          <p:cNvSpPr/>
          <p:nvPr/>
        </p:nvSpPr>
        <p:spPr>
          <a:xfrm>
            <a:off x="5943600" y="5506065"/>
            <a:ext cx="304800" cy="304800"/>
          </a:xfrm>
          <a:prstGeom prst="ellipse">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2360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D6E6B03-E60E-459F-A200-0A41F30D9B89}"/>
              </a:ext>
            </a:extLst>
          </p:cNvPr>
          <p:cNvSpPr>
            <a:spLocks noGrp="1"/>
          </p:cNvSpPr>
          <p:nvPr>
            <p:ph type="title"/>
          </p:nvPr>
        </p:nvSpPr>
        <p:spPr>
          <a:xfrm>
            <a:off x="1901825" y="235267"/>
            <a:ext cx="9259528" cy="1325563"/>
          </a:xfrm>
        </p:spPr>
        <p:txBody>
          <a:bodyPr vert="horz" lIns="91440" tIns="45720" rIns="91440" bIns="45720" rtlCol="0" anchor="ctr">
            <a:normAutofit/>
          </a:bodyPr>
          <a:lstStyle/>
          <a:p>
            <a:r>
              <a:rPr lang="en-US" b="1" dirty="0">
                <a:latin typeface="Century Gothic" panose="020B0502020202020204" pitchFamily="34" charset="0"/>
              </a:rPr>
              <a:t>Why you should (and should not) listen to me</a:t>
            </a:r>
          </a:p>
        </p:txBody>
      </p:sp>
      <p:sp>
        <p:nvSpPr>
          <p:cNvPr id="5" name="Rectangle 4">
            <a:extLst>
              <a:ext uri="{FF2B5EF4-FFF2-40B4-BE49-F238E27FC236}">
                <a16:creationId xmlns:a16="http://schemas.microsoft.com/office/drawing/2014/main" id="{E2D7488C-AEDA-4B88-9E21-3AA4A89C46D1}"/>
              </a:ext>
            </a:extLst>
          </p:cNvPr>
          <p:cNvSpPr/>
          <p:nvPr/>
        </p:nvSpPr>
        <p:spPr>
          <a:xfrm>
            <a:off x="-9525" y="0"/>
            <a:ext cx="762000" cy="68675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7C99BE0-AA86-42C5-9866-7B49972A54B5}"/>
              </a:ext>
            </a:extLst>
          </p:cNvPr>
          <p:cNvSpPr txBox="1"/>
          <p:nvPr/>
        </p:nvSpPr>
        <p:spPr>
          <a:xfrm rot="16200000">
            <a:off x="-2556413" y="3445166"/>
            <a:ext cx="5965095" cy="646331"/>
          </a:xfrm>
          <a:prstGeom prst="rect">
            <a:avLst/>
          </a:prstGeom>
          <a:noFill/>
        </p:spPr>
        <p:txBody>
          <a:bodyPr wrap="none" rtlCol="0">
            <a:spAutoFit/>
          </a:bodyPr>
          <a:lstStyle/>
          <a:p>
            <a:r>
              <a:rPr lang="en-US" sz="3600" dirty="0">
                <a:solidFill>
                  <a:srgbClr val="383838"/>
                </a:solidFill>
                <a:latin typeface="Century Gothic" panose="020B0502020202020204" pitchFamily="34" charset="0"/>
              </a:rPr>
              <a:t>Young Investigator Grants</a:t>
            </a:r>
            <a:endParaRPr lang="en-US" sz="3600" b="1" dirty="0">
              <a:solidFill>
                <a:srgbClr val="383838"/>
              </a:solidFill>
              <a:latin typeface="Century Gothic" panose="020B0502020202020204" pitchFamily="34" charset="0"/>
            </a:endParaRPr>
          </a:p>
        </p:txBody>
      </p:sp>
      <p:sp>
        <p:nvSpPr>
          <p:cNvPr id="7" name="Rectangle 6">
            <a:extLst>
              <a:ext uri="{FF2B5EF4-FFF2-40B4-BE49-F238E27FC236}">
                <a16:creationId xmlns:a16="http://schemas.microsoft.com/office/drawing/2014/main" id="{9215EABE-33A1-421B-A491-BE79EE021CA5}"/>
              </a:ext>
            </a:extLst>
          </p:cNvPr>
          <p:cNvSpPr/>
          <p:nvPr/>
        </p:nvSpPr>
        <p:spPr>
          <a:xfrm>
            <a:off x="749300" y="0"/>
            <a:ext cx="393700" cy="6870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3C8638F-4F54-4641-9877-F9D9F5CA07F4}"/>
              </a:ext>
            </a:extLst>
          </p:cNvPr>
          <p:cNvSpPr>
            <a:spLocks noGrp="1"/>
          </p:cNvSpPr>
          <p:nvPr>
            <p:ph idx="1"/>
          </p:nvPr>
        </p:nvSpPr>
        <p:spPr>
          <a:xfrm>
            <a:off x="4251152" y="1825625"/>
            <a:ext cx="7697008" cy="4351338"/>
          </a:xfrm>
        </p:spPr>
        <p:txBody>
          <a:bodyPr/>
          <a:lstStyle/>
          <a:p>
            <a:pPr marL="0" indent="0">
              <a:spcAft>
                <a:spcPts val="1200"/>
              </a:spcAft>
              <a:buNone/>
            </a:pPr>
            <a:r>
              <a:rPr lang="en-US" sz="1800" b="1" u="sng" dirty="0">
                <a:latin typeface="Century Gothic" panose="020B0502020202020204" pitchFamily="34" charset="0"/>
                <a:ea typeface="SimSun" panose="02010600030101010101" pitchFamily="2" charset="-122"/>
              </a:rPr>
              <a:t>Over the past 20 years, worked with 60+ faculty members to submit 1,000+ grant applications</a:t>
            </a:r>
          </a:p>
          <a:p>
            <a:pPr marL="0" indent="0">
              <a:spcAft>
                <a:spcPts val="1200"/>
              </a:spcAft>
              <a:buNone/>
            </a:pPr>
            <a:r>
              <a:rPr lang="en-US" sz="1800" b="1" u="sng" dirty="0">
                <a:effectLst/>
                <a:latin typeface="Century Gothic" panose="020B0502020202020204" pitchFamily="34" charset="0"/>
                <a:ea typeface="SimSun" panose="02010600030101010101" pitchFamily="2" charset="-122"/>
              </a:rPr>
              <a:t>Over the past 5 years, helped Department of Exercise Science faculty receive 400 research grants totaling $45 million</a:t>
            </a:r>
          </a:p>
          <a:p>
            <a:pPr marL="0" indent="0">
              <a:spcAft>
                <a:spcPts val="1200"/>
              </a:spcAft>
              <a:buNone/>
            </a:pPr>
            <a:r>
              <a:rPr lang="en-US" sz="1800" b="1" u="sng" dirty="0">
                <a:latin typeface="Century Gothic" panose="020B0502020202020204" pitchFamily="34" charset="0"/>
                <a:ea typeface="SimSun" panose="02010600030101010101" pitchFamily="2" charset="-122"/>
              </a:rPr>
              <a:t>I’ve had a lot of opportunities to observe what works and what doesn’t work in terms of submitting and receiving research grants.</a:t>
            </a:r>
          </a:p>
          <a:p>
            <a:pPr marL="0" indent="0">
              <a:spcAft>
                <a:spcPts val="1200"/>
              </a:spcAft>
              <a:buNone/>
            </a:pPr>
            <a:endParaRPr lang="en-US" sz="1800" b="1" u="sng" dirty="0">
              <a:effectLst/>
              <a:latin typeface="Century Gothic" panose="020B0502020202020204" pitchFamily="34" charset="0"/>
              <a:ea typeface="SimSun" panose="02010600030101010101" pitchFamily="2" charset="-122"/>
            </a:endParaRPr>
          </a:p>
          <a:p>
            <a:pPr marL="0" indent="0">
              <a:spcAft>
                <a:spcPts val="1200"/>
              </a:spcAft>
              <a:buNone/>
            </a:pPr>
            <a:r>
              <a:rPr lang="en-US" sz="1800" b="1" u="sng" dirty="0">
                <a:latin typeface="Century Gothic" panose="020B0502020202020204" pitchFamily="34" charset="0"/>
                <a:ea typeface="SimSun" panose="02010600030101010101" pitchFamily="2" charset="-122"/>
              </a:rPr>
              <a:t>BUT…</a:t>
            </a:r>
          </a:p>
          <a:p>
            <a:pPr marL="0" indent="0">
              <a:spcAft>
                <a:spcPts val="1200"/>
              </a:spcAft>
              <a:buNone/>
            </a:pPr>
            <a:r>
              <a:rPr lang="en-US" sz="1800" b="1" u="sng" dirty="0">
                <a:effectLst/>
                <a:latin typeface="Century Gothic" panose="020B0502020202020204" pitchFamily="34" charset="0"/>
                <a:ea typeface="SimSun" panose="02010600030101010101" pitchFamily="2" charset="-122"/>
              </a:rPr>
              <a:t>I’m not a scientist.</a:t>
            </a:r>
          </a:p>
          <a:p>
            <a:pPr marL="0" indent="0">
              <a:spcAft>
                <a:spcPts val="1200"/>
              </a:spcAft>
              <a:buNone/>
            </a:pPr>
            <a:r>
              <a:rPr lang="en-US" sz="1800" b="1" u="sng" dirty="0">
                <a:latin typeface="Century Gothic" panose="020B0502020202020204" pitchFamily="34" charset="0"/>
                <a:ea typeface="SimSun" panose="02010600030101010101" pitchFamily="2" charset="-122"/>
              </a:rPr>
              <a:t>I’ve never submitted, much less received, a research grant as PI. </a:t>
            </a:r>
            <a:endParaRPr lang="en-US" sz="1800" b="1" u="sng" dirty="0">
              <a:effectLst/>
              <a:latin typeface="Century Gothic" panose="020B0502020202020204" pitchFamily="34" charset="0"/>
              <a:ea typeface="SimSun" panose="02010600030101010101" pitchFamily="2" charset="-122"/>
            </a:endParaRPr>
          </a:p>
        </p:txBody>
      </p:sp>
      <p:pic>
        <p:nvPicPr>
          <p:cNvPr id="2050" name="Picture 2" descr="profile">
            <a:extLst>
              <a:ext uri="{FF2B5EF4-FFF2-40B4-BE49-F238E27FC236}">
                <a16:creationId xmlns:a16="http://schemas.microsoft.com/office/drawing/2014/main" id="{A252D261-0BA0-4847-BBF3-0686FC8580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578" y="1825625"/>
            <a:ext cx="2428875" cy="2428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3481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5CB43-E038-491D-B592-684F4EDF8CA6}"/>
              </a:ext>
            </a:extLst>
          </p:cNvPr>
          <p:cNvSpPr>
            <a:spLocks noGrp="1"/>
          </p:cNvSpPr>
          <p:nvPr>
            <p:ph type="ctrTitle"/>
          </p:nvPr>
        </p:nvSpPr>
        <p:spPr>
          <a:xfrm>
            <a:off x="3097161" y="1139616"/>
            <a:ext cx="8249736" cy="2387600"/>
          </a:xfrm>
        </p:spPr>
        <p:txBody>
          <a:bodyPr>
            <a:normAutofit/>
          </a:bodyPr>
          <a:lstStyle/>
          <a:p>
            <a:pPr algn="l"/>
            <a:r>
              <a:rPr lang="en-US" sz="4800" b="1" dirty="0">
                <a:latin typeface="Century Gothic" panose="020B0502020202020204" pitchFamily="34" charset="0"/>
              </a:rPr>
              <a:t>What you “should” do</a:t>
            </a:r>
          </a:p>
        </p:txBody>
      </p:sp>
      <p:sp>
        <p:nvSpPr>
          <p:cNvPr id="3" name="Subtitle 2">
            <a:extLst>
              <a:ext uri="{FF2B5EF4-FFF2-40B4-BE49-F238E27FC236}">
                <a16:creationId xmlns:a16="http://schemas.microsoft.com/office/drawing/2014/main" id="{C8067653-2FCD-446C-8AE9-5F2951238302}"/>
              </a:ext>
            </a:extLst>
          </p:cNvPr>
          <p:cNvSpPr>
            <a:spLocks noGrp="1"/>
          </p:cNvSpPr>
          <p:nvPr>
            <p:ph type="subTitle" idx="1"/>
          </p:nvPr>
        </p:nvSpPr>
        <p:spPr>
          <a:xfrm>
            <a:off x="3097158" y="3602038"/>
            <a:ext cx="8249737" cy="1655762"/>
          </a:xfrm>
        </p:spPr>
        <p:txBody>
          <a:bodyPr/>
          <a:lstStyle/>
          <a:p>
            <a:pPr algn="l"/>
            <a:r>
              <a:rPr lang="en-US" dirty="0">
                <a:latin typeface="Century Gothic" panose="020B0502020202020204" pitchFamily="34" charset="0"/>
              </a:rPr>
              <a:t>And what you “should not” do</a:t>
            </a:r>
          </a:p>
        </p:txBody>
      </p:sp>
      <p:cxnSp>
        <p:nvCxnSpPr>
          <p:cNvPr id="9" name="Straight Connector 8">
            <a:extLst>
              <a:ext uri="{FF2B5EF4-FFF2-40B4-BE49-F238E27FC236}">
                <a16:creationId xmlns:a16="http://schemas.microsoft.com/office/drawing/2014/main" id="{251353EA-2165-46B9-9B53-0131D75928DA}"/>
              </a:ext>
            </a:extLst>
          </p:cNvPr>
          <p:cNvCxnSpPr/>
          <p:nvPr/>
        </p:nvCxnSpPr>
        <p:spPr>
          <a:xfrm flipV="1">
            <a:off x="6096000" y="5697934"/>
            <a:ext cx="0" cy="1905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EC0B1416-1AAB-4CE6-AD2D-F9DCC393864C}"/>
              </a:ext>
            </a:extLst>
          </p:cNvPr>
          <p:cNvSpPr/>
          <p:nvPr/>
        </p:nvSpPr>
        <p:spPr>
          <a:xfrm>
            <a:off x="5943600" y="5506065"/>
            <a:ext cx="304800" cy="304800"/>
          </a:xfrm>
          <a:prstGeom prst="ellipse">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http://static.boredpanda.com/blog/wp-content/uploads/2014/04/children-around-the-world-5.jpg">
            <a:extLst>
              <a:ext uri="{FF2B5EF4-FFF2-40B4-BE49-F238E27FC236}">
                <a16:creationId xmlns:a16="http://schemas.microsoft.com/office/drawing/2014/main" id="{6617B8B9-CFF2-40B4-9ABB-E4D23D3AF13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2806" r="27907"/>
          <a:stretch/>
        </p:blipFill>
        <p:spPr bwMode="auto">
          <a:xfrm>
            <a:off x="276225" y="1143000"/>
            <a:ext cx="1809750" cy="4114800"/>
          </a:xfrm>
          <a:prstGeom prst="rect">
            <a:avLst/>
          </a:prstGeom>
          <a:noFill/>
          <a:ln w="5715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4889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BA8BCCBD-F61A-40C4-9E4A-F032768EC99B}"/>
              </a:ext>
            </a:extLst>
          </p:cNvPr>
          <p:cNvSpPr>
            <a:spLocks noGrp="1"/>
          </p:cNvSpPr>
          <p:nvPr>
            <p:ph idx="1"/>
          </p:nvPr>
        </p:nvSpPr>
        <p:spPr/>
        <p:txBody>
          <a:bodyPr>
            <a:normAutofit/>
          </a:bodyPr>
          <a:lstStyle/>
          <a:p>
            <a:pPr>
              <a:spcBef>
                <a:spcPts val="0"/>
              </a:spcBef>
              <a:spcAft>
                <a:spcPts val="3600"/>
              </a:spcAft>
            </a:pPr>
            <a:r>
              <a:rPr lang="en-US" sz="2400" dirty="0">
                <a:latin typeface="Century Gothic" panose="020B0502020202020204" pitchFamily="34" charset="0"/>
              </a:rPr>
              <a:t>Getting funded by NIH, NSF, AHA, and other major funders almost never happens quickly – researchers have to be willing to play the long game</a:t>
            </a:r>
          </a:p>
          <a:p>
            <a:pPr>
              <a:spcBef>
                <a:spcPts val="0"/>
              </a:spcBef>
              <a:spcAft>
                <a:spcPts val="3600"/>
              </a:spcAft>
            </a:pPr>
            <a:r>
              <a:rPr lang="en-US" sz="2400" dirty="0">
                <a:latin typeface="Century Gothic" panose="020B0502020202020204" pitchFamily="34" charset="0"/>
              </a:rPr>
              <a:t>Getting funded involves time, effort, patience, frustration, (tears!) and a willingness to learn, adapt, and keep going.</a:t>
            </a:r>
          </a:p>
          <a:p>
            <a:pPr>
              <a:spcBef>
                <a:spcPts val="0"/>
              </a:spcBef>
              <a:spcAft>
                <a:spcPts val="3600"/>
              </a:spcAft>
            </a:pPr>
            <a:r>
              <a:rPr lang="en-US" sz="2400" dirty="0">
                <a:latin typeface="Century Gothic" panose="020B0502020202020204" pitchFamily="34" charset="0"/>
              </a:rPr>
              <a:t>And the game isn’t over once you get funded – it keeps going, and it only gets a little bit easier.</a:t>
            </a:r>
          </a:p>
          <a:p>
            <a:pPr>
              <a:spcBef>
                <a:spcPts val="0"/>
              </a:spcBef>
              <a:spcAft>
                <a:spcPts val="3600"/>
              </a:spcAft>
            </a:pPr>
            <a:endParaRPr lang="en-US" sz="2400" dirty="0">
              <a:latin typeface="Century Gothic" panose="020B0502020202020204" pitchFamily="34" charset="0"/>
            </a:endParaRPr>
          </a:p>
          <a:p>
            <a:pPr>
              <a:spcBef>
                <a:spcPts val="0"/>
              </a:spcBef>
              <a:spcAft>
                <a:spcPts val="3600"/>
              </a:spcAft>
            </a:pPr>
            <a:endParaRPr lang="en-US" sz="2400" dirty="0">
              <a:latin typeface="Century Gothic" panose="020B0502020202020204" pitchFamily="34" charset="0"/>
            </a:endParaRPr>
          </a:p>
        </p:txBody>
      </p:sp>
      <p:sp>
        <p:nvSpPr>
          <p:cNvPr id="5" name="Rectangle 4">
            <a:extLst>
              <a:ext uri="{FF2B5EF4-FFF2-40B4-BE49-F238E27FC236}">
                <a16:creationId xmlns:a16="http://schemas.microsoft.com/office/drawing/2014/main" id="{E2D7488C-AEDA-4B88-9E21-3AA4A89C46D1}"/>
              </a:ext>
            </a:extLst>
          </p:cNvPr>
          <p:cNvSpPr/>
          <p:nvPr/>
        </p:nvSpPr>
        <p:spPr>
          <a:xfrm>
            <a:off x="-9525" y="0"/>
            <a:ext cx="762000" cy="68675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7C99BE0-AA86-42C5-9866-7B49972A54B5}"/>
              </a:ext>
            </a:extLst>
          </p:cNvPr>
          <p:cNvSpPr txBox="1"/>
          <p:nvPr/>
        </p:nvSpPr>
        <p:spPr>
          <a:xfrm rot="16200000">
            <a:off x="-2556413" y="3445166"/>
            <a:ext cx="5965095" cy="646331"/>
          </a:xfrm>
          <a:prstGeom prst="rect">
            <a:avLst/>
          </a:prstGeom>
          <a:noFill/>
        </p:spPr>
        <p:txBody>
          <a:bodyPr wrap="none" rtlCol="0">
            <a:spAutoFit/>
          </a:bodyPr>
          <a:lstStyle/>
          <a:p>
            <a:r>
              <a:rPr lang="en-US" sz="3600" dirty="0">
                <a:solidFill>
                  <a:srgbClr val="383838"/>
                </a:solidFill>
                <a:latin typeface="Century Gothic" panose="020B0502020202020204" pitchFamily="34" charset="0"/>
              </a:rPr>
              <a:t>Young Investigator Grants</a:t>
            </a:r>
            <a:endParaRPr lang="en-US" sz="3600" b="1" dirty="0">
              <a:solidFill>
                <a:srgbClr val="383838"/>
              </a:solidFill>
              <a:latin typeface="Century Gothic" panose="020B0502020202020204" pitchFamily="34" charset="0"/>
            </a:endParaRPr>
          </a:p>
        </p:txBody>
      </p:sp>
      <p:sp>
        <p:nvSpPr>
          <p:cNvPr id="7" name="Rectangle 6">
            <a:extLst>
              <a:ext uri="{FF2B5EF4-FFF2-40B4-BE49-F238E27FC236}">
                <a16:creationId xmlns:a16="http://schemas.microsoft.com/office/drawing/2014/main" id="{9215EABE-33A1-421B-A491-BE79EE021CA5}"/>
              </a:ext>
            </a:extLst>
          </p:cNvPr>
          <p:cNvSpPr/>
          <p:nvPr/>
        </p:nvSpPr>
        <p:spPr>
          <a:xfrm>
            <a:off x="749300" y="0"/>
            <a:ext cx="393700" cy="6870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3CC37AEB-4325-48C0-9D86-02057021A4AA}"/>
              </a:ext>
            </a:extLst>
          </p:cNvPr>
          <p:cNvSpPr txBox="1">
            <a:spLocks/>
          </p:cNvSpPr>
          <p:nvPr/>
        </p:nvSpPr>
        <p:spPr>
          <a:xfrm>
            <a:off x="1901825" y="235267"/>
            <a:ext cx="925952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Century Gothic" panose="020B0502020202020204" pitchFamily="34" charset="0"/>
              </a:rPr>
              <a:t>Plan to Play the Long Game</a:t>
            </a:r>
          </a:p>
        </p:txBody>
      </p:sp>
    </p:spTree>
    <p:extLst>
      <p:ext uri="{BB962C8B-B14F-4D97-AF65-F5344CB8AC3E}">
        <p14:creationId xmlns:p14="http://schemas.microsoft.com/office/powerpoint/2010/main" val="2496564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BA8BCCBD-F61A-40C4-9E4A-F032768EC99B}"/>
              </a:ext>
            </a:extLst>
          </p:cNvPr>
          <p:cNvSpPr>
            <a:spLocks noGrp="1"/>
          </p:cNvSpPr>
          <p:nvPr>
            <p:ph idx="1"/>
          </p:nvPr>
        </p:nvSpPr>
        <p:spPr/>
        <p:txBody>
          <a:bodyPr>
            <a:normAutofit fontScale="92500" lnSpcReduction="20000"/>
          </a:bodyPr>
          <a:lstStyle/>
          <a:p>
            <a:pPr>
              <a:spcBef>
                <a:spcPts val="0"/>
              </a:spcBef>
              <a:spcAft>
                <a:spcPts val="3600"/>
              </a:spcAft>
            </a:pPr>
            <a:r>
              <a:rPr lang="en-US" sz="2400" dirty="0">
                <a:latin typeface="Century Gothic" panose="020B0502020202020204" pitchFamily="34" charset="0"/>
              </a:rPr>
              <a:t>Funded principal investigators submit grant applications</a:t>
            </a:r>
          </a:p>
          <a:p>
            <a:pPr>
              <a:spcBef>
                <a:spcPts val="0"/>
              </a:spcBef>
              <a:spcAft>
                <a:spcPts val="3600"/>
              </a:spcAft>
            </a:pPr>
            <a:r>
              <a:rPr lang="en-US" sz="2400" dirty="0">
                <a:latin typeface="Century Gothic" panose="020B0502020202020204" pitchFamily="34" charset="0"/>
              </a:rPr>
              <a:t>Revise and resubmit </a:t>
            </a:r>
          </a:p>
          <a:p>
            <a:pPr>
              <a:spcBef>
                <a:spcPts val="0"/>
              </a:spcBef>
              <a:spcAft>
                <a:spcPts val="3600"/>
              </a:spcAft>
            </a:pPr>
            <a:r>
              <a:rPr lang="en-US" sz="2400" dirty="0">
                <a:latin typeface="Century Gothic" panose="020B0502020202020204" pitchFamily="34" charset="0"/>
              </a:rPr>
              <a:t>Write, write, write, write, write (pubs and grants)</a:t>
            </a:r>
          </a:p>
          <a:p>
            <a:pPr>
              <a:spcBef>
                <a:spcPts val="0"/>
              </a:spcBef>
              <a:spcAft>
                <a:spcPts val="3600"/>
              </a:spcAft>
            </a:pPr>
            <a:r>
              <a:rPr lang="en-US" sz="2400" dirty="0">
                <a:latin typeface="Century Gothic" panose="020B0502020202020204" pitchFamily="34" charset="0"/>
              </a:rPr>
              <a:t>Focus on one or two areas of expertise</a:t>
            </a:r>
          </a:p>
          <a:p>
            <a:pPr>
              <a:spcBef>
                <a:spcPts val="0"/>
              </a:spcBef>
              <a:spcAft>
                <a:spcPts val="3600"/>
              </a:spcAft>
            </a:pPr>
            <a:r>
              <a:rPr lang="en-US" sz="2400" dirty="0">
                <a:latin typeface="Century Gothic" panose="020B0502020202020204" pitchFamily="34" charset="0"/>
              </a:rPr>
              <a:t>Find multiple mechanisms that fit your expertise</a:t>
            </a:r>
          </a:p>
          <a:p>
            <a:pPr>
              <a:spcBef>
                <a:spcPts val="0"/>
              </a:spcBef>
              <a:spcAft>
                <a:spcPts val="3600"/>
              </a:spcAft>
            </a:pPr>
            <a:r>
              <a:rPr lang="en-US" sz="2400" dirty="0">
                <a:latin typeface="Century Gothic" panose="020B0502020202020204" pitchFamily="34" charset="0"/>
              </a:rPr>
              <a:t>Find examples (share examples)</a:t>
            </a:r>
          </a:p>
          <a:p>
            <a:pPr>
              <a:spcBef>
                <a:spcPts val="0"/>
              </a:spcBef>
              <a:spcAft>
                <a:spcPts val="3600"/>
              </a:spcAft>
            </a:pPr>
            <a:endParaRPr lang="en-US" sz="2400" dirty="0">
              <a:latin typeface="Century Gothic" panose="020B0502020202020204" pitchFamily="34" charset="0"/>
            </a:endParaRPr>
          </a:p>
          <a:p>
            <a:pPr>
              <a:spcBef>
                <a:spcPts val="0"/>
              </a:spcBef>
              <a:spcAft>
                <a:spcPts val="3600"/>
              </a:spcAft>
            </a:pPr>
            <a:endParaRPr lang="en-US" sz="2400" dirty="0">
              <a:latin typeface="Century Gothic" panose="020B0502020202020204" pitchFamily="34" charset="0"/>
            </a:endParaRPr>
          </a:p>
        </p:txBody>
      </p:sp>
      <p:sp>
        <p:nvSpPr>
          <p:cNvPr id="5" name="Rectangle 4">
            <a:extLst>
              <a:ext uri="{FF2B5EF4-FFF2-40B4-BE49-F238E27FC236}">
                <a16:creationId xmlns:a16="http://schemas.microsoft.com/office/drawing/2014/main" id="{E2D7488C-AEDA-4B88-9E21-3AA4A89C46D1}"/>
              </a:ext>
            </a:extLst>
          </p:cNvPr>
          <p:cNvSpPr/>
          <p:nvPr/>
        </p:nvSpPr>
        <p:spPr>
          <a:xfrm>
            <a:off x="-9525" y="0"/>
            <a:ext cx="762000" cy="68675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7C99BE0-AA86-42C5-9866-7B49972A54B5}"/>
              </a:ext>
            </a:extLst>
          </p:cNvPr>
          <p:cNvSpPr txBox="1"/>
          <p:nvPr/>
        </p:nvSpPr>
        <p:spPr>
          <a:xfrm rot="16200000">
            <a:off x="-2556413" y="3445166"/>
            <a:ext cx="5965095" cy="646331"/>
          </a:xfrm>
          <a:prstGeom prst="rect">
            <a:avLst/>
          </a:prstGeom>
          <a:noFill/>
        </p:spPr>
        <p:txBody>
          <a:bodyPr wrap="none" rtlCol="0">
            <a:spAutoFit/>
          </a:bodyPr>
          <a:lstStyle/>
          <a:p>
            <a:r>
              <a:rPr lang="en-US" sz="3600" dirty="0">
                <a:solidFill>
                  <a:srgbClr val="383838"/>
                </a:solidFill>
                <a:latin typeface="Century Gothic" panose="020B0502020202020204" pitchFamily="34" charset="0"/>
              </a:rPr>
              <a:t>Young Investigator Grants</a:t>
            </a:r>
            <a:endParaRPr lang="en-US" sz="3600" b="1" dirty="0">
              <a:solidFill>
                <a:srgbClr val="383838"/>
              </a:solidFill>
              <a:latin typeface="Century Gothic" panose="020B0502020202020204" pitchFamily="34" charset="0"/>
            </a:endParaRPr>
          </a:p>
        </p:txBody>
      </p:sp>
      <p:sp>
        <p:nvSpPr>
          <p:cNvPr id="7" name="Rectangle 6">
            <a:extLst>
              <a:ext uri="{FF2B5EF4-FFF2-40B4-BE49-F238E27FC236}">
                <a16:creationId xmlns:a16="http://schemas.microsoft.com/office/drawing/2014/main" id="{9215EABE-33A1-421B-A491-BE79EE021CA5}"/>
              </a:ext>
            </a:extLst>
          </p:cNvPr>
          <p:cNvSpPr/>
          <p:nvPr/>
        </p:nvSpPr>
        <p:spPr>
          <a:xfrm>
            <a:off x="749300" y="0"/>
            <a:ext cx="393700" cy="6870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3CC37AEB-4325-48C0-9D86-02057021A4AA}"/>
              </a:ext>
            </a:extLst>
          </p:cNvPr>
          <p:cNvSpPr txBox="1">
            <a:spLocks/>
          </p:cNvSpPr>
          <p:nvPr/>
        </p:nvSpPr>
        <p:spPr>
          <a:xfrm>
            <a:off x="1901825" y="235267"/>
            <a:ext cx="925952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Century Gothic" panose="020B0502020202020204" pitchFamily="34" charset="0"/>
              </a:rPr>
              <a:t>Submit Grant Applications</a:t>
            </a:r>
          </a:p>
        </p:txBody>
      </p:sp>
    </p:spTree>
    <p:extLst>
      <p:ext uri="{BB962C8B-B14F-4D97-AF65-F5344CB8AC3E}">
        <p14:creationId xmlns:p14="http://schemas.microsoft.com/office/powerpoint/2010/main" val="1570595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BA8BCCBD-F61A-40C4-9E4A-F032768EC99B}"/>
              </a:ext>
            </a:extLst>
          </p:cNvPr>
          <p:cNvSpPr>
            <a:spLocks noGrp="1"/>
          </p:cNvSpPr>
          <p:nvPr>
            <p:ph idx="1"/>
          </p:nvPr>
        </p:nvSpPr>
        <p:spPr/>
        <p:txBody>
          <a:bodyPr>
            <a:normAutofit fontScale="92500" lnSpcReduction="20000"/>
          </a:bodyPr>
          <a:lstStyle/>
          <a:p>
            <a:pPr>
              <a:spcBef>
                <a:spcPts val="0"/>
              </a:spcBef>
              <a:spcAft>
                <a:spcPts val="3600"/>
              </a:spcAft>
            </a:pPr>
            <a:r>
              <a:rPr lang="en-US" sz="2400" dirty="0">
                <a:latin typeface="Century Gothic" panose="020B0502020202020204" pitchFamily="34" charset="0"/>
              </a:rPr>
              <a:t>Sign up for updates from funders (Open Mike, NIH Guide for Grants and Contracts, PIVOT, etc.)</a:t>
            </a:r>
          </a:p>
          <a:p>
            <a:pPr>
              <a:spcBef>
                <a:spcPts val="0"/>
              </a:spcBef>
              <a:spcAft>
                <a:spcPts val="3600"/>
              </a:spcAft>
            </a:pPr>
            <a:r>
              <a:rPr lang="en-US" sz="2400" dirty="0">
                <a:latin typeface="Century Gothic" panose="020B0502020202020204" pitchFamily="34" charset="0"/>
              </a:rPr>
              <a:t>Look for funding opportunities and program announcements and read them carefully</a:t>
            </a:r>
          </a:p>
          <a:p>
            <a:pPr>
              <a:spcBef>
                <a:spcPts val="0"/>
              </a:spcBef>
              <a:spcAft>
                <a:spcPts val="3600"/>
              </a:spcAft>
            </a:pPr>
            <a:r>
              <a:rPr lang="en-US" sz="2400" dirty="0">
                <a:latin typeface="Century Gothic" panose="020B0502020202020204" pitchFamily="34" charset="0"/>
              </a:rPr>
              <a:t>Pay attention to policies and procedures (a lot of them won’t make sense – </a:t>
            </a:r>
            <a:r>
              <a:rPr lang="en-US" sz="2400" i="1" dirty="0">
                <a:latin typeface="Century Gothic" panose="020B0502020202020204" pitchFamily="34" charset="0"/>
              </a:rPr>
              <a:t>get over it</a:t>
            </a:r>
            <a:r>
              <a:rPr lang="en-US" sz="2400" dirty="0">
                <a:latin typeface="Century Gothic" panose="020B0502020202020204" pitchFamily="34" charset="0"/>
              </a:rPr>
              <a:t>)</a:t>
            </a:r>
          </a:p>
          <a:p>
            <a:pPr>
              <a:spcBef>
                <a:spcPts val="0"/>
              </a:spcBef>
              <a:spcAft>
                <a:spcPts val="3600"/>
              </a:spcAft>
            </a:pPr>
            <a:r>
              <a:rPr lang="en-US" sz="2400" dirty="0">
                <a:latin typeface="Century Gothic" panose="020B0502020202020204" pitchFamily="34" charset="0"/>
              </a:rPr>
              <a:t>Read NIH Reporter</a:t>
            </a:r>
          </a:p>
          <a:p>
            <a:pPr>
              <a:spcBef>
                <a:spcPts val="0"/>
              </a:spcBef>
              <a:spcAft>
                <a:spcPts val="3600"/>
              </a:spcAft>
            </a:pPr>
            <a:r>
              <a:rPr lang="en-US" sz="2400" dirty="0">
                <a:latin typeface="Century Gothic" panose="020B0502020202020204" pitchFamily="34" charset="0"/>
              </a:rPr>
              <a:t>Assisted Referral Tool (ART)</a:t>
            </a:r>
          </a:p>
          <a:p>
            <a:pPr>
              <a:spcBef>
                <a:spcPts val="0"/>
              </a:spcBef>
              <a:spcAft>
                <a:spcPts val="3600"/>
              </a:spcAft>
            </a:pPr>
            <a:endParaRPr lang="en-US" sz="2400" dirty="0">
              <a:latin typeface="Century Gothic" panose="020B0502020202020204" pitchFamily="34" charset="0"/>
            </a:endParaRPr>
          </a:p>
          <a:p>
            <a:pPr>
              <a:spcBef>
                <a:spcPts val="0"/>
              </a:spcBef>
              <a:spcAft>
                <a:spcPts val="3600"/>
              </a:spcAft>
            </a:pPr>
            <a:endParaRPr lang="en-US" sz="2400" dirty="0">
              <a:latin typeface="Century Gothic" panose="020B0502020202020204" pitchFamily="34" charset="0"/>
            </a:endParaRPr>
          </a:p>
        </p:txBody>
      </p:sp>
      <p:sp>
        <p:nvSpPr>
          <p:cNvPr id="5" name="Rectangle 4">
            <a:extLst>
              <a:ext uri="{FF2B5EF4-FFF2-40B4-BE49-F238E27FC236}">
                <a16:creationId xmlns:a16="http://schemas.microsoft.com/office/drawing/2014/main" id="{E2D7488C-AEDA-4B88-9E21-3AA4A89C46D1}"/>
              </a:ext>
            </a:extLst>
          </p:cNvPr>
          <p:cNvSpPr/>
          <p:nvPr/>
        </p:nvSpPr>
        <p:spPr>
          <a:xfrm>
            <a:off x="-9525" y="0"/>
            <a:ext cx="762000" cy="68675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7C99BE0-AA86-42C5-9866-7B49972A54B5}"/>
              </a:ext>
            </a:extLst>
          </p:cNvPr>
          <p:cNvSpPr txBox="1"/>
          <p:nvPr/>
        </p:nvSpPr>
        <p:spPr>
          <a:xfrm rot="16200000">
            <a:off x="-2556413" y="3445166"/>
            <a:ext cx="5965095" cy="646331"/>
          </a:xfrm>
          <a:prstGeom prst="rect">
            <a:avLst/>
          </a:prstGeom>
          <a:noFill/>
        </p:spPr>
        <p:txBody>
          <a:bodyPr wrap="none" rtlCol="0">
            <a:spAutoFit/>
          </a:bodyPr>
          <a:lstStyle/>
          <a:p>
            <a:r>
              <a:rPr lang="en-US" sz="3600" dirty="0">
                <a:solidFill>
                  <a:srgbClr val="383838"/>
                </a:solidFill>
                <a:latin typeface="Century Gothic" panose="020B0502020202020204" pitchFamily="34" charset="0"/>
              </a:rPr>
              <a:t>Young Investigator Grants</a:t>
            </a:r>
            <a:endParaRPr lang="en-US" sz="3600" b="1" dirty="0">
              <a:solidFill>
                <a:srgbClr val="383838"/>
              </a:solidFill>
              <a:latin typeface="Century Gothic" panose="020B0502020202020204" pitchFamily="34" charset="0"/>
            </a:endParaRPr>
          </a:p>
        </p:txBody>
      </p:sp>
      <p:sp>
        <p:nvSpPr>
          <p:cNvPr id="10" name="Title 1">
            <a:extLst>
              <a:ext uri="{FF2B5EF4-FFF2-40B4-BE49-F238E27FC236}">
                <a16:creationId xmlns:a16="http://schemas.microsoft.com/office/drawing/2014/main" id="{3CC37AEB-4325-48C0-9D86-02057021A4AA}"/>
              </a:ext>
            </a:extLst>
          </p:cNvPr>
          <p:cNvSpPr txBox="1">
            <a:spLocks/>
          </p:cNvSpPr>
          <p:nvPr/>
        </p:nvSpPr>
        <p:spPr>
          <a:xfrm>
            <a:off x="1901825" y="235267"/>
            <a:ext cx="925952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Century Gothic" panose="020B0502020202020204" pitchFamily="34" charset="0"/>
              </a:rPr>
              <a:t>Pay Attention and Play the Game</a:t>
            </a:r>
          </a:p>
        </p:txBody>
      </p:sp>
    </p:spTree>
    <p:extLst>
      <p:ext uri="{BB962C8B-B14F-4D97-AF65-F5344CB8AC3E}">
        <p14:creationId xmlns:p14="http://schemas.microsoft.com/office/powerpoint/2010/main" val="4273635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8B72C39-9515-47EC-AEBE-BA82C90BC62F}"/>
              </a:ext>
            </a:extLst>
          </p:cNvPr>
          <p:cNvSpPr txBox="1"/>
          <p:nvPr/>
        </p:nvSpPr>
        <p:spPr>
          <a:xfrm rot="16200000">
            <a:off x="-2556413" y="3445166"/>
            <a:ext cx="5965095" cy="646331"/>
          </a:xfrm>
          <a:prstGeom prst="rect">
            <a:avLst/>
          </a:prstGeom>
          <a:noFill/>
        </p:spPr>
        <p:txBody>
          <a:bodyPr wrap="none" rtlCol="0">
            <a:spAutoFit/>
          </a:bodyPr>
          <a:lstStyle/>
          <a:p>
            <a:r>
              <a:rPr lang="en-US" sz="3600" dirty="0">
                <a:solidFill>
                  <a:srgbClr val="383838"/>
                </a:solidFill>
                <a:latin typeface="Century Gothic" panose="020B0502020202020204" pitchFamily="34" charset="0"/>
              </a:rPr>
              <a:t>Young Investigator Grants</a:t>
            </a:r>
            <a:endParaRPr lang="en-US" sz="3600" b="1" dirty="0">
              <a:solidFill>
                <a:srgbClr val="383838"/>
              </a:solidFill>
              <a:latin typeface="Century Gothic" panose="020B0502020202020204" pitchFamily="34" charset="0"/>
            </a:endParaRPr>
          </a:p>
        </p:txBody>
      </p:sp>
      <p:pic>
        <p:nvPicPr>
          <p:cNvPr id="5" name="Picture 4">
            <a:extLst>
              <a:ext uri="{FF2B5EF4-FFF2-40B4-BE49-F238E27FC236}">
                <a16:creationId xmlns:a16="http://schemas.microsoft.com/office/drawing/2014/main" id="{8C5C675F-2DE8-4815-BDA4-940E2D2CDFD7}"/>
              </a:ext>
            </a:extLst>
          </p:cNvPr>
          <p:cNvPicPr>
            <a:picLocks noChangeAspect="1"/>
          </p:cNvPicPr>
          <p:nvPr/>
        </p:nvPicPr>
        <p:blipFill rotWithShape="1">
          <a:blip r:embed="rId3"/>
          <a:srcRect t="10137" r="1048" b="682"/>
          <a:stretch/>
        </p:blipFill>
        <p:spPr>
          <a:xfrm>
            <a:off x="0" y="444910"/>
            <a:ext cx="12225303" cy="5968180"/>
          </a:xfrm>
          <a:prstGeom prst="rect">
            <a:avLst/>
          </a:prstGeom>
        </p:spPr>
      </p:pic>
      <p:sp>
        <p:nvSpPr>
          <p:cNvPr id="4" name="Title 3">
            <a:extLst>
              <a:ext uri="{FF2B5EF4-FFF2-40B4-BE49-F238E27FC236}">
                <a16:creationId xmlns:a16="http://schemas.microsoft.com/office/drawing/2014/main" id="{B126041E-1212-1228-D1CA-B81546F21EB2}"/>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744146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AB426-3F69-4CE7-BF1D-CF188D9F2E4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5F07EE8-37B1-451D-A4A1-AC5A3797C7F7}"/>
              </a:ext>
            </a:extLst>
          </p:cNvPr>
          <p:cNvPicPr>
            <a:picLocks noGrp="1" noChangeAspect="1"/>
          </p:cNvPicPr>
          <p:nvPr>
            <p:ph idx="1"/>
          </p:nvPr>
        </p:nvPicPr>
        <p:blipFill rotWithShape="1">
          <a:blip r:embed="rId3"/>
          <a:srcRect l="166" t="13440" r="29083" b="2966"/>
          <a:stretch/>
        </p:blipFill>
        <p:spPr>
          <a:xfrm>
            <a:off x="1412227" y="156426"/>
            <a:ext cx="10226707" cy="6545147"/>
          </a:xfrm>
        </p:spPr>
      </p:pic>
      <p:sp>
        <p:nvSpPr>
          <p:cNvPr id="6" name="TextBox 5">
            <a:extLst>
              <a:ext uri="{FF2B5EF4-FFF2-40B4-BE49-F238E27FC236}">
                <a16:creationId xmlns:a16="http://schemas.microsoft.com/office/drawing/2014/main" id="{28D5719A-CF7C-4085-B6B2-D4C32AC5223D}"/>
              </a:ext>
            </a:extLst>
          </p:cNvPr>
          <p:cNvSpPr txBox="1"/>
          <p:nvPr/>
        </p:nvSpPr>
        <p:spPr>
          <a:xfrm rot="16200000">
            <a:off x="-2556413" y="3445166"/>
            <a:ext cx="5965095" cy="646331"/>
          </a:xfrm>
          <a:prstGeom prst="rect">
            <a:avLst/>
          </a:prstGeom>
          <a:noFill/>
        </p:spPr>
        <p:txBody>
          <a:bodyPr wrap="none" rtlCol="0">
            <a:spAutoFit/>
          </a:bodyPr>
          <a:lstStyle/>
          <a:p>
            <a:r>
              <a:rPr lang="en-US" sz="3600" dirty="0">
                <a:solidFill>
                  <a:srgbClr val="383838"/>
                </a:solidFill>
                <a:latin typeface="Century Gothic" panose="020B0502020202020204" pitchFamily="34" charset="0"/>
              </a:rPr>
              <a:t>Young Investigator Grants</a:t>
            </a:r>
            <a:endParaRPr lang="en-US" sz="3600" b="1" dirty="0">
              <a:solidFill>
                <a:srgbClr val="383838"/>
              </a:solidFill>
              <a:latin typeface="Century Gothic" panose="020B0502020202020204" pitchFamily="34" charset="0"/>
            </a:endParaRPr>
          </a:p>
        </p:txBody>
      </p:sp>
    </p:spTree>
    <p:extLst>
      <p:ext uri="{BB962C8B-B14F-4D97-AF65-F5344CB8AC3E}">
        <p14:creationId xmlns:p14="http://schemas.microsoft.com/office/powerpoint/2010/main" val="2782574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AB426-3F69-4CE7-BF1D-CF188D9F2E42}"/>
              </a:ext>
            </a:extLst>
          </p:cNvPr>
          <p:cNvSpPr>
            <a:spLocks noGrp="1"/>
          </p:cNvSpPr>
          <p:nvPr>
            <p:ph type="title"/>
          </p:nvPr>
        </p:nvSpPr>
        <p:spPr/>
        <p:txBody>
          <a:bodyPr/>
          <a:lstStyle/>
          <a:p>
            <a:endParaRPr lang="en-US"/>
          </a:p>
        </p:txBody>
      </p:sp>
      <p:sp>
        <p:nvSpPr>
          <p:cNvPr id="6" name="TextBox 5">
            <a:extLst>
              <a:ext uri="{FF2B5EF4-FFF2-40B4-BE49-F238E27FC236}">
                <a16:creationId xmlns:a16="http://schemas.microsoft.com/office/drawing/2014/main" id="{28D5719A-CF7C-4085-B6B2-D4C32AC5223D}"/>
              </a:ext>
            </a:extLst>
          </p:cNvPr>
          <p:cNvSpPr txBox="1"/>
          <p:nvPr/>
        </p:nvSpPr>
        <p:spPr>
          <a:xfrm rot="16200000">
            <a:off x="-2556413" y="3445166"/>
            <a:ext cx="5965095" cy="646331"/>
          </a:xfrm>
          <a:prstGeom prst="rect">
            <a:avLst/>
          </a:prstGeom>
          <a:noFill/>
        </p:spPr>
        <p:txBody>
          <a:bodyPr wrap="none" rtlCol="0">
            <a:spAutoFit/>
          </a:bodyPr>
          <a:lstStyle/>
          <a:p>
            <a:r>
              <a:rPr lang="en-US" sz="3600" dirty="0">
                <a:solidFill>
                  <a:srgbClr val="383838"/>
                </a:solidFill>
                <a:latin typeface="Century Gothic" panose="020B0502020202020204" pitchFamily="34" charset="0"/>
              </a:rPr>
              <a:t>Young Investigator Grants</a:t>
            </a:r>
            <a:endParaRPr lang="en-US" sz="3600" b="1" dirty="0">
              <a:solidFill>
                <a:srgbClr val="383838"/>
              </a:solidFill>
              <a:latin typeface="Century Gothic" panose="020B0502020202020204" pitchFamily="34" charset="0"/>
            </a:endParaRPr>
          </a:p>
        </p:txBody>
      </p:sp>
      <p:sp>
        <p:nvSpPr>
          <p:cNvPr id="8" name="Content Placeholder 7">
            <a:extLst>
              <a:ext uri="{FF2B5EF4-FFF2-40B4-BE49-F238E27FC236}">
                <a16:creationId xmlns:a16="http://schemas.microsoft.com/office/drawing/2014/main" id="{2C6BCE88-BFA8-401A-9621-400707E66D5F}"/>
              </a:ext>
            </a:extLst>
          </p:cNvPr>
          <p:cNvSpPr>
            <a:spLocks noGrp="1"/>
          </p:cNvSpPr>
          <p:nvPr>
            <p:ph idx="1"/>
          </p:nvPr>
        </p:nvSpPr>
        <p:spPr/>
        <p:txBody>
          <a:bodyPr/>
          <a:lstStyle/>
          <a:p>
            <a:endParaRPr lang="en-US"/>
          </a:p>
        </p:txBody>
      </p:sp>
      <p:pic>
        <p:nvPicPr>
          <p:cNvPr id="10" name="Picture 9">
            <a:extLst>
              <a:ext uri="{FF2B5EF4-FFF2-40B4-BE49-F238E27FC236}">
                <a16:creationId xmlns:a16="http://schemas.microsoft.com/office/drawing/2014/main" id="{FBCE8B6B-58FF-4646-ADAB-0EAB0CC0726D}"/>
              </a:ext>
            </a:extLst>
          </p:cNvPr>
          <p:cNvPicPr>
            <a:picLocks noChangeAspect="1"/>
          </p:cNvPicPr>
          <p:nvPr/>
        </p:nvPicPr>
        <p:blipFill rotWithShape="1">
          <a:blip r:embed="rId3"/>
          <a:srcRect t="9975" r="27419" b="1874"/>
          <a:stretch/>
        </p:blipFill>
        <p:spPr>
          <a:xfrm>
            <a:off x="1592825" y="152793"/>
            <a:ext cx="9960077" cy="6552414"/>
          </a:xfrm>
          <a:prstGeom prst="rect">
            <a:avLst/>
          </a:prstGeom>
        </p:spPr>
      </p:pic>
    </p:spTree>
    <p:extLst>
      <p:ext uri="{BB962C8B-B14F-4D97-AF65-F5344CB8AC3E}">
        <p14:creationId xmlns:p14="http://schemas.microsoft.com/office/powerpoint/2010/main" val="1073777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BA8BCCBD-F61A-40C4-9E4A-F032768EC99B}"/>
              </a:ext>
            </a:extLst>
          </p:cNvPr>
          <p:cNvSpPr>
            <a:spLocks noGrp="1"/>
          </p:cNvSpPr>
          <p:nvPr>
            <p:ph idx="1"/>
          </p:nvPr>
        </p:nvSpPr>
        <p:spPr/>
        <p:txBody>
          <a:bodyPr>
            <a:normAutofit fontScale="92500"/>
          </a:bodyPr>
          <a:lstStyle/>
          <a:p>
            <a:pPr>
              <a:spcBef>
                <a:spcPts val="0"/>
              </a:spcBef>
              <a:spcAft>
                <a:spcPts val="3600"/>
              </a:spcAft>
            </a:pPr>
            <a:r>
              <a:rPr lang="en-US" sz="2400" dirty="0">
                <a:latin typeface="Century Gothic" panose="020B0502020202020204" pitchFamily="34" charset="0"/>
              </a:rPr>
              <a:t>Putting together a competitive application takes a long time – months, not weeks</a:t>
            </a:r>
          </a:p>
          <a:p>
            <a:pPr>
              <a:spcBef>
                <a:spcPts val="0"/>
              </a:spcBef>
              <a:spcAft>
                <a:spcPts val="3600"/>
              </a:spcAft>
            </a:pPr>
            <a:r>
              <a:rPr lang="en-US" sz="2400" dirty="0">
                <a:latin typeface="Century Gothic" panose="020B0502020202020204" pitchFamily="34" charset="0"/>
              </a:rPr>
              <a:t>This is true for every PI, but especially true if you don’t have much or any grant support in your college or department.</a:t>
            </a:r>
          </a:p>
          <a:p>
            <a:pPr>
              <a:spcBef>
                <a:spcPts val="0"/>
              </a:spcBef>
              <a:spcAft>
                <a:spcPts val="3600"/>
              </a:spcAft>
            </a:pPr>
            <a:r>
              <a:rPr lang="en-US" sz="2400" dirty="0">
                <a:latin typeface="Century Gothic" panose="020B0502020202020204" pitchFamily="34" charset="0"/>
              </a:rPr>
              <a:t>Submit early, because glitches and problems occur </a:t>
            </a:r>
          </a:p>
          <a:p>
            <a:pPr>
              <a:spcBef>
                <a:spcPts val="0"/>
              </a:spcBef>
              <a:spcAft>
                <a:spcPts val="3600"/>
              </a:spcAft>
            </a:pPr>
            <a:r>
              <a:rPr lang="en-US" sz="2400" dirty="0">
                <a:latin typeface="Century Gothic" panose="020B0502020202020204" pitchFamily="34" charset="0"/>
              </a:rPr>
              <a:t>Start working on revisions immediately after submission – anticipate the critiques and begin preparing to address them</a:t>
            </a:r>
          </a:p>
          <a:p>
            <a:pPr>
              <a:spcBef>
                <a:spcPts val="0"/>
              </a:spcBef>
              <a:spcAft>
                <a:spcPts val="3600"/>
              </a:spcAft>
            </a:pPr>
            <a:endParaRPr lang="en-US" sz="2400" dirty="0">
              <a:latin typeface="Century Gothic" panose="020B0502020202020204" pitchFamily="34" charset="0"/>
            </a:endParaRPr>
          </a:p>
          <a:p>
            <a:pPr>
              <a:spcBef>
                <a:spcPts val="0"/>
              </a:spcBef>
              <a:spcAft>
                <a:spcPts val="3600"/>
              </a:spcAft>
            </a:pPr>
            <a:endParaRPr lang="en-US" sz="2400" dirty="0">
              <a:latin typeface="Century Gothic" panose="020B0502020202020204" pitchFamily="34" charset="0"/>
            </a:endParaRPr>
          </a:p>
        </p:txBody>
      </p:sp>
      <p:sp>
        <p:nvSpPr>
          <p:cNvPr id="5" name="Rectangle 4">
            <a:extLst>
              <a:ext uri="{FF2B5EF4-FFF2-40B4-BE49-F238E27FC236}">
                <a16:creationId xmlns:a16="http://schemas.microsoft.com/office/drawing/2014/main" id="{E2D7488C-AEDA-4B88-9E21-3AA4A89C46D1}"/>
              </a:ext>
            </a:extLst>
          </p:cNvPr>
          <p:cNvSpPr/>
          <p:nvPr/>
        </p:nvSpPr>
        <p:spPr>
          <a:xfrm>
            <a:off x="-9525" y="0"/>
            <a:ext cx="762000" cy="68675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7C99BE0-AA86-42C5-9866-7B49972A54B5}"/>
              </a:ext>
            </a:extLst>
          </p:cNvPr>
          <p:cNvSpPr txBox="1"/>
          <p:nvPr/>
        </p:nvSpPr>
        <p:spPr>
          <a:xfrm rot="16200000">
            <a:off x="-2556413" y="3445166"/>
            <a:ext cx="5965095" cy="646331"/>
          </a:xfrm>
          <a:prstGeom prst="rect">
            <a:avLst/>
          </a:prstGeom>
          <a:noFill/>
        </p:spPr>
        <p:txBody>
          <a:bodyPr wrap="none" rtlCol="0">
            <a:spAutoFit/>
          </a:bodyPr>
          <a:lstStyle/>
          <a:p>
            <a:r>
              <a:rPr lang="en-US" sz="3600" dirty="0">
                <a:solidFill>
                  <a:srgbClr val="383838"/>
                </a:solidFill>
                <a:latin typeface="Century Gothic" panose="020B0502020202020204" pitchFamily="34" charset="0"/>
              </a:rPr>
              <a:t>Young Investigator Grants</a:t>
            </a:r>
            <a:endParaRPr lang="en-US" sz="3600" b="1" dirty="0">
              <a:solidFill>
                <a:srgbClr val="383838"/>
              </a:solidFill>
              <a:latin typeface="Century Gothic" panose="020B0502020202020204" pitchFamily="34" charset="0"/>
            </a:endParaRPr>
          </a:p>
        </p:txBody>
      </p:sp>
      <p:sp>
        <p:nvSpPr>
          <p:cNvPr id="7" name="Rectangle 6">
            <a:extLst>
              <a:ext uri="{FF2B5EF4-FFF2-40B4-BE49-F238E27FC236}">
                <a16:creationId xmlns:a16="http://schemas.microsoft.com/office/drawing/2014/main" id="{9215EABE-33A1-421B-A491-BE79EE021CA5}"/>
              </a:ext>
            </a:extLst>
          </p:cNvPr>
          <p:cNvSpPr/>
          <p:nvPr/>
        </p:nvSpPr>
        <p:spPr>
          <a:xfrm>
            <a:off x="749300" y="0"/>
            <a:ext cx="393700" cy="6870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3CC37AEB-4325-48C0-9D86-02057021A4AA}"/>
              </a:ext>
            </a:extLst>
          </p:cNvPr>
          <p:cNvSpPr txBox="1">
            <a:spLocks/>
          </p:cNvSpPr>
          <p:nvPr/>
        </p:nvSpPr>
        <p:spPr>
          <a:xfrm>
            <a:off x="1901825" y="235267"/>
            <a:ext cx="925952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Century Gothic" panose="020B0502020202020204" pitchFamily="34" charset="0"/>
              </a:rPr>
              <a:t>Start Early and Submit Early </a:t>
            </a:r>
          </a:p>
        </p:txBody>
      </p:sp>
    </p:spTree>
    <p:extLst>
      <p:ext uri="{BB962C8B-B14F-4D97-AF65-F5344CB8AC3E}">
        <p14:creationId xmlns:p14="http://schemas.microsoft.com/office/powerpoint/2010/main" val="51083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BA8BCCBD-F61A-40C4-9E4A-F032768EC99B}"/>
              </a:ext>
            </a:extLst>
          </p:cNvPr>
          <p:cNvSpPr>
            <a:spLocks noGrp="1"/>
          </p:cNvSpPr>
          <p:nvPr>
            <p:ph idx="1"/>
          </p:nvPr>
        </p:nvSpPr>
        <p:spPr/>
        <p:txBody>
          <a:bodyPr>
            <a:normAutofit fontScale="77500" lnSpcReduction="20000"/>
          </a:bodyPr>
          <a:lstStyle/>
          <a:p>
            <a:pPr>
              <a:spcBef>
                <a:spcPts val="0"/>
              </a:spcBef>
              <a:spcAft>
                <a:spcPts val="3600"/>
              </a:spcAft>
            </a:pPr>
            <a:r>
              <a:rPr lang="en-US" sz="2400" dirty="0">
                <a:latin typeface="Century Gothic" panose="020B0502020202020204" pitchFamily="34" charset="0"/>
              </a:rPr>
              <a:t>Find and work with people who will provide constructive criticism – and be willing to do the same for them</a:t>
            </a:r>
          </a:p>
          <a:p>
            <a:pPr>
              <a:spcBef>
                <a:spcPts val="0"/>
              </a:spcBef>
              <a:spcAft>
                <a:spcPts val="3600"/>
              </a:spcAft>
            </a:pPr>
            <a:r>
              <a:rPr lang="en-US" sz="2400" dirty="0">
                <a:latin typeface="Century Gothic" panose="020B0502020202020204" pitchFamily="34" charset="0"/>
              </a:rPr>
              <a:t>Not all Co-I’s will do the above (sometimes you need them anyway)</a:t>
            </a:r>
          </a:p>
          <a:p>
            <a:pPr>
              <a:spcBef>
                <a:spcPts val="0"/>
              </a:spcBef>
              <a:spcAft>
                <a:spcPts val="3600"/>
              </a:spcAft>
            </a:pPr>
            <a:r>
              <a:rPr lang="en-US" sz="2400" dirty="0">
                <a:latin typeface="Century Gothic" panose="020B0502020202020204" pitchFamily="34" charset="0"/>
              </a:rPr>
              <a:t>To get feedback you must start early</a:t>
            </a:r>
          </a:p>
          <a:p>
            <a:pPr>
              <a:spcBef>
                <a:spcPts val="0"/>
              </a:spcBef>
              <a:spcAft>
                <a:spcPts val="3600"/>
              </a:spcAft>
            </a:pPr>
            <a:r>
              <a:rPr lang="en-US" sz="2400" dirty="0">
                <a:latin typeface="Century Gothic" panose="020B0502020202020204" pitchFamily="34" charset="0"/>
              </a:rPr>
              <a:t>Not all feedback is right (you make the call)</a:t>
            </a:r>
          </a:p>
          <a:p>
            <a:pPr>
              <a:spcBef>
                <a:spcPts val="0"/>
              </a:spcBef>
              <a:spcAft>
                <a:spcPts val="3600"/>
              </a:spcAft>
            </a:pPr>
            <a:r>
              <a:rPr lang="en-US" sz="2400" dirty="0">
                <a:latin typeface="Century Gothic" panose="020B0502020202020204" pitchFamily="34" charset="0"/>
              </a:rPr>
              <a:t>Most funding agencies want team science</a:t>
            </a:r>
          </a:p>
          <a:p>
            <a:pPr>
              <a:spcBef>
                <a:spcPts val="0"/>
              </a:spcBef>
              <a:spcAft>
                <a:spcPts val="3600"/>
              </a:spcAft>
            </a:pPr>
            <a:r>
              <a:rPr lang="en-US" sz="2400" dirty="0">
                <a:latin typeface="Century Gothic" panose="020B0502020202020204" pitchFamily="34" charset="0"/>
              </a:rPr>
              <a:t>Get feedback from people who are </a:t>
            </a:r>
            <a:r>
              <a:rPr lang="en-US" sz="2400">
                <a:latin typeface="Century Gothic" panose="020B0502020202020204" pitchFamily="34" charset="0"/>
              </a:rPr>
              <a:t>not experts</a:t>
            </a:r>
            <a:endParaRPr lang="en-US" sz="2400" dirty="0">
              <a:latin typeface="Century Gothic" panose="020B0502020202020204" pitchFamily="34" charset="0"/>
            </a:endParaRPr>
          </a:p>
          <a:p>
            <a:pPr>
              <a:spcBef>
                <a:spcPts val="0"/>
              </a:spcBef>
              <a:spcAft>
                <a:spcPts val="3600"/>
              </a:spcAft>
            </a:pPr>
            <a:endParaRPr lang="en-US" sz="2400" dirty="0">
              <a:latin typeface="Century Gothic" panose="020B0502020202020204" pitchFamily="34" charset="0"/>
            </a:endParaRPr>
          </a:p>
        </p:txBody>
      </p:sp>
      <p:sp>
        <p:nvSpPr>
          <p:cNvPr id="5" name="Rectangle 4">
            <a:extLst>
              <a:ext uri="{FF2B5EF4-FFF2-40B4-BE49-F238E27FC236}">
                <a16:creationId xmlns:a16="http://schemas.microsoft.com/office/drawing/2014/main" id="{E2D7488C-AEDA-4B88-9E21-3AA4A89C46D1}"/>
              </a:ext>
            </a:extLst>
          </p:cNvPr>
          <p:cNvSpPr/>
          <p:nvPr/>
        </p:nvSpPr>
        <p:spPr>
          <a:xfrm>
            <a:off x="-9525" y="0"/>
            <a:ext cx="762000" cy="68675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7C99BE0-AA86-42C5-9866-7B49972A54B5}"/>
              </a:ext>
            </a:extLst>
          </p:cNvPr>
          <p:cNvSpPr txBox="1"/>
          <p:nvPr/>
        </p:nvSpPr>
        <p:spPr>
          <a:xfrm rot="16200000">
            <a:off x="-2556413" y="3445166"/>
            <a:ext cx="5965095" cy="646331"/>
          </a:xfrm>
          <a:prstGeom prst="rect">
            <a:avLst/>
          </a:prstGeom>
          <a:noFill/>
        </p:spPr>
        <p:txBody>
          <a:bodyPr wrap="none" rtlCol="0">
            <a:spAutoFit/>
          </a:bodyPr>
          <a:lstStyle/>
          <a:p>
            <a:r>
              <a:rPr lang="en-US" sz="3600" dirty="0">
                <a:solidFill>
                  <a:srgbClr val="383838"/>
                </a:solidFill>
                <a:latin typeface="Century Gothic" panose="020B0502020202020204" pitchFamily="34" charset="0"/>
              </a:rPr>
              <a:t>Young Investigator Grants</a:t>
            </a:r>
            <a:endParaRPr lang="en-US" sz="3600" b="1" dirty="0">
              <a:solidFill>
                <a:srgbClr val="383838"/>
              </a:solidFill>
              <a:latin typeface="Century Gothic" panose="020B0502020202020204" pitchFamily="34" charset="0"/>
            </a:endParaRPr>
          </a:p>
        </p:txBody>
      </p:sp>
      <p:sp>
        <p:nvSpPr>
          <p:cNvPr id="7" name="Rectangle 6">
            <a:extLst>
              <a:ext uri="{FF2B5EF4-FFF2-40B4-BE49-F238E27FC236}">
                <a16:creationId xmlns:a16="http://schemas.microsoft.com/office/drawing/2014/main" id="{9215EABE-33A1-421B-A491-BE79EE021CA5}"/>
              </a:ext>
            </a:extLst>
          </p:cNvPr>
          <p:cNvSpPr/>
          <p:nvPr/>
        </p:nvSpPr>
        <p:spPr>
          <a:xfrm>
            <a:off x="749300" y="0"/>
            <a:ext cx="393700" cy="6870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3CC37AEB-4325-48C0-9D86-02057021A4AA}"/>
              </a:ext>
            </a:extLst>
          </p:cNvPr>
          <p:cNvSpPr txBox="1">
            <a:spLocks/>
          </p:cNvSpPr>
          <p:nvPr/>
        </p:nvSpPr>
        <p:spPr>
          <a:xfrm>
            <a:off x="1901825" y="235267"/>
            <a:ext cx="925952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Century Gothic" panose="020B0502020202020204" pitchFamily="34" charset="0"/>
              </a:rPr>
              <a:t>Form a Team and Ask for Feedback</a:t>
            </a:r>
          </a:p>
        </p:txBody>
      </p:sp>
    </p:spTree>
    <p:extLst>
      <p:ext uri="{BB962C8B-B14F-4D97-AF65-F5344CB8AC3E}">
        <p14:creationId xmlns:p14="http://schemas.microsoft.com/office/powerpoint/2010/main" val="4251443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83479" y="543581"/>
            <a:ext cx="2520242" cy="646331"/>
          </a:xfrm>
          <a:prstGeom prst="rect">
            <a:avLst/>
          </a:prstGeom>
          <a:noFill/>
        </p:spPr>
        <p:txBody>
          <a:bodyPr wrap="none" rtlCol="0">
            <a:spAutoFit/>
          </a:bodyPr>
          <a:lstStyle/>
          <a:p>
            <a:pPr algn="ctr"/>
            <a:r>
              <a:rPr lang="en-US" sz="3600" b="1" dirty="0">
                <a:solidFill>
                  <a:schemeClr val="bg1"/>
                </a:solidFill>
                <a:latin typeface="Century Gothic" panose="020B0502020202020204" pitchFamily="34" charset="0"/>
              </a:rPr>
              <a:t>Disclaimer</a:t>
            </a:r>
          </a:p>
        </p:txBody>
      </p:sp>
      <p:pic>
        <p:nvPicPr>
          <p:cNvPr id="1026" name="Picture 2" descr="Listen at Your Own Risk - Single by Feed the Mind | Spotify">
            <a:extLst>
              <a:ext uri="{FF2B5EF4-FFF2-40B4-BE49-F238E27FC236}">
                <a16:creationId xmlns:a16="http://schemas.microsoft.com/office/drawing/2014/main" id="{18513AD2-1350-43F6-8347-0EBBF49292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6826" y="0"/>
            <a:ext cx="6872748" cy="687274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AF3F625-5349-48C9-9698-DE15E3F573E0}"/>
              </a:ext>
            </a:extLst>
          </p:cNvPr>
          <p:cNvSpPr txBox="1"/>
          <p:nvPr/>
        </p:nvSpPr>
        <p:spPr>
          <a:xfrm rot="16200000">
            <a:off x="-2556413" y="3445166"/>
            <a:ext cx="5965095" cy="646331"/>
          </a:xfrm>
          <a:prstGeom prst="rect">
            <a:avLst/>
          </a:prstGeom>
          <a:noFill/>
        </p:spPr>
        <p:txBody>
          <a:bodyPr wrap="none" rtlCol="0">
            <a:spAutoFit/>
          </a:bodyPr>
          <a:lstStyle/>
          <a:p>
            <a:r>
              <a:rPr lang="en-US" sz="3600" dirty="0">
                <a:solidFill>
                  <a:srgbClr val="383838"/>
                </a:solidFill>
                <a:latin typeface="Century Gothic" panose="020B0502020202020204" pitchFamily="34" charset="0"/>
              </a:rPr>
              <a:t>Young Investigator Grants</a:t>
            </a:r>
            <a:endParaRPr lang="en-US" sz="3600" b="1" dirty="0">
              <a:solidFill>
                <a:srgbClr val="383838"/>
              </a:solidFill>
              <a:latin typeface="Century Gothic" panose="020B0502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29A3F-A1EB-49F5-85D5-0D5CA61DEDB4}"/>
              </a:ext>
            </a:extLst>
          </p:cNvPr>
          <p:cNvSpPr>
            <a:spLocks noGrp="1"/>
          </p:cNvSpPr>
          <p:nvPr>
            <p:ph type="title"/>
          </p:nvPr>
        </p:nvSpPr>
        <p:spPr>
          <a:xfrm>
            <a:off x="2117553" y="0"/>
            <a:ext cx="8636479" cy="1325563"/>
          </a:xfrm>
        </p:spPr>
        <p:txBody>
          <a:bodyPr/>
          <a:lstStyle/>
          <a:p>
            <a:r>
              <a:rPr lang="en-US" b="1" dirty="0">
                <a:latin typeface="Century Gothic" panose="020B0502020202020204" pitchFamily="34" charset="0"/>
              </a:rPr>
              <a:t>Form a Team and Ask for Feedback </a:t>
            </a:r>
          </a:p>
        </p:txBody>
      </p:sp>
      <p:sp>
        <p:nvSpPr>
          <p:cNvPr id="6" name="TextBox 5">
            <a:extLst>
              <a:ext uri="{FF2B5EF4-FFF2-40B4-BE49-F238E27FC236}">
                <a16:creationId xmlns:a16="http://schemas.microsoft.com/office/drawing/2014/main" id="{ECA1BD5B-9CA3-4518-881C-A1D1A47BB2CD}"/>
              </a:ext>
            </a:extLst>
          </p:cNvPr>
          <p:cNvSpPr txBox="1"/>
          <p:nvPr/>
        </p:nvSpPr>
        <p:spPr>
          <a:xfrm rot="16200000">
            <a:off x="-2556413" y="3445166"/>
            <a:ext cx="5965095" cy="646331"/>
          </a:xfrm>
          <a:prstGeom prst="rect">
            <a:avLst/>
          </a:prstGeom>
          <a:noFill/>
        </p:spPr>
        <p:txBody>
          <a:bodyPr wrap="none" rtlCol="0">
            <a:spAutoFit/>
          </a:bodyPr>
          <a:lstStyle/>
          <a:p>
            <a:r>
              <a:rPr lang="en-US" sz="3600" dirty="0">
                <a:solidFill>
                  <a:srgbClr val="383838"/>
                </a:solidFill>
                <a:latin typeface="Century Gothic" panose="020B0502020202020204" pitchFamily="34" charset="0"/>
              </a:rPr>
              <a:t>Young Investigator Grants</a:t>
            </a:r>
            <a:endParaRPr lang="en-US" sz="3600" b="1" dirty="0">
              <a:solidFill>
                <a:srgbClr val="383838"/>
              </a:solidFill>
              <a:latin typeface="Century Gothic" panose="020B0502020202020204" pitchFamily="34" charset="0"/>
            </a:endParaRPr>
          </a:p>
        </p:txBody>
      </p:sp>
      <p:pic>
        <p:nvPicPr>
          <p:cNvPr id="5" name="Content Placeholder 4">
            <a:extLst>
              <a:ext uri="{FF2B5EF4-FFF2-40B4-BE49-F238E27FC236}">
                <a16:creationId xmlns:a16="http://schemas.microsoft.com/office/drawing/2014/main" id="{46ED1CB0-7030-4558-AC5D-80B381EF1EC3}"/>
              </a:ext>
            </a:extLst>
          </p:cNvPr>
          <p:cNvPicPr>
            <a:picLocks noGrp="1" noChangeAspect="1"/>
          </p:cNvPicPr>
          <p:nvPr>
            <p:ph idx="1"/>
          </p:nvPr>
        </p:nvPicPr>
        <p:blipFill rotWithShape="1">
          <a:blip r:embed="rId3"/>
          <a:srcRect l="4126" t="18124" r="2974" b="3021"/>
          <a:stretch/>
        </p:blipFill>
        <p:spPr>
          <a:xfrm>
            <a:off x="-18534" y="1292481"/>
            <a:ext cx="12210534" cy="5633884"/>
          </a:xfrm>
        </p:spPr>
      </p:pic>
    </p:spTree>
    <p:extLst>
      <p:ext uri="{BB962C8B-B14F-4D97-AF65-F5344CB8AC3E}">
        <p14:creationId xmlns:p14="http://schemas.microsoft.com/office/powerpoint/2010/main" val="971590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BA8BCCBD-F61A-40C4-9E4A-F032768EC99B}"/>
              </a:ext>
            </a:extLst>
          </p:cNvPr>
          <p:cNvSpPr>
            <a:spLocks noGrp="1"/>
          </p:cNvSpPr>
          <p:nvPr>
            <p:ph idx="1"/>
          </p:nvPr>
        </p:nvSpPr>
        <p:spPr/>
        <p:txBody>
          <a:bodyPr>
            <a:normAutofit/>
          </a:bodyPr>
          <a:lstStyle/>
          <a:p>
            <a:pPr>
              <a:spcBef>
                <a:spcPts val="0"/>
              </a:spcBef>
              <a:spcAft>
                <a:spcPts val="3600"/>
              </a:spcAft>
            </a:pPr>
            <a:r>
              <a:rPr lang="en-US" sz="2400" dirty="0">
                <a:latin typeface="Century Gothic" panose="020B0502020202020204" pitchFamily="34" charset="0"/>
              </a:rPr>
              <a:t>Successful PIs read the program announcement </a:t>
            </a:r>
            <a:r>
              <a:rPr lang="en-US" sz="2400" i="1" dirty="0">
                <a:latin typeface="Century Gothic" panose="020B0502020202020204" pitchFamily="34" charset="0"/>
              </a:rPr>
              <a:t>and do what it says! </a:t>
            </a:r>
          </a:p>
          <a:p>
            <a:pPr>
              <a:spcBef>
                <a:spcPts val="0"/>
              </a:spcBef>
              <a:spcAft>
                <a:spcPts val="3600"/>
              </a:spcAft>
            </a:pPr>
            <a:r>
              <a:rPr lang="en-US" sz="2400" dirty="0">
                <a:latin typeface="Century Gothic" panose="020B0502020202020204" pitchFamily="34" charset="0"/>
              </a:rPr>
              <a:t>This should be a given, but a surprising number of would-be PIs don’t follow this rule</a:t>
            </a:r>
          </a:p>
          <a:p>
            <a:pPr>
              <a:spcBef>
                <a:spcPts val="0"/>
              </a:spcBef>
              <a:spcAft>
                <a:spcPts val="3600"/>
              </a:spcAft>
            </a:pPr>
            <a:r>
              <a:rPr lang="en-US" sz="2400" dirty="0">
                <a:latin typeface="Century Gothic" panose="020B0502020202020204" pitchFamily="34" charset="0"/>
              </a:rPr>
              <a:t>In addition to the program announcement, know and follow the funder’s rules and guidelines. (If your department doesn’t provide grant support, this is challenging, especially with NIH.)</a:t>
            </a:r>
          </a:p>
        </p:txBody>
      </p:sp>
      <p:sp>
        <p:nvSpPr>
          <p:cNvPr id="5" name="Rectangle 4">
            <a:extLst>
              <a:ext uri="{FF2B5EF4-FFF2-40B4-BE49-F238E27FC236}">
                <a16:creationId xmlns:a16="http://schemas.microsoft.com/office/drawing/2014/main" id="{E2D7488C-AEDA-4B88-9E21-3AA4A89C46D1}"/>
              </a:ext>
            </a:extLst>
          </p:cNvPr>
          <p:cNvSpPr/>
          <p:nvPr/>
        </p:nvSpPr>
        <p:spPr>
          <a:xfrm>
            <a:off x="-9525" y="0"/>
            <a:ext cx="762000" cy="68675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7C99BE0-AA86-42C5-9866-7B49972A54B5}"/>
              </a:ext>
            </a:extLst>
          </p:cNvPr>
          <p:cNvSpPr txBox="1"/>
          <p:nvPr/>
        </p:nvSpPr>
        <p:spPr>
          <a:xfrm rot="16200000">
            <a:off x="-2556413" y="3445166"/>
            <a:ext cx="5965095" cy="646331"/>
          </a:xfrm>
          <a:prstGeom prst="rect">
            <a:avLst/>
          </a:prstGeom>
          <a:noFill/>
        </p:spPr>
        <p:txBody>
          <a:bodyPr wrap="none" rtlCol="0">
            <a:spAutoFit/>
          </a:bodyPr>
          <a:lstStyle/>
          <a:p>
            <a:r>
              <a:rPr lang="en-US" sz="3600" dirty="0">
                <a:solidFill>
                  <a:srgbClr val="383838"/>
                </a:solidFill>
                <a:latin typeface="Century Gothic" panose="020B0502020202020204" pitchFamily="34" charset="0"/>
              </a:rPr>
              <a:t>Young Investigator Grants</a:t>
            </a:r>
            <a:endParaRPr lang="en-US" sz="3600" b="1" dirty="0">
              <a:solidFill>
                <a:srgbClr val="383838"/>
              </a:solidFill>
              <a:latin typeface="Century Gothic" panose="020B0502020202020204" pitchFamily="34" charset="0"/>
            </a:endParaRPr>
          </a:p>
        </p:txBody>
      </p:sp>
      <p:sp>
        <p:nvSpPr>
          <p:cNvPr id="7" name="Rectangle 6">
            <a:extLst>
              <a:ext uri="{FF2B5EF4-FFF2-40B4-BE49-F238E27FC236}">
                <a16:creationId xmlns:a16="http://schemas.microsoft.com/office/drawing/2014/main" id="{9215EABE-33A1-421B-A491-BE79EE021CA5}"/>
              </a:ext>
            </a:extLst>
          </p:cNvPr>
          <p:cNvSpPr/>
          <p:nvPr/>
        </p:nvSpPr>
        <p:spPr>
          <a:xfrm>
            <a:off x="749300" y="0"/>
            <a:ext cx="393700" cy="6870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3CC37AEB-4325-48C0-9D86-02057021A4AA}"/>
              </a:ext>
            </a:extLst>
          </p:cNvPr>
          <p:cNvSpPr txBox="1">
            <a:spLocks/>
          </p:cNvSpPr>
          <p:nvPr/>
        </p:nvSpPr>
        <p:spPr>
          <a:xfrm>
            <a:off x="1901825" y="235267"/>
            <a:ext cx="9259528" cy="132556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Century Gothic" panose="020B0502020202020204" pitchFamily="34" charset="0"/>
              </a:rPr>
              <a:t>Read the Program Announcement and Guidelines and Follow Them </a:t>
            </a:r>
          </a:p>
        </p:txBody>
      </p:sp>
    </p:spTree>
    <p:extLst>
      <p:ext uri="{BB962C8B-B14F-4D97-AF65-F5344CB8AC3E}">
        <p14:creationId xmlns:p14="http://schemas.microsoft.com/office/powerpoint/2010/main" val="537814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BA8BCCBD-F61A-40C4-9E4A-F032768EC99B}"/>
              </a:ext>
            </a:extLst>
          </p:cNvPr>
          <p:cNvSpPr>
            <a:spLocks noGrp="1"/>
          </p:cNvSpPr>
          <p:nvPr>
            <p:ph idx="1"/>
          </p:nvPr>
        </p:nvSpPr>
        <p:spPr/>
        <p:txBody>
          <a:bodyPr>
            <a:normAutofit/>
          </a:bodyPr>
          <a:lstStyle/>
          <a:p>
            <a:pPr>
              <a:spcBef>
                <a:spcPts val="0"/>
              </a:spcBef>
              <a:spcAft>
                <a:spcPts val="3600"/>
              </a:spcAft>
            </a:pPr>
            <a:r>
              <a:rPr lang="en-US" sz="2400" dirty="0">
                <a:latin typeface="Century Gothic" panose="020B0502020202020204" pitchFamily="34" charset="0"/>
              </a:rPr>
              <a:t>Almost no one is funded the first time they submit, and even well-funded researchers submit applications that receive critical reviews.</a:t>
            </a:r>
          </a:p>
          <a:p>
            <a:pPr>
              <a:spcBef>
                <a:spcPts val="0"/>
              </a:spcBef>
              <a:spcAft>
                <a:spcPts val="3600"/>
              </a:spcAft>
            </a:pPr>
            <a:r>
              <a:rPr lang="en-US" sz="2400" dirty="0">
                <a:latin typeface="Century Gothic" panose="020B0502020202020204" pitchFamily="34" charset="0"/>
              </a:rPr>
              <a:t>Deal with (anticipate) reviews and criticisms from reviewers</a:t>
            </a:r>
          </a:p>
          <a:p>
            <a:pPr>
              <a:spcBef>
                <a:spcPts val="0"/>
              </a:spcBef>
              <a:spcAft>
                <a:spcPts val="3600"/>
              </a:spcAft>
            </a:pPr>
            <a:r>
              <a:rPr lang="en-US" sz="2400" dirty="0">
                <a:latin typeface="Century Gothic" panose="020B0502020202020204" pitchFamily="34" charset="0"/>
              </a:rPr>
              <a:t>24-hour rule</a:t>
            </a:r>
          </a:p>
          <a:p>
            <a:pPr>
              <a:spcBef>
                <a:spcPts val="0"/>
              </a:spcBef>
              <a:spcAft>
                <a:spcPts val="3600"/>
              </a:spcAft>
            </a:pPr>
            <a:endParaRPr lang="en-US" sz="2400" dirty="0">
              <a:latin typeface="Century Gothic" panose="020B0502020202020204" pitchFamily="34" charset="0"/>
            </a:endParaRPr>
          </a:p>
          <a:p>
            <a:pPr>
              <a:spcBef>
                <a:spcPts val="0"/>
              </a:spcBef>
              <a:spcAft>
                <a:spcPts val="3600"/>
              </a:spcAft>
            </a:pPr>
            <a:endParaRPr lang="en-US" sz="2400" dirty="0">
              <a:latin typeface="Century Gothic" panose="020B0502020202020204" pitchFamily="34" charset="0"/>
            </a:endParaRPr>
          </a:p>
          <a:p>
            <a:pPr>
              <a:spcBef>
                <a:spcPts val="0"/>
              </a:spcBef>
              <a:spcAft>
                <a:spcPts val="3600"/>
              </a:spcAft>
            </a:pPr>
            <a:endParaRPr lang="en-US" sz="2400" dirty="0">
              <a:latin typeface="Century Gothic" panose="020B0502020202020204" pitchFamily="34" charset="0"/>
            </a:endParaRPr>
          </a:p>
          <a:p>
            <a:pPr>
              <a:spcBef>
                <a:spcPts val="0"/>
              </a:spcBef>
              <a:spcAft>
                <a:spcPts val="3600"/>
              </a:spcAft>
            </a:pPr>
            <a:endParaRPr lang="en-US" sz="2400" dirty="0">
              <a:latin typeface="Century Gothic" panose="020B0502020202020204" pitchFamily="34" charset="0"/>
            </a:endParaRPr>
          </a:p>
          <a:p>
            <a:pPr marL="0" indent="0">
              <a:spcBef>
                <a:spcPts val="0"/>
              </a:spcBef>
              <a:spcAft>
                <a:spcPts val="3600"/>
              </a:spcAft>
              <a:buNone/>
            </a:pPr>
            <a:endParaRPr lang="en-US" sz="2400" dirty="0">
              <a:latin typeface="Century Gothic" panose="020B0502020202020204" pitchFamily="34" charset="0"/>
            </a:endParaRPr>
          </a:p>
        </p:txBody>
      </p:sp>
      <p:sp>
        <p:nvSpPr>
          <p:cNvPr id="5" name="Rectangle 4">
            <a:extLst>
              <a:ext uri="{FF2B5EF4-FFF2-40B4-BE49-F238E27FC236}">
                <a16:creationId xmlns:a16="http://schemas.microsoft.com/office/drawing/2014/main" id="{E2D7488C-AEDA-4B88-9E21-3AA4A89C46D1}"/>
              </a:ext>
            </a:extLst>
          </p:cNvPr>
          <p:cNvSpPr/>
          <p:nvPr/>
        </p:nvSpPr>
        <p:spPr>
          <a:xfrm>
            <a:off x="-9525" y="0"/>
            <a:ext cx="762000" cy="68675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7C99BE0-AA86-42C5-9866-7B49972A54B5}"/>
              </a:ext>
            </a:extLst>
          </p:cNvPr>
          <p:cNvSpPr txBox="1"/>
          <p:nvPr/>
        </p:nvSpPr>
        <p:spPr>
          <a:xfrm rot="16200000">
            <a:off x="-2556413" y="3445166"/>
            <a:ext cx="5965095" cy="646331"/>
          </a:xfrm>
          <a:prstGeom prst="rect">
            <a:avLst/>
          </a:prstGeom>
          <a:noFill/>
        </p:spPr>
        <p:txBody>
          <a:bodyPr wrap="none" rtlCol="0">
            <a:spAutoFit/>
          </a:bodyPr>
          <a:lstStyle/>
          <a:p>
            <a:r>
              <a:rPr lang="en-US" sz="3600" dirty="0">
                <a:solidFill>
                  <a:srgbClr val="383838"/>
                </a:solidFill>
                <a:latin typeface="Century Gothic" panose="020B0502020202020204" pitchFamily="34" charset="0"/>
              </a:rPr>
              <a:t>Young Investigator Grants</a:t>
            </a:r>
            <a:endParaRPr lang="en-US" sz="3600" b="1" dirty="0">
              <a:solidFill>
                <a:srgbClr val="383838"/>
              </a:solidFill>
              <a:latin typeface="Century Gothic" panose="020B0502020202020204" pitchFamily="34" charset="0"/>
            </a:endParaRPr>
          </a:p>
        </p:txBody>
      </p:sp>
      <p:sp>
        <p:nvSpPr>
          <p:cNvPr id="7" name="Rectangle 6">
            <a:extLst>
              <a:ext uri="{FF2B5EF4-FFF2-40B4-BE49-F238E27FC236}">
                <a16:creationId xmlns:a16="http://schemas.microsoft.com/office/drawing/2014/main" id="{9215EABE-33A1-421B-A491-BE79EE021CA5}"/>
              </a:ext>
            </a:extLst>
          </p:cNvPr>
          <p:cNvSpPr/>
          <p:nvPr/>
        </p:nvSpPr>
        <p:spPr>
          <a:xfrm>
            <a:off x="749300" y="0"/>
            <a:ext cx="393700" cy="6870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3CC37AEB-4325-48C0-9D86-02057021A4AA}"/>
              </a:ext>
            </a:extLst>
          </p:cNvPr>
          <p:cNvSpPr txBox="1">
            <a:spLocks/>
          </p:cNvSpPr>
          <p:nvPr/>
        </p:nvSpPr>
        <p:spPr>
          <a:xfrm>
            <a:off x="1901825" y="235267"/>
            <a:ext cx="925952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Century Gothic" panose="020B0502020202020204" pitchFamily="34" charset="0"/>
              </a:rPr>
              <a:t>Don’t Take It Personally </a:t>
            </a:r>
          </a:p>
        </p:txBody>
      </p:sp>
    </p:spTree>
    <p:extLst>
      <p:ext uri="{BB962C8B-B14F-4D97-AF65-F5344CB8AC3E}">
        <p14:creationId xmlns:p14="http://schemas.microsoft.com/office/powerpoint/2010/main" val="1813588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7B17350F-B81D-4AFE-B47F-AF7BC546F09B}"/>
              </a:ext>
            </a:extLst>
          </p:cNvPr>
          <p:cNvSpPr txBox="1">
            <a:spLocks/>
          </p:cNvSpPr>
          <p:nvPr/>
        </p:nvSpPr>
        <p:spPr>
          <a:xfrm>
            <a:off x="2717320" y="1825625"/>
            <a:ext cx="863648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latin typeface="ArialMT"/>
              </a:rPr>
              <a:t>The entire significance section of this proposal presents information and makes assertions that are already well known and established. The proposal does not shed any new light on the problem of child obesity, the status of existing prevention programs, or novel strategies that might advance the science and practice of obesity prevention.</a:t>
            </a:r>
          </a:p>
          <a:p>
            <a:pPr marL="0" indent="0">
              <a:buFont typeface="Arial" panose="020B0604020202020204" pitchFamily="34" charset="0"/>
              <a:buNone/>
            </a:pPr>
            <a:endParaRPr lang="en-US" sz="1800" dirty="0">
              <a:latin typeface="ArialMT"/>
            </a:endParaRPr>
          </a:p>
          <a:p>
            <a:pPr marL="0" indent="0">
              <a:buFont typeface="Arial" panose="020B0604020202020204" pitchFamily="34" charset="0"/>
              <a:buNone/>
            </a:pPr>
            <a:endParaRPr lang="en-US" sz="1800" dirty="0">
              <a:latin typeface="ArialMT"/>
            </a:endParaRPr>
          </a:p>
          <a:p>
            <a:pPr marL="0" indent="0">
              <a:buFont typeface="Arial" panose="020B0604020202020204" pitchFamily="34" charset="0"/>
              <a:buNone/>
            </a:pPr>
            <a:endParaRPr lang="en-US" sz="1800" dirty="0">
              <a:latin typeface="ArialMT"/>
            </a:endParaRPr>
          </a:p>
          <a:p>
            <a:pPr marL="0" indent="0">
              <a:buFont typeface="Arial" panose="020B0604020202020204" pitchFamily="34" charset="0"/>
              <a:buNone/>
            </a:pPr>
            <a:r>
              <a:rPr lang="en-US" sz="1800" dirty="0">
                <a:latin typeface="ArialMT"/>
              </a:rPr>
              <a:t>This is a well written proposal with many strengths and attention paid to details. Childhood obesity among individuals from low-income families is a significant public health problem. Should the proposed intervention strategy prove effective, it has the potential to mitigate disparities in OWOB prevalence.</a:t>
            </a:r>
          </a:p>
          <a:p>
            <a:endParaRPr lang="en-US" sz="1800" dirty="0">
              <a:latin typeface="ArialMT"/>
            </a:endParaRPr>
          </a:p>
          <a:p>
            <a:endParaRPr lang="en-US" dirty="0"/>
          </a:p>
        </p:txBody>
      </p:sp>
      <p:sp>
        <p:nvSpPr>
          <p:cNvPr id="3" name="TextBox 2">
            <a:extLst>
              <a:ext uri="{FF2B5EF4-FFF2-40B4-BE49-F238E27FC236}">
                <a16:creationId xmlns:a16="http://schemas.microsoft.com/office/drawing/2014/main" id="{B9916402-03BF-461A-80DB-67B4B83D343D}"/>
              </a:ext>
            </a:extLst>
          </p:cNvPr>
          <p:cNvSpPr txBox="1"/>
          <p:nvPr/>
        </p:nvSpPr>
        <p:spPr>
          <a:xfrm rot="16200000">
            <a:off x="-2556413" y="3445166"/>
            <a:ext cx="5965095" cy="646331"/>
          </a:xfrm>
          <a:prstGeom prst="rect">
            <a:avLst/>
          </a:prstGeom>
          <a:noFill/>
        </p:spPr>
        <p:txBody>
          <a:bodyPr wrap="none" rtlCol="0">
            <a:spAutoFit/>
          </a:bodyPr>
          <a:lstStyle/>
          <a:p>
            <a:r>
              <a:rPr lang="en-US" sz="3600" dirty="0">
                <a:solidFill>
                  <a:srgbClr val="383838"/>
                </a:solidFill>
                <a:latin typeface="Century Gothic" panose="020B0502020202020204" pitchFamily="34" charset="0"/>
              </a:rPr>
              <a:t>Young Investigator Grants</a:t>
            </a:r>
            <a:endParaRPr lang="en-US" sz="3600" b="1" dirty="0">
              <a:solidFill>
                <a:srgbClr val="383838"/>
              </a:solidFill>
              <a:latin typeface="Century Gothic" panose="020B0502020202020204" pitchFamily="34" charset="0"/>
            </a:endParaRPr>
          </a:p>
        </p:txBody>
      </p:sp>
    </p:spTree>
    <p:extLst>
      <p:ext uri="{BB962C8B-B14F-4D97-AF65-F5344CB8AC3E}">
        <p14:creationId xmlns:p14="http://schemas.microsoft.com/office/powerpoint/2010/main" val="28648724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7B17350F-B81D-4AFE-B47F-AF7BC546F09B}"/>
              </a:ext>
            </a:extLst>
          </p:cNvPr>
          <p:cNvSpPr txBox="1">
            <a:spLocks/>
          </p:cNvSpPr>
          <p:nvPr/>
        </p:nvSpPr>
        <p:spPr>
          <a:xfrm>
            <a:off x="2786146" y="1592662"/>
            <a:ext cx="863648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0" i="0" u="none" strike="noStrike" baseline="0" dirty="0">
                <a:solidFill>
                  <a:srgbClr val="000000"/>
                </a:solidFill>
                <a:latin typeface="Arial" panose="020B0604020202020204" pitchFamily="34" charset="0"/>
              </a:rPr>
              <a:t>The key innovation of the proposed project is the challenge it poses to the paradigm of creating new curricula to raise MVPA in PE programs. Instead, it proposes to use LET US Play principles in conjunction with diverse PE programs to raise MVPA. This makes the proposed project highly innovative. </a:t>
            </a:r>
          </a:p>
          <a:p>
            <a:pPr marL="0" indent="0">
              <a:buNone/>
            </a:pPr>
            <a:endParaRPr lang="en-US" sz="1800" dirty="0">
              <a:solidFill>
                <a:srgbClr val="000000"/>
              </a:solidFill>
              <a:latin typeface="Arial" panose="020B0604020202020204" pitchFamily="34" charset="0"/>
            </a:endParaRPr>
          </a:p>
          <a:p>
            <a:pPr marL="0" indent="0">
              <a:buNone/>
            </a:pPr>
            <a:endParaRPr lang="en-US" sz="1800" b="0" i="0" u="none" strike="noStrike" baseline="0" dirty="0">
              <a:solidFill>
                <a:srgbClr val="000000"/>
              </a:solidFill>
              <a:latin typeface="Arial" panose="020B0604020202020204" pitchFamily="34" charset="0"/>
            </a:endParaRPr>
          </a:p>
          <a:p>
            <a:pPr marL="0" indent="0">
              <a:buNone/>
            </a:pPr>
            <a:endParaRPr lang="en-US" sz="1800" dirty="0">
              <a:solidFill>
                <a:srgbClr val="000000"/>
              </a:solidFill>
              <a:latin typeface="Arial" panose="020B0604020202020204" pitchFamily="34" charset="0"/>
            </a:endParaRPr>
          </a:p>
          <a:p>
            <a:pPr marL="0" indent="0">
              <a:buNone/>
            </a:pPr>
            <a:endParaRPr lang="en-US" sz="1800" b="0" i="0" u="none" strike="noStrike" baseline="0" dirty="0">
              <a:solidFill>
                <a:srgbClr val="000000"/>
              </a:solidFill>
              <a:latin typeface="Arial" panose="020B0604020202020204" pitchFamily="34" charset="0"/>
            </a:endParaRPr>
          </a:p>
          <a:p>
            <a:pPr marL="0" indent="0">
              <a:buNone/>
            </a:pPr>
            <a:endParaRPr lang="en-US" sz="1800" dirty="0">
              <a:solidFill>
                <a:srgbClr val="000000"/>
              </a:solidFill>
              <a:latin typeface="Arial" panose="020B0604020202020204" pitchFamily="34" charset="0"/>
            </a:endParaRPr>
          </a:p>
          <a:p>
            <a:pPr marL="0" indent="0">
              <a:buNone/>
            </a:pPr>
            <a:r>
              <a:rPr lang="en-US" sz="1800" b="0" i="0" u="none" strike="noStrike" baseline="0" dirty="0">
                <a:solidFill>
                  <a:srgbClr val="000000"/>
                </a:solidFill>
                <a:latin typeface="Arial" panose="020B0604020202020204" pitchFamily="34" charset="0"/>
              </a:rPr>
              <a:t>Most PE programs already train their teachers in most of the LET US PLAY components. While teachers may not be able to implement these components, further training from a public health intervention is not likely to have lasting impacts beyond what they would have learned as undergraduates in their methods classes. </a:t>
            </a:r>
          </a:p>
          <a:p>
            <a:pPr marL="0" indent="0">
              <a:buNone/>
            </a:pPr>
            <a:endParaRPr lang="en-US" sz="1800" b="0" i="0" u="none" strike="noStrike" baseline="0" dirty="0">
              <a:solidFill>
                <a:srgbClr val="000000"/>
              </a:solidFill>
              <a:latin typeface="Arial" panose="020B0604020202020204" pitchFamily="34" charset="0"/>
            </a:endParaRPr>
          </a:p>
          <a:p>
            <a:endParaRPr lang="en-US" sz="1800" dirty="0">
              <a:latin typeface="ArialMT"/>
            </a:endParaRPr>
          </a:p>
          <a:p>
            <a:endParaRPr lang="en-US" dirty="0"/>
          </a:p>
        </p:txBody>
      </p:sp>
      <p:sp>
        <p:nvSpPr>
          <p:cNvPr id="3" name="TextBox 2">
            <a:extLst>
              <a:ext uri="{FF2B5EF4-FFF2-40B4-BE49-F238E27FC236}">
                <a16:creationId xmlns:a16="http://schemas.microsoft.com/office/drawing/2014/main" id="{B9916402-03BF-461A-80DB-67B4B83D343D}"/>
              </a:ext>
            </a:extLst>
          </p:cNvPr>
          <p:cNvSpPr txBox="1"/>
          <p:nvPr/>
        </p:nvSpPr>
        <p:spPr>
          <a:xfrm rot="16200000">
            <a:off x="-2556413" y="3445166"/>
            <a:ext cx="5965095" cy="646331"/>
          </a:xfrm>
          <a:prstGeom prst="rect">
            <a:avLst/>
          </a:prstGeom>
          <a:noFill/>
        </p:spPr>
        <p:txBody>
          <a:bodyPr wrap="none" rtlCol="0">
            <a:spAutoFit/>
          </a:bodyPr>
          <a:lstStyle/>
          <a:p>
            <a:r>
              <a:rPr lang="en-US" sz="3600" dirty="0">
                <a:solidFill>
                  <a:srgbClr val="383838"/>
                </a:solidFill>
                <a:latin typeface="Century Gothic" panose="020B0502020202020204" pitchFamily="34" charset="0"/>
              </a:rPr>
              <a:t>Young Investigator Grants</a:t>
            </a:r>
            <a:endParaRPr lang="en-US" sz="3600" b="1" dirty="0">
              <a:solidFill>
                <a:srgbClr val="383838"/>
              </a:solidFill>
              <a:latin typeface="Century Gothic" panose="020B0502020202020204" pitchFamily="34" charset="0"/>
            </a:endParaRPr>
          </a:p>
        </p:txBody>
      </p:sp>
    </p:spTree>
    <p:extLst>
      <p:ext uri="{BB962C8B-B14F-4D97-AF65-F5344CB8AC3E}">
        <p14:creationId xmlns:p14="http://schemas.microsoft.com/office/powerpoint/2010/main" val="19877776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37AD0-9C80-4C69-8EE8-E6A342141D50}"/>
              </a:ext>
            </a:extLst>
          </p:cNvPr>
          <p:cNvSpPr>
            <a:spLocks noGrp="1"/>
          </p:cNvSpPr>
          <p:nvPr>
            <p:ph type="title"/>
          </p:nvPr>
        </p:nvSpPr>
        <p:spPr/>
        <p:txBody>
          <a:bodyPr/>
          <a:lstStyle/>
          <a:p>
            <a:r>
              <a:rPr lang="en-US" b="1" dirty="0">
                <a:latin typeface="Century Gothic" panose="020B0502020202020204" pitchFamily="34" charset="0"/>
              </a:rPr>
              <a:t>Learn How to Write a Compelling Research Plan</a:t>
            </a:r>
          </a:p>
        </p:txBody>
      </p:sp>
      <p:sp>
        <p:nvSpPr>
          <p:cNvPr id="3" name="Content Placeholder 2">
            <a:extLst>
              <a:ext uri="{FF2B5EF4-FFF2-40B4-BE49-F238E27FC236}">
                <a16:creationId xmlns:a16="http://schemas.microsoft.com/office/drawing/2014/main" id="{6522379A-7F4F-44D9-97F2-8396392F156B}"/>
              </a:ext>
            </a:extLst>
          </p:cNvPr>
          <p:cNvSpPr>
            <a:spLocks noGrp="1"/>
          </p:cNvSpPr>
          <p:nvPr>
            <p:ph idx="1"/>
          </p:nvPr>
        </p:nvSpPr>
        <p:spPr/>
        <p:txBody>
          <a:bodyPr>
            <a:normAutofit fontScale="92500" lnSpcReduction="20000"/>
          </a:bodyPr>
          <a:lstStyle/>
          <a:p>
            <a:pPr marL="0" indent="0">
              <a:buNone/>
            </a:pPr>
            <a:r>
              <a:rPr lang="en-US" dirty="0"/>
              <a:t>Two important things to know about your research plan:</a:t>
            </a:r>
          </a:p>
          <a:p>
            <a:pPr marL="0" indent="0">
              <a:buNone/>
            </a:pPr>
            <a:r>
              <a:rPr lang="en-US" dirty="0"/>
              <a:t>1. It’s a marketing tool.</a:t>
            </a:r>
          </a:p>
          <a:p>
            <a:pPr marL="0" indent="0">
              <a:buNone/>
            </a:pPr>
            <a:r>
              <a:rPr lang="en-US" dirty="0"/>
              <a:t>2. The way it’s written will make or break it, because </a:t>
            </a:r>
            <a:r>
              <a:rPr lang="en-US" i="1" dirty="0"/>
              <a:t>good writing cannot overcome bad science, but bad writing can easily overcome good science</a:t>
            </a:r>
            <a:r>
              <a:rPr lang="en-US" dirty="0"/>
              <a:t>.</a:t>
            </a:r>
          </a:p>
          <a:p>
            <a:pPr marL="0" indent="0">
              <a:buNone/>
            </a:pPr>
            <a:r>
              <a:rPr lang="en-US" dirty="0"/>
              <a:t>So how can you make it compelling, interesting, and easy to review?</a:t>
            </a:r>
          </a:p>
          <a:p>
            <a:r>
              <a:rPr lang="en-US" dirty="0"/>
              <a:t>Keep it simple </a:t>
            </a:r>
          </a:p>
          <a:p>
            <a:pPr lvl="1"/>
            <a:r>
              <a:rPr lang="en-US" dirty="0"/>
              <a:t>Reviewers are very busy people. Make the review process easy for them! Also, remember that they may not be experts in your area.</a:t>
            </a:r>
          </a:p>
          <a:p>
            <a:pPr lvl="1"/>
            <a:r>
              <a:rPr lang="en-US" dirty="0"/>
              <a:t>You need to make it easy for them to understand </a:t>
            </a:r>
            <a:r>
              <a:rPr lang="en-US" u="sng" dirty="0"/>
              <a:t>and advocate for</a:t>
            </a:r>
            <a:r>
              <a:rPr lang="en-US" dirty="0"/>
              <a:t> your application.</a:t>
            </a:r>
          </a:p>
          <a:p>
            <a:pPr lvl="1"/>
            <a:r>
              <a:rPr lang="en-US" dirty="0"/>
              <a:t>Use bullet points.</a:t>
            </a:r>
          </a:p>
          <a:p>
            <a:endParaRPr lang="en-US" dirty="0"/>
          </a:p>
        </p:txBody>
      </p:sp>
      <p:sp>
        <p:nvSpPr>
          <p:cNvPr id="4" name="TextBox 3">
            <a:extLst>
              <a:ext uri="{FF2B5EF4-FFF2-40B4-BE49-F238E27FC236}">
                <a16:creationId xmlns:a16="http://schemas.microsoft.com/office/drawing/2014/main" id="{D041D09D-62FF-4390-B1E6-C2A52A530E1A}"/>
              </a:ext>
            </a:extLst>
          </p:cNvPr>
          <p:cNvSpPr txBox="1"/>
          <p:nvPr/>
        </p:nvSpPr>
        <p:spPr>
          <a:xfrm rot="16200000">
            <a:off x="-2556413" y="3445166"/>
            <a:ext cx="5965095" cy="646331"/>
          </a:xfrm>
          <a:prstGeom prst="rect">
            <a:avLst/>
          </a:prstGeom>
          <a:noFill/>
        </p:spPr>
        <p:txBody>
          <a:bodyPr wrap="none" rtlCol="0">
            <a:spAutoFit/>
          </a:bodyPr>
          <a:lstStyle/>
          <a:p>
            <a:r>
              <a:rPr lang="en-US" sz="3600" dirty="0">
                <a:solidFill>
                  <a:srgbClr val="383838"/>
                </a:solidFill>
                <a:latin typeface="Century Gothic" panose="020B0502020202020204" pitchFamily="34" charset="0"/>
              </a:rPr>
              <a:t>Young Investigator Grants</a:t>
            </a:r>
            <a:endParaRPr lang="en-US" sz="3600" b="1" dirty="0">
              <a:solidFill>
                <a:srgbClr val="383838"/>
              </a:solidFill>
              <a:latin typeface="Century Gothic" panose="020B0502020202020204" pitchFamily="34" charset="0"/>
            </a:endParaRPr>
          </a:p>
        </p:txBody>
      </p:sp>
    </p:spTree>
    <p:extLst>
      <p:ext uri="{BB962C8B-B14F-4D97-AF65-F5344CB8AC3E}">
        <p14:creationId xmlns:p14="http://schemas.microsoft.com/office/powerpoint/2010/main" val="4267554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AC2DD-0E70-82DE-3A3D-07B0E54AB3F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5D24979-F01B-920E-DAA4-EFEBA0E6E2E1}"/>
              </a:ext>
            </a:extLst>
          </p:cNvPr>
          <p:cNvPicPr>
            <a:picLocks noGrp="1" noChangeAspect="1"/>
          </p:cNvPicPr>
          <p:nvPr>
            <p:ph idx="1"/>
          </p:nvPr>
        </p:nvPicPr>
        <p:blipFill>
          <a:blip r:embed="rId3"/>
          <a:stretch>
            <a:fillRect/>
          </a:stretch>
        </p:blipFill>
        <p:spPr>
          <a:xfrm>
            <a:off x="1065004" y="174042"/>
            <a:ext cx="10774694" cy="6509916"/>
          </a:xfrm>
        </p:spPr>
      </p:pic>
      <p:sp>
        <p:nvSpPr>
          <p:cNvPr id="3" name="TextBox 2">
            <a:extLst>
              <a:ext uri="{FF2B5EF4-FFF2-40B4-BE49-F238E27FC236}">
                <a16:creationId xmlns:a16="http://schemas.microsoft.com/office/drawing/2014/main" id="{AD5FD463-6932-DCFE-55EF-EC53D7A3BE2C}"/>
              </a:ext>
            </a:extLst>
          </p:cNvPr>
          <p:cNvSpPr txBox="1"/>
          <p:nvPr/>
        </p:nvSpPr>
        <p:spPr>
          <a:xfrm rot="16200000">
            <a:off x="-2556413" y="3445166"/>
            <a:ext cx="5965095" cy="646331"/>
          </a:xfrm>
          <a:prstGeom prst="rect">
            <a:avLst/>
          </a:prstGeom>
          <a:noFill/>
        </p:spPr>
        <p:txBody>
          <a:bodyPr wrap="none" rtlCol="0">
            <a:spAutoFit/>
          </a:bodyPr>
          <a:lstStyle/>
          <a:p>
            <a:r>
              <a:rPr lang="en-US" sz="3600" dirty="0">
                <a:solidFill>
                  <a:srgbClr val="383838"/>
                </a:solidFill>
                <a:latin typeface="Century Gothic" panose="020B0502020202020204" pitchFamily="34" charset="0"/>
              </a:rPr>
              <a:t>Young Investigator Grants</a:t>
            </a:r>
            <a:endParaRPr lang="en-US" sz="3600" b="1" dirty="0">
              <a:solidFill>
                <a:srgbClr val="383838"/>
              </a:solidFill>
              <a:latin typeface="Century Gothic" panose="020B0502020202020204" pitchFamily="34" charset="0"/>
            </a:endParaRPr>
          </a:p>
        </p:txBody>
      </p:sp>
    </p:spTree>
    <p:extLst>
      <p:ext uri="{BB962C8B-B14F-4D97-AF65-F5344CB8AC3E}">
        <p14:creationId xmlns:p14="http://schemas.microsoft.com/office/powerpoint/2010/main" val="32297535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FA698-339A-445C-A3A1-59774B06FFE4}"/>
              </a:ext>
            </a:extLst>
          </p:cNvPr>
          <p:cNvSpPr>
            <a:spLocks noGrp="1"/>
          </p:cNvSpPr>
          <p:nvPr>
            <p:ph type="title"/>
          </p:nvPr>
        </p:nvSpPr>
        <p:spPr/>
        <p:txBody>
          <a:bodyPr/>
          <a:lstStyle/>
          <a:p>
            <a:r>
              <a:rPr lang="en-US" dirty="0"/>
              <a:t>Writing Tips for a Compelling Research Plan</a:t>
            </a:r>
          </a:p>
        </p:txBody>
      </p:sp>
      <p:sp>
        <p:nvSpPr>
          <p:cNvPr id="3" name="Content Placeholder 2">
            <a:extLst>
              <a:ext uri="{FF2B5EF4-FFF2-40B4-BE49-F238E27FC236}">
                <a16:creationId xmlns:a16="http://schemas.microsoft.com/office/drawing/2014/main" id="{567C1DA0-B901-44B2-9135-4A1E898A864D}"/>
              </a:ext>
            </a:extLst>
          </p:cNvPr>
          <p:cNvSpPr>
            <a:spLocks noGrp="1"/>
          </p:cNvSpPr>
          <p:nvPr>
            <p:ph idx="1"/>
          </p:nvPr>
        </p:nvSpPr>
        <p:spPr/>
        <p:txBody>
          <a:bodyPr>
            <a:normAutofit/>
          </a:bodyPr>
          <a:lstStyle/>
          <a:p>
            <a:r>
              <a:rPr lang="en-US" dirty="0"/>
              <a:t>Follow a logical progression – lead reviewers where you want them to go.</a:t>
            </a:r>
          </a:p>
          <a:p>
            <a:r>
              <a:rPr lang="en-US" dirty="0"/>
              <a:t>Make it easy for them to follow the story – don’t “sneak up” on key points. Make the point, then back it up. </a:t>
            </a:r>
          </a:p>
          <a:p>
            <a:r>
              <a:rPr lang="en-US" dirty="0"/>
              <a:t>Use consistent terms throughout for the constructs and variables you discuss.</a:t>
            </a:r>
          </a:p>
          <a:p>
            <a:r>
              <a:rPr lang="en-US" dirty="0"/>
              <a:t>Use clear, direct language.</a:t>
            </a:r>
          </a:p>
          <a:p>
            <a:r>
              <a:rPr lang="en-US" dirty="0"/>
              <a:t>Avoid jargon and niche terms. You want reviewers to feel smart, not dumb, when they read your application.</a:t>
            </a:r>
          </a:p>
          <a:p>
            <a:pPr marL="0" indent="0">
              <a:buNone/>
            </a:pPr>
            <a:endParaRPr lang="en-US" dirty="0"/>
          </a:p>
          <a:p>
            <a:endParaRPr lang="en-US" dirty="0"/>
          </a:p>
        </p:txBody>
      </p:sp>
      <p:sp>
        <p:nvSpPr>
          <p:cNvPr id="4" name="TextBox 3">
            <a:extLst>
              <a:ext uri="{FF2B5EF4-FFF2-40B4-BE49-F238E27FC236}">
                <a16:creationId xmlns:a16="http://schemas.microsoft.com/office/drawing/2014/main" id="{234ABF20-CB14-4DBB-9FC6-0CAEF203B964}"/>
              </a:ext>
            </a:extLst>
          </p:cNvPr>
          <p:cNvSpPr txBox="1"/>
          <p:nvPr/>
        </p:nvSpPr>
        <p:spPr>
          <a:xfrm rot="16200000">
            <a:off x="-2556413" y="3445166"/>
            <a:ext cx="5965095" cy="646331"/>
          </a:xfrm>
          <a:prstGeom prst="rect">
            <a:avLst/>
          </a:prstGeom>
          <a:noFill/>
        </p:spPr>
        <p:txBody>
          <a:bodyPr wrap="none" rtlCol="0">
            <a:spAutoFit/>
          </a:bodyPr>
          <a:lstStyle/>
          <a:p>
            <a:r>
              <a:rPr lang="en-US" sz="3600" dirty="0">
                <a:solidFill>
                  <a:srgbClr val="383838"/>
                </a:solidFill>
                <a:latin typeface="Century Gothic" panose="020B0502020202020204" pitchFamily="34" charset="0"/>
              </a:rPr>
              <a:t>Young Investigator Grants</a:t>
            </a:r>
            <a:endParaRPr lang="en-US" sz="3600" b="1" dirty="0">
              <a:solidFill>
                <a:srgbClr val="383838"/>
              </a:solidFill>
              <a:latin typeface="Century Gothic" panose="020B0502020202020204" pitchFamily="34" charset="0"/>
            </a:endParaRPr>
          </a:p>
        </p:txBody>
      </p:sp>
    </p:spTree>
    <p:extLst>
      <p:ext uri="{BB962C8B-B14F-4D97-AF65-F5344CB8AC3E}">
        <p14:creationId xmlns:p14="http://schemas.microsoft.com/office/powerpoint/2010/main" val="2803374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FA698-339A-445C-A3A1-59774B06FFE4}"/>
              </a:ext>
            </a:extLst>
          </p:cNvPr>
          <p:cNvSpPr>
            <a:spLocks noGrp="1"/>
          </p:cNvSpPr>
          <p:nvPr>
            <p:ph type="title"/>
          </p:nvPr>
        </p:nvSpPr>
        <p:spPr/>
        <p:txBody>
          <a:bodyPr/>
          <a:lstStyle/>
          <a:p>
            <a:r>
              <a:rPr lang="en-US" dirty="0"/>
              <a:t>Writing Tips (cont.)</a:t>
            </a:r>
          </a:p>
        </p:txBody>
      </p:sp>
      <p:sp>
        <p:nvSpPr>
          <p:cNvPr id="3" name="Content Placeholder 2">
            <a:extLst>
              <a:ext uri="{FF2B5EF4-FFF2-40B4-BE49-F238E27FC236}">
                <a16:creationId xmlns:a16="http://schemas.microsoft.com/office/drawing/2014/main" id="{567C1DA0-B901-44B2-9135-4A1E898A864D}"/>
              </a:ext>
            </a:extLst>
          </p:cNvPr>
          <p:cNvSpPr>
            <a:spLocks noGrp="1"/>
          </p:cNvSpPr>
          <p:nvPr>
            <p:ph idx="1"/>
          </p:nvPr>
        </p:nvSpPr>
        <p:spPr/>
        <p:txBody>
          <a:bodyPr>
            <a:normAutofit/>
          </a:bodyPr>
          <a:lstStyle/>
          <a:p>
            <a:r>
              <a:rPr lang="en-US" dirty="0"/>
              <a:t>Use strong verbs and active voice whenever possible – they help to create energy and enthusiasm. </a:t>
            </a:r>
          </a:p>
          <a:p>
            <a:r>
              <a:rPr lang="en-US" dirty="0"/>
              <a:t>Include white space.</a:t>
            </a:r>
          </a:p>
          <a:p>
            <a:r>
              <a:rPr lang="en-US" dirty="0"/>
              <a:t>Remember that you’re “selling” an exciting study that will advance the field. You’re not reporting on the literature or the methods you plan to use.</a:t>
            </a:r>
          </a:p>
          <a:p>
            <a:r>
              <a:rPr lang="en-US" dirty="0"/>
              <a:t>And one of the best ways to “sell” your study is to learn to tell the “story” of the science you’re proposing. Although story telling doesn’t come naturally to most scientists, every scientist can learn how to do it.</a:t>
            </a:r>
          </a:p>
        </p:txBody>
      </p:sp>
      <p:sp>
        <p:nvSpPr>
          <p:cNvPr id="4" name="TextBox 3">
            <a:extLst>
              <a:ext uri="{FF2B5EF4-FFF2-40B4-BE49-F238E27FC236}">
                <a16:creationId xmlns:a16="http://schemas.microsoft.com/office/drawing/2014/main" id="{234ABF20-CB14-4DBB-9FC6-0CAEF203B964}"/>
              </a:ext>
            </a:extLst>
          </p:cNvPr>
          <p:cNvSpPr txBox="1"/>
          <p:nvPr/>
        </p:nvSpPr>
        <p:spPr>
          <a:xfrm rot="16200000">
            <a:off x="-2556413" y="3445166"/>
            <a:ext cx="5965095" cy="646331"/>
          </a:xfrm>
          <a:prstGeom prst="rect">
            <a:avLst/>
          </a:prstGeom>
          <a:noFill/>
        </p:spPr>
        <p:txBody>
          <a:bodyPr wrap="none" rtlCol="0">
            <a:spAutoFit/>
          </a:bodyPr>
          <a:lstStyle/>
          <a:p>
            <a:r>
              <a:rPr lang="en-US" sz="3600" dirty="0">
                <a:solidFill>
                  <a:srgbClr val="383838"/>
                </a:solidFill>
                <a:latin typeface="Century Gothic" panose="020B0502020202020204" pitchFamily="34" charset="0"/>
              </a:rPr>
              <a:t>Young Investigator Grants</a:t>
            </a:r>
            <a:endParaRPr lang="en-US" sz="3600" b="1" dirty="0">
              <a:solidFill>
                <a:srgbClr val="383838"/>
              </a:solidFill>
              <a:latin typeface="Century Gothic" panose="020B0502020202020204" pitchFamily="34" charset="0"/>
            </a:endParaRPr>
          </a:p>
        </p:txBody>
      </p:sp>
    </p:spTree>
    <p:extLst>
      <p:ext uri="{BB962C8B-B14F-4D97-AF65-F5344CB8AC3E}">
        <p14:creationId xmlns:p14="http://schemas.microsoft.com/office/powerpoint/2010/main" val="1350797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6699C-B1D8-8AE6-2F8D-51993D56A2DD}"/>
              </a:ext>
            </a:extLst>
          </p:cNvPr>
          <p:cNvSpPr>
            <a:spLocks noGrp="1"/>
          </p:cNvSpPr>
          <p:nvPr>
            <p:ph type="title"/>
          </p:nvPr>
        </p:nvSpPr>
        <p:spPr/>
        <p:txBody>
          <a:bodyPr/>
          <a:lstStyle/>
          <a:p>
            <a:r>
              <a:rPr lang="en-US" dirty="0"/>
              <a:t>And, but, therefore</a:t>
            </a:r>
          </a:p>
        </p:txBody>
      </p:sp>
      <p:sp>
        <p:nvSpPr>
          <p:cNvPr id="4" name="TextBox 3">
            <a:extLst>
              <a:ext uri="{FF2B5EF4-FFF2-40B4-BE49-F238E27FC236}">
                <a16:creationId xmlns:a16="http://schemas.microsoft.com/office/drawing/2014/main" id="{8E685C72-CEAF-66F5-8D7E-0785BB4E04AB}"/>
              </a:ext>
            </a:extLst>
          </p:cNvPr>
          <p:cNvSpPr txBox="1"/>
          <p:nvPr/>
        </p:nvSpPr>
        <p:spPr>
          <a:xfrm rot="16200000">
            <a:off x="-2556413" y="3445166"/>
            <a:ext cx="5965095" cy="646331"/>
          </a:xfrm>
          <a:prstGeom prst="rect">
            <a:avLst/>
          </a:prstGeom>
          <a:noFill/>
        </p:spPr>
        <p:txBody>
          <a:bodyPr wrap="none" rtlCol="0">
            <a:spAutoFit/>
          </a:bodyPr>
          <a:lstStyle/>
          <a:p>
            <a:r>
              <a:rPr lang="en-US" sz="3600" dirty="0">
                <a:solidFill>
                  <a:srgbClr val="383838"/>
                </a:solidFill>
                <a:latin typeface="Century Gothic" panose="020B0502020202020204" pitchFamily="34" charset="0"/>
              </a:rPr>
              <a:t>Young Investigator Grants</a:t>
            </a:r>
            <a:endParaRPr lang="en-US" sz="3600" b="1" dirty="0">
              <a:solidFill>
                <a:srgbClr val="383838"/>
              </a:solidFill>
              <a:latin typeface="Century Gothic" panose="020B0502020202020204" pitchFamily="34" charset="0"/>
            </a:endParaRPr>
          </a:p>
        </p:txBody>
      </p:sp>
      <p:pic>
        <p:nvPicPr>
          <p:cNvPr id="1026" name="Picture 2" descr="Houston, We Have a Narrative: Why Science Needs Story by Randy Olson">
            <a:extLst>
              <a:ext uri="{FF2B5EF4-FFF2-40B4-BE49-F238E27FC236}">
                <a16:creationId xmlns:a16="http://schemas.microsoft.com/office/drawing/2014/main" id="{E1848C0A-6F32-20A4-9D1D-B9922E38EE3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91669" y="1825625"/>
            <a:ext cx="8288262"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2076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Infinite Monkey Theorem Comes To Life : 13.7: Cosmos And Culture : NPR">
            <a:extLst>
              <a:ext uri="{FF2B5EF4-FFF2-40B4-BE49-F238E27FC236}">
                <a16:creationId xmlns:a16="http://schemas.microsoft.com/office/drawing/2014/main" id="{DE212EFC-DD3E-43B5-AD9D-0AB2A56761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4415" y="463703"/>
            <a:ext cx="10550604" cy="593059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9D7EDEA-F758-409E-9D21-DA720EAD8102}"/>
              </a:ext>
            </a:extLst>
          </p:cNvPr>
          <p:cNvSpPr txBox="1"/>
          <p:nvPr/>
        </p:nvSpPr>
        <p:spPr>
          <a:xfrm rot="16200000">
            <a:off x="-2556413" y="3445166"/>
            <a:ext cx="5965095" cy="646331"/>
          </a:xfrm>
          <a:prstGeom prst="rect">
            <a:avLst/>
          </a:prstGeom>
          <a:noFill/>
        </p:spPr>
        <p:txBody>
          <a:bodyPr wrap="none" rtlCol="0">
            <a:spAutoFit/>
          </a:bodyPr>
          <a:lstStyle/>
          <a:p>
            <a:r>
              <a:rPr lang="en-US" sz="3600" dirty="0">
                <a:solidFill>
                  <a:srgbClr val="383838"/>
                </a:solidFill>
                <a:latin typeface="Century Gothic" panose="020B0502020202020204" pitchFamily="34" charset="0"/>
              </a:rPr>
              <a:t>Young Investigator Grants</a:t>
            </a:r>
            <a:endParaRPr lang="en-US" sz="3600" b="1" dirty="0">
              <a:solidFill>
                <a:srgbClr val="383838"/>
              </a:solidFill>
              <a:latin typeface="Century Gothic" panose="020B0502020202020204" pitchFamily="34" charset="0"/>
            </a:endParaRPr>
          </a:p>
        </p:txBody>
      </p:sp>
    </p:spTree>
    <p:extLst>
      <p:ext uri="{BB962C8B-B14F-4D97-AF65-F5344CB8AC3E}">
        <p14:creationId xmlns:p14="http://schemas.microsoft.com/office/powerpoint/2010/main" val="41281343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42C78-AF93-481A-8C16-EBA1086895EB}"/>
              </a:ext>
            </a:extLst>
          </p:cNvPr>
          <p:cNvSpPr>
            <a:spLocks noGrp="1"/>
          </p:cNvSpPr>
          <p:nvPr>
            <p:ph type="title"/>
          </p:nvPr>
        </p:nvSpPr>
        <p:spPr/>
        <p:txBody>
          <a:bodyPr/>
          <a:lstStyle/>
          <a:p>
            <a:r>
              <a:rPr lang="en-US" b="1" dirty="0">
                <a:latin typeface="Century Gothic" panose="020B0502020202020204" pitchFamily="34" charset="0"/>
              </a:rPr>
              <a:t>Questions?</a:t>
            </a:r>
          </a:p>
        </p:txBody>
      </p:sp>
      <p:sp>
        <p:nvSpPr>
          <p:cNvPr id="3" name="Content Placeholder 2">
            <a:extLst>
              <a:ext uri="{FF2B5EF4-FFF2-40B4-BE49-F238E27FC236}">
                <a16:creationId xmlns:a16="http://schemas.microsoft.com/office/drawing/2014/main" id="{3A53B250-1B0A-4DA9-BD19-C4A368B06702}"/>
              </a:ext>
            </a:extLst>
          </p:cNvPr>
          <p:cNvSpPr>
            <a:spLocks noGrp="1"/>
          </p:cNvSpPr>
          <p:nvPr>
            <p:ph idx="1"/>
          </p:nvPr>
        </p:nvSpPr>
        <p:spPr/>
        <p:txBody>
          <a:bodyPr/>
          <a:lstStyle/>
          <a:p>
            <a:endParaRPr lang="en-US"/>
          </a:p>
        </p:txBody>
      </p:sp>
      <p:sp>
        <p:nvSpPr>
          <p:cNvPr id="4" name="TextBox 3">
            <a:extLst>
              <a:ext uri="{FF2B5EF4-FFF2-40B4-BE49-F238E27FC236}">
                <a16:creationId xmlns:a16="http://schemas.microsoft.com/office/drawing/2014/main" id="{EF4A57DF-8FB9-424F-B747-BF2C4862768E}"/>
              </a:ext>
            </a:extLst>
          </p:cNvPr>
          <p:cNvSpPr txBox="1"/>
          <p:nvPr/>
        </p:nvSpPr>
        <p:spPr>
          <a:xfrm rot="16200000">
            <a:off x="-2556413" y="3445166"/>
            <a:ext cx="5965095" cy="646331"/>
          </a:xfrm>
          <a:prstGeom prst="rect">
            <a:avLst/>
          </a:prstGeom>
          <a:noFill/>
        </p:spPr>
        <p:txBody>
          <a:bodyPr wrap="none" rtlCol="0">
            <a:spAutoFit/>
          </a:bodyPr>
          <a:lstStyle/>
          <a:p>
            <a:r>
              <a:rPr lang="en-US" sz="3600" dirty="0">
                <a:solidFill>
                  <a:srgbClr val="383838"/>
                </a:solidFill>
                <a:latin typeface="Century Gothic" panose="020B0502020202020204" pitchFamily="34" charset="0"/>
              </a:rPr>
              <a:t>Young Investigator Grants</a:t>
            </a:r>
            <a:endParaRPr lang="en-US" sz="3600" b="1" dirty="0">
              <a:solidFill>
                <a:srgbClr val="383838"/>
              </a:solidFill>
              <a:latin typeface="Century Gothic" panose="020B0502020202020204" pitchFamily="34" charset="0"/>
            </a:endParaRPr>
          </a:p>
        </p:txBody>
      </p:sp>
    </p:spTree>
    <p:extLst>
      <p:ext uri="{BB962C8B-B14F-4D97-AF65-F5344CB8AC3E}">
        <p14:creationId xmlns:p14="http://schemas.microsoft.com/office/powerpoint/2010/main" val="3073793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B37A365-1A60-4A55-A01F-827B61C2B0FA}"/>
              </a:ext>
            </a:extLst>
          </p:cNvPr>
          <p:cNvSpPr txBox="1">
            <a:spLocks/>
          </p:cNvSpPr>
          <p:nvPr/>
        </p:nvSpPr>
        <p:spPr>
          <a:xfrm>
            <a:off x="1831258" y="1062199"/>
            <a:ext cx="3494362" cy="4930246"/>
          </a:xfrm>
          <a:prstGeom prst="rect">
            <a:avLst/>
          </a:prstGeom>
        </p:spPr>
        <p:txBody>
          <a:bodyPr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b="1" dirty="0">
                <a:latin typeface="Century Gothic" panose="020B0502020202020204" pitchFamily="34" charset="0"/>
              </a:rPr>
              <a:t>Agenda</a:t>
            </a:r>
          </a:p>
        </p:txBody>
      </p:sp>
      <p:sp>
        <p:nvSpPr>
          <p:cNvPr id="5" name="Content Placeholder 2">
            <a:extLst>
              <a:ext uri="{FF2B5EF4-FFF2-40B4-BE49-F238E27FC236}">
                <a16:creationId xmlns:a16="http://schemas.microsoft.com/office/drawing/2014/main" id="{CA7DEB9C-1760-4D43-92E5-3436E602896F}"/>
              </a:ext>
            </a:extLst>
          </p:cNvPr>
          <p:cNvSpPr txBox="1">
            <a:spLocks/>
          </p:cNvSpPr>
          <p:nvPr/>
        </p:nvSpPr>
        <p:spPr>
          <a:xfrm>
            <a:off x="5969089" y="1062199"/>
            <a:ext cx="6377769" cy="4930246"/>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2400"/>
              </a:spcAft>
            </a:pPr>
            <a:r>
              <a:rPr lang="en-US" sz="2000" b="1" dirty="0">
                <a:latin typeface="Century Gothic" panose="020B0502020202020204" pitchFamily="34" charset="0"/>
              </a:rPr>
              <a:t>Why you should listen to us</a:t>
            </a:r>
          </a:p>
          <a:p>
            <a:pPr>
              <a:lnSpc>
                <a:spcPct val="100000"/>
              </a:lnSpc>
              <a:spcBef>
                <a:spcPts val="0"/>
              </a:spcBef>
              <a:spcAft>
                <a:spcPts val="2400"/>
              </a:spcAft>
            </a:pPr>
            <a:r>
              <a:rPr lang="en-US" sz="2000" b="1" dirty="0">
                <a:latin typeface="Century Gothic" panose="020B0502020202020204" pitchFamily="34" charset="0"/>
              </a:rPr>
              <a:t>Things you “should” and “should not” do</a:t>
            </a:r>
          </a:p>
          <a:p>
            <a:pPr>
              <a:lnSpc>
                <a:spcPct val="100000"/>
              </a:lnSpc>
              <a:spcBef>
                <a:spcPts val="0"/>
              </a:spcBef>
              <a:spcAft>
                <a:spcPts val="2400"/>
              </a:spcAft>
            </a:pPr>
            <a:r>
              <a:rPr lang="en-US" sz="2000" b="1" dirty="0">
                <a:latin typeface="Century Gothic" panose="020B0502020202020204" pitchFamily="34" charset="0"/>
              </a:rPr>
              <a:t>Questions &amp; Answers</a:t>
            </a:r>
          </a:p>
        </p:txBody>
      </p:sp>
      <p:cxnSp>
        <p:nvCxnSpPr>
          <p:cNvPr id="6" name="Straight Connector 5">
            <a:extLst>
              <a:ext uri="{FF2B5EF4-FFF2-40B4-BE49-F238E27FC236}">
                <a16:creationId xmlns:a16="http://schemas.microsoft.com/office/drawing/2014/main" id="{5B2C5AB9-59FC-4117-8868-EE02E50D7CD0}"/>
              </a:ext>
            </a:extLst>
          </p:cNvPr>
          <p:cNvCxnSpPr/>
          <p:nvPr/>
        </p:nvCxnSpPr>
        <p:spPr>
          <a:xfrm>
            <a:off x="5666658" y="1368322"/>
            <a:ext cx="0" cy="42799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AAE3EA7-DBA0-4EC1-ABE4-EF29687DD296}"/>
              </a:ext>
            </a:extLst>
          </p:cNvPr>
          <p:cNvSpPr txBox="1"/>
          <p:nvPr/>
        </p:nvSpPr>
        <p:spPr>
          <a:xfrm rot="16200000">
            <a:off x="-2556413" y="3445166"/>
            <a:ext cx="5965095" cy="646331"/>
          </a:xfrm>
          <a:prstGeom prst="rect">
            <a:avLst/>
          </a:prstGeom>
          <a:noFill/>
        </p:spPr>
        <p:txBody>
          <a:bodyPr wrap="none" rtlCol="0">
            <a:spAutoFit/>
          </a:bodyPr>
          <a:lstStyle/>
          <a:p>
            <a:r>
              <a:rPr lang="en-US" sz="3600" dirty="0">
                <a:solidFill>
                  <a:srgbClr val="383838"/>
                </a:solidFill>
                <a:latin typeface="Century Gothic" panose="020B0502020202020204" pitchFamily="34" charset="0"/>
              </a:rPr>
              <a:t>Young Investigator Grants</a:t>
            </a:r>
            <a:endParaRPr lang="en-US" sz="3600" b="1" dirty="0">
              <a:solidFill>
                <a:srgbClr val="383838"/>
              </a:solidFill>
              <a:latin typeface="Century Gothic" panose="020B0502020202020204" pitchFamily="34" charset="0"/>
            </a:endParaRPr>
          </a:p>
        </p:txBody>
      </p:sp>
    </p:spTree>
    <p:extLst>
      <p:ext uri="{BB962C8B-B14F-4D97-AF65-F5344CB8AC3E}">
        <p14:creationId xmlns:p14="http://schemas.microsoft.com/office/powerpoint/2010/main" val="3933447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5CB43-E038-491D-B592-684F4EDF8CA6}"/>
              </a:ext>
            </a:extLst>
          </p:cNvPr>
          <p:cNvSpPr>
            <a:spLocks noGrp="1"/>
          </p:cNvSpPr>
          <p:nvPr>
            <p:ph type="ctrTitle"/>
          </p:nvPr>
        </p:nvSpPr>
        <p:spPr>
          <a:xfrm>
            <a:off x="3097161" y="1139616"/>
            <a:ext cx="8249736" cy="2387600"/>
          </a:xfrm>
        </p:spPr>
        <p:txBody>
          <a:bodyPr>
            <a:normAutofit/>
          </a:bodyPr>
          <a:lstStyle/>
          <a:p>
            <a:pPr algn="l"/>
            <a:r>
              <a:rPr lang="en-US" sz="4800" b="1" dirty="0">
                <a:latin typeface="Century Gothic" panose="020B0502020202020204" pitchFamily="34" charset="0"/>
              </a:rPr>
              <a:t>Why you “should” listen to us</a:t>
            </a:r>
          </a:p>
        </p:txBody>
      </p:sp>
      <p:sp>
        <p:nvSpPr>
          <p:cNvPr id="3" name="Subtitle 2">
            <a:extLst>
              <a:ext uri="{FF2B5EF4-FFF2-40B4-BE49-F238E27FC236}">
                <a16:creationId xmlns:a16="http://schemas.microsoft.com/office/drawing/2014/main" id="{C8067653-2FCD-446C-8AE9-5F2951238302}"/>
              </a:ext>
            </a:extLst>
          </p:cNvPr>
          <p:cNvSpPr>
            <a:spLocks noGrp="1"/>
          </p:cNvSpPr>
          <p:nvPr>
            <p:ph type="subTitle" idx="1"/>
          </p:nvPr>
        </p:nvSpPr>
        <p:spPr>
          <a:xfrm>
            <a:off x="3097158" y="3602038"/>
            <a:ext cx="8249737" cy="1655762"/>
          </a:xfrm>
        </p:spPr>
        <p:txBody>
          <a:bodyPr/>
          <a:lstStyle/>
          <a:p>
            <a:pPr algn="l"/>
            <a:r>
              <a:rPr lang="en-US" dirty="0">
                <a:latin typeface="Century Gothic" panose="020B0502020202020204" pitchFamily="34" charset="0"/>
              </a:rPr>
              <a:t>And why you “should” not</a:t>
            </a:r>
          </a:p>
        </p:txBody>
      </p:sp>
      <p:cxnSp>
        <p:nvCxnSpPr>
          <p:cNvPr id="9" name="Straight Connector 8">
            <a:extLst>
              <a:ext uri="{FF2B5EF4-FFF2-40B4-BE49-F238E27FC236}">
                <a16:creationId xmlns:a16="http://schemas.microsoft.com/office/drawing/2014/main" id="{251353EA-2165-46B9-9B53-0131D75928DA}"/>
              </a:ext>
            </a:extLst>
          </p:cNvPr>
          <p:cNvCxnSpPr/>
          <p:nvPr/>
        </p:nvCxnSpPr>
        <p:spPr>
          <a:xfrm flipV="1">
            <a:off x="6096000" y="5697934"/>
            <a:ext cx="0" cy="190500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EC0B1416-1AAB-4CE6-AD2D-F9DCC393864C}"/>
              </a:ext>
            </a:extLst>
          </p:cNvPr>
          <p:cNvSpPr/>
          <p:nvPr/>
        </p:nvSpPr>
        <p:spPr>
          <a:xfrm>
            <a:off x="5943600" y="5506065"/>
            <a:ext cx="304800" cy="304800"/>
          </a:xfrm>
          <a:prstGeom prst="ellipse">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http://static.boredpanda.com/blog/wp-content/uploads/2014/06/children-around-the-world-22.jpg">
            <a:extLst>
              <a:ext uri="{FF2B5EF4-FFF2-40B4-BE49-F238E27FC236}">
                <a16:creationId xmlns:a16="http://schemas.microsoft.com/office/drawing/2014/main" id="{C60A4652-904C-4CDB-A177-1E1F69D18D2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7845" r="33199"/>
          <a:stretch/>
        </p:blipFill>
        <p:spPr bwMode="auto">
          <a:xfrm>
            <a:off x="261408" y="1371600"/>
            <a:ext cx="1820334" cy="4114800"/>
          </a:xfrm>
          <a:prstGeom prst="rect">
            <a:avLst/>
          </a:prstGeom>
          <a:noFill/>
          <a:ln w="5715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8465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D6E6B03-E60E-459F-A200-0A41F30D9B89}"/>
              </a:ext>
            </a:extLst>
          </p:cNvPr>
          <p:cNvSpPr>
            <a:spLocks noGrp="1"/>
          </p:cNvSpPr>
          <p:nvPr>
            <p:ph type="title"/>
          </p:nvPr>
        </p:nvSpPr>
        <p:spPr>
          <a:xfrm>
            <a:off x="1901825" y="235267"/>
            <a:ext cx="9259528" cy="1325563"/>
          </a:xfrm>
        </p:spPr>
        <p:txBody>
          <a:bodyPr vert="horz" lIns="91440" tIns="45720" rIns="91440" bIns="45720" rtlCol="0" anchor="ctr">
            <a:normAutofit/>
          </a:bodyPr>
          <a:lstStyle/>
          <a:p>
            <a:r>
              <a:rPr lang="en-US" b="1" dirty="0">
                <a:latin typeface="Century Gothic" panose="020B0502020202020204" pitchFamily="34" charset="0"/>
              </a:rPr>
              <a:t>Why you should listen to us</a:t>
            </a:r>
          </a:p>
        </p:txBody>
      </p:sp>
      <p:sp>
        <p:nvSpPr>
          <p:cNvPr id="5" name="Rectangle 4">
            <a:extLst>
              <a:ext uri="{FF2B5EF4-FFF2-40B4-BE49-F238E27FC236}">
                <a16:creationId xmlns:a16="http://schemas.microsoft.com/office/drawing/2014/main" id="{E2D7488C-AEDA-4B88-9E21-3AA4A89C46D1}"/>
              </a:ext>
            </a:extLst>
          </p:cNvPr>
          <p:cNvSpPr/>
          <p:nvPr/>
        </p:nvSpPr>
        <p:spPr>
          <a:xfrm>
            <a:off x="-9525" y="0"/>
            <a:ext cx="762000" cy="68675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7C99BE0-AA86-42C5-9866-7B49972A54B5}"/>
              </a:ext>
            </a:extLst>
          </p:cNvPr>
          <p:cNvSpPr txBox="1"/>
          <p:nvPr/>
        </p:nvSpPr>
        <p:spPr>
          <a:xfrm rot="16200000">
            <a:off x="-2556413" y="3445166"/>
            <a:ext cx="5965095" cy="646331"/>
          </a:xfrm>
          <a:prstGeom prst="rect">
            <a:avLst/>
          </a:prstGeom>
          <a:noFill/>
        </p:spPr>
        <p:txBody>
          <a:bodyPr wrap="none" rtlCol="0">
            <a:spAutoFit/>
          </a:bodyPr>
          <a:lstStyle/>
          <a:p>
            <a:r>
              <a:rPr lang="en-US" sz="3600" dirty="0">
                <a:solidFill>
                  <a:srgbClr val="383838"/>
                </a:solidFill>
                <a:latin typeface="Century Gothic" panose="020B0502020202020204" pitchFamily="34" charset="0"/>
              </a:rPr>
              <a:t>Young Investigator Grants</a:t>
            </a:r>
            <a:endParaRPr lang="en-US" sz="3600" b="1" dirty="0">
              <a:solidFill>
                <a:srgbClr val="383838"/>
              </a:solidFill>
              <a:latin typeface="Century Gothic" panose="020B0502020202020204" pitchFamily="34" charset="0"/>
            </a:endParaRPr>
          </a:p>
        </p:txBody>
      </p:sp>
      <p:sp>
        <p:nvSpPr>
          <p:cNvPr id="7" name="Rectangle 6">
            <a:extLst>
              <a:ext uri="{FF2B5EF4-FFF2-40B4-BE49-F238E27FC236}">
                <a16:creationId xmlns:a16="http://schemas.microsoft.com/office/drawing/2014/main" id="{9215EABE-33A1-421B-A491-BE79EE021CA5}"/>
              </a:ext>
            </a:extLst>
          </p:cNvPr>
          <p:cNvSpPr/>
          <p:nvPr/>
        </p:nvSpPr>
        <p:spPr>
          <a:xfrm>
            <a:off x="749300" y="0"/>
            <a:ext cx="393700" cy="6870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3C8638F-4F54-4641-9877-F9D9F5CA07F4}"/>
              </a:ext>
            </a:extLst>
          </p:cNvPr>
          <p:cNvSpPr>
            <a:spLocks noGrp="1"/>
          </p:cNvSpPr>
          <p:nvPr>
            <p:ph idx="1"/>
          </p:nvPr>
        </p:nvSpPr>
        <p:spPr>
          <a:xfrm>
            <a:off x="4251152" y="1825625"/>
            <a:ext cx="8636480" cy="4351338"/>
          </a:xfrm>
        </p:spPr>
        <p:txBody>
          <a:bodyPr/>
          <a:lstStyle/>
          <a:p>
            <a:pPr marL="0" indent="0">
              <a:buNone/>
            </a:pPr>
            <a:r>
              <a:rPr lang="en-US" sz="1800" b="1" u="sng" dirty="0">
                <a:effectLst/>
                <a:latin typeface="Century Gothic" panose="020B0502020202020204" pitchFamily="34" charset="0"/>
                <a:ea typeface="SimSun" panose="02010600030101010101" pitchFamily="2" charset="-122"/>
              </a:rPr>
              <a:t>I have secured $35,000 in internal funding</a:t>
            </a:r>
          </a:p>
          <a:p>
            <a:pPr marL="0" indent="0">
              <a:buNone/>
            </a:pPr>
            <a:endParaRPr lang="en-US" sz="1800" b="1" u="sng" dirty="0">
              <a:effectLst/>
              <a:latin typeface="Century Gothic" panose="020B0502020202020204" pitchFamily="34" charset="0"/>
              <a:ea typeface="SimSun" panose="02010600030101010101" pitchFamily="2" charset="-122"/>
            </a:endParaRPr>
          </a:p>
          <a:p>
            <a:pPr marL="0" indent="0">
              <a:buNone/>
            </a:pPr>
            <a:r>
              <a:rPr lang="en-US" sz="1800" b="1" u="sng" dirty="0">
                <a:effectLst/>
                <a:latin typeface="Century Gothic" panose="020B0502020202020204" pitchFamily="34" charset="0"/>
                <a:ea typeface="SimSun" panose="02010600030101010101" pitchFamily="2" charset="-122"/>
              </a:rPr>
              <a:t>6 NIH grants as a PI totaling $4.8 million in grant funding</a:t>
            </a:r>
          </a:p>
          <a:p>
            <a:pPr marL="0" indent="0">
              <a:buNone/>
            </a:pPr>
            <a:endParaRPr lang="en-US" sz="1800" b="1" u="sng" dirty="0">
              <a:latin typeface="Century Gothic" panose="020B0502020202020204" pitchFamily="34" charset="0"/>
              <a:ea typeface="SimSun" panose="02010600030101010101" pitchFamily="2" charset="-122"/>
            </a:endParaRPr>
          </a:p>
          <a:p>
            <a:pPr marL="0" indent="0">
              <a:buNone/>
            </a:pPr>
            <a:r>
              <a:rPr lang="en-US" sz="1800" b="1" u="sng" dirty="0">
                <a:effectLst/>
                <a:latin typeface="Century Gothic" panose="020B0502020202020204" pitchFamily="34" charset="0"/>
                <a:ea typeface="SimSun" panose="02010600030101010101" pitchFamily="2" charset="-122"/>
              </a:rPr>
              <a:t>Project PI on an NIH COBRE ($609,543 in funding)</a:t>
            </a:r>
          </a:p>
          <a:p>
            <a:endParaRPr lang="en-US" sz="1800" b="1" u="sng" dirty="0">
              <a:latin typeface="Century Gothic" panose="020B0502020202020204" pitchFamily="34" charset="0"/>
              <a:ea typeface="SimSun" panose="02010600030101010101" pitchFamily="2" charset="-122"/>
            </a:endParaRPr>
          </a:p>
          <a:p>
            <a:pPr marL="0" indent="0">
              <a:buNone/>
            </a:pPr>
            <a:r>
              <a:rPr lang="en-US" sz="1800" b="1" u="sng" dirty="0">
                <a:effectLst/>
                <a:latin typeface="Century Gothic" panose="020B0502020202020204" pitchFamily="34" charset="0"/>
                <a:ea typeface="SimSun" panose="02010600030101010101" pitchFamily="2" charset="-122"/>
              </a:rPr>
              <a:t>I am (or have been) a Co-I on an additional 5 NIH grants totaling over $9million</a:t>
            </a:r>
          </a:p>
          <a:p>
            <a:endParaRPr lang="en-US" sz="1800" b="1" u="sng" dirty="0">
              <a:latin typeface="Century Gothic" panose="020B0502020202020204" pitchFamily="34" charset="0"/>
              <a:ea typeface="SimSun" panose="02010600030101010101" pitchFamily="2" charset="-122"/>
            </a:endParaRPr>
          </a:p>
          <a:p>
            <a:pPr marL="0" indent="0">
              <a:buNone/>
            </a:pPr>
            <a:r>
              <a:rPr lang="en-US" sz="1800" b="1" u="sng" dirty="0">
                <a:effectLst/>
                <a:latin typeface="Century Gothic" panose="020B0502020202020204" pitchFamily="34" charset="0"/>
                <a:ea typeface="SimSun" panose="02010600030101010101" pitchFamily="2" charset="-122"/>
              </a:rPr>
              <a:t>NIH reviewer</a:t>
            </a:r>
          </a:p>
          <a:p>
            <a:endParaRPr lang="en-US" sz="1800" b="1" u="sng" dirty="0">
              <a:latin typeface="Century Gothic" panose="020B0502020202020204" pitchFamily="34" charset="0"/>
              <a:ea typeface="SimSun" panose="02010600030101010101" pitchFamily="2" charset="-122"/>
            </a:endParaRPr>
          </a:p>
          <a:p>
            <a:endParaRPr lang="en-US" sz="1800" b="1" u="sng" dirty="0">
              <a:effectLst/>
              <a:latin typeface="Century Gothic" panose="020B0502020202020204" pitchFamily="34" charset="0"/>
              <a:ea typeface="SimSun" panose="02010600030101010101" pitchFamily="2" charset="-122"/>
            </a:endParaRPr>
          </a:p>
          <a:p>
            <a:endParaRPr lang="en-US" dirty="0"/>
          </a:p>
        </p:txBody>
      </p:sp>
      <p:pic>
        <p:nvPicPr>
          <p:cNvPr id="1026" name="Picture 2" descr="profile">
            <a:extLst>
              <a:ext uri="{FF2B5EF4-FFF2-40B4-BE49-F238E27FC236}">
                <a16:creationId xmlns:a16="http://schemas.microsoft.com/office/drawing/2014/main" id="{AC5DF42D-0161-4C7C-ADA1-227CB62F70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578" y="1825625"/>
            <a:ext cx="2428875"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3860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D6E6B03-E60E-459F-A200-0A41F30D9B89}"/>
              </a:ext>
            </a:extLst>
          </p:cNvPr>
          <p:cNvSpPr>
            <a:spLocks noGrp="1"/>
          </p:cNvSpPr>
          <p:nvPr>
            <p:ph type="title"/>
          </p:nvPr>
        </p:nvSpPr>
        <p:spPr>
          <a:xfrm>
            <a:off x="1901825" y="235267"/>
            <a:ext cx="9259528" cy="1325563"/>
          </a:xfrm>
        </p:spPr>
        <p:txBody>
          <a:bodyPr vert="horz" lIns="91440" tIns="45720" rIns="91440" bIns="45720" rtlCol="0" anchor="ctr">
            <a:normAutofit/>
          </a:bodyPr>
          <a:lstStyle/>
          <a:p>
            <a:r>
              <a:rPr lang="en-US" b="1" dirty="0">
                <a:latin typeface="Century Gothic" panose="020B0502020202020204" pitchFamily="34" charset="0"/>
              </a:rPr>
              <a:t>Why you should listen to me</a:t>
            </a:r>
          </a:p>
        </p:txBody>
      </p:sp>
      <p:sp>
        <p:nvSpPr>
          <p:cNvPr id="5" name="Rectangle 4">
            <a:extLst>
              <a:ext uri="{FF2B5EF4-FFF2-40B4-BE49-F238E27FC236}">
                <a16:creationId xmlns:a16="http://schemas.microsoft.com/office/drawing/2014/main" id="{E2D7488C-AEDA-4B88-9E21-3AA4A89C46D1}"/>
              </a:ext>
            </a:extLst>
          </p:cNvPr>
          <p:cNvSpPr/>
          <p:nvPr/>
        </p:nvSpPr>
        <p:spPr>
          <a:xfrm>
            <a:off x="-9525" y="0"/>
            <a:ext cx="762000" cy="68675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7C99BE0-AA86-42C5-9866-7B49972A54B5}"/>
              </a:ext>
            </a:extLst>
          </p:cNvPr>
          <p:cNvSpPr txBox="1"/>
          <p:nvPr/>
        </p:nvSpPr>
        <p:spPr>
          <a:xfrm rot="16200000">
            <a:off x="-2556413" y="3445166"/>
            <a:ext cx="5965095" cy="646331"/>
          </a:xfrm>
          <a:prstGeom prst="rect">
            <a:avLst/>
          </a:prstGeom>
          <a:noFill/>
        </p:spPr>
        <p:txBody>
          <a:bodyPr wrap="none" rtlCol="0">
            <a:spAutoFit/>
          </a:bodyPr>
          <a:lstStyle/>
          <a:p>
            <a:r>
              <a:rPr lang="en-US" sz="3600" dirty="0">
                <a:solidFill>
                  <a:srgbClr val="383838"/>
                </a:solidFill>
                <a:latin typeface="Century Gothic" panose="020B0502020202020204" pitchFamily="34" charset="0"/>
              </a:rPr>
              <a:t>Young Investigator Grants</a:t>
            </a:r>
            <a:endParaRPr lang="en-US" sz="3600" b="1" dirty="0">
              <a:solidFill>
                <a:srgbClr val="383838"/>
              </a:solidFill>
              <a:latin typeface="Century Gothic" panose="020B0502020202020204" pitchFamily="34" charset="0"/>
            </a:endParaRPr>
          </a:p>
        </p:txBody>
      </p:sp>
      <p:sp>
        <p:nvSpPr>
          <p:cNvPr id="7" name="Rectangle 6">
            <a:extLst>
              <a:ext uri="{FF2B5EF4-FFF2-40B4-BE49-F238E27FC236}">
                <a16:creationId xmlns:a16="http://schemas.microsoft.com/office/drawing/2014/main" id="{9215EABE-33A1-421B-A491-BE79EE021CA5}"/>
              </a:ext>
            </a:extLst>
          </p:cNvPr>
          <p:cNvSpPr/>
          <p:nvPr/>
        </p:nvSpPr>
        <p:spPr>
          <a:xfrm>
            <a:off x="749300" y="0"/>
            <a:ext cx="393700" cy="6870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9">
            <a:extLst>
              <a:ext uri="{FF2B5EF4-FFF2-40B4-BE49-F238E27FC236}">
                <a16:creationId xmlns:a16="http://schemas.microsoft.com/office/drawing/2014/main" id="{A58DBB2F-0EB0-68DF-FD62-7050258431FF}"/>
              </a:ext>
            </a:extLst>
          </p:cNvPr>
          <p:cNvPicPr>
            <a:picLocks noGrp="1" noChangeAspect="1"/>
          </p:cNvPicPr>
          <p:nvPr>
            <p:ph idx="1"/>
          </p:nvPr>
        </p:nvPicPr>
        <p:blipFill rotWithShape="1">
          <a:blip r:embed="rId3"/>
          <a:srcRect t="35848" r="16259" b="6276"/>
          <a:stretch/>
        </p:blipFill>
        <p:spPr>
          <a:xfrm>
            <a:off x="861794" y="1717222"/>
            <a:ext cx="11344726" cy="4410446"/>
          </a:xfrm>
        </p:spPr>
      </p:pic>
    </p:spTree>
    <p:extLst>
      <p:ext uri="{BB962C8B-B14F-4D97-AF65-F5344CB8AC3E}">
        <p14:creationId xmlns:p14="http://schemas.microsoft.com/office/powerpoint/2010/main" val="3526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9">
            <a:extLst>
              <a:ext uri="{FF2B5EF4-FFF2-40B4-BE49-F238E27FC236}">
                <a16:creationId xmlns:a16="http://schemas.microsoft.com/office/drawing/2014/main" id="{D4757686-D270-8957-8F2E-23062D884D89}"/>
              </a:ext>
            </a:extLst>
          </p:cNvPr>
          <p:cNvPicPr>
            <a:picLocks noChangeAspect="1"/>
          </p:cNvPicPr>
          <p:nvPr/>
        </p:nvPicPr>
        <p:blipFill rotWithShape="1">
          <a:blip r:embed="rId3"/>
          <a:srcRect t="35848" r="16259" b="6276"/>
          <a:stretch/>
        </p:blipFill>
        <p:spPr>
          <a:xfrm>
            <a:off x="861794" y="1717222"/>
            <a:ext cx="11344726" cy="4410446"/>
          </a:xfrm>
          <a:prstGeom prst="rect">
            <a:avLst/>
          </a:prstGeom>
        </p:spPr>
      </p:pic>
      <p:sp>
        <p:nvSpPr>
          <p:cNvPr id="5" name="Rectangle 4">
            <a:extLst>
              <a:ext uri="{FF2B5EF4-FFF2-40B4-BE49-F238E27FC236}">
                <a16:creationId xmlns:a16="http://schemas.microsoft.com/office/drawing/2014/main" id="{E2D7488C-AEDA-4B88-9E21-3AA4A89C46D1}"/>
              </a:ext>
            </a:extLst>
          </p:cNvPr>
          <p:cNvSpPr/>
          <p:nvPr/>
        </p:nvSpPr>
        <p:spPr>
          <a:xfrm>
            <a:off x="-9525" y="0"/>
            <a:ext cx="762000" cy="68675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7C99BE0-AA86-42C5-9866-7B49972A54B5}"/>
              </a:ext>
            </a:extLst>
          </p:cNvPr>
          <p:cNvSpPr txBox="1"/>
          <p:nvPr/>
        </p:nvSpPr>
        <p:spPr>
          <a:xfrm rot="16200000">
            <a:off x="-2556413" y="3445166"/>
            <a:ext cx="5965095" cy="646331"/>
          </a:xfrm>
          <a:prstGeom prst="rect">
            <a:avLst/>
          </a:prstGeom>
          <a:noFill/>
        </p:spPr>
        <p:txBody>
          <a:bodyPr wrap="none" rtlCol="0">
            <a:spAutoFit/>
          </a:bodyPr>
          <a:lstStyle/>
          <a:p>
            <a:r>
              <a:rPr lang="en-US" sz="3600" dirty="0">
                <a:solidFill>
                  <a:srgbClr val="383838"/>
                </a:solidFill>
                <a:latin typeface="Century Gothic" panose="020B0502020202020204" pitchFamily="34" charset="0"/>
              </a:rPr>
              <a:t>Young Investigator Grants</a:t>
            </a:r>
            <a:endParaRPr lang="en-US" sz="3600" b="1" dirty="0">
              <a:solidFill>
                <a:srgbClr val="383838"/>
              </a:solidFill>
              <a:latin typeface="Century Gothic" panose="020B0502020202020204" pitchFamily="34" charset="0"/>
            </a:endParaRPr>
          </a:p>
        </p:txBody>
      </p:sp>
      <p:sp>
        <p:nvSpPr>
          <p:cNvPr id="2" name="Oval 1">
            <a:extLst>
              <a:ext uri="{FF2B5EF4-FFF2-40B4-BE49-F238E27FC236}">
                <a16:creationId xmlns:a16="http://schemas.microsoft.com/office/drawing/2014/main" id="{00F25541-9C6C-4DB2-817C-1071CB1C0F96}"/>
              </a:ext>
            </a:extLst>
          </p:cNvPr>
          <p:cNvSpPr>
            <a:spLocks noChangeAspect="1"/>
          </p:cNvSpPr>
          <p:nvPr/>
        </p:nvSpPr>
        <p:spPr>
          <a:xfrm>
            <a:off x="3413711" y="1929233"/>
            <a:ext cx="314632" cy="3157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3CC37AEB-4325-48C0-9D86-02057021A4AA}"/>
              </a:ext>
            </a:extLst>
          </p:cNvPr>
          <p:cNvSpPr txBox="1">
            <a:spLocks/>
          </p:cNvSpPr>
          <p:nvPr/>
        </p:nvSpPr>
        <p:spPr>
          <a:xfrm>
            <a:off x="1901825" y="235267"/>
            <a:ext cx="925952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Century Gothic" panose="020B0502020202020204" pitchFamily="34" charset="0"/>
              </a:rPr>
              <a:t>Why you should listen to me</a:t>
            </a:r>
          </a:p>
        </p:txBody>
      </p:sp>
    </p:spTree>
    <p:extLst>
      <p:ext uri="{BB962C8B-B14F-4D97-AF65-F5344CB8AC3E}">
        <p14:creationId xmlns:p14="http://schemas.microsoft.com/office/powerpoint/2010/main" val="131286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9">
            <a:extLst>
              <a:ext uri="{FF2B5EF4-FFF2-40B4-BE49-F238E27FC236}">
                <a16:creationId xmlns:a16="http://schemas.microsoft.com/office/drawing/2014/main" id="{BE7F13F1-0056-B9F0-3430-6FFB2C15B988}"/>
              </a:ext>
            </a:extLst>
          </p:cNvPr>
          <p:cNvPicPr>
            <a:picLocks noChangeAspect="1"/>
          </p:cNvPicPr>
          <p:nvPr/>
        </p:nvPicPr>
        <p:blipFill rotWithShape="1">
          <a:blip r:embed="rId3"/>
          <a:srcRect t="35848" r="16259" b="6276"/>
          <a:stretch/>
        </p:blipFill>
        <p:spPr>
          <a:xfrm>
            <a:off x="861794" y="1717222"/>
            <a:ext cx="11344726" cy="4410446"/>
          </a:xfrm>
          <a:prstGeom prst="rect">
            <a:avLst/>
          </a:prstGeom>
        </p:spPr>
      </p:pic>
      <p:sp>
        <p:nvSpPr>
          <p:cNvPr id="11" name="Oval 10">
            <a:extLst>
              <a:ext uri="{FF2B5EF4-FFF2-40B4-BE49-F238E27FC236}">
                <a16:creationId xmlns:a16="http://schemas.microsoft.com/office/drawing/2014/main" id="{A51046AC-0826-6401-E2EB-B1AC32FB6BFD}"/>
              </a:ext>
            </a:extLst>
          </p:cNvPr>
          <p:cNvSpPr>
            <a:spLocks noChangeAspect="1"/>
          </p:cNvSpPr>
          <p:nvPr/>
        </p:nvSpPr>
        <p:spPr>
          <a:xfrm>
            <a:off x="3413711" y="1929233"/>
            <a:ext cx="314632" cy="3157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2D7488C-AEDA-4B88-9E21-3AA4A89C46D1}"/>
              </a:ext>
            </a:extLst>
          </p:cNvPr>
          <p:cNvSpPr/>
          <p:nvPr/>
        </p:nvSpPr>
        <p:spPr>
          <a:xfrm>
            <a:off x="-9525" y="0"/>
            <a:ext cx="762000" cy="68675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7C99BE0-AA86-42C5-9866-7B49972A54B5}"/>
              </a:ext>
            </a:extLst>
          </p:cNvPr>
          <p:cNvSpPr txBox="1"/>
          <p:nvPr/>
        </p:nvSpPr>
        <p:spPr>
          <a:xfrm rot="16200000">
            <a:off x="-2556413" y="3445166"/>
            <a:ext cx="5965095" cy="646331"/>
          </a:xfrm>
          <a:prstGeom prst="rect">
            <a:avLst/>
          </a:prstGeom>
          <a:noFill/>
        </p:spPr>
        <p:txBody>
          <a:bodyPr wrap="none" rtlCol="0">
            <a:spAutoFit/>
          </a:bodyPr>
          <a:lstStyle/>
          <a:p>
            <a:r>
              <a:rPr lang="en-US" sz="3600" dirty="0">
                <a:solidFill>
                  <a:srgbClr val="383838"/>
                </a:solidFill>
                <a:latin typeface="Century Gothic" panose="020B0502020202020204" pitchFamily="34" charset="0"/>
              </a:rPr>
              <a:t>Young Investigator Grants</a:t>
            </a:r>
            <a:endParaRPr lang="en-US" sz="3600" b="1" dirty="0">
              <a:solidFill>
                <a:srgbClr val="383838"/>
              </a:solidFill>
              <a:latin typeface="Century Gothic" panose="020B0502020202020204" pitchFamily="34" charset="0"/>
            </a:endParaRPr>
          </a:p>
        </p:txBody>
      </p:sp>
      <p:sp>
        <p:nvSpPr>
          <p:cNvPr id="10" name="Title 1">
            <a:extLst>
              <a:ext uri="{FF2B5EF4-FFF2-40B4-BE49-F238E27FC236}">
                <a16:creationId xmlns:a16="http://schemas.microsoft.com/office/drawing/2014/main" id="{3CC37AEB-4325-48C0-9D86-02057021A4AA}"/>
              </a:ext>
            </a:extLst>
          </p:cNvPr>
          <p:cNvSpPr txBox="1">
            <a:spLocks/>
          </p:cNvSpPr>
          <p:nvPr/>
        </p:nvSpPr>
        <p:spPr>
          <a:xfrm>
            <a:off x="1901825" y="235267"/>
            <a:ext cx="925952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Century Gothic" panose="020B0502020202020204" pitchFamily="34" charset="0"/>
              </a:rPr>
              <a:t>Why you should </a:t>
            </a:r>
            <a:r>
              <a:rPr lang="en-US" b="1" u="sng" dirty="0">
                <a:latin typeface="Century Gothic" panose="020B0502020202020204" pitchFamily="34" charset="0"/>
              </a:rPr>
              <a:t>NOT</a:t>
            </a:r>
            <a:r>
              <a:rPr lang="en-US" b="1" dirty="0">
                <a:latin typeface="Century Gothic" panose="020B0502020202020204" pitchFamily="34" charset="0"/>
              </a:rPr>
              <a:t> listen to me</a:t>
            </a:r>
          </a:p>
        </p:txBody>
      </p:sp>
      <p:sp>
        <p:nvSpPr>
          <p:cNvPr id="3" name="Rectangle 2">
            <a:extLst>
              <a:ext uri="{FF2B5EF4-FFF2-40B4-BE49-F238E27FC236}">
                <a16:creationId xmlns:a16="http://schemas.microsoft.com/office/drawing/2014/main" id="{99FFA1D6-AFF9-4149-9B4B-30B743434C45}"/>
              </a:ext>
            </a:extLst>
          </p:cNvPr>
          <p:cNvSpPr/>
          <p:nvPr/>
        </p:nvSpPr>
        <p:spPr>
          <a:xfrm>
            <a:off x="4188541" y="3152172"/>
            <a:ext cx="4542503" cy="2226073"/>
          </a:xfrm>
          <a:prstGeom prst="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solidFill>
                  <a:schemeClr val="tx1"/>
                </a:solidFill>
                <a:latin typeface="Century Gothic" panose="020B0502020202020204" pitchFamily="34" charset="0"/>
              </a:rPr>
              <a:t>14% </a:t>
            </a:r>
          </a:p>
          <a:p>
            <a:pPr algn="ctr"/>
            <a:r>
              <a:rPr lang="en-US" sz="3500" dirty="0">
                <a:solidFill>
                  <a:schemeClr val="tx1"/>
                </a:solidFill>
                <a:latin typeface="Century Gothic" panose="020B0502020202020204" pitchFamily="34" charset="0"/>
              </a:rPr>
              <a:t>of PI grants awarded</a:t>
            </a:r>
          </a:p>
        </p:txBody>
      </p:sp>
    </p:spTree>
    <p:extLst>
      <p:ext uri="{BB962C8B-B14F-4D97-AF65-F5344CB8AC3E}">
        <p14:creationId xmlns:p14="http://schemas.microsoft.com/office/powerpoint/2010/main" val="3120916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21809</TotalTime>
  <Words>1399</Words>
  <Application>Microsoft Office PowerPoint</Application>
  <PresentationFormat>Widescreen</PresentationFormat>
  <Paragraphs>205</Paragraphs>
  <Slides>30</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ArialMT</vt:lpstr>
      <vt:lpstr>Calibri</vt:lpstr>
      <vt:lpstr>Calibri Light</vt:lpstr>
      <vt:lpstr>Century Gothic</vt:lpstr>
      <vt:lpstr>Office Theme</vt:lpstr>
      <vt:lpstr>Young Investigator Grants</vt:lpstr>
      <vt:lpstr>PowerPoint Presentation</vt:lpstr>
      <vt:lpstr>PowerPoint Presentation</vt:lpstr>
      <vt:lpstr>PowerPoint Presentation</vt:lpstr>
      <vt:lpstr>Why you “should” listen to us</vt:lpstr>
      <vt:lpstr>Why you should listen to us</vt:lpstr>
      <vt:lpstr>Why you should listen to me</vt:lpstr>
      <vt:lpstr>PowerPoint Presentation</vt:lpstr>
      <vt:lpstr>PowerPoint Presentation</vt:lpstr>
      <vt:lpstr>Why you should (and should not) listen to me</vt:lpstr>
      <vt:lpstr>What you “should” do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Form a Team and Ask for Feedback </vt:lpstr>
      <vt:lpstr>PowerPoint Presentation</vt:lpstr>
      <vt:lpstr>PowerPoint Presentation</vt:lpstr>
      <vt:lpstr>PowerPoint Presentation</vt:lpstr>
      <vt:lpstr>PowerPoint Presentation</vt:lpstr>
      <vt:lpstr>Learn How to Write a Compelling Research Plan</vt:lpstr>
      <vt:lpstr>PowerPoint Presentation</vt:lpstr>
      <vt:lpstr>Writing Tips for a Compelling Research Plan</vt:lpstr>
      <vt:lpstr>Writing Tips (cont.)</vt:lpstr>
      <vt:lpstr>And, but, therefore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WEAVER, GLENN</dc:creator>
  <cp:lastModifiedBy>Christmus, Gaye</cp:lastModifiedBy>
  <cp:revision>130</cp:revision>
  <cp:lastPrinted>2022-09-19T20:26:03Z</cp:lastPrinted>
  <dcterms:created xsi:type="dcterms:W3CDTF">2019-06-11T11:57:32Z</dcterms:created>
  <dcterms:modified xsi:type="dcterms:W3CDTF">2022-09-19T20:26:43Z</dcterms:modified>
</cp:coreProperties>
</file>