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8.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notesSlides/notesSlide1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4.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15.xml" ContentType="application/vnd.openxmlformats-officedocument.presentationml.notesSlide+xml"/>
  <Override PartName="/ppt/tags/tag38.xml" ContentType="application/vnd.openxmlformats-officedocument.presentationml.tags+xml"/>
  <Override PartName="/ppt/notesSlides/notesSlide16.xml" ContentType="application/vnd.openxmlformats-officedocument.presentationml.notesSlide+xml"/>
  <Override PartName="/ppt/tags/tag39.xml" ContentType="application/vnd.openxmlformats-officedocument.presentationml.tags+xml"/>
  <Override PartName="/ppt/notesSlides/notesSlide1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tags/tag40.xml" ContentType="application/vnd.openxmlformats-officedocument.presentationml.tags+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9.xml" ContentType="application/vnd.openxmlformats-officedocument.presentationml.notesSlide+xml"/>
  <Override PartName="/ppt/tags/tag45.xml" ContentType="application/vnd.openxmlformats-officedocument.presentationml.tags+xml"/>
  <Override PartName="/ppt/notesSlides/notesSlide20.xml" ContentType="application/vnd.openxmlformats-officedocument.presentationml.notesSlide+xml"/>
  <Override PartName="/ppt/tags/tag46.xml" ContentType="application/vnd.openxmlformats-officedocument.presentationml.tags+xml"/>
  <Override PartName="/ppt/notesSlides/notesSlide21.xml" ContentType="application/vnd.openxmlformats-officedocument.presentationml.notesSlide+xml"/>
  <Override PartName="/ppt/tags/tag47.xml" ContentType="application/vnd.openxmlformats-officedocument.presentationml.tags+xml"/>
  <Override PartName="/ppt/notesSlides/notesSlide22.xml" ContentType="application/vnd.openxmlformats-officedocument.presentationml.notesSlide+xml"/>
  <Override PartName="/ppt/tags/tag48.xml" ContentType="application/vnd.openxmlformats-officedocument.presentationml.tags+xml"/>
  <Override PartName="/ppt/notesSlides/notesSlide23.xml" ContentType="application/vnd.openxmlformats-officedocument.presentationml.notesSlide+xml"/>
  <Override PartName="/ppt/tags/tag49.xml" ContentType="application/vnd.openxmlformats-officedocument.presentationml.tags+xml"/>
  <Override PartName="/ppt/notesSlides/notesSlide24.xml" ContentType="application/vnd.openxmlformats-officedocument.presentationml.notesSlide+xml"/>
  <Override PartName="/ppt/tags/tag50.xml" ContentType="application/vnd.openxmlformats-officedocument.presentationml.tags+xml"/>
  <Override PartName="/ppt/notesSlides/notesSlide2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2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27.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8.xml" ContentType="application/vnd.openxmlformats-officedocument.presentationml.notesSlide+xml"/>
  <Override PartName="/ppt/tags/tag66.xml" ContentType="application/vnd.openxmlformats-officedocument.presentationml.tags+xml"/>
  <Override PartName="/ppt/notesSlides/notesSlide29.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3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1.xml" ContentType="application/vnd.openxmlformats-officedocument.presentationml.notesSlide+xml"/>
  <Override PartName="/ppt/tags/tag76.xml" ContentType="application/vnd.openxmlformats-officedocument.presentationml.tags+xml"/>
  <Override PartName="/ppt/notesSlides/notesSlide3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33.xml" ContentType="application/vnd.openxmlformats-officedocument.presentationml.notesSlide+xml"/>
  <Override PartName="/ppt/tags/tag79.xml" ContentType="application/vnd.openxmlformats-officedocument.presentationml.tags+xml"/>
  <Override PartName="/ppt/notesSlides/notesSlide34.xml" ContentType="application/vnd.openxmlformats-officedocument.presentationml.notesSlide+xml"/>
  <Override PartName="/ppt/tags/tag80.xml" ContentType="application/vnd.openxmlformats-officedocument.presentationml.tags+xml"/>
  <Override PartName="/ppt/notesSlides/notesSlide35.xml" ContentType="application/vnd.openxmlformats-officedocument.presentationml.notesSlide+xml"/>
  <Override PartName="/ppt/tags/tag81.xml" ContentType="application/vnd.openxmlformats-officedocument.presentationml.tags+xml"/>
  <Override PartName="/ppt/notesSlides/notesSlide36.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tags/tag82.xml" ContentType="application/vnd.openxmlformats-officedocument.presentationml.tags+xml"/>
  <Override PartName="/ppt/notesSlides/notesSlide37.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38.xml" ContentType="application/vnd.openxmlformats-officedocument.presentationml.notesSlide+xml"/>
  <Override PartName="/ppt/tags/tag8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 id="2147483738" r:id="rId4"/>
    <p:sldMasterId id="2147483753" r:id="rId5"/>
    <p:sldMasterId id="2147483783" r:id="rId6"/>
    <p:sldMasterId id="2147483802" r:id="rId7"/>
    <p:sldMasterId id="2147483819" r:id="rId8"/>
  </p:sldMasterIdLst>
  <p:notesMasterIdLst>
    <p:notesMasterId r:id="rId102"/>
  </p:notesMasterIdLst>
  <p:sldIdLst>
    <p:sldId id="256" r:id="rId9"/>
    <p:sldId id="618" r:id="rId10"/>
    <p:sldId id="619" r:id="rId11"/>
    <p:sldId id="469" r:id="rId12"/>
    <p:sldId id="804" r:id="rId13"/>
    <p:sldId id="722" r:id="rId14"/>
    <p:sldId id="723" r:id="rId15"/>
    <p:sldId id="725" r:id="rId16"/>
    <p:sldId id="620" r:id="rId17"/>
    <p:sldId id="699" r:id="rId18"/>
    <p:sldId id="797" r:id="rId19"/>
    <p:sldId id="482" r:id="rId20"/>
    <p:sldId id="483" r:id="rId21"/>
    <p:sldId id="803" r:id="rId22"/>
    <p:sldId id="605" r:id="rId23"/>
    <p:sldId id="607" r:id="rId24"/>
    <p:sldId id="606" r:id="rId25"/>
    <p:sldId id="792" r:id="rId26"/>
    <p:sldId id="768" r:id="rId27"/>
    <p:sldId id="772" r:id="rId28"/>
    <p:sldId id="616" r:id="rId29"/>
    <p:sldId id="773" r:id="rId30"/>
    <p:sldId id="589" r:id="rId31"/>
    <p:sldId id="789" r:id="rId32"/>
    <p:sldId id="746" r:id="rId33"/>
    <p:sldId id="800" r:id="rId34"/>
    <p:sldId id="798" r:id="rId35"/>
    <p:sldId id="799" r:id="rId36"/>
    <p:sldId id="767" r:id="rId37"/>
    <p:sldId id="747" r:id="rId38"/>
    <p:sldId id="748" r:id="rId39"/>
    <p:sldId id="749" r:id="rId40"/>
    <p:sldId id="769" r:id="rId41"/>
    <p:sldId id="796" r:id="rId42"/>
    <p:sldId id="731" r:id="rId43"/>
    <p:sldId id="790" r:id="rId44"/>
    <p:sldId id="737" r:id="rId45"/>
    <p:sldId id="740" r:id="rId46"/>
    <p:sldId id="721" r:id="rId47"/>
    <p:sldId id="770" r:id="rId48"/>
    <p:sldId id="795" r:id="rId49"/>
    <p:sldId id="750" r:id="rId50"/>
    <p:sldId id="751" r:id="rId51"/>
    <p:sldId id="752" r:id="rId52"/>
    <p:sldId id="760" r:id="rId53"/>
    <p:sldId id="753" r:id="rId54"/>
    <p:sldId id="761" r:id="rId55"/>
    <p:sldId id="762" r:id="rId56"/>
    <p:sldId id="763" r:id="rId57"/>
    <p:sldId id="757" r:id="rId58"/>
    <p:sldId id="758" r:id="rId59"/>
    <p:sldId id="759" r:id="rId60"/>
    <p:sldId id="764" r:id="rId61"/>
    <p:sldId id="765" r:id="rId62"/>
    <p:sldId id="766" r:id="rId63"/>
    <p:sldId id="793" r:id="rId64"/>
    <p:sldId id="622" r:id="rId65"/>
    <p:sldId id="494" r:id="rId66"/>
    <p:sldId id="507" r:id="rId67"/>
    <p:sldId id="513" r:id="rId68"/>
    <p:sldId id="529" r:id="rId69"/>
    <p:sldId id="497" r:id="rId70"/>
    <p:sldId id="498" r:id="rId71"/>
    <p:sldId id="499" r:id="rId72"/>
    <p:sldId id="500" r:id="rId73"/>
    <p:sldId id="501" r:id="rId74"/>
    <p:sldId id="502" r:id="rId75"/>
    <p:sldId id="739" r:id="rId76"/>
    <p:sldId id="794" r:id="rId77"/>
    <p:sldId id="734" r:id="rId78"/>
    <p:sldId id="732" r:id="rId79"/>
    <p:sldId id="257" r:id="rId80"/>
    <p:sldId id="689" r:id="rId81"/>
    <p:sldId id="690" r:id="rId82"/>
    <p:sldId id="694" r:id="rId83"/>
    <p:sldId id="267" r:id="rId84"/>
    <p:sldId id="733" r:id="rId85"/>
    <p:sldId id="735" r:id="rId86"/>
    <p:sldId id="403" r:id="rId87"/>
    <p:sldId id="569" r:id="rId88"/>
    <p:sldId id="729" r:id="rId89"/>
    <p:sldId id="692" r:id="rId90"/>
    <p:sldId id="283" r:id="rId91"/>
    <p:sldId id="573" r:id="rId92"/>
    <p:sldId id="574" r:id="rId93"/>
    <p:sldId id="575" r:id="rId94"/>
    <p:sldId id="576" r:id="rId95"/>
    <p:sldId id="579" r:id="rId96"/>
    <p:sldId id="801" r:id="rId97"/>
    <p:sldId id="802" r:id="rId98"/>
    <p:sldId id="771" r:id="rId99"/>
    <p:sldId id="674" r:id="rId100"/>
    <p:sldId id="676" r:id="rId101"/>
  </p:sldIdLst>
  <p:sldSz cx="12192000" cy="6858000"/>
  <p:notesSz cx="6858000" cy="9144000"/>
  <p:custDataLst>
    <p:tags r:id="rId10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5" autoAdjust="0"/>
    <p:restoredTop sz="94660"/>
  </p:normalViewPr>
  <p:slideViewPr>
    <p:cSldViewPr snapToGrid="0">
      <p:cViewPr varScale="1">
        <p:scale>
          <a:sx n="68" d="100"/>
          <a:sy n="68" d="100"/>
        </p:scale>
        <p:origin x="80" y="48"/>
      </p:cViewPr>
      <p:guideLst/>
    </p:cSldViewPr>
  </p:slideViewPr>
  <p:notesTextViewPr>
    <p:cViewPr>
      <p:scale>
        <a:sx n="1" d="1"/>
        <a:sy n="1" d="1"/>
      </p:scale>
      <p:origin x="0" y="0"/>
    </p:cViewPr>
  </p:notesTextViewPr>
  <p:sorterViewPr>
    <p:cViewPr>
      <p:scale>
        <a:sx n="100" d="100"/>
        <a:sy n="100" d="100"/>
      </p:scale>
      <p:origin x="0" y="-194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07" Type="http://schemas.openxmlformats.org/officeDocument/2006/relationships/tableStyles" Target="tableStyles.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tags" Target="tags/tag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Documents%20and%20Settings\Jungmin\Desktop\Consumer%20based%20activity%20monitor\STUDY%201%20Data\Copy%20of%20Total_data_file_alg5.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3.bin"/></Relationships>
</file>

<file path=ppt/charts/_rels/chart3.xml.rels><?xml version="1.0" encoding="UTF-8" standalone="yes"?>
<Relationships xmlns="http://schemas.openxmlformats.org/package/2006/relationships"><Relationship Id="rId2" Type="http://schemas.openxmlformats.org/officeDocument/2006/relationships/oleObject" Target="file:///F:\Saint-Maurice%20Files\Saint-Maurice%20Files\Manuscripts\YPAMS%20conceptual%20paper\Output\id5415PE.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F:\Saint-Maurice%20Files\Saint-Maurice%20Files\Manuscripts\YPAMS%20conceptual%20paper\Output\id5415REC.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Pedro%20Saint-Maurice\Dissertation\Output\SCHOOLCV_BW.xls"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9903523793703594E-2"/>
          <c:y val="4.1996208027548367E-2"/>
          <c:w val="0.93508620109814611"/>
          <c:h val="0.73565585361236663"/>
        </c:manualLayout>
      </c:layout>
      <c:barChart>
        <c:barDir val="col"/>
        <c:grouping val="clustered"/>
        <c:varyColors val="0"/>
        <c:ser>
          <c:idx val="0"/>
          <c:order val="0"/>
          <c:spPr>
            <a:solidFill>
              <a:schemeClr val="tx1">
                <a:lumMod val="50000"/>
                <a:lumOff val="50000"/>
              </a:schemeClr>
            </a:solidFill>
          </c:spPr>
          <c:invertIfNegative val="0"/>
          <c:dLbls>
            <c:numFmt formatCode="0.0%" sourceLinked="0"/>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'Total Data'!$W$59:$AF$59</c:f>
                <c:numCache>
                  <c:formatCode>General</c:formatCode>
                  <c:ptCount val="10"/>
                  <c:pt idx="0">
                    <c:v>6.9088729982074118E-2</c:v>
                  </c:pt>
                  <c:pt idx="1">
                    <c:v>7.795916375653103E-2</c:v>
                  </c:pt>
                  <c:pt idx="2">
                    <c:v>7.5297544073596803E-2</c:v>
                  </c:pt>
                  <c:pt idx="3">
                    <c:v>9.7280946656498515E-2</c:v>
                  </c:pt>
                  <c:pt idx="4">
                    <c:v>0.17738773638806621</c:v>
                  </c:pt>
                  <c:pt idx="5">
                    <c:v>8.6881827807672271E-2</c:v>
                  </c:pt>
                  <c:pt idx="6">
                    <c:v>0.13901708129737</c:v>
                  </c:pt>
                  <c:pt idx="7">
                    <c:v>0.10289339104916698</c:v>
                  </c:pt>
                  <c:pt idx="8">
                    <c:v>0.20497813026383041</c:v>
                  </c:pt>
                  <c:pt idx="9">
                    <c:v>9.0540673833291826E-2</c:v>
                  </c:pt>
                </c:numCache>
              </c:numRef>
            </c:plus>
            <c:minus>
              <c:numRef>
                <c:f>'Total Data'!$W$59:$AF$59</c:f>
                <c:numCache>
                  <c:formatCode>General</c:formatCode>
                  <c:ptCount val="10"/>
                  <c:pt idx="0">
                    <c:v>6.9088729982074118E-2</c:v>
                  </c:pt>
                  <c:pt idx="1">
                    <c:v>7.795916375653103E-2</c:v>
                  </c:pt>
                  <c:pt idx="2">
                    <c:v>7.5297544073596803E-2</c:v>
                  </c:pt>
                  <c:pt idx="3">
                    <c:v>9.7280946656498515E-2</c:v>
                  </c:pt>
                  <c:pt idx="4">
                    <c:v>0.17738773638806621</c:v>
                  </c:pt>
                  <c:pt idx="5">
                    <c:v>8.6881827807672271E-2</c:v>
                  </c:pt>
                  <c:pt idx="6">
                    <c:v>0.13901708129737</c:v>
                  </c:pt>
                  <c:pt idx="7">
                    <c:v>0.10289339104916698</c:v>
                  </c:pt>
                  <c:pt idx="8">
                    <c:v>0.20497813026383041</c:v>
                  </c:pt>
                  <c:pt idx="9">
                    <c:v>9.0540673833291826E-2</c:v>
                  </c:pt>
                </c:numCache>
              </c:numRef>
            </c:minus>
          </c:errBars>
          <c:cat>
            <c:strRef>
              <c:f>'Total Data'!$W$57:$AF$57</c:f>
              <c:strCache>
                <c:ptCount val="10"/>
                <c:pt idx="0">
                  <c:v>GowearFit (R)</c:v>
                </c:pt>
                <c:pt idx="1">
                  <c:v>GowearFit (L)</c:v>
                </c:pt>
                <c:pt idx="2">
                  <c:v>Fitbit</c:v>
                </c:pt>
                <c:pt idx="3">
                  <c:v>Directlife (N)</c:v>
                </c:pt>
                <c:pt idx="4">
                  <c:v>Directlife (B)</c:v>
                </c:pt>
                <c:pt idx="5">
                  <c:v>Gruve</c:v>
                </c:pt>
                <c:pt idx="6">
                  <c:v>Omron</c:v>
                </c:pt>
                <c:pt idx="7">
                  <c:v>Kam</c:v>
                </c:pt>
                <c:pt idx="8">
                  <c:v>Polar</c:v>
                </c:pt>
                <c:pt idx="9">
                  <c:v>Garmin</c:v>
                </c:pt>
              </c:strCache>
            </c:strRef>
          </c:cat>
          <c:val>
            <c:numRef>
              <c:f>'Total Data'!$W$58:$AF$58</c:f>
              <c:numCache>
                <c:formatCode>0.00</c:formatCode>
                <c:ptCount val="10"/>
                <c:pt idx="0">
                  <c:v>0.12970558927368317</c:v>
                </c:pt>
                <c:pt idx="1">
                  <c:v>0.13471619954808176</c:v>
                </c:pt>
                <c:pt idx="2">
                  <c:v>0.14212510907297848</c:v>
                </c:pt>
                <c:pt idx="3">
                  <c:v>0.27329218854143961</c:v>
                </c:pt>
                <c:pt idx="4">
                  <c:v>0.1880122862278617</c:v>
                </c:pt>
                <c:pt idx="5">
                  <c:v>0.48176542363112629</c:v>
                </c:pt>
                <c:pt idx="6">
                  <c:v>0.47873063989494402</c:v>
                </c:pt>
                <c:pt idx="7">
                  <c:v>0.44750703554827675</c:v>
                </c:pt>
                <c:pt idx="8">
                  <c:v>0.26589800661201385</c:v>
                </c:pt>
                <c:pt idx="9">
                  <c:v>0.45146989186793662</c:v>
                </c:pt>
              </c:numCache>
            </c:numRef>
          </c:val>
          <c:extLst>
            <c:ext xmlns:c16="http://schemas.microsoft.com/office/drawing/2014/chart" uri="{C3380CC4-5D6E-409C-BE32-E72D297353CC}">
              <c16:uniqueId val="{00000000-67A9-4B79-8F54-04F453BA146F}"/>
            </c:ext>
          </c:extLst>
        </c:ser>
        <c:dLbls>
          <c:showLegendKey val="0"/>
          <c:showVal val="0"/>
          <c:showCatName val="0"/>
          <c:showSerName val="0"/>
          <c:showPercent val="0"/>
          <c:showBubbleSize val="0"/>
        </c:dLbls>
        <c:gapWidth val="150"/>
        <c:axId val="409198704"/>
        <c:axId val="409200664"/>
      </c:barChart>
      <c:catAx>
        <c:axId val="409198704"/>
        <c:scaling>
          <c:orientation val="minMax"/>
        </c:scaling>
        <c:delete val="0"/>
        <c:axPos val="b"/>
        <c:numFmt formatCode="General" sourceLinked="1"/>
        <c:majorTickMark val="out"/>
        <c:minorTickMark val="none"/>
        <c:tickLblPos val="nextTo"/>
        <c:txPr>
          <a:bodyPr/>
          <a:lstStyle/>
          <a:p>
            <a:pPr>
              <a:defRPr sz="1500"/>
            </a:pPr>
            <a:endParaRPr lang="en-US"/>
          </a:p>
        </c:txPr>
        <c:crossAx val="409200664"/>
        <c:crosses val="autoZero"/>
        <c:auto val="1"/>
        <c:lblAlgn val="ctr"/>
        <c:lblOffset val="100"/>
        <c:noMultiLvlLbl val="0"/>
      </c:catAx>
      <c:valAx>
        <c:axId val="409200664"/>
        <c:scaling>
          <c:orientation val="minMax"/>
        </c:scaling>
        <c:delete val="0"/>
        <c:axPos val="l"/>
        <c:majorGridlines/>
        <c:numFmt formatCode="0%" sourceLinked="0"/>
        <c:majorTickMark val="out"/>
        <c:minorTickMark val="none"/>
        <c:tickLblPos val="nextTo"/>
        <c:crossAx val="409198704"/>
        <c:crosses val="autoZero"/>
        <c:crossBetween val="between"/>
      </c:valAx>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'[Template - Time allocations between ACT24 and SWA (3).xlsx]Sheet1'!$F$5</c:f>
              <c:strCache>
                <c:ptCount val="1"/>
                <c:pt idx="0">
                  <c:v>Sedentary</c:v>
                </c:pt>
              </c:strCache>
            </c:strRef>
          </c:tx>
          <c:spPr>
            <a:solidFill>
              <a:schemeClr val="accent1"/>
            </a:solidFill>
            <a:ln>
              <a:noFill/>
            </a:ln>
            <a:effectLst/>
          </c:spPr>
          <c:invertIfNegative val="0"/>
          <c:cat>
            <c:strRef>
              <c:f>'[Template - Time allocations between ACT24 and SWA (3).xlsx]Sheet1'!$G$2:$I$2</c:f>
              <c:strCache>
                <c:ptCount val="3"/>
                <c:pt idx="0">
                  <c:v>ACT24 (%)</c:v>
                </c:pt>
                <c:pt idx="1">
                  <c:v>SWA (%)</c:v>
                </c:pt>
                <c:pt idx="2">
                  <c:v>Soj (%)</c:v>
                </c:pt>
              </c:strCache>
            </c:strRef>
          </c:cat>
          <c:val>
            <c:numRef>
              <c:f>'[Template - Time allocations between ACT24 and SWA (3).xlsx]Sheet1'!$G$5:$I$5</c:f>
              <c:numCache>
                <c:formatCode>0.0</c:formatCode>
                <c:ptCount val="3"/>
                <c:pt idx="0">
                  <c:v>61.511056638657216</c:v>
                </c:pt>
                <c:pt idx="1">
                  <c:v>58.231069510643351</c:v>
                </c:pt>
                <c:pt idx="2">
                  <c:v>65.626126667467858</c:v>
                </c:pt>
              </c:numCache>
            </c:numRef>
          </c:val>
          <c:extLst>
            <c:ext xmlns:c16="http://schemas.microsoft.com/office/drawing/2014/chart" uri="{C3380CC4-5D6E-409C-BE32-E72D297353CC}">
              <c16:uniqueId val="{00000000-FC4B-4796-B22C-2075C9B4799D}"/>
            </c:ext>
          </c:extLst>
        </c:ser>
        <c:ser>
          <c:idx val="1"/>
          <c:order val="1"/>
          <c:tx>
            <c:strRef>
              <c:f>'[Template - Time allocations between ACT24 and SWA (3).xlsx]Sheet1'!$F$6</c:f>
              <c:strCache>
                <c:ptCount val="1"/>
                <c:pt idx="0">
                  <c:v>Light</c:v>
                </c:pt>
              </c:strCache>
            </c:strRef>
          </c:tx>
          <c:spPr>
            <a:solidFill>
              <a:schemeClr val="accent2"/>
            </a:solidFill>
            <a:ln>
              <a:noFill/>
            </a:ln>
            <a:effectLst/>
          </c:spPr>
          <c:invertIfNegative val="0"/>
          <c:cat>
            <c:strRef>
              <c:f>'[Template - Time allocations between ACT24 and SWA (3).xlsx]Sheet1'!$G$2:$I$2</c:f>
              <c:strCache>
                <c:ptCount val="3"/>
                <c:pt idx="0">
                  <c:v>ACT24 (%)</c:v>
                </c:pt>
                <c:pt idx="1">
                  <c:v>SWA (%)</c:v>
                </c:pt>
                <c:pt idx="2">
                  <c:v>Soj (%)</c:v>
                </c:pt>
              </c:strCache>
            </c:strRef>
          </c:cat>
          <c:val>
            <c:numRef>
              <c:f>'[Template - Time allocations between ACT24 and SWA (3).xlsx]Sheet1'!$G$6:$I$6</c:f>
              <c:numCache>
                <c:formatCode>0.0</c:formatCode>
                <c:ptCount val="3"/>
                <c:pt idx="0">
                  <c:v>26.803909552644971</c:v>
                </c:pt>
                <c:pt idx="1">
                  <c:v>27.394483145340438</c:v>
                </c:pt>
                <c:pt idx="2">
                  <c:v>22.451227817169411</c:v>
                </c:pt>
              </c:numCache>
            </c:numRef>
          </c:val>
          <c:extLst>
            <c:ext xmlns:c16="http://schemas.microsoft.com/office/drawing/2014/chart" uri="{C3380CC4-5D6E-409C-BE32-E72D297353CC}">
              <c16:uniqueId val="{00000001-FC4B-4796-B22C-2075C9B4799D}"/>
            </c:ext>
          </c:extLst>
        </c:ser>
        <c:ser>
          <c:idx val="2"/>
          <c:order val="2"/>
          <c:tx>
            <c:strRef>
              <c:f>'[Template - Time allocations between ACT24 and SWA (3).xlsx]Sheet1'!$F$7</c:f>
              <c:strCache>
                <c:ptCount val="1"/>
                <c:pt idx="0">
                  <c:v>Moderate</c:v>
                </c:pt>
              </c:strCache>
            </c:strRef>
          </c:tx>
          <c:spPr>
            <a:solidFill>
              <a:schemeClr val="accent3"/>
            </a:solidFill>
            <a:ln>
              <a:noFill/>
            </a:ln>
            <a:effectLst/>
          </c:spPr>
          <c:invertIfNegative val="0"/>
          <c:cat>
            <c:strRef>
              <c:f>'[Template - Time allocations between ACT24 and SWA (3).xlsx]Sheet1'!$G$2:$I$2</c:f>
              <c:strCache>
                <c:ptCount val="3"/>
                <c:pt idx="0">
                  <c:v>ACT24 (%)</c:v>
                </c:pt>
                <c:pt idx="1">
                  <c:v>SWA (%)</c:v>
                </c:pt>
                <c:pt idx="2">
                  <c:v>Soj (%)</c:v>
                </c:pt>
              </c:strCache>
            </c:strRef>
          </c:cat>
          <c:val>
            <c:numRef>
              <c:f>'[Template - Time allocations between ACT24 and SWA (3).xlsx]Sheet1'!$G$7:$I$7</c:f>
              <c:numCache>
                <c:formatCode>0.0</c:formatCode>
                <c:ptCount val="3"/>
                <c:pt idx="0">
                  <c:v>9.7126001017896293</c:v>
                </c:pt>
                <c:pt idx="1">
                  <c:v>12.380572389846229</c:v>
                </c:pt>
                <c:pt idx="2">
                  <c:v>8.6257661338781393</c:v>
                </c:pt>
              </c:numCache>
            </c:numRef>
          </c:val>
          <c:extLst>
            <c:ext xmlns:c16="http://schemas.microsoft.com/office/drawing/2014/chart" uri="{C3380CC4-5D6E-409C-BE32-E72D297353CC}">
              <c16:uniqueId val="{00000002-FC4B-4796-B22C-2075C9B4799D}"/>
            </c:ext>
          </c:extLst>
        </c:ser>
        <c:ser>
          <c:idx val="3"/>
          <c:order val="3"/>
          <c:tx>
            <c:strRef>
              <c:f>'[Template - Time allocations between ACT24 and SWA (3).xlsx]Sheet1'!$F$8</c:f>
              <c:strCache>
                <c:ptCount val="1"/>
                <c:pt idx="0">
                  <c:v>Vigorous</c:v>
                </c:pt>
              </c:strCache>
            </c:strRef>
          </c:tx>
          <c:spPr>
            <a:solidFill>
              <a:schemeClr val="accent4"/>
            </a:solidFill>
            <a:ln>
              <a:noFill/>
            </a:ln>
            <a:effectLst/>
          </c:spPr>
          <c:invertIfNegative val="0"/>
          <c:cat>
            <c:strRef>
              <c:f>'[Template - Time allocations between ACT24 and SWA (3).xlsx]Sheet1'!$G$2:$I$2</c:f>
              <c:strCache>
                <c:ptCount val="3"/>
                <c:pt idx="0">
                  <c:v>ACT24 (%)</c:v>
                </c:pt>
                <c:pt idx="1">
                  <c:v>SWA (%)</c:v>
                </c:pt>
                <c:pt idx="2">
                  <c:v>Soj (%)</c:v>
                </c:pt>
              </c:strCache>
            </c:strRef>
          </c:cat>
          <c:val>
            <c:numRef>
              <c:f>'[Template - Time allocations between ACT24 and SWA (3).xlsx]Sheet1'!$G$8:$I$8</c:f>
              <c:numCache>
                <c:formatCode>0.0</c:formatCode>
                <c:ptCount val="3"/>
                <c:pt idx="0">
                  <c:v>1.9724337069081919</c:v>
                </c:pt>
                <c:pt idx="1">
                  <c:v>1.9938749541699916</c:v>
                </c:pt>
                <c:pt idx="2">
                  <c:v>3.2968793814845974</c:v>
                </c:pt>
              </c:numCache>
            </c:numRef>
          </c:val>
          <c:extLst>
            <c:ext xmlns:c16="http://schemas.microsoft.com/office/drawing/2014/chart" uri="{C3380CC4-5D6E-409C-BE32-E72D297353CC}">
              <c16:uniqueId val="{00000003-FC4B-4796-B22C-2075C9B4799D}"/>
            </c:ext>
          </c:extLst>
        </c:ser>
        <c:dLbls>
          <c:showLegendKey val="0"/>
          <c:showVal val="0"/>
          <c:showCatName val="0"/>
          <c:showSerName val="0"/>
          <c:showPercent val="0"/>
          <c:showBubbleSize val="0"/>
        </c:dLbls>
        <c:gapWidth val="150"/>
        <c:overlap val="100"/>
        <c:axId val="352308336"/>
        <c:axId val="353001512"/>
      </c:barChart>
      <c:catAx>
        <c:axId val="35230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353001512"/>
        <c:crosses val="autoZero"/>
        <c:auto val="1"/>
        <c:lblAlgn val="ctr"/>
        <c:lblOffset val="100"/>
        <c:noMultiLvlLbl val="0"/>
      </c:catAx>
      <c:valAx>
        <c:axId val="353001512"/>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52308336"/>
        <c:crosses val="autoZero"/>
        <c:crossBetween val="between"/>
        <c:majorUnit val="20"/>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PE Class -</a:t>
            </a:r>
            <a:r>
              <a:rPr lang="en-US" baseline="0"/>
              <a:t> Day 1</a:t>
            </a:r>
            <a:endParaRPr lang="en-US"/>
          </a:p>
        </c:rich>
      </c:tx>
      <c:layout>
        <c:manualLayout>
          <c:xMode val="edge"/>
          <c:yMode val="edge"/>
          <c:x val="0.65880555555555664"/>
          <c:y val="3.703703703703707E-2"/>
        </c:manualLayout>
      </c:layout>
      <c:overlay val="1"/>
    </c:title>
    <c:autoTitleDeleted val="0"/>
    <c:plotArea>
      <c:layout/>
      <c:lineChart>
        <c:grouping val="standard"/>
        <c:varyColors val="0"/>
        <c:ser>
          <c:idx val="0"/>
          <c:order val="0"/>
          <c:spPr>
            <a:ln w="31750">
              <a:solidFill>
                <a:schemeClr val="tx1"/>
              </a:solidFill>
            </a:ln>
            <a:effectLst>
              <a:outerShdw blurRad="50800" dist="38100" dir="8100000" algn="tr" rotWithShape="0">
                <a:prstClr val="black">
                  <a:alpha val="40000"/>
                </a:prstClr>
              </a:outerShdw>
            </a:effectLst>
          </c:spPr>
          <c:marker>
            <c:symbol val="none"/>
          </c:marker>
          <c:cat>
            <c:numRef>
              <c:f>Sheet1!$E$2:$E$42</c:f>
              <c:numCache>
                <c:formatCode>[$-F400]h:mm:ss\ AM/PM</c:formatCode>
                <c:ptCount val="41"/>
                <c:pt idx="0">
                  <c:v>0.54722222222222228</c:v>
                </c:pt>
                <c:pt idx="1">
                  <c:v>0.54861111111111149</c:v>
                </c:pt>
                <c:pt idx="2">
                  <c:v>0.55000000000000004</c:v>
                </c:pt>
                <c:pt idx="3">
                  <c:v>0.55069444444444493</c:v>
                </c:pt>
                <c:pt idx="4">
                  <c:v>0.55138888888888893</c:v>
                </c:pt>
                <c:pt idx="5">
                  <c:v>0.5520833333333337</c:v>
                </c:pt>
                <c:pt idx="6">
                  <c:v>0.55277777777777781</c:v>
                </c:pt>
                <c:pt idx="7">
                  <c:v>0.55347222222222192</c:v>
                </c:pt>
                <c:pt idx="8">
                  <c:v>0.55416666666666659</c:v>
                </c:pt>
                <c:pt idx="9">
                  <c:v>0.55486111111111114</c:v>
                </c:pt>
                <c:pt idx="10">
                  <c:v>0.55555555555555569</c:v>
                </c:pt>
                <c:pt idx="11">
                  <c:v>0.55625000000000002</c:v>
                </c:pt>
                <c:pt idx="12">
                  <c:v>0.55694444444444491</c:v>
                </c:pt>
                <c:pt idx="13">
                  <c:v>0.55763888888888924</c:v>
                </c:pt>
                <c:pt idx="14">
                  <c:v>0.55833333333333335</c:v>
                </c:pt>
                <c:pt idx="15">
                  <c:v>0.55902777777777779</c:v>
                </c:pt>
                <c:pt idx="16">
                  <c:v>0.55972222222222223</c:v>
                </c:pt>
                <c:pt idx="17">
                  <c:v>0.56041666666666656</c:v>
                </c:pt>
                <c:pt idx="18">
                  <c:v>0.56111111111111112</c:v>
                </c:pt>
                <c:pt idx="19">
                  <c:v>0.561805555555556</c:v>
                </c:pt>
                <c:pt idx="20">
                  <c:v>0.5625</c:v>
                </c:pt>
                <c:pt idx="21">
                  <c:v>0.56319444444444478</c:v>
                </c:pt>
                <c:pt idx="22">
                  <c:v>0.56388888888888922</c:v>
                </c:pt>
                <c:pt idx="23">
                  <c:v>0.56458333333333333</c:v>
                </c:pt>
                <c:pt idx="24">
                  <c:v>0.56527777777777777</c:v>
                </c:pt>
                <c:pt idx="25">
                  <c:v>0.56597222222222221</c:v>
                </c:pt>
                <c:pt idx="26">
                  <c:v>0.56666666666666654</c:v>
                </c:pt>
                <c:pt idx="27">
                  <c:v>0.56736111111111109</c:v>
                </c:pt>
                <c:pt idx="28">
                  <c:v>0.56805555555555565</c:v>
                </c:pt>
                <c:pt idx="29">
                  <c:v>0.56875000000000031</c:v>
                </c:pt>
                <c:pt idx="30">
                  <c:v>0.56944444444444464</c:v>
                </c:pt>
                <c:pt idx="31">
                  <c:v>0.57013888888888919</c:v>
                </c:pt>
                <c:pt idx="32">
                  <c:v>0.57083333333333364</c:v>
                </c:pt>
                <c:pt idx="33">
                  <c:v>0.57152777777777752</c:v>
                </c:pt>
                <c:pt idx="34">
                  <c:v>0.57222222222222219</c:v>
                </c:pt>
                <c:pt idx="35">
                  <c:v>0.57291666666666652</c:v>
                </c:pt>
                <c:pt idx="36">
                  <c:v>0.57430555555555562</c:v>
                </c:pt>
                <c:pt idx="37">
                  <c:v>0.57569444444444484</c:v>
                </c:pt>
                <c:pt idx="38">
                  <c:v>0.57708333333333361</c:v>
                </c:pt>
                <c:pt idx="39">
                  <c:v>0.57847222222222228</c:v>
                </c:pt>
                <c:pt idx="40">
                  <c:v>0.57986111111111149</c:v>
                </c:pt>
              </c:numCache>
            </c:numRef>
          </c:cat>
          <c:val>
            <c:numRef>
              <c:f>Sheet1!$B$2:$B$42</c:f>
              <c:numCache>
                <c:formatCode>General</c:formatCode>
                <c:ptCount val="41"/>
                <c:pt idx="0">
                  <c:v>4.8536043166999967</c:v>
                </c:pt>
                <c:pt idx="1">
                  <c:v>4.2606644630000003</c:v>
                </c:pt>
                <c:pt idx="2">
                  <c:v>2.4624381064999987</c:v>
                </c:pt>
                <c:pt idx="3">
                  <c:v>2.2402253151</c:v>
                </c:pt>
                <c:pt idx="4">
                  <c:v>2.1279780865000002</c:v>
                </c:pt>
                <c:pt idx="5">
                  <c:v>2.0883991718000012</c:v>
                </c:pt>
                <c:pt idx="6">
                  <c:v>2.9680371284000002</c:v>
                </c:pt>
                <c:pt idx="7">
                  <c:v>2.2206354140999998</c:v>
                </c:pt>
                <c:pt idx="8">
                  <c:v>2.9623262882000012</c:v>
                </c:pt>
                <c:pt idx="9">
                  <c:v>5.2799568175999969</c:v>
                </c:pt>
                <c:pt idx="10">
                  <c:v>6.6108336448999969</c:v>
                </c:pt>
                <c:pt idx="11">
                  <c:v>6.1914505959000001</c:v>
                </c:pt>
                <c:pt idx="12">
                  <c:v>6.1747441291999969</c:v>
                </c:pt>
                <c:pt idx="13">
                  <c:v>6.5607128142999978</c:v>
                </c:pt>
                <c:pt idx="14">
                  <c:v>6.6097536087000002</c:v>
                </c:pt>
                <c:pt idx="15">
                  <c:v>6.5741920470999977</c:v>
                </c:pt>
                <c:pt idx="16">
                  <c:v>6.1881136893999971</c:v>
                </c:pt>
                <c:pt idx="17">
                  <c:v>6.1402831078000002</c:v>
                </c:pt>
                <c:pt idx="18">
                  <c:v>7.0341753959999975</c:v>
                </c:pt>
                <c:pt idx="19">
                  <c:v>7.2836990356000033</c:v>
                </c:pt>
                <c:pt idx="20">
                  <c:v>7.072780609099997</c:v>
                </c:pt>
                <c:pt idx="21">
                  <c:v>6.8227667809000003</c:v>
                </c:pt>
                <c:pt idx="22">
                  <c:v>6.3845715522999944</c:v>
                </c:pt>
                <c:pt idx="23">
                  <c:v>7.4024572371999966</c:v>
                </c:pt>
                <c:pt idx="24">
                  <c:v>6.414899349199997</c:v>
                </c:pt>
                <c:pt idx="25">
                  <c:v>6.3504161835000001</c:v>
                </c:pt>
                <c:pt idx="26">
                  <c:v>6.9428658484999968</c:v>
                </c:pt>
                <c:pt idx="27">
                  <c:v>6.5542354583999956</c:v>
                </c:pt>
                <c:pt idx="28">
                  <c:v>6.6123385428999946</c:v>
                </c:pt>
                <c:pt idx="29">
                  <c:v>6.7861247062999972</c:v>
                </c:pt>
                <c:pt idx="30">
                  <c:v>5.9911313056999997</c:v>
                </c:pt>
                <c:pt idx="31">
                  <c:v>6.0659527778999944</c:v>
                </c:pt>
                <c:pt idx="32">
                  <c:v>7.3754448890999971</c:v>
                </c:pt>
                <c:pt idx="33">
                  <c:v>7.6855473517999977</c:v>
                </c:pt>
                <c:pt idx="34">
                  <c:v>7.3902978897000002</c:v>
                </c:pt>
                <c:pt idx="35">
                  <c:v>7.2655096054000001</c:v>
                </c:pt>
                <c:pt idx="36">
                  <c:v>6.0357236861999999</c:v>
                </c:pt>
                <c:pt idx="37">
                  <c:v>4.7185215950000003</c:v>
                </c:pt>
                <c:pt idx="38">
                  <c:v>5.9758210181999996</c:v>
                </c:pt>
                <c:pt idx="39">
                  <c:v>4.8492865561999956</c:v>
                </c:pt>
                <c:pt idx="40">
                  <c:v>4.9099082947000028</c:v>
                </c:pt>
              </c:numCache>
            </c:numRef>
          </c:val>
          <c:smooth val="0"/>
          <c:extLst>
            <c:ext xmlns:c16="http://schemas.microsoft.com/office/drawing/2014/chart" uri="{C3380CC4-5D6E-409C-BE32-E72D297353CC}">
              <c16:uniqueId val="{00000000-7693-421E-80A4-5578B068B582}"/>
            </c:ext>
          </c:extLst>
        </c:ser>
        <c:dLbls>
          <c:showLegendKey val="0"/>
          <c:showVal val="0"/>
          <c:showCatName val="0"/>
          <c:showSerName val="0"/>
          <c:showPercent val="0"/>
          <c:showBubbleSize val="0"/>
        </c:dLbls>
        <c:smooth val="0"/>
        <c:axId val="494091968"/>
        <c:axId val="494088440"/>
      </c:lineChart>
      <c:catAx>
        <c:axId val="494091968"/>
        <c:scaling>
          <c:orientation val="minMax"/>
        </c:scaling>
        <c:delete val="0"/>
        <c:axPos val="b"/>
        <c:numFmt formatCode="[$-F400]h:mm:ss\ AM/PM" sourceLinked="1"/>
        <c:majorTickMark val="out"/>
        <c:minorTickMark val="none"/>
        <c:tickLblPos val="nextTo"/>
        <c:txPr>
          <a:bodyPr rot="-3000000"/>
          <a:lstStyle/>
          <a:p>
            <a:pPr>
              <a:defRPr/>
            </a:pPr>
            <a:endParaRPr lang="en-US"/>
          </a:p>
        </c:txPr>
        <c:crossAx val="494088440"/>
        <c:crosses val="autoZero"/>
        <c:auto val="1"/>
        <c:lblAlgn val="ctr"/>
        <c:lblOffset val="100"/>
        <c:noMultiLvlLbl val="0"/>
      </c:catAx>
      <c:valAx>
        <c:axId val="494088440"/>
        <c:scaling>
          <c:orientation val="minMax"/>
        </c:scaling>
        <c:delete val="0"/>
        <c:axPos val="l"/>
        <c:majorGridlines/>
        <c:title>
          <c:tx>
            <c:rich>
              <a:bodyPr rot="-5400000" vert="horz"/>
              <a:lstStyle/>
              <a:p>
                <a:pPr>
                  <a:defRPr/>
                </a:pPr>
                <a:r>
                  <a:rPr lang="en-US"/>
                  <a:t>Energy Expenditure </a:t>
                </a:r>
              </a:p>
              <a:p>
                <a:pPr>
                  <a:defRPr/>
                </a:pPr>
                <a:r>
                  <a:rPr lang="en-US"/>
                  <a:t>(in METs)</a:t>
                </a:r>
              </a:p>
            </c:rich>
          </c:tx>
          <c:layout>
            <c:manualLayout>
              <c:xMode val="edge"/>
              <c:yMode val="edge"/>
              <c:x val="1.1111111111111124E-2"/>
              <c:y val="9.8322761738116077E-2"/>
            </c:manualLayout>
          </c:layout>
          <c:overlay val="0"/>
        </c:title>
        <c:numFmt formatCode="General" sourceLinked="1"/>
        <c:majorTickMark val="out"/>
        <c:minorTickMark val="none"/>
        <c:tickLblPos val="nextTo"/>
        <c:crossAx val="494091968"/>
        <c:crosses val="autoZero"/>
        <c:crossBetween val="between"/>
      </c:valAx>
    </c:plotArea>
    <c:plotVisOnly val="1"/>
    <c:dispBlanksAs val="gap"/>
    <c:showDLblsOverMax val="0"/>
  </c:chart>
  <c:txPr>
    <a:bodyPr/>
    <a:lstStyle/>
    <a:p>
      <a:pPr>
        <a:defRPr sz="1200">
          <a:latin typeface="Times New Roman" pitchFamily="18" charset="0"/>
          <a:cs typeface="Times New Roman" pitchFamily="18" charset="0"/>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dirty="0"/>
              <a:t>Recess</a:t>
            </a:r>
            <a:r>
              <a:rPr lang="en-US" baseline="0" dirty="0"/>
              <a:t> – Day 1</a:t>
            </a:r>
            <a:endParaRPr lang="en-US" dirty="0"/>
          </a:p>
        </c:rich>
      </c:tx>
      <c:layout>
        <c:manualLayout>
          <c:xMode val="edge"/>
          <c:yMode val="edge"/>
          <c:x val="0.71059033245844339"/>
          <c:y val="5.0925925925925923E-2"/>
        </c:manualLayout>
      </c:layout>
      <c:overlay val="1"/>
    </c:title>
    <c:autoTitleDeleted val="0"/>
    <c:plotArea>
      <c:layout/>
      <c:lineChart>
        <c:grouping val="standard"/>
        <c:varyColors val="0"/>
        <c:ser>
          <c:idx val="0"/>
          <c:order val="0"/>
          <c:spPr>
            <a:ln w="31750">
              <a:solidFill>
                <a:prstClr val="black"/>
              </a:solidFill>
            </a:ln>
            <a:effectLst>
              <a:outerShdw blurRad="50800" dist="38100" dir="8100000" algn="tr" rotWithShape="0">
                <a:prstClr val="black">
                  <a:alpha val="40000"/>
                </a:prstClr>
              </a:outerShdw>
            </a:effectLst>
          </c:spPr>
          <c:marker>
            <c:symbol val="none"/>
          </c:marker>
          <c:cat>
            <c:numRef>
              <c:f>Sheet1!$E$2:$E$17</c:f>
              <c:numCache>
                <c:formatCode>[$-F400]h:mm:ss\ AM/PM</c:formatCode>
                <c:ptCount val="16"/>
                <c:pt idx="0">
                  <c:v>0.51458333333333328</c:v>
                </c:pt>
                <c:pt idx="1">
                  <c:v>0.51597222222222228</c:v>
                </c:pt>
                <c:pt idx="2">
                  <c:v>0.51736111111111116</c:v>
                </c:pt>
                <c:pt idx="3">
                  <c:v>0.51875000000000004</c:v>
                </c:pt>
                <c:pt idx="4">
                  <c:v>0.5194444444444446</c:v>
                </c:pt>
                <c:pt idx="5">
                  <c:v>0.52013888888888893</c:v>
                </c:pt>
                <c:pt idx="6">
                  <c:v>0.5208333333333337</c:v>
                </c:pt>
                <c:pt idx="7">
                  <c:v>0.52152777777777759</c:v>
                </c:pt>
                <c:pt idx="8">
                  <c:v>0.52222222222222192</c:v>
                </c:pt>
                <c:pt idx="9">
                  <c:v>0.52291666666666659</c:v>
                </c:pt>
                <c:pt idx="10">
                  <c:v>0.52361111111111114</c:v>
                </c:pt>
                <c:pt idx="11">
                  <c:v>0.52430555555555569</c:v>
                </c:pt>
                <c:pt idx="12">
                  <c:v>0.52500000000000002</c:v>
                </c:pt>
                <c:pt idx="13">
                  <c:v>0.52569444444444491</c:v>
                </c:pt>
                <c:pt idx="14">
                  <c:v>0.52638888888888891</c:v>
                </c:pt>
                <c:pt idx="15">
                  <c:v>0.52708333333333335</c:v>
                </c:pt>
              </c:numCache>
            </c:numRef>
          </c:cat>
          <c:val>
            <c:numRef>
              <c:f>Sheet1!$B$2:$B$16</c:f>
              <c:numCache>
                <c:formatCode>General</c:formatCode>
                <c:ptCount val="15"/>
                <c:pt idx="0">
                  <c:v>1.7116073369999998</c:v>
                </c:pt>
                <c:pt idx="1">
                  <c:v>2.0932147503000014</c:v>
                </c:pt>
                <c:pt idx="2">
                  <c:v>2.7046351433</c:v>
                </c:pt>
                <c:pt idx="3">
                  <c:v>3.2496612072000013</c:v>
                </c:pt>
                <c:pt idx="4">
                  <c:v>3.2805588244999999</c:v>
                </c:pt>
                <c:pt idx="5">
                  <c:v>3.3191654681999987</c:v>
                </c:pt>
                <c:pt idx="6">
                  <c:v>1.9470540285000006</c:v>
                </c:pt>
                <c:pt idx="7">
                  <c:v>2.138160944</c:v>
                </c:pt>
                <c:pt idx="8">
                  <c:v>1.8741012812</c:v>
                </c:pt>
                <c:pt idx="9">
                  <c:v>2.1001598834999999</c:v>
                </c:pt>
                <c:pt idx="10">
                  <c:v>2.4142811297999986</c:v>
                </c:pt>
                <c:pt idx="11">
                  <c:v>4.3988227844000027</c:v>
                </c:pt>
                <c:pt idx="12">
                  <c:v>4.9053936005000027</c:v>
                </c:pt>
                <c:pt idx="13">
                  <c:v>3.3143610953999998</c:v>
                </c:pt>
                <c:pt idx="14">
                  <c:v>4.8711729049999999</c:v>
                </c:pt>
              </c:numCache>
            </c:numRef>
          </c:val>
          <c:smooth val="0"/>
          <c:extLst>
            <c:ext xmlns:c16="http://schemas.microsoft.com/office/drawing/2014/chart" uri="{C3380CC4-5D6E-409C-BE32-E72D297353CC}">
              <c16:uniqueId val="{00000000-8B09-4D11-8751-F2BE6460799B}"/>
            </c:ext>
          </c:extLst>
        </c:ser>
        <c:dLbls>
          <c:showLegendKey val="0"/>
          <c:showVal val="0"/>
          <c:showCatName val="0"/>
          <c:showSerName val="0"/>
          <c:showPercent val="0"/>
          <c:showBubbleSize val="0"/>
        </c:dLbls>
        <c:smooth val="0"/>
        <c:axId val="494092360"/>
        <c:axId val="494089616"/>
      </c:lineChart>
      <c:catAx>
        <c:axId val="494092360"/>
        <c:scaling>
          <c:orientation val="minMax"/>
        </c:scaling>
        <c:delete val="0"/>
        <c:axPos val="b"/>
        <c:numFmt formatCode="[$-F400]h:mm:ss\ AM/PM" sourceLinked="1"/>
        <c:majorTickMark val="out"/>
        <c:minorTickMark val="none"/>
        <c:tickLblPos val="nextTo"/>
        <c:txPr>
          <a:bodyPr rot="-3000000"/>
          <a:lstStyle/>
          <a:p>
            <a:pPr>
              <a:defRPr/>
            </a:pPr>
            <a:endParaRPr lang="en-US"/>
          </a:p>
        </c:txPr>
        <c:crossAx val="494089616"/>
        <c:crosses val="autoZero"/>
        <c:auto val="1"/>
        <c:lblAlgn val="ctr"/>
        <c:lblOffset val="100"/>
        <c:noMultiLvlLbl val="0"/>
      </c:catAx>
      <c:valAx>
        <c:axId val="494089616"/>
        <c:scaling>
          <c:orientation val="minMax"/>
        </c:scaling>
        <c:delete val="0"/>
        <c:axPos val="l"/>
        <c:majorGridlines/>
        <c:title>
          <c:tx>
            <c:rich>
              <a:bodyPr rot="-5400000" vert="horz"/>
              <a:lstStyle/>
              <a:p>
                <a:pPr>
                  <a:defRPr/>
                </a:pPr>
                <a:r>
                  <a:rPr lang="en-US"/>
                  <a:t>Energy Expenditure </a:t>
                </a:r>
              </a:p>
              <a:p>
                <a:pPr>
                  <a:defRPr/>
                </a:pPr>
                <a:r>
                  <a:rPr lang="en-US"/>
                  <a:t>(in METs)</a:t>
                </a:r>
              </a:p>
            </c:rich>
          </c:tx>
          <c:layout>
            <c:manualLayout>
              <c:xMode val="edge"/>
              <c:yMode val="edge"/>
              <c:x val="8.3333333333333367E-3"/>
              <c:y val="8.5315689705453501E-2"/>
            </c:manualLayout>
          </c:layout>
          <c:overlay val="0"/>
        </c:title>
        <c:numFmt formatCode="General" sourceLinked="1"/>
        <c:majorTickMark val="out"/>
        <c:minorTickMark val="none"/>
        <c:tickLblPos val="nextTo"/>
        <c:crossAx val="494092360"/>
        <c:crosses val="autoZero"/>
        <c:crossBetween val="between"/>
      </c:valAx>
    </c:plotArea>
    <c:plotVisOnly val="1"/>
    <c:dispBlanksAs val="gap"/>
    <c:showDLblsOverMax val="0"/>
  </c:chart>
  <c:txPr>
    <a:bodyPr/>
    <a:lstStyle/>
    <a:p>
      <a:pPr>
        <a:defRPr sz="1200">
          <a:latin typeface="Times New Roman" pitchFamily="18" charset="0"/>
          <a:cs typeface="Times New Roman" pitchFamily="18"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stacked"/>
        <c:varyColors val="0"/>
        <c:ser>
          <c:idx val="0"/>
          <c:order val="0"/>
          <c:tx>
            <c:v>Trans. To School</c:v>
          </c:tx>
          <c:spPr>
            <a:solidFill>
              <a:schemeClr val="tx1"/>
            </a:solidFill>
            <a:ln w="25400">
              <a:solidFill>
                <a:schemeClr val="tx1"/>
              </a:solidFill>
            </a:ln>
            <a:effectLst>
              <a:outerShdw blurRad="50800" dist="38100" dir="8100000" algn="tr" rotWithShape="0">
                <a:prstClr val="black">
                  <a:alpha val="40000"/>
                </a:prstClr>
              </a:outerShdw>
            </a:effectLst>
          </c:spPr>
          <c:invertIfNegative val="0"/>
          <c:dLbls>
            <c:numFmt formatCode="#,##0.0" sourceLinked="0"/>
            <c:spPr>
              <a:noFill/>
              <a:ln>
                <a:noFill/>
              </a:ln>
              <a:effectLst/>
            </c:spPr>
            <c:txPr>
              <a:bodyPr/>
              <a:lstStyle/>
              <a:p>
                <a:pPr>
                  <a:defRPr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2"/>
              <c:pt idx="0">
                <c:v>SWA School</c:v>
              </c:pt>
              <c:pt idx="1">
                <c:v>YAP School</c:v>
              </c:pt>
            </c:strLit>
          </c:cat>
          <c:val>
            <c:numRef>
              <c:f>SCHOOLCV_!$E$7:$F$7</c:f>
              <c:numCache>
                <c:formatCode>General</c:formatCode>
                <c:ptCount val="2"/>
                <c:pt idx="0">
                  <c:v>24.599326599499989</c:v>
                </c:pt>
                <c:pt idx="1">
                  <c:v>17.538270969500001</c:v>
                </c:pt>
              </c:numCache>
            </c:numRef>
          </c:val>
          <c:extLst>
            <c:ext xmlns:c16="http://schemas.microsoft.com/office/drawing/2014/chart" uri="{C3380CC4-5D6E-409C-BE32-E72D297353CC}">
              <c16:uniqueId val="{00000000-E41F-425B-908B-6C29685595F9}"/>
            </c:ext>
          </c:extLst>
        </c:ser>
        <c:ser>
          <c:idx val="1"/>
          <c:order val="1"/>
          <c:tx>
            <c:v>Recess</c:v>
          </c:tx>
          <c:spPr>
            <a:solidFill>
              <a:schemeClr val="bg1">
                <a:lumMod val="50000"/>
              </a:schemeClr>
            </a:solidFill>
            <a:ln w="25400">
              <a:solidFill>
                <a:prstClr val="black"/>
              </a:solidFill>
            </a:ln>
            <a:effectLst>
              <a:outerShdw blurRad="50800" dist="38100" dir="8100000" algn="tr" rotWithShape="0">
                <a:prstClr val="black">
                  <a:alpha val="40000"/>
                </a:prstClr>
              </a:outerShdw>
            </a:effectLst>
          </c:spPr>
          <c:invertIfNegative val="0"/>
          <c:dLbls>
            <c:numFmt formatCode="#,##0.0" sourceLinked="0"/>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2"/>
              <c:pt idx="0">
                <c:v>SWA School</c:v>
              </c:pt>
              <c:pt idx="1">
                <c:v>YAP School</c:v>
              </c:pt>
            </c:strLit>
          </c:cat>
          <c:val>
            <c:numRef>
              <c:f>SCHOOLCV_!$E$10:$F$10</c:f>
              <c:numCache>
                <c:formatCode>General</c:formatCode>
                <c:ptCount val="2"/>
                <c:pt idx="0">
                  <c:v>54.114478115000004</c:v>
                </c:pt>
                <c:pt idx="1">
                  <c:v>46.72990593350022</c:v>
                </c:pt>
              </c:numCache>
            </c:numRef>
          </c:val>
          <c:extLst>
            <c:ext xmlns:c16="http://schemas.microsoft.com/office/drawing/2014/chart" uri="{C3380CC4-5D6E-409C-BE32-E72D297353CC}">
              <c16:uniqueId val="{00000001-E41F-425B-908B-6C29685595F9}"/>
            </c:ext>
          </c:extLst>
        </c:ser>
        <c:ser>
          <c:idx val="2"/>
          <c:order val="2"/>
          <c:tx>
            <c:v>PE</c:v>
          </c:tx>
          <c:spPr>
            <a:solidFill>
              <a:schemeClr val="bg1">
                <a:lumMod val="65000"/>
              </a:schemeClr>
            </a:solidFill>
            <a:ln w="25400">
              <a:solidFill>
                <a:prstClr val="black"/>
              </a:solidFill>
            </a:ln>
            <a:effectLst>
              <a:outerShdw blurRad="50800" dist="38100" dir="8100000" algn="tr" rotWithShape="0">
                <a:prstClr val="black">
                  <a:alpha val="40000"/>
                </a:prstClr>
              </a:outerShdw>
            </a:effectLst>
          </c:spPr>
          <c:invertIfNegative val="0"/>
          <c:dLbls>
            <c:numFmt formatCode="#,##0.0" sourceLinked="0"/>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2"/>
              <c:pt idx="0">
                <c:v>SWA School</c:v>
              </c:pt>
              <c:pt idx="1">
                <c:v>YAP School</c:v>
              </c:pt>
            </c:strLit>
          </c:cat>
          <c:val>
            <c:numRef>
              <c:f>SCHOOLCV_!$E$11:$F$11</c:f>
              <c:numCache>
                <c:formatCode>General</c:formatCode>
                <c:ptCount val="2"/>
                <c:pt idx="0">
                  <c:v>29.304713803999924</c:v>
                </c:pt>
                <c:pt idx="1">
                  <c:v>30.09636142800009</c:v>
                </c:pt>
              </c:numCache>
            </c:numRef>
          </c:val>
          <c:extLst>
            <c:ext xmlns:c16="http://schemas.microsoft.com/office/drawing/2014/chart" uri="{C3380CC4-5D6E-409C-BE32-E72D297353CC}">
              <c16:uniqueId val="{00000002-E41F-425B-908B-6C29685595F9}"/>
            </c:ext>
          </c:extLst>
        </c:ser>
        <c:ser>
          <c:idx val="3"/>
          <c:order val="3"/>
          <c:tx>
            <c:v>Lunch</c:v>
          </c:tx>
          <c:spPr>
            <a:solidFill>
              <a:schemeClr val="bg1">
                <a:lumMod val="85000"/>
              </a:schemeClr>
            </a:solidFill>
            <a:ln w="25400">
              <a:solidFill>
                <a:prstClr val="black"/>
              </a:solidFill>
            </a:ln>
            <a:effectLst>
              <a:outerShdw blurRad="50800" dist="38100" dir="8100000" algn="tr" rotWithShape="0">
                <a:prstClr val="black">
                  <a:alpha val="40000"/>
                </a:prstClr>
              </a:outerShdw>
            </a:effectLst>
          </c:spPr>
          <c:invertIfNegative val="0"/>
          <c:dLbls>
            <c:numFmt formatCode="#,##0.0" sourceLinked="0"/>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2"/>
              <c:pt idx="0">
                <c:v>SWA School</c:v>
              </c:pt>
              <c:pt idx="1">
                <c:v>YAP School</c:v>
              </c:pt>
            </c:strLit>
          </c:cat>
          <c:val>
            <c:numRef>
              <c:f>SCHOOLCV_!$E$9:$F$9</c:f>
              <c:numCache>
                <c:formatCode>General</c:formatCode>
                <c:ptCount val="2"/>
                <c:pt idx="0">
                  <c:v>15.618686868500006</c:v>
                </c:pt>
                <c:pt idx="1">
                  <c:v>19.262974740000001</c:v>
                </c:pt>
              </c:numCache>
            </c:numRef>
          </c:val>
          <c:extLst>
            <c:ext xmlns:c16="http://schemas.microsoft.com/office/drawing/2014/chart" uri="{C3380CC4-5D6E-409C-BE32-E72D297353CC}">
              <c16:uniqueId val="{00000003-E41F-425B-908B-6C29685595F9}"/>
            </c:ext>
          </c:extLst>
        </c:ser>
        <c:ser>
          <c:idx val="4"/>
          <c:order val="4"/>
          <c:tx>
            <c:v>Trans. From School</c:v>
          </c:tx>
          <c:spPr>
            <a:solidFill>
              <a:schemeClr val="bg1"/>
            </a:solidFill>
            <a:ln w="25400">
              <a:solidFill>
                <a:prstClr val="black"/>
              </a:solidFill>
            </a:ln>
            <a:effectLst>
              <a:outerShdw blurRad="50800" dist="38100" dir="8100000" algn="tr" rotWithShape="0">
                <a:prstClr val="black">
                  <a:alpha val="40000"/>
                </a:prstClr>
              </a:outerShdw>
            </a:effectLst>
          </c:spPr>
          <c:invertIfNegative val="0"/>
          <c:dLbls>
            <c:numFmt formatCode="#,##0.0" sourceLinked="0"/>
            <c:spPr>
              <a:noFill/>
              <a:ln>
                <a:noFill/>
              </a:ln>
              <a:effectLst/>
            </c:spPr>
            <c:txPr>
              <a:bodyPr/>
              <a:lstStyle/>
              <a:p>
                <a:pPr>
                  <a:defRPr b="1"/>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errBars>
            <c:errBarType val="both"/>
            <c:errValType val="cust"/>
            <c:noEndCap val="0"/>
            <c:plus>
              <c:numRef>
                <c:f>SCHOOLCV_!$T$9:$U$9</c:f>
                <c:numCache>
                  <c:formatCode>General</c:formatCode>
                  <c:ptCount val="2"/>
                  <c:pt idx="0">
                    <c:v>68.923875761000005</c:v>
                  </c:pt>
                  <c:pt idx="1">
                    <c:v>64.252708288999699</c:v>
                  </c:pt>
                </c:numCache>
              </c:numRef>
            </c:plus>
            <c:minus>
              <c:numLit>
                <c:formatCode>General</c:formatCode>
                <c:ptCount val="1"/>
                <c:pt idx="0">
                  <c:v>1</c:v>
                </c:pt>
              </c:numLit>
            </c:minus>
            <c:spPr>
              <a:ln w="25400">
                <a:solidFill>
                  <a:prstClr val="black"/>
                </a:solidFill>
              </a:ln>
            </c:spPr>
          </c:errBars>
          <c:cat>
            <c:strLit>
              <c:ptCount val="2"/>
              <c:pt idx="0">
                <c:v>SWA School</c:v>
              </c:pt>
              <c:pt idx="1">
                <c:v>YAP School</c:v>
              </c:pt>
            </c:strLit>
          </c:cat>
          <c:val>
            <c:numRef>
              <c:f>SCHOOLCV_!$E$8:$F$8</c:f>
              <c:numCache>
                <c:formatCode>General</c:formatCode>
                <c:ptCount val="2"/>
                <c:pt idx="0">
                  <c:v>31.884680134500002</c:v>
                </c:pt>
                <c:pt idx="1">
                  <c:v>26.301261873500003</c:v>
                </c:pt>
              </c:numCache>
            </c:numRef>
          </c:val>
          <c:extLst>
            <c:ext xmlns:c16="http://schemas.microsoft.com/office/drawing/2014/chart" uri="{C3380CC4-5D6E-409C-BE32-E72D297353CC}">
              <c16:uniqueId val="{00000004-E41F-425B-908B-6C29685595F9}"/>
            </c:ext>
          </c:extLst>
        </c:ser>
        <c:dLbls>
          <c:showLegendKey val="0"/>
          <c:showVal val="0"/>
          <c:showCatName val="0"/>
          <c:showSerName val="0"/>
          <c:showPercent val="0"/>
          <c:showBubbleSize val="0"/>
        </c:dLbls>
        <c:gapWidth val="150"/>
        <c:overlap val="100"/>
        <c:axId val="494082560"/>
        <c:axId val="494090400"/>
      </c:barChart>
      <c:catAx>
        <c:axId val="494082560"/>
        <c:scaling>
          <c:orientation val="minMax"/>
        </c:scaling>
        <c:delete val="0"/>
        <c:axPos val="b"/>
        <c:numFmt formatCode="General" sourceLinked="1"/>
        <c:majorTickMark val="out"/>
        <c:minorTickMark val="none"/>
        <c:tickLblPos val="nextTo"/>
        <c:crossAx val="494090400"/>
        <c:crosses val="autoZero"/>
        <c:auto val="1"/>
        <c:lblAlgn val="ctr"/>
        <c:lblOffset val="100"/>
        <c:noMultiLvlLbl val="0"/>
      </c:catAx>
      <c:valAx>
        <c:axId val="494090400"/>
        <c:scaling>
          <c:orientation val="minMax"/>
        </c:scaling>
        <c:delete val="0"/>
        <c:axPos val="l"/>
        <c:title>
          <c:tx>
            <c:rich>
              <a:bodyPr rot="-5400000" vert="horz"/>
              <a:lstStyle/>
              <a:p>
                <a:pPr>
                  <a:defRPr/>
                </a:pPr>
                <a:r>
                  <a:rPr lang="en-US"/>
                  <a:t>MVPA (minutes/week)</a:t>
                </a:r>
              </a:p>
            </c:rich>
          </c:tx>
          <c:layout>
            <c:manualLayout>
              <c:xMode val="edge"/>
              <c:yMode val="edge"/>
              <c:x val="9.9834996470335741E-3"/>
              <c:y val="9.5140607424071974E-2"/>
            </c:manualLayout>
          </c:layout>
          <c:overlay val="0"/>
        </c:title>
        <c:numFmt formatCode="General" sourceLinked="1"/>
        <c:majorTickMark val="out"/>
        <c:minorTickMark val="none"/>
        <c:tickLblPos val="nextTo"/>
        <c:crossAx val="494082560"/>
        <c:crosses val="autoZero"/>
        <c:crossBetween val="between"/>
        <c:majorUnit val="25"/>
      </c:valAx>
    </c:plotArea>
    <c:legend>
      <c:legendPos val="r"/>
      <c:overlay val="0"/>
    </c:legend>
    <c:plotVisOnly val="1"/>
    <c:dispBlanksAs val="gap"/>
    <c:showDLblsOverMax val="0"/>
  </c:chart>
  <c:spPr>
    <a:ln>
      <a:noFill/>
    </a:ln>
  </c:spPr>
  <c:txPr>
    <a:bodyPr/>
    <a:lstStyle/>
    <a:p>
      <a:pPr>
        <a:defRPr sz="16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0.24678</cdr:x>
      <cdr:y>0.0267</cdr:y>
    </cdr:from>
    <cdr:to>
      <cdr:x>0.82729</cdr:x>
      <cdr:y>0.11711</cdr:y>
    </cdr:to>
    <cdr:sp macro="" textlink="">
      <cdr:nvSpPr>
        <cdr:cNvPr id="2" name="TextBox 1"/>
        <cdr:cNvSpPr txBox="1">
          <a:spLocks xmlns:a="http://schemas.openxmlformats.org/drawingml/2006/main" noChangeArrowheads="1"/>
        </cdr:cNvSpPr>
      </cdr:nvSpPr>
      <cdr:spPr bwMode="auto">
        <a:xfrm xmlns:a="http://schemas.openxmlformats.org/drawingml/2006/main">
          <a:off x="2271155" y="160894"/>
          <a:ext cx="5426096" cy="55137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wrap="square" lIns="91440" tIns="45720" rIns="91440" bIns="45720" anchor="t"/>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rtl="0">
            <a:defRPr sz="1000"/>
          </a:pPr>
          <a:endParaRPr lang="en-US" sz="1000" b="0" i="0" u="none" strike="noStrike" baseline="0" dirty="0">
            <a:solidFill>
              <a:srgbClr val="000000"/>
            </a:solidFill>
            <a:latin typeface="Arial Black"/>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3CB3B-1973-473A-8E3C-3904BFA2F51E}"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DB628-016D-4BDE-A693-7D41480539B0}" type="slidenum">
              <a:rPr lang="en-US" smtClean="0"/>
              <a:t>‹#›</a:t>
            </a:fld>
            <a:endParaRPr lang="en-US"/>
          </a:p>
        </p:txBody>
      </p:sp>
    </p:spTree>
    <p:extLst>
      <p:ext uri="{BB962C8B-B14F-4D97-AF65-F5344CB8AC3E}">
        <p14:creationId xmlns:p14="http://schemas.microsoft.com/office/powerpoint/2010/main" val="236126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thought it would be</a:t>
            </a:r>
            <a:r>
              <a:rPr lang="en-US" baseline="0" dirty="0"/>
              <a:t> useful to take a quick look back at the origins of work with </a:t>
            </a:r>
            <a:r>
              <a:rPr lang="en-US" baseline="0" dirty="0" err="1"/>
              <a:t>accelerometry</a:t>
            </a:r>
            <a:r>
              <a:rPr lang="en-US" baseline="0" dirty="0"/>
              <a:t> based devices. There may be other interpretations of history but I trace the roots of our work to this seminal paper by Dr. Henry </a:t>
            </a:r>
            <a:r>
              <a:rPr lang="en-US" baseline="0" dirty="0" err="1"/>
              <a:t>Montoye</a:t>
            </a:r>
            <a:r>
              <a:rPr lang="en-US" baseline="0" dirty="0"/>
              <a:t>. I specifically wanted to comment on this since Dr. </a:t>
            </a:r>
            <a:r>
              <a:rPr lang="en-US" baseline="0" dirty="0" err="1"/>
              <a:t>Montoye’s</a:t>
            </a:r>
            <a:r>
              <a:rPr lang="en-US" baseline="0" dirty="0"/>
              <a:t> grandson has maintained the family tradition and presented yesterday on some of his new work. Alex, if you are here maybe give a quick wave!</a:t>
            </a:r>
          </a:p>
          <a:p>
            <a:endParaRPr lang="en-US" baseline="0" dirty="0"/>
          </a:p>
          <a:p>
            <a:r>
              <a:rPr lang="en-US" baseline="0" dirty="0"/>
              <a:t>The early work led to the development of a monitor called the </a:t>
            </a:r>
            <a:r>
              <a:rPr lang="en-US" baseline="0" dirty="0" err="1"/>
              <a:t>Caltrac</a:t>
            </a:r>
            <a:r>
              <a:rPr lang="en-US" baseline="0" dirty="0"/>
              <a:t>.  This is not the picture of the version that I worked with but it is all I could find on Google. There were other devices evolving but this is the first one that was available for purchase. My introduction to monitors came on my first meeting with my Ph.D. mentor Dr. Charles Corbin. He held one up in his office and said, have you seen one of these? Little did I know that I would still be tinkering with them today 25 years later.</a:t>
            </a:r>
          </a:p>
          <a:p>
            <a:endParaRPr lang="en-US" baseline="0" dirty="0"/>
          </a:p>
          <a:p>
            <a:r>
              <a:rPr lang="en-US" baseline="0" dirty="0"/>
              <a:t>The work progressed in similar ways with research building on past studies but it was a bit easier to keep up with the literature with only a few groups using them.</a:t>
            </a:r>
          </a:p>
          <a:p>
            <a:endParaRPr lang="en-US" baseline="0" dirty="0"/>
          </a:p>
          <a:p>
            <a:r>
              <a:rPr lang="en-US" baseline="0" dirty="0"/>
              <a:t>Many of you may look at the monitor and think that it looks pretty bulky but it was “cool” back then and participants enjoyed wearing the gadgets as they do today. If you aren’t convinced of how our perceptions change you can think back to your first cool cell phone!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C20713-8816-4F47-A3B2-27F87ED0790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35967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defRPr>
            </a:lvl1pPr>
            <a:lvl2pPr marL="742950" indent="-285750" defTabSz="966788" eaLnBrk="0" hangingPunct="0">
              <a:defRPr sz="2400">
                <a:solidFill>
                  <a:schemeClr val="tx1"/>
                </a:solidFill>
                <a:latin typeface="Times New Roman" panose="02020603050405020304" pitchFamily="18" charset="0"/>
              </a:defRPr>
            </a:lvl2pPr>
            <a:lvl3pPr marL="1143000" indent="-228600" defTabSz="966788" eaLnBrk="0" hangingPunct="0">
              <a:defRPr sz="2400">
                <a:solidFill>
                  <a:schemeClr val="tx1"/>
                </a:solidFill>
                <a:latin typeface="Times New Roman" panose="02020603050405020304" pitchFamily="18" charset="0"/>
              </a:defRPr>
            </a:lvl3pPr>
            <a:lvl4pPr marL="1600200" indent="-228600" defTabSz="966788" eaLnBrk="0" hangingPunct="0">
              <a:defRPr sz="2400">
                <a:solidFill>
                  <a:schemeClr val="tx1"/>
                </a:solidFill>
                <a:latin typeface="Times New Roman" panose="02020603050405020304" pitchFamily="18" charset="0"/>
              </a:defRPr>
            </a:lvl4pPr>
            <a:lvl5pPr marL="2057400" indent="-228600" defTabSz="966788" eaLnBrk="0" hangingPunct="0">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7AC7D847-7137-4D38-816A-D3B709E477D8}" type="slidenum">
              <a:rPr lang="en-US" altLang="en-US" sz="1300"/>
              <a:pPr eaLnBrk="1" hangingPunct="1"/>
              <a:t>27</a:t>
            </a:fld>
            <a:endParaRPr lang="en-US" altLang="en-US" sz="1300"/>
          </a:p>
        </p:txBody>
      </p:sp>
      <p:sp>
        <p:nvSpPr>
          <p:cNvPr id="103427" name="Rectangle 2"/>
          <p:cNvSpPr>
            <a:spLocks noGrp="1" noRot="1" noChangeAspect="1" noChangeArrowheads="1" noTextEdit="1"/>
          </p:cNvSpPr>
          <p:nvPr>
            <p:ph type="sldImg"/>
          </p:nvPr>
        </p:nvSpPr>
        <p:spPr>
          <a:solidFill>
            <a:srgbClr val="FFFFFF"/>
          </a:solidFill>
          <a:ln/>
        </p:spPr>
      </p:sp>
      <p:sp>
        <p:nvSpPr>
          <p:cNvPr id="1034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t>This shows the MET values for the 3 monitors for 3 different treadmill paces against the metabolic cart values. The values for the CSA were remarkably close for all 3 paces </a:t>
            </a:r>
          </a:p>
          <a:p>
            <a:pPr eaLnBrk="1" hangingPunct="1"/>
            <a:endParaRPr lang="en-US" altLang="en-US"/>
          </a:p>
          <a:p>
            <a:pPr eaLnBrk="1" hangingPunct="1"/>
            <a:r>
              <a:rPr lang="en-US" altLang="en-US"/>
              <a:t>One thing, I wanted to point out though is that these relationships are based on mean data. When examining this type of data it is also important to examine individual variability in scores.</a:t>
            </a:r>
          </a:p>
        </p:txBody>
      </p:sp>
    </p:spTree>
    <p:extLst>
      <p:ext uri="{BB962C8B-B14F-4D97-AF65-F5344CB8AC3E}">
        <p14:creationId xmlns:p14="http://schemas.microsoft.com/office/powerpoint/2010/main" val="4158792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sz="2400">
                <a:solidFill>
                  <a:schemeClr val="tx1"/>
                </a:solidFill>
                <a:latin typeface="Times New Roman" panose="02020603050405020304" pitchFamily="18" charset="0"/>
              </a:defRPr>
            </a:lvl1pPr>
            <a:lvl2pPr marL="742950" indent="-285750" defTabSz="966788" eaLnBrk="0" hangingPunct="0">
              <a:defRPr sz="2400">
                <a:solidFill>
                  <a:schemeClr val="tx1"/>
                </a:solidFill>
                <a:latin typeface="Times New Roman" panose="02020603050405020304" pitchFamily="18" charset="0"/>
              </a:defRPr>
            </a:lvl2pPr>
            <a:lvl3pPr marL="1143000" indent="-228600" defTabSz="966788" eaLnBrk="0" hangingPunct="0">
              <a:defRPr sz="2400">
                <a:solidFill>
                  <a:schemeClr val="tx1"/>
                </a:solidFill>
                <a:latin typeface="Times New Roman" panose="02020603050405020304" pitchFamily="18" charset="0"/>
              </a:defRPr>
            </a:lvl3pPr>
            <a:lvl4pPr marL="1600200" indent="-228600" defTabSz="966788" eaLnBrk="0" hangingPunct="0">
              <a:defRPr sz="2400">
                <a:solidFill>
                  <a:schemeClr val="tx1"/>
                </a:solidFill>
                <a:latin typeface="Times New Roman" panose="02020603050405020304" pitchFamily="18" charset="0"/>
              </a:defRPr>
            </a:lvl4pPr>
            <a:lvl5pPr marL="2057400" indent="-228600" defTabSz="966788" eaLnBrk="0" hangingPunct="0">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8F34E26-8352-44B9-A43C-5E6A80C8CD3B}" type="slidenum">
              <a:rPr lang="en-US" altLang="en-US" sz="1300"/>
              <a:pPr eaLnBrk="1" hangingPunct="1"/>
              <a:t>28</a:t>
            </a:fld>
            <a:endParaRPr lang="en-US" altLang="en-US" sz="1300"/>
          </a:p>
        </p:txBody>
      </p:sp>
      <p:sp>
        <p:nvSpPr>
          <p:cNvPr id="104451" name="Rectangle 2"/>
          <p:cNvSpPr>
            <a:spLocks noGrp="1" noRot="1" noChangeAspect="1" noChangeArrowheads="1" noTextEdit="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p>
        </p:txBody>
      </p:sp>
    </p:spTree>
    <p:extLst>
      <p:ext uri="{BB962C8B-B14F-4D97-AF65-F5344CB8AC3E}">
        <p14:creationId xmlns:p14="http://schemas.microsoft.com/office/powerpoint/2010/main" val="2969638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dirty="0"/>
          </a:p>
          <a:p>
            <a:r>
              <a:rPr lang="en-US" dirty="0"/>
              <a:t>Our studies with doubly labelled water have evaluated accuracy over</a:t>
            </a:r>
            <a:r>
              <a:rPr lang="en-US" baseline="0" dirty="0"/>
              <a:t> 2 full weeks. Average error is within about 20-40 calories. The real error (as calculated with Mean Absolute Percent Error) is about 8-12% across the 3 studies. </a:t>
            </a:r>
          </a:p>
          <a:p>
            <a:endParaRPr lang="en-US" baseline="0" dirty="0"/>
          </a:p>
          <a:p>
            <a:r>
              <a:rPr lang="en-US" dirty="0"/>
              <a:t>These</a:t>
            </a:r>
            <a:r>
              <a:rPr lang="en-US" baseline="0" dirty="0"/>
              <a:t> error rates have been shown to be lower than other monitors so they p</a:t>
            </a:r>
            <a:r>
              <a:rPr lang="en-US" dirty="0"/>
              <a:t>rovide good</a:t>
            </a:r>
            <a:r>
              <a:rPr lang="en-US" baseline="0" dirty="0"/>
              <a:t> point of reference for comparison.</a:t>
            </a:r>
            <a:endParaRPr lang="en-US" dirty="0"/>
          </a:p>
        </p:txBody>
      </p:sp>
      <p:sp>
        <p:nvSpPr>
          <p:cNvPr id="108548" name="Slide Number Placeholder 3"/>
          <p:cNvSpPr>
            <a:spLocks noGrp="1"/>
          </p:cNvSpPr>
          <p:nvPr>
            <p:ph type="sldNum" sz="quarter" idx="5"/>
          </p:nvPr>
        </p:nvSpPr>
        <p:spPr>
          <a:noFill/>
        </p:spPr>
        <p:txBody>
          <a:bodyPr/>
          <a:lstStyle/>
          <a:p>
            <a:fld id="{B88C72E8-4B59-456A-A91A-9D88A7A5A7CD}" type="slidenum">
              <a:rPr lang="en-US" smtClean="0"/>
              <a:pPr/>
              <a:t>32</a:t>
            </a:fld>
            <a:endParaRPr lang="en-US"/>
          </a:p>
        </p:txBody>
      </p:sp>
    </p:spTree>
    <p:extLst>
      <p:ext uri="{BB962C8B-B14F-4D97-AF65-F5344CB8AC3E}">
        <p14:creationId xmlns:p14="http://schemas.microsoft.com/office/powerpoint/2010/main" val="3386844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2AB8EE-0337-4748-80C9-AE6F6404901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a:p>
          <a:p>
            <a:pPr eaLnBrk="1" hangingPunct="1"/>
            <a:r>
              <a:rPr lang="en-US" dirty="0"/>
              <a:t>Abstract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rapid progression of research in objective physical activity monitoring has opened up many new opportunities as well as new research challenges. The lines between research and consumer monitors is clearly blurring and there are new technologies emerging with smartphones and wearable sensors that will further expand possibilities for research and clinical applications. This presentation will summarize lessons learned from systematic evaluations of various activity monitoring technologies and provide guidelines for effective evaluation of new monitoring methods. Specific focus will be placed on recent evaluations of new consumer monitoring technologies and wearable sensors as well as applications of monitors for behavioral change and clinical applications.</a:t>
            </a:r>
          </a:p>
          <a:p>
            <a:pPr eaLnBrk="1" hangingPunct="1"/>
            <a:endParaRPr lang="en-US" dirty="0"/>
          </a:p>
        </p:txBody>
      </p:sp>
    </p:spTree>
    <p:extLst>
      <p:ext uri="{BB962C8B-B14F-4D97-AF65-F5344CB8AC3E}">
        <p14:creationId xmlns:p14="http://schemas.microsoft.com/office/powerpoint/2010/main" val="1411659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lvl1pPr eaLnBrk="0" hangingPunct="0">
              <a:defRPr sz="2300">
                <a:solidFill>
                  <a:schemeClr val="tx1"/>
                </a:solidFill>
                <a:latin typeface="Times New Roman" pitchFamily="18" charset="0"/>
              </a:defRPr>
            </a:lvl1pPr>
            <a:lvl2pPr marL="702756" indent="-270291" eaLnBrk="0" hangingPunct="0">
              <a:defRPr sz="2300">
                <a:solidFill>
                  <a:schemeClr val="tx1"/>
                </a:solidFill>
                <a:latin typeface="Times New Roman" pitchFamily="18" charset="0"/>
              </a:defRPr>
            </a:lvl2pPr>
            <a:lvl3pPr marL="1081164" indent="-216233" eaLnBrk="0" hangingPunct="0">
              <a:defRPr sz="2300">
                <a:solidFill>
                  <a:schemeClr val="tx1"/>
                </a:solidFill>
                <a:latin typeface="Times New Roman" pitchFamily="18" charset="0"/>
              </a:defRPr>
            </a:lvl3pPr>
            <a:lvl4pPr marL="1513629" indent="-216233" eaLnBrk="0" hangingPunct="0">
              <a:defRPr sz="2300">
                <a:solidFill>
                  <a:schemeClr val="tx1"/>
                </a:solidFill>
                <a:latin typeface="Times New Roman" pitchFamily="18" charset="0"/>
              </a:defRPr>
            </a:lvl4pPr>
            <a:lvl5pPr marL="1946095" indent="-216233" eaLnBrk="0" hangingPunct="0">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31E72F-14F4-4EFF-9F64-85F55CFBECD1}"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65539" name="Rectangle 2"/>
          <p:cNvSpPr>
            <a:spLocks noGrp="1" noRot="1" noChangeAspect="1" noChangeArrowheads="1" noTextEdit="1"/>
          </p:cNvSpPr>
          <p:nvPr>
            <p:ph type="sldImg"/>
          </p:nvPr>
        </p:nvSpPr>
        <p:spPr>
          <a:xfrm>
            <a:off x="382588" y="685800"/>
            <a:ext cx="6092825" cy="3427413"/>
          </a:xfrm>
          <a:ln/>
        </p:spPr>
      </p:sp>
      <p:sp>
        <p:nvSpPr>
          <p:cNvPr id="65540" name="Rectangle 3"/>
          <p:cNvSpPr>
            <a:spLocks noGrp="1" noChangeArrowheads="1"/>
          </p:cNvSpPr>
          <p:nvPr>
            <p:ph type="body" idx="1"/>
          </p:nvPr>
        </p:nvSpPr>
        <p:spPr>
          <a:noFill/>
          <a:ln/>
        </p:spPr>
        <p:txBody>
          <a:bodyPr/>
          <a:lstStyle/>
          <a:p>
            <a:r>
              <a:rPr lang="en-US" altLang="en-US" dirty="0"/>
              <a:t>As an</a:t>
            </a:r>
            <a:r>
              <a:rPr lang="en-US" altLang="en-US" baseline="0" dirty="0"/>
              <a:t> applied physical activity researcher I am interested in the range of different activity assessment tools and have used all of them on the list in various combinations to try to understand physical activity behavior.</a:t>
            </a:r>
          </a:p>
          <a:p>
            <a:endParaRPr lang="en-US" altLang="en-US" baseline="0" dirty="0"/>
          </a:p>
          <a:p>
            <a:r>
              <a:rPr lang="en-US" altLang="en-US" dirty="0"/>
              <a:t>The key point of the slide is that</a:t>
            </a:r>
            <a:r>
              <a:rPr lang="en-US" altLang="en-US" baseline="0" dirty="0"/>
              <a:t> t</a:t>
            </a:r>
            <a:r>
              <a:rPr lang="en-US" altLang="en-US" dirty="0"/>
              <a:t>here is an inverse association between feasibility and validity of PA instruments. Monitors that are the most valid tend</a:t>
            </a:r>
            <a:r>
              <a:rPr lang="en-US" altLang="en-US" baseline="0" dirty="0"/>
              <a:t> to not be as feasible for large scale applications. So the inherent goal is to keep shift</a:t>
            </a:r>
            <a:endParaRPr lang="en-US" altLang="en-US" dirty="0"/>
          </a:p>
          <a:p>
            <a:endParaRPr lang="en-US" altLang="en-US" dirty="0"/>
          </a:p>
          <a:p>
            <a:r>
              <a:rPr lang="en-US" altLang="en-US" dirty="0"/>
              <a:t>There is an inverse association between feasibility and validity of PA instruments</a:t>
            </a:r>
          </a:p>
        </p:txBody>
      </p:sp>
    </p:spTree>
    <p:extLst>
      <p:ext uri="{BB962C8B-B14F-4D97-AF65-F5344CB8AC3E}">
        <p14:creationId xmlns:p14="http://schemas.microsoft.com/office/powerpoint/2010/main" val="1919135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questions with</a:t>
            </a:r>
            <a:r>
              <a:rPr lang="en-US" baseline="0" dirty="0"/>
              <a:t> monitors is “do they work” and “how can they most effectively be used to promote activity”</a:t>
            </a:r>
            <a:endParaRPr lang="en-US" dirty="0"/>
          </a:p>
        </p:txBody>
      </p:sp>
      <p:sp>
        <p:nvSpPr>
          <p:cNvPr id="4" name="Slide Number Placeholder 3"/>
          <p:cNvSpPr>
            <a:spLocks noGrp="1"/>
          </p:cNvSpPr>
          <p:nvPr>
            <p:ph type="sldNum" sz="quarter" idx="10"/>
          </p:nvPr>
        </p:nvSpPr>
        <p:spPr/>
        <p:txBody>
          <a:bodyPr/>
          <a:lstStyle/>
          <a:p>
            <a:pPr>
              <a:defRPr/>
            </a:pPr>
            <a:fld id="{CCC20713-8816-4F47-A3B2-27F87ED0790D}" type="slidenum">
              <a:rPr lang="en-US" smtClean="0"/>
              <a:pPr>
                <a:defRPr/>
              </a:pPr>
              <a:t>42</a:t>
            </a:fld>
            <a:endParaRPr lang="en-US"/>
          </a:p>
        </p:txBody>
      </p:sp>
    </p:spTree>
    <p:extLst>
      <p:ext uri="{BB962C8B-B14F-4D97-AF65-F5344CB8AC3E}">
        <p14:creationId xmlns:p14="http://schemas.microsoft.com/office/powerpoint/2010/main" val="6164782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When the monitors first came out, we were as</a:t>
            </a:r>
            <a:r>
              <a:rPr lang="en-US" baseline="0" dirty="0"/>
              <a:t> curious as anyone about whether they worked so we started studying them. We bought stock monitors and tested them in similar ways as we had done with research monitors.</a:t>
            </a:r>
          </a:p>
          <a:p>
            <a:pPr eaLnBrk="1" hangingPunct="1">
              <a:spcBef>
                <a:spcPct val="0"/>
              </a:spcBef>
            </a:pPr>
            <a:endParaRPr lang="en-US" baseline="0" dirty="0"/>
          </a:p>
          <a:p>
            <a:pPr eaLnBrk="1" hangingPunct="1">
              <a:spcBef>
                <a:spcPct val="0"/>
              </a:spcBef>
            </a:pPr>
            <a:r>
              <a:rPr lang="en-US" baseline="0" dirty="0"/>
              <a:t>This slide shows the typical arrangement with a participant wearing a variety of monitors on wrist and waist while being monitored with an </a:t>
            </a:r>
            <a:r>
              <a:rPr lang="en-US" baseline="0" dirty="0" err="1"/>
              <a:t>Oxycon</a:t>
            </a:r>
            <a:r>
              <a:rPr lang="en-US" baseline="0" dirty="0"/>
              <a:t> Portable Metabolic Cart. This is a nice system for this type of work since the person can walk around and move about without being connected to a cart.</a:t>
            </a:r>
            <a:endParaRPr lang="en-US" dirty="0"/>
          </a:p>
        </p:txBody>
      </p:sp>
      <p:sp>
        <p:nvSpPr>
          <p:cNvPr id="54276" name="Slide Number Placeholder 3"/>
          <p:cNvSpPr>
            <a:spLocks noGrp="1"/>
          </p:cNvSpPr>
          <p:nvPr>
            <p:ph type="sldNum" sz="quarter" idx="5"/>
          </p:nvPr>
        </p:nvSpPr>
        <p:spPr bwMode="auto">
          <a:noFill/>
          <a:ln>
            <a:miter lim="800000"/>
            <a:headEnd/>
            <a:tailEnd/>
          </a:ln>
        </p:spPr>
        <p:txBody>
          <a:bodyPr/>
          <a:lstStyle/>
          <a:p>
            <a:fld id="{EF3AE477-78AA-4328-9628-BCBB543D8057}" type="slidenum">
              <a:rPr lang="en-US"/>
              <a:pPr/>
              <a:t>43</a:t>
            </a:fld>
            <a:endParaRPr lang="en-US"/>
          </a:p>
        </p:txBody>
      </p:sp>
    </p:spTree>
    <p:extLst>
      <p:ext uri="{BB962C8B-B14F-4D97-AF65-F5344CB8AC3E}">
        <p14:creationId xmlns:p14="http://schemas.microsoft.com/office/powerpoint/2010/main" val="468548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The</a:t>
            </a:r>
            <a:r>
              <a:rPr lang="en-US" baseline="0" dirty="0"/>
              <a:t> results were somewhat surprising to us.</a:t>
            </a:r>
          </a:p>
          <a:p>
            <a:pPr eaLnBrk="1" hangingPunct="1">
              <a:spcBef>
                <a:spcPct val="0"/>
              </a:spcBef>
            </a:pPr>
            <a:endParaRPr lang="en-US" baseline="0" dirty="0"/>
          </a:p>
          <a:p>
            <a:pPr eaLnBrk="1" hangingPunct="1">
              <a:spcBef>
                <a:spcPct val="0"/>
              </a:spcBef>
            </a:pPr>
            <a:r>
              <a:rPr lang="en-US" baseline="0" dirty="0"/>
              <a:t>We found the consumer version of the Armband (Go Wear Fit) to be the most accurate with similar MAPE as our other studies but we found somewhat similar performance for other monitors.</a:t>
            </a:r>
          </a:p>
          <a:p>
            <a:pPr eaLnBrk="1" hangingPunct="1">
              <a:spcBef>
                <a:spcPct val="0"/>
              </a:spcBef>
            </a:pPr>
            <a:endParaRPr lang="en-US" baseline="0" dirty="0"/>
          </a:p>
          <a:p>
            <a:pPr eaLnBrk="1" hangingPunct="1">
              <a:spcBef>
                <a:spcPct val="0"/>
              </a:spcBef>
            </a:pPr>
            <a:r>
              <a:rPr lang="en-US" baseline="0" dirty="0"/>
              <a:t>There was a lot of variability but we decided that we needed to examine this in more detail.</a:t>
            </a:r>
            <a:endParaRPr lang="en-US" dirty="0"/>
          </a:p>
        </p:txBody>
      </p:sp>
      <p:sp>
        <p:nvSpPr>
          <p:cNvPr id="83972" name="Slide Number Placeholder 3"/>
          <p:cNvSpPr>
            <a:spLocks noGrp="1"/>
          </p:cNvSpPr>
          <p:nvPr>
            <p:ph type="sldNum" sz="quarter" idx="5"/>
          </p:nvPr>
        </p:nvSpPr>
        <p:spPr bwMode="auto">
          <a:noFill/>
          <a:ln>
            <a:miter lim="800000"/>
            <a:headEnd/>
            <a:tailEnd/>
          </a:ln>
        </p:spPr>
        <p:txBody>
          <a:bodyPr/>
          <a:lstStyle/>
          <a:p>
            <a:fld id="{455155FE-F758-4163-801C-8D05B1669514}" type="slidenum">
              <a:rPr lang="en-US"/>
              <a:pPr/>
              <a:t>44</a:t>
            </a:fld>
            <a:endParaRPr lang="en-US"/>
          </a:p>
        </p:txBody>
      </p:sp>
    </p:spTree>
    <p:extLst>
      <p:ext uri="{BB962C8B-B14F-4D97-AF65-F5344CB8AC3E}">
        <p14:creationId xmlns:p14="http://schemas.microsoft.com/office/powerpoint/2010/main" val="22821085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a:p>
            <a:r>
              <a:rPr lang="en-US" dirty="0"/>
              <a:t>The</a:t>
            </a:r>
            <a:r>
              <a:rPr lang="en-US" baseline="0" dirty="0"/>
              <a:t> first study we did evaluated a number of these monitors under standardized conditions.</a:t>
            </a:r>
            <a:endParaRPr lang="en-US" dirty="0"/>
          </a:p>
        </p:txBody>
      </p:sp>
      <p:sp>
        <p:nvSpPr>
          <p:cNvPr id="4" name="Slide Number Placeholder 3"/>
          <p:cNvSpPr>
            <a:spLocks noGrp="1"/>
          </p:cNvSpPr>
          <p:nvPr>
            <p:ph type="sldNum" sz="quarter" idx="10"/>
          </p:nvPr>
        </p:nvSpPr>
        <p:spPr/>
        <p:txBody>
          <a:bodyPr/>
          <a:lstStyle/>
          <a:p>
            <a:fld id="{156ECCD6-D160-4087-8904-DC03A4BD1E74}" type="slidenum">
              <a:rPr lang="en-US" smtClean="0"/>
              <a:pPr/>
              <a:t>46</a:t>
            </a:fld>
            <a:endParaRPr lang="en-US"/>
          </a:p>
        </p:txBody>
      </p:sp>
    </p:spTree>
    <p:extLst>
      <p:ext uri="{BB962C8B-B14F-4D97-AF65-F5344CB8AC3E}">
        <p14:creationId xmlns:p14="http://schemas.microsoft.com/office/powerpoint/2010/main" val="343759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changed the design a bit and tried</a:t>
            </a:r>
            <a:r>
              <a:rPr lang="en-US" baseline="0" dirty="0"/>
              <a:t> to replicate more of a typical usage by capturing 20 minutes of sedentary time, a 25 min bout of aerobic activity and a 25 minute bout of resistance exercise.</a:t>
            </a:r>
          </a:p>
          <a:p>
            <a:endParaRPr lang="en-US" baseline="0" dirty="0"/>
          </a:p>
          <a:p>
            <a:r>
              <a:rPr lang="en-US" baseline="0" dirty="0"/>
              <a:t>Thus, it is simulating a typical workout a person might take after being at work for a while.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636F1A-9443-4666-9500-F8DF2F54DF7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121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a:t>
            </a:r>
            <a:r>
              <a:rPr lang="en-US" baseline="0" dirty="0" err="1"/>
              <a:t>rlly</a:t>
            </a:r>
            <a:r>
              <a:rPr lang="en-US" baseline="0" dirty="0"/>
              <a:t> like this conceptual model of physical activity that came out of a consensus conference back in 2010. The model was published by </a:t>
            </a:r>
            <a:r>
              <a:rPr lang="en-US" altLang="en-US" dirty="0" err="1"/>
              <a:t>Pettee</a:t>
            </a:r>
            <a:r>
              <a:rPr lang="en-US" altLang="en-US" dirty="0"/>
              <a:t>-Gabriel, Morrow, &amp; Woolsey, JPAH:9(</a:t>
            </a:r>
            <a:r>
              <a:rPr lang="en-US" altLang="en-US" dirty="0" err="1"/>
              <a:t>suppl</a:t>
            </a:r>
            <a:r>
              <a:rPr lang="en-US" altLang="en-US" dirty="0"/>
              <a:t> 1), 2012).</a:t>
            </a:r>
          </a:p>
          <a:p>
            <a:endParaRPr lang="en-US" dirty="0"/>
          </a:p>
          <a:p>
            <a:r>
              <a:rPr lang="en-US" dirty="0"/>
              <a:t>I like it because it depicts physical activity and</a:t>
            </a:r>
            <a:r>
              <a:rPr lang="en-US" baseline="0" dirty="0"/>
              <a:t> sedentary behavior on the same image and describes them appropriately as health enhancing and health compromising. I also like it since it focused attention on physical activity as a behavior.</a:t>
            </a:r>
            <a:endParaRPr lang="en-US" dirty="0"/>
          </a:p>
          <a:p>
            <a:endParaRPr lang="en-US" dirty="0"/>
          </a:p>
          <a:p>
            <a:r>
              <a:rPr lang="en-US" dirty="0"/>
              <a:t>First, lets explore the different domains in more detail.</a:t>
            </a:r>
          </a:p>
          <a:p>
            <a:endParaRPr lang="en-US" dirty="0"/>
          </a:p>
          <a:p>
            <a:r>
              <a:rPr lang="en-US" dirty="0"/>
              <a:t>_____________________________________________________</a:t>
            </a:r>
          </a:p>
          <a:p>
            <a:r>
              <a:rPr lang="en-US" dirty="0">
                <a:solidFill>
                  <a:srgbClr val="FF0000"/>
                </a:solidFill>
              </a:rPr>
              <a:t>Subsequent slides will guide user through the model. </a:t>
            </a:r>
          </a:p>
          <a:p>
            <a:r>
              <a:rPr lang="en-US" dirty="0">
                <a:solidFill>
                  <a:srgbClr val="FF0000"/>
                </a:solidFill>
              </a:rPr>
              <a:t>The animations start in the upper left corner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FCF9ED-3A38-4F0C-8F29-EC1BD4F68189}"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06456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results of this second study. </a:t>
            </a:r>
          </a:p>
          <a:p>
            <a:endParaRPr lang="en-US" dirty="0"/>
          </a:p>
          <a:p>
            <a:r>
              <a:rPr lang="en-US" dirty="0"/>
              <a:t>Again,</a:t>
            </a:r>
            <a:r>
              <a:rPr lang="en-US" baseline="0" dirty="0"/>
              <a:t> the overall results showed pretty good agreement for the whole protocol</a:t>
            </a:r>
            <a:endParaRPr lang="en-US" dirty="0"/>
          </a:p>
        </p:txBody>
      </p:sp>
      <p:sp>
        <p:nvSpPr>
          <p:cNvPr id="4" name="Slide Number Placeholder 3"/>
          <p:cNvSpPr>
            <a:spLocks noGrp="1"/>
          </p:cNvSpPr>
          <p:nvPr>
            <p:ph type="sldNum" sz="quarter" idx="10"/>
          </p:nvPr>
        </p:nvSpPr>
        <p:spPr/>
        <p:txBody>
          <a:bodyPr/>
          <a:lstStyle/>
          <a:p>
            <a:pPr>
              <a:defRPr/>
            </a:pPr>
            <a:fld id="{CCC20713-8816-4F47-A3B2-27F87ED0790D}" type="slidenum">
              <a:rPr lang="en-US" smtClean="0"/>
              <a:pPr>
                <a:defRPr/>
              </a:pPr>
              <a:t>50</a:t>
            </a:fld>
            <a:endParaRPr lang="en-US"/>
          </a:p>
        </p:txBody>
      </p:sp>
    </p:spTree>
    <p:extLst>
      <p:ext uri="{BB962C8B-B14F-4D97-AF65-F5344CB8AC3E}">
        <p14:creationId xmlns:p14="http://schemas.microsoft.com/office/powerpoint/2010/main" val="4187305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when we examined the error for</a:t>
            </a:r>
            <a:r>
              <a:rPr lang="en-US" baseline="0" dirty="0"/>
              <a:t> individual activities we noted a lot higher error for individual activities. For example, the Fitbit Flex had error rates of about 30%</a:t>
            </a:r>
          </a:p>
          <a:p>
            <a:endParaRPr lang="en-US" baseline="0" dirty="0"/>
          </a:p>
          <a:p>
            <a:r>
              <a:rPr lang="en-US" baseline="0" dirty="0"/>
              <a:t>Now, you might wonder, how can a monitor have overall error of about 15% when the error of individual activities is consistently about 30%</a:t>
            </a:r>
            <a:endParaRPr lang="en-US" dirty="0"/>
          </a:p>
        </p:txBody>
      </p:sp>
      <p:sp>
        <p:nvSpPr>
          <p:cNvPr id="4" name="Slide Number Placeholder 3"/>
          <p:cNvSpPr>
            <a:spLocks noGrp="1"/>
          </p:cNvSpPr>
          <p:nvPr>
            <p:ph type="sldNum" sz="quarter" idx="10"/>
          </p:nvPr>
        </p:nvSpPr>
        <p:spPr/>
        <p:txBody>
          <a:bodyPr/>
          <a:lstStyle/>
          <a:p>
            <a:pPr>
              <a:defRPr/>
            </a:pPr>
            <a:fld id="{CCC20713-8816-4F47-A3B2-27F87ED0790D}" type="slidenum">
              <a:rPr lang="en-US" smtClean="0"/>
              <a:pPr>
                <a:defRPr/>
              </a:pPr>
              <a:t>51</a:t>
            </a:fld>
            <a:endParaRPr lang="en-US"/>
          </a:p>
        </p:txBody>
      </p:sp>
    </p:spTree>
    <p:extLst>
      <p:ext uri="{BB962C8B-B14F-4D97-AF65-F5344CB8AC3E}">
        <p14:creationId xmlns:p14="http://schemas.microsoft.com/office/powerpoint/2010/main" val="4118846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explains how the errors can sometimes cancel out. The </a:t>
            </a:r>
            <a:r>
              <a:rPr lang="en-US" baseline="0" dirty="0" err="1"/>
              <a:t>Bodymedia</a:t>
            </a:r>
            <a:r>
              <a:rPr lang="en-US" baseline="0" dirty="0"/>
              <a:t> had low error for all activities but they were all in the same direction so somewhat added to overall error.</a:t>
            </a:r>
          </a:p>
          <a:p>
            <a:endParaRPr lang="en-US" baseline="0" dirty="0"/>
          </a:p>
          <a:p>
            <a:r>
              <a:rPr lang="en-US" baseline="0" dirty="0"/>
              <a:t>The other monitors tended to have error that cancelled</a:t>
            </a:r>
            <a:endParaRPr lang="en-US" dirty="0"/>
          </a:p>
        </p:txBody>
      </p:sp>
      <p:sp>
        <p:nvSpPr>
          <p:cNvPr id="4" name="Slide Number Placeholder 3"/>
          <p:cNvSpPr>
            <a:spLocks noGrp="1"/>
          </p:cNvSpPr>
          <p:nvPr>
            <p:ph type="sldNum" sz="quarter" idx="10"/>
          </p:nvPr>
        </p:nvSpPr>
        <p:spPr/>
        <p:txBody>
          <a:bodyPr/>
          <a:lstStyle/>
          <a:p>
            <a:pPr>
              <a:defRPr/>
            </a:pPr>
            <a:fld id="{CCC20713-8816-4F47-A3B2-27F87ED0790D}" type="slidenum">
              <a:rPr lang="en-US" smtClean="0"/>
              <a:pPr>
                <a:defRPr/>
              </a:pPr>
              <a:t>52</a:t>
            </a:fld>
            <a:endParaRPr lang="en-US"/>
          </a:p>
        </p:txBody>
      </p:sp>
    </p:spTree>
    <p:extLst>
      <p:ext uri="{BB962C8B-B14F-4D97-AF65-F5344CB8AC3E}">
        <p14:creationId xmlns:p14="http://schemas.microsoft.com/office/powerpoint/2010/main" val="3580463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 wanted to share one set of new analyses that is currently in review. Yang Bai is the lead author of this study as well and we compared the performance of the two leading monitors that now incorporate HR</a:t>
            </a:r>
          </a:p>
          <a:p>
            <a:endParaRPr lang="en-US" baseline="0" dirty="0"/>
          </a:p>
          <a:p>
            <a:r>
              <a:rPr lang="en-US" baseline="0" dirty="0"/>
              <a:t>The integration of HR should improve the estimates but this hasn’t been tested. The companies don’t really tell how they estimate EE or MVPA but the website for the Apple Watch suggests that they are using both channels / sensors.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C20713-8816-4F47-A3B2-27F87ED0790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89034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results were pretty favorable for Apple Watch with about 15% error. The</a:t>
            </a:r>
            <a:r>
              <a:rPr lang="en-US" baseline="0" dirty="0"/>
              <a:t> results for the Fitbit were not as good.</a:t>
            </a:r>
          </a:p>
          <a:p>
            <a:endParaRPr lang="en-US" baseline="0" dirty="0"/>
          </a:p>
          <a:p>
            <a:r>
              <a:rPr lang="en-US" baseline="0" dirty="0"/>
              <a:t>We also evaluated overall statistical equivalence and found the Apple Watch to come close to meeting the criteria while the </a:t>
            </a:r>
            <a:r>
              <a:rPr lang="en-US" baseline="0" dirty="0" err="1"/>
              <a:t>FitBit</a:t>
            </a:r>
            <a:r>
              <a:rPr lang="en-US" baseline="0" dirty="0"/>
              <a:t> overestimated EE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C20713-8816-4F47-A3B2-27F87ED0790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86251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a:t>
            </a:r>
            <a:r>
              <a:rPr lang="en-US" baseline="0" dirty="0"/>
              <a:t> there is considerable variability in accuracy of monitors</a:t>
            </a:r>
          </a:p>
          <a:p>
            <a:endParaRPr lang="en-US" baseline="0" dirty="0"/>
          </a:p>
          <a:p>
            <a:r>
              <a:rPr lang="en-US" baseline="0" dirty="0"/>
              <a:t>The features may limit utility for research and clinical applications.</a:t>
            </a:r>
          </a:p>
          <a:p>
            <a:endParaRPr lang="en-US" baseline="0" dirty="0"/>
          </a:p>
          <a:p>
            <a:r>
              <a:rPr lang="en-US" baseline="0" dirty="0"/>
              <a:t>A big challenge is that it is difficult to compare methods (BLACK BOX)</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C20713-8816-4F47-A3B2-27F87ED0790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88241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72CD3A4-7EFA-614A-B748-4A6A5B3B3BF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43193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Kappa measures agreement</a:t>
            </a:r>
            <a:r>
              <a:rPr lang="en-US" baseline="0" dirty="0"/>
              <a:t> between methods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74CCA62-14E1-FB49-8769-A58E96BEAF6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14027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52AB8EE-0337-4748-80C9-AE6F64049014}" type="slidenum">
              <a:rPr lang="en-US" smtClean="0"/>
              <a:pPr/>
              <a:t>70</a:t>
            </a:fld>
            <a:endParaRPr lang="en-US"/>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a:p>
          <a:p>
            <a:pPr eaLnBrk="1" hangingPunct="1"/>
            <a:r>
              <a:rPr lang="en-US" dirty="0"/>
              <a:t>Abstract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rapid progression of research in objective physical activity monitoring has opened up many new opportunities as well as new research challenges. The lines between research and consumer monitors is clearly blurring and there are new technologies emerging with smartphones and wearable sensors that will further expand possibilities for research and clinical applications. This presentation will summarize lessons learned from systematic evaluations of various activity monitoring technologies and provide guidelines for effective evaluation of new monitoring methods. Specific focus will be placed on recent evaluations of new consumer monitoring technologies and wearable sensors as well as applications of monitors for behavioral change and clinical applications.</a:t>
            </a:r>
          </a:p>
          <a:p>
            <a:pPr eaLnBrk="1" hangingPunct="1"/>
            <a:endParaRPr lang="en-US" dirty="0"/>
          </a:p>
        </p:txBody>
      </p:sp>
    </p:spTree>
    <p:extLst>
      <p:ext uri="{BB962C8B-B14F-4D97-AF65-F5344CB8AC3E}">
        <p14:creationId xmlns:p14="http://schemas.microsoft.com/office/powerpoint/2010/main" val="658122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Value of Triangulation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Insights from PAMS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Replicate 24 hour profiles (SWA and 24hPAR) from a representative sample of about 1500 adults – Focus on measurement error</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C8573D-9ACD-4711-9247-BF1D2B3FA27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SAMPLE ANIMATION 2:</a:t>
            </a:r>
          </a:p>
          <a:p>
            <a:endParaRPr lang="en-US" dirty="0"/>
          </a:p>
          <a:p>
            <a:endParaRPr lang="en-US" dirty="0"/>
          </a:p>
          <a:p>
            <a:pPr marL="228600" indent="-228600">
              <a:buAutoNum type="arabicPeriod"/>
            </a:pPr>
            <a:r>
              <a:rPr lang="en-US" dirty="0"/>
              <a:t>Returning to the definition of physical activity we see that the common characteristic of physical activity is “human movement” and that the consequence of this movement is energy expenditure.</a:t>
            </a:r>
            <a:br>
              <a:rPr lang="en-US" dirty="0"/>
            </a:br>
            <a:endParaRPr lang="en-US" dirty="0"/>
          </a:p>
          <a:p>
            <a:pPr marL="228600" indent="-228600">
              <a:buAutoNum type="arabicPeriod"/>
            </a:pPr>
            <a:r>
              <a:rPr lang="en-US" dirty="0"/>
              <a:t>However, the definition emphasizes movement that leads to increases in energy expenditure over baseline levels. This is important because most of our energy expenditure is for basal metabolism or thermogenesis.</a:t>
            </a:r>
            <a:br>
              <a:rPr lang="en-US" dirty="0"/>
            </a:br>
            <a:endParaRPr lang="en-US" dirty="0"/>
          </a:p>
          <a:p>
            <a:pPr marL="228600" indent="-228600">
              <a:buAutoNum type="arabicPeriod"/>
            </a:pPr>
            <a:r>
              <a:rPr lang="en-US" dirty="0"/>
              <a:t>However, it is the Activity- Related energy expenditure that contributes to the gains in physical fitness and improvements in health.</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505274-B126-4027-AE4A-5B4377D719A6}"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58422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r>
              <a:rPr lang="en-US" dirty="0"/>
              <a:t>We have been working on a large project to evaluate measurement error in self-report and accelerometer data. Sarah shared some of the concepts for evaluating error in the webinar so I thought I would describe a bit more about the project and present some preliminary results.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0C8573D-9ACD-4711-9247-BF1D2B3FA27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8379023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8197DF-9339-4729-8A81-12ABE6B6C2FC}" type="slidenum">
              <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702303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p:txBody>
          <a:bodyPr/>
          <a:lstStyle>
            <a:lvl1pPr eaLnBrk="0" hangingPunct="0">
              <a:defRPr sz="2300">
                <a:solidFill>
                  <a:schemeClr val="tx1"/>
                </a:solidFill>
                <a:latin typeface="Times New Roman" pitchFamily="18" charset="0"/>
              </a:defRPr>
            </a:lvl1pPr>
            <a:lvl2pPr marL="702756" indent="-270291" eaLnBrk="0" hangingPunct="0">
              <a:defRPr sz="2300">
                <a:solidFill>
                  <a:schemeClr val="tx1"/>
                </a:solidFill>
                <a:latin typeface="Times New Roman" pitchFamily="18" charset="0"/>
              </a:defRPr>
            </a:lvl2pPr>
            <a:lvl3pPr marL="1081164" indent="-216233" eaLnBrk="0" hangingPunct="0">
              <a:defRPr sz="2300">
                <a:solidFill>
                  <a:schemeClr val="tx1"/>
                </a:solidFill>
                <a:latin typeface="Times New Roman" pitchFamily="18" charset="0"/>
              </a:defRPr>
            </a:lvl3pPr>
            <a:lvl4pPr marL="1513629" indent="-216233" eaLnBrk="0" hangingPunct="0">
              <a:defRPr sz="2300">
                <a:solidFill>
                  <a:schemeClr val="tx1"/>
                </a:solidFill>
                <a:latin typeface="Times New Roman" pitchFamily="18" charset="0"/>
              </a:defRPr>
            </a:lvl4pPr>
            <a:lvl5pPr marL="1946095" indent="-216233" eaLnBrk="0" hangingPunct="0">
              <a:defRPr sz="2300">
                <a:solidFill>
                  <a:schemeClr val="tx1"/>
                </a:solidFill>
                <a:latin typeface="Times New Roman" pitchFamily="18" charset="0"/>
              </a:defRPr>
            </a:lvl5pPr>
            <a:lvl6pPr marL="2378560" indent="-216233" eaLnBrk="0" fontAlgn="base" hangingPunct="0">
              <a:spcBef>
                <a:spcPct val="0"/>
              </a:spcBef>
              <a:spcAft>
                <a:spcPct val="0"/>
              </a:spcAft>
              <a:defRPr sz="2300">
                <a:solidFill>
                  <a:schemeClr val="tx1"/>
                </a:solidFill>
                <a:latin typeface="Times New Roman" pitchFamily="18" charset="0"/>
              </a:defRPr>
            </a:lvl6pPr>
            <a:lvl7pPr marL="2811026" indent="-216233" eaLnBrk="0" fontAlgn="base" hangingPunct="0">
              <a:spcBef>
                <a:spcPct val="0"/>
              </a:spcBef>
              <a:spcAft>
                <a:spcPct val="0"/>
              </a:spcAft>
              <a:defRPr sz="2300">
                <a:solidFill>
                  <a:schemeClr val="tx1"/>
                </a:solidFill>
                <a:latin typeface="Times New Roman" pitchFamily="18" charset="0"/>
              </a:defRPr>
            </a:lvl7pPr>
            <a:lvl8pPr marL="3243491" indent="-216233" eaLnBrk="0" fontAlgn="base" hangingPunct="0">
              <a:spcBef>
                <a:spcPct val="0"/>
              </a:spcBef>
              <a:spcAft>
                <a:spcPct val="0"/>
              </a:spcAft>
              <a:defRPr sz="2300">
                <a:solidFill>
                  <a:schemeClr val="tx1"/>
                </a:solidFill>
                <a:latin typeface="Times New Roman" pitchFamily="18" charset="0"/>
              </a:defRPr>
            </a:lvl8pPr>
            <a:lvl9pPr marL="3675957" indent="-216233" eaLnBrk="0" fontAlgn="base" hangingPunct="0">
              <a:spcBef>
                <a:spcPct val="0"/>
              </a:spcBef>
              <a:spcAft>
                <a:spcPct val="0"/>
              </a:spcAft>
              <a:defRPr sz="2300">
                <a:solidFill>
                  <a:schemeClr val="tx1"/>
                </a:solidFill>
                <a:latin typeface="Times New Roman"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A0865AC-F44B-4E9A-93B6-600BECC4CB40}" type="slidenum">
              <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65539" name="Rectangle 2"/>
          <p:cNvSpPr>
            <a:spLocks noGrp="1" noRot="1" noChangeAspect="1" noChangeArrowheads="1" noTextEdit="1"/>
          </p:cNvSpPr>
          <p:nvPr>
            <p:ph type="sldImg"/>
          </p:nvPr>
        </p:nvSpPr>
        <p:spPr>
          <a:xfrm>
            <a:off x="382588" y="685800"/>
            <a:ext cx="6092825" cy="3427413"/>
          </a:xfrm>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There is an inverse association between feasibility and validity of PA instruments</a:t>
            </a:r>
          </a:p>
        </p:txBody>
      </p:sp>
    </p:spTree>
    <p:extLst>
      <p:ext uri="{BB962C8B-B14F-4D97-AF65-F5344CB8AC3E}">
        <p14:creationId xmlns:p14="http://schemas.microsoft.com/office/powerpoint/2010/main" val="1080528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0212B3-15EC-4556-9D42-B0F2534CF714}" type="slidenum">
              <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54835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9EC977C-0748-4F76-98E9-240F32609454}" type="slidenum">
              <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60932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B76BF93-A53E-457F-92F7-8180D4C1162E}" type="slidenum">
              <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Participants were asked to wear the SWA for 7 days, and complete the YAP once they were done with the SWA protocol. This same procedures were replicated a week later. (2</a:t>
            </a:r>
            <a:r>
              <a:rPr lang="en-US" altLang="en-US" baseline="30000" dirty="0"/>
              <a:t>nd</a:t>
            </a:r>
            <a:r>
              <a:rPr lang="en-US" altLang="en-US" dirty="0"/>
              <a:t> measurement cycle).  </a:t>
            </a:r>
          </a:p>
        </p:txBody>
      </p:sp>
    </p:spTree>
    <p:extLst>
      <p:ext uri="{BB962C8B-B14F-4D97-AF65-F5344CB8AC3E}">
        <p14:creationId xmlns:p14="http://schemas.microsoft.com/office/powerpoint/2010/main" val="14342186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1DDEDC1-6291-4F2E-BF04-37DF12A8D7F3}" type="slidenum">
              <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9036387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CC7E45-B55D-4A10-96E3-7F88B081D599}" type="slidenum">
              <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pt-PT" sz="1200" b="0" i="0" u="none" strike="noStrike" kern="1200" cap="none" spc="0" normalizeH="0" baseline="0" noProof="0">
              <a:ln>
                <a:noFill/>
              </a:ln>
              <a:solidFill>
                <a:srgbClr val="000000"/>
              </a:solidFill>
              <a:effectLst/>
              <a:uLnTx/>
              <a:uFillTx/>
              <a:latin typeface="Arial" pitchFamily="34" charset="0"/>
              <a:ea typeface="+mn-ea"/>
              <a:cs typeface="Arial" pitchFamily="34" charset="0"/>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7536244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difference</a:t>
            </a:r>
            <a:r>
              <a:rPr lang="en-US" baseline="0" dirty="0"/>
              <a:t> that complicates the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CC20713-8816-4F47-A3B2-27F87ED0790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37217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SAMPLE ANIMATION 1:</a:t>
            </a:r>
          </a:p>
          <a:p>
            <a:endParaRPr lang="en-US" dirty="0"/>
          </a:p>
          <a:p>
            <a:r>
              <a:rPr lang="en-US" dirty="0"/>
              <a:t>Physical Activity is a complex behavior that is extremely difficult to assess.</a:t>
            </a:r>
          </a:p>
          <a:p>
            <a:endParaRPr lang="en-US" dirty="0"/>
          </a:p>
          <a:p>
            <a:r>
              <a:rPr lang="en-US" dirty="0"/>
              <a:t>There are multiple domains and settings for physical activity and each has different characteristics (animation)</a:t>
            </a:r>
          </a:p>
          <a:p>
            <a:pPr marL="171450" indent="-171450">
              <a:buFontTx/>
              <a:buChar char="-"/>
            </a:pPr>
            <a:r>
              <a:rPr lang="en-US" dirty="0"/>
              <a:t>Leisure Time PA</a:t>
            </a:r>
          </a:p>
          <a:p>
            <a:pPr marL="171450" indent="-171450">
              <a:buFontTx/>
              <a:buChar char="-"/>
            </a:pPr>
            <a:r>
              <a:rPr lang="en-US" dirty="0"/>
              <a:t>Household PA</a:t>
            </a:r>
          </a:p>
          <a:p>
            <a:pPr marL="171450" indent="-171450">
              <a:buFontTx/>
              <a:buChar char="-"/>
            </a:pPr>
            <a:r>
              <a:rPr lang="en-US" dirty="0"/>
              <a:t>Work Related PA</a:t>
            </a:r>
          </a:p>
          <a:p>
            <a:pPr marL="171450" indent="-171450">
              <a:buFontTx/>
              <a:buChar char="-"/>
            </a:pPr>
            <a:r>
              <a:rPr lang="en-US" dirty="0"/>
              <a:t>Transport-Related PA</a:t>
            </a:r>
          </a:p>
          <a:p>
            <a:pPr marL="171450" indent="-171450">
              <a:buFontTx/>
              <a:buChar char="-"/>
            </a:pPr>
            <a:endParaRPr lang="en-US" dirty="0"/>
          </a:p>
          <a:p>
            <a:r>
              <a:rPr lang="en-US" dirty="0"/>
              <a:t>The challenges of assessing activity are even more challenging with children due to more sporadic activity and intermittent activity patterns.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505274-B126-4027-AE4A-5B4377D719A6}" type="slidenum">
              <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0632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David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Therefore, in order improve the capacity of researchers and practitioners to conduction research and program evaluation. NCCOR launched the Measures Registry in 2011, the Measures Registry is a web-based portfolio of nearly 1,400  studies on more than 100 discrete measures related to diet and physical activity.</a:t>
            </a:r>
          </a:p>
          <a:p>
            <a:endParaRPr lang="en-US" dirty="0"/>
          </a:p>
          <a:p>
            <a:r>
              <a:rPr lang="en-US" dirty="0"/>
              <a:t>Key features include: </a:t>
            </a:r>
          </a:p>
          <a:p>
            <a:endParaRPr lang="en-US" dirty="0"/>
          </a:p>
          <a:p>
            <a:r>
              <a:rPr lang="en-US" dirty="0"/>
              <a:t>Measure type</a:t>
            </a:r>
          </a:p>
          <a:p>
            <a:r>
              <a:rPr lang="en-US" dirty="0"/>
              <a:t>Number of items</a:t>
            </a:r>
          </a:p>
          <a:p>
            <a:r>
              <a:rPr lang="en-US" dirty="0"/>
              <a:t>Links to full text </a:t>
            </a:r>
          </a:p>
          <a:p>
            <a:r>
              <a:rPr lang="en-US" dirty="0"/>
              <a:t>Measures are provided if available </a:t>
            </a:r>
          </a:p>
          <a:p>
            <a:r>
              <a:rPr lang="en-US" dirty="0"/>
              <a:t>Study design &amp; participant details</a:t>
            </a:r>
          </a:p>
          <a:p>
            <a:r>
              <a:rPr lang="en-US" dirty="0"/>
              <a:t>Validity &amp; reliability </a:t>
            </a:r>
          </a:p>
          <a:p>
            <a:r>
              <a:rPr lang="en-US" dirty="0"/>
              <a:t>How to use the measure</a:t>
            </a:r>
          </a:p>
          <a:p>
            <a:endParaRPr lang="en-US" dirty="0"/>
          </a:p>
          <a:p>
            <a:r>
              <a:rPr lang="en-US" dirty="0"/>
              <a:t>Search and filter capabilities by:</a:t>
            </a:r>
          </a:p>
          <a:p>
            <a:pPr lvl="1"/>
            <a:r>
              <a:rPr lang="en-US" dirty="0"/>
              <a:t>By domain</a:t>
            </a:r>
          </a:p>
          <a:p>
            <a:pPr lvl="1"/>
            <a:r>
              <a:rPr lang="en-US" dirty="0"/>
              <a:t>By measure type</a:t>
            </a:r>
          </a:p>
          <a:p>
            <a:pPr lvl="1"/>
            <a:r>
              <a:rPr lang="en-US" dirty="0"/>
              <a:t>By age</a:t>
            </a:r>
          </a:p>
          <a:p>
            <a:pPr lvl="1"/>
            <a:r>
              <a:rPr lang="en-US" dirty="0"/>
              <a:t>By urbanicity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D88979-6D3A-8E48-8220-FA2448CEDB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09176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hundreds of options for measures that would pop up if you were searching the Measures Registry to assess individual physical activity behaviors.</a:t>
            </a:r>
          </a:p>
          <a:p>
            <a:r>
              <a:rPr lang="en-US" dirty="0"/>
              <a:t>Making appropriate decisions can be difficult so it is important to provide an overview of some fundamental terminology</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FCF9ED-3A38-4F0C-8F29-EC1BD4F6818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5748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93AE1AB-F40D-8140-811E-372EDBA6F00E}" type="slidenum">
              <a:rPr lang="en-US" smtClean="0"/>
              <a:pPr/>
              <a:t>22</a:t>
            </a:fld>
            <a:endParaRPr lang="en-US"/>
          </a:p>
        </p:txBody>
      </p:sp>
    </p:spTree>
    <p:extLst>
      <p:ext uri="{BB962C8B-B14F-4D97-AF65-F5344CB8AC3E}">
        <p14:creationId xmlns:p14="http://schemas.microsoft.com/office/powerpoint/2010/main" val="93032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xfrm>
            <a:off x="701040" y="4473892"/>
            <a:ext cx="5608320" cy="416959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r>
              <a:rPr lang="en-US" dirty="0"/>
              <a:t>The placement of physical activity and sedentary behavior in the center of the behavioral epidemiology framework is intentional since it signifies the centrality of accurate assessment methods to advance research in these areas.</a:t>
            </a:r>
          </a:p>
          <a:p>
            <a:endParaRPr lang="en-US" dirty="0"/>
          </a:p>
          <a:p>
            <a:r>
              <a:rPr lang="en-US" dirty="0"/>
              <a:t>The image explains that there are 3 major categories of measures but they are depicted with partially overlapping circles to illustrates the fact that the measures provide somewhat different information about physical activity. </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Report-based measures</a:t>
            </a:r>
            <a:r>
              <a:rPr lang="en-US" sz="1200" kern="1200" dirty="0">
                <a:solidFill>
                  <a:schemeClr val="tx1"/>
                </a:solidFill>
                <a:effectLst/>
                <a:latin typeface="+mn-lt"/>
                <a:ea typeface="+mn-ea"/>
                <a:cs typeface="+mn-cs"/>
              </a:rPr>
              <a:t> include various types of self-report measures, including questionnaires, diaries, and</a:t>
            </a:r>
            <a:r>
              <a:rPr lang="en-US" sz="1200" kern="1200" baseline="0" dirty="0">
                <a:solidFill>
                  <a:schemeClr val="tx1"/>
                </a:solidFill>
                <a:effectLst/>
                <a:latin typeface="+mn-lt"/>
                <a:ea typeface="+mn-ea"/>
                <a:cs typeface="+mn-cs"/>
              </a:rPr>
              <a:t> logs.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Monitor-based measures</a:t>
            </a:r>
            <a:r>
              <a:rPr lang="en-US" sz="1200" kern="1200" dirty="0">
                <a:solidFill>
                  <a:schemeClr val="tx1"/>
                </a:solidFill>
                <a:effectLst/>
                <a:latin typeface="+mn-lt"/>
                <a:ea typeface="+mn-ea"/>
                <a:cs typeface="+mn-cs"/>
              </a:rPr>
              <a:t> include various measures that directly evaluate movement, including accelerometer-based activity monitors, pedometers, multi-sensor monitors, heart rate monitors, various smart phone apps, and global positioning system,</a:t>
            </a:r>
            <a:r>
              <a:rPr lang="en-US" sz="1200" kern="1200" baseline="0" dirty="0">
                <a:solidFill>
                  <a:schemeClr val="tx1"/>
                </a:solidFill>
                <a:effectLst/>
                <a:latin typeface="+mn-lt"/>
                <a:ea typeface="+mn-ea"/>
                <a:cs typeface="+mn-cs"/>
              </a:rPr>
              <a:t> or</a:t>
            </a:r>
            <a:r>
              <a:rPr lang="en-US" sz="1200" kern="1200" dirty="0">
                <a:solidFill>
                  <a:schemeClr val="tx1"/>
                </a:solidFill>
                <a:effectLst/>
                <a:latin typeface="+mn-lt"/>
                <a:ea typeface="+mn-ea"/>
                <a:cs typeface="+mn-cs"/>
              </a:rPr>
              <a:t> GPS, devices.</a:t>
            </a:r>
            <a:endParaRPr lang="en-US"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Criterion measures</a:t>
            </a:r>
            <a:r>
              <a:rPr lang="en-US" sz="1200" kern="1200" dirty="0">
                <a:solidFill>
                  <a:schemeClr val="tx1"/>
                </a:solidFill>
                <a:effectLst/>
                <a:latin typeface="+mn-lt"/>
                <a:ea typeface="+mn-ea"/>
                <a:cs typeface="+mn-cs"/>
              </a:rPr>
              <a:t> include the doubly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labeled water technique, indirect calorimetry, and various direct-observation measures that involve direct coding of behavior,</a:t>
            </a:r>
            <a:r>
              <a:rPr lang="en-US" sz="1200" kern="1200" baseline="0" dirty="0">
                <a:solidFill>
                  <a:schemeClr val="tx1"/>
                </a:solidFill>
                <a:effectLst/>
                <a:latin typeface="+mn-lt"/>
                <a:ea typeface="+mn-ea"/>
                <a:cs typeface="+mn-cs"/>
              </a:rPr>
              <a:t> including </a:t>
            </a:r>
            <a:r>
              <a:rPr lang="en-US" sz="1200" kern="1200" dirty="0">
                <a:solidFill>
                  <a:schemeClr val="tx1"/>
                </a:solidFill>
                <a:effectLst/>
                <a:latin typeface="+mn-lt"/>
                <a:ea typeface="+mn-ea"/>
                <a:cs typeface="+mn-cs"/>
              </a:rPr>
              <a:t>time intensity, type, and location.</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focus of the NCCOR Measures Registry is field-based measures that are widely used in research applications. Other summaries have distinguished these types of measures as either “</a:t>
            </a:r>
            <a:r>
              <a:rPr lang="en-US" sz="1200" i="1" kern="1200" dirty="0">
                <a:solidFill>
                  <a:schemeClr val="tx1"/>
                </a:solidFill>
                <a:effectLst/>
                <a:latin typeface="+mn-lt"/>
                <a:ea typeface="+mn-ea"/>
                <a:cs typeface="+mn-cs"/>
              </a:rPr>
              <a:t>objective</a:t>
            </a:r>
            <a:r>
              <a:rPr lang="en-US" sz="1200" kern="1200" dirty="0">
                <a:solidFill>
                  <a:schemeClr val="tx1"/>
                </a:solidFill>
                <a:effectLst/>
                <a:latin typeface="+mn-lt"/>
                <a:ea typeface="+mn-ea"/>
                <a:cs typeface="+mn-cs"/>
              </a:rPr>
              <a:t>” or “</a:t>
            </a:r>
            <a:r>
              <a:rPr lang="en-US" sz="1200" i="1" kern="1200" dirty="0">
                <a:solidFill>
                  <a:schemeClr val="tx1"/>
                </a:solidFill>
                <a:effectLst/>
                <a:latin typeface="+mn-lt"/>
                <a:ea typeface="+mn-ea"/>
                <a:cs typeface="+mn-cs"/>
              </a:rPr>
              <a:t>subjective</a:t>
            </a:r>
            <a:r>
              <a:rPr lang="en-US" sz="1200" kern="1200" dirty="0">
                <a:solidFill>
                  <a:schemeClr val="tx1"/>
                </a:solidFill>
                <a:effectLst/>
                <a:latin typeface="+mn-lt"/>
                <a:ea typeface="+mn-ea"/>
                <a:cs typeface="+mn-cs"/>
              </a:rPr>
              <a:t>”, but this categorization infuses an inherent, unintentional bias. Both</a:t>
            </a:r>
            <a:r>
              <a:rPr lang="en-US" sz="1200" kern="1200" baseline="0" dirty="0">
                <a:solidFill>
                  <a:schemeClr val="tx1"/>
                </a:solidFill>
                <a:effectLst/>
                <a:latin typeface="+mn-lt"/>
                <a:ea typeface="+mn-ea"/>
                <a:cs typeface="+mn-cs"/>
              </a:rPr>
              <a:t> provide advantages for specific research applications and these are described in more detail in t</a:t>
            </a:r>
            <a:r>
              <a:rPr lang="en-US" sz="1200" kern="1200" dirty="0">
                <a:solidFill>
                  <a:schemeClr val="tx1"/>
                </a:solidFill>
                <a:effectLst/>
                <a:latin typeface="+mn-lt"/>
                <a:ea typeface="+mn-ea"/>
                <a:cs typeface="+mn-cs"/>
              </a:rPr>
              <a:t>he actual User Guide. Additional modules will also provide additional information about each </a:t>
            </a:r>
            <a:r>
              <a:rPr lang="en-US" dirty="0">
                <a:ea typeface="+mn-ea"/>
                <a:cs typeface="+mn-cs"/>
              </a:rPr>
              <a:t>category</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57066" indent="-291179">
              <a:spcBef>
                <a:spcPct val="30000"/>
              </a:spcBef>
              <a:defRPr sz="1200">
                <a:solidFill>
                  <a:schemeClr val="tx1"/>
                </a:solidFill>
                <a:latin typeface="Times New Roman" panose="02020603050405020304" pitchFamily="18" charset="0"/>
              </a:defRPr>
            </a:lvl2pPr>
            <a:lvl3pPr marL="1164717" indent="-232943">
              <a:spcBef>
                <a:spcPct val="30000"/>
              </a:spcBef>
              <a:defRPr sz="1200">
                <a:solidFill>
                  <a:schemeClr val="tx1"/>
                </a:solidFill>
                <a:latin typeface="Times New Roman" panose="02020603050405020304" pitchFamily="18" charset="0"/>
              </a:defRPr>
            </a:lvl3pPr>
            <a:lvl4pPr marL="1630604" indent="-232943">
              <a:spcBef>
                <a:spcPct val="30000"/>
              </a:spcBef>
              <a:defRPr sz="1200">
                <a:solidFill>
                  <a:schemeClr val="tx1"/>
                </a:solidFill>
                <a:latin typeface="Times New Roman" panose="02020603050405020304" pitchFamily="18" charset="0"/>
              </a:defRPr>
            </a:lvl4pPr>
            <a:lvl5pPr marL="2096491" indent="-232943">
              <a:spcBef>
                <a:spcPct val="30000"/>
              </a:spcBef>
              <a:defRPr sz="1200">
                <a:solidFill>
                  <a:schemeClr val="tx1"/>
                </a:solidFill>
                <a:latin typeface="Times New Roman" panose="02020603050405020304" pitchFamily="18" charset="0"/>
              </a:defRPr>
            </a:lvl5pPr>
            <a:lvl6pPr marL="2562377" indent="-232943" eaLnBrk="0" fontAlgn="base" hangingPunct="0">
              <a:spcBef>
                <a:spcPct val="30000"/>
              </a:spcBef>
              <a:spcAft>
                <a:spcPct val="0"/>
              </a:spcAft>
              <a:defRPr sz="1200">
                <a:solidFill>
                  <a:schemeClr val="tx1"/>
                </a:solidFill>
                <a:latin typeface="Times New Roman" panose="02020603050405020304" pitchFamily="18" charset="0"/>
              </a:defRPr>
            </a:lvl6pPr>
            <a:lvl7pPr marL="3028264" indent="-232943" eaLnBrk="0" fontAlgn="base" hangingPunct="0">
              <a:spcBef>
                <a:spcPct val="30000"/>
              </a:spcBef>
              <a:spcAft>
                <a:spcPct val="0"/>
              </a:spcAft>
              <a:defRPr sz="1200">
                <a:solidFill>
                  <a:schemeClr val="tx1"/>
                </a:solidFill>
                <a:latin typeface="Times New Roman" panose="02020603050405020304" pitchFamily="18" charset="0"/>
              </a:defRPr>
            </a:lvl7pPr>
            <a:lvl8pPr marL="3494151" indent="-232943" eaLnBrk="0" fontAlgn="base" hangingPunct="0">
              <a:spcBef>
                <a:spcPct val="30000"/>
              </a:spcBef>
              <a:spcAft>
                <a:spcPct val="0"/>
              </a:spcAft>
              <a:defRPr sz="1200">
                <a:solidFill>
                  <a:schemeClr val="tx1"/>
                </a:solidFill>
                <a:latin typeface="Times New Roman" panose="02020603050405020304" pitchFamily="18" charset="0"/>
              </a:defRPr>
            </a:lvl8pPr>
            <a:lvl9pPr marL="3960038" indent="-232943"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FC817317-F87F-47A7-96A5-E5FC8841FE2D}"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23</a:t>
            </a:fld>
            <a:endParaRPr kumimoji="0" lang="en-US" alt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19059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2AB8EE-0337-4748-80C9-AE6F6404901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endParaRPr lang="en-US" dirty="0"/>
          </a:p>
          <a:p>
            <a:pPr eaLnBrk="1" hangingPunct="1"/>
            <a:r>
              <a:rPr lang="en-US" dirty="0"/>
              <a:t>Abstract</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mn-cs"/>
              </a:rPr>
              <a:t>The rapid progression of research in objective physical activity monitoring has opened up many new opportunities as well as new research challenges. The lines between research and consumer monitors is clearly blurring and there are new technologies emerging with smartphones and wearable sensors that will further expand possibilities for research and clinical applications. This presentation will summarize lessons learned from systematic evaluations of various activity monitoring technologies and provide guidelines for effective evaluation of new monitoring methods. Specific focus will be placed on recent evaluations of new consumer monitoring technologies and wearable sensors as well as applications of monitors for behavioral change and clinical applications.</a:t>
            </a:r>
          </a:p>
          <a:p>
            <a:pPr eaLnBrk="1" hangingPunct="1"/>
            <a:endParaRPr lang="en-US" dirty="0"/>
          </a:p>
        </p:txBody>
      </p:sp>
    </p:spTree>
    <p:extLst>
      <p:ext uri="{BB962C8B-B14F-4D97-AF65-F5344CB8AC3E}">
        <p14:creationId xmlns:p14="http://schemas.microsoft.com/office/powerpoint/2010/main" val="2910354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EF19-E39A-407C-9418-2C7E2C9943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A84B02-147C-46FC-ACEA-D3190493B2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6B156A-C020-450B-A025-BF333BE92408}"/>
              </a:ext>
            </a:extLst>
          </p:cNvPr>
          <p:cNvSpPr>
            <a:spLocks noGrp="1"/>
          </p:cNvSpPr>
          <p:nvPr>
            <p:ph type="dt" sz="half" idx="10"/>
          </p:nvPr>
        </p:nvSpPr>
        <p:spPr/>
        <p:txBody>
          <a:bodyPr/>
          <a:lstStyle/>
          <a:p>
            <a:fld id="{510ADF20-3EFB-4806-B4F4-85237D94B4F2}" type="datetimeFigureOut">
              <a:rPr lang="en-US" smtClean="0"/>
              <a:t>9/14/2022</a:t>
            </a:fld>
            <a:endParaRPr lang="en-US"/>
          </a:p>
        </p:txBody>
      </p:sp>
      <p:sp>
        <p:nvSpPr>
          <p:cNvPr id="5" name="Footer Placeholder 4">
            <a:extLst>
              <a:ext uri="{FF2B5EF4-FFF2-40B4-BE49-F238E27FC236}">
                <a16:creationId xmlns:a16="http://schemas.microsoft.com/office/drawing/2014/main" id="{6DD026B8-76B3-495D-BB90-2D9A548DD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699108-2012-4EEB-9A8F-B4A99A2127CF}"/>
              </a:ext>
            </a:extLst>
          </p:cNvPr>
          <p:cNvSpPr>
            <a:spLocks noGrp="1"/>
          </p:cNvSpPr>
          <p:nvPr>
            <p:ph type="sldNum" sz="quarter" idx="12"/>
          </p:nvPr>
        </p:nvSpPr>
        <p:spPr/>
        <p:txBody>
          <a:bodyPr/>
          <a:lstStyle/>
          <a:p>
            <a:fld id="{A47EC2A6-997E-4B04-B014-78AD397BA472}" type="slidenum">
              <a:rPr lang="en-US" smtClean="0"/>
              <a:t>‹#›</a:t>
            </a:fld>
            <a:endParaRPr lang="en-US"/>
          </a:p>
        </p:txBody>
      </p:sp>
    </p:spTree>
    <p:extLst>
      <p:ext uri="{BB962C8B-B14F-4D97-AF65-F5344CB8AC3E}">
        <p14:creationId xmlns:p14="http://schemas.microsoft.com/office/powerpoint/2010/main" val="3870598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2DAC6-672C-4B56-A2CA-A85BE2990C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B49B9C-025B-4089-90ED-863BA91CE5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2B65A-3352-43B7-8A76-63EF48089772}"/>
              </a:ext>
            </a:extLst>
          </p:cNvPr>
          <p:cNvSpPr>
            <a:spLocks noGrp="1"/>
          </p:cNvSpPr>
          <p:nvPr>
            <p:ph type="dt" sz="half" idx="10"/>
          </p:nvPr>
        </p:nvSpPr>
        <p:spPr/>
        <p:txBody>
          <a:bodyPr/>
          <a:lstStyle/>
          <a:p>
            <a:fld id="{510ADF20-3EFB-4806-B4F4-85237D94B4F2}" type="datetimeFigureOut">
              <a:rPr lang="en-US" smtClean="0"/>
              <a:t>9/14/2022</a:t>
            </a:fld>
            <a:endParaRPr lang="en-US"/>
          </a:p>
        </p:txBody>
      </p:sp>
      <p:sp>
        <p:nvSpPr>
          <p:cNvPr id="5" name="Footer Placeholder 4">
            <a:extLst>
              <a:ext uri="{FF2B5EF4-FFF2-40B4-BE49-F238E27FC236}">
                <a16:creationId xmlns:a16="http://schemas.microsoft.com/office/drawing/2014/main" id="{70B21D3A-D209-418F-8CA2-F15A01CFC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11257E-CE9D-46E0-B4B8-40B128B566AC}"/>
              </a:ext>
            </a:extLst>
          </p:cNvPr>
          <p:cNvSpPr>
            <a:spLocks noGrp="1"/>
          </p:cNvSpPr>
          <p:nvPr>
            <p:ph type="sldNum" sz="quarter" idx="12"/>
          </p:nvPr>
        </p:nvSpPr>
        <p:spPr/>
        <p:txBody>
          <a:bodyPr/>
          <a:lstStyle/>
          <a:p>
            <a:fld id="{A47EC2A6-997E-4B04-B014-78AD397BA472}" type="slidenum">
              <a:rPr lang="en-US" smtClean="0"/>
              <a:t>‹#›</a:t>
            </a:fld>
            <a:endParaRPr lang="en-US"/>
          </a:p>
        </p:txBody>
      </p:sp>
    </p:spTree>
    <p:extLst>
      <p:ext uri="{BB962C8B-B14F-4D97-AF65-F5344CB8AC3E}">
        <p14:creationId xmlns:p14="http://schemas.microsoft.com/office/powerpoint/2010/main" val="34703428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09600" y="274639"/>
            <a:ext cx="10972800" cy="871853"/>
          </a:xfrm>
        </p:spPr>
        <p:txBody>
          <a:bodyPr>
            <a:normAutofit/>
          </a:bodyPr>
          <a:lstStyle>
            <a:lvl1pPr>
              <a:defRPr sz="3600" b="1">
                <a:solidFill>
                  <a:srgbClr val="32AB34"/>
                </a:solidFill>
              </a:defRPr>
            </a:lvl1pPr>
          </a:lstStyle>
          <a:p>
            <a:r>
              <a:rPr lang="en-US" dirty="0"/>
              <a:t>TITLE</a:t>
            </a:r>
          </a:p>
        </p:txBody>
      </p:sp>
      <p:pic>
        <p:nvPicPr>
          <p:cNvPr id="2" name="Picture 1" descr="NCCOR_Webinar-Slides_v12-14.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335417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2" name="Picture 1" descr="NCCOR_Webinar-Slides_v12-14.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p:cNvSpPr>
            <a:spLocks noGrp="1"/>
          </p:cNvSpPr>
          <p:nvPr>
            <p:ph type="title" hasCustomPrompt="1"/>
          </p:nvPr>
        </p:nvSpPr>
        <p:spPr>
          <a:xfrm>
            <a:off x="609600" y="274638"/>
            <a:ext cx="10972800" cy="4831656"/>
          </a:xfrm>
        </p:spPr>
        <p:txBody>
          <a:bodyPr>
            <a:normAutofit/>
          </a:bodyPr>
          <a:lstStyle>
            <a:lvl1pPr>
              <a:defRPr sz="13000" b="1">
                <a:solidFill>
                  <a:schemeClr val="bg1"/>
                </a:solidFill>
                <a:latin typeface="Arial Narrow"/>
                <a:cs typeface="Arial Narrow"/>
              </a:defRPr>
            </a:lvl1pPr>
          </a:lstStyle>
          <a:p>
            <a:r>
              <a:rPr lang="en-US" dirty="0"/>
              <a:t>TITLE</a:t>
            </a:r>
          </a:p>
        </p:txBody>
      </p:sp>
    </p:spTree>
    <p:extLst>
      <p:ext uri="{BB962C8B-B14F-4D97-AF65-F5344CB8AC3E}">
        <p14:creationId xmlns:p14="http://schemas.microsoft.com/office/powerpoint/2010/main" val="2382463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i="0">
                <a:solidFill>
                  <a:srgbClr val="A3418E"/>
                </a:solidFill>
                <a:latin typeface="Calibri"/>
                <a:cs typeface="Calibri"/>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b="0" i="1">
                <a:solidFill>
                  <a:srgbClr val="A9A79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0578358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pPr defTabSz="457200"/>
            <a:endParaRPr lang="en-US" dirty="0">
              <a:solidFill>
                <a:prstClr val="black"/>
              </a:solidFill>
              <a:latin typeface="Arial" pitchFamily="-123" charset="0"/>
              <a:ea typeface="ＭＳ Ｐゴシック" pitchFamily="-123" charset="-128"/>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pPr defTabSz="457200"/>
            <a:endParaRPr lang="en-US" dirty="0">
              <a:solidFill>
                <a:prstClr val="black"/>
              </a:solidFill>
              <a:latin typeface="Arial" pitchFamily="-123" charset="0"/>
              <a:ea typeface="ＭＳ Ｐゴシック" pitchFamily="-123" charset="-128"/>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pPr defTabSz="457200"/>
            <a:fld id="{76FFBDDB-93BF-C043-A9C6-21FAC96D5BC5}" type="slidenum">
              <a:rPr lang="en-US" smtClean="0">
                <a:solidFill>
                  <a:prstClr val="black"/>
                </a:solidFill>
                <a:latin typeface="Arial" pitchFamily="-123" charset="0"/>
                <a:ea typeface="ＭＳ Ｐゴシック" pitchFamily="-123" charset="-128"/>
              </a:rPr>
              <a:pPr defTabSz="457200"/>
              <a:t>‹#›</a:t>
            </a:fld>
            <a:endParaRPr lang="en-US" dirty="0">
              <a:solidFill>
                <a:prstClr val="black"/>
              </a:solidFill>
              <a:latin typeface="Arial" pitchFamily="-123" charset="0"/>
              <a:ea typeface="ＭＳ Ｐゴシック" pitchFamily="-123" charset="-128"/>
            </a:endParaRPr>
          </a:p>
        </p:txBody>
      </p:sp>
    </p:spTree>
    <p:extLst>
      <p:ext uri="{BB962C8B-B14F-4D97-AF65-F5344CB8AC3E}">
        <p14:creationId xmlns:p14="http://schemas.microsoft.com/office/powerpoint/2010/main" val="1985151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pPr defTabSz="457200"/>
            <a:endParaRPr lang="en-US">
              <a:solidFill>
                <a:prstClr val="black"/>
              </a:solidFill>
              <a:latin typeface="Arial" pitchFamily="-123" charset="0"/>
              <a:ea typeface="ＭＳ Ｐゴシック" pitchFamily="-123" charset="-128"/>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pPr defTabSz="457200"/>
            <a:endParaRPr lang="en-US">
              <a:solidFill>
                <a:prstClr val="black"/>
              </a:solidFill>
              <a:latin typeface="Arial" pitchFamily="-123" charset="0"/>
              <a:ea typeface="ＭＳ Ｐゴシック" pitchFamily="-123" charset="-128"/>
            </a:endParaRP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pPr defTabSz="457200"/>
            <a:fld id="{12C6A408-2223-4996-95C4-E52CF4EA314D}" type="slidenum">
              <a:rPr lang="en-US" smtClean="0">
                <a:solidFill>
                  <a:prstClr val="black"/>
                </a:solidFill>
                <a:latin typeface="Arial" pitchFamily="-123" charset="0"/>
                <a:ea typeface="ＭＳ Ｐゴシック" pitchFamily="-123" charset="-128"/>
              </a:rPr>
              <a:pPr defTabSz="457200"/>
              <a:t>‹#›</a:t>
            </a:fld>
            <a:endParaRPr lang="en-US">
              <a:solidFill>
                <a:prstClr val="black"/>
              </a:solidFill>
              <a:latin typeface="Arial" pitchFamily="-123" charset="0"/>
              <a:ea typeface="ＭＳ Ｐゴシック" pitchFamily="-123" charset="-128"/>
            </a:endParaRPr>
          </a:p>
        </p:txBody>
      </p:sp>
    </p:spTree>
    <p:extLst>
      <p:ext uri="{BB962C8B-B14F-4D97-AF65-F5344CB8AC3E}">
        <p14:creationId xmlns:p14="http://schemas.microsoft.com/office/powerpoint/2010/main" val="26130035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i="0">
                <a:solidFill>
                  <a:srgbClr val="A3418E"/>
                </a:solidFill>
                <a:latin typeface="Calibri"/>
                <a:cs typeface="Calibri"/>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b="0" i="1">
                <a:solidFill>
                  <a:srgbClr val="A9A796"/>
                </a:solidFill>
                <a:latin typeface="Calibri"/>
                <a:cs typeface="Calibri"/>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327545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609600" y="1084264"/>
            <a:ext cx="10972800" cy="1587"/>
          </a:xfrm>
          <a:prstGeom prst="line">
            <a:avLst/>
          </a:prstGeom>
          <a:ln w="19050" cap="flat" cmpd="sng" algn="ctr">
            <a:solidFill>
              <a:srgbClr val="F2F0EA"/>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609600" y="274638"/>
            <a:ext cx="10972800" cy="1143000"/>
          </a:xfrm>
          <a:prstGeom prst="rect">
            <a:avLst/>
          </a:prstGeom>
        </p:spPr>
        <p:txBody>
          <a:bodyPr/>
          <a:lstStyle>
            <a:lvl1pPr algn="l">
              <a:defRPr b="0">
                <a:solidFill>
                  <a:srgbClr val="A3418E"/>
                </a:solidFill>
              </a:defRPr>
            </a:lvl1p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buClr>
                <a:srgbClr val="A3418E"/>
              </a:buClr>
              <a:defRPr>
                <a:solidFill>
                  <a:schemeClr val="tx1">
                    <a:lumMod val="85000"/>
                    <a:lumOff val="15000"/>
                  </a:schemeClr>
                </a:solidFill>
              </a:defRPr>
            </a:lvl1pPr>
            <a:lvl2pPr>
              <a:buClr>
                <a:srgbClr val="A3418E"/>
              </a:buClr>
              <a:buSzPct val="100000"/>
              <a:buFont typeface="Wingdings" charset="2"/>
              <a:buChar char="§"/>
              <a:defRPr>
                <a:solidFill>
                  <a:schemeClr val="tx1">
                    <a:lumMod val="85000"/>
                    <a:lumOff val="15000"/>
                  </a:schemeClr>
                </a:solidFill>
              </a:defRPr>
            </a:lvl2pPr>
            <a:lvl3pPr marL="1143000" indent="-228600">
              <a:buClr>
                <a:srgbClr val="A3418E"/>
              </a:buClr>
              <a:buFont typeface="Courier New" charset="0"/>
              <a:buChar char="o"/>
              <a:defRPr>
                <a:solidFill>
                  <a:schemeClr val="tx1">
                    <a:lumMod val="85000"/>
                    <a:lumOff val="15000"/>
                  </a:schemeClr>
                </a:solidFill>
              </a:defRPr>
            </a:lvl3pPr>
            <a:lvl4pPr>
              <a:buClr>
                <a:srgbClr val="A3418E"/>
              </a:buClr>
              <a:defRPr>
                <a:solidFill>
                  <a:schemeClr val="tx1">
                    <a:lumMod val="85000"/>
                    <a:lumOff val="15000"/>
                  </a:schemeClr>
                </a:solidFill>
              </a:defRPr>
            </a:lvl4pPr>
            <a:lvl5pPr>
              <a:buClr>
                <a:srgbClr val="A3418E"/>
              </a:buCl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9039948" y="6284496"/>
            <a:ext cx="28448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8EA45495-9E47-804A-BFAC-1E2103F30733}" type="slidenum">
              <a:rPr lang="en-US" smtClean="0"/>
              <a:pPr>
                <a:defRPr/>
              </a:pPr>
              <a:t>‹#›</a:t>
            </a:fld>
            <a:endParaRPr lang="en-US" dirty="0"/>
          </a:p>
        </p:txBody>
      </p:sp>
    </p:spTree>
    <p:extLst>
      <p:ext uri="{BB962C8B-B14F-4D97-AF65-F5344CB8AC3E}">
        <p14:creationId xmlns:p14="http://schemas.microsoft.com/office/powerpoint/2010/main" val="23209456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solidFill>
                  <a:srgbClr val="A3418E"/>
                </a:solidFill>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rgbClr val="A9A79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676159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rgbClr val="A3418E"/>
                </a:solidFill>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buClr>
                <a:srgbClr val="A3418E"/>
              </a:buClr>
              <a:defRPr sz="2800"/>
            </a:lvl1pPr>
            <a:lvl2pPr>
              <a:buClr>
                <a:srgbClr val="A3418E"/>
              </a:buClr>
              <a:defRPr sz="2400"/>
            </a:lvl2pPr>
            <a:lvl3pPr marL="1143000" indent="-228600">
              <a:buClr>
                <a:srgbClr val="A3418E"/>
              </a:buClr>
              <a:buFont typeface="Courier New" charset="0"/>
              <a:buChar char="o"/>
              <a:defRPr sz="2000"/>
            </a:lvl3pPr>
            <a:lvl4pPr>
              <a:buClr>
                <a:srgbClr val="A3418E"/>
              </a:buClr>
              <a:defRPr sz="1800"/>
            </a:lvl4pPr>
            <a:lvl5pPr>
              <a:buClr>
                <a:srgbClr val="A3418E"/>
              </a:buCl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marL="342900" indent="-342900">
              <a:defRPr lang="en-US" sz="2800" kern="1200">
                <a:solidFill>
                  <a:schemeClr val="tx1"/>
                </a:solidFill>
                <a:latin typeface="+mn-lt"/>
                <a:ea typeface="ＭＳ Ｐゴシック" pitchFamily="-123" charset="-128"/>
                <a:cs typeface="ＭＳ Ｐゴシック" pitchFamily="-123" charset="-128"/>
              </a:defRPr>
            </a:lvl1pPr>
            <a:lvl2pPr marL="742950" indent="-285750">
              <a:defRPr lang="en-US" sz="2400" kern="1200" dirty="0">
                <a:solidFill>
                  <a:schemeClr val="tx1"/>
                </a:solidFill>
                <a:latin typeface="+mn-lt"/>
                <a:ea typeface="ＭＳ Ｐゴシック" pitchFamily="-123" charset="-128"/>
                <a:cs typeface="+mn-cs"/>
              </a:defRPr>
            </a:lvl2pPr>
            <a:lvl3pPr marL="1143000" indent="-228600">
              <a:defRPr lang="en-US" sz="2000" kern="1200" dirty="0">
                <a:solidFill>
                  <a:schemeClr val="tx1"/>
                </a:solidFill>
                <a:latin typeface="+mn-lt"/>
                <a:ea typeface="ＭＳ Ｐゴシック" pitchFamily="-123" charset="-128"/>
                <a:cs typeface="+mn-cs"/>
              </a:defRPr>
            </a:lvl3pPr>
            <a:lvl4pPr marL="1600200" indent="-228600">
              <a:defRPr lang="en-US" sz="1800" kern="1200" dirty="0">
                <a:solidFill>
                  <a:schemeClr val="tx1"/>
                </a:solidFill>
                <a:latin typeface="+mn-lt"/>
                <a:ea typeface="ＭＳ Ｐゴシック" pitchFamily="-123" charset="-128"/>
                <a:cs typeface="+mn-cs"/>
              </a:defRPr>
            </a:lvl4pPr>
            <a:lvl5pPr marL="2057400" indent="-228600">
              <a:defRPr lang="en-US" sz="1800" kern="1200" dirty="0">
                <a:solidFill>
                  <a:schemeClr val="tx1"/>
                </a:solidFill>
                <a:latin typeface="+mn-lt"/>
                <a:ea typeface="ＭＳ Ｐゴシック" pitchFamily="-123" charset="-128"/>
                <a:cs typeface="+mn-cs"/>
              </a:defRPr>
            </a:lvl5pPr>
            <a:lvl6pPr>
              <a:defRPr sz="1800"/>
            </a:lvl6pPr>
            <a:lvl7pPr>
              <a:defRPr sz="1800"/>
            </a:lvl7pPr>
            <a:lvl8pPr>
              <a:defRPr sz="1800"/>
            </a:lvl8pPr>
            <a:lvl9pPr>
              <a:defRPr sz="1800"/>
            </a:lvl9pPr>
          </a:lstStyle>
          <a:p>
            <a:pPr marL="342900" lvl="0" indent="-342900" algn="l" defTabSz="457200" rtl="0" fontAlgn="base">
              <a:spcBef>
                <a:spcPct val="20000"/>
              </a:spcBef>
              <a:spcAft>
                <a:spcPct val="0"/>
              </a:spcAft>
              <a:buClr>
                <a:srgbClr val="A3418E"/>
              </a:buClr>
              <a:buFont typeface="Arial" pitchFamily="-123" charset="0"/>
              <a:buChar char="•"/>
            </a:pPr>
            <a:r>
              <a:rPr lang="en-US" dirty="0"/>
              <a:t>Click to edit Master text styles</a:t>
            </a:r>
          </a:p>
          <a:p>
            <a:pPr marL="742950" lvl="1" indent="-285750" algn="l" defTabSz="457200" rtl="0" fontAlgn="base">
              <a:spcBef>
                <a:spcPct val="20000"/>
              </a:spcBef>
              <a:spcAft>
                <a:spcPct val="0"/>
              </a:spcAft>
              <a:buClr>
                <a:srgbClr val="A3418E"/>
              </a:buClr>
              <a:buFont typeface="Arial" pitchFamily="-123" charset="0"/>
              <a:buChar char="–"/>
            </a:pPr>
            <a:r>
              <a:rPr lang="en-US" dirty="0"/>
              <a:t>Second level</a:t>
            </a:r>
          </a:p>
          <a:p>
            <a:pPr marL="1143000" lvl="2" indent="-228600" algn="l" defTabSz="457200" rtl="0" fontAlgn="base">
              <a:spcBef>
                <a:spcPct val="20000"/>
              </a:spcBef>
              <a:spcAft>
                <a:spcPct val="0"/>
              </a:spcAft>
              <a:buClr>
                <a:srgbClr val="A3418E"/>
              </a:buClr>
              <a:buFont typeface="Courier New" charset="0"/>
              <a:buChar char="o"/>
            </a:pPr>
            <a:r>
              <a:rPr lang="en-US" dirty="0"/>
              <a:t>Third level</a:t>
            </a:r>
          </a:p>
          <a:p>
            <a:pPr marL="1600200" lvl="3" indent="-228600" algn="l" defTabSz="457200" rtl="0" fontAlgn="base">
              <a:spcBef>
                <a:spcPct val="20000"/>
              </a:spcBef>
              <a:spcAft>
                <a:spcPct val="0"/>
              </a:spcAft>
              <a:buClr>
                <a:srgbClr val="A3418E"/>
              </a:buClr>
              <a:buFont typeface="Arial" pitchFamily="-123" charset="0"/>
              <a:buChar char="–"/>
            </a:pPr>
            <a:r>
              <a:rPr lang="en-US" dirty="0"/>
              <a:t>Fourth level</a:t>
            </a:r>
          </a:p>
          <a:p>
            <a:pPr marL="2057400" lvl="4" indent="-228600" algn="l" defTabSz="457200" rtl="0" fontAlgn="base">
              <a:spcBef>
                <a:spcPct val="20000"/>
              </a:spcBef>
              <a:spcAft>
                <a:spcPct val="0"/>
              </a:spcAft>
              <a:buClr>
                <a:srgbClr val="A3418E"/>
              </a:buClr>
              <a:buFont typeface="Arial" pitchFamily="-123" charset="0"/>
              <a:buChar char="»"/>
            </a:pPr>
            <a:r>
              <a:rPr lang="en-US" dirty="0"/>
              <a:t>Fifth level</a:t>
            </a:r>
          </a:p>
        </p:txBody>
      </p:sp>
      <p:sp>
        <p:nvSpPr>
          <p:cNvPr id="8" name="Slide Number Placeholder 5"/>
          <p:cNvSpPr>
            <a:spLocks noGrp="1"/>
          </p:cNvSpPr>
          <p:nvPr>
            <p:ph type="sldNum" sz="quarter" idx="10"/>
          </p:nvPr>
        </p:nvSpPr>
        <p:spPr>
          <a:xfrm>
            <a:off x="9039948" y="6284496"/>
            <a:ext cx="28448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18344535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rgbClr val="A3418E"/>
                </a:solidFill>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solidFill>
                  <a:srgbClr val="A341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buClr>
                <a:srgbClr val="A3418E"/>
              </a:buClr>
              <a:defRPr sz="2400"/>
            </a:lvl1pPr>
            <a:lvl2pPr>
              <a:buClr>
                <a:srgbClr val="A3418E"/>
              </a:buClr>
              <a:defRPr sz="2000"/>
            </a:lvl2pPr>
            <a:lvl3pPr marL="1143000" indent="-228600">
              <a:buClr>
                <a:srgbClr val="A3418E"/>
              </a:buClr>
              <a:buFont typeface="Courier New" charset="0"/>
              <a:buChar char="o"/>
              <a:defRPr sz="1800"/>
            </a:lvl3pPr>
            <a:lvl4pPr>
              <a:buClr>
                <a:srgbClr val="A3418E"/>
              </a:buClr>
              <a:defRPr sz="1600"/>
            </a:lvl4pPr>
            <a:lvl5pPr>
              <a:buClr>
                <a:srgbClr val="A3418E"/>
              </a:buCl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solidFill>
                  <a:srgbClr val="A3418E"/>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marL="342900" indent="-342900">
              <a:defRPr lang="en-US" sz="2400" kern="1200" dirty="0">
                <a:solidFill>
                  <a:schemeClr val="tx1"/>
                </a:solidFill>
                <a:latin typeface="+mn-lt"/>
                <a:ea typeface="ＭＳ Ｐゴシック" pitchFamily="-123" charset="-128"/>
                <a:cs typeface="ＭＳ Ｐゴシック" pitchFamily="-123" charset="-128"/>
              </a:defRPr>
            </a:lvl1pPr>
            <a:lvl2pPr marL="742950" indent="-285750">
              <a:defRPr lang="en-US" sz="2000" kern="1200" dirty="0">
                <a:solidFill>
                  <a:schemeClr val="tx1"/>
                </a:solidFill>
                <a:latin typeface="+mn-lt"/>
                <a:ea typeface="ＭＳ Ｐゴシック" pitchFamily="-123" charset="-128"/>
                <a:cs typeface="+mn-cs"/>
              </a:defRPr>
            </a:lvl2pPr>
            <a:lvl3pPr marL="1143000" indent="-228600">
              <a:defRPr lang="en-US" sz="1800" kern="1200" dirty="0">
                <a:solidFill>
                  <a:schemeClr val="tx1"/>
                </a:solidFill>
                <a:latin typeface="+mn-lt"/>
                <a:ea typeface="ＭＳ Ｐゴシック" pitchFamily="-123" charset="-128"/>
                <a:cs typeface="+mn-cs"/>
              </a:defRPr>
            </a:lvl3pPr>
            <a:lvl4pPr marL="1600200" indent="-228600">
              <a:defRPr lang="en-US" sz="1600" kern="1200" dirty="0">
                <a:solidFill>
                  <a:schemeClr val="tx1"/>
                </a:solidFill>
                <a:latin typeface="+mn-lt"/>
                <a:ea typeface="ＭＳ Ｐゴシック" pitchFamily="-123" charset="-128"/>
                <a:cs typeface="+mn-cs"/>
              </a:defRPr>
            </a:lvl4pPr>
            <a:lvl5pPr marL="2057400" indent="-228600">
              <a:defRPr lang="en-US" sz="1600" kern="1200">
                <a:solidFill>
                  <a:schemeClr val="tx1"/>
                </a:solidFill>
                <a:latin typeface="+mn-lt"/>
                <a:ea typeface="ＭＳ Ｐゴシック" pitchFamily="-123" charset="-128"/>
                <a:cs typeface="+mn-cs"/>
              </a:defRPr>
            </a:lvl5pPr>
            <a:lvl6pPr>
              <a:defRPr sz="1600"/>
            </a:lvl6pPr>
            <a:lvl7pPr>
              <a:defRPr sz="1600"/>
            </a:lvl7pPr>
            <a:lvl8pPr>
              <a:defRPr sz="1600"/>
            </a:lvl8pPr>
            <a:lvl9pPr>
              <a:defRPr sz="1600"/>
            </a:lvl9pPr>
          </a:lstStyle>
          <a:p>
            <a:pPr marL="342900" lvl="0" indent="-342900" algn="l" defTabSz="457200" rtl="0" fontAlgn="base">
              <a:spcBef>
                <a:spcPct val="20000"/>
              </a:spcBef>
              <a:spcAft>
                <a:spcPct val="0"/>
              </a:spcAft>
              <a:buClr>
                <a:srgbClr val="A3418E"/>
              </a:buClr>
              <a:buFont typeface="Arial" pitchFamily="-123" charset="0"/>
              <a:buChar char="•"/>
            </a:pPr>
            <a:r>
              <a:rPr lang="en-US" dirty="0"/>
              <a:t>Click to edit Master text styles</a:t>
            </a:r>
          </a:p>
          <a:p>
            <a:pPr marL="742950" lvl="1" indent="-285750" algn="l" defTabSz="457200" rtl="0" fontAlgn="base">
              <a:spcBef>
                <a:spcPct val="20000"/>
              </a:spcBef>
              <a:spcAft>
                <a:spcPct val="0"/>
              </a:spcAft>
              <a:buClr>
                <a:srgbClr val="A3418E"/>
              </a:buClr>
              <a:buFont typeface="Arial" pitchFamily="-123" charset="0"/>
              <a:buChar char="–"/>
            </a:pPr>
            <a:r>
              <a:rPr lang="en-US" dirty="0"/>
              <a:t>Second level</a:t>
            </a:r>
          </a:p>
          <a:p>
            <a:pPr marL="1143000" lvl="2" indent="-228600" algn="l" defTabSz="457200" rtl="0" fontAlgn="base">
              <a:spcBef>
                <a:spcPct val="20000"/>
              </a:spcBef>
              <a:spcAft>
                <a:spcPct val="0"/>
              </a:spcAft>
              <a:buClr>
                <a:srgbClr val="A3418E"/>
              </a:buClr>
              <a:buFont typeface="Courier New" charset="0"/>
              <a:buChar char="o"/>
            </a:pPr>
            <a:r>
              <a:rPr lang="en-US" dirty="0"/>
              <a:t>Third level</a:t>
            </a:r>
          </a:p>
          <a:p>
            <a:pPr marL="1600200" lvl="3" indent="-228600" algn="l" defTabSz="457200" rtl="0" fontAlgn="base">
              <a:spcBef>
                <a:spcPct val="20000"/>
              </a:spcBef>
              <a:spcAft>
                <a:spcPct val="0"/>
              </a:spcAft>
              <a:buClr>
                <a:srgbClr val="A3418E"/>
              </a:buClr>
              <a:buFont typeface="Arial" pitchFamily="-123" charset="0"/>
              <a:buChar char="–"/>
            </a:pPr>
            <a:r>
              <a:rPr lang="en-US" dirty="0"/>
              <a:t>Fourth level</a:t>
            </a:r>
          </a:p>
          <a:p>
            <a:pPr marL="2057400" lvl="4" indent="-228600" algn="l" defTabSz="457200" rtl="0" fontAlgn="base">
              <a:spcBef>
                <a:spcPct val="20000"/>
              </a:spcBef>
              <a:spcAft>
                <a:spcPct val="0"/>
              </a:spcAft>
              <a:buClr>
                <a:srgbClr val="A3418E"/>
              </a:buClr>
              <a:buFont typeface="Arial" pitchFamily="-123" charset="0"/>
              <a:buChar char="»"/>
            </a:pPr>
            <a:r>
              <a:rPr lang="en-US" dirty="0"/>
              <a:t>Fifth level</a:t>
            </a:r>
          </a:p>
        </p:txBody>
      </p:sp>
      <p:sp>
        <p:nvSpPr>
          <p:cNvPr id="10" name="Slide Number Placeholder 5"/>
          <p:cNvSpPr txBox="1">
            <a:spLocks/>
          </p:cNvSpPr>
          <p:nvPr userDrawn="1"/>
        </p:nvSpPr>
        <p:spPr>
          <a:xfrm>
            <a:off x="9039948" y="6284496"/>
            <a:ext cx="28448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1200" b="1" kern="1200" smtClean="0">
                <a:solidFill>
                  <a:srgbClr val="A3418E"/>
                </a:solidFill>
                <a:latin typeface="+mn-lt"/>
                <a:ea typeface="+mn-ea"/>
                <a:cs typeface="+mn-cs"/>
              </a:defRPr>
            </a:lvl1pPr>
            <a:lvl2pPr marL="4572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2pPr>
            <a:lvl3pPr marL="9144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3pPr>
            <a:lvl4pPr marL="13716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4pPr>
            <a:lvl5pPr marL="1828800" algn="l" defTabSz="457200" rtl="0" fontAlgn="base">
              <a:spcBef>
                <a:spcPct val="0"/>
              </a:spcBef>
              <a:spcAft>
                <a:spcPct val="0"/>
              </a:spcAft>
              <a:defRPr kern="1200">
                <a:solidFill>
                  <a:schemeClr val="tx1"/>
                </a:solidFill>
                <a:latin typeface="Arial" pitchFamily="-123" charset="0"/>
                <a:ea typeface="ＭＳ Ｐゴシック" pitchFamily="-123" charset="-128"/>
                <a:cs typeface="ＭＳ Ｐゴシック" pitchFamily="-123" charset="-128"/>
              </a:defRPr>
            </a:lvl5pPr>
            <a:lvl6pPr marL="22860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6pPr>
            <a:lvl7pPr marL="27432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7pPr>
            <a:lvl8pPr marL="32004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8pPr>
            <a:lvl9pPr marL="3657600" algn="l" defTabSz="457200" rtl="0" eaLnBrk="1" latinLnBrk="0" hangingPunct="1">
              <a:defRPr kern="1200">
                <a:solidFill>
                  <a:schemeClr val="tx1"/>
                </a:solidFill>
                <a:latin typeface="Arial" pitchFamily="-123" charset="0"/>
                <a:ea typeface="ＭＳ Ｐゴシック" pitchFamily="-123" charset="-128"/>
                <a:cs typeface="ＭＳ Ｐゴシック" pitchFamily="-123" charset="-128"/>
              </a:defRPr>
            </a:lvl9pPr>
          </a:lstStyle>
          <a:p>
            <a:pPr>
              <a:defRPr/>
            </a:pPr>
            <a:fld id="{3790F591-681A-42EC-9612-07B351728709}" type="slidenum">
              <a:rPr lang="en-US" sz="1200" smtClean="0">
                <a:solidFill>
                  <a:srgbClr val="0590B1"/>
                </a:solidFill>
              </a:rPr>
              <a:pPr>
                <a:defRPr/>
              </a:pPr>
              <a:t>‹#›</a:t>
            </a:fld>
            <a:endParaRPr lang="en-US" sz="1200" dirty="0">
              <a:solidFill>
                <a:srgbClr val="0590B1"/>
              </a:solidFill>
            </a:endParaRPr>
          </a:p>
        </p:txBody>
      </p:sp>
    </p:spTree>
    <p:extLst>
      <p:ext uri="{BB962C8B-B14F-4D97-AF65-F5344CB8AC3E}">
        <p14:creationId xmlns:p14="http://schemas.microsoft.com/office/powerpoint/2010/main" val="886914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BFFF23-447D-4AB4-BC83-7ADBF4C1DC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7D20AB-48D1-43A3-A1F5-36DE81F0E3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7113DA-853D-492B-8008-82CADC7BED23}"/>
              </a:ext>
            </a:extLst>
          </p:cNvPr>
          <p:cNvSpPr>
            <a:spLocks noGrp="1"/>
          </p:cNvSpPr>
          <p:nvPr>
            <p:ph type="dt" sz="half" idx="10"/>
          </p:nvPr>
        </p:nvSpPr>
        <p:spPr/>
        <p:txBody>
          <a:bodyPr/>
          <a:lstStyle/>
          <a:p>
            <a:fld id="{510ADF20-3EFB-4806-B4F4-85237D94B4F2}" type="datetimeFigureOut">
              <a:rPr lang="en-US" smtClean="0"/>
              <a:t>9/14/2022</a:t>
            </a:fld>
            <a:endParaRPr lang="en-US"/>
          </a:p>
        </p:txBody>
      </p:sp>
      <p:sp>
        <p:nvSpPr>
          <p:cNvPr id="5" name="Footer Placeholder 4">
            <a:extLst>
              <a:ext uri="{FF2B5EF4-FFF2-40B4-BE49-F238E27FC236}">
                <a16:creationId xmlns:a16="http://schemas.microsoft.com/office/drawing/2014/main" id="{DA07EE80-C32C-4FE8-A90B-3E0EA65BB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D148D-6BED-4EB7-9130-8863CDE9E7F0}"/>
              </a:ext>
            </a:extLst>
          </p:cNvPr>
          <p:cNvSpPr>
            <a:spLocks noGrp="1"/>
          </p:cNvSpPr>
          <p:nvPr>
            <p:ph type="sldNum" sz="quarter" idx="12"/>
          </p:nvPr>
        </p:nvSpPr>
        <p:spPr/>
        <p:txBody>
          <a:bodyPr/>
          <a:lstStyle/>
          <a:p>
            <a:fld id="{A47EC2A6-997E-4B04-B014-78AD397BA472}" type="slidenum">
              <a:rPr lang="en-US" smtClean="0"/>
              <a:t>‹#›</a:t>
            </a:fld>
            <a:endParaRPr lang="en-US"/>
          </a:p>
        </p:txBody>
      </p:sp>
    </p:spTree>
    <p:extLst>
      <p:ext uri="{BB962C8B-B14F-4D97-AF65-F5344CB8AC3E}">
        <p14:creationId xmlns:p14="http://schemas.microsoft.com/office/powerpoint/2010/main" val="29076920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rgbClr val="A3418E"/>
                </a:solidFill>
              </a:defRPr>
            </a:lvl1pPr>
          </a:lstStyle>
          <a:p>
            <a:r>
              <a:rPr lang="en-US" dirty="0"/>
              <a:t>Click to edit Master title style</a:t>
            </a:r>
          </a:p>
        </p:txBody>
      </p:sp>
      <p:sp>
        <p:nvSpPr>
          <p:cNvPr id="6" name="Slide Number Placeholder 5"/>
          <p:cNvSpPr>
            <a:spLocks noGrp="1"/>
          </p:cNvSpPr>
          <p:nvPr>
            <p:ph type="sldNum" sz="quarter" idx="10"/>
          </p:nvPr>
        </p:nvSpPr>
        <p:spPr>
          <a:xfrm>
            <a:off x="9039948" y="6284496"/>
            <a:ext cx="28448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33693766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a:xfrm>
            <a:off x="9039948" y="6284496"/>
            <a:ext cx="2844800" cy="365125"/>
          </a:xfrm>
          <a:prstGeom prst="rect">
            <a:avLst/>
          </a:prstGeom>
        </p:spPr>
        <p:txBody>
          <a:bodyPr vert="horz" lIns="91440" tIns="45720" rIns="91440" bIns="45720" rtlCol="0" anchor="ctr"/>
          <a:lstStyle>
            <a:lvl1pPr algn="r" defTabSz="457200" rtl="0" fontAlgn="auto">
              <a:spcBef>
                <a:spcPts val="0"/>
              </a:spcBef>
              <a:spcAft>
                <a:spcPts val="0"/>
              </a:spcAft>
              <a:defRPr lang="en-US" sz="1200" b="1" kern="1200"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34901939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solidFill>
                  <a:srgbClr val="A3418E"/>
                </a:solidFill>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buClr>
                <a:srgbClr val="A3418E"/>
              </a:buClr>
              <a:defRPr sz="3200"/>
            </a:lvl1pPr>
            <a:lvl2pPr>
              <a:buClr>
                <a:srgbClr val="A3418E"/>
              </a:buClr>
              <a:defRPr sz="2800"/>
            </a:lvl2pPr>
            <a:lvl3pPr marL="1143000" indent="-228600">
              <a:buClr>
                <a:srgbClr val="A3418E"/>
              </a:buClr>
              <a:buFont typeface="Courier New" charset="0"/>
              <a:buChar char="o"/>
              <a:defRPr sz="2400"/>
            </a:lvl3pPr>
            <a:lvl4pPr>
              <a:buClr>
                <a:srgbClr val="A3418E"/>
              </a:buClr>
              <a:defRPr sz="2000"/>
            </a:lvl4pPr>
            <a:lvl5pPr>
              <a:buClr>
                <a:srgbClr val="A3418E"/>
              </a:buCl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0"/>
          </p:nvPr>
        </p:nvSpPr>
        <p:spPr>
          <a:xfrm>
            <a:off x="9039948" y="6284496"/>
            <a:ext cx="28448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161245928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solidFill>
                  <a:srgbClr val="A3418E"/>
                </a:solidFil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solidFill>
                  <a:srgbClr val="A3418E"/>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5"/>
          <p:cNvSpPr>
            <a:spLocks noGrp="1"/>
          </p:cNvSpPr>
          <p:nvPr>
            <p:ph type="sldNum" sz="quarter" idx="10"/>
          </p:nvPr>
        </p:nvSpPr>
        <p:spPr>
          <a:xfrm>
            <a:off x="9039948" y="6284496"/>
            <a:ext cx="28448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29896927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solidFill>
                  <a:srgbClr val="A3418E"/>
                </a:solidFill>
              </a:defRPr>
            </a:lvl1pPr>
          </a:lstStyle>
          <a:p>
            <a:r>
              <a:rPr lang="en-US" dirty="0"/>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9039948" y="6284496"/>
            <a:ext cx="28448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10707410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9039948" y="6284496"/>
            <a:ext cx="28448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rgbClr val="0590B1"/>
                </a:solidFill>
                <a:latin typeface="+mn-lt"/>
                <a:ea typeface="+mn-ea"/>
                <a:cs typeface="+mn-cs"/>
              </a:defRPr>
            </a:lvl1pPr>
          </a:lstStyle>
          <a:p>
            <a:pPr>
              <a:defRPr/>
            </a:pPr>
            <a:fld id="{3790F591-681A-42EC-9612-07B351728709}" type="slidenum">
              <a:rPr lang="en-US" smtClean="0"/>
              <a:pPr>
                <a:defRPr/>
              </a:pPr>
              <a:t>‹#›</a:t>
            </a:fld>
            <a:endParaRPr lang="en-US" dirty="0"/>
          </a:p>
        </p:txBody>
      </p:sp>
    </p:spTree>
    <p:extLst>
      <p:ext uri="{BB962C8B-B14F-4D97-AF65-F5344CB8AC3E}">
        <p14:creationId xmlns:p14="http://schemas.microsoft.com/office/powerpoint/2010/main" val="16349265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p:cNvSpPr>
            <a:spLocks noGrp="1"/>
          </p:cNvSpPr>
          <p:nvPr>
            <p:ph type="title" hasCustomPrompt="1"/>
          </p:nvPr>
        </p:nvSpPr>
        <p:spPr>
          <a:xfrm>
            <a:off x="609600" y="274639"/>
            <a:ext cx="10972800" cy="871853"/>
          </a:xfrm>
          <a:prstGeom prst="rect">
            <a:avLst/>
          </a:prstGeom>
        </p:spPr>
        <p:txBody>
          <a:bodyPr>
            <a:normAutofit/>
          </a:bodyPr>
          <a:lstStyle>
            <a:lvl1pPr>
              <a:defRPr sz="3600" b="1">
                <a:solidFill>
                  <a:schemeClr val="bg1"/>
                </a:solidFill>
              </a:defRPr>
            </a:lvl1pPr>
          </a:lstStyle>
          <a:p>
            <a:r>
              <a:rPr lang="en-US" dirty="0"/>
              <a:t>TITLE</a:t>
            </a:r>
          </a:p>
        </p:txBody>
      </p:sp>
    </p:spTree>
    <p:extLst>
      <p:ext uri="{BB962C8B-B14F-4D97-AF65-F5344CB8AC3E}">
        <p14:creationId xmlns:p14="http://schemas.microsoft.com/office/powerpoint/2010/main" val="2271105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9753600" y="1066800"/>
            <a:ext cx="0" cy="4495800"/>
          </a:xfrm>
          <a:prstGeom prst="line">
            <a:avLst/>
          </a:prstGeom>
          <a:noFill/>
          <a:ln w="9525">
            <a:solidFill>
              <a:schemeClr val="tx1"/>
            </a:solidFill>
            <a:round/>
            <a:headEnd/>
            <a:tailEnd/>
          </a:ln>
          <a:effectLst/>
        </p:spPr>
        <p:txBody>
          <a:bodyPr/>
          <a:lstStyle/>
          <a:p>
            <a:pPr>
              <a:defRPr/>
            </a:pPr>
            <a:endParaRPr lang="en-US" sz="1800"/>
          </a:p>
        </p:txBody>
      </p:sp>
      <p:grpSp>
        <p:nvGrpSpPr>
          <p:cNvPr id="5" name="Group 8"/>
          <p:cNvGrpSpPr>
            <a:grpSpLocks/>
          </p:cNvGrpSpPr>
          <p:nvPr/>
        </p:nvGrpSpPr>
        <p:grpSpPr bwMode="auto">
          <a:xfrm>
            <a:off x="9990667" y="2992438"/>
            <a:ext cx="1784351"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a:defRPr/>
              </a:pPr>
              <a:endParaRPr lang="en-US" sz="1800"/>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a:defRPr/>
              </a:pPr>
              <a:endParaRPr lang="en-US" sz="1800"/>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a:defRPr/>
              </a:pPr>
              <a:endParaRPr lang="en-US" sz="1800"/>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a:defRPr/>
              </a:pPr>
              <a:endParaRPr lang="en-US" sz="1800"/>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a:defRPr/>
              </a:pPr>
              <a:endParaRPr lang="en-US" sz="1800"/>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a:defRPr/>
              </a:pPr>
              <a:endParaRPr lang="en-US" sz="1800"/>
            </a:p>
          </p:txBody>
        </p:sp>
      </p:grpSp>
      <p:sp>
        <p:nvSpPr>
          <p:cNvPr id="37" name="Line 40"/>
          <p:cNvSpPr>
            <a:spLocks noChangeShapeType="1"/>
          </p:cNvSpPr>
          <p:nvPr/>
        </p:nvSpPr>
        <p:spPr bwMode="auto">
          <a:xfrm>
            <a:off x="406400" y="2819400"/>
            <a:ext cx="10972800" cy="0"/>
          </a:xfrm>
          <a:prstGeom prst="line">
            <a:avLst/>
          </a:prstGeom>
          <a:noFill/>
          <a:ln w="6350">
            <a:solidFill>
              <a:schemeClr val="tx1"/>
            </a:solidFill>
            <a:round/>
            <a:headEnd/>
            <a:tailEnd/>
          </a:ln>
          <a:effectLst/>
        </p:spPr>
        <p:txBody>
          <a:bodyPr/>
          <a:lstStyle/>
          <a:p>
            <a:pPr>
              <a:defRPr/>
            </a:pPr>
            <a:endParaRPr lang="en-US" sz="1800"/>
          </a:p>
        </p:txBody>
      </p:sp>
      <p:sp>
        <p:nvSpPr>
          <p:cNvPr id="446467" name="Rectangle 3"/>
          <p:cNvSpPr>
            <a:spLocks noGrp="1" noChangeArrowheads="1"/>
          </p:cNvSpPr>
          <p:nvPr>
            <p:ph type="ctrTitle"/>
          </p:nvPr>
        </p:nvSpPr>
        <p:spPr>
          <a:xfrm>
            <a:off x="421217" y="466725"/>
            <a:ext cx="9042400" cy="2133600"/>
          </a:xfrm>
        </p:spPr>
        <p:txBody>
          <a:bodyPr/>
          <a:lstStyle>
            <a:lvl1pPr algn="r">
              <a:defRPr sz="4800"/>
            </a:lvl1pPr>
          </a:lstStyle>
          <a:p>
            <a:r>
              <a:rPr lang="en-US" altLang="en-US"/>
              <a:t>Click to edit Master title style</a:t>
            </a:r>
          </a:p>
        </p:txBody>
      </p:sp>
      <p:sp>
        <p:nvSpPr>
          <p:cNvPr id="446468" name="Rectangle 4"/>
          <p:cNvSpPr>
            <a:spLocks noGrp="1" noChangeArrowheads="1"/>
          </p:cNvSpPr>
          <p:nvPr>
            <p:ph type="subTitle" idx="1"/>
          </p:nvPr>
        </p:nvSpPr>
        <p:spPr>
          <a:xfrm>
            <a:off x="1132417" y="3049588"/>
            <a:ext cx="83312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r>
              <a:rPr lang="en-US" altLang="en-US"/>
              <a:t>December 3, 2010</a:t>
            </a:r>
          </a:p>
        </p:txBody>
      </p:sp>
      <p:sp>
        <p:nvSpPr>
          <p:cNvPr id="39" name="Rectangle 6"/>
          <p:cNvSpPr>
            <a:spLocks noGrp="1" noChangeArrowheads="1"/>
          </p:cNvSpPr>
          <p:nvPr>
            <p:ph type="ftr" sz="quarter" idx="11"/>
          </p:nvPr>
        </p:nvSpPr>
        <p:spPr bwMode="auto">
          <a:xfrm>
            <a:off x="4165600" y="6248400"/>
            <a:ext cx="38608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000"/>
            </a:lvl1pPr>
          </a:lstStyle>
          <a:p>
            <a:pPr>
              <a:defRPr/>
            </a:pPr>
            <a:r>
              <a:rPr lang="en-US" altLang="en-US"/>
              <a:t>Doctoral Seminar, Calabró MA</a:t>
            </a:r>
          </a:p>
        </p:txBody>
      </p:sp>
      <p:sp>
        <p:nvSpPr>
          <p:cNvPr id="40" name="Rectangle 7"/>
          <p:cNvSpPr>
            <a:spLocks noGrp="1" noChangeArrowheads="1"/>
          </p:cNvSpPr>
          <p:nvPr>
            <p:ph type="sldNum" sz="quarter" idx="12"/>
          </p:nvPr>
        </p:nvSpPr>
        <p:spPr/>
        <p:txBody>
          <a:bodyPr/>
          <a:lstStyle>
            <a:lvl1pPr>
              <a:defRPr/>
            </a:lvl1pPr>
          </a:lstStyle>
          <a:p>
            <a:pPr>
              <a:defRPr/>
            </a:pPr>
            <a:fld id="{91DAB994-EE5E-4A61-AE78-19C90474A303}" type="slidenum">
              <a:rPr lang="en-US" altLang="en-US"/>
              <a:pPr>
                <a:defRPr/>
              </a:pPr>
              <a:t>‹#›</a:t>
            </a:fld>
            <a:endParaRPr lang="en-US" altLang="en-US"/>
          </a:p>
        </p:txBody>
      </p:sp>
    </p:spTree>
    <p:extLst>
      <p:ext uri="{BB962C8B-B14F-4D97-AF65-F5344CB8AC3E}">
        <p14:creationId xmlns:p14="http://schemas.microsoft.com/office/powerpoint/2010/main" val="1545665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1"/>
          </p:nvPr>
        </p:nvSpPr>
        <p:spPr>
          <a:ln/>
        </p:spPr>
        <p:txBody>
          <a:bodyPr/>
          <a:lstStyle>
            <a:lvl1pPr>
              <a:defRPr/>
            </a:lvl1pPr>
          </a:lstStyle>
          <a:p>
            <a:pPr>
              <a:defRPr/>
            </a:pPr>
            <a:fld id="{27FCC329-0348-4205-8A2F-CB48BDA116EA}" type="slidenum">
              <a:rPr lang="en-US" altLang="en-US"/>
              <a:pPr>
                <a:defRPr/>
              </a:pPr>
              <a:t>‹#›</a:t>
            </a:fld>
            <a:endParaRPr lang="en-US" altLang="en-US"/>
          </a:p>
        </p:txBody>
      </p:sp>
    </p:spTree>
    <p:extLst>
      <p:ext uri="{BB962C8B-B14F-4D97-AF65-F5344CB8AC3E}">
        <p14:creationId xmlns:p14="http://schemas.microsoft.com/office/powerpoint/2010/main" val="3557734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1"/>
          </p:nvPr>
        </p:nvSpPr>
        <p:spPr>
          <a:ln/>
        </p:spPr>
        <p:txBody>
          <a:bodyPr/>
          <a:lstStyle>
            <a:lvl1pPr>
              <a:defRPr/>
            </a:lvl1pPr>
          </a:lstStyle>
          <a:p>
            <a:pPr>
              <a:defRPr/>
            </a:pPr>
            <a:fld id="{EAC8E090-540E-4F9E-9FE5-A33D7C5FFF3D}" type="slidenum">
              <a:rPr lang="en-US" altLang="en-US"/>
              <a:pPr>
                <a:defRPr/>
              </a:pPr>
              <a:t>‹#›</a:t>
            </a:fld>
            <a:endParaRPr lang="en-US" altLang="en-US"/>
          </a:p>
        </p:txBody>
      </p:sp>
    </p:spTree>
    <p:extLst>
      <p:ext uri="{BB962C8B-B14F-4D97-AF65-F5344CB8AC3E}">
        <p14:creationId xmlns:p14="http://schemas.microsoft.com/office/powerpoint/2010/main" val="1209999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1"/>
          </p:nvPr>
        </p:nvSpPr>
        <p:spPr>
          <a:ln/>
        </p:spPr>
        <p:txBody>
          <a:bodyPr/>
          <a:lstStyle>
            <a:lvl1pPr>
              <a:defRPr/>
            </a:lvl1pPr>
          </a:lstStyle>
          <a:p>
            <a:pPr>
              <a:defRPr/>
            </a:pPr>
            <a:fld id="{D8A0DED0-5E3B-4EE6-ACA6-07701AD501E0}" type="slidenum">
              <a:rPr lang="en-US" altLang="en-US"/>
              <a:pPr>
                <a:defRPr/>
              </a:pPr>
              <a:t>‹#›</a:t>
            </a:fld>
            <a:endParaRPr lang="en-US" altLang="en-US"/>
          </a:p>
        </p:txBody>
      </p:sp>
    </p:spTree>
    <p:extLst>
      <p:ext uri="{BB962C8B-B14F-4D97-AF65-F5344CB8AC3E}">
        <p14:creationId xmlns:p14="http://schemas.microsoft.com/office/powerpoint/2010/main" val="2189010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1"/>
          </p:nvPr>
        </p:nvSpPr>
        <p:spPr>
          <a:ln/>
        </p:spPr>
        <p:txBody>
          <a:bodyPr/>
          <a:lstStyle>
            <a:lvl1pPr>
              <a:defRPr/>
            </a:lvl1pPr>
          </a:lstStyle>
          <a:p>
            <a:pPr>
              <a:defRPr/>
            </a:pPr>
            <a:fld id="{2FE84A5C-C013-4975-B0C0-7952B9E95C42}" type="slidenum">
              <a:rPr lang="en-US" altLang="en-US"/>
              <a:pPr>
                <a:defRPr/>
              </a:pPr>
              <a:t>‹#›</a:t>
            </a:fld>
            <a:endParaRPr lang="en-US" altLang="en-US"/>
          </a:p>
        </p:txBody>
      </p:sp>
    </p:spTree>
    <p:extLst>
      <p:ext uri="{BB962C8B-B14F-4D97-AF65-F5344CB8AC3E}">
        <p14:creationId xmlns:p14="http://schemas.microsoft.com/office/powerpoint/2010/main" val="1306574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p:cNvSpPr>
            <a:spLocks noGrp="1" noChangeArrowheads="1"/>
          </p:cNvSpPr>
          <p:nvPr>
            <p:ph type="sldNum" sz="quarter" idx="11"/>
          </p:nvPr>
        </p:nvSpPr>
        <p:spPr>
          <a:ln/>
        </p:spPr>
        <p:txBody>
          <a:bodyPr/>
          <a:lstStyle>
            <a:lvl1pPr>
              <a:defRPr/>
            </a:lvl1pPr>
          </a:lstStyle>
          <a:p>
            <a:pPr>
              <a:defRPr/>
            </a:pPr>
            <a:fld id="{8B4A4436-5C25-4CB6-A287-A9A0BB39C724}" type="slidenum">
              <a:rPr lang="en-US" altLang="en-US"/>
              <a:pPr>
                <a:defRPr/>
              </a:pPr>
              <a:t>‹#›</a:t>
            </a:fld>
            <a:endParaRPr lang="en-US" altLang="en-US"/>
          </a:p>
        </p:txBody>
      </p:sp>
    </p:spTree>
    <p:extLst>
      <p:ext uri="{BB962C8B-B14F-4D97-AF65-F5344CB8AC3E}">
        <p14:creationId xmlns:p14="http://schemas.microsoft.com/office/powerpoint/2010/main" val="259889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1"/>
          </p:nvPr>
        </p:nvSpPr>
        <p:spPr>
          <a:ln/>
        </p:spPr>
        <p:txBody>
          <a:bodyPr/>
          <a:lstStyle>
            <a:lvl1pPr>
              <a:defRPr/>
            </a:lvl1pPr>
          </a:lstStyle>
          <a:p>
            <a:pPr>
              <a:defRPr/>
            </a:pPr>
            <a:fld id="{18644679-2A9C-4C97-9DBF-E5A61A99856A}" type="slidenum">
              <a:rPr lang="en-US" altLang="en-US"/>
              <a:pPr>
                <a:defRPr/>
              </a:pPr>
              <a:t>‹#›</a:t>
            </a:fld>
            <a:endParaRPr lang="en-US" altLang="en-US"/>
          </a:p>
        </p:txBody>
      </p:sp>
    </p:spTree>
    <p:extLst>
      <p:ext uri="{BB962C8B-B14F-4D97-AF65-F5344CB8AC3E}">
        <p14:creationId xmlns:p14="http://schemas.microsoft.com/office/powerpoint/2010/main" val="20726529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7"/>
          <p:cNvSpPr>
            <a:spLocks noGrp="1" noChangeArrowheads="1"/>
          </p:cNvSpPr>
          <p:nvPr>
            <p:ph type="sldNum" sz="quarter" idx="11"/>
          </p:nvPr>
        </p:nvSpPr>
        <p:spPr>
          <a:ln/>
        </p:spPr>
        <p:txBody>
          <a:bodyPr/>
          <a:lstStyle>
            <a:lvl1pPr>
              <a:defRPr/>
            </a:lvl1pPr>
          </a:lstStyle>
          <a:p>
            <a:pPr>
              <a:defRPr/>
            </a:pPr>
            <a:fld id="{140FD3FE-E5A4-4C9D-9FBD-5856E20677D2}" type="slidenum">
              <a:rPr lang="en-US" altLang="en-US"/>
              <a:pPr>
                <a:defRPr/>
              </a:pPr>
              <a:t>‹#›</a:t>
            </a:fld>
            <a:endParaRPr lang="en-US" altLang="en-US"/>
          </a:p>
        </p:txBody>
      </p:sp>
    </p:spTree>
    <p:extLst>
      <p:ext uri="{BB962C8B-B14F-4D97-AF65-F5344CB8AC3E}">
        <p14:creationId xmlns:p14="http://schemas.microsoft.com/office/powerpoint/2010/main" val="250917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2511-DF7D-4636-BB89-E41FDDEBF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E8377A-36D3-49C9-AC3A-F241D3F6F6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57C26C-92F4-445A-BE50-6AE1C0EE5C5D}"/>
              </a:ext>
            </a:extLst>
          </p:cNvPr>
          <p:cNvSpPr>
            <a:spLocks noGrp="1"/>
          </p:cNvSpPr>
          <p:nvPr>
            <p:ph type="dt" sz="half" idx="10"/>
          </p:nvPr>
        </p:nvSpPr>
        <p:spPr/>
        <p:txBody>
          <a:bodyPr/>
          <a:lstStyle/>
          <a:p>
            <a:fld id="{510ADF20-3EFB-4806-B4F4-85237D94B4F2}" type="datetimeFigureOut">
              <a:rPr lang="en-US" smtClean="0"/>
              <a:t>9/14/2022</a:t>
            </a:fld>
            <a:endParaRPr lang="en-US"/>
          </a:p>
        </p:txBody>
      </p:sp>
      <p:sp>
        <p:nvSpPr>
          <p:cNvPr id="5" name="Footer Placeholder 4">
            <a:extLst>
              <a:ext uri="{FF2B5EF4-FFF2-40B4-BE49-F238E27FC236}">
                <a16:creationId xmlns:a16="http://schemas.microsoft.com/office/drawing/2014/main" id="{2D2480FC-9F11-4E77-B3A2-13B94A1E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CBBF0-C52C-43C7-9904-519C1D6443E7}"/>
              </a:ext>
            </a:extLst>
          </p:cNvPr>
          <p:cNvSpPr>
            <a:spLocks noGrp="1"/>
          </p:cNvSpPr>
          <p:nvPr>
            <p:ph type="sldNum" sz="quarter" idx="12"/>
          </p:nvPr>
        </p:nvSpPr>
        <p:spPr/>
        <p:txBody>
          <a:bodyPr/>
          <a:lstStyle/>
          <a:p>
            <a:fld id="{A47EC2A6-997E-4B04-B014-78AD397BA472}" type="slidenum">
              <a:rPr lang="en-US" smtClean="0"/>
              <a:t>‹#›</a:t>
            </a:fld>
            <a:endParaRPr lang="en-US"/>
          </a:p>
        </p:txBody>
      </p:sp>
    </p:spTree>
    <p:extLst>
      <p:ext uri="{BB962C8B-B14F-4D97-AF65-F5344CB8AC3E}">
        <p14:creationId xmlns:p14="http://schemas.microsoft.com/office/powerpoint/2010/main" val="1413324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1"/>
          </p:nvPr>
        </p:nvSpPr>
        <p:spPr>
          <a:ln/>
        </p:spPr>
        <p:txBody>
          <a:bodyPr/>
          <a:lstStyle>
            <a:lvl1pPr>
              <a:defRPr/>
            </a:lvl1pPr>
          </a:lstStyle>
          <a:p>
            <a:pPr>
              <a:defRPr/>
            </a:pPr>
            <a:fld id="{9DE4700F-FAC8-4A17-8414-145C2113EC91}" type="slidenum">
              <a:rPr lang="en-US" altLang="en-US"/>
              <a:pPr>
                <a:defRPr/>
              </a:pPr>
              <a:t>‹#›</a:t>
            </a:fld>
            <a:endParaRPr lang="en-US" altLang="en-US"/>
          </a:p>
        </p:txBody>
      </p:sp>
    </p:spTree>
    <p:extLst>
      <p:ext uri="{BB962C8B-B14F-4D97-AF65-F5344CB8AC3E}">
        <p14:creationId xmlns:p14="http://schemas.microsoft.com/office/powerpoint/2010/main" val="42797096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1"/>
          </p:nvPr>
        </p:nvSpPr>
        <p:spPr>
          <a:ln/>
        </p:spPr>
        <p:txBody>
          <a:bodyPr/>
          <a:lstStyle>
            <a:lvl1pPr>
              <a:defRPr/>
            </a:lvl1pPr>
          </a:lstStyle>
          <a:p>
            <a:pPr>
              <a:defRPr/>
            </a:pPr>
            <a:fld id="{384BF4D9-7D25-4D7A-8A3B-0826E9CFC372}" type="slidenum">
              <a:rPr lang="en-US" altLang="en-US"/>
              <a:pPr>
                <a:defRPr/>
              </a:pPr>
              <a:t>‹#›</a:t>
            </a:fld>
            <a:endParaRPr lang="en-US" altLang="en-US"/>
          </a:p>
        </p:txBody>
      </p:sp>
    </p:spTree>
    <p:extLst>
      <p:ext uri="{BB962C8B-B14F-4D97-AF65-F5344CB8AC3E}">
        <p14:creationId xmlns:p14="http://schemas.microsoft.com/office/powerpoint/2010/main" val="2278617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1"/>
          </p:nvPr>
        </p:nvSpPr>
        <p:spPr>
          <a:ln/>
        </p:spPr>
        <p:txBody>
          <a:bodyPr/>
          <a:lstStyle>
            <a:lvl1pPr>
              <a:defRPr/>
            </a:lvl1pPr>
          </a:lstStyle>
          <a:p>
            <a:pPr>
              <a:defRPr/>
            </a:pPr>
            <a:fld id="{E70CD2C2-D711-4BBE-8775-ED16B6C5D3B5}" type="slidenum">
              <a:rPr lang="en-US" altLang="en-US"/>
              <a:pPr>
                <a:defRPr/>
              </a:pPr>
              <a:t>‹#›</a:t>
            </a:fld>
            <a:endParaRPr lang="en-US" altLang="en-US"/>
          </a:p>
        </p:txBody>
      </p:sp>
    </p:spTree>
    <p:extLst>
      <p:ext uri="{BB962C8B-B14F-4D97-AF65-F5344CB8AC3E}">
        <p14:creationId xmlns:p14="http://schemas.microsoft.com/office/powerpoint/2010/main" val="1581720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2239"/>
            <a:ext cx="80264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1"/>
          </p:nvPr>
        </p:nvSpPr>
        <p:spPr>
          <a:ln/>
        </p:spPr>
        <p:txBody>
          <a:bodyPr/>
          <a:lstStyle>
            <a:lvl1pPr>
              <a:defRPr/>
            </a:lvl1pPr>
          </a:lstStyle>
          <a:p>
            <a:pPr>
              <a:defRPr/>
            </a:pPr>
            <a:fld id="{F94444B7-C7E0-4170-A29A-92294C7FD456}" type="slidenum">
              <a:rPr lang="en-US" altLang="en-US"/>
              <a:pPr>
                <a:defRPr/>
              </a:pPr>
              <a:t>‹#›</a:t>
            </a:fld>
            <a:endParaRPr lang="en-US" altLang="en-US"/>
          </a:p>
        </p:txBody>
      </p:sp>
    </p:spTree>
    <p:extLst>
      <p:ext uri="{BB962C8B-B14F-4D97-AF65-F5344CB8AC3E}">
        <p14:creationId xmlns:p14="http://schemas.microsoft.com/office/powerpoint/2010/main" val="2614359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719264"/>
            <a:ext cx="53848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1"/>
            <a:ext cx="5384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1"/>
          </p:nvPr>
        </p:nvSpPr>
        <p:spPr>
          <a:ln/>
        </p:spPr>
        <p:txBody>
          <a:bodyPr/>
          <a:lstStyle>
            <a:lvl1pPr>
              <a:defRPr/>
            </a:lvl1pPr>
          </a:lstStyle>
          <a:p>
            <a:pPr>
              <a:defRPr/>
            </a:pPr>
            <a:fld id="{42653FDB-971B-487A-9F2D-674F23CAE846}" type="slidenum">
              <a:rPr lang="en-US" altLang="en-US"/>
              <a:pPr>
                <a:defRPr/>
              </a:pPr>
              <a:t>‹#›</a:t>
            </a:fld>
            <a:endParaRPr lang="en-US" altLang="en-US"/>
          </a:p>
        </p:txBody>
      </p:sp>
    </p:spTree>
    <p:extLst>
      <p:ext uri="{BB962C8B-B14F-4D97-AF65-F5344CB8AC3E}">
        <p14:creationId xmlns:p14="http://schemas.microsoft.com/office/powerpoint/2010/main" val="10602098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quarter" idx="1"/>
          </p:nvPr>
        </p:nvSpPr>
        <p:spPr>
          <a:xfrm>
            <a:off x="609600" y="1719264"/>
            <a:ext cx="53848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719264"/>
            <a:ext cx="53848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00501"/>
            <a:ext cx="5384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00501"/>
            <a:ext cx="5384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7"/>
          <p:cNvSpPr>
            <a:spLocks noGrp="1" noChangeArrowheads="1"/>
          </p:cNvSpPr>
          <p:nvPr>
            <p:ph type="sldNum" sz="quarter" idx="11"/>
          </p:nvPr>
        </p:nvSpPr>
        <p:spPr>
          <a:ln/>
        </p:spPr>
        <p:txBody>
          <a:bodyPr/>
          <a:lstStyle>
            <a:lvl1pPr>
              <a:defRPr/>
            </a:lvl1pPr>
          </a:lstStyle>
          <a:p>
            <a:pPr>
              <a:defRPr/>
            </a:pPr>
            <a:fld id="{522E70D5-B92D-4034-92C4-5FE5066926FC}" type="slidenum">
              <a:rPr lang="en-US" altLang="en-US"/>
              <a:pPr>
                <a:defRPr/>
              </a:pPr>
              <a:t>‹#›</a:t>
            </a:fld>
            <a:endParaRPr lang="en-US" altLang="en-US"/>
          </a:p>
        </p:txBody>
      </p:sp>
    </p:spTree>
    <p:extLst>
      <p:ext uri="{BB962C8B-B14F-4D97-AF65-F5344CB8AC3E}">
        <p14:creationId xmlns:p14="http://schemas.microsoft.com/office/powerpoint/2010/main" val="24038095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Table Placeholder 2"/>
          <p:cNvSpPr>
            <a:spLocks noGrp="1"/>
          </p:cNvSpPr>
          <p:nvPr>
            <p:ph type="tbl" idx="1"/>
          </p:nvPr>
        </p:nvSpPr>
        <p:spPr>
          <a:xfrm>
            <a:off x="609600" y="1719263"/>
            <a:ext cx="10972800" cy="4411662"/>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7"/>
          <p:cNvSpPr>
            <a:spLocks noGrp="1" noChangeArrowheads="1"/>
          </p:cNvSpPr>
          <p:nvPr>
            <p:ph type="sldNum" sz="quarter" idx="11"/>
          </p:nvPr>
        </p:nvSpPr>
        <p:spPr>
          <a:ln/>
        </p:spPr>
        <p:txBody>
          <a:bodyPr/>
          <a:lstStyle>
            <a:lvl1pPr>
              <a:defRPr/>
            </a:lvl1pPr>
          </a:lstStyle>
          <a:p>
            <a:pPr>
              <a:defRPr/>
            </a:pPr>
            <a:fld id="{0CB3E839-4C1F-4BF7-8D90-02B38C0DBF60}" type="slidenum">
              <a:rPr lang="en-US" altLang="en-US"/>
              <a:pPr>
                <a:defRPr/>
              </a:pPr>
              <a:t>‹#›</a:t>
            </a:fld>
            <a:endParaRPr lang="en-US" altLang="en-US"/>
          </a:p>
        </p:txBody>
      </p:sp>
    </p:spTree>
    <p:extLst>
      <p:ext uri="{BB962C8B-B14F-4D97-AF65-F5344CB8AC3E}">
        <p14:creationId xmlns:p14="http://schemas.microsoft.com/office/powerpoint/2010/main" val="1341582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12344400" cy="1143000"/>
          </a:xfrm>
        </p:spPr>
        <p:txBody>
          <a:bodyPr/>
          <a:lstStyle/>
          <a:p>
            <a:r>
              <a:rPr lang="en-US"/>
              <a:t>Click to edit Master title style</a:t>
            </a:r>
          </a:p>
        </p:txBody>
      </p:sp>
      <p:sp>
        <p:nvSpPr>
          <p:cNvPr id="3" name="Text Placeholder 2"/>
          <p:cNvSpPr>
            <a:spLocks noGrp="1"/>
          </p:cNvSpPr>
          <p:nvPr>
            <p:ph type="body" sz="half" idx="1"/>
          </p:nvPr>
        </p:nvSpPr>
        <p:spPr>
          <a:xfrm>
            <a:off x="685800" y="1600200"/>
            <a:ext cx="6070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959600" y="1600200"/>
            <a:ext cx="6070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959600" y="3943350"/>
            <a:ext cx="6070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0E90FEDC-9D3B-4FCF-AFA9-282BBE90BEDB}"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xfrm>
            <a:off x="4165600" y="6243638"/>
            <a:ext cx="3860800" cy="45720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3459359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BEE58E57-92F4-42C4-A7EB-F5B41DE99A41}" type="slidenum">
              <a:rPr lang="en-US"/>
              <a:pPr>
                <a:defRPr/>
              </a:pPr>
              <a:t>‹#›</a:t>
            </a:fld>
            <a:endParaRPr lang="en-US"/>
          </a:p>
        </p:txBody>
      </p:sp>
    </p:spTree>
    <p:extLst>
      <p:ext uri="{BB962C8B-B14F-4D97-AF65-F5344CB8AC3E}">
        <p14:creationId xmlns:p14="http://schemas.microsoft.com/office/powerpoint/2010/main" val="14140696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B60A2AF-EEFE-4AB3-A808-56C44CE4B90E}" type="slidenum">
              <a:rPr lang="en-US"/>
              <a:pPr>
                <a:defRPr/>
              </a:pPr>
              <a:t>‹#›</a:t>
            </a:fld>
            <a:endParaRPr lang="en-US"/>
          </a:p>
        </p:txBody>
      </p:sp>
    </p:spTree>
    <p:extLst>
      <p:ext uri="{BB962C8B-B14F-4D97-AF65-F5344CB8AC3E}">
        <p14:creationId xmlns:p14="http://schemas.microsoft.com/office/powerpoint/2010/main" val="240385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FF383-95AB-472E-9304-B46B34035E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7B0CC5-47DC-453F-AC88-3B73248291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C71B70-275C-4078-81BD-C7D21624ADDA}"/>
              </a:ext>
            </a:extLst>
          </p:cNvPr>
          <p:cNvSpPr>
            <a:spLocks noGrp="1"/>
          </p:cNvSpPr>
          <p:nvPr>
            <p:ph type="dt" sz="half" idx="10"/>
          </p:nvPr>
        </p:nvSpPr>
        <p:spPr/>
        <p:txBody>
          <a:bodyPr/>
          <a:lstStyle/>
          <a:p>
            <a:fld id="{510ADF20-3EFB-4806-B4F4-85237D94B4F2}" type="datetimeFigureOut">
              <a:rPr lang="en-US" smtClean="0"/>
              <a:t>9/14/2022</a:t>
            </a:fld>
            <a:endParaRPr lang="en-US"/>
          </a:p>
        </p:txBody>
      </p:sp>
      <p:sp>
        <p:nvSpPr>
          <p:cNvPr id="5" name="Footer Placeholder 4">
            <a:extLst>
              <a:ext uri="{FF2B5EF4-FFF2-40B4-BE49-F238E27FC236}">
                <a16:creationId xmlns:a16="http://schemas.microsoft.com/office/drawing/2014/main" id="{B43193E7-D6A3-4D30-93B9-357505BDF1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4C8FA-0D0F-44C5-903E-B2A08E2DB63F}"/>
              </a:ext>
            </a:extLst>
          </p:cNvPr>
          <p:cNvSpPr>
            <a:spLocks noGrp="1"/>
          </p:cNvSpPr>
          <p:nvPr>
            <p:ph type="sldNum" sz="quarter" idx="12"/>
          </p:nvPr>
        </p:nvSpPr>
        <p:spPr/>
        <p:txBody>
          <a:bodyPr/>
          <a:lstStyle/>
          <a:p>
            <a:fld id="{A47EC2A6-997E-4B04-B014-78AD397BA472}" type="slidenum">
              <a:rPr lang="en-US" smtClean="0"/>
              <a:t>‹#›</a:t>
            </a:fld>
            <a:endParaRPr lang="en-US"/>
          </a:p>
        </p:txBody>
      </p:sp>
    </p:spTree>
    <p:extLst>
      <p:ext uri="{BB962C8B-B14F-4D97-AF65-F5344CB8AC3E}">
        <p14:creationId xmlns:p14="http://schemas.microsoft.com/office/powerpoint/2010/main" val="1035485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7320AA3-4751-48E6-A41E-171F25959393}" type="slidenum">
              <a:rPr lang="en-US"/>
              <a:pPr>
                <a:defRPr/>
              </a:pPr>
              <a:t>‹#›</a:t>
            </a:fld>
            <a:endParaRPr lang="en-US"/>
          </a:p>
        </p:txBody>
      </p:sp>
    </p:spTree>
    <p:extLst>
      <p:ext uri="{BB962C8B-B14F-4D97-AF65-F5344CB8AC3E}">
        <p14:creationId xmlns:p14="http://schemas.microsoft.com/office/powerpoint/2010/main" val="4155661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6BC9805-D264-4756-A2BF-EEC5281143E6}" type="slidenum">
              <a:rPr lang="en-US"/>
              <a:pPr>
                <a:defRPr/>
              </a:pPr>
              <a:t>‹#›</a:t>
            </a:fld>
            <a:endParaRPr lang="en-US"/>
          </a:p>
        </p:txBody>
      </p:sp>
    </p:spTree>
    <p:extLst>
      <p:ext uri="{BB962C8B-B14F-4D97-AF65-F5344CB8AC3E}">
        <p14:creationId xmlns:p14="http://schemas.microsoft.com/office/powerpoint/2010/main" val="3066388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990600"/>
            <a:ext cx="5334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990600"/>
            <a:ext cx="5334000" cy="5486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B7C5A4C-8E64-43E5-AA59-2FBBF2F8F362}" type="slidenum">
              <a:rPr lang="en-US"/>
              <a:pPr>
                <a:defRPr/>
              </a:pPr>
              <a:t>‹#›</a:t>
            </a:fld>
            <a:endParaRPr lang="en-US"/>
          </a:p>
        </p:txBody>
      </p:sp>
    </p:spTree>
    <p:extLst>
      <p:ext uri="{BB962C8B-B14F-4D97-AF65-F5344CB8AC3E}">
        <p14:creationId xmlns:p14="http://schemas.microsoft.com/office/powerpoint/2010/main" val="2087457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8019478-16AD-473B-8DB4-2D94C2E15B39}" type="slidenum">
              <a:rPr lang="en-US"/>
              <a:pPr>
                <a:defRPr/>
              </a:pPr>
              <a:t>‹#›</a:t>
            </a:fld>
            <a:endParaRPr lang="en-US"/>
          </a:p>
        </p:txBody>
      </p:sp>
    </p:spTree>
    <p:extLst>
      <p:ext uri="{BB962C8B-B14F-4D97-AF65-F5344CB8AC3E}">
        <p14:creationId xmlns:p14="http://schemas.microsoft.com/office/powerpoint/2010/main" val="25721112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BFC5E6B-F53A-4E9B-9E1D-F9D2249A67E4}" type="slidenum">
              <a:rPr lang="en-US"/>
              <a:pPr>
                <a:defRPr/>
              </a:pPr>
              <a:t>‹#›</a:t>
            </a:fld>
            <a:endParaRPr lang="en-US"/>
          </a:p>
        </p:txBody>
      </p:sp>
    </p:spTree>
    <p:extLst>
      <p:ext uri="{BB962C8B-B14F-4D97-AF65-F5344CB8AC3E}">
        <p14:creationId xmlns:p14="http://schemas.microsoft.com/office/powerpoint/2010/main" val="26333848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0FB660F-3CC3-4940-89BA-EAE54EF9F271}" type="slidenum">
              <a:rPr lang="en-US"/>
              <a:pPr>
                <a:defRPr/>
              </a:pPr>
              <a:t>‹#›</a:t>
            </a:fld>
            <a:endParaRPr lang="en-US"/>
          </a:p>
        </p:txBody>
      </p:sp>
    </p:spTree>
    <p:extLst>
      <p:ext uri="{BB962C8B-B14F-4D97-AF65-F5344CB8AC3E}">
        <p14:creationId xmlns:p14="http://schemas.microsoft.com/office/powerpoint/2010/main" val="1876215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C6F7094-98C9-4DF5-AC8F-12B8E54CC6E5}" type="slidenum">
              <a:rPr lang="en-US"/>
              <a:pPr>
                <a:defRPr/>
              </a:pPr>
              <a:t>‹#›</a:t>
            </a:fld>
            <a:endParaRPr lang="en-US"/>
          </a:p>
        </p:txBody>
      </p:sp>
    </p:spTree>
    <p:extLst>
      <p:ext uri="{BB962C8B-B14F-4D97-AF65-F5344CB8AC3E}">
        <p14:creationId xmlns:p14="http://schemas.microsoft.com/office/powerpoint/2010/main" val="2963917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F2BE9F6-DC49-47E7-88AA-E0534B019E02}" type="slidenum">
              <a:rPr lang="en-US"/>
              <a:pPr>
                <a:defRPr/>
              </a:pPr>
              <a:t>‹#›</a:t>
            </a:fld>
            <a:endParaRPr lang="en-US"/>
          </a:p>
        </p:txBody>
      </p:sp>
    </p:spTree>
    <p:extLst>
      <p:ext uri="{BB962C8B-B14F-4D97-AF65-F5344CB8AC3E}">
        <p14:creationId xmlns:p14="http://schemas.microsoft.com/office/powerpoint/2010/main" val="2938729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2942213-B61B-47CC-A69B-AC5CDA53E8D7}" type="slidenum">
              <a:rPr lang="en-US"/>
              <a:pPr>
                <a:defRPr/>
              </a:pPr>
              <a:t>‹#›</a:t>
            </a:fld>
            <a:endParaRPr lang="en-US"/>
          </a:p>
        </p:txBody>
      </p:sp>
    </p:spTree>
    <p:extLst>
      <p:ext uri="{BB962C8B-B14F-4D97-AF65-F5344CB8AC3E}">
        <p14:creationId xmlns:p14="http://schemas.microsoft.com/office/powerpoint/2010/main" val="32142306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69400" y="57150"/>
            <a:ext cx="2717800" cy="6419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57150"/>
            <a:ext cx="7950200" cy="6419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24126E5-0CF3-4B98-9AB1-0F5D0C91F059}" type="slidenum">
              <a:rPr lang="en-US"/>
              <a:pPr>
                <a:defRPr/>
              </a:pPr>
              <a:t>‹#›</a:t>
            </a:fld>
            <a:endParaRPr lang="en-US"/>
          </a:p>
        </p:txBody>
      </p:sp>
    </p:spTree>
    <p:extLst>
      <p:ext uri="{BB962C8B-B14F-4D97-AF65-F5344CB8AC3E}">
        <p14:creationId xmlns:p14="http://schemas.microsoft.com/office/powerpoint/2010/main" val="2933668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D98A6-D1CA-4487-880C-DB96C0F8EF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4F7EC7-03A7-4FF4-A40E-BB9957F927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E309EA-C0F9-4EA7-81D8-A1EED25BD9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063529-98DF-42D9-B14A-4DFF25DD447B}"/>
              </a:ext>
            </a:extLst>
          </p:cNvPr>
          <p:cNvSpPr>
            <a:spLocks noGrp="1"/>
          </p:cNvSpPr>
          <p:nvPr>
            <p:ph type="dt" sz="half" idx="10"/>
          </p:nvPr>
        </p:nvSpPr>
        <p:spPr/>
        <p:txBody>
          <a:bodyPr/>
          <a:lstStyle/>
          <a:p>
            <a:fld id="{510ADF20-3EFB-4806-B4F4-85237D94B4F2}" type="datetimeFigureOut">
              <a:rPr lang="en-US" smtClean="0"/>
              <a:t>9/14/2022</a:t>
            </a:fld>
            <a:endParaRPr lang="en-US"/>
          </a:p>
        </p:txBody>
      </p:sp>
      <p:sp>
        <p:nvSpPr>
          <p:cNvPr id="6" name="Footer Placeholder 5">
            <a:extLst>
              <a:ext uri="{FF2B5EF4-FFF2-40B4-BE49-F238E27FC236}">
                <a16:creationId xmlns:a16="http://schemas.microsoft.com/office/drawing/2014/main" id="{3B697709-9021-4202-8431-0331527F6B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86D541-A7FE-4599-874D-B33493567FEC}"/>
              </a:ext>
            </a:extLst>
          </p:cNvPr>
          <p:cNvSpPr>
            <a:spLocks noGrp="1"/>
          </p:cNvSpPr>
          <p:nvPr>
            <p:ph type="sldNum" sz="quarter" idx="12"/>
          </p:nvPr>
        </p:nvSpPr>
        <p:spPr/>
        <p:txBody>
          <a:bodyPr/>
          <a:lstStyle/>
          <a:p>
            <a:fld id="{A47EC2A6-997E-4B04-B014-78AD397BA472}" type="slidenum">
              <a:rPr lang="en-US" smtClean="0"/>
              <a:t>‹#›</a:t>
            </a:fld>
            <a:endParaRPr lang="en-US"/>
          </a:p>
        </p:txBody>
      </p:sp>
    </p:spTree>
    <p:extLst>
      <p:ext uri="{BB962C8B-B14F-4D97-AF65-F5344CB8AC3E}">
        <p14:creationId xmlns:p14="http://schemas.microsoft.com/office/powerpoint/2010/main" val="3508609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16000" y="57150"/>
            <a:ext cx="10871200" cy="723900"/>
          </a:xfrm>
        </p:spPr>
        <p:txBody>
          <a:bodyPr/>
          <a:lstStyle/>
          <a:p>
            <a:r>
              <a:rPr lang="en-US"/>
              <a:t>Click to edit Master title style</a:t>
            </a:r>
          </a:p>
        </p:txBody>
      </p:sp>
      <p:sp>
        <p:nvSpPr>
          <p:cNvPr id="3" name="Table Placeholder 2"/>
          <p:cNvSpPr>
            <a:spLocks noGrp="1"/>
          </p:cNvSpPr>
          <p:nvPr>
            <p:ph type="tbl" idx="1"/>
          </p:nvPr>
        </p:nvSpPr>
        <p:spPr>
          <a:xfrm>
            <a:off x="1016000" y="990600"/>
            <a:ext cx="10871200" cy="5486400"/>
          </a:xfrm>
        </p:spPr>
        <p:txBody>
          <a:bodyPr/>
          <a:lstStyle/>
          <a:p>
            <a:pPr lvl="0"/>
            <a:r>
              <a:rPr lang="en-US" noProof="0"/>
              <a:t>Click icon to add table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3A737CC-E9E2-42CF-B569-4821457DE58F}" type="slidenum">
              <a:rPr lang="en-US"/>
              <a:pPr>
                <a:defRPr/>
              </a:pPr>
              <a:t>‹#›</a:t>
            </a:fld>
            <a:endParaRPr lang="en-US"/>
          </a:p>
        </p:txBody>
      </p:sp>
    </p:spTree>
    <p:extLst>
      <p:ext uri="{BB962C8B-B14F-4D97-AF65-F5344CB8AC3E}">
        <p14:creationId xmlns:p14="http://schemas.microsoft.com/office/powerpoint/2010/main" val="36920329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7150"/>
            <a:ext cx="10871200" cy="723900"/>
          </a:xfrm>
        </p:spPr>
        <p:txBody>
          <a:bodyPr/>
          <a:lstStyle/>
          <a:p>
            <a:r>
              <a:rPr lang="en-US"/>
              <a:t>Click to edit Master title style</a:t>
            </a:r>
          </a:p>
        </p:txBody>
      </p:sp>
      <p:sp>
        <p:nvSpPr>
          <p:cNvPr id="3" name="Text Placeholder 2"/>
          <p:cNvSpPr>
            <a:spLocks noGrp="1"/>
          </p:cNvSpPr>
          <p:nvPr>
            <p:ph type="body" sz="half" idx="1"/>
          </p:nvPr>
        </p:nvSpPr>
        <p:spPr>
          <a:xfrm>
            <a:off x="1016000" y="990600"/>
            <a:ext cx="5334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53200" y="990600"/>
            <a:ext cx="53340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48C93D3-DD79-441E-8459-72A8C07A4259}" type="slidenum">
              <a:rPr lang="en-US"/>
              <a:pPr>
                <a:defRPr/>
              </a:pPr>
              <a:t>‹#›</a:t>
            </a:fld>
            <a:endParaRPr lang="en-US"/>
          </a:p>
        </p:txBody>
      </p:sp>
    </p:spTree>
    <p:extLst>
      <p:ext uri="{BB962C8B-B14F-4D97-AF65-F5344CB8AC3E}">
        <p14:creationId xmlns:p14="http://schemas.microsoft.com/office/powerpoint/2010/main" val="33896275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9753600" y="1066800"/>
            <a:ext cx="0" cy="4495800"/>
          </a:xfrm>
          <a:prstGeom prst="line">
            <a:avLst/>
          </a:prstGeom>
          <a:noFill/>
          <a:ln w="9525">
            <a:solidFill>
              <a:schemeClr val="tx1"/>
            </a:solidFill>
            <a:round/>
            <a:headEnd/>
            <a:tailEnd/>
          </a:ln>
          <a:effectLst/>
        </p:spPr>
        <p:txBody>
          <a:bodyPr/>
          <a:lstStyle/>
          <a:p>
            <a:pPr>
              <a:defRPr/>
            </a:pPr>
            <a:endParaRPr lang="en-US" sz="1800">
              <a:cs typeface="+mn-cs"/>
            </a:endParaRPr>
          </a:p>
        </p:txBody>
      </p:sp>
      <p:grpSp>
        <p:nvGrpSpPr>
          <p:cNvPr id="5" name="Group 8"/>
          <p:cNvGrpSpPr>
            <a:grpSpLocks/>
          </p:cNvGrpSpPr>
          <p:nvPr/>
        </p:nvGrpSpPr>
        <p:grpSpPr bwMode="auto">
          <a:xfrm>
            <a:off x="9990667" y="2992438"/>
            <a:ext cx="1784351"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7" name="Oval 10"/>
            <p:cNvSpPr>
              <a:spLocks noChangeArrowheads="1"/>
            </p:cNvSpPr>
            <p:nvPr/>
          </p:nvSpPr>
          <p:spPr bwMode="auto">
            <a:xfrm>
              <a:off x="4883" y="1885"/>
              <a:ext cx="127" cy="127"/>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8" name="Oval 11"/>
            <p:cNvSpPr>
              <a:spLocks noChangeArrowheads="1"/>
            </p:cNvSpPr>
            <p:nvPr/>
          </p:nvSpPr>
          <p:spPr bwMode="auto">
            <a:xfrm>
              <a:off x="5062" y="1885"/>
              <a:ext cx="127" cy="127"/>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9" name="Oval 12"/>
            <p:cNvSpPr>
              <a:spLocks noChangeArrowheads="1"/>
            </p:cNvSpPr>
            <p:nvPr/>
          </p:nvSpPr>
          <p:spPr bwMode="auto">
            <a:xfrm>
              <a:off x="4704" y="2064"/>
              <a:ext cx="127" cy="127"/>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10" name="Oval 13"/>
            <p:cNvSpPr>
              <a:spLocks noChangeArrowheads="1"/>
            </p:cNvSpPr>
            <p:nvPr/>
          </p:nvSpPr>
          <p:spPr bwMode="auto">
            <a:xfrm>
              <a:off x="4883" y="2064"/>
              <a:ext cx="127" cy="127"/>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11" name="Oval 14"/>
            <p:cNvSpPr>
              <a:spLocks noChangeArrowheads="1"/>
            </p:cNvSpPr>
            <p:nvPr/>
          </p:nvSpPr>
          <p:spPr bwMode="auto">
            <a:xfrm>
              <a:off x="5062" y="2064"/>
              <a:ext cx="127" cy="127"/>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12" name="Oval 15"/>
            <p:cNvSpPr>
              <a:spLocks noChangeArrowheads="1"/>
            </p:cNvSpPr>
            <p:nvPr/>
          </p:nvSpPr>
          <p:spPr bwMode="auto">
            <a:xfrm>
              <a:off x="5241" y="2064"/>
              <a:ext cx="127" cy="127"/>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13" name="Oval 16"/>
            <p:cNvSpPr>
              <a:spLocks noChangeArrowheads="1"/>
            </p:cNvSpPr>
            <p:nvPr/>
          </p:nvSpPr>
          <p:spPr bwMode="auto">
            <a:xfrm>
              <a:off x="4704" y="2243"/>
              <a:ext cx="127" cy="127"/>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14" name="Oval 17"/>
            <p:cNvSpPr>
              <a:spLocks noChangeArrowheads="1"/>
            </p:cNvSpPr>
            <p:nvPr/>
          </p:nvSpPr>
          <p:spPr bwMode="auto">
            <a:xfrm>
              <a:off x="4883" y="2243"/>
              <a:ext cx="127" cy="127"/>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15" name="Oval 18"/>
            <p:cNvSpPr>
              <a:spLocks noChangeArrowheads="1"/>
            </p:cNvSpPr>
            <p:nvPr/>
          </p:nvSpPr>
          <p:spPr bwMode="auto">
            <a:xfrm>
              <a:off x="5062" y="2243"/>
              <a:ext cx="127" cy="127"/>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16" name="Oval 19"/>
            <p:cNvSpPr>
              <a:spLocks noChangeArrowheads="1"/>
            </p:cNvSpPr>
            <p:nvPr/>
          </p:nvSpPr>
          <p:spPr bwMode="auto">
            <a:xfrm>
              <a:off x="5241" y="2243"/>
              <a:ext cx="127" cy="127"/>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17" name="Oval 20"/>
            <p:cNvSpPr>
              <a:spLocks noChangeArrowheads="1"/>
            </p:cNvSpPr>
            <p:nvPr/>
          </p:nvSpPr>
          <p:spPr bwMode="auto">
            <a:xfrm>
              <a:off x="5420" y="2243"/>
              <a:ext cx="127" cy="127"/>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18" name="Oval 21"/>
            <p:cNvSpPr>
              <a:spLocks noChangeArrowheads="1"/>
            </p:cNvSpPr>
            <p:nvPr/>
          </p:nvSpPr>
          <p:spPr bwMode="auto">
            <a:xfrm>
              <a:off x="4704" y="2421"/>
              <a:ext cx="127" cy="128"/>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19" name="Oval 22"/>
            <p:cNvSpPr>
              <a:spLocks noChangeArrowheads="1"/>
            </p:cNvSpPr>
            <p:nvPr/>
          </p:nvSpPr>
          <p:spPr bwMode="auto">
            <a:xfrm>
              <a:off x="4883" y="2421"/>
              <a:ext cx="127" cy="128"/>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20" name="Oval 23"/>
            <p:cNvSpPr>
              <a:spLocks noChangeArrowheads="1"/>
            </p:cNvSpPr>
            <p:nvPr/>
          </p:nvSpPr>
          <p:spPr bwMode="auto">
            <a:xfrm>
              <a:off x="5062" y="2421"/>
              <a:ext cx="127" cy="128"/>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21" name="Oval 24"/>
            <p:cNvSpPr>
              <a:spLocks noChangeArrowheads="1"/>
            </p:cNvSpPr>
            <p:nvPr/>
          </p:nvSpPr>
          <p:spPr bwMode="auto">
            <a:xfrm>
              <a:off x="5241" y="2421"/>
              <a:ext cx="127" cy="128"/>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22" name="Oval 25"/>
            <p:cNvSpPr>
              <a:spLocks noChangeArrowheads="1"/>
            </p:cNvSpPr>
            <p:nvPr/>
          </p:nvSpPr>
          <p:spPr bwMode="auto">
            <a:xfrm>
              <a:off x="4704" y="2600"/>
              <a:ext cx="127" cy="128"/>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23" name="Oval 26"/>
            <p:cNvSpPr>
              <a:spLocks noChangeArrowheads="1"/>
            </p:cNvSpPr>
            <p:nvPr/>
          </p:nvSpPr>
          <p:spPr bwMode="auto">
            <a:xfrm>
              <a:off x="4883" y="2600"/>
              <a:ext cx="127" cy="128"/>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24" name="Oval 27"/>
            <p:cNvSpPr>
              <a:spLocks noChangeArrowheads="1"/>
            </p:cNvSpPr>
            <p:nvPr/>
          </p:nvSpPr>
          <p:spPr bwMode="auto">
            <a:xfrm>
              <a:off x="5062" y="2600"/>
              <a:ext cx="127" cy="128"/>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25" name="Oval 28"/>
            <p:cNvSpPr>
              <a:spLocks noChangeArrowheads="1"/>
            </p:cNvSpPr>
            <p:nvPr/>
          </p:nvSpPr>
          <p:spPr bwMode="auto">
            <a:xfrm>
              <a:off x="5241" y="2600"/>
              <a:ext cx="127" cy="128"/>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26" name="Oval 29"/>
            <p:cNvSpPr>
              <a:spLocks noChangeArrowheads="1"/>
            </p:cNvSpPr>
            <p:nvPr/>
          </p:nvSpPr>
          <p:spPr bwMode="auto">
            <a:xfrm>
              <a:off x="5420" y="2600"/>
              <a:ext cx="127" cy="128"/>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sp>
          <p:nvSpPr>
            <p:cNvPr id="27" name="Oval 30"/>
            <p:cNvSpPr>
              <a:spLocks noChangeArrowheads="1"/>
            </p:cNvSpPr>
            <p:nvPr/>
          </p:nvSpPr>
          <p:spPr bwMode="auto">
            <a:xfrm>
              <a:off x="4704" y="2779"/>
              <a:ext cx="127" cy="127"/>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28" name="Oval 31"/>
            <p:cNvSpPr>
              <a:spLocks noChangeArrowheads="1"/>
            </p:cNvSpPr>
            <p:nvPr/>
          </p:nvSpPr>
          <p:spPr bwMode="auto">
            <a:xfrm>
              <a:off x="4883" y="2779"/>
              <a:ext cx="127" cy="127"/>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29" name="Oval 32"/>
            <p:cNvSpPr>
              <a:spLocks noChangeArrowheads="1"/>
            </p:cNvSpPr>
            <p:nvPr/>
          </p:nvSpPr>
          <p:spPr bwMode="auto">
            <a:xfrm>
              <a:off x="5062" y="2779"/>
              <a:ext cx="127" cy="127"/>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30" name="Oval 33"/>
            <p:cNvSpPr>
              <a:spLocks noChangeArrowheads="1"/>
            </p:cNvSpPr>
            <p:nvPr/>
          </p:nvSpPr>
          <p:spPr bwMode="auto">
            <a:xfrm>
              <a:off x="5241" y="2779"/>
              <a:ext cx="127" cy="127"/>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sp>
          <p:nvSpPr>
            <p:cNvPr id="31" name="Oval 34"/>
            <p:cNvSpPr>
              <a:spLocks noChangeArrowheads="1"/>
            </p:cNvSpPr>
            <p:nvPr/>
          </p:nvSpPr>
          <p:spPr bwMode="auto">
            <a:xfrm>
              <a:off x="4704" y="2958"/>
              <a:ext cx="127" cy="127"/>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32" name="Oval 35"/>
            <p:cNvSpPr>
              <a:spLocks noChangeArrowheads="1"/>
            </p:cNvSpPr>
            <p:nvPr/>
          </p:nvSpPr>
          <p:spPr bwMode="auto">
            <a:xfrm>
              <a:off x="4883" y="2958"/>
              <a:ext cx="127" cy="127"/>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33" name="Oval 36"/>
            <p:cNvSpPr>
              <a:spLocks noChangeArrowheads="1"/>
            </p:cNvSpPr>
            <p:nvPr/>
          </p:nvSpPr>
          <p:spPr bwMode="auto">
            <a:xfrm>
              <a:off x="5062" y="2958"/>
              <a:ext cx="127" cy="127"/>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sp>
          <p:nvSpPr>
            <p:cNvPr id="34" name="Oval 37"/>
            <p:cNvSpPr>
              <a:spLocks noChangeArrowheads="1"/>
            </p:cNvSpPr>
            <p:nvPr/>
          </p:nvSpPr>
          <p:spPr bwMode="auto">
            <a:xfrm>
              <a:off x="5241" y="2958"/>
              <a:ext cx="127" cy="127"/>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sp>
          <p:nvSpPr>
            <p:cNvPr id="35" name="Oval 38"/>
            <p:cNvSpPr>
              <a:spLocks noChangeArrowheads="1"/>
            </p:cNvSpPr>
            <p:nvPr/>
          </p:nvSpPr>
          <p:spPr bwMode="auto">
            <a:xfrm>
              <a:off x="4883" y="3137"/>
              <a:ext cx="127" cy="127"/>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sp>
          <p:nvSpPr>
            <p:cNvPr id="36" name="Oval 39"/>
            <p:cNvSpPr>
              <a:spLocks noChangeArrowheads="1"/>
            </p:cNvSpPr>
            <p:nvPr/>
          </p:nvSpPr>
          <p:spPr bwMode="auto">
            <a:xfrm>
              <a:off x="5241" y="3137"/>
              <a:ext cx="127" cy="127"/>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grpSp>
      <p:sp>
        <p:nvSpPr>
          <p:cNvPr id="37" name="Line 40"/>
          <p:cNvSpPr>
            <a:spLocks noChangeShapeType="1"/>
          </p:cNvSpPr>
          <p:nvPr/>
        </p:nvSpPr>
        <p:spPr bwMode="auto">
          <a:xfrm>
            <a:off x="406400" y="2819400"/>
            <a:ext cx="10972800" cy="0"/>
          </a:xfrm>
          <a:prstGeom prst="line">
            <a:avLst/>
          </a:prstGeom>
          <a:noFill/>
          <a:ln w="6350">
            <a:solidFill>
              <a:schemeClr val="tx1"/>
            </a:solidFill>
            <a:round/>
            <a:headEnd/>
            <a:tailEnd/>
          </a:ln>
          <a:effectLst/>
        </p:spPr>
        <p:txBody>
          <a:bodyPr/>
          <a:lstStyle/>
          <a:p>
            <a:pPr>
              <a:defRPr/>
            </a:pPr>
            <a:endParaRPr lang="en-US" sz="1800">
              <a:cs typeface="+mn-cs"/>
            </a:endParaRPr>
          </a:p>
        </p:txBody>
      </p:sp>
      <p:sp>
        <p:nvSpPr>
          <p:cNvPr id="446467" name="Rectangle 3"/>
          <p:cNvSpPr>
            <a:spLocks noGrp="1" noChangeArrowheads="1"/>
          </p:cNvSpPr>
          <p:nvPr>
            <p:ph type="ctrTitle"/>
          </p:nvPr>
        </p:nvSpPr>
        <p:spPr>
          <a:xfrm>
            <a:off x="421217" y="466725"/>
            <a:ext cx="9042400" cy="2133600"/>
          </a:xfrm>
        </p:spPr>
        <p:txBody>
          <a:bodyPr/>
          <a:lstStyle>
            <a:lvl1pPr algn="r">
              <a:defRPr sz="4800"/>
            </a:lvl1pPr>
          </a:lstStyle>
          <a:p>
            <a:r>
              <a:rPr lang="en-US" altLang="en-US"/>
              <a:t>Click to edit Master title style</a:t>
            </a:r>
          </a:p>
        </p:txBody>
      </p:sp>
      <p:sp>
        <p:nvSpPr>
          <p:cNvPr id="446468" name="Rectangle 4"/>
          <p:cNvSpPr>
            <a:spLocks noGrp="1" noChangeArrowheads="1"/>
          </p:cNvSpPr>
          <p:nvPr>
            <p:ph type="subTitle" idx="1"/>
          </p:nvPr>
        </p:nvSpPr>
        <p:spPr>
          <a:xfrm>
            <a:off x="1132417" y="3049588"/>
            <a:ext cx="83312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endParaRPr lang="en-US" altLang="en-US"/>
          </a:p>
        </p:txBody>
      </p:sp>
      <p:sp>
        <p:nvSpPr>
          <p:cNvPr id="39" name="Rectangle 6"/>
          <p:cNvSpPr>
            <a:spLocks noGrp="1" noChangeArrowheads="1"/>
          </p:cNvSpPr>
          <p:nvPr>
            <p:ph type="ftr" sz="quarter" idx="11"/>
          </p:nvPr>
        </p:nvSpPr>
        <p:spPr/>
        <p:txBody>
          <a:bodyPr/>
          <a:lstStyle>
            <a:lvl1pPr>
              <a:defRPr/>
            </a:lvl1pPr>
          </a:lstStyle>
          <a:p>
            <a:pPr>
              <a:defRPr/>
            </a:pPr>
            <a:endParaRPr lang="en-US" altLang="en-US"/>
          </a:p>
        </p:txBody>
      </p:sp>
      <p:sp>
        <p:nvSpPr>
          <p:cNvPr id="40" name="Rectangle 7"/>
          <p:cNvSpPr>
            <a:spLocks noGrp="1" noChangeArrowheads="1"/>
          </p:cNvSpPr>
          <p:nvPr>
            <p:ph type="sldNum" sz="quarter" idx="12"/>
          </p:nvPr>
        </p:nvSpPr>
        <p:spPr/>
        <p:txBody>
          <a:bodyPr/>
          <a:lstStyle>
            <a:lvl1pPr>
              <a:defRPr/>
            </a:lvl1pPr>
          </a:lstStyle>
          <a:p>
            <a:pPr>
              <a:defRPr/>
            </a:pPr>
            <a:fld id="{74354473-E15D-4211-AE03-7B169203EFA0}" type="slidenum">
              <a:rPr lang="en-US" altLang="en-US"/>
              <a:pPr>
                <a:defRPr/>
              </a:pPr>
              <a:t>‹#›</a:t>
            </a:fld>
            <a:endParaRPr lang="en-US" altLang="en-US"/>
          </a:p>
        </p:txBody>
      </p:sp>
    </p:spTree>
    <p:extLst>
      <p:ext uri="{BB962C8B-B14F-4D97-AF65-F5344CB8AC3E}">
        <p14:creationId xmlns:p14="http://schemas.microsoft.com/office/powerpoint/2010/main" val="34679937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B71E73CF-5C6D-4EE4-B743-CD98ED811626}" type="slidenum">
              <a:rPr lang="en-US" altLang="en-US"/>
              <a:pPr>
                <a:defRPr/>
              </a:pPr>
              <a:t>‹#›</a:t>
            </a:fld>
            <a:endParaRPr lang="en-US" altLang="en-US"/>
          </a:p>
        </p:txBody>
      </p:sp>
    </p:spTree>
    <p:extLst>
      <p:ext uri="{BB962C8B-B14F-4D97-AF65-F5344CB8AC3E}">
        <p14:creationId xmlns:p14="http://schemas.microsoft.com/office/powerpoint/2010/main" val="22255278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FED62BF9-9370-4761-9098-277911DD7F77}" type="slidenum">
              <a:rPr lang="en-US" altLang="en-US"/>
              <a:pPr>
                <a:defRPr/>
              </a:pPr>
              <a:t>‹#›</a:t>
            </a:fld>
            <a:endParaRPr lang="en-US" altLang="en-US"/>
          </a:p>
        </p:txBody>
      </p:sp>
    </p:spTree>
    <p:extLst>
      <p:ext uri="{BB962C8B-B14F-4D97-AF65-F5344CB8AC3E}">
        <p14:creationId xmlns:p14="http://schemas.microsoft.com/office/powerpoint/2010/main" val="11372074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5AA56674-444F-41A4-A604-664441B497D8}" type="slidenum">
              <a:rPr lang="en-US" altLang="en-US"/>
              <a:pPr>
                <a:defRPr/>
              </a:pPr>
              <a:t>‹#›</a:t>
            </a:fld>
            <a:endParaRPr lang="en-US" altLang="en-US"/>
          </a:p>
        </p:txBody>
      </p:sp>
    </p:spTree>
    <p:extLst>
      <p:ext uri="{BB962C8B-B14F-4D97-AF65-F5344CB8AC3E}">
        <p14:creationId xmlns:p14="http://schemas.microsoft.com/office/powerpoint/2010/main" val="23387566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p:cNvSpPr>
            <a:spLocks noGrp="1" noChangeArrowheads="1"/>
          </p:cNvSpPr>
          <p:nvPr>
            <p:ph type="sldNum" sz="quarter" idx="12"/>
          </p:nvPr>
        </p:nvSpPr>
        <p:spPr>
          <a:ln/>
        </p:spPr>
        <p:txBody>
          <a:bodyPr/>
          <a:lstStyle>
            <a:lvl1pPr>
              <a:defRPr/>
            </a:lvl1pPr>
          </a:lstStyle>
          <a:p>
            <a:pPr>
              <a:defRPr/>
            </a:pPr>
            <a:fld id="{DFE119C7-AD4F-4892-8AA7-D6016458D5DA}" type="slidenum">
              <a:rPr lang="en-US" altLang="en-US"/>
              <a:pPr>
                <a:defRPr/>
              </a:pPr>
              <a:t>‹#›</a:t>
            </a:fld>
            <a:endParaRPr lang="en-US" altLang="en-US"/>
          </a:p>
        </p:txBody>
      </p:sp>
    </p:spTree>
    <p:extLst>
      <p:ext uri="{BB962C8B-B14F-4D97-AF65-F5344CB8AC3E}">
        <p14:creationId xmlns:p14="http://schemas.microsoft.com/office/powerpoint/2010/main" val="36509498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endParaRPr lang="en-US" altLang="en-US"/>
          </a:p>
        </p:txBody>
      </p:sp>
      <p:sp>
        <p:nvSpPr>
          <p:cNvPr id="4" name="Rectangle 6"/>
          <p:cNvSpPr>
            <a:spLocks noGrp="1" noChangeArrowheads="1"/>
          </p:cNvSpPr>
          <p:nvPr>
            <p:ph type="ftr" sz="quarter" idx="11"/>
          </p:nvPr>
        </p:nvSpPr>
        <p:spPr/>
        <p:txBody>
          <a:bodyPr/>
          <a:lstStyle>
            <a:lvl1pPr>
              <a:defRPr/>
            </a:lvl1pPr>
          </a:lstStyle>
          <a:p>
            <a:pPr>
              <a:defRPr/>
            </a:pPr>
            <a:r>
              <a:rPr lang="en-US" altLang="en-US"/>
              <a:t>Self Report Measurement Conference - 2010</a:t>
            </a:r>
          </a:p>
        </p:txBody>
      </p:sp>
      <p:sp>
        <p:nvSpPr>
          <p:cNvPr id="5" name="Rectangle 7"/>
          <p:cNvSpPr>
            <a:spLocks noGrp="1" noChangeArrowheads="1"/>
          </p:cNvSpPr>
          <p:nvPr>
            <p:ph type="sldNum" sz="quarter" idx="12"/>
          </p:nvPr>
        </p:nvSpPr>
        <p:spPr/>
        <p:txBody>
          <a:bodyPr/>
          <a:lstStyle>
            <a:lvl1pPr>
              <a:defRPr/>
            </a:lvl1pPr>
          </a:lstStyle>
          <a:p>
            <a:pPr>
              <a:defRPr/>
            </a:pPr>
            <a:fld id="{9DA3963D-0B2E-431E-80C0-CA354FE53D4A}" type="slidenum">
              <a:rPr lang="en-US" altLang="en-US"/>
              <a:pPr>
                <a:defRPr/>
              </a:pPr>
              <a:t>‹#›</a:t>
            </a:fld>
            <a:endParaRPr lang="en-US" altLang="en-US"/>
          </a:p>
        </p:txBody>
      </p:sp>
    </p:spTree>
    <p:extLst>
      <p:ext uri="{BB962C8B-B14F-4D97-AF65-F5344CB8AC3E}">
        <p14:creationId xmlns:p14="http://schemas.microsoft.com/office/powerpoint/2010/main" val="747944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pPr>
              <a:defRPr/>
            </a:pPr>
            <a:fld id="{DE236CAA-4DA4-4226-9BA7-D41BA8D03227}" type="slidenum">
              <a:rPr lang="en-US" altLang="en-US"/>
              <a:pPr>
                <a:defRPr/>
              </a:pPr>
              <a:t>‹#›</a:t>
            </a:fld>
            <a:endParaRPr lang="en-US" altLang="en-US"/>
          </a:p>
        </p:txBody>
      </p:sp>
    </p:spTree>
    <p:extLst>
      <p:ext uri="{BB962C8B-B14F-4D97-AF65-F5344CB8AC3E}">
        <p14:creationId xmlns:p14="http://schemas.microsoft.com/office/powerpoint/2010/main" val="41663111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78EB7F37-B637-424B-BAB8-AD2EB571DF10}" type="slidenum">
              <a:rPr lang="en-US" altLang="en-US"/>
              <a:pPr>
                <a:defRPr/>
              </a:pPr>
              <a:t>‹#›</a:t>
            </a:fld>
            <a:endParaRPr lang="en-US" altLang="en-US"/>
          </a:p>
        </p:txBody>
      </p:sp>
    </p:spTree>
    <p:extLst>
      <p:ext uri="{BB962C8B-B14F-4D97-AF65-F5344CB8AC3E}">
        <p14:creationId xmlns:p14="http://schemas.microsoft.com/office/powerpoint/2010/main" val="903092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152B-8AFE-45DA-9294-2D3123EB71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F33D27-503E-40FC-A6CB-E8C113E2C4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3867A1-776C-479B-878F-4B106F0097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CEFEA0-084F-4CD4-B459-DC64A763E4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E3BC36-EA9B-4A07-8C6E-E6E1344D6A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4E6048-987A-4F8E-88EC-48B4DC92BDCF}"/>
              </a:ext>
            </a:extLst>
          </p:cNvPr>
          <p:cNvSpPr>
            <a:spLocks noGrp="1"/>
          </p:cNvSpPr>
          <p:nvPr>
            <p:ph type="dt" sz="half" idx="10"/>
          </p:nvPr>
        </p:nvSpPr>
        <p:spPr/>
        <p:txBody>
          <a:bodyPr/>
          <a:lstStyle/>
          <a:p>
            <a:fld id="{510ADF20-3EFB-4806-B4F4-85237D94B4F2}" type="datetimeFigureOut">
              <a:rPr lang="en-US" smtClean="0"/>
              <a:t>9/14/2022</a:t>
            </a:fld>
            <a:endParaRPr lang="en-US"/>
          </a:p>
        </p:txBody>
      </p:sp>
      <p:sp>
        <p:nvSpPr>
          <p:cNvPr id="8" name="Footer Placeholder 7">
            <a:extLst>
              <a:ext uri="{FF2B5EF4-FFF2-40B4-BE49-F238E27FC236}">
                <a16:creationId xmlns:a16="http://schemas.microsoft.com/office/drawing/2014/main" id="{8126E0EF-F5D6-4D5A-9658-F9BB9ACE95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47C8F7-0349-46E4-B08F-A1DBAE4BC8CE}"/>
              </a:ext>
            </a:extLst>
          </p:cNvPr>
          <p:cNvSpPr>
            <a:spLocks noGrp="1"/>
          </p:cNvSpPr>
          <p:nvPr>
            <p:ph type="sldNum" sz="quarter" idx="12"/>
          </p:nvPr>
        </p:nvSpPr>
        <p:spPr/>
        <p:txBody>
          <a:bodyPr/>
          <a:lstStyle/>
          <a:p>
            <a:fld id="{A47EC2A6-997E-4B04-B014-78AD397BA472}" type="slidenum">
              <a:rPr lang="en-US" smtClean="0"/>
              <a:t>‹#›</a:t>
            </a:fld>
            <a:endParaRPr lang="en-US"/>
          </a:p>
        </p:txBody>
      </p:sp>
    </p:spTree>
    <p:extLst>
      <p:ext uri="{BB962C8B-B14F-4D97-AF65-F5344CB8AC3E}">
        <p14:creationId xmlns:p14="http://schemas.microsoft.com/office/powerpoint/2010/main" val="4886300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D49A9A4A-ED84-43A3-9D06-FA939EC0D39E}" type="slidenum">
              <a:rPr lang="en-US" altLang="en-US"/>
              <a:pPr>
                <a:defRPr/>
              </a:pPr>
              <a:t>‹#›</a:t>
            </a:fld>
            <a:endParaRPr lang="en-US" altLang="en-US"/>
          </a:p>
        </p:txBody>
      </p:sp>
    </p:spTree>
    <p:extLst>
      <p:ext uri="{BB962C8B-B14F-4D97-AF65-F5344CB8AC3E}">
        <p14:creationId xmlns:p14="http://schemas.microsoft.com/office/powerpoint/2010/main" val="9273304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A8E7B434-C677-401E-9A6A-4B8E01E58AE1}" type="slidenum">
              <a:rPr lang="en-US" altLang="en-US"/>
              <a:pPr>
                <a:defRPr/>
              </a:pPr>
              <a:t>‹#›</a:t>
            </a:fld>
            <a:endParaRPr lang="en-US" altLang="en-US"/>
          </a:p>
        </p:txBody>
      </p:sp>
    </p:spTree>
    <p:extLst>
      <p:ext uri="{BB962C8B-B14F-4D97-AF65-F5344CB8AC3E}">
        <p14:creationId xmlns:p14="http://schemas.microsoft.com/office/powerpoint/2010/main" val="1890769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2239"/>
            <a:ext cx="80264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9E050BE4-BAE6-4C6C-91D9-650DE1EC8A99}" type="slidenum">
              <a:rPr lang="en-US" altLang="en-US"/>
              <a:pPr>
                <a:defRPr/>
              </a:pPr>
              <a:t>‹#›</a:t>
            </a:fld>
            <a:endParaRPr lang="en-US" altLang="en-US"/>
          </a:p>
        </p:txBody>
      </p:sp>
    </p:spTree>
    <p:extLst>
      <p:ext uri="{BB962C8B-B14F-4D97-AF65-F5344CB8AC3E}">
        <p14:creationId xmlns:p14="http://schemas.microsoft.com/office/powerpoint/2010/main" val="2805776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719264"/>
            <a:ext cx="53848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1"/>
            <a:ext cx="5384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7"/>
          <p:cNvSpPr>
            <a:spLocks noGrp="1" noChangeArrowheads="1"/>
          </p:cNvSpPr>
          <p:nvPr>
            <p:ph type="sldNum" sz="quarter" idx="12"/>
          </p:nvPr>
        </p:nvSpPr>
        <p:spPr>
          <a:ln/>
        </p:spPr>
        <p:txBody>
          <a:bodyPr/>
          <a:lstStyle>
            <a:lvl1pPr>
              <a:defRPr/>
            </a:lvl1pPr>
          </a:lstStyle>
          <a:p>
            <a:pPr>
              <a:defRPr/>
            </a:pPr>
            <a:fld id="{FDB8471E-44C1-43B2-8CD9-9A6375BA09CA}" type="slidenum">
              <a:rPr lang="en-US" altLang="en-US"/>
              <a:pPr>
                <a:defRPr/>
              </a:pPr>
              <a:t>‹#›</a:t>
            </a:fld>
            <a:endParaRPr lang="en-US" altLang="en-US"/>
          </a:p>
        </p:txBody>
      </p:sp>
    </p:spTree>
    <p:extLst>
      <p:ext uri="{BB962C8B-B14F-4D97-AF65-F5344CB8AC3E}">
        <p14:creationId xmlns:p14="http://schemas.microsoft.com/office/powerpoint/2010/main" val="2667444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quarter" idx="1"/>
          </p:nvPr>
        </p:nvSpPr>
        <p:spPr>
          <a:xfrm>
            <a:off x="609600" y="1719264"/>
            <a:ext cx="53848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719264"/>
            <a:ext cx="53848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00501"/>
            <a:ext cx="5384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00501"/>
            <a:ext cx="5384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ltLang="en-US"/>
          </a:p>
        </p:txBody>
      </p:sp>
      <p:sp>
        <p:nvSpPr>
          <p:cNvPr id="8" name="Rectangle 6"/>
          <p:cNvSpPr>
            <a:spLocks noGrp="1" noChangeArrowheads="1"/>
          </p:cNvSpPr>
          <p:nvPr>
            <p:ph type="ftr" sz="quarter" idx="11"/>
          </p:nvPr>
        </p:nvSpPr>
        <p:spPr/>
        <p:txBody>
          <a:bodyPr/>
          <a:lstStyle>
            <a:lvl1pPr>
              <a:defRPr/>
            </a:lvl1pPr>
          </a:lstStyle>
          <a:p>
            <a:pPr>
              <a:defRPr/>
            </a:pPr>
            <a:r>
              <a:rPr lang="en-US" altLang="en-US"/>
              <a:t>Dissertation proposal, Calabró MA</a:t>
            </a:r>
          </a:p>
        </p:txBody>
      </p:sp>
      <p:sp>
        <p:nvSpPr>
          <p:cNvPr id="9" name="Rectangle 7"/>
          <p:cNvSpPr>
            <a:spLocks noGrp="1" noChangeArrowheads="1"/>
          </p:cNvSpPr>
          <p:nvPr>
            <p:ph type="sldNum" sz="quarter" idx="12"/>
          </p:nvPr>
        </p:nvSpPr>
        <p:spPr/>
        <p:txBody>
          <a:bodyPr/>
          <a:lstStyle>
            <a:lvl1pPr>
              <a:defRPr/>
            </a:lvl1pPr>
          </a:lstStyle>
          <a:p>
            <a:pPr>
              <a:defRPr/>
            </a:pPr>
            <a:fld id="{6652B076-91D2-4E43-BD7C-04C80FCE251B}" type="slidenum">
              <a:rPr lang="en-US" altLang="en-US"/>
              <a:pPr>
                <a:defRPr/>
              </a:pPr>
              <a:t>‹#›</a:t>
            </a:fld>
            <a:endParaRPr lang="en-US" altLang="en-US"/>
          </a:p>
        </p:txBody>
      </p:sp>
    </p:spTree>
    <p:extLst>
      <p:ext uri="{BB962C8B-B14F-4D97-AF65-F5344CB8AC3E}">
        <p14:creationId xmlns:p14="http://schemas.microsoft.com/office/powerpoint/2010/main" val="780630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Table Placeholder 2"/>
          <p:cNvSpPr>
            <a:spLocks noGrp="1"/>
          </p:cNvSpPr>
          <p:nvPr>
            <p:ph type="tbl" idx="1"/>
          </p:nvPr>
        </p:nvSpPr>
        <p:spPr>
          <a:xfrm>
            <a:off x="609600" y="1719263"/>
            <a:ext cx="10972800" cy="4411662"/>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79AA8106-441C-4957-B14E-6ED5D00EFF4D}" type="slidenum">
              <a:rPr lang="en-US" altLang="en-US"/>
              <a:pPr>
                <a:defRPr/>
              </a:pPr>
              <a:t>‹#›</a:t>
            </a:fld>
            <a:endParaRPr lang="en-US" altLang="en-US"/>
          </a:p>
        </p:txBody>
      </p:sp>
    </p:spTree>
    <p:extLst>
      <p:ext uri="{BB962C8B-B14F-4D97-AF65-F5344CB8AC3E}">
        <p14:creationId xmlns:p14="http://schemas.microsoft.com/office/powerpoint/2010/main" val="6510953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1"/>
          </p:nvPr>
        </p:nvSpPr>
        <p:spPr>
          <a:ln/>
        </p:spPr>
        <p:txBody>
          <a:bodyPr/>
          <a:lstStyle>
            <a:lvl1pPr>
              <a:defRPr/>
            </a:lvl1pPr>
          </a:lstStyle>
          <a:p>
            <a:pPr>
              <a:defRPr/>
            </a:pPr>
            <a:fld id="{27FCC329-0348-4205-8A2F-CB48BDA116EA}" type="slidenum">
              <a:rPr lang="en-US" altLang="en-US"/>
              <a:pPr>
                <a:defRPr/>
              </a:pPr>
              <a:t>‹#›</a:t>
            </a:fld>
            <a:endParaRPr lang="en-US" altLang="en-US"/>
          </a:p>
        </p:txBody>
      </p:sp>
    </p:spTree>
    <p:extLst>
      <p:ext uri="{BB962C8B-B14F-4D97-AF65-F5344CB8AC3E}">
        <p14:creationId xmlns:p14="http://schemas.microsoft.com/office/powerpoint/2010/main" val="25912699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7D633BE-3DF9-4DDD-A5AB-839DB8477066}" type="slidenum">
              <a:rPr lang="en-US" altLang="en-US"/>
              <a:pPr/>
              <a:t>‹#›</a:t>
            </a:fld>
            <a:endParaRPr lang="en-US" altLang="en-US"/>
          </a:p>
        </p:txBody>
      </p:sp>
    </p:spTree>
    <p:extLst>
      <p:ext uri="{BB962C8B-B14F-4D97-AF65-F5344CB8AC3E}">
        <p14:creationId xmlns:p14="http://schemas.microsoft.com/office/powerpoint/2010/main" val="31463140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A2AB7-9B48-4259-8C3E-D93968D453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05E084-D84F-4E93-A720-E2C19CF25E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839CC3-5F95-4FD5-B8DD-AA65EACED3A5}"/>
              </a:ext>
            </a:extLst>
          </p:cNvPr>
          <p:cNvSpPr>
            <a:spLocks noGrp="1"/>
          </p:cNvSpPr>
          <p:nvPr>
            <p:ph type="dt" sz="half" idx="10"/>
          </p:nvPr>
        </p:nvSpPr>
        <p:spPr/>
        <p:txBody>
          <a:bodyPr/>
          <a:lstStyle/>
          <a:p>
            <a:fld id="{CF2B7057-27B3-DB49-8749-88AAB055301A}" type="datetime1">
              <a:rPr lang="en-US" smtClean="0"/>
              <a:t>9/14/2022</a:t>
            </a:fld>
            <a:endParaRPr lang="en-US" dirty="0"/>
          </a:p>
        </p:txBody>
      </p:sp>
      <p:sp>
        <p:nvSpPr>
          <p:cNvPr id="5" name="Footer Placeholder 4">
            <a:extLst>
              <a:ext uri="{FF2B5EF4-FFF2-40B4-BE49-F238E27FC236}">
                <a16:creationId xmlns:a16="http://schemas.microsoft.com/office/drawing/2014/main" id="{A487CCFC-ED8E-4CE7-9CB3-543EA09E2F1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E03A304-F92A-41DF-8EE8-5F84620ED99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583809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E3B34-0688-42B7-916C-6C8A35043D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AE84F7-4E89-47DB-952A-4154C3D4694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D8847-6620-4500-8A57-635A16A36F3A}"/>
              </a:ext>
            </a:extLst>
          </p:cNvPr>
          <p:cNvSpPr>
            <a:spLocks noGrp="1"/>
          </p:cNvSpPr>
          <p:nvPr>
            <p:ph type="dt" sz="half" idx="10"/>
          </p:nvPr>
        </p:nvSpPr>
        <p:spPr/>
        <p:txBody>
          <a:bodyPr/>
          <a:lstStyle/>
          <a:p>
            <a:fld id="{17ED8202-5420-4A4A-804B-E288D9E00F93}" type="datetime1">
              <a:rPr lang="en-US" smtClean="0"/>
              <a:t>9/14/2022</a:t>
            </a:fld>
            <a:endParaRPr lang="en-US" dirty="0"/>
          </a:p>
        </p:txBody>
      </p:sp>
      <p:sp>
        <p:nvSpPr>
          <p:cNvPr id="5" name="Footer Placeholder 4">
            <a:extLst>
              <a:ext uri="{FF2B5EF4-FFF2-40B4-BE49-F238E27FC236}">
                <a16:creationId xmlns:a16="http://schemas.microsoft.com/office/drawing/2014/main" id="{4AED0D9F-C30D-44C1-8FEB-98535E1EFC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A6BA3E5-A4B7-44BB-B8DC-656A922811D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9950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2F1B7-5D43-45EC-9C19-CD5C7A1A6E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8C89E1-2BCE-4455-A8A2-E407756F779B}"/>
              </a:ext>
            </a:extLst>
          </p:cNvPr>
          <p:cNvSpPr>
            <a:spLocks noGrp="1"/>
          </p:cNvSpPr>
          <p:nvPr>
            <p:ph type="dt" sz="half" idx="10"/>
          </p:nvPr>
        </p:nvSpPr>
        <p:spPr/>
        <p:txBody>
          <a:bodyPr/>
          <a:lstStyle/>
          <a:p>
            <a:fld id="{510ADF20-3EFB-4806-B4F4-85237D94B4F2}" type="datetimeFigureOut">
              <a:rPr lang="en-US" smtClean="0"/>
              <a:t>9/14/2022</a:t>
            </a:fld>
            <a:endParaRPr lang="en-US"/>
          </a:p>
        </p:txBody>
      </p:sp>
      <p:sp>
        <p:nvSpPr>
          <p:cNvPr id="4" name="Footer Placeholder 3">
            <a:extLst>
              <a:ext uri="{FF2B5EF4-FFF2-40B4-BE49-F238E27FC236}">
                <a16:creationId xmlns:a16="http://schemas.microsoft.com/office/drawing/2014/main" id="{FFB08802-AB89-48EA-AF9B-971B07A08F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038B94-897D-4C8A-BF2B-D54390265B06}"/>
              </a:ext>
            </a:extLst>
          </p:cNvPr>
          <p:cNvSpPr>
            <a:spLocks noGrp="1"/>
          </p:cNvSpPr>
          <p:nvPr>
            <p:ph type="sldNum" sz="quarter" idx="12"/>
          </p:nvPr>
        </p:nvSpPr>
        <p:spPr/>
        <p:txBody>
          <a:bodyPr/>
          <a:lstStyle/>
          <a:p>
            <a:fld id="{A47EC2A6-997E-4B04-B014-78AD397BA472}" type="slidenum">
              <a:rPr lang="en-US" smtClean="0"/>
              <a:t>‹#›</a:t>
            </a:fld>
            <a:endParaRPr lang="en-US"/>
          </a:p>
        </p:txBody>
      </p:sp>
    </p:spTree>
    <p:extLst>
      <p:ext uri="{BB962C8B-B14F-4D97-AF65-F5344CB8AC3E}">
        <p14:creationId xmlns:p14="http://schemas.microsoft.com/office/powerpoint/2010/main" val="27830821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E906-BC0F-40EF-A273-AD108FF6BF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C6351B-B290-4326-BD79-643D6F771A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D082B4E-4CDB-46F4-A712-DBBDCA364436}"/>
              </a:ext>
            </a:extLst>
          </p:cNvPr>
          <p:cNvSpPr>
            <a:spLocks noGrp="1"/>
          </p:cNvSpPr>
          <p:nvPr>
            <p:ph type="dt" sz="half" idx="10"/>
          </p:nvPr>
        </p:nvSpPr>
        <p:spPr/>
        <p:txBody>
          <a:bodyPr/>
          <a:lstStyle/>
          <a:p>
            <a:fld id="{23D11908-DCEA-9244-A14A-02FA4FEB1BC9}" type="datetime1">
              <a:rPr lang="en-US" smtClean="0"/>
              <a:t>9/14/2022</a:t>
            </a:fld>
            <a:endParaRPr lang="en-US" dirty="0"/>
          </a:p>
        </p:txBody>
      </p:sp>
      <p:sp>
        <p:nvSpPr>
          <p:cNvPr id="5" name="Footer Placeholder 4">
            <a:extLst>
              <a:ext uri="{FF2B5EF4-FFF2-40B4-BE49-F238E27FC236}">
                <a16:creationId xmlns:a16="http://schemas.microsoft.com/office/drawing/2014/main" id="{15BA6686-E531-4CC1-8408-60AC48E766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7E59F3-99BE-4FC2-9092-EEE28E77553F}"/>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8260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BE3EB-8C24-48E4-82DC-77631EF26A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79D001-6C51-441C-9B26-7E6B2110335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D619E1-2309-45B3-ABFF-871CC5B7CD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244F61-0E1E-4CBF-B9C1-12F48E4AA21C}"/>
              </a:ext>
            </a:extLst>
          </p:cNvPr>
          <p:cNvSpPr>
            <a:spLocks noGrp="1"/>
          </p:cNvSpPr>
          <p:nvPr>
            <p:ph type="dt" sz="half" idx="10"/>
          </p:nvPr>
        </p:nvSpPr>
        <p:spPr/>
        <p:txBody>
          <a:bodyPr/>
          <a:lstStyle/>
          <a:p>
            <a:fld id="{E5F47EF9-378E-CF47-BB60-2B35009A2843}" type="datetime1">
              <a:rPr lang="en-US" smtClean="0"/>
              <a:t>9/14/2022</a:t>
            </a:fld>
            <a:endParaRPr lang="en-US" dirty="0"/>
          </a:p>
        </p:txBody>
      </p:sp>
      <p:sp>
        <p:nvSpPr>
          <p:cNvPr id="6" name="Footer Placeholder 5">
            <a:extLst>
              <a:ext uri="{FF2B5EF4-FFF2-40B4-BE49-F238E27FC236}">
                <a16:creationId xmlns:a16="http://schemas.microsoft.com/office/drawing/2014/main" id="{5B34B882-D05C-4A54-8F99-083F1EA3C2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24FE4B-920C-40C3-BEE2-9DB0F8ABA24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53088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1AA54-2404-41D1-9FA9-BB215AF53C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490EE6-5AE8-4E86-B6F5-F7B9284BE3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46B6B6-5422-407A-9CD7-8EDBC4E061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FF7F0-7362-4657-ACBE-AE59B0755C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CFA3D57-B491-4254-ADF6-2B06910C7D4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69F18E-925E-46AF-837E-411FF77BCAAA}"/>
              </a:ext>
            </a:extLst>
          </p:cNvPr>
          <p:cNvSpPr>
            <a:spLocks noGrp="1"/>
          </p:cNvSpPr>
          <p:nvPr>
            <p:ph type="dt" sz="half" idx="10"/>
          </p:nvPr>
        </p:nvSpPr>
        <p:spPr/>
        <p:txBody>
          <a:bodyPr/>
          <a:lstStyle/>
          <a:p>
            <a:fld id="{D8EC8567-E7D8-E346-B75C-0B85F0CF195C}" type="datetime1">
              <a:rPr lang="en-US" smtClean="0"/>
              <a:t>9/14/2022</a:t>
            </a:fld>
            <a:endParaRPr lang="en-US" dirty="0"/>
          </a:p>
        </p:txBody>
      </p:sp>
      <p:sp>
        <p:nvSpPr>
          <p:cNvPr id="8" name="Footer Placeholder 7">
            <a:extLst>
              <a:ext uri="{FF2B5EF4-FFF2-40B4-BE49-F238E27FC236}">
                <a16:creationId xmlns:a16="http://schemas.microsoft.com/office/drawing/2014/main" id="{BFA64704-BA33-4221-8302-565F0B06DB6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CFA901A-7BC8-4922-BD1C-FCC8DCD1380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99903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0CD8-22FA-483E-B3AE-D35B59798D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416C13-BB47-4727-93A4-BD5D59E57FDD}"/>
              </a:ext>
            </a:extLst>
          </p:cNvPr>
          <p:cNvSpPr>
            <a:spLocks noGrp="1"/>
          </p:cNvSpPr>
          <p:nvPr>
            <p:ph type="dt" sz="half" idx="10"/>
          </p:nvPr>
        </p:nvSpPr>
        <p:spPr/>
        <p:txBody>
          <a:bodyPr/>
          <a:lstStyle/>
          <a:p>
            <a:fld id="{6EA5EA28-5490-6B4B-B6EF-3EECF8CF7929}" type="datetime1">
              <a:rPr lang="en-US" smtClean="0"/>
              <a:t>9/14/2022</a:t>
            </a:fld>
            <a:endParaRPr lang="en-US" dirty="0"/>
          </a:p>
        </p:txBody>
      </p:sp>
      <p:sp>
        <p:nvSpPr>
          <p:cNvPr id="4" name="Footer Placeholder 3">
            <a:extLst>
              <a:ext uri="{FF2B5EF4-FFF2-40B4-BE49-F238E27FC236}">
                <a16:creationId xmlns:a16="http://schemas.microsoft.com/office/drawing/2014/main" id="{59323B0E-94C8-4F75-8DEF-317F1731E3A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3502F77-B1F9-4E1E-962E-3B41A202393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6692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1BBB22-7920-4BFD-997C-2EA581BE2ED7}"/>
              </a:ext>
            </a:extLst>
          </p:cNvPr>
          <p:cNvSpPr>
            <a:spLocks noGrp="1"/>
          </p:cNvSpPr>
          <p:nvPr>
            <p:ph type="dt" sz="half" idx="10"/>
          </p:nvPr>
        </p:nvSpPr>
        <p:spPr/>
        <p:txBody>
          <a:bodyPr/>
          <a:lstStyle/>
          <a:p>
            <a:fld id="{3BEDD64F-1EE1-B84A-8A11-35744C75C0EB}" type="datetime1">
              <a:rPr lang="en-US" smtClean="0"/>
              <a:t>9/14/2022</a:t>
            </a:fld>
            <a:endParaRPr lang="en-US" dirty="0"/>
          </a:p>
        </p:txBody>
      </p:sp>
      <p:sp>
        <p:nvSpPr>
          <p:cNvPr id="3" name="Footer Placeholder 2">
            <a:extLst>
              <a:ext uri="{FF2B5EF4-FFF2-40B4-BE49-F238E27FC236}">
                <a16:creationId xmlns:a16="http://schemas.microsoft.com/office/drawing/2014/main" id="{D1A770FD-F4B1-487E-BD62-65A44D02CB3B}"/>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9F4D27B-6AEE-44F5-8C5C-408DB155E7B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47615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8BCAC-82DC-42F7-8B74-D34B592F3A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E2D152-3A30-4864-8010-1633F6F8DB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6F9198-FC80-44D1-AE70-327F53B8F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8CB7A9F-0F74-4078-BD8D-18A5A822EA66}"/>
              </a:ext>
            </a:extLst>
          </p:cNvPr>
          <p:cNvSpPr>
            <a:spLocks noGrp="1"/>
          </p:cNvSpPr>
          <p:nvPr>
            <p:ph type="dt" sz="half" idx="10"/>
          </p:nvPr>
        </p:nvSpPr>
        <p:spPr/>
        <p:txBody>
          <a:bodyPr/>
          <a:lstStyle/>
          <a:p>
            <a:fld id="{3B5B4656-22D9-3643-903E-7B0A1E3B9397}" type="datetime1">
              <a:rPr lang="en-US" smtClean="0"/>
              <a:t>9/14/2022</a:t>
            </a:fld>
            <a:endParaRPr lang="en-US" dirty="0"/>
          </a:p>
        </p:txBody>
      </p:sp>
      <p:sp>
        <p:nvSpPr>
          <p:cNvPr id="6" name="Footer Placeholder 5">
            <a:extLst>
              <a:ext uri="{FF2B5EF4-FFF2-40B4-BE49-F238E27FC236}">
                <a16:creationId xmlns:a16="http://schemas.microsoft.com/office/drawing/2014/main" id="{DFC435C7-C54B-43FA-814C-A864D21F3E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6399287-4D32-4490-A889-2C774F8AFD8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709059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045A-A3F7-434E-A689-16018CA50B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C8DCBA-0CF9-4684-B891-CEB0872B8A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D46FB9-5EA9-403D-92A9-0A048728E3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3424E2-411A-446E-B327-DF51464D5B19}"/>
              </a:ext>
            </a:extLst>
          </p:cNvPr>
          <p:cNvSpPr>
            <a:spLocks noGrp="1"/>
          </p:cNvSpPr>
          <p:nvPr>
            <p:ph type="dt" sz="half" idx="10"/>
          </p:nvPr>
        </p:nvSpPr>
        <p:spPr/>
        <p:txBody>
          <a:bodyPr/>
          <a:lstStyle/>
          <a:p>
            <a:fld id="{C5366256-CF61-6E45-A820-36568BA28E6D}" type="datetime1">
              <a:rPr lang="en-US" smtClean="0"/>
              <a:t>9/14/2022</a:t>
            </a:fld>
            <a:endParaRPr lang="en-US" dirty="0"/>
          </a:p>
        </p:txBody>
      </p:sp>
      <p:sp>
        <p:nvSpPr>
          <p:cNvPr id="6" name="Footer Placeholder 5">
            <a:extLst>
              <a:ext uri="{FF2B5EF4-FFF2-40B4-BE49-F238E27FC236}">
                <a16:creationId xmlns:a16="http://schemas.microsoft.com/office/drawing/2014/main" id="{B8905DBE-ADF2-4EAE-AFE8-4D3A9834321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F8FAC20-F51A-4F7B-BCAC-09549D1FD2D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59017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11438-3B7F-4D2C-B85B-B99A6E25FB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CD5C17-832C-4585-B00A-6BACA920DE5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2EDA1-3BC6-482A-8C35-29E202566E9A}"/>
              </a:ext>
            </a:extLst>
          </p:cNvPr>
          <p:cNvSpPr>
            <a:spLocks noGrp="1"/>
          </p:cNvSpPr>
          <p:nvPr>
            <p:ph type="dt" sz="half" idx="10"/>
          </p:nvPr>
        </p:nvSpPr>
        <p:spPr/>
        <p:txBody>
          <a:bodyPr/>
          <a:lstStyle/>
          <a:p>
            <a:fld id="{EA6C58A3-8D6F-244F-9790-486E74318275}" type="datetime1">
              <a:rPr lang="en-US" smtClean="0"/>
              <a:t>9/14/2022</a:t>
            </a:fld>
            <a:endParaRPr lang="en-US" dirty="0"/>
          </a:p>
        </p:txBody>
      </p:sp>
      <p:sp>
        <p:nvSpPr>
          <p:cNvPr id="5" name="Footer Placeholder 4">
            <a:extLst>
              <a:ext uri="{FF2B5EF4-FFF2-40B4-BE49-F238E27FC236}">
                <a16:creationId xmlns:a16="http://schemas.microsoft.com/office/drawing/2014/main" id="{BD162798-5779-45CD-8A30-DF3AA064EBD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F91C99-26B4-42E9-A1A7-2489156FCF1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92990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07148E-DF63-413A-8909-307E4EDDD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6EDF16-7084-41DE-A57E-CC517C15AB9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D073E-2701-4A26-BDAD-6AADEC4B2ED8}"/>
              </a:ext>
            </a:extLst>
          </p:cNvPr>
          <p:cNvSpPr>
            <a:spLocks noGrp="1"/>
          </p:cNvSpPr>
          <p:nvPr>
            <p:ph type="dt" sz="half" idx="10"/>
          </p:nvPr>
        </p:nvSpPr>
        <p:spPr/>
        <p:txBody>
          <a:bodyPr/>
          <a:lstStyle/>
          <a:p>
            <a:fld id="{7B27E47B-096A-FB41-BE3C-E839CA0F48DD}" type="datetime1">
              <a:rPr lang="en-US" smtClean="0"/>
              <a:t>9/14/2022</a:t>
            </a:fld>
            <a:endParaRPr lang="en-US" dirty="0"/>
          </a:p>
        </p:txBody>
      </p:sp>
      <p:sp>
        <p:nvSpPr>
          <p:cNvPr id="5" name="Footer Placeholder 4">
            <a:extLst>
              <a:ext uri="{FF2B5EF4-FFF2-40B4-BE49-F238E27FC236}">
                <a16:creationId xmlns:a16="http://schemas.microsoft.com/office/drawing/2014/main" id="{9FA4954E-7EDA-4E48-BDC9-2EF0C8F62E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4FA027-A1DC-43A2-B06C-8867BB3AA8F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4828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048502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24C871-7C88-46D4-8ED9-2A38F0D36D17}"/>
              </a:ext>
            </a:extLst>
          </p:cNvPr>
          <p:cNvSpPr>
            <a:spLocks noGrp="1"/>
          </p:cNvSpPr>
          <p:nvPr>
            <p:ph type="dt" sz="half" idx="10"/>
          </p:nvPr>
        </p:nvSpPr>
        <p:spPr/>
        <p:txBody>
          <a:bodyPr/>
          <a:lstStyle/>
          <a:p>
            <a:fld id="{510ADF20-3EFB-4806-B4F4-85237D94B4F2}" type="datetimeFigureOut">
              <a:rPr lang="en-US" smtClean="0"/>
              <a:t>9/14/2022</a:t>
            </a:fld>
            <a:endParaRPr lang="en-US"/>
          </a:p>
        </p:txBody>
      </p:sp>
      <p:sp>
        <p:nvSpPr>
          <p:cNvPr id="3" name="Footer Placeholder 2">
            <a:extLst>
              <a:ext uri="{FF2B5EF4-FFF2-40B4-BE49-F238E27FC236}">
                <a16:creationId xmlns:a16="http://schemas.microsoft.com/office/drawing/2014/main" id="{463C70C1-6AE8-4B38-BF1F-9CC9718D36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5FA0AE-4BB8-40FD-9D7D-87236FA7B0EC}"/>
              </a:ext>
            </a:extLst>
          </p:cNvPr>
          <p:cNvSpPr>
            <a:spLocks noGrp="1"/>
          </p:cNvSpPr>
          <p:nvPr>
            <p:ph type="sldNum" sz="quarter" idx="12"/>
          </p:nvPr>
        </p:nvSpPr>
        <p:spPr/>
        <p:txBody>
          <a:bodyPr/>
          <a:lstStyle/>
          <a:p>
            <a:fld id="{A47EC2A6-997E-4B04-B014-78AD397BA472}" type="slidenum">
              <a:rPr lang="en-US" smtClean="0"/>
              <a:t>‹#›</a:t>
            </a:fld>
            <a:endParaRPr lang="en-US"/>
          </a:p>
        </p:txBody>
      </p:sp>
    </p:spTree>
    <p:extLst>
      <p:ext uri="{BB962C8B-B14F-4D97-AF65-F5344CB8AC3E}">
        <p14:creationId xmlns:p14="http://schemas.microsoft.com/office/powerpoint/2010/main" val="19684365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4156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3" name="Shape 23"/>
          <p:cNvSpPr txBox="1">
            <a:spLocks noGrp="1"/>
          </p:cNvSpPr>
          <p:nvPr>
            <p:ph type="body" idx="2"/>
          </p:nvPr>
        </p:nvSpPr>
        <p:spPr>
          <a:xfrm>
            <a:off x="6443200" y="1536633"/>
            <a:ext cx="5333200" cy="4555200"/>
          </a:xfrm>
          <a:prstGeom prst="rect">
            <a:avLst/>
          </a:prstGeom>
        </p:spPr>
        <p:txBody>
          <a:bodyPr lIns="91425" tIns="91425" rIns="91425" bIns="91425" anchor="t" anchorCtr="0"/>
          <a:lstStyle>
            <a:lvl1pPr lvl="0">
              <a:spcBef>
                <a:spcPts val="0"/>
              </a:spcBef>
              <a:buSzPct val="100000"/>
              <a:defRPr sz="1867"/>
            </a:lvl1pPr>
            <a:lvl2pPr lvl="1">
              <a:spcBef>
                <a:spcPts val="0"/>
              </a:spcBef>
              <a:buSzPct val="100000"/>
              <a:defRPr sz="1600"/>
            </a:lvl2pPr>
            <a:lvl3pPr lvl="2">
              <a:spcBef>
                <a:spcPts val="0"/>
              </a:spcBef>
              <a:buSzPct val="100000"/>
              <a:defRPr sz="1600"/>
            </a:lvl3pPr>
            <a:lvl4pPr lvl="3">
              <a:spcBef>
                <a:spcPts val="0"/>
              </a:spcBef>
              <a:buSzPct val="100000"/>
              <a:defRPr sz="1600"/>
            </a:lvl4pPr>
            <a:lvl5pPr lvl="4">
              <a:spcBef>
                <a:spcPts val="0"/>
              </a:spcBef>
              <a:buSzPct val="100000"/>
              <a:defRPr sz="1600"/>
            </a:lvl5pPr>
            <a:lvl6pPr lvl="5">
              <a:spcBef>
                <a:spcPts val="0"/>
              </a:spcBef>
              <a:buSzPct val="100000"/>
              <a:defRPr sz="1600"/>
            </a:lvl6pPr>
            <a:lvl7pPr lvl="6">
              <a:spcBef>
                <a:spcPts val="0"/>
              </a:spcBef>
              <a:buSzPct val="100000"/>
              <a:defRPr sz="1600"/>
            </a:lvl7pPr>
            <a:lvl8pPr lvl="7">
              <a:spcBef>
                <a:spcPts val="0"/>
              </a:spcBef>
              <a:buSzPct val="100000"/>
              <a:defRPr sz="1600"/>
            </a:lvl8pPr>
            <a:lvl9pPr lvl="8">
              <a:spcBef>
                <a:spcPts val="0"/>
              </a:spcBef>
              <a:buSzPct val="100000"/>
              <a:defRPr sz="1600"/>
            </a:lvl9pPr>
          </a:lstStyle>
          <a:p>
            <a:endParaRPr/>
          </a:p>
        </p:txBody>
      </p:sp>
      <p:sp>
        <p:nvSpPr>
          <p:cNvPr id="24" name="Shape 24"/>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3970194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1"/>
          </p:nvPr>
        </p:nvSpPr>
        <p:spPr>
          <a:ln/>
        </p:spPr>
        <p:txBody>
          <a:bodyPr/>
          <a:lstStyle>
            <a:lvl1pPr>
              <a:defRPr/>
            </a:lvl1pPr>
          </a:lstStyle>
          <a:p>
            <a:pPr>
              <a:defRPr/>
            </a:pPr>
            <a:fld id="{27FCC329-0348-4205-8A2F-CB48BDA116EA}" type="slidenum">
              <a:rPr lang="en-US" altLang="en-US"/>
              <a:pPr>
                <a:defRPr/>
              </a:pPr>
              <a:t>‹#›</a:t>
            </a:fld>
            <a:endParaRPr lang="en-US" altLang="en-US"/>
          </a:p>
        </p:txBody>
      </p:sp>
    </p:spTree>
    <p:extLst>
      <p:ext uri="{BB962C8B-B14F-4D97-AF65-F5344CB8AC3E}">
        <p14:creationId xmlns:p14="http://schemas.microsoft.com/office/powerpoint/2010/main" val="18898328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9753600" y="1066800"/>
            <a:ext cx="0" cy="4495800"/>
          </a:xfrm>
          <a:prstGeom prst="line">
            <a:avLst/>
          </a:prstGeom>
          <a:noFill/>
          <a:ln w="9525">
            <a:solidFill>
              <a:schemeClr val="tx1"/>
            </a:solidFill>
            <a:round/>
            <a:headEnd/>
            <a:tailEnd/>
          </a:ln>
        </p:spPr>
        <p:txBody>
          <a:bodyPr/>
          <a:lstStyle/>
          <a:p>
            <a:pPr>
              <a:defRPr/>
            </a:pPr>
            <a:endParaRPr lang="en-US" sz="1800"/>
          </a:p>
        </p:txBody>
      </p:sp>
      <p:grpSp>
        <p:nvGrpSpPr>
          <p:cNvPr id="5" name="Group 8"/>
          <p:cNvGrpSpPr>
            <a:grpSpLocks/>
          </p:cNvGrpSpPr>
          <p:nvPr/>
        </p:nvGrpSpPr>
        <p:grpSpPr bwMode="auto">
          <a:xfrm>
            <a:off x="9990667" y="2992438"/>
            <a:ext cx="1784351"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7" name="Oval 10"/>
            <p:cNvSpPr>
              <a:spLocks noChangeArrowheads="1"/>
            </p:cNvSpPr>
            <p:nvPr/>
          </p:nvSpPr>
          <p:spPr bwMode="auto">
            <a:xfrm>
              <a:off x="4883" y="1885"/>
              <a:ext cx="127" cy="127"/>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8" name="Oval 11"/>
            <p:cNvSpPr>
              <a:spLocks noChangeArrowheads="1"/>
            </p:cNvSpPr>
            <p:nvPr/>
          </p:nvSpPr>
          <p:spPr bwMode="auto">
            <a:xfrm>
              <a:off x="5062" y="1885"/>
              <a:ext cx="127" cy="127"/>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9" name="Oval 12"/>
            <p:cNvSpPr>
              <a:spLocks noChangeArrowheads="1"/>
            </p:cNvSpPr>
            <p:nvPr/>
          </p:nvSpPr>
          <p:spPr bwMode="auto">
            <a:xfrm>
              <a:off x="4704" y="2064"/>
              <a:ext cx="127" cy="127"/>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 name="Oval 13"/>
            <p:cNvSpPr>
              <a:spLocks noChangeArrowheads="1"/>
            </p:cNvSpPr>
            <p:nvPr/>
          </p:nvSpPr>
          <p:spPr bwMode="auto">
            <a:xfrm>
              <a:off x="4883" y="2064"/>
              <a:ext cx="127" cy="127"/>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1" name="Oval 14"/>
            <p:cNvSpPr>
              <a:spLocks noChangeArrowheads="1"/>
            </p:cNvSpPr>
            <p:nvPr/>
          </p:nvSpPr>
          <p:spPr bwMode="auto">
            <a:xfrm>
              <a:off x="5062" y="2064"/>
              <a:ext cx="127" cy="127"/>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2" name="Oval 15"/>
            <p:cNvSpPr>
              <a:spLocks noChangeArrowheads="1"/>
            </p:cNvSpPr>
            <p:nvPr/>
          </p:nvSpPr>
          <p:spPr bwMode="auto">
            <a:xfrm>
              <a:off x="5241" y="2064"/>
              <a:ext cx="127" cy="127"/>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3" name="Oval 16"/>
            <p:cNvSpPr>
              <a:spLocks noChangeArrowheads="1"/>
            </p:cNvSpPr>
            <p:nvPr/>
          </p:nvSpPr>
          <p:spPr bwMode="auto">
            <a:xfrm>
              <a:off x="4704" y="2243"/>
              <a:ext cx="127" cy="127"/>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4" name="Oval 17"/>
            <p:cNvSpPr>
              <a:spLocks noChangeArrowheads="1"/>
            </p:cNvSpPr>
            <p:nvPr/>
          </p:nvSpPr>
          <p:spPr bwMode="auto">
            <a:xfrm>
              <a:off x="4883" y="2243"/>
              <a:ext cx="127" cy="127"/>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5" name="Oval 18"/>
            <p:cNvSpPr>
              <a:spLocks noChangeArrowheads="1"/>
            </p:cNvSpPr>
            <p:nvPr/>
          </p:nvSpPr>
          <p:spPr bwMode="auto">
            <a:xfrm>
              <a:off x="5062" y="2243"/>
              <a:ext cx="127" cy="127"/>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6" name="Oval 19"/>
            <p:cNvSpPr>
              <a:spLocks noChangeArrowheads="1"/>
            </p:cNvSpPr>
            <p:nvPr/>
          </p:nvSpPr>
          <p:spPr bwMode="auto">
            <a:xfrm>
              <a:off x="5241" y="2243"/>
              <a:ext cx="127" cy="127"/>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7" name="Oval 20"/>
            <p:cNvSpPr>
              <a:spLocks noChangeArrowheads="1"/>
            </p:cNvSpPr>
            <p:nvPr/>
          </p:nvSpPr>
          <p:spPr bwMode="auto">
            <a:xfrm>
              <a:off x="5420" y="2243"/>
              <a:ext cx="127" cy="127"/>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8" name="Oval 21"/>
            <p:cNvSpPr>
              <a:spLocks noChangeArrowheads="1"/>
            </p:cNvSpPr>
            <p:nvPr/>
          </p:nvSpPr>
          <p:spPr bwMode="auto">
            <a:xfrm>
              <a:off x="4704" y="2421"/>
              <a:ext cx="127" cy="128"/>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9" name="Oval 22"/>
            <p:cNvSpPr>
              <a:spLocks noChangeArrowheads="1"/>
            </p:cNvSpPr>
            <p:nvPr/>
          </p:nvSpPr>
          <p:spPr bwMode="auto">
            <a:xfrm>
              <a:off x="4883" y="2421"/>
              <a:ext cx="127" cy="128"/>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20" name="Oval 23"/>
            <p:cNvSpPr>
              <a:spLocks noChangeArrowheads="1"/>
            </p:cNvSpPr>
            <p:nvPr/>
          </p:nvSpPr>
          <p:spPr bwMode="auto">
            <a:xfrm>
              <a:off x="5062" y="2421"/>
              <a:ext cx="127" cy="128"/>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21" name="Oval 24"/>
            <p:cNvSpPr>
              <a:spLocks noChangeArrowheads="1"/>
            </p:cNvSpPr>
            <p:nvPr/>
          </p:nvSpPr>
          <p:spPr bwMode="auto">
            <a:xfrm>
              <a:off x="5241" y="2421"/>
              <a:ext cx="127" cy="128"/>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22" name="Oval 25"/>
            <p:cNvSpPr>
              <a:spLocks noChangeArrowheads="1"/>
            </p:cNvSpPr>
            <p:nvPr/>
          </p:nvSpPr>
          <p:spPr bwMode="auto">
            <a:xfrm>
              <a:off x="4704" y="2600"/>
              <a:ext cx="127" cy="128"/>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23" name="Oval 26"/>
            <p:cNvSpPr>
              <a:spLocks noChangeArrowheads="1"/>
            </p:cNvSpPr>
            <p:nvPr/>
          </p:nvSpPr>
          <p:spPr bwMode="auto">
            <a:xfrm>
              <a:off x="4883" y="2600"/>
              <a:ext cx="127" cy="128"/>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24" name="Oval 27"/>
            <p:cNvSpPr>
              <a:spLocks noChangeArrowheads="1"/>
            </p:cNvSpPr>
            <p:nvPr/>
          </p:nvSpPr>
          <p:spPr bwMode="auto">
            <a:xfrm>
              <a:off x="5062" y="2600"/>
              <a:ext cx="127" cy="128"/>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25" name="Oval 28"/>
            <p:cNvSpPr>
              <a:spLocks noChangeArrowheads="1"/>
            </p:cNvSpPr>
            <p:nvPr/>
          </p:nvSpPr>
          <p:spPr bwMode="auto">
            <a:xfrm>
              <a:off x="5241" y="2600"/>
              <a:ext cx="127" cy="128"/>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26" name="Oval 29"/>
            <p:cNvSpPr>
              <a:spLocks noChangeArrowheads="1"/>
            </p:cNvSpPr>
            <p:nvPr/>
          </p:nvSpPr>
          <p:spPr bwMode="auto">
            <a:xfrm>
              <a:off x="5420" y="2600"/>
              <a:ext cx="127" cy="128"/>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27" name="Oval 30"/>
            <p:cNvSpPr>
              <a:spLocks noChangeArrowheads="1"/>
            </p:cNvSpPr>
            <p:nvPr/>
          </p:nvSpPr>
          <p:spPr bwMode="auto">
            <a:xfrm>
              <a:off x="4704" y="2779"/>
              <a:ext cx="127" cy="127"/>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28" name="Oval 31"/>
            <p:cNvSpPr>
              <a:spLocks noChangeArrowheads="1"/>
            </p:cNvSpPr>
            <p:nvPr/>
          </p:nvSpPr>
          <p:spPr bwMode="auto">
            <a:xfrm>
              <a:off x="4883" y="2779"/>
              <a:ext cx="127" cy="127"/>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29" name="Oval 32"/>
            <p:cNvSpPr>
              <a:spLocks noChangeArrowheads="1"/>
            </p:cNvSpPr>
            <p:nvPr/>
          </p:nvSpPr>
          <p:spPr bwMode="auto">
            <a:xfrm>
              <a:off x="5062" y="2779"/>
              <a:ext cx="127" cy="127"/>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30" name="Oval 33"/>
            <p:cNvSpPr>
              <a:spLocks noChangeArrowheads="1"/>
            </p:cNvSpPr>
            <p:nvPr/>
          </p:nvSpPr>
          <p:spPr bwMode="auto">
            <a:xfrm>
              <a:off x="5241" y="2779"/>
              <a:ext cx="127" cy="127"/>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31" name="Oval 34"/>
            <p:cNvSpPr>
              <a:spLocks noChangeArrowheads="1"/>
            </p:cNvSpPr>
            <p:nvPr/>
          </p:nvSpPr>
          <p:spPr bwMode="auto">
            <a:xfrm>
              <a:off x="4704" y="2958"/>
              <a:ext cx="127" cy="127"/>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32" name="Oval 35"/>
            <p:cNvSpPr>
              <a:spLocks noChangeArrowheads="1"/>
            </p:cNvSpPr>
            <p:nvPr/>
          </p:nvSpPr>
          <p:spPr bwMode="auto">
            <a:xfrm>
              <a:off x="4883" y="2958"/>
              <a:ext cx="127" cy="127"/>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33" name="Oval 36"/>
            <p:cNvSpPr>
              <a:spLocks noChangeArrowheads="1"/>
            </p:cNvSpPr>
            <p:nvPr/>
          </p:nvSpPr>
          <p:spPr bwMode="auto">
            <a:xfrm>
              <a:off x="5062" y="2958"/>
              <a:ext cx="127" cy="127"/>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34" name="Oval 37"/>
            <p:cNvSpPr>
              <a:spLocks noChangeArrowheads="1"/>
            </p:cNvSpPr>
            <p:nvPr/>
          </p:nvSpPr>
          <p:spPr bwMode="auto">
            <a:xfrm>
              <a:off x="5241" y="2958"/>
              <a:ext cx="127" cy="127"/>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35" name="Oval 38"/>
            <p:cNvSpPr>
              <a:spLocks noChangeArrowheads="1"/>
            </p:cNvSpPr>
            <p:nvPr/>
          </p:nvSpPr>
          <p:spPr bwMode="auto">
            <a:xfrm>
              <a:off x="4883" y="3137"/>
              <a:ext cx="127" cy="127"/>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36" name="Oval 39"/>
            <p:cNvSpPr>
              <a:spLocks noChangeArrowheads="1"/>
            </p:cNvSpPr>
            <p:nvPr/>
          </p:nvSpPr>
          <p:spPr bwMode="auto">
            <a:xfrm>
              <a:off x="5241" y="3137"/>
              <a:ext cx="127" cy="127"/>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grpSp>
      <p:sp>
        <p:nvSpPr>
          <p:cNvPr id="37" name="Line 40"/>
          <p:cNvSpPr>
            <a:spLocks noChangeShapeType="1"/>
          </p:cNvSpPr>
          <p:nvPr/>
        </p:nvSpPr>
        <p:spPr bwMode="auto">
          <a:xfrm>
            <a:off x="406400" y="2819400"/>
            <a:ext cx="10972800" cy="0"/>
          </a:xfrm>
          <a:prstGeom prst="line">
            <a:avLst/>
          </a:prstGeom>
          <a:noFill/>
          <a:ln w="6350">
            <a:solidFill>
              <a:schemeClr val="tx1"/>
            </a:solidFill>
            <a:round/>
            <a:headEnd/>
            <a:tailEnd/>
          </a:ln>
        </p:spPr>
        <p:txBody>
          <a:bodyPr/>
          <a:lstStyle/>
          <a:p>
            <a:pPr>
              <a:defRPr/>
            </a:pPr>
            <a:endParaRPr lang="en-US" sz="1800"/>
          </a:p>
        </p:txBody>
      </p:sp>
      <p:sp>
        <p:nvSpPr>
          <p:cNvPr id="446467" name="Rectangle 3"/>
          <p:cNvSpPr>
            <a:spLocks noGrp="1" noChangeArrowheads="1"/>
          </p:cNvSpPr>
          <p:nvPr>
            <p:ph type="ctrTitle"/>
          </p:nvPr>
        </p:nvSpPr>
        <p:spPr>
          <a:xfrm>
            <a:off x="421217" y="466725"/>
            <a:ext cx="9042400" cy="2133600"/>
          </a:xfrm>
        </p:spPr>
        <p:txBody>
          <a:bodyPr/>
          <a:lstStyle>
            <a:lvl1pPr algn="r">
              <a:defRPr sz="4800"/>
            </a:lvl1pPr>
          </a:lstStyle>
          <a:p>
            <a:r>
              <a:rPr lang="en-US" altLang="en-US"/>
              <a:t>Click to edit Master title style</a:t>
            </a:r>
          </a:p>
        </p:txBody>
      </p:sp>
      <p:sp>
        <p:nvSpPr>
          <p:cNvPr id="446468" name="Rectangle 4"/>
          <p:cNvSpPr>
            <a:spLocks noGrp="1" noChangeArrowheads="1"/>
          </p:cNvSpPr>
          <p:nvPr>
            <p:ph type="subTitle" idx="1"/>
          </p:nvPr>
        </p:nvSpPr>
        <p:spPr>
          <a:xfrm>
            <a:off x="1132417" y="3049588"/>
            <a:ext cx="8331200" cy="2362200"/>
          </a:xfrm>
        </p:spPr>
        <p:txBody>
          <a:bodyPr/>
          <a:lstStyle>
            <a:lvl1pPr marL="0" indent="0" algn="r">
              <a:buFont typeface="Wingdings" pitchFamily="2" charset="2"/>
              <a:buNone/>
              <a:defRPr sz="3200"/>
            </a:lvl1pPr>
          </a:lstStyle>
          <a:p>
            <a:r>
              <a:rPr lang="en-US" altLang="en-US"/>
              <a:t>Click to edit Master subtitle style</a:t>
            </a:r>
          </a:p>
        </p:txBody>
      </p:sp>
      <p:sp>
        <p:nvSpPr>
          <p:cNvPr id="38" name="Rectangle 5"/>
          <p:cNvSpPr>
            <a:spLocks noGrp="1" noChangeArrowheads="1"/>
          </p:cNvSpPr>
          <p:nvPr>
            <p:ph type="dt" sz="half" idx="10"/>
          </p:nvPr>
        </p:nvSpPr>
        <p:spPr/>
        <p:txBody>
          <a:bodyPr/>
          <a:lstStyle>
            <a:lvl1pPr>
              <a:defRPr/>
            </a:lvl1pPr>
          </a:lstStyle>
          <a:p>
            <a:pPr>
              <a:defRPr/>
            </a:pPr>
            <a:endParaRPr lang="en-US" altLang="en-US"/>
          </a:p>
        </p:txBody>
      </p:sp>
      <p:sp>
        <p:nvSpPr>
          <p:cNvPr id="39" name="Rectangle 6"/>
          <p:cNvSpPr>
            <a:spLocks noGrp="1" noChangeArrowheads="1"/>
          </p:cNvSpPr>
          <p:nvPr>
            <p:ph type="ftr" sz="quarter" idx="11"/>
          </p:nvPr>
        </p:nvSpPr>
        <p:spPr/>
        <p:txBody>
          <a:bodyPr/>
          <a:lstStyle>
            <a:lvl1pPr>
              <a:defRPr/>
            </a:lvl1pPr>
          </a:lstStyle>
          <a:p>
            <a:pPr>
              <a:defRPr/>
            </a:pPr>
            <a:endParaRPr lang="en-US" altLang="en-US"/>
          </a:p>
        </p:txBody>
      </p:sp>
      <p:sp>
        <p:nvSpPr>
          <p:cNvPr id="40" name="Rectangle 7"/>
          <p:cNvSpPr>
            <a:spLocks noGrp="1" noChangeArrowheads="1"/>
          </p:cNvSpPr>
          <p:nvPr>
            <p:ph type="sldNum" sz="quarter" idx="12"/>
          </p:nvPr>
        </p:nvSpPr>
        <p:spPr/>
        <p:txBody>
          <a:bodyPr/>
          <a:lstStyle>
            <a:lvl1pPr>
              <a:defRPr/>
            </a:lvl1pPr>
          </a:lstStyle>
          <a:p>
            <a:pPr>
              <a:defRPr/>
            </a:pPr>
            <a:fld id="{19FE5C6D-7227-4CA5-B4FA-B0B7274ABC47}" type="slidenum">
              <a:rPr lang="en-US" altLang="en-US"/>
              <a:pPr>
                <a:defRPr/>
              </a:pPr>
              <a:t>‹#›</a:t>
            </a:fld>
            <a:endParaRPr lang="en-US" altLang="en-US"/>
          </a:p>
        </p:txBody>
      </p:sp>
    </p:spTree>
    <p:extLst>
      <p:ext uri="{BB962C8B-B14F-4D97-AF65-F5344CB8AC3E}">
        <p14:creationId xmlns:p14="http://schemas.microsoft.com/office/powerpoint/2010/main" val="17950972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EA396209-C458-48EB-BEBE-AF05603E7DD7}" type="slidenum">
              <a:rPr lang="en-US" altLang="en-US"/>
              <a:pPr>
                <a:defRPr/>
              </a:pPr>
              <a:t>‹#›</a:t>
            </a:fld>
            <a:endParaRPr lang="en-US" altLang="en-US"/>
          </a:p>
        </p:txBody>
      </p:sp>
    </p:spTree>
    <p:extLst>
      <p:ext uri="{BB962C8B-B14F-4D97-AF65-F5344CB8AC3E}">
        <p14:creationId xmlns:p14="http://schemas.microsoft.com/office/powerpoint/2010/main" val="39736242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4AC97605-BB83-49C4-B270-B69946D32673}" type="slidenum">
              <a:rPr lang="en-US" altLang="en-US"/>
              <a:pPr>
                <a:defRPr/>
              </a:pPr>
              <a:t>‹#›</a:t>
            </a:fld>
            <a:endParaRPr lang="en-US" altLang="en-US"/>
          </a:p>
        </p:txBody>
      </p:sp>
    </p:spTree>
    <p:extLst>
      <p:ext uri="{BB962C8B-B14F-4D97-AF65-F5344CB8AC3E}">
        <p14:creationId xmlns:p14="http://schemas.microsoft.com/office/powerpoint/2010/main" val="27611272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19263"/>
            <a:ext cx="53848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C93C71E7-10A2-47B0-AE77-FDD7BB178906}" type="slidenum">
              <a:rPr lang="en-US" altLang="en-US"/>
              <a:pPr>
                <a:defRPr/>
              </a:pPr>
              <a:t>‹#›</a:t>
            </a:fld>
            <a:endParaRPr lang="en-US" altLang="en-US"/>
          </a:p>
        </p:txBody>
      </p:sp>
    </p:spTree>
    <p:extLst>
      <p:ext uri="{BB962C8B-B14F-4D97-AF65-F5344CB8AC3E}">
        <p14:creationId xmlns:p14="http://schemas.microsoft.com/office/powerpoint/2010/main" val="99126798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p:cNvSpPr>
            <a:spLocks noGrp="1" noChangeArrowheads="1"/>
          </p:cNvSpPr>
          <p:nvPr>
            <p:ph type="sldNum" sz="quarter" idx="12"/>
          </p:nvPr>
        </p:nvSpPr>
        <p:spPr>
          <a:ln/>
        </p:spPr>
        <p:txBody>
          <a:bodyPr/>
          <a:lstStyle>
            <a:lvl1pPr>
              <a:defRPr/>
            </a:lvl1pPr>
          </a:lstStyle>
          <a:p>
            <a:pPr>
              <a:defRPr/>
            </a:pPr>
            <a:fld id="{8DE5A53F-6DBF-4373-AED8-0E0745F36814}" type="slidenum">
              <a:rPr lang="en-US" altLang="en-US"/>
              <a:pPr>
                <a:defRPr/>
              </a:pPr>
              <a:t>‹#›</a:t>
            </a:fld>
            <a:endParaRPr lang="en-US" altLang="en-US"/>
          </a:p>
        </p:txBody>
      </p:sp>
    </p:spTree>
    <p:extLst>
      <p:ext uri="{BB962C8B-B14F-4D97-AF65-F5344CB8AC3E}">
        <p14:creationId xmlns:p14="http://schemas.microsoft.com/office/powerpoint/2010/main" val="41868528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defRPr/>
            </a:lvl1pPr>
          </a:lstStyle>
          <a:p>
            <a:pPr>
              <a:defRPr/>
            </a:pPr>
            <a:endParaRPr lang="en-US" altLang="en-US"/>
          </a:p>
        </p:txBody>
      </p:sp>
      <p:sp>
        <p:nvSpPr>
          <p:cNvPr id="4" name="Rectangle 6"/>
          <p:cNvSpPr>
            <a:spLocks noGrp="1" noChangeArrowheads="1"/>
          </p:cNvSpPr>
          <p:nvPr>
            <p:ph type="ftr" sz="quarter" idx="11"/>
          </p:nvPr>
        </p:nvSpPr>
        <p:spPr/>
        <p:txBody>
          <a:bodyPr/>
          <a:lstStyle>
            <a:lvl1pPr>
              <a:defRPr/>
            </a:lvl1pPr>
          </a:lstStyle>
          <a:p>
            <a:pPr>
              <a:defRPr/>
            </a:pPr>
            <a:r>
              <a:rPr lang="en-US" altLang="en-US"/>
              <a:t>Self Report Measurement Conference - 2010</a:t>
            </a:r>
          </a:p>
        </p:txBody>
      </p:sp>
      <p:sp>
        <p:nvSpPr>
          <p:cNvPr id="5" name="Rectangle 7"/>
          <p:cNvSpPr>
            <a:spLocks noGrp="1" noChangeArrowheads="1"/>
          </p:cNvSpPr>
          <p:nvPr>
            <p:ph type="sldNum" sz="quarter" idx="12"/>
          </p:nvPr>
        </p:nvSpPr>
        <p:spPr/>
        <p:txBody>
          <a:bodyPr/>
          <a:lstStyle>
            <a:lvl1pPr>
              <a:defRPr/>
            </a:lvl1pPr>
          </a:lstStyle>
          <a:p>
            <a:pPr>
              <a:defRPr/>
            </a:pPr>
            <a:fld id="{5D7949EA-F9B5-47FE-922F-3BB8AA8BFAC7}" type="slidenum">
              <a:rPr lang="en-US" altLang="en-US"/>
              <a:pPr>
                <a:defRPr/>
              </a:pPr>
              <a:t>‹#›</a:t>
            </a:fld>
            <a:endParaRPr lang="en-US" altLang="en-US"/>
          </a:p>
        </p:txBody>
      </p:sp>
    </p:spTree>
    <p:extLst>
      <p:ext uri="{BB962C8B-B14F-4D97-AF65-F5344CB8AC3E}">
        <p14:creationId xmlns:p14="http://schemas.microsoft.com/office/powerpoint/2010/main" val="12282720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pPr>
              <a:defRPr/>
            </a:pPr>
            <a:fld id="{2E00DB3D-D7A0-4A3E-BD5D-29C792CA46C7}" type="slidenum">
              <a:rPr lang="en-US" altLang="en-US"/>
              <a:pPr>
                <a:defRPr/>
              </a:pPr>
              <a:t>‹#›</a:t>
            </a:fld>
            <a:endParaRPr lang="en-US" altLang="en-US"/>
          </a:p>
        </p:txBody>
      </p:sp>
    </p:spTree>
    <p:extLst>
      <p:ext uri="{BB962C8B-B14F-4D97-AF65-F5344CB8AC3E}">
        <p14:creationId xmlns:p14="http://schemas.microsoft.com/office/powerpoint/2010/main" val="34964376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3C333688-77A6-45AE-9681-CACC6525921A}" type="slidenum">
              <a:rPr lang="en-US" altLang="en-US"/>
              <a:pPr>
                <a:defRPr/>
              </a:pPr>
              <a:t>‹#›</a:t>
            </a:fld>
            <a:endParaRPr lang="en-US" altLang="en-US"/>
          </a:p>
        </p:txBody>
      </p:sp>
    </p:spTree>
    <p:extLst>
      <p:ext uri="{BB962C8B-B14F-4D97-AF65-F5344CB8AC3E}">
        <p14:creationId xmlns:p14="http://schemas.microsoft.com/office/powerpoint/2010/main" val="26116496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BE19-02EC-42CD-892A-F2FB406EA6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E58FBE-5272-4E6C-B916-A5451E72FB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D1ECC3-462A-4A26-AF57-DBC2A2CD4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09F7F9-1221-487E-BAD0-AAF97E7DF0D9}"/>
              </a:ext>
            </a:extLst>
          </p:cNvPr>
          <p:cNvSpPr>
            <a:spLocks noGrp="1"/>
          </p:cNvSpPr>
          <p:nvPr>
            <p:ph type="dt" sz="half" idx="10"/>
          </p:nvPr>
        </p:nvSpPr>
        <p:spPr/>
        <p:txBody>
          <a:bodyPr/>
          <a:lstStyle/>
          <a:p>
            <a:fld id="{510ADF20-3EFB-4806-B4F4-85237D94B4F2}" type="datetimeFigureOut">
              <a:rPr lang="en-US" smtClean="0"/>
              <a:t>9/14/2022</a:t>
            </a:fld>
            <a:endParaRPr lang="en-US"/>
          </a:p>
        </p:txBody>
      </p:sp>
      <p:sp>
        <p:nvSpPr>
          <p:cNvPr id="6" name="Footer Placeholder 5">
            <a:extLst>
              <a:ext uri="{FF2B5EF4-FFF2-40B4-BE49-F238E27FC236}">
                <a16:creationId xmlns:a16="http://schemas.microsoft.com/office/drawing/2014/main" id="{CD9FB67C-6ED2-4EE2-B3A1-42CE1A2C3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EA1201-5289-4BE5-9A59-6CF4C3CA3408}"/>
              </a:ext>
            </a:extLst>
          </p:cNvPr>
          <p:cNvSpPr>
            <a:spLocks noGrp="1"/>
          </p:cNvSpPr>
          <p:nvPr>
            <p:ph type="sldNum" sz="quarter" idx="12"/>
          </p:nvPr>
        </p:nvSpPr>
        <p:spPr/>
        <p:txBody>
          <a:bodyPr/>
          <a:lstStyle/>
          <a:p>
            <a:fld id="{A47EC2A6-997E-4B04-B014-78AD397BA472}" type="slidenum">
              <a:rPr lang="en-US" smtClean="0"/>
              <a:t>‹#›</a:t>
            </a:fld>
            <a:endParaRPr lang="en-US"/>
          </a:p>
        </p:txBody>
      </p:sp>
    </p:spTree>
    <p:extLst>
      <p:ext uri="{BB962C8B-B14F-4D97-AF65-F5344CB8AC3E}">
        <p14:creationId xmlns:p14="http://schemas.microsoft.com/office/powerpoint/2010/main" val="3804092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p:cNvSpPr>
            <a:spLocks noGrp="1" noChangeArrowheads="1"/>
          </p:cNvSpPr>
          <p:nvPr>
            <p:ph type="sldNum" sz="quarter" idx="12"/>
          </p:nvPr>
        </p:nvSpPr>
        <p:spPr>
          <a:ln/>
        </p:spPr>
        <p:txBody>
          <a:bodyPr/>
          <a:lstStyle>
            <a:lvl1pPr>
              <a:defRPr/>
            </a:lvl1pPr>
          </a:lstStyle>
          <a:p>
            <a:pPr>
              <a:defRPr/>
            </a:pPr>
            <a:fld id="{F0986C2D-19F5-42A2-B77F-B7D243360B80}" type="slidenum">
              <a:rPr lang="en-US" altLang="en-US"/>
              <a:pPr>
                <a:defRPr/>
              </a:pPr>
              <a:t>‹#›</a:t>
            </a:fld>
            <a:endParaRPr lang="en-US" altLang="en-US"/>
          </a:p>
        </p:txBody>
      </p:sp>
    </p:spTree>
    <p:extLst>
      <p:ext uri="{BB962C8B-B14F-4D97-AF65-F5344CB8AC3E}">
        <p14:creationId xmlns:p14="http://schemas.microsoft.com/office/powerpoint/2010/main" val="18592450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E45E5674-6EFB-4C3D-8E8E-335AAE0D8614}" type="slidenum">
              <a:rPr lang="en-US" altLang="en-US"/>
              <a:pPr>
                <a:defRPr/>
              </a:pPr>
              <a:t>‹#›</a:t>
            </a:fld>
            <a:endParaRPr lang="en-US" altLang="en-US"/>
          </a:p>
        </p:txBody>
      </p:sp>
    </p:spTree>
    <p:extLst>
      <p:ext uri="{BB962C8B-B14F-4D97-AF65-F5344CB8AC3E}">
        <p14:creationId xmlns:p14="http://schemas.microsoft.com/office/powerpoint/2010/main" val="23953790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22239"/>
            <a:ext cx="2743200" cy="6008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2239"/>
            <a:ext cx="8026400" cy="600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077AC710-070A-47ED-8F19-817F6B6802C1}" type="slidenum">
              <a:rPr lang="en-US" altLang="en-US"/>
              <a:pPr>
                <a:defRPr/>
              </a:pPr>
              <a:t>‹#›</a:t>
            </a:fld>
            <a:endParaRPr lang="en-US" altLang="en-US"/>
          </a:p>
        </p:txBody>
      </p:sp>
    </p:spTree>
    <p:extLst>
      <p:ext uri="{BB962C8B-B14F-4D97-AF65-F5344CB8AC3E}">
        <p14:creationId xmlns:p14="http://schemas.microsoft.com/office/powerpoint/2010/main" val="15130245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half" idx="1"/>
          </p:nvPr>
        </p:nvSpPr>
        <p:spPr>
          <a:xfrm>
            <a:off x="609600" y="1719263"/>
            <a:ext cx="5384800" cy="4411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719264"/>
            <a:ext cx="53848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00501"/>
            <a:ext cx="5384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7"/>
          <p:cNvSpPr>
            <a:spLocks noGrp="1" noChangeArrowheads="1"/>
          </p:cNvSpPr>
          <p:nvPr>
            <p:ph type="sldNum" sz="quarter" idx="12"/>
          </p:nvPr>
        </p:nvSpPr>
        <p:spPr>
          <a:ln/>
        </p:spPr>
        <p:txBody>
          <a:bodyPr/>
          <a:lstStyle>
            <a:lvl1pPr>
              <a:defRPr/>
            </a:lvl1pPr>
          </a:lstStyle>
          <a:p>
            <a:pPr>
              <a:defRPr/>
            </a:pPr>
            <a:fld id="{ACD43C12-8371-45B4-869F-DC874C53D274}" type="slidenum">
              <a:rPr lang="en-US" altLang="en-US"/>
              <a:pPr>
                <a:defRPr/>
              </a:pPr>
              <a:t>‹#›</a:t>
            </a:fld>
            <a:endParaRPr lang="en-US" altLang="en-US"/>
          </a:p>
        </p:txBody>
      </p:sp>
    </p:spTree>
    <p:extLst>
      <p:ext uri="{BB962C8B-B14F-4D97-AF65-F5344CB8AC3E}">
        <p14:creationId xmlns:p14="http://schemas.microsoft.com/office/powerpoint/2010/main" val="1176181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122238"/>
            <a:ext cx="10058400" cy="1295400"/>
          </a:xfrm>
        </p:spPr>
        <p:txBody>
          <a:bodyPr/>
          <a:lstStyle/>
          <a:p>
            <a:r>
              <a:rPr lang="en-US"/>
              <a:t>Click to edit Master title style</a:t>
            </a:r>
          </a:p>
        </p:txBody>
      </p:sp>
      <p:sp>
        <p:nvSpPr>
          <p:cNvPr id="3" name="Content Placeholder 2"/>
          <p:cNvSpPr>
            <a:spLocks noGrp="1"/>
          </p:cNvSpPr>
          <p:nvPr>
            <p:ph sz="quarter" idx="1"/>
          </p:nvPr>
        </p:nvSpPr>
        <p:spPr>
          <a:xfrm>
            <a:off x="609600" y="1719264"/>
            <a:ext cx="53848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719264"/>
            <a:ext cx="5384800" cy="2128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00501"/>
            <a:ext cx="5384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00501"/>
            <a:ext cx="5384800" cy="2130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defRPr/>
            </a:lvl1pPr>
          </a:lstStyle>
          <a:p>
            <a:pPr>
              <a:defRPr/>
            </a:pPr>
            <a:endParaRPr lang="en-US" altLang="en-US"/>
          </a:p>
        </p:txBody>
      </p:sp>
      <p:sp>
        <p:nvSpPr>
          <p:cNvPr id="8" name="Rectangle 6"/>
          <p:cNvSpPr>
            <a:spLocks noGrp="1" noChangeArrowheads="1"/>
          </p:cNvSpPr>
          <p:nvPr>
            <p:ph type="ftr" sz="quarter" idx="11"/>
          </p:nvPr>
        </p:nvSpPr>
        <p:spPr/>
        <p:txBody>
          <a:bodyPr/>
          <a:lstStyle>
            <a:lvl1pPr>
              <a:defRPr/>
            </a:lvl1pPr>
          </a:lstStyle>
          <a:p>
            <a:pPr>
              <a:defRPr/>
            </a:pPr>
            <a:r>
              <a:rPr lang="en-US" altLang="en-US"/>
              <a:t>Dissertation proposal, Calabró MA</a:t>
            </a:r>
          </a:p>
        </p:txBody>
      </p:sp>
      <p:sp>
        <p:nvSpPr>
          <p:cNvPr id="9" name="Rectangle 7"/>
          <p:cNvSpPr>
            <a:spLocks noGrp="1" noChangeArrowheads="1"/>
          </p:cNvSpPr>
          <p:nvPr>
            <p:ph type="sldNum" sz="quarter" idx="12"/>
          </p:nvPr>
        </p:nvSpPr>
        <p:spPr/>
        <p:txBody>
          <a:bodyPr/>
          <a:lstStyle>
            <a:lvl1pPr>
              <a:defRPr/>
            </a:lvl1pPr>
          </a:lstStyle>
          <a:p>
            <a:pPr>
              <a:defRPr/>
            </a:pPr>
            <a:fld id="{2F3C4A92-69CD-4F70-BAC5-D148BE1AEFFD}" type="slidenum">
              <a:rPr lang="en-US" altLang="en-US"/>
              <a:pPr>
                <a:defRPr/>
              </a:pPr>
              <a:t>‹#›</a:t>
            </a:fld>
            <a:endParaRPr lang="en-US" altLang="en-US"/>
          </a:p>
        </p:txBody>
      </p:sp>
    </p:spTree>
    <p:extLst>
      <p:ext uri="{BB962C8B-B14F-4D97-AF65-F5344CB8AC3E}">
        <p14:creationId xmlns:p14="http://schemas.microsoft.com/office/powerpoint/2010/main" val="14920891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122238"/>
            <a:ext cx="10058400" cy="1295400"/>
          </a:xfrm>
        </p:spPr>
        <p:txBody>
          <a:bodyPr/>
          <a:lstStyle/>
          <a:p>
            <a:r>
              <a:rPr lang="en-US"/>
              <a:t>Click to edit Master title style</a:t>
            </a:r>
          </a:p>
        </p:txBody>
      </p:sp>
      <p:sp>
        <p:nvSpPr>
          <p:cNvPr id="3" name="Table Placeholder 2"/>
          <p:cNvSpPr>
            <a:spLocks noGrp="1"/>
          </p:cNvSpPr>
          <p:nvPr>
            <p:ph type="tbl" idx="1"/>
          </p:nvPr>
        </p:nvSpPr>
        <p:spPr>
          <a:xfrm>
            <a:off x="609600" y="1719263"/>
            <a:ext cx="10972800" cy="4411662"/>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p:cNvSpPr>
            <a:spLocks noGrp="1" noChangeArrowheads="1"/>
          </p:cNvSpPr>
          <p:nvPr>
            <p:ph type="sldNum" sz="quarter" idx="12"/>
          </p:nvPr>
        </p:nvSpPr>
        <p:spPr>
          <a:ln/>
        </p:spPr>
        <p:txBody>
          <a:bodyPr/>
          <a:lstStyle>
            <a:lvl1pPr>
              <a:defRPr/>
            </a:lvl1pPr>
          </a:lstStyle>
          <a:p>
            <a:pPr>
              <a:defRPr/>
            </a:pPr>
            <a:fld id="{FA3A3DA4-8023-4C3A-BEAC-64CFA59A73D1}" type="slidenum">
              <a:rPr lang="en-US" altLang="en-US"/>
              <a:pPr>
                <a:defRPr/>
              </a:pPr>
              <a:t>‹#›</a:t>
            </a:fld>
            <a:endParaRPr lang="en-US" altLang="en-US"/>
          </a:p>
        </p:txBody>
      </p:sp>
    </p:spTree>
    <p:extLst>
      <p:ext uri="{BB962C8B-B14F-4D97-AF65-F5344CB8AC3E}">
        <p14:creationId xmlns:p14="http://schemas.microsoft.com/office/powerpoint/2010/main" val="207817435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7"/>
          <p:cNvSpPr>
            <a:spLocks noGrp="1" noChangeArrowheads="1"/>
          </p:cNvSpPr>
          <p:nvPr>
            <p:ph type="sldNum" sz="quarter" idx="11"/>
          </p:nvPr>
        </p:nvSpPr>
        <p:spPr>
          <a:ln/>
        </p:spPr>
        <p:txBody>
          <a:bodyPr/>
          <a:lstStyle>
            <a:lvl1pPr>
              <a:defRPr/>
            </a:lvl1pPr>
          </a:lstStyle>
          <a:p>
            <a:pPr>
              <a:defRPr/>
            </a:pPr>
            <a:fld id="{27FCC329-0348-4205-8A2F-CB48BDA116EA}" type="slidenum">
              <a:rPr lang="en-US" altLang="en-US"/>
              <a:pPr>
                <a:defRPr/>
              </a:pPr>
              <a:t>‹#›</a:t>
            </a:fld>
            <a:endParaRPr lang="en-US" altLang="en-US"/>
          </a:p>
        </p:txBody>
      </p:sp>
    </p:spTree>
    <p:extLst>
      <p:ext uri="{BB962C8B-B14F-4D97-AF65-F5344CB8AC3E}">
        <p14:creationId xmlns:p14="http://schemas.microsoft.com/office/powerpoint/2010/main" val="24650907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defRPr/>
            </a:pPr>
            <a:fld id="{BEE58E57-92F4-42C4-A7EB-F5B41DE99A41}" type="slidenum">
              <a:rPr lang="en-US"/>
              <a:pPr>
                <a:defRPr/>
              </a:pPr>
              <a:t>‹#›</a:t>
            </a:fld>
            <a:endParaRPr lang="en-US"/>
          </a:p>
        </p:txBody>
      </p:sp>
    </p:spTree>
    <p:extLst>
      <p:ext uri="{BB962C8B-B14F-4D97-AF65-F5344CB8AC3E}">
        <p14:creationId xmlns:p14="http://schemas.microsoft.com/office/powerpoint/2010/main" val="18104046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74492742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NCCOR_Webinar-Slides_v12-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p:cNvSpPr>
            <a:spLocks noGrp="1"/>
          </p:cNvSpPr>
          <p:nvPr>
            <p:ph type="subTitle" idx="1" hasCustomPrompt="1"/>
          </p:nvPr>
        </p:nvSpPr>
        <p:spPr>
          <a:xfrm>
            <a:off x="3349993" y="291340"/>
            <a:ext cx="8534400" cy="440958"/>
          </a:xfrm>
        </p:spPr>
        <p:txBody>
          <a:bodyPr>
            <a:normAutofit/>
          </a:bodyPr>
          <a:lstStyle>
            <a:lvl1pPr marL="0" indent="0" algn="r">
              <a:buNone/>
              <a:defRPr sz="1800" b="1"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Month 00, 2013</a:t>
            </a:r>
          </a:p>
        </p:txBody>
      </p:sp>
    </p:spTree>
    <p:extLst>
      <p:ext uri="{BB962C8B-B14F-4D97-AF65-F5344CB8AC3E}">
        <p14:creationId xmlns:p14="http://schemas.microsoft.com/office/powerpoint/2010/main" val="3088984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DEB78-0418-4C41-85B1-7AD4EAA8BA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7245E1-5743-4227-9B00-A70A69097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08BC8E-7874-4B3B-BF30-6E19EF7097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778B62-4582-4102-9A60-67BE8E090AFC}"/>
              </a:ext>
            </a:extLst>
          </p:cNvPr>
          <p:cNvSpPr>
            <a:spLocks noGrp="1"/>
          </p:cNvSpPr>
          <p:nvPr>
            <p:ph type="dt" sz="half" idx="10"/>
          </p:nvPr>
        </p:nvSpPr>
        <p:spPr/>
        <p:txBody>
          <a:bodyPr/>
          <a:lstStyle/>
          <a:p>
            <a:fld id="{510ADF20-3EFB-4806-B4F4-85237D94B4F2}" type="datetimeFigureOut">
              <a:rPr lang="en-US" smtClean="0"/>
              <a:t>9/14/2022</a:t>
            </a:fld>
            <a:endParaRPr lang="en-US"/>
          </a:p>
        </p:txBody>
      </p:sp>
      <p:sp>
        <p:nvSpPr>
          <p:cNvPr id="6" name="Footer Placeholder 5">
            <a:extLst>
              <a:ext uri="{FF2B5EF4-FFF2-40B4-BE49-F238E27FC236}">
                <a16:creationId xmlns:a16="http://schemas.microsoft.com/office/drawing/2014/main" id="{187F77F0-ECC5-4D5C-9139-389D78EA0E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ACC189-8894-42AA-AD58-97F4E84EBC98}"/>
              </a:ext>
            </a:extLst>
          </p:cNvPr>
          <p:cNvSpPr>
            <a:spLocks noGrp="1"/>
          </p:cNvSpPr>
          <p:nvPr>
            <p:ph type="sldNum" sz="quarter" idx="12"/>
          </p:nvPr>
        </p:nvSpPr>
        <p:spPr/>
        <p:txBody>
          <a:bodyPr/>
          <a:lstStyle/>
          <a:p>
            <a:fld id="{A47EC2A6-997E-4B04-B014-78AD397BA472}" type="slidenum">
              <a:rPr lang="en-US" smtClean="0"/>
              <a:t>‹#›</a:t>
            </a:fld>
            <a:endParaRPr lang="en-US"/>
          </a:p>
        </p:txBody>
      </p:sp>
    </p:spTree>
    <p:extLst>
      <p:ext uri="{BB962C8B-B14F-4D97-AF65-F5344CB8AC3E}">
        <p14:creationId xmlns:p14="http://schemas.microsoft.com/office/powerpoint/2010/main" val="2989124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1471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 name="Picture 1" descr="NCCOR_Webinar-Slides_v12-0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1246542" y="846640"/>
            <a:ext cx="9831215" cy="2813312"/>
          </a:xfrm>
        </p:spPr>
        <p:txBody>
          <a:bodyPr anchor="t" anchorCtr="0">
            <a:normAutofit/>
          </a:bodyPr>
          <a:lstStyle>
            <a:lvl1pPr>
              <a:buFont typeface="+mj-lt"/>
              <a:buAutoNum type="arabicPeriod"/>
              <a:defRPr sz="2800">
                <a:solidFill>
                  <a:srgbClr val="32AB34"/>
                </a:solidFill>
              </a:defRPr>
            </a:lvl1pPr>
            <a:lvl2pPr marL="800100" indent="-342900">
              <a:buFont typeface="+mj-lt"/>
              <a:buAutoNum type="arabicPeriod"/>
              <a:defRPr sz="2800">
                <a:solidFill>
                  <a:srgbClr val="32AB34"/>
                </a:solidFill>
              </a:defRPr>
            </a:lvl2pPr>
            <a:lvl3pPr marL="1257300" indent="-342900">
              <a:buFont typeface="+mj-lt"/>
              <a:buAutoNum type="arabicPeriod"/>
              <a:defRPr sz="2800">
                <a:solidFill>
                  <a:srgbClr val="32AB34"/>
                </a:solidFill>
              </a:defRPr>
            </a:lvl3pPr>
            <a:lvl4pPr marL="1714500" indent="-342900">
              <a:buFont typeface="+mj-lt"/>
              <a:buAutoNum type="arabicPeriod"/>
              <a:defRPr sz="2800">
                <a:solidFill>
                  <a:srgbClr val="32AB34"/>
                </a:solidFill>
              </a:defRPr>
            </a:lvl4pPr>
            <a:lvl5pPr marL="2171700" indent="-342900">
              <a:buFont typeface="+mj-lt"/>
              <a:buAutoNum type="arabicPeriod"/>
              <a:defRPr sz="2800">
                <a:solidFill>
                  <a:srgbClr val="32AB3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9373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descr="NCCOR_Webinar-Slides_v12-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274639"/>
            <a:ext cx="10972800" cy="871853"/>
          </a:xfrm>
        </p:spPr>
        <p:txBody>
          <a:bodyPr>
            <a:normAutofit/>
          </a:bodyPr>
          <a:lstStyle>
            <a:lvl1pPr>
              <a:defRPr sz="3600" b="1">
                <a:solidFill>
                  <a:schemeClr val="bg1"/>
                </a:solidFill>
              </a:defRPr>
            </a:lvl1pPr>
          </a:lstStyle>
          <a:p>
            <a:r>
              <a:rPr lang="en-US" dirty="0"/>
              <a:t>TITLE</a:t>
            </a:r>
          </a:p>
        </p:txBody>
      </p:sp>
      <p:sp>
        <p:nvSpPr>
          <p:cNvPr id="3" name="Content Placeholder 2"/>
          <p:cNvSpPr>
            <a:spLocks noGrp="1"/>
          </p:cNvSpPr>
          <p:nvPr>
            <p:ph idx="1"/>
          </p:nvPr>
        </p:nvSpPr>
        <p:spPr>
          <a:xfrm>
            <a:off x="609600" y="1600200"/>
            <a:ext cx="10972800" cy="4749596"/>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1758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6" name="Picture 5" descr="NCCOR_Webinar-Slides_v12-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sz="half" idx="1"/>
          </p:nvPr>
        </p:nvSpPr>
        <p:spPr>
          <a:xfrm>
            <a:off x="609600" y="1600201"/>
            <a:ext cx="5384800" cy="47407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74077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p:cNvSpPr>
            <a:spLocks noGrp="1"/>
          </p:cNvSpPr>
          <p:nvPr>
            <p:ph type="title" hasCustomPrompt="1"/>
          </p:nvPr>
        </p:nvSpPr>
        <p:spPr>
          <a:xfrm>
            <a:off x="609600" y="274639"/>
            <a:ext cx="10972800" cy="871853"/>
          </a:xfrm>
        </p:spPr>
        <p:txBody>
          <a:bodyPr>
            <a:normAutofit/>
          </a:bodyPr>
          <a:lstStyle>
            <a:lvl1pPr>
              <a:defRPr sz="3600" b="1">
                <a:solidFill>
                  <a:schemeClr val="bg1"/>
                </a:solidFill>
              </a:defRPr>
            </a:lvl1pPr>
          </a:lstStyle>
          <a:p>
            <a:r>
              <a:rPr lang="en-US" dirty="0"/>
              <a:t>TITLE</a:t>
            </a:r>
          </a:p>
        </p:txBody>
      </p:sp>
    </p:spTree>
    <p:extLst>
      <p:ext uri="{BB962C8B-B14F-4D97-AF65-F5344CB8AC3E}">
        <p14:creationId xmlns:p14="http://schemas.microsoft.com/office/powerpoint/2010/main" val="325410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8" name="Picture 7" descr="NCCOR_Webinar-Slides_v12-0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09600" y="1675641"/>
            <a:ext cx="5386917" cy="767266"/>
          </a:xfrm>
        </p:spPr>
        <p:txBody>
          <a:bodyPr anchor="ctr" anchorCtr="0">
            <a:normAutofit/>
          </a:bodyPr>
          <a:lstStyle>
            <a:lvl1pPr marL="0" indent="0">
              <a:buNone/>
              <a:defRPr sz="2000" b="1">
                <a:solidFill>
                  <a:srgbClr val="32AB3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TITLE</a:t>
            </a:r>
          </a:p>
        </p:txBody>
      </p:sp>
      <p:sp>
        <p:nvSpPr>
          <p:cNvPr id="4" name="Content Placeholder 3"/>
          <p:cNvSpPr>
            <a:spLocks noGrp="1"/>
          </p:cNvSpPr>
          <p:nvPr>
            <p:ph sz="half" idx="2"/>
          </p:nvPr>
        </p:nvSpPr>
        <p:spPr>
          <a:xfrm>
            <a:off x="609600" y="2442908"/>
            <a:ext cx="5386917" cy="397744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8" y="1675641"/>
            <a:ext cx="5389033" cy="767266"/>
          </a:xfrm>
        </p:spPr>
        <p:txBody>
          <a:bodyPr anchor="ctr" anchorCtr="0">
            <a:normAutofit/>
          </a:bodyPr>
          <a:lstStyle>
            <a:lvl1pPr marL="0" indent="0">
              <a:buNone/>
              <a:defRPr sz="2000" b="1">
                <a:solidFill>
                  <a:srgbClr val="32AB3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SECTION TITLE</a:t>
            </a:r>
          </a:p>
        </p:txBody>
      </p:sp>
      <p:sp>
        <p:nvSpPr>
          <p:cNvPr id="6" name="Content Placeholder 5"/>
          <p:cNvSpPr>
            <a:spLocks noGrp="1"/>
          </p:cNvSpPr>
          <p:nvPr>
            <p:ph sz="quarter" idx="4"/>
          </p:nvPr>
        </p:nvSpPr>
        <p:spPr>
          <a:xfrm>
            <a:off x="6193368" y="2442907"/>
            <a:ext cx="5389033" cy="39774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p:cNvSpPr>
            <a:spLocks noGrp="1"/>
          </p:cNvSpPr>
          <p:nvPr>
            <p:ph type="title" hasCustomPrompt="1"/>
          </p:nvPr>
        </p:nvSpPr>
        <p:spPr>
          <a:xfrm>
            <a:off x="609600" y="274639"/>
            <a:ext cx="10972800" cy="871853"/>
          </a:xfrm>
        </p:spPr>
        <p:txBody>
          <a:bodyPr>
            <a:normAutofit/>
          </a:bodyPr>
          <a:lstStyle>
            <a:lvl1pPr>
              <a:defRPr sz="3600" b="1">
                <a:solidFill>
                  <a:schemeClr val="bg1"/>
                </a:solidFill>
              </a:defRPr>
            </a:lvl1pPr>
          </a:lstStyle>
          <a:p>
            <a:r>
              <a:rPr lang="en-US" dirty="0"/>
              <a:t>TITLE</a:t>
            </a:r>
          </a:p>
        </p:txBody>
      </p:sp>
    </p:spTree>
    <p:extLst>
      <p:ext uri="{BB962C8B-B14F-4D97-AF65-F5344CB8AC3E}">
        <p14:creationId xmlns:p14="http://schemas.microsoft.com/office/powerpoint/2010/main" val="336782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P spid="4" grpId="0" build="p">
        <p:tmplLst>
          <p:tmpl lvl="1">
            <p:tnLst>
              <p:par>
                <p:cTn presetID="1"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5" grpId="0" build="p">
        <p:tmplLst>
          <p:tmpl lvl="1">
            <p:tnLst>
              <p:par>
                <p:cTn presetID="1"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6" grpId="0" build="p">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descr="NCCOR_Webinar-Slides_v12-13.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609600" y="546788"/>
            <a:ext cx="10972800" cy="58030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960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descr="NCCOR_Webinar-Slides_v12-15.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609600" y="274639"/>
            <a:ext cx="10972800" cy="871853"/>
          </a:xfrm>
        </p:spPr>
        <p:txBody>
          <a:bodyPr>
            <a:normAutofit/>
          </a:bodyPr>
          <a:lstStyle>
            <a:lvl1pPr>
              <a:defRPr sz="3600" b="1">
                <a:solidFill>
                  <a:schemeClr val="bg1"/>
                </a:solidFill>
              </a:defRPr>
            </a:lvl1pPr>
          </a:lstStyle>
          <a:p>
            <a:r>
              <a:rPr lang="en-US" dirty="0"/>
              <a:t>TITLE</a:t>
            </a:r>
          </a:p>
        </p:txBody>
      </p:sp>
      <p:sp>
        <p:nvSpPr>
          <p:cNvPr id="3" name="Content Placeholder 2"/>
          <p:cNvSpPr>
            <a:spLocks noGrp="1"/>
          </p:cNvSpPr>
          <p:nvPr>
            <p:ph idx="1"/>
          </p:nvPr>
        </p:nvSpPr>
        <p:spPr>
          <a:xfrm>
            <a:off x="609600" y="1600200"/>
            <a:ext cx="10972800" cy="474959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7255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p:cNvSpPr>
            <a:spLocks noGrp="1"/>
          </p:cNvSpPr>
          <p:nvPr>
            <p:ph type="title" hasCustomPrompt="1"/>
          </p:nvPr>
        </p:nvSpPr>
        <p:spPr>
          <a:xfrm>
            <a:off x="609600" y="274639"/>
            <a:ext cx="10972800" cy="871853"/>
          </a:xfrm>
        </p:spPr>
        <p:txBody>
          <a:bodyPr>
            <a:normAutofit/>
          </a:bodyPr>
          <a:lstStyle>
            <a:lvl1pPr>
              <a:defRPr sz="3600" b="1">
                <a:solidFill>
                  <a:schemeClr val="bg1"/>
                </a:solidFill>
              </a:defRPr>
            </a:lvl1pPr>
          </a:lstStyle>
          <a:p>
            <a:r>
              <a:rPr lang="en-US" dirty="0"/>
              <a:t>TITLE</a:t>
            </a:r>
          </a:p>
        </p:txBody>
      </p:sp>
    </p:spTree>
    <p:extLst>
      <p:ext uri="{BB962C8B-B14F-4D97-AF65-F5344CB8AC3E}">
        <p14:creationId xmlns:p14="http://schemas.microsoft.com/office/powerpoint/2010/main" val="23987611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NCCOR_Webinar-Slides_v12-1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p:cNvSpPr>
            <a:spLocks noGrp="1"/>
          </p:cNvSpPr>
          <p:nvPr>
            <p:ph type="title" hasCustomPrompt="1"/>
          </p:nvPr>
        </p:nvSpPr>
        <p:spPr>
          <a:xfrm>
            <a:off x="609600" y="274639"/>
            <a:ext cx="10972800" cy="871853"/>
          </a:xfrm>
        </p:spPr>
        <p:txBody>
          <a:bodyPr>
            <a:normAutofit/>
          </a:bodyPr>
          <a:lstStyle>
            <a:lvl1pPr>
              <a:defRPr sz="3600" b="1">
                <a:solidFill>
                  <a:schemeClr val="bg1"/>
                </a:solidFill>
              </a:defRPr>
            </a:lvl1pPr>
          </a:lstStyle>
          <a:p>
            <a:r>
              <a:rPr lang="en-US" dirty="0"/>
              <a:t>TITLE</a:t>
            </a:r>
          </a:p>
        </p:txBody>
      </p:sp>
    </p:spTree>
    <p:extLst>
      <p:ext uri="{BB962C8B-B14F-4D97-AF65-F5344CB8AC3E}">
        <p14:creationId xmlns:p14="http://schemas.microsoft.com/office/powerpoint/2010/main" val="34692382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4" name="Picture 3" descr="NCCOR_Webinar-Slides_v12-1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p:cNvSpPr>
            <a:spLocks noGrp="1"/>
          </p:cNvSpPr>
          <p:nvPr>
            <p:ph type="title" hasCustomPrompt="1"/>
          </p:nvPr>
        </p:nvSpPr>
        <p:spPr>
          <a:xfrm>
            <a:off x="609600" y="274639"/>
            <a:ext cx="10972800" cy="871853"/>
          </a:xfrm>
        </p:spPr>
        <p:txBody>
          <a:bodyPr>
            <a:normAutofit/>
          </a:bodyPr>
          <a:lstStyle>
            <a:lvl1pPr>
              <a:defRPr sz="3600" b="1">
                <a:solidFill>
                  <a:srgbClr val="32AB34"/>
                </a:solidFill>
              </a:defRPr>
            </a:lvl1pPr>
          </a:lstStyle>
          <a:p>
            <a:r>
              <a:rPr lang="en-US" dirty="0"/>
              <a:t>TITLE</a:t>
            </a:r>
          </a:p>
        </p:txBody>
      </p:sp>
    </p:spTree>
    <p:extLst>
      <p:ext uri="{BB962C8B-B14F-4D97-AF65-F5344CB8AC3E}">
        <p14:creationId xmlns:p14="http://schemas.microsoft.com/office/powerpoint/2010/main" val="3554802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1.pn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theme" Target="../theme/theme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theme" Target="../theme/theme5.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theme" Target="../theme/theme7.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8.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2.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1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82A93-D53D-4F6C-813E-76C8DF4243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EAC6A-FA19-46EC-86C4-F01EC7F0E6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80F4-CE2D-4C45-9327-7912F0D2D9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ADF20-3EFB-4806-B4F4-85237D94B4F2}" type="datetimeFigureOut">
              <a:rPr lang="en-US" smtClean="0"/>
              <a:t>9/14/2022</a:t>
            </a:fld>
            <a:endParaRPr lang="en-US"/>
          </a:p>
        </p:txBody>
      </p:sp>
      <p:sp>
        <p:nvSpPr>
          <p:cNvPr id="5" name="Footer Placeholder 4">
            <a:extLst>
              <a:ext uri="{FF2B5EF4-FFF2-40B4-BE49-F238E27FC236}">
                <a16:creationId xmlns:a16="http://schemas.microsoft.com/office/drawing/2014/main" id="{E6E15A21-B328-4C3E-BF2B-24B2F954DF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875C6B-6DB9-4334-9E79-8A6A9C99C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EC2A6-997E-4B04-B014-78AD397BA472}" type="slidenum">
              <a:rPr lang="en-US" smtClean="0"/>
              <a:t>‹#›</a:t>
            </a:fld>
            <a:endParaRPr lang="en-US"/>
          </a:p>
        </p:txBody>
      </p:sp>
    </p:spTree>
    <p:extLst>
      <p:ext uri="{BB962C8B-B14F-4D97-AF65-F5344CB8AC3E}">
        <p14:creationId xmlns:p14="http://schemas.microsoft.com/office/powerpoint/2010/main" val="2052214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5442" name="Line 2"/>
          <p:cNvSpPr>
            <a:spLocks noChangeShapeType="1"/>
          </p:cNvSpPr>
          <p:nvPr/>
        </p:nvSpPr>
        <p:spPr bwMode="auto">
          <a:xfrm>
            <a:off x="10617200" y="152400"/>
            <a:ext cx="0" cy="1524000"/>
          </a:xfrm>
          <a:prstGeom prst="line">
            <a:avLst/>
          </a:prstGeom>
          <a:noFill/>
          <a:ln w="9525">
            <a:solidFill>
              <a:schemeClr val="tx1"/>
            </a:solidFill>
            <a:round/>
            <a:headEnd/>
            <a:tailEnd/>
          </a:ln>
          <a:effectLst/>
        </p:spPr>
        <p:txBody>
          <a:bodyPr/>
          <a:lstStyle/>
          <a:p>
            <a:pPr>
              <a:defRPr/>
            </a:pPr>
            <a:endParaRPr lang="en-US" sz="1800"/>
          </a:p>
        </p:txBody>
      </p:sp>
      <p:sp>
        <p:nvSpPr>
          <p:cNvPr id="4099" name="Rectangle 3"/>
          <p:cNvSpPr>
            <a:spLocks noGrp="1" noChangeArrowheads="1"/>
          </p:cNvSpPr>
          <p:nvPr>
            <p:ph type="title"/>
          </p:nvPr>
        </p:nvSpPr>
        <p:spPr bwMode="auto">
          <a:xfrm>
            <a:off x="609600" y="122238"/>
            <a:ext cx="10058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100" name="Rectangle 4"/>
          <p:cNvSpPr>
            <a:spLocks noGrp="1" noChangeArrowheads="1"/>
          </p:cNvSpPr>
          <p:nvPr>
            <p:ph type="body" idx="1"/>
          </p:nvPr>
        </p:nvSpPr>
        <p:spPr bwMode="auto">
          <a:xfrm>
            <a:off x="609600" y="1719263"/>
            <a:ext cx="109728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5445" name="Rectangle 5"/>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US" altLang="en-US"/>
          </a:p>
        </p:txBody>
      </p:sp>
      <p:sp>
        <p:nvSpPr>
          <p:cNvPr id="445447" name="Rectangle 7"/>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70DC6CEC-6390-4CDE-9038-879906C254B8}" type="slidenum">
              <a:rPr lang="en-US" altLang="en-US"/>
              <a:pPr>
                <a:defRPr/>
              </a:pPr>
              <a:t>‹#›</a:t>
            </a:fld>
            <a:endParaRPr lang="en-US" altLang="en-US"/>
          </a:p>
        </p:txBody>
      </p:sp>
      <p:grpSp>
        <p:nvGrpSpPr>
          <p:cNvPr id="4103" name="Group 8"/>
          <p:cNvGrpSpPr>
            <a:grpSpLocks/>
          </p:cNvGrpSpPr>
          <p:nvPr/>
        </p:nvGrpSpPr>
        <p:grpSpPr bwMode="auto">
          <a:xfrm>
            <a:off x="10871201" y="152400"/>
            <a:ext cx="1056217" cy="1295400"/>
            <a:chOff x="5136" y="960"/>
            <a:chExt cx="528" cy="864"/>
          </a:xfrm>
        </p:grpSpPr>
        <p:sp>
          <p:nvSpPr>
            <p:cNvPr id="445449"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445450" name="Oval 10"/>
            <p:cNvSpPr>
              <a:spLocks noChangeArrowheads="1"/>
            </p:cNvSpPr>
            <p:nvPr/>
          </p:nvSpPr>
          <p:spPr bwMode="auto">
            <a:xfrm>
              <a:off x="5248" y="960"/>
              <a:ext cx="79" cy="80"/>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445451" name="Oval 11"/>
            <p:cNvSpPr>
              <a:spLocks noChangeArrowheads="1"/>
            </p:cNvSpPr>
            <p:nvPr/>
          </p:nvSpPr>
          <p:spPr bwMode="auto">
            <a:xfrm>
              <a:off x="5360" y="960"/>
              <a:ext cx="76" cy="80"/>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445452" name="Oval 12"/>
            <p:cNvSpPr>
              <a:spLocks noChangeArrowheads="1"/>
            </p:cNvSpPr>
            <p:nvPr/>
          </p:nvSpPr>
          <p:spPr bwMode="auto">
            <a:xfrm>
              <a:off x="5136" y="1072"/>
              <a:ext cx="80" cy="77"/>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445453" name="Oval 13"/>
            <p:cNvSpPr>
              <a:spLocks noChangeArrowheads="1"/>
            </p:cNvSpPr>
            <p:nvPr/>
          </p:nvSpPr>
          <p:spPr bwMode="auto">
            <a:xfrm>
              <a:off x="5248" y="1072"/>
              <a:ext cx="79" cy="77"/>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445454" name="Oval 14"/>
            <p:cNvSpPr>
              <a:spLocks noChangeArrowheads="1"/>
            </p:cNvSpPr>
            <p:nvPr/>
          </p:nvSpPr>
          <p:spPr bwMode="auto">
            <a:xfrm>
              <a:off x="5360" y="1072"/>
              <a:ext cx="76" cy="77"/>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445455" name="Oval 15"/>
            <p:cNvSpPr>
              <a:spLocks noChangeArrowheads="1"/>
            </p:cNvSpPr>
            <p:nvPr/>
          </p:nvSpPr>
          <p:spPr bwMode="auto">
            <a:xfrm>
              <a:off x="5472" y="1072"/>
              <a:ext cx="73" cy="77"/>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445456" name="Oval 16"/>
            <p:cNvSpPr>
              <a:spLocks noChangeArrowheads="1"/>
            </p:cNvSpPr>
            <p:nvPr/>
          </p:nvSpPr>
          <p:spPr bwMode="auto">
            <a:xfrm>
              <a:off x="5136" y="1184"/>
              <a:ext cx="80" cy="73"/>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445457" name="Oval 17"/>
            <p:cNvSpPr>
              <a:spLocks noChangeArrowheads="1"/>
            </p:cNvSpPr>
            <p:nvPr/>
          </p:nvSpPr>
          <p:spPr bwMode="auto">
            <a:xfrm>
              <a:off x="5248" y="1184"/>
              <a:ext cx="79" cy="73"/>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445458" name="Oval 18"/>
            <p:cNvSpPr>
              <a:spLocks noChangeArrowheads="1"/>
            </p:cNvSpPr>
            <p:nvPr/>
          </p:nvSpPr>
          <p:spPr bwMode="auto">
            <a:xfrm>
              <a:off x="5360" y="1184"/>
              <a:ext cx="76" cy="73"/>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445459" name="Oval 19"/>
            <p:cNvSpPr>
              <a:spLocks noChangeArrowheads="1"/>
            </p:cNvSpPr>
            <p:nvPr/>
          </p:nvSpPr>
          <p:spPr bwMode="auto">
            <a:xfrm>
              <a:off x="5472" y="1184"/>
              <a:ext cx="73" cy="73"/>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445460" name="Oval 20"/>
            <p:cNvSpPr>
              <a:spLocks noChangeArrowheads="1"/>
            </p:cNvSpPr>
            <p:nvPr/>
          </p:nvSpPr>
          <p:spPr bwMode="auto">
            <a:xfrm>
              <a:off x="5584" y="1184"/>
              <a:ext cx="80" cy="73"/>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445461"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a:defRPr/>
              </a:pPr>
              <a:endParaRPr lang="en-US" sz="1800"/>
            </a:p>
          </p:txBody>
        </p:sp>
        <p:sp>
          <p:nvSpPr>
            <p:cNvPr id="445462" name="Oval 22"/>
            <p:cNvSpPr>
              <a:spLocks noChangeArrowheads="1"/>
            </p:cNvSpPr>
            <p:nvPr/>
          </p:nvSpPr>
          <p:spPr bwMode="auto">
            <a:xfrm>
              <a:off x="5248" y="1296"/>
              <a:ext cx="79" cy="80"/>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445463" name="Oval 23"/>
            <p:cNvSpPr>
              <a:spLocks noChangeArrowheads="1"/>
            </p:cNvSpPr>
            <p:nvPr/>
          </p:nvSpPr>
          <p:spPr bwMode="auto">
            <a:xfrm>
              <a:off x="5360" y="1296"/>
              <a:ext cx="76" cy="80"/>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445464" name="Oval 24"/>
            <p:cNvSpPr>
              <a:spLocks noChangeArrowheads="1"/>
            </p:cNvSpPr>
            <p:nvPr/>
          </p:nvSpPr>
          <p:spPr bwMode="auto">
            <a:xfrm>
              <a:off x="5472" y="1296"/>
              <a:ext cx="73" cy="80"/>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445465"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445466" name="Oval 26"/>
            <p:cNvSpPr>
              <a:spLocks noChangeArrowheads="1"/>
            </p:cNvSpPr>
            <p:nvPr/>
          </p:nvSpPr>
          <p:spPr bwMode="auto">
            <a:xfrm>
              <a:off x="5248" y="1408"/>
              <a:ext cx="79" cy="80"/>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445467" name="Oval 27"/>
            <p:cNvSpPr>
              <a:spLocks noChangeArrowheads="1"/>
            </p:cNvSpPr>
            <p:nvPr/>
          </p:nvSpPr>
          <p:spPr bwMode="auto">
            <a:xfrm>
              <a:off x="5360" y="1408"/>
              <a:ext cx="76" cy="80"/>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445468" name="Oval 28"/>
            <p:cNvSpPr>
              <a:spLocks noChangeArrowheads="1"/>
            </p:cNvSpPr>
            <p:nvPr/>
          </p:nvSpPr>
          <p:spPr bwMode="auto">
            <a:xfrm>
              <a:off x="5472" y="1408"/>
              <a:ext cx="73" cy="80"/>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445469"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a:defRPr/>
              </a:pPr>
              <a:endParaRPr lang="en-US" sz="1800"/>
            </a:p>
          </p:txBody>
        </p:sp>
        <p:sp>
          <p:nvSpPr>
            <p:cNvPr id="445470" name="Oval 30"/>
            <p:cNvSpPr>
              <a:spLocks noChangeArrowheads="1"/>
            </p:cNvSpPr>
            <p:nvPr/>
          </p:nvSpPr>
          <p:spPr bwMode="auto">
            <a:xfrm>
              <a:off x="5136" y="1520"/>
              <a:ext cx="80" cy="79"/>
            </a:xfrm>
            <a:prstGeom prst="ellipse">
              <a:avLst/>
            </a:prstGeom>
            <a:solidFill>
              <a:schemeClr val="accent2"/>
            </a:solidFill>
            <a:ln w="9525">
              <a:noFill/>
              <a:round/>
              <a:headEnd/>
              <a:tailEnd/>
            </a:ln>
            <a:effectLst/>
          </p:spPr>
          <p:txBody>
            <a:bodyPr wrap="none" anchor="ctr"/>
            <a:lstStyle/>
            <a:p>
              <a:pPr>
                <a:defRPr/>
              </a:pPr>
              <a:endParaRPr lang="en-US" sz="1800"/>
            </a:p>
          </p:txBody>
        </p:sp>
        <p:sp>
          <p:nvSpPr>
            <p:cNvPr id="445471" name="Oval 31"/>
            <p:cNvSpPr>
              <a:spLocks noChangeArrowheads="1"/>
            </p:cNvSpPr>
            <p:nvPr/>
          </p:nvSpPr>
          <p:spPr bwMode="auto">
            <a:xfrm>
              <a:off x="5248" y="1520"/>
              <a:ext cx="79" cy="79"/>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445472" name="Oval 32"/>
            <p:cNvSpPr>
              <a:spLocks noChangeArrowheads="1"/>
            </p:cNvSpPr>
            <p:nvPr/>
          </p:nvSpPr>
          <p:spPr bwMode="auto">
            <a:xfrm>
              <a:off x="5360" y="1520"/>
              <a:ext cx="76" cy="79"/>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445473" name="Oval 33"/>
            <p:cNvSpPr>
              <a:spLocks noChangeArrowheads="1"/>
            </p:cNvSpPr>
            <p:nvPr/>
          </p:nvSpPr>
          <p:spPr bwMode="auto">
            <a:xfrm>
              <a:off x="5472" y="1520"/>
              <a:ext cx="73" cy="79"/>
            </a:xfrm>
            <a:prstGeom prst="ellipse">
              <a:avLst/>
            </a:prstGeom>
            <a:solidFill>
              <a:schemeClr val="folHlink"/>
            </a:solidFill>
            <a:ln w="9525">
              <a:noFill/>
              <a:round/>
              <a:headEnd/>
              <a:tailEnd/>
            </a:ln>
            <a:effectLst/>
          </p:spPr>
          <p:txBody>
            <a:bodyPr wrap="none" anchor="ctr"/>
            <a:lstStyle/>
            <a:p>
              <a:pPr>
                <a:defRPr/>
              </a:pPr>
              <a:endParaRPr lang="en-US" sz="1800"/>
            </a:p>
          </p:txBody>
        </p:sp>
        <p:sp>
          <p:nvSpPr>
            <p:cNvPr id="445474" name="Oval 34"/>
            <p:cNvSpPr>
              <a:spLocks noChangeArrowheads="1"/>
            </p:cNvSpPr>
            <p:nvPr/>
          </p:nvSpPr>
          <p:spPr bwMode="auto">
            <a:xfrm>
              <a:off x="5136" y="1632"/>
              <a:ext cx="80" cy="75"/>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445475" name="Oval 35"/>
            <p:cNvSpPr>
              <a:spLocks noChangeArrowheads="1"/>
            </p:cNvSpPr>
            <p:nvPr/>
          </p:nvSpPr>
          <p:spPr bwMode="auto">
            <a:xfrm>
              <a:off x="5248" y="1632"/>
              <a:ext cx="79" cy="75"/>
            </a:xfrm>
            <a:prstGeom prst="ellipse">
              <a:avLst/>
            </a:prstGeom>
            <a:solidFill>
              <a:schemeClr val="accent1"/>
            </a:solidFill>
            <a:ln w="9525">
              <a:noFill/>
              <a:round/>
              <a:headEnd/>
              <a:tailEnd/>
            </a:ln>
            <a:effectLst/>
          </p:spPr>
          <p:txBody>
            <a:bodyPr wrap="none" anchor="ctr"/>
            <a:lstStyle/>
            <a:p>
              <a:pPr>
                <a:defRPr/>
              </a:pPr>
              <a:endParaRPr lang="en-US" sz="1800"/>
            </a:p>
          </p:txBody>
        </p:sp>
        <p:sp>
          <p:nvSpPr>
            <p:cNvPr id="445476" name="Oval 36"/>
            <p:cNvSpPr>
              <a:spLocks noChangeArrowheads="1"/>
            </p:cNvSpPr>
            <p:nvPr/>
          </p:nvSpPr>
          <p:spPr bwMode="auto">
            <a:xfrm>
              <a:off x="5360" y="1632"/>
              <a:ext cx="76" cy="75"/>
            </a:xfrm>
            <a:prstGeom prst="ellipse">
              <a:avLst/>
            </a:prstGeom>
            <a:solidFill>
              <a:schemeClr val="folHlink"/>
            </a:solidFill>
            <a:ln w="9525">
              <a:noFill/>
              <a:round/>
              <a:headEnd/>
              <a:tailEnd/>
            </a:ln>
            <a:effectLst/>
          </p:spPr>
          <p:txBody>
            <a:bodyPr wrap="none" anchor="ctr"/>
            <a:lstStyle/>
            <a:p>
              <a:pPr>
                <a:defRPr/>
              </a:pPr>
              <a:endParaRPr lang="en-US" sz="1800"/>
            </a:p>
          </p:txBody>
        </p:sp>
        <p:sp>
          <p:nvSpPr>
            <p:cNvPr id="445477" name="Oval 37"/>
            <p:cNvSpPr>
              <a:spLocks noChangeArrowheads="1"/>
            </p:cNvSpPr>
            <p:nvPr/>
          </p:nvSpPr>
          <p:spPr bwMode="auto">
            <a:xfrm>
              <a:off x="5472" y="1632"/>
              <a:ext cx="73" cy="75"/>
            </a:xfrm>
            <a:prstGeom prst="ellipse">
              <a:avLst/>
            </a:prstGeom>
            <a:solidFill>
              <a:schemeClr val="folHlink"/>
            </a:solidFill>
            <a:ln w="9525">
              <a:noFill/>
              <a:round/>
              <a:headEnd/>
              <a:tailEnd/>
            </a:ln>
            <a:effectLst/>
          </p:spPr>
          <p:txBody>
            <a:bodyPr wrap="none" anchor="ctr"/>
            <a:lstStyle/>
            <a:p>
              <a:pPr>
                <a:defRPr/>
              </a:pPr>
              <a:endParaRPr lang="en-US" sz="1800"/>
            </a:p>
          </p:txBody>
        </p:sp>
        <p:sp>
          <p:nvSpPr>
            <p:cNvPr id="445478" name="Oval 38"/>
            <p:cNvSpPr>
              <a:spLocks noChangeArrowheads="1"/>
            </p:cNvSpPr>
            <p:nvPr/>
          </p:nvSpPr>
          <p:spPr bwMode="auto">
            <a:xfrm>
              <a:off x="5248" y="1744"/>
              <a:ext cx="79" cy="80"/>
            </a:xfrm>
            <a:prstGeom prst="ellipse">
              <a:avLst/>
            </a:prstGeom>
            <a:solidFill>
              <a:schemeClr val="folHlink"/>
            </a:solidFill>
            <a:ln w="9525">
              <a:noFill/>
              <a:round/>
              <a:headEnd/>
              <a:tailEnd/>
            </a:ln>
            <a:effectLst/>
          </p:spPr>
          <p:txBody>
            <a:bodyPr wrap="none" anchor="ctr"/>
            <a:lstStyle/>
            <a:p>
              <a:pPr>
                <a:defRPr/>
              </a:pPr>
              <a:endParaRPr lang="en-US" sz="1800"/>
            </a:p>
          </p:txBody>
        </p:sp>
        <p:sp>
          <p:nvSpPr>
            <p:cNvPr id="445479" name="Oval 39"/>
            <p:cNvSpPr>
              <a:spLocks noChangeArrowheads="1"/>
            </p:cNvSpPr>
            <p:nvPr/>
          </p:nvSpPr>
          <p:spPr bwMode="auto">
            <a:xfrm>
              <a:off x="5472" y="1744"/>
              <a:ext cx="73" cy="80"/>
            </a:xfrm>
            <a:prstGeom prst="ellipse">
              <a:avLst/>
            </a:prstGeom>
            <a:solidFill>
              <a:schemeClr val="folHlink"/>
            </a:solidFill>
            <a:ln w="9525">
              <a:noFill/>
              <a:round/>
              <a:headEnd/>
              <a:tailEnd/>
            </a:ln>
            <a:effectLst/>
          </p:spPr>
          <p:txBody>
            <a:bodyPr wrap="none" anchor="ctr"/>
            <a:lstStyle/>
            <a:p>
              <a:pPr>
                <a:defRPr/>
              </a:pPr>
              <a:endParaRPr lang="en-US" sz="1800"/>
            </a:p>
          </p:txBody>
        </p:sp>
      </p:grpSp>
    </p:spTree>
    <p:extLst>
      <p:ext uri="{BB962C8B-B14F-4D97-AF65-F5344CB8AC3E}">
        <p14:creationId xmlns:p14="http://schemas.microsoft.com/office/powerpoint/2010/main" val="4138144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9" r:id="rId17"/>
  </p:sldLayoutIdLst>
  <p:hf sldNum="0"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016000" y="57150"/>
            <a:ext cx="1087120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1016000" y="990600"/>
            <a:ext cx="10871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0" name="Rectangle 4"/>
          <p:cNvSpPr>
            <a:spLocks noGrp="1" noChangeArrowheads="1"/>
          </p:cNvSpPr>
          <p:nvPr>
            <p:ph type="dt" sz="half" idx="2"/>
          </p:nvPr>
        </p:nvSpPr>
        <p:spPr bwMode="auto">
          <a:xfrm>
            <a:off x="1085851" y="6477000"/>
            <a:ext cx="2540000" cy="2809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8" charset="0"/>
                <a:cs typeface="+mn-cs"/>
              </a:defRPr>
            </a:lvl1pPr>
          </a:lstStyle>
          <a:p>
            <a:pPr>
              <a:defRPr/>
            </a:pPr>
            <a:endParaRPr lang="en-US"/>
          </a:p>
        </p:txBody>
      </p:sp>
      <p:sp>
        <p:nvSpPr>
          <p:cNvPr id="4101" name="Rectangle 5"/>
          <p:cNvSpPr>
            <a:spLocks noGrp="1" noChangeArrowheads="1"/>
          </p:cNvSpPr>
          <p:nvPr>
            <p:ph type="ftr" sz="quarter" idx="3"/>
          </p:nvPr>
        </p:nvSpPr>
        <p:spPr bwMode="auto">
          <a:xfrm>
            <a:off x="3962400" y="6477000"/>
            <a:ext cx="4978400" cy="2857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8" charset="0"/>
                <a:cs typeface="+mn-cs"/>
              </a:defRPr>
            </a:lvl1pPr>
          </a:lstStyle>
          <a:p>
            <a:pPr>
              <a:defRPr/>
            </a:pPr>
            <a:endParaRPr lang="en-US"/>
          </a:p>
        </p:txBody>
      </p:sp>
      <p:sp>
        <p:nvSpPr>
          <p:cNvPr id="4102" name="Rectangle 6"/>
          <p:cNvSpPr>
            <a:spLocks noGrp="1" noChangeArrowheads="1"/>
          </p:cNvSpPr>
          <p:nvPr>
            <p:ph type="sldNum" sz="quarter" idx="4"/>
          </p:nvPr>
        </p:nvSpPr>
        <p:spPr bwMode="auto">
          <a:xfrm>
            <a:off x="9347200" y="645795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pitchFamily="18" charset="0"/>
                <a:cs typeface="+mn-cs"/>
              </a:defRPr>
            </a:lvl1pPr>
          </a:lstStyle>
          <a:p>
            <a:pPr>
              <a:defRPr/>
            </a:pPr>
            <a:fld id="{27AC4D89-FF17-4921-9217-8B238346212F}" type="slidenum">
              <a:rPr lang="en-US"/>
              <a:pPr>
                <a:defRPr/>
              </a:pPr>
              <a:t>‹#›</a:t>
            </a:fld>
            <a:endParaRPr lang="en-US"/>
          </a:p>
        </p:txBody>
      </p:sp>
    </p:spTree>
    <p:extLst>
      <p:ext uri="{BB962C8B-B14F-4D97-AF65-F5344CB8AC3E}">
        <p14:creationId xmlns:p14="http://schemas.microsoft.com/office/powerpoint/2010/main" val="46975220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cs typeface="Times New Roman" pitchFamily="18" charset="0"/>
        </a:defRPr>
      </a:lvl2pPr>
      <a:lvl3pPr algn="l" rtl="0" eaLnBrk="0" fontAlgn="base" hangingPunct="0">
        <a:spcBef>
          <a:spcPct val="0"/>
        </a:spcBef>
        <a:spcAft>
          <a:spcPct val="0"/>
        </a:spcAft>
        <a:defRPr sz="3200" b="1">
          <a:solidFill>
            <a:schemeClr val="tx2"/>
          </a:solidFill>
          <a:latin typeface="Arial" charset="0"/>
          <a:cs typeface="Times New Roman" pitchFamily="18" charset="0"/>
        </a:defRPr>
      </a:lvl3pPr>
      <a:lvl4pPr algn="l" rtl="0" eaLnBrk="0" fontAlgn="base" hangingPunct="0">
        <a:spcBef>
          <a:spcPct val="0"/>
        </a:spcBef>
        <a:spcAft>
          <a:spcPct val="0"/>
        </a:spcAft>
        <a:defRPr sz="3200" b="1">
          <a:solidFill>
            <a:schemeClr val="tx2"/>
          </a:solidFill>
          <a:latin typeface="Arial" charset="0"/>
          <a:cs typeface="Times New Roman" pitchFamily="18" charset="0"/>
        </a:defRPr>
      </a:lvl4pPr>
      <a:lvl5pPr algn="l" rtl="0" eaLnBrk="0" fontAlgn="base" hangingPunct="0">
        <a:spcBef>
          <a:spcPct val="0"/>
        </a:spcBef>
        <a:spcAft>
          <a:spcPct val="0"/>
        </a:spcAft>
        <a:defRPr sz="3200" b="1">
          <a:solidFill>
            <a:schemeClr val="tx2"/>
          </a:solidFill>
          <a:latin typeface="Arial" charset="0"/>
          <a:cs typeface="Times New Roman" pitchFamily="18" charset="0"/>
        </a:defRPr>
      </a:lvl5pPr>
      <a:lvl6pPr marL="457200" algn="l" rtl="0" eaLnBrk="1" fontAlgn="base" hangingPunct="1">
        <a:spcBef>
          <a:spcPct val="0"/>
        </a:spcBef>
        <a:spcAft>
          <a:spcPct val="0"/>
        </a:spcAft>
        <a:defRPr sz="3200" b="1">
          <a:solidFill>
            <a:schemeClr val="tx2"/>
          </a:solidFill>
          <a:latin typeface="Arial" charset="0"/>
          <a:cs typeface="Times New Roman" pitchFamily="18" charset="0"/>
        </a:defRPr>
      </a:lvl6pPr>
      <a:lvl7pPr marL="914400" algn="l" rtl="0" eaLnBrk="1" fontAlgn="base" hangingPunct="1">
        <a:spcBef>
          <a:spcPct val="0"/>
        </a:spcBef>
        <a:spcAft>
          <a:spcPct val="0"/>
        </a:spcAft>
        <a:defRPr sz="3200" b="1">
          <a:solidFill>
            <a:schemeClr val="tx2"/>
          </a:solidFill>
          <a:latin typeface="Arial" charset="0"/>
          <a:cs typeface="Times New Roman" pitchFamily="18" charset="0"/>
        </a:defRPr>
      </a:lvl7pPr>
      <a:lvl8pPr marL="1371600" algn="l" rtl="0" eaLnBrk="1" fontAlgn="base" hangingPunct="1">
        <a:spcBef>
          <a:spcPct val="0"/>
        </a:spcBef>
        <a:spcAft>
          <a:spcPct val="0"/>
        </a:spcAft>
        <a:defRPr sz="3200" b="1">
          <a:solidFill>
            <a:schemeClr val="tx2"/>
          </a:solidFill>
          <a:latin typeface="Arial" charset="0"/>
          <a:cs typeface="Times New Roman" pitchFamily="18" charset="0"/>
        </a:defRPr>
      </a:lvl8pPr>
      <a:lvl9pPr marL="1828800" algn="l" rtl="0" eaLnBrk="1" fontAlgn="base" hangingPunct="1">
        <a:spcBef>
          <a:spcPct val="0"/>
        </a:spcBef>
        <a:spcAft>
          <a:spcPct val="0"/>
        </a:spcAft>
        <a:defRPr sz="3200" b="1">
          <a:solidFill>
            <a:schemeClr val="tx2"/>
          </a:solidFill>
          <a:latin typeface="Arial" charset="0"/>
          <a:cs typeface="Times New Roman" pitchFamily="18"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cs typeface="+mn-cs"/>
        </a:defRPr>
      </a:lvl2pPr>
      <a:lvl3pPr marL="1143000" indent="-228600" algn="l" rtl="0" eaLnBrk="0" fontAlgn="base" hangingPunct="0">
        <a:spcBef>
          <a:spcPct val="20000"/>
        </a:spcBef>
        <a:spcAft>
          <a:spcPct val="0"/>
        </a:spcAft>
        <a:buChar char="•"/>
        <a:defRPr sz="20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a:solidFill>
            <a:schemeClr val="tx1"/>
          </a:solidFill>
          <a:latin typeface="+mn-lt"/>
          <a:cs typeface="+mn-cs"/>
        </a:defRPr>
      </a:lvl6pPr>
      <a:lvl7pPr marL="2971800" indent="-228600" algn="l" rtl="0" eaLnBrk="1" fontAlgn="base" hangingPunct="1">
        <a:spcBef>
          <a:spcPct val="20000"/>
        </a:spcBef>
        <a:spcAft>
          <a:spcPct val="0"/>
        </a:spcAft>
        <a:buChar char="•"/>
        <a:defRPr>
          <a:solidFill>
            <a:schemeClr val="tx1"/>
          </a:solidFill>
          <a:latin typeface="+mn-lt"/>
          <a:cs typeface="+mn-cs"/>
        </a:defRPr>
      </a:lvl7pPr>
      <a:lvl8pPr marL="3429000" indent="-228600" algn="l" rtl="0" eaLnBrk="1" fontAlgn="base" hangingPunct="1">
        <a:spcBef>
          <a:spcPct val="20000"/>
        </a:spcBef>
        <a:spcAft>
          <a:spcPct val="0"/>
        </a:spcAft>
        <a:buChar char="•"/>
        <a:defRPr>
          <a:solidFill>
            <a:schemeClr val="tx1"/>
          </a:solidFill>
          <a:latin typeface="+mn-lt"/>
          <a:cs typeface="+mn-cs"/>
        </a:defRPr>
      </a:lvl8pPr>
      <a:lvl9pPr marL="3886200" indent="-228600" algn="l" rtl="0" eaLnBrk="1" fontAlgn="base" hangingPunct="1">
        <a:spcBef>
          <a:spcPct val="20000"/>
        </a:spcBef>
        <a:spcAft>
          <a:spcPct val="0"/>
        </a:spcAft>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5442" name="Line 2"/>
          <p:cNvSpPr>
            <a:spLocks noChangeShapeType="1"/>
          </p:cNvSpPr>
          <p:nvPr/>
        </p:nvSpPr>
        <p:spPr bwMode="auto">
          <a:xfrm>
            <a:off x="10617200" y="152400"/>
            <a:ext cx="0" cy="1524000"/>
          </a:xfrm>
          <a:prstGeom prst="line">
            <a:avLst/>
          </a:prstGeom>
          <a:noFill/>
          <a:ln w="9525">
            <a:solidFill>
              <a:schemeClr val="tx1"/>
            </a:solidFill>
            <a:round/>
            <a:headEnd/>
            <a:tailEnd/>
          </a:ln>
          <a:effectLst/>
        </p:spPr>
        <p:txBody>
          <a:bodyPr/>
          <a:lstStyle/>
          <a:p>
            <a:pPr>
              <a:defRPr/>
            </a:pPr>
            <a:endParaRPr lang="en-US" sz="1800">
              <a:cs typeface="+mn-cs"/>
            </a:endParaRPr>
          </a:p>
        </p:txBody>
      </p:sp>
      <p:sp>
        <p:nvSpPr>
          <p:cNvPr id="2051" name="Rectangle 3"/>
          <p:cNvSpPr>
            <a:spLocks noGrp="1" noChangeArrowheads="1"/>
          </p:cNvSpPr>
          <p:nvPr>
            <p:ph type="title"/>
          </p:nvPr>
        </p:nvSpPr>
        <p:spPr bwMode="auto">
          <a:xfrm>
            <a:off x="609600" y="122238"/>
            <a:ext cx="10058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2" name="Rectangle 4"/>
          <p:cNvSpPr>
            <a:spLocks noGrp="1" noChangeArrowheads="1"/>
          </p:cNvSpPr>
          <p:nvPr>
            <p:ph type="body" idx="1"/>
          </p:nvPr>
        </p:nvSpPr>
        <p:spPr bwMode="auto">
          <a:xfrm>
            <a:off x="609600" y="1719263"/>
            <a:ext cx="109728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5445" name="Rectangle 5"/>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cs typeface="+mn-cs"/>
              </a:defRPr>
            </a:lvl1pPr>
          </a:lstStyle>
          <a:p>
            <a:pPr>
              <a:defRPr/>
            </a:pPr>
            <a:endParaRPr lang="en-US" altLang="en-US"/>
          </a:p>
        </p:txBody>
      </p:sp>
      <p:sp>
        <p:nvSpPr>
          <p:cNvPr id="445446"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cs typeface="+mn-cs"/>
              </a:defRPr>
            </a:lvl1pPr>
          </a:lstStyle>
          <a:p>
            <a:pPr>
              <a:defRPr/>
            </a:pPr>
            <a:endParaRPr lang="en-US" altLang="en-US"/>
          </a:p>
        </p:txBody>
      </p:sp>
      <p:sp>
        <p:nvSpPr>
          <p:cNvPr id="445447" name="Rectangle 7"/>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cs typeface="+mn-cs"/>
              </a:defRPr>
            </a:lvl1pPr>
          </a:lstStyle>
          <a:p>
            <a:pPr>
              <a:defRPr/>
            </a:pPr>
            <a:fld id="{9596A306-D482-44E5-A000-00072E609C7A}" type="slidenum">
              <a:rPr lang="en-US" altLang="en-US"/>
              <a:pPr>
                <a:defRPr/>
              </a:pPr>
              <a:t>‹#›</a:t>
            </a:fld>
            <a:endParaRPr lang="en-US" altLang="en-US"/>
          </a:p>
        </p:txBody>
      </p:sp>
      <p:grpSp>
        <p:nvGrpSpPr>
          <p:cNvPr id="2056" name="Group 8"/>
          <p:cNvGrpSpPr>
            <a:grpSpLocks/>
          </p:cNvGrpSpPr>
          <p:nvPr/>
        </p:nvGrpSpPr>
        <p:grpSpPr bwMode="auto">
          <a:xfrm>
            <a:off x="10871201" y="152400"/>
            <a:ext cx="1056217" cy="1295400"/>
            <a:chOff x="5136" y="960"/>
            <a:chExt cx="528" cy="864"/>
          </a:xfrm>
        </p:grpSpPr>
        <p:sp>
          <p:nvSpPr>
            <p:cNvPr id="445449" name="Oval 9"/>
            <p:cNvSpPr>
              <a:spLocks noChangeArrowheads="1"/>
            </p:cNvSpPr>
            <p:nvPr/>
          </p:nvSpPr>
          <p:spPr bwMode="auto">
            <a:xfrm>
              <a:off x="5136" y="960"/>
              <a:ext cx="80" cy="80"/>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445450" name="Oval 10"/>
            <p:cNvSpPr>
              <a:spLocks noChangeArrowheads="1"/>
            </p:cNvSpPr>
            <p:nvPr/>
          </p:nvSpPr>
          <p:spPr bwMode="auto">
            <a:xfrm>
              <a:off x="5248" y="960"/>
              <a:ext cx="79" cy="80"/>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445451" name="Oval 11"/>
            <p:cNvSpPr>
              <a:spLocks noChangeArrowheads="1"/>
            </p:cNvSpPr>
            <p:nvPr/>
          </p:nvSpPr>
          <p:spPr bwMode="auto">
            <a:xfrm>
              <a:off x="5360" y="960"/>
              <a:ext cx="76" cy="80"/>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445452" name="Oval 12"/>
            <p:cNvSpPr>
              <a:spLocks noChangeArrowheads="1"/>
            </p:cNvSpPr>
            <p:nvPr/>
          </p:nvSpPr>
          <p:spPr bwMode="auto">
            <a:xfrm>
              <a:off x="5136" y="1072"/>
              <a:ext cx="80" cy="77"/>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445453" name="Oval 13"/>
            <p:cNvSpPr>
              <a:spLocks noChangeArrowheads="1"/>
            </p:cNvSpPr>
            <p:nvPr/>
          </p:nvSpPr>
          <p:spPr bwMode="auto">
            <a:xfrm>
              <a:off x="5248" y="1072"/>
              <a:ext cx="79" cy="77"/>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445454" name="Oval 14"/>
            <p:cNvSpPr>
              <a:spLocks noChangeArrowheads="1"/>
            </p:cNvSpPr>
            <p:nvPr/>
          </p:nvSpPr>
          <p:spPr bwMode="auto">
            <a:xfrm>
              <a:off x="5360" y="1072"/>
              <a:ext cx="76" cy="77"/>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445455" name="Oval 15"/>
            <p:cNvSpPr>
              <a:spLocks noChangeArrowheads="1"/>
            </p:cNvSpPr>
            <p:nvPr/>
          </p:nvSpPr>
          <p:spPr bwMode="auto">
            <a:xfrm>
              <a:off x="5472" y="1072"/>
              <a:ext cx="75" cy="77"/>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445456" name="Oval 16"/>
            <p:cNvSpPr>
              <a:spLocks noChangeArrowheads="1"/>
            </p:cNvSpPr>
            <p:nvPr/>
          </p:nvSpPr>
          <p:spPr bwMode="auto">
            <a:xfrm>
              <a:off x="5136" y="1184"/>
              <a:ext cx="80" cy="75"/>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445457" name="Oval 17"/>
            <p:cNvSpPr>
              <a:spLocks noChangeArrowheads="1"/>
            </p:cNvSpPr>
            <p:nvPr/>
          </p:nvSpPr>
          <p:spPr bwMode="auto">
            <a:xfrm>
              <a:off x="5248" y="1184"/>
              <a:ext cx="79" cy="75"/>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445458" name="Oval 18"/>
            <p:cNvSpPr>
              <a:spLocks noChangeArrowheads="1"/>
            </p:cNvSpPr>
            <p:nvPr/>
          </p:nvSpPr>
          <p:spPr bwMode="auto">
            <a:xfrm>
              <a:off x="5360" y="1184"/>
              <a:ext cx="76" cy="75"/>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445459" name="Oval 19"/>
            <p:cNvSpPr>
              <a:spLocks noChangeArrowheads="1"/>
            </p:cNvSpPr>
            <p:nvPr/>
          </p:nvSpPr>
          <p:spPr bwMode="auto">
            <a:xfrm>
              <a:off x="5472" y="1184"/>
              <a:ext cx="75" cy="75"/>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445460" name="Oval 20"/>
            <p:cNvSpPr>
              <a:spLocks noChangeArrowheads="1"/>
            </p:cNvSpPr>
            <p:nvPr/>
          </p:nvSpPr>
          <p:spPr bwMode="auto">
            <a:xfrm>
              <a:off x="5584" y="1184"/>
              <a:ext cx="80" cy="75"/>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445461" name="Oval 21"/>
            <p:cNvSpPr>
              <a:spLocks noChangeArrowheads="1"/>
            </p:cNvSpPr>
            <p:nvPr/>
          </p:nvSpPr>
          <p:spPr bwMode="auto">
            <a:xfrm>
              <a:off x="5136" y="1296"/>
              <a:ext cx="80" cy="80"/>
            </a:xfrm>
            <a:prstGeom prst="ellipse">
              <a:avLst/>
            </a:prstGeom>
            <a:solidFill>
              <a:schemeClr val="tx2"/>
            </a:solidFill>
            <a:ln w="9525">
              <a:noFill/>
              <a:round/>
              <a:headEnd/>
              <a:tailEnd/>
            </a:ln>
            <a:effectLst/>
          </p:spPr>
          <p:txBody>
            <a:bodyPr wrap="none" anchor="ctr"/>
            <a:lstStyle/>
            <a:p>
              <a:pPr>
                <a:defRPr/>
              </a:pPr>
              <a:endParaRPr lang="en-US" sz="1800">
                <a:cs typeface="+mn-cs"/>
              </a:endParaRPr>
            </a:p>
          </p:txBody>
        </p:sp>
        <p:sp>
          <p:nvSpPr>
            <p:cNvPr id="445462" name="Oval 22"/>
            <p:cNvSpPr>
              <a:spLocks noChangeArrowheads="1"/>
            </p:cNvSpPr>
            <p:nvPr/>
          </p:nvSpPr>
          <p:spPr bwMode="auto">
            <a:xfrm>
              <a:off x="5248" y="1296"/>
              <a:ext cx="79" cy="80"/>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445463" name="Oval 23"/>
            <p:cNvSpPr>
              <a:spLocks noChangeArrowheads="1"/>
            </p:cNvSpPr>
            <p:nvPr/>
          </p:nvSpPr>
          <p:spPr bwMode="auto">
            <a:xfrm>
              <a:off x="5360" y="1296"/>
              <a:ext cx="76" cy="80"/>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445464" name="Oval 24"/>
            <p:cNvSpPr>
              <a:spLocks noChangeArrowheads="1"/>
            </p:cNvSpPr>
            <p:nvPr/>
          </p:nvSpPr>
          <p:spPr bwMode="auto">
            <a:xfrm>
              <a:off x="5472" y="1296"/>
              <a:ext cx="75" cy="80"/>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445465" name="Oval 25"/>
            <p:cNvSpPr>
              <a:spLocks noChangeArrowheads="1"/>
            </p:cNvSpPr>
            <p:nvPr/>
          </p:nvSpPr>
          <p:spPr bwMode="auto">
            <a:xfrm>
              <a:off x="5136" y="1408"/>
              <a:ext cx="80" cy="80"/>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445466" name="Oval 26"/>
            <p:cNvSpPr>
              <a:spLocks noChangeArrowheads="1"/>
            </p:cNvSpPr>
            <p:nvPr/>
          </p:nvSpPr>
          <p:spPr bwMode="auto">
            <a:xfrm>
              <a:off x="5248" y="1408"/>
              <a:ext cx="79" cy="80"/>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445467" name="Oval 27"/>
            <p:cNvSpPr>
              <a:spLocks noChangeArrowheads="1"/>
            </p:cNvSpPr>
            <p:nvPr/>
          </p:nvSpPr>
          <p:spPr bwMode="auto">
            <a:xfrm>
              <a:off x="5360" y="1408"/>
              <a:ext cx="76" cy="80"/>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445468" name="Oval 28"/>
            <p:cNvSpPr>
              <a:spLocks noChangeArrowheads="1"/>
            </p:cNvSpPr>
            <p:nvPr/>
          </p:nvSpPr>
          <p:spPr bwMode="auto">
            <a:xfrm>
              <a:off x="5472" y="1408"/>
              <a:ext cx="75" cy="80"/>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445469" name="Oval 29"/>
            <p:cNvSpPr>
              <a:spLocks noChangeArrowheads="1"/>
            </p:cNvSpPr>
            <p:nvPr/>
          </p:nvSpPr>
          <p:spPr bwMode="auto">
            <a:xfrm>
              <a:off x="5584" y="1408"/>
              <a:ext cx="80" cy="80"/>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sp>
          <p:nvSpPr>
            <p:cNvPr id="445470" name="Oval 30"/>
            <p:cNvSpPr>
              <a:spLocks noChangeArrowheads="1"/>
            </p:cNvSpPr>
            <p:nvPr/>
          </p:nvSpPr>
          <p:spPr bwMode="auto">
            <a:xfrm>
              <a:off x="5136" y="1520"/>
              <a:ext cx="80" cy="79"/>
            </a:xfrm>
            <a:prstGeom prst="ellipse">
              <a:avLst/>
            </a:prstGeom>
            <a:solidFill>
              <a:schemeClr val="accent2"/>
            </a:solidFill>
            <a:ln w="9525">
              <a:noFill/>
              <a:round/>
              <a:headEnd/>
              <a:tailEnd/>
            </a:ln>
            <a:effectLst/>
          </p:spPr>
          <p:txBody>
            <a:bodyPr wrap="none" anchor="ctr"/>
            <a:lstStyle/>
            <a:p>
              <a:pPr>
                <a:defRPr/>
              </a:pPr>
              <a:endParaRPr lang="en-US" sz="1800">
                <a:cs typeface="+mn-cs"/>
              </a:endParaRPr>
            </a:p>
          </p:txBody>
        </p:sp>
        <p:sp>
          <p:nvSpPr>
            <p:cNvPr id="445471" name="Oval 31"/>
            <p:cNvSpPr>
              <a:spLocks noChangeArrowheads="1"/>
            </p:cNvSpPr>
            <p:nvPr/>
          </p:nvSpPr>
          <p:spPr bwMode="auto">
            <a:xfrm>
              <a:off x="5248" y="1520"/>
              <a:ext cx="79" cy="79"/>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445472" name="Oval 32"/>
            <p:cNvSpPr>
              <a:spLocks noChangeArrowheads="1"/>
            </p:cNvSpPr>
            <p:nvPr/>
          </p:nvSpPr>
          <p:spPr bwMode="auto">
            <a:xfrm>
              <a:off x="5360" y="1520"/>
              <a:ext cx="76" cy="79"/>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445473" name="Oval 33"/>
            <p:cNvSpPr>
              <a:spLocks noChangeArrowheads="1"/>
            </p:cNvSpPr>
            <p:nvPr/>
          </p:nvSpPr>
          <p:spPr bwMode="auto">
            <a:xfrm>
              <a:off x="5472" y="1520"/>
              <a:ext cx="75" cy="79"/>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sp>
          <p:nvSpPr>
            <p:cNvPr id="445474" name="Oval 34"/>
            <p:cNvSpPr>
              <a:spLocks noChangeArrowheads="1"/>
            </p:cNvSpPr>
            <p:nvPr/>
          </p:nvSpPr>
          <p:spPr bwMode="auto">
            <a:xfrm>
              <a:off x="5136" y="1632"/>
              <a:ext cx="80" cy="75"/>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445475" name="Oval 35"/>
            <p:cNvSpPr>
              <a:spLocks noChangeArrowheads="1"/>
            </p:cNvSpPr>
            <p:nvPr/>
          </p:nvSpPr>
          <p:spPr bwMode="auto">
            <a:xfrm>
              <a:off x="5248" y="1632"/>
              <a:ext cx="79" cy="75"/>
            </a:xfrm>
            <a:prstGeom prst="ellipse">
              <a:avLst/>
            </a:prstGeom>
            <a:solidFill>
              <a:schemeClr val="accent1"/>
            </a:solidFill>
            <a:ln w="9525">
              <a:noFill/>
              <a:round/>
              <a:headEnd/>
              <a:tailEnd/>
            </a:ln>
            <a:effectLst/>
          </p:spPr>
          <p:txBody>
            <a:bodyPr wrap="none" anchor="ctr"/>
            <a:lstStyle/>
            <a:p>
              <a:pPr>
                <a:defRPr/>
              </a:pPr>
              <a:endParaRPr lang="en-US" sz="1800">
                <a:cs typeface="+mn-cs"/>
              </a:endParaRPr>
            </a:p>
          </p:txBody>
        </p:sp>
        <p:sp>
          <p:nvSpPr>
            <p:cNvPr id="445476" name="Oval 36"/>
            <p:cNvSpPr>
              <a:spLocks noChangeArrowheads="1"/>
            </p:cNvSpPr>
            <p:nvPr/>
          </p:nvSpPr>
          <p:spPr bwMode="auto">
            <a:xfrm>
              <a:off x="5360" y="1632"/>
              <a:ext cx="76" cy="75"/>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sp>
          <p:nvSpPr>
            <p:cNvPr id="445477" name="Oval 37"/>
            <p:cNvSpPr>
              <a:spLocks noChangeArrowheads="1"/>
            </p:cNvSpPr>
            <p:nvPr/>
          </p:nvSpPr>
          <p:spPr bwMode="auto">
            <a:xfrm>
              <a:off x="5472" y="1632"/>
              <a:ext cx="75" cy="75"/>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sp>
          <p:nvSpPr>
            <p:cNvPr id="445478" name="Oval 38"/>
            <p:cNvSpPr>
              <a:spLocks noChangeArrowheads="1"/>
            </p:cNvSpPr>
            <p:nvPr/>
          </p:nvSpPr>
          <p:spPr bwMode="auto">
            <a:xfrm>
              <a:off x="5248" y="1744"/>
              <a:ext cx="79" cy="80"/>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sp>
          <p:nvSpPr>
            <p:cNvPr id="445479" name="Oval 39"/>
            <p:cNvSpPr>
              <a:spLocks noChangeArrowheads="1"/>
            </p:cNvSpPr>
            <p:nvPr/>
          </p:nvSpPr>
          <p:spPr bwMode="auto">
            <a:xfrm>
              <a:off x="5472" y="1744"/>
              <a:ext cx="75" cy="80"/>
            </a:xfrm>
            <a:prstGeom prst="ellipse">
              <a:avLst/>
            </a:prstGeom>
            <a:solidFill>
              <a:schemeClr val="folHlink"/>
            </a:solidFill>
            <a:ln w="9525">
              <a:noFill/>
              <a:round/>
              <a:headEnd/>
              <a:tailEnd/>
            </a:ln>
            <a:effectLst/>
          </p:spPr>
          <p:txBody>
            <a:bodyPr wrap="none" anchor="ctr"/>
            <a:lstStyle/>
            <a:p>
              <a:pPr>
                <a:defRPr/>
              </a:pPr>
              <a:endParaRPr lang="en-US" sz="1800">
                <a:cs typeface="+mn-cs"/>
              </a:endParaRPr>
            </a:p>
          </p:txBody>
        </p:sp>
      </p:grpSp>
    </p:spTree>
    <p:extLst>
      <p:ext uri="{BB962C8B-B14F-4D97-AF65-F5344CB8AC3E}">
        <p14:creationId xmlns:p14="http://schemas.microsoft.com/office/powerpoint/2010/main" val="257818124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82" r:id="rId15"/>
    <p:sldLayoutId id="2147483801" r:id="rId16"/>
  </p:sldLayoutIdLst>
  <p:hf sldNum="0"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3FD13D-4119-489B-AEA1-374951B039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331BCD-2F10-45D3-8EF6-761909F661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CB4EA7-F8A4-46B7-8E5B-EE2710DA92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EC9E01-0995-8040-BE49-E9575B69846E}" type="datetime1">
              <a:rPr lang="en-US" smtClean="0"/>
              <a:t>9/14/2022</a:t>
            </a:fld>
            <a:endParaRPr lang="en-US" dirty="0"/>
          </a:p>
        </p:txBody>
      </p:sp>
      <p:sp>
        <p:nvSpPr>
          <p:cNvPr id="5" name="Footer Placeholder 4">
            <a:extLst>
              <a:ext uri="{FF2B5EF4-FFF2-40B4-BE49-F238E27FC236}">
                <a16:creationId xmlns:a16="http://schemas.microsoft.com/office/drawing/2014/main" id="{A4592B5B-3AEF-412E-B56C-6BC1214EE0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773864B-F821-4862-870E-97E52DEA45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4328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10617200" y="152400"/>
            <a:ext cx="0" cy="1524000"/>
          </a:xfrm>
          <a:prstGeom prst="line">
            <a:avLst/>
          </a:prstGeom>
          <a:noFill/>
          <a:ln w="9525">
            <a:solidFill>
              <a:schemeClr val="tx1"/>
            </a:solidFill>
            <a:round/>
            <a:headEnd/>
            <a:tailEnd/>
          </a:ln>
        </p:spPr>
        <p:txBody>
          <a:bodyPr/>
          <a:lstStyle/>
          <a:p>
            <a:pPr>
              <a:defRPr/>
            </a:pPr>
            <a:endParaRPr lang="en-US" sz="1800"/>
          </a:p>
        </p:txBody>
      </p:sp>
      <p:sp>
        <p:nvSpPr>
          <p:cNvPr id="2051" name="Rectangle 3"/>
          <p:cNvSpPr>
            <a:spLocks noGrp="1" noChangeArrowheads="1"/>
          </p:cNvSpPr>
          <p:nvPr>
            <p:ph type="title"/>
          </p:nvPr>
        </p:nvSpPr>
        <p:spPr bwMode="auto">
          <a:xfrm>
            <a:off x="609600" y="122238"/>
            <a:ext cx="10058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052" name="Rectangle 4"/>
          <p:cNvSpPr>
            <a:spLocks noGrp="1" noChangeArrowheads="1"/>
          </p:cNvSpPr>
          <p:nvPr>
            <p:ph type="body" idx="1"/>
          </p:nvPr>
        </p:nvSpPr>
        <p:spPr bwMode="auto">
          <a:xfrm>
            <a:off x="609600" y="1719263"/>
            <a:ext cx="10972800" cy="44116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45445" name="Rectangle 5"/>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cs typeface="+mn-cs"/>
              </a:defRPr>
            </a:lvl1pPr>
          </a:lstStyle>
          <a:p>
            <a:pPr>
              <a:defRPr/>
            </a:pPr>
            <a:endParaRPr lang="en-US" altLang="en-US"/>
          </a:p>
        </p:txBody>
      </p:sp>
      <p:sp>
        <p:nvSpPr>
          <p:cNvPr id="445446"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cs typeface="+mn-cs"/>
              </a:defRPr>
            </a:lvl1pPr>
          </a:lstStyle>
          <a:p>
            <a:pPr>
              <a:defRPr/>
            </a:pPr>
            <a:endParaRPr lang="en-US" altLang="en-US"/>
          </a:p>
        </p:txBody>
      </p:sp>
      <p:sp>
        <p:nvSpPr>
          <p:cNvPr id="445447" name="Rectangle 7"/>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cs typeface="+mn-cs"/>
              </a:defRPr>
            </a:lvl1pPr>
          </a:lstStyle>
          <a:p>
            <a:pPr>
              <a:defRPr/>
            </a:pPr>
            <a:fld id="{AC59F43B-821B-41A8-8782-511727D05931}" type="slidenum">
              <a:rPr lang="en-US" altLang="en-US"/>
              <a:pPr>
                <a:defRPr/>
              </a:pPr>
              <a:t>‹#›</a:t>
            </a:fld>
            <a:endParaRPr lang="en-US" altLang="en-US"/>
          </a:p>
        </p:txBody>
      </p:sp>
      <p:grpSp>
        <p:nvGrpSpPr>
          <p:cNvPr id="2056" name="Group 8"/>
          <p:cNvGrpSpPr>
            <a:grpSpLocks/>
          </p:cNvGrpSpPr>
          <p:nvPr/>
        </p:nvGrpSpPr>
        <p:grpSpPr bwMode="auto">
          <a:xfrm>
            <a:off x="10871201" y="152400"/>
            <a:ext cx="1056217" cy="1295400"/>
            <a:chOff x="5136" y="960"/>
            <a:chExt cx="528" cy="864"/>
          </a:xfrm>
        </p:grpSpPr>
        <p:sp>
          <p:nvSpPr>
            <p:cNvPr id="1033" name="Oval 9"/>
            <p:cNvSpPr>
              <a:spLocks noChangeArrowheads="1"/>
            </p:cNvSpPr>
            <p:nvPr/>
          </p:nvSpPr>
          <p:spPr bwMode="auto">
            <a:xfrm>
              <a:off x="5136" y="960"/>
              <a:ext cx="80" cy="80"/>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34" name="Oval 10"/>
            <p:cNvSpPr>
              <a:spLocks noChangeArrowheads="1"/>
            </p:cNvSpPr>
            <p:nvPr/>
          </p:nvSpPr>
          <p:spPr bwMode="auto">
            <a:xfrm>
              <a:off x="5248" y="960"/>
              <a:ext cx="79" cy="80"/>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35" name="Oval 11"/>
            <p:cNvSpPr>
              <a:spLocks noChangeArrowheads="1"/>
            </p:cNvSpPr>
            <p:nvPr/>
          </p:nvSpPr>
          <p:spPr bwMode="auto">
            <a:xfrm>
              <a:off x="5360" y="960"/>
              <a:ext cx="76" cy="80"/>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36" name="Oval 12"/>
            <p:cNvSpPr>
              <a:spLocks noChangeArrowheads="1"/>
            </p:cNvSpPr>
            <p:nvPr/>
          </p:nvSpPr>
          <p:spPr bwMode="auto">
            <a:xfrm>
              <a:off x="5136" y="1072"/>
              <a:ext cx="80" cy="77"/>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37" name="Oval 13"/>
            <p:cNvSpPr>
              <a:spLocks noChangeArrowheads="1"/>
            </p:cNvSpPr>
            <p:nvPr/>
          </p:nvSpPr>
          <p:spPr bwMode="auto">
            <a:xfrm>
              <a:off x="5248" y="1072"/>
              <a:ext cx="79" cy="77"/>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38" name="Oval 14"/>
            <p:cNvSpPr>
              <a:spLocks noChangeArrowheads="1"/>
            </p:cNvSpPr>
            <p:nvPr/>
          </p:nvSpPr>
          <p:spPr bwMode="auto">
            <a:xfrm>
              <a:off x="5360" y="1072"/>
              <a:ext cx="76" cy="77"/>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39" name="Oval 15"/>
            <p:cNvSpPr>
              <a:spLocks noChangeArrowheads="1"/>
            </p:cNvSpPr>
            <p:nvPr/>
          </p:nvSpPr>
          <p:spPr bwMode="auto">
            <a:xfrm>
              <a:off x="5472" y="1072"/>
              <a:ext cx="73" cy="77"/>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40" name="Oval 16"/>
            <p:cNvSpPr>
              <a:spLocks noChangeArrowheads="1"/>
            </p:cNvSpPr>
            <p:nvPr/>
          </p:nvSpPr>
          <p:spPr bwMode="auto">
            <a:xfrm>
              <a:off x="5136" y="1184"/>
              <a:ext cx="80" cy="73"/>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41" name="Oval 17"/>
            <p:cNvSpPr>
              <a:spLocks noChangeArrowheads="1"/>
            </p:cNvSpPr>
            <p:nvPr/>
          </p:nvSpPr>
          <p:spPr bwMode="auto">
            <a:xfrm>
              <a:off x="5248" y="1184"/>
              <a:ext cx="79" cy="73"/>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42" name="Oval 18"/>
            <p:cNvSpPr>
              <a:spLocks noChangeArrowheads="1"/>
            </p:cNvSpPr>
            <p:nvPr/>
          </p:nvSpPr>
          <p:spPr bwMode="auto">
            <a:xfrm>
              <a:off x="5360" y="1184"/>
              <a:ext cx="76" cy="73"/>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43" name="Oval 19"/>
            <p:cNvSpPr>
              <a:spLocks noChangeArrowheads="1"/>
            </p:cNvSpPr>
            <p:nvPr/>
          </p:nvSpPr>
          <p:spPr bwMode="auto">
            <a:xfrm>
              <a:off x="5472" y="1184"/>
              <a:ext cx="73" cy="73"/>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44" name="Oval 20"/>
            <p:cNvSpPr>
              <a:spLocks noChangeArrowheads="1"/>
            </p:cNvSpPr>
            <p:nvPr/>
          </p:nvSpPr>
          <p:spPr bwMode="auto">
            <a:xfrm>
              <a:off x="5584" y="1184"/>
              <a:ext cx="80" cy="73"/>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45" name="Oval 21"/>
            <p:cNvSpPr>
              <a:spLocks noChangeArrowheads="1"/>
            </p:cNvSpPr>
            <p:nvPr/>
          </p:nvSpPr>
          <p:spPr bwMode="auto">
            <a:xfrm>
              <a:off x="5136" y="1296"/>
              <a:ext cx="80" cy="80"/>
            </a:xfrm>
            <a:prstGeom prst="ellipse">
              <a:avLst/>
            </a:prstGeom>
            <a:solidFill>
              <a:schemeClr val="tx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46" name="Oval 22"/>
            <p:cNvSpPr>
              <a:spLocks noChangeArrowheads="1"/>
            </p:cNvSpPr>
            <p:nvPr/>
          </p:nvSpPr>
          <p:spPr bwMode="auto">
            <a:xfrm>
              <a:off x="5248" y="1296"/>
              <a:ext cx="79" cy="80"/>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47" name="Oval 23"/>
            <p:cNvSpPr>
              <a:spLocks noChangeArrowheads="1"/>
            </p:cNvSpPr>
            <p:nvPr/>
          </p:nvSpPr>
          <p:spPr bwMode="auto">
            <a:xfrm>
              <a:off x="5360" y="1296"/>
              <a:ext cx="76" cy="80"/>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48" name="Oval 24"/>
            <p:cNvSpPr>
              <a:spLocks noChangeArrowheads="1"/>
            </p:cNvSpPr>
            <p:nvPr/>
          </p:nvSpPr>
          <p:spPr bwMode="auto">
            <a:xfrm>
              <a:off x="5472" y="1296"/>
              <a:ext cx="73" cy="80"/>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49" name="Oval 25"/>
            <p:cNvSpPr>
              <a:spLocks noChangeArrowheads="1"/>
            </p:cNvSpPr>
            <p:nvPr/>
          </p:nvSpPr>
          <p:spPr bwMode="auto">
            <a:xfrm>
              <a:off x="5136" y="1408"/>
              <a:ext cx="80" cy="80"/>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50" name="Oval 26"/>
            <p:cNvSpPr>
              <a:spLocks noChangeArrowheads="1"/>
            </p:cNvSpPr>
            <p:nvPr/>
          </p:nvSpPr>
          <p:spPr bwMode="auto">
            <a:xfrm>
              <a:off x="5248" y="1408"/>
              <a:ext cx="79" cy="80"/>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51" name="Oval 27"/>
            <p:cNvSpPr>
              <a:spLocks noChangeArrowheads="1"/>
            </p:cNvSpPr>
            <p:nvPr/>
          </p:nvSpPr>
          <p:spPr bwMode="auto">
            <a:xfrm>
              <a:off x="5360" y="1408"/>
              <a:ext cx="76" cy="80"/>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52" name="Oval 28"/>
            <p:cNvSpPr>
              <a:spLocks noChangeArrowheads="1"/>
            </p:cNvSpPr>
            <p:nvPr/>
          </p:nvSpPr>
          <p:spPr bwMode="auto">
            <a:xfrm>
              <a:off x="5472" y="1408"/>
              <a:ext cx="73" cy="80"/>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53" name="Oval 29"/>
            <p:cNvSpPr>
              <a:spLocks noChangeArrowheads="1"/>
            </p:cNvSpPr>
            <p:nvPr/>
          </p:nvSpPr>
          <p:spPr bwMode="auto">
            <a:xfrm>
              <a:off x="5584" y="1408"/>
              <a:ext cx="80" cy="80"/>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54" name="Oval 30"/>
            <p:cNvSpPr>
              <a:spLocks noChangeArrowheads="1"/>
            </p:cNvSpPr>
            <p:nvPr/>
          </p:nvSpPr>
          <p:spPr bwMode="auto">
            <a:xfrm>
              <a:off x="5136" y="1520"/>
              <a:ext cx="80" cy="79"/>
            </a:xfrm>
            <a:prstGeom prst="ellipse">
              <a:avLst/>
            </a:prstGeom>
            <a:solidFill>
              <a:schemeClr val="accent2"/>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55" name="Oval 31"/>
            <p:cNvSpPr>
              <a:spLocks noChangeArrowheads="1"/>
            </p:cNvSpPr>
            <p:nvPr/>
          </p:nvSpPr>
          <p:spPr bwMode="auto">
            <a:xfrm>
              <a:off x="5248" y="1520"/>
              <a:ext cx="79" cy="79"/>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56" name="Oval 32"/>
            <p:cNvSpPr>
              <a:spLocks noChangeArrowheads="1"/>
            </p:cNvSpPr>
            <p:nvPr/>
          </p:nvSpPr>
          <p:spPr bwMode="auto">
            <a:xfrm>
              <a:off x="5360" y="1520"/>
              <a:ext cx="76" cy="79"/>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57" name="Oval 33"/>
            <p:cNvSpPr>
              <a:spLocks noChangeArrowheads="1"/>
            </p:cNvSpPr>
            <p:nvPr/>
          </p:nvSpPr>
          <p:spPr bwMode="auto">
            <a:xfrm>
              <a:off x="5472" y="1520"/>
              <a:ext cx="73" cy="79"/>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58" name="Oval 34"/>
            <p:cNvSpPr>
              <a:spLocks noChangeArrowheads="1"/>
            </p:cNvSpPr>
            <p:nvPr/>
          </p:nvSpPr>
          <p:spPr bwMode="auto">
            <a:xfrm>
              <a:off x="5136" y="1632"/>
              <a:ext cx="80" cy="75"/>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59" name="Oval 35"/>
            <p:cNvSpPr>
              <a:spLocks noChangeArrowheads="1"/>
            </p:cNvSpPr>
            <p:nvPr/>
          </p:nvSpPr>
          <p:spPr bwMode="auto">
            <a:xfrm>
              <a:off x="5248" y="1632"/>
              <a:ext cx="79" cy="75"/>
            </a:xfrm>
            <a:prstGeom prst="ellipse">
              <a:avLst/>
            </a:prstGeom>
            <a:solidFill>
              <a:schemeClr val="accent1"/>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60" name="Oval 36"/>
            <p:cNvSpPr>
              <a:spLocks noChangeArrowheads="1"/>
            </p:cNvSpPr>
            <p:nvPr/>
          </p:nvSpPr>
          <p:spPr bwMode="auto">
            <a:xfrm>
              <a:off x="5360" y="1632"/>
              <a:ext cx="76" cy="75"/>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61" name="Oval 37"/>
            <p:cNvSpPr>
              <a:spLocks noChangeArrowheads="1"/>
            </p:cNvSpPr>
            <p:nvPr/>
          </p:nvSpPr>
          <p:spPr bwMode="auto">
            <a:xfrm>
              <a:off x="5472" y="1632"/>
              <a:ext cx="73" cy="75"/>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62" name="Oval 38"/>
            <p:cNvSpPr>
              <a:spLocks noChangeArrowheads="1"/>
            </p:cNvSpPr>
            <p:nvPr/>
          </p:nvSpPr>
          <p:spPr bwMode="auto">
            <a:xfrm>
              <a:off x="5248" y="1744"/>
              <a:ext cx="79" cy="80"/>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sp>
          <p:nvSpPr>
            <p:cNvPr id="1063" name="Oval 39"/>
            <p:cNvSpPr>
              <a:spLocks noChangeArrowheads="1"/>
            </p:cNvSpPr>
            <p:nvPr/>
          </p:nvSpPr>
          <p:spPr bwMode="auto">
            <a:xfrm>
              <a:off x="5472" y="1744"/>
              <a:ext cx="73" cy="80"/>
            </a:xfrm>
            <a:prstGeom prst="ellipse">
              <a:avLst/>
            </a:prstGeom>
            <a:solidFill>
              <a:schemeClr val="folHlink"/>
            </a:solidFill>
            <a:ln>
              <a:noFill/>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en-US" altLang="en-US" sz="1800"/>
            </a:p>
          </p:txBody>
        </p:sp>
      </p:grpSp>
    </p:spTree>
    <p:extLst>
      <p:ext uri="{BB962C8B-B14F-4D97-AF65-F5344CB8AC3E}">
        <p14:creationId xmlns:p14="http://schemas.microsoft.com/office/powerpoint/2010/main" val="1917230377"/>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p:hf sldNum="0" hdr="0" dt="0"/>
  <p:txStyles>
    <p:title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792036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Lst>
  <p:hf sldNum="0" hdr="0" ftr="0" dt="0"/>
  <p:txStyles>
    <p:titleStyle>
      <a:lvl1pPr algn="l" defTabSz="457200" rtl="0" eaLnBrk="1" latinLnBrk="0" hangingPunct="1">
        <a:spcBef>
          <a:spcPct val="0"/>
        </a:spcBef>
        <a:buNone/>
        <a:defRPr sz="4400" kern="1200">
          <a:solidFill>
            <a:schemeClr val="tx1">
              <a:lumMod val="65000"/>
              <a:lumOff val="35000"/>
            </a:schemeClr>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
            <a:ext cx="12192000" cy="6855715"/>
          </a:xfrm>
          <a:prstGeom prst="rect">
            <a:avLst/>
          </a:prstGeom>
        </p:spPr>
      </p:pic>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48336" y="6204236"/>
            <a:ext cx="2738697" cy="491960"/>
          </a:xfrm>
          <a:prstGeom prst="rect">
            <a:avLst/>
          </a:prstGeom>
        </p:spPr>
      </p:pic>
    </p:spTree>
    <p:extLst>
      <p:ext uri="{BB962C8B-B14F-4D97-AF65-F5344CB8AC3E}">
        <p14:creationId xmlns:p14="http://schemas.microsoft.com/office/powerpoint/2010/main" val="157765958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hf hdr="0" ftr="0" dt="0"/>
  <p:txStyles>
    <p:titleStyle>
      <a:lvl1pPr algn="ctr" defTabSz="457200" rtl="0" fontAlgn="base">
        <a:spcBef>
          <a:spcPct val="0"/>
        </a:spcBef>
        <a:spcAft>
          <a:spcPct val="0"/>
        </a:spcAft>
        <a:defRPr sz="4400" kern="1200">
          <a:solidFill>
            <a:schemeClr val="tx1"/>
          </a:solidFill>
          <a:latin typeface="+mj-lt"/>
          <a:ea typeface="ＭＳ Ｐゴシック" pitchFamily="-123" charset="-128"/>
          <a:cs typeface="ＭＳ Ｐゴシック" pitchFamily="-123" charset="-128"/>
        </a:defRPr>
      </a:lvl1pPr>
      <a:lvl2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2pPr>
      <a:lvl3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3pPr>
      <a:lvl4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4pPr>
      <a:lvl5pPr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5pPr>
      <a:lvl6pPr marL="4572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6pPr>
      <a:lvl7pPr marL="9144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7pPr>
      <a:lvl8pPr marL="13716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8pPr>
      <a:lvl9pPr marL="1828800" algn="ctr" defTabSz="457200" rtl="0" fontAlgn="base">
        <a:spcBef>
          <a:spcPct val="0"/>
        </a:spcBef>
        <a:spcAft>
          <a:spcPct val="0"/>
        </a:spcAft>
        <a:defRPr sz="4400">
          <a:solidFill>
            <a:schemeClr val="tx1"/>
          </a:solidFill>
          <a:latin typeface="Calibri" pitchFamily="-123" charset="0"/>
          <a:ea typeface="ＭＳ Ｐゴシック" pitchFamily="-123" charset="-128"/>
          <a:cs typeface="ＭＳ Ｐゴシック" pitchFamily="-123" charset="-128"/>
        </a:defRPr>
      </a:lvl9pPr>
    </p:titleStyle>
    <p:bodyStyle>
      <a:lvl1pPr marL="342900" indent="-342900" algn="l" defTabSz="457200" rtl="0" fontAlgn="base">
        <a:spcBef>
          <a:spcPct val="20000"/>
        </a:spcBef>
        <a:spcAft>
          <a:spcPct val="0"/>
        </a:spcAft>
        <a:buFont typeface="Arial" pitchFamily="-123" charset="0"/>
        <a:buChar char="•"/>
        <a:defRPr sz="3200" kern="1200">
          <a:solidFill>
            <a:schemeClr val="tx1"/>
          </a:solidFill>
          <a:latin typeface="+mn-lt"/>
          <a:ea typeface="ＭＳ Ｐゴシック" pitchFamily="-123" charset="-128"/>
          <a:cs typeface="ＭＳ Ｐゴシック" pitchFamily="-123" charset="-128"/>
        </a:defRPr>
      </a:lvl1pPr>
      <a:lvl2pPr marL="742950" indent="-285750" algn="l" defTabSz="457200" rtl="0" fontAlgn="base">
        <a:spcBef>
          <a:spcPct val="20000"/>
        </a:spcBef>
        <a:spcAft>
          <a:spcPct val="0"/>
        </a:spcAft>
        <a:buFont typeface="Arial" pitchFamily="-123" charset="0"/>
        <a:buChar char="–"/>
        <a:defRPr sz="2800" kern="1200">
          <a:solidFill>
            <a:schemeClr val="tx1"/>
          </a:solidFill>
          <a:latin typeface="+mn-lt"/>
          <a:ea typeface="ＭＳ Ｐゴシック" pitchFamily="-123" charset="-128"/>
          <a:cs typeface="+mn-cs"/>
        </a:defRPr>
      </a:lvl2pPr>
      <a:lvl3pPr marL="1143000" indent="-228600" algn="l" defTabSz="457200" rtl="0" fontAlgn="base">
        <a:spcBef>
          <a:spcPct val="20000"/>
        </a:spcBef>
        <a:spcAft>
          <a:spcPct val="0"/>
        </a:spcAft>
        <a:buFont typeface="Arial" pitchFamily="-123" charset="0"/>
        <a:buChar char="•"/>
        <a:defRPr sz="2400" kern="1200">
          <a:solidFill>
            <a:schemeClr val="tx1"/>
          </a:solidFill>
          <a:latin typeface="+mn-lt"/>
          <a:ea typeface="ＭＳ Ｐゴシック" pitchFamily="-123" charset="-128"/>
          <a:cs typeface="+mn-cs"/>
        </a:defRPr>
      </a:lvl3pPr>
      <a:lvl4pPr marL="16002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4pPr>
      <a:lvl5pPr marL="2057400" indent="-228600" algn="l" defTabSz="457200" rtl="0" fontAlgn="base">
        <a:spcBef>
          <a:spcPct val="20000"/>
        </a:spcBef>
        <a:spcAft>
          <a:spcPct val="0"/>
        </a:spcAft>
        <a:buFont typeface="Arial" pitchFamily="-123" charset="0"/>
        <a:buChar char="»"/>
        <a:defRPr sz="2000" kern="1200">
          <a:solidFill>
            <a:schemeClr val="tx1"/>
          </a:solidFill>
          <a:latin typeface="+mn-lt"/>
          <a:ea typeface="ＭＳ Ｐゴシック" pitchFamily="-12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27.jpg"/><Relationship Id="rId4" Type="http://schemas.openxmlformats.org/officeDocument/2006/relationships/image" Target="../media/image2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0.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30.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3.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103.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4.xml"/><Relationship Id="rId1" Type="http://schemas.openxmlformats.org/officeDocument/2006/relationships/tags" Target="../tags/tag16.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3.xml"/><Relationship Id="rId1" Type="http://schemas.openxmlformats.org/officeDocument/2006/relationships/tags" Target="../tags/tag17.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1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3.xml"/><Relationship Id="rId1" Type="http://schemas.openxmlformats.org/officeDocument/2006/relationships/tags" Target="../tags/tag18.xml"/><Relationship Id="rId6" Type="http://schemas.openxmlformats.org/officeDocument/2006/relationships/image" Target="../media/image36.png"/><Relationship Id="rId5" Type="http://schemas.openxmlformats.org/officeDocument/2006/relationships/hyperlink" Target="http://www.nccor.org/nccor-tools/mruserguides/" TargetMode="Externa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77.xml"/><Relationship Id="rId1" Type="http://schemas.openxmlformats.org/officeDocument/2006/relationships/tags" Target="../tags/tag19.xml"/><Relationship Id="rId4" Type="http://schemas.openxmlformats.org/officeDocument/2006/relationships/hyperlink" Target="https://www.nccor.org/nccor-tools/measures-registry-learning-modules/"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4.xml"/><Relationship Id="rId1" Type="http://schemas.openxmlformats.org/officeDocument/2006/relationships/tags" Target="../tags/tag20.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43.xml"/><Relationship Id="rId1" Type="http://schemas.openxmlformats.org/officeDocument/2006/relationships/tags" Target="../tags/tag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tags" Target="../tags/tag22.xml"/><Relationship Id="rId1" Type="http://schemas.openxmlformats.org/officeDocument/2006/relationships/vmlDrawing" Target="../drawings/vmlDrawing1.vml"/><Relationship Id="rId6" Type="http://schemas.openxmlformats.org/officeDocument/2006/relationships/image" Target="../media/image39.emf"/><Relationship Id="rId5" Type="http://schemas.openxmlformats.org/officeDocument/2006/relationships/oleObject" Target="../embeddings/oleObject1.bin"/><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tags" Target="../tags/tag23.xml"/><Relationship Id="rId1" Type="http://schemas.openxmlformats.org/officeDocument/2006/relationships/vmlDrawing" Target="../drawings/vmlDrawing2.vml"/><Relationship Id="rId6" Type="http://schemas.openxmlformats.org/officeDocument/2006/relationships/image" Target="../media/image40.emf"/><Relationship Id="rId5" Type="http://schemas.openxmlformats.org/officeDocument/2006/relationships/oleObject" Target="../embeddings/oleObject2.bin"/><Relationship Id="rId4" Type="http://schemas.openxmlformats.org/officeDocument/2006/relationships/notesSlide" Target="../notesSlides/notesSlide11.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43.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43.xml"/><Relationship Id="rId1" Type="http://schemas.openxmlformats.org/officeDocument/2006/relationships/tags" Target="../tags/tag2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43.xml"/><Relationship Id="rId1" Type="http://schemas.openxmlformats.org/officeDocument/2006/relationships/tags" Target="../tags/tag2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3.xml"/><Relationship Id="rId1" Type="http://schemas.openxmlformats.org/officeDocument/2006/relationships/tags" Target="../tags/tag27.xml"/><Relationship Id="rId6" Type="http://schemas.openxmlformats.org/officeDocument/2006/relationships/image" Target="../media/image45.jpeg"/><Relationship Id="rId5" Type="http://schemas.openxmlformats.org/officeDocument/2006/relationships/hyperlink" Target="http://www.sensewear.com/newWMS_intro/newWMS_intro.html" TargetMode="Externa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slideLayout" Target="../slideLayouts/slideLayout43.xml"/><Relationship Id="rId1" Type="http://schemas.openxmlformats.org/officeDocument/2006/relationships/tags" Target="../tags/tag28.xml"/><Relationship Id="rId4" Type="http://schemas.openxmlformats.org/officeDocument/2006/relationships/slide" Target="slide57.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43.xml"/><Relationship Id="rId1" Type="http://schemas.openxmlformats.org/officeDocument/2006/relationships/tags" Target="../tags/tag29.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4.xml"/><Relationship Id="rId1" Type="http://schemas.openxmlformats.org/officeDocument/2006/relationships/tags" Target="../tags/tag30.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43.xml"/><Relationship Id="rId1" Type="http://schemas.openxmlformats.org/officeDocument/2006/relationships/tags" Target="../tags/tag31.xml"/><Relationship Id="rId6" Type="http://schemas.openxmlformats.org/officeDocument/2006/relationships/slide" Target="slide79.xml"/><Relationship Id="rId5" Type="http://schemas.openxmlformats.org/officeDocument/2006/relationships/slide" Target="slide70.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32.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3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7.xml"/><Relationship Id="rId1" Type="http://schemas.openxmlformats.org/officeDocument/2006/relationships/tags" Target="../tags/tag3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15.gif"/><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5.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6.xml"/></Relationships>
</file>

<file path=ppt/slides/_rels/slide4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notesSlide" Target="../notesSlides/notesSlide15.xml"/><Relationship Id="rId7" Type="http://schemas.openxmlformats.org/officeDocument/2006/relationships/image" Target="../media/image53.png"/><Relationship Id="rId2" Type="http://schemas.openxmlformats.org/officeDocument/2006/relationships/slideLayout" Target="../slideLayouts/slideLayout44.xml"/><Relationship Id="rId1" Type="http://schemas.openxmlformats.org/officeDocument/2006/relationships/tags" Target="../tags/tag37.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3.xml"/><Relationship Id="rId1" Type="http://schemas.openxmlformats.org/officeDocument/2006/relationships/tags" Target="../tags/tag38.xml"/><Relationship Id="rId4" Type="http://schemas.openxmlformats.org/officeDocument/2006/relationships/image" Target="../media/image5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3.xml"/><Relationship Id="rId1" Type="http://schemas.openxmlformats.org/officeDocument/2006/relationships/tags" Target="../tags/tag39.xml"/><Relationship Id="rId5" Type="http://schemas.openxmlformats.org/officeDocument/2006/relationships/image" Target="../media/image57.jpg"/><Relationship Id="rId4" Type="http://schemas.openxmlformats.org/officeDocument/2006/relationships/chart" Target="../charts/chart1.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3.xml"/><Relationship Id="rId1" Type="http://schemas.openxmlformats.org/officeDocument/2006/relationships/tags" Target="../tags/tag40.xml"/></Relationships>
</file>

<file path=ppt/slides/_rels/slide4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8.xml"/><Relationship Id="rId7" Type="http://schemas.openxmlformats.org/officeDocument/2006/relationships/image" Target="../media/image61.png"/><Relationship Id="rId2" Type="http://schemas.openxmlformats.org/officeDocument/2006/relationships/slideLayout" Target="../slideLayouts/slideLayout43.xml"/><Relationship Id="rId1" Type="http://schemas.openxmlformats.org/officeDocument/2006/relationships/tags" Target="../tags/tag41.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3.png"/><Relationship Id="rId9"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86.xml"/><Relationship Id="rId1" Type="http://schemas.openxmlformats.org/officeDocument/2006/relationships/tags" Target="../tags/tag42.xml"/><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3.xml"/><Relationship Id="rId1" Type="http://schemas.openxmlformats.org/officeDocument/2006/relationships/tags" Target="../tags/tag4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2.jpeg"/><Relationship Id="rId2" Type="http://schemas.openxmlformats.org/officeDocument/2006/relationships/slideLayout" Target="../slideLayouts/slideLayout73.xml"/><Relationship Id="rId1" Type="http://schemas.openxmlformats.org/officeDocument/2006/relationships/tags" Target="../tags/tag44.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6.xml"/><Relationship Id="rId1" Type="http://schemas.openxmlformats.org/officeDocument/2006/relationships/tags" Target="../tags/tag45.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6.xml"/><Relationship Id="rId1" Type="http://schemas.openxmlformats.org/officeDocument/2006/relationships/tags" Target="../tags/tag46.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6.xml"/><Relationship Id="rId1" Type="http://schemas.openxmlformats.org/officeDocument/2006/relationships/tags" Target="../tags/tag47.xml"/></Relationships>
</file>

<file path=ppt/slides/_rels/slide53.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notesSlide" Target="../notesSlides/notesSlide23.xml"/><Relationship Id="rId7" Type="http://schemas.openxmlformats.org/officeDocument/2006/relationships/image" Target="../media/image78.png"/><Relationship Id="rId2" Type="http://schemas.openxmlformats.org/officeDocument/2006/relationships/slideLayout" Target="../slideLayouts/slideLayout73.xml"/><Relationship Id="rId1" Type="http://schemas.openxmlformats.org/officeDocument/2006/relationships/tags" Target="../tags/tag48.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3.xml"/><Relationship Id="rId1" Type="http://schemas.openxmlformats.org/officeDocument/2006/relationships/tags" Target="../tags/tag49.xml"/><Relationship Id="rId4" Type="http://schemas.openxmlformats.org/officeDocument/2006/relationships/image" Target="../media/image80.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3.xml"/><Relationship Id="rId1" Type="http://schemas.openxmlformats.org/officeDocument/2006/relationships/tags" Target="../tags/tag50.xml"/><Relationship Id="rId6" Type="http://schemas.openxmlformats.org/officeDocument/2006/relationships/slide" Target="slide33.xml"/><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4.xml"/><Relationship Id="rId1" Type="http://schemas.openxmlformats.org/officeDocument/2006/relationships/tags" Target="../tags/tag53.xml"/><Relationship Id="rId5" Type="http://schemas.openxmlformats.org/officeDocument/2006/relationships/image" Target="../media/image86.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14.xml"/><Relationship Id="rId1" Type="http://schemas.openxmlformats.org/officeDocument/2006/relationships/tags" Target="../tags/tag5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ags" Target="../tags/tag55.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14.xml"/><Relationship Id="rId1" Type="http://schemas.openxmlformats.org/officeDocument/2006/relationships/tags" Target="../tags/tag56.xml"/></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emf"/><Relationship Id="rId2" Type="http://schemas.openxmlformats.org/officeDocument/2006/relationships/slideLayout" Target="../slideLayouts/slideLayout14.xml"/><Relationship Id="rId1" Type="http://schemas.openxmlformats.org/officeDocument/2006/relationships/tags" Target="../tags/tag57.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8.xml"/><Relationship Id="rId1" Type="http://schemas.openxmlformats.org/officeDocument/2006/relationships/tags" Target="../tags/tag58.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6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slideLayout" Target="../slideLayouts/slideLayout18.xml"/><Relationship Id="rId1" Type="http://schemas.openxmlformats.org/officeDocument/2006/relationships/tags" Target="../tags/tag59.xml"/><Relationship Id="rId5" Type="http://schemas.openxmlformats.org/officeDocument/2006/relationships/image" Target="../media/image98.emf"/><Relationship Id="rId4" Type="http://schemas.openxmlformats.org/officeDocument/2006/relationships/image" Target="../media/image97.emf"/></Relationships>
</file>

<file path=ppt/slides/_rels/slide65.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slideLayout" Target="../slideLayouts/slideLayout18.xml"/><Relationship Id="rId1" Type="http://schemas.openxmlformats.org/officeDocument/2006/relationships/tags" Target="../tags/tag60.xml"/><Relationship Id="rId5" Type="http://schemas.openxmlformats.org/officeDocument/2006/relationships/image" Target="../media/image101.emf"/><Relationship Id="rId4" Type="http://schemas.openxmlformats.org/officeDocument/2006/relationships/image" Target="../media/image100.emf"/></Relationships>
</file>

<file path=ppt/slides/_rels/slide66.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slideLayout" Target="../slideLayouts/slideLayout18.xml"/><Relationship Id="rId1" Type="http://schemas.openxmlformats.org/officeDocument/2006/relationships/tags" Target="../tags/tag61.xml"/><Relationship Id="rId5" Type="http://schemas.openxmlformats.org/officeDocument/2006/relationships/image" Target="../media/image104.emf"/><Relationship Id="rId4" Type="http://schemas.openxmlformats.org/officeDocument/2006/relationships/image" Target="../media/image103.e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tags" Target="../tags/tag62.xml"/><Relationship Id="rId5" Type="http://schemas.openxmlformats.org/officeDocument/2006/relationships/image" Target="../media/image106.emf"/><Relationship Id="rId4" Type="http://schemas.openxmlformats.org/officeDocument/2006/relationships/image" Target="../media/image105.emf"/></Relationships>
</file>

<file path=ppt/slides/_rels/slide68.xml.rels><?xml version="1.0" encoding="UTF-8" standalone="yes"?>
<Relationships xmlns="http://schemas.openxmlformats.org/package/2006/relationships"><Relationship Id="rId3" Type="http://schemas.openxmlformats.org/officeDocument/2006/relationships/hyperlink" Target="https://cran.r-project.org/web/packages/Sojourn/index.html" TargetMode="External"/><Relationship Id="rId2" Type="http://schemas.openxmlformats.org/officeDocument/2006/relationships/slideLayout" Target="../slideLayouts/slideLayout14.xml"/><Relationship Id="rId1" Type="http://schemas.openxmlformats.org/officeDocument/2006/relationships/tags" Target="../tags/tag63.xml"/><Relationship Id="rId4" Type="http://schemas.openxmlformats.org/officeDocument/2006/relationships/slide" Target="slide33.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tags" Target="../tags/tag6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4.xml"/><Relationship Id="rId1" Type="http://schemas.openxmlformats.org/officeDocument/2006/relationships/tags" Target="../tags/tag65.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3.xml"/><Relationship Id="rId1" Type="http://schemas.openxmlformats.org/officeDocument/2006/relationships/tags" Target="../tags/tag66.xml"/><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jpeg"/><Relationship Id="rId7" Type="http://schemas.openxmlformats.org/officeDocument/2006/relationships/image" Target="../media/image112.jpeg"/><Relationship Id="rId2" Type="http://schemas.openxmlformats.org/officeDocument/2006/relationships/slideLayout" Target="../slideLayouts/slideLayout43.xml"/><Relationship Id="rId1" Type="http://schemas.openxmlformats.org/officeDocument/2006/relationships/tags" Target="../tags/tag6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jpeg"/></Relationships>
</file>

<file path=ppt/slides/_rels/slide7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slideLayout" Target="../slideLayouts/slideLayout43.xml"/><Relationship Id="rId1" Type="http://schemas.openxmlformats.org/officeDocument/2006/relationships/tags" Target="../tags/tag68.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43.xml"/><Relationship Id="rId1" Type="http://schemas.openxmlformats.org/officeDocument/2006/relationships/tags" Target="../tags/tag69.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3.xml"/><Relationship Id="rId1" Type="http://schemas.openxmlformats.org/officeDocument/2006/relationships/tags" Target="../tags/tag70.xml"/><Relationship Id="rId5" Type="http://schemas.openxmlformats.org/officeDocument/2006/relationships/image" Target="../media/image115.png"/><Relationship Id="rId4" Type="http://schemas.openxmlformats.org/officeDocument/2006/relationships/chart" Target="../charts/chart2.xml"/></Relationships>
</file>

<file path=ppt/slides/_rels/slide7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slideLayout" Target="../slideLayouts/slideLayout43.xml"/><Relationship Id="rId1" Type="http://schemas.openxmlformats.org/officeDocument/2006/relationships/tags" Target="../tags/tag71.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Layout" Target="../slideLayouts/slideLayout43.xml"/><Relationship Id="rId1" Type="http://schemas.openxmlformats.org/officeDocument/2006/relationships/tags" Target="../tags/tag72.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48.xml"/><Relationship Id="rId1" Type="http://schemas.openxmlformats.org/officeDocument/2006/relationships/tags" Target="../tags/tag73.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58.xml"/><Relationship Id="rId1" Type="http://schemas.openxmlformats.org/officeDocument/2006/relationships/tags" Target="../tags/tag74.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3.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3.xml"/><Relationship Id="rId1" Type="http://schemas.openxmlformats.org/officeDocument/2006/relationships/tags" Target="../tags/tag75.xml"/><Relationship Id="rId5" Type="http://schemas.openxmlformats.org/officeDocument/2006/relationships/image" Target="../media/image119.jpeg"/><Relationship Id="rId4" Type="http://schemas.openxmlformats.org/officeDocument/2006/relationships/image" Target="../media/image118.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3.xml"/><Relationship Id="rId1" Type="http://schemas.openxmlformats.org/officeDocument/2006/relationships/tags" Target="../tags/tag76.xml"/></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60.xml"/><Relationship Id="rId1" Type="http://schemas.openxmlformats.org/officeDocument/2006/relationships/tags" Target="../tags/tag77.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59.xml"/><Relationship Id="rId1" Type="http://schemas.openxmlformats.org/officeDocument/2006/relationships/tags" Target="../tags/tag7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59.xml"/><Relationship Id="rId1" Type="http://schemas.openxmlformats.org/officeDocument/2006/relationships/tags" Target="../tags/tag79.xml"/><Relationship Id="rId4" Type="http://schemas.openxmlformats.org/officeDocument/2006/relationships/image" Target="../media/image121.jpe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59.xml"/><Relationship Id="rId1" Type="http://schemas.openxmlformats.org/officeDocument/2006/relationships/tags" Target="../tags/tag80.xml"/><Relationship Id="rId6" Type="http://schemas.openxmlformats.org/officeDocument/2006/relationships/image" Target="../media/image122.jpeg"/><Relationship Id="rId5" Type="http://schemas.openxmlformats.org/officeDocument/2006/relationships/image" Target="../media/image45.jpeg"/><Relationship Id="rId4" Type="http://schemas.openxmlformats.org/officeDocument/2006/relationships/hyperlink" Target="http://www.sensewear.com/newWMS_intro/newWMS_intro.html" TargetMode="Externa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59.xml"/><Relationship Id="rId1" Type="http://schemas.openxmlformats.org/officeDocument/2006/relationships/tags" Target="../tags/tag81.xml"/><Relationship Id="rId5" Type="http://schemas.openxmlformats.org/officeDocument/2006/relationships/chart" Target="../charts/chart4.xml"/><Relationship Id="rId4" Type="http://schemas.openxmlformats.org/officeDocument/2006/relationships/chart" Target="../charts/chart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59.xml"/><Relationship Id="rId1" Type="http://schemas.openxmlformats.org/officeDocument/2006/relationships/tags" Target="../tags/tag82.xml"/><Relationship Id="rId5" Type="http://schemas.openxmlformats.org/officeDocument/2006/relationships/chart" Target="../charts/chart5.xml"/><Relationship Id="rId4" Type="http://schemas.openxmlformats.org/officeDocument/2006/relationships/image" Target="../media/image123.png"/></Relationships>
</file>

<file path=ppt/slides/_rels/slide88.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slideLayout" Target="../slideLayouts/slideLayout59.xml"/><Relationship Id="rId1" Type="http://schemas.openxmlformats.org/officeDocument/2006/relationships/tags" Target="../tags/tag83.xml"/><Relationship Id="rId6" Type="http://schemas.openxmlformats.org/officeDocument/2006/relationships/image" Target="../media/image127.JPG"/><Relationship Id="rId5" Type="http://schemas.openxmlformats.org/officeDocument/2006/relationships/image" Target="../media/image126.jpg"/><Relationship Id="rId4" Type="http://schemas.openxmlformats.org/officeDocument/2006/relationships/image" Target="../media/image125.jpeg"/></Relationships>
</file>

<file path=ppt/slides/_rels/slide89.xml.rels><?xml version="1.0" encoding="UTF-8" standalone="yes"?>
<Relationships xmlns="http://schemas.openxmlformats.org/package/2006/relationships"><Relationship Id="rId3" Type="http://schemas.openxmlformats.org/officeDocument/2006/relationships/slide" Target="slide36.xml"/><Relationship Id="rId2" Type="http://schemas.openxmlformats.org/officeDocument/2006/relationships/slideLayout" Target="../slideLayouts/slideLayout43.xml"/><Relationship Id="rId1" Type="http://schemas.openxmlformats.org/officeDocument/2006/relationships/tags" Target="../tags/tag84.xml"/><Relationship Id="rId5" Type="http://schemas.openxmlformats.org/officeDocument/2006/relationships/image" Target="../media/image130.png"/><Relationship Id="rId4" Type="http://schemas.openxmlformats.org/officeDocument/2006/relationships/image" Target="../media/image12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3.xml"/><Relationship Id="rId1" Type="http://schemas.openxmlformats.org/officeDocument/2006/relationships/tags" Target="../tags/tag10.xml"/><Relationship Id="rId5" Type="http://schemas.openxmlformats.org/officeDocument/2006/relationships/image" Target="../media/image24.wmf"/><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3.xml"/><Relationship Id="rId4" Type="http://schemas.openxmlformats.org/officeDocument/2006/relationships/slide" Target="slide36.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64.xml"/><Relationship Id="rId1" Type="http://schemas.openxmlformats.org/officeDocument/2006/relationships/tags" Target="../tags/tag85.xml"/></Relationships>
</file>

<file path=ppt/slides/_rels/slide92.xml.rels><?xml version="1.0" encoding="UTF-8" standalone="yes"?>
<Relationships xmlns="http://schemas.openxmlformats.org/package/2006/relationships"><Relationship Id="rId8" Type="http://schemas.openxmlformats.org/officeDocument/2006/relationships/image" Target="../media/image137.jpg"/><Relationship Id="rId3" Type="http://schemas.openxmlformats.org/officeDocument/2006/relationships/notesSlide" Target="../notesSlides/notesSlide38.xml"/><Relationship Id="rId7" Type="http://schemas.openxmlformats.org/officeDocument/2006/relationships/image" Target="../media/image136.jpeg"/><Relationship Id="rId2" Type="http://schemas.openxmlformats.org/officeDocument/2006/relationships/slideLayout" Target="../slideLayouts/slideLayout14.xml"/><Relationship Id="rId1" Type="http://schemas.openxmlformats.org/officeDocument/2006/relationships/tags" Target="../tags/tag86.xml"/><Relationship Id="rId6" Type="http://schemas.openxmlformats.org/officeDocument/2006/relationships/image" Target="../media/image135.jpeg"/><Relationship Id="rId5" Type="http://schemas.openxmlformats.org/officeDocument/2006/relationships/image" Target="../media/image134.jpeg"/><Relationship Id="rId10" Type="http://schemas.openxmlformats.org/officeDocument/2006/relationships/image" Target="../media/image75.png"/><Relationship Id="rId4" Type="http://schemas.openxmlformats.org/officeDocument/2006/relationships/image" Target="../media/image133.jpeg"/><Relationship Id="rId9" Type="http://schemas.openxmlformats.org/officeDocument/2006/relationships/image" Target="../media/image51.jpeg"/></Relationships>
</file>

<file path=ppt/slides/_rels/slide9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slideLayout" Target="../slideLayouts/slideLayout14.xml"/><Relationship Id="rId1" Type="http://schemas.openxmlformats.org/officeDocument/2006/relationships/tags" Target="../tags/tag8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AFB79A-E69D-4A32-AE0D-5D5DCABCC338}"/>
              </a:ext>
            </a:extLst>
          </p:cNvPr>
          <p:cNvSpPr>
            <a:spLocks noGrp="1"/>
          </p:cNvSpPr>
          <p:nvPr>
            <p:ph type="ctrTitle"/>
          </p:nvPr>
        </p:nvSpPr>
        <p:spPr/>
        <p:txBody>
          <a:bodyPr/>
          <a:lstStyle/>
          <a:p>
            <a:r>
              <a:rPr lang="en-US" sz="3600" dirty="0"/>
              <a:t>Methodological and Practical Considerations for Assessing </a:t>
            </a:r>
            <a:br>
              <a:rPr lang="en-US" sz="3600" dirty="0"/>
            </a:br>
            <a:r>
              <a:rPr lang="en-US" sz="3600" dirty="0"/>
              <a:t>Physical Activity in Health </a:t>
            </a:r>
            <a:r>
              <a:rPr lang="en-US" sz="3600"/>
              <a:t>Related Research </a:t>
            </a:r>
            <a:endParaRPr lang="en-US" sz="3600" dirty="0"/>
          </a:p>
        </p:txBody>
      </p:sp>
      <p:sp>
        <p:nvSpPr>
          <p:cNvPr id="5" name="Subtitle 4">
            <a:extLst>
              <a:ext uri="{FF2B5EF4-FFF2-40B4-BE49-F238E27FC236}">
                <a16:creationId xmlns:a16="http://schemas.microsoft.com/office/drawing/2014/main" id="{49F81713-C515-491C-A0D4-D41CF9B5BB01}"/>
              </a:ext>
            </a:extLst>
          </p:cNvPr>
          <p:cNvSpPr>
            <a:spLocks noGrp="1"/>
          </p:cNvSpPr>
          <p:nvPr>
            <p:ph type="subTitle" idx="1"/>
          </p:nvPr>
        </p:nvSpPr>
        <p:spPr/>
        <p:txBody>
          <a:bodyPr/>
          <a:lstStyle/>
          <a:p>
            <a:r>
              <a:rPr lang="en-US" dirty="0"/>
              <a:t>Greg Welk, Ph.D.</a:t>
            </a:r>
          </a:p>
          <a:p>
            <a:r>
              <a:rPr lang="en-US" dirty="0"/>
              <a:t>Iowa State University</a:t>
            </a:r>
          </a:p>
        </p:txBody>
      </p:sp>
    </p:spTree>
    <p:custDataLst>
      <p:tags r:id="rId1"/>
    </p:custDataLst>
    <p:extLst>
      <p:ext uri="{BB962C8B-B14F-4D97-AF65-F5344CB8AC3E}">
        <p14:creationId xmlns:p14="http://schemas.microsoft.com/office/powerpoint/2010/main" val="3099077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I’ve Learned</a:t>
            </a:r>
            <a:br>
              <a:rPr lang="en-US" dirty="0"/>
            </a:br>
            <a:endParaRPr lang="en-US" dirty="0"/>
          </a:p>
        </p:txBody>
      </p:sp>
      <p:sp>
        <p:nvSpPr>
          <p:cNvPr id="3" name="Title 1"/>
          <p:cNvSpPr txBox="1">
            <a:spLocks/>
          </p:cNvSpPr>
          <p:nvPr/>
        </p:nvSpPr>
        <p:spPr bwMode="auto">
          <a:xfrm>
            <a:off x="2133600" y="1752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900" b="1">
                <a:solidFill>
                  <a:schemeClr val="tx2"/>
                </a:solidFill>
                <a:latin typeface="+mj-lt"/>
                <a:ea typeface="+mj-ea"/>
                <a:cs typeface="+mj-cs"/>
              </a:defRPr>
            </a:lvl1pPr>
            <a:lvl2pPr algn="l" rtl="0" eaLnBrk="0" fontAlgn="base" hangingPunct="0">
              <a:spcBef>
                <a:spcPct val="0"/>
              </a:spcBef>
              <a:spcAft>
                <a:spcPct val="0"/>
              </a:spcAft>
              <a:defRPr sz="3900" b="1">
                <a:solidFill>
                  <a:schemeClr val="tx2"/>
                </a:solidFill>
                <a:latin typeface="Arial" charset="0"/>
              </a:defRPr>
            </a:lvl2pPr>
            <a:lvl3pPr algn="l" rtl="0" eaLnBrk="0" fontAlgn="base" hangingPunct="0">
              <a:spcBef>
                <a:spcPct val="0"/>
              </a:spcBef>
              <a:spcAft>
                <a:spcPct val="0"/>
              </a:spcAft>
              <a:defRPr sz="3900" b="1">
                <a:solidFill>
                  <a:schemeClr val="tx2"/>
                </a:solidFill>
                <a:latin typeface="Arial" charset="0"/>
              </a:defRPr>
            </a:lvl3pPr>
            <a:lvl4pPr algn="l" rtl="0" eaLnBrk="0" fontAlgn="base" hangingPunct="0">
              <a:spcBef>
                <a:spcPct val="0"/>
              </a:spcBef>
              <a:spcAft>
                <a:spcPct val="0"/>
              </a:spcAft>
              <a:defRPr sz="3900" b="1">
                <a:solidFill>
                  <a:schemeClr val="tx2"/>
                </a:solidFill>
                <a:latin typeface="Arial" charset="0"/>
              </a:defRPr>
            </a:lvl4pPr>
            <a:lvl5pPr algn="l" rtl="0" eaLnBrk="0" fontAlgn="base" hangingPunct="0">
              <a:spcBef>
                <a:spcPct val="0"/>
              </a:spcBef>
              <a:spcAft>
                <a:spcPct val="0"/>
              </a:spcAft>
              <a:defRPr sz="3900" b="1">
                <a:solidFill>
                  <a:schemeClr val="tx2"/>
                </a:solidFill>
                <a:latin typeface="Arial" charset="0"/>
              </a:defRPr>
            </a:lvl5pPr>
            <a:lvl6pPr marL="457200" algn="l" rtl="0" fontAlgn="base">
              <a:spcBef>
                <a:spcPct val="0"/>
              </a:spcBef>
              <a:spcAft>
                <a:spcPct val="0"/>
              </a:spcAft>
              <a:defRPr sz="3900" b="1">
                <a:solidFill>
                  <a:schemeClr val="tx2"/>
                </a:solidFill>
                <a:latin typeface="Arial" charset="0"/>
              </a:defRPr>
            </a:lvl6pPr>
            <a:lvl7pPr marL="914400" algn="l" rtl="0" fontAlgn="base">
              <a:spcBef>
                <a:spcPct val="0"/>
              </a:spcBef>
              <a:spcAft>
                <a:spcPct val="0"/>
              </a:spcAft>
              <a:defRPr sz="3900" b="1">
                <a:solidFill>
                  <a:schemeClr val="tx2"/>
                </a:solidFill>
                <a:latin typeface="Arial" charset="0"/>
              </a:defRPr>
            </a:lvl7pPr>
            <a:lvl8pPr marL="1371600" algn="l" rtl="0" fontAlgn="base">
              <a:spcBef>
                <a:spcPct val="0"/>
              </a:spcBef>
              <a:spcAft>
                <a:spcPct val="0"/>
              </a:spcAft>
              <a:defRPr sz="3900" b="1">
                <a:solidFill>
                  <a:schemeClr val="tx2"/>
                </a:solidFill>
                <a:latin typeface="Arial" charset="0"/>
              </a:defRPr>
            </a:lvl8pPr>
            <a:lvl9pPr marL="1828800" algn="l" rtl="0" fontAlgn="base">
              <a:spcBef>
                <a:spcPct val="0"/>
              </a:spcBef>
              <a:spcAft>
                <a:spcPct val="0"/>
              </a:spcAft>
              <a:defRPr sz="3900" b="1">
                <a:solidFill>
                  <a:schemeClr val="tx2"/>
                </a:solidFill>
                <a:latin typeface="Arial" charset="0"/>
              </a:defRPr>
            </a:lvl9pPr>
          </a:lstStyle>
          <a:p>
            <a:r>
              <a:rPr lang="en-US" kern="0" dirty="0">
                <a:solidFill>
                  <a:srgbClr val="330066"/>
                </a:solidFill>
                <a:latin typeface="Arial"/>
              </a:rPr>
              <a:t>We need to remain aware of the limitations of our methods!</a:t>
            </a:r>
          </a:p>
        </p:txBody>
      </p:sp>
      <p:sp>
        <p:nvSpPr>
          <p:cNvPr id="4" name="TextBox 3"/>
          <p:cNvSpPr txBox="1"/>
          <p:nvPr/>
        </p:nvSpPr>
        <p:spPr>
          <a:xfrm>
            <a:off x="6553200" y="3276600"/>
            <a:ext cx="3810000" cy="3416320"/>
          </a:xfrm>
          <a:prstGeom prst="rect">
            <a:avLst/>
          </a:prstGeom>
          <a:noFill/>
        </p:spPr>
        <p:txBody>
          <a:bodyPr wrap="square" rtlCol="0">
            <a:spAutoFit/>
          </a:bodyPr>
          <a:lstStyle/>
          <a:p>
            <a:pPr fontAlgn="base">
              <a:spcBef>
                <a:spcPct val="0"/>
              </a:spcBef>
              <a:spcAft>
                <a:spcPct val="0"/>
              </a:spcAft>
            </a:pPr>
            <a:r>
              <a:rPr lang="en-US" sz="2400" dirty="0">
                <a:solidFill>
                  <a:srgbClr val="000000"/>
                </a:solidFill>
                <a:latin typeface="Arial" charset="0"/>
              </a:rPr>
              <a:t>The emperor stood in front of the mirror admiring the clothes he couldn't see.</a:t>
            </a:r>
          </a:p>
          <a:p>
            <a:pPr fontAlgn="base">
              <a:spcBef>
                <a:spcPct val="0"/>
              </a:spcBef>
              <a:spcAft>
                <a:spcPct val="0"/>
              </a:spcAft>
            </a:pPr>
            <a:r>
              <a:rPr lang="en-US" sz="2400" dirty="0">
                <a:solidFill>
                  <a:srgbClr val="000000"/>
                </a:solidFill>
                <a:latin typeface="Arial" charset="0"/>
              </a:rPr>
              <a:t>"Oh, how they suit you! A perfect fit!" everyone exclaimed. "What colors! What patterns! The new clothes are magnificent!"</a:t>
            </a:r>
          </a:p>
          <a:p>
            <a:pPr fontAlgn="base">
              <a:spcBef>
                <a:spcPct val="0"/>
              </a:spcBef>
              <a:spcAft>
                <a:spcPct val="0"/>
              </a:spcAft>
            </a:pPr>
            <a:endParaRPr lang="en-US" dirty="0">
              <a:solidFill>
                <a:srgbClr val="000000"/>
              </a:solidFill>
              <a:latin typeface="Arial" charset="0"/>
            </a:endParaRPr>
          </a:p>
        </p:txBody>
      </p:sp>
      <p:pic>
        <p:nvPicPr>
          <p:cNvPr id="5" name="Picture 4" descr="Emperor-2nd-inspect.gif"/>
          <p:cNvPicPr>
            <a:picLocks noChangeAspect="1"/>
          </p:cNvPicPr>
          <p:nvPr/>
        </p:nvPicPr>
        <p:blipFill>
          <a:blip r:embed="rId3" cstate="print"/>
          <a:stretch>
            <a:fillRect/>
          </a:stretch>
        </p:blipFill>
        <p:spPr>
          <a:xfrm>
            <a:off x="1676400" y="3276601"/>
            <a:ext cx="2315293" cy="3248025"/>
          </a:xfrm>
          <a:prstGeom prst="rect">
            <a:avLst/>
          </a:prstGeom>
        </p:spPr>
      </p:pic>
      <p:pic>
        <p:nvPicPr>
          <p:cNvPr id="6" name="Picture 5" descr="Emperor-3rd-mirror.gif"/>
          <p:cNvPicPr>
            <a:picLocks noChangeAspect="1"/>
          </p:cNvPicPr>
          <p:nvPr/>
        </p:nvPicPr>
        <p:blipFill>
          <a:blip r:embed="rId4" cstate="print"/>
          <a:stretch>
            <a:fillRect/>
          </a:stretch>
        </p:blipFill>
        <p:spPr>
          <a:xfrm>
            <a:off x="4038600" y="3276601"/>
            <a:ext cx="2320018" cy="3248025"/>
          </a:xfrm>
          <a:prstGeom prst="rect">
            <a:avLst/>
          </a:prstGeom>
        </p:spPr>
      </p:pic>
      <p:sp>
        <p:nvSpPr>
          <p:cNvPr id="7" name="TextBox 6"/>
          <p:cNvSpPr txBox="1"/>
          <p:nvPr/>
        </p:nvSpPr>
        <p:spPr>
          <a:xfrm>
            <a:off x="7931290" y="6488668"/>
            <a:ext cx="2736711" cy="369332"/>
          </a:xfrm>
          <a:prstGeom prst="rect">
            <a:avLst/>
          </a:prstGeom>
          <a:noFill/>
        </p:spPr>
        <p:txBody>
          <a:bodyPr wrap="none" rtlCol="0">
            <a:spAutoFit/>
          </a:bodyPr>
          <a:lstStyle/>
          <a:p>
            <a:pPr fontAlgn="base">
              <a:spcBef>
                <a:spcPct val="0"/>
              </a:spcBef>
              <a:spcAft>
                <a:spcPct val="0"/>
              </a:spcAft>
            </a:pPr>
            <a:r>
              <a:rPr lang="en-US" dirty="0">
                <a:solidFill>
                  <a:srgbClr val="000000"/>
                </a:solidFill>
                <a:latin typeface="Arial" charset="0"/>
              </a:rPr>
              <a:t>Hans Christian Andersen</a:t>
            </a:r>
          </a:p>
        </p:txBody>
      </p:sp>
      <p:sp>
        <p:nvSpPr>
          <p:cNvPr id="8" name="TextBox 7"/>
          <p:cNvSpPr txBox="1"/>
          <p:nvPr/>
        </p:nvSpPr>
        <p:spPr>
          <a:xfrm>
            <a:off x="6422964" y="3243886"/>
            <a:ext cx="4309382" cy="3416320"/>
          </a:xfrm>
          <a:prstGeom prst="rect">
            <a:avLst/>
          </a:prstGeom>
          <a:solidFill>
            <a:schemeClr val="bg1"/>
          </a:solidFill>
        </p:spPr>
        <p:txBody>
          <a:bodyPr wrap="square" rtlCol="0">
            <a:spAutoFit/>
          </a:bodyPr>
          <a:lstStyle/>
          <a:p>
            <a:pPr fontAlgn="base">
              <a:spcBef>
                <a:spcPct val="0"/>
              </a:spcBef>
              <a:spcAft>
                <a:spcPct val="0"/>
              </a:spcAft>
            </a:pPr>
            <a:r>
              <a:rPr lang="en-US" sz="2400" dirty="0">
                <a:solidFill>
                  <a:srgbClr val="000000"/>
                </a:solidFill>
                <a:latin typeface="Arial" charset="0"/>
              </a:rPr>
              <a:t>The </a:t>
            </a:r>
            <a:r>
              <a:rPr lang="en-US" sz="2400" dirty="0">
                <a:solidFill>
                  <a:srgbClr val="FF0000"/>
                </a:solidFill>
                <a:latin typeface="Arial" charset="0"/>
              </a:rPr>
              <a:t>researcher</a:t>
            </a:r>
            <a:r>
              <a:rPr lang="en-US" sz="2400" dirty="0">
                <a:solidFill>
                  <a:srgbClr val="000000"/>
                </a:solidFill>
                <a:latin typeface="Arial" charset="0"/>
              </a:rPr>
              <a:t> stood in front of </a:t>
            </a:r>
            <a:r>
              <a:rPr lang="en-US" sz="2400" dirty="0">
                <a:solidFill>
                  <a:srgbClr val="FF0000"/>
                </a:solidFill>
                <a:latin typeface="Arial" charset="0"/>
              </a:rPr>
              <a:t>his data </a:t>
            </a:r>
            <a:r>
              <a:rPr lang="en-US" sz="2400" dirty="0">
                <a:solidFill>
                  <a:srgbClr val="000000"/>
                </a:solidFill>
                <a:latin typeface="Arial" charset="0"/>
              </a:rPr>
              <a:t>admiring the </a:t>
            </a:r>
            <a:r>
              <a:rPr lang="en-US" sz="2400" dirty="0">
                <a:solidFill>
                  <a:srgbClr val="FF0000"/>
                </a:solidFill>
                <a:latin typeface="Arial" charset="0"/>
              </a:rPr>
              <a:t>results with the error</a:t>
            </a:r>
            <a:r>
              <a:rPr lang="en-US" sz="2400" dirty="0">
                <a:solidFill>
                  <a:srgbClr val="000000"/>
                </a:solidFill>
                <a:latin typeface="Arial" charset="0"/>
              </a:rPr>
              <a:t> he couldn't see. "Oh, </a:t>
            </a:r>
            <a:r>
              <a:rPr lang="en-US" sz="2400" dirty="0">
                <a:solidFill>
                  <a:srgbClr val="FF0000"/>
                </a:solidFill>
                <a:latin typeface="Arial" charset="0"/>
              </a:rPr>
              <a:t>how impressive this is</a:t>
            </a:r>
            <a:r>
              <a:rPr lang="en-US" sz="2400" dirty="0">
                <a:solidFill>
                  <a:srgbClr val="000000"/>
                </a:solidFill>
                <a:latin typeface="Arial" charset="0"/>
              </a:rPr>
              <a:t>! A perfect fit!" everyone exclaimed. "What </a:t>
            </a:r>
            <a:r>
              <a:rPr lang="en-US" sz="2400" dirty="0">
                <a:solidFill>
                  <a:srgbClr val="FF0000"/>
                </a:solidFill>
                <a:latin typeface="Arial" charset="0"/>
              </a:rPr>
              <a:t>power</a:t>
            </a:r>
            <a:r>
              <a:rPr lang="en-US" sz="2400" dirty="0">
                <a:solidFill>
                  <a:srgbClr val="000000"/>
                </a:solidFill>
                <a:latin typeface="Arial" charset="0"/>
              </a:rPr>
              <a:t>! What patterns! The new </a:t>
            </a:r>
            <a:r>
              <a:rPr lang="en-US" sz="2400" dirty="0">
                <a:solidFill>
                  <a:srgbClr val="FF0000"/>
                </a:solidFill>
                <a:latin typeface="Arial" charset="0"/>
              </a:rPr>
              <a:t>methods</a:t>
            </a:r>
            <a:r>
              <a:rPr lang="en-US" sz="2400" dirty="0">
                <a:solidFill>
                  <a:srgbClr val="000000"/>
                </a:solidFill>
                <a:latin typeface="Arial" charset="0"/>
              </a:rPr>
              <a:t> are magnificent!"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1162" y="3276601"/>
            <a:ext cx="2354894" cy="3248025"/>
          </a:xfrm>
          <a:prstGeom prst="rect">
            <a:avLst/>
          </a:prstGeom>
        </p:spPr>
      </p:pic>
    </p:spTree>
    <p:custDataLst>
      <p:tags r:id="rId1"/>
    </p:custDataLst>
    <p:extLst>
      <p:ext uri="{BB962C8B-B14F-4D97-AF65-F5344CB8AC3E}">
        <p14:creationId xmlns:p14="http://schemas.microsoft.com/office/powerpoint/2010/main" val="1309675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3E53F5-7AA7-4EB4-8246-1260978460AC}"/>
              </a:ext>
            </a:extLst>
          </p:cNvPr>
          <p:cNvSpPr>
            <a:spLocks noGrp="1"/>
          </p:cNvSpPr>
          <p:nvPr>
            <p:ph type="title"/>
          </p:nvPr>
        </p:nvSpPr>
        <p:spPr/>
        <p:txBody>
          <a:bodyPr/>
          <a:lstStyle/>
          <a:p>
            <a:r>
              <a:rPr lang="en-US" dirty="0"/>
              <a:t>Can’t We all just Agree on </a:t>
            </a:r>
            <a:br>
              <a:rPr lang="en-US" dirty="0"/>
            </a:br>
            <a:r>
              <a:rPr lang="en-US" dirty="0"/>
              <a:t>Some </a:t>
            </a:r>
            <a:r>
              <a:rPr lang="en-US" dirty="0" err="1"/>
              <a:t>StandardizeD</a:t>
            </a:r>
            <a:r>
              <a:rPr lang="en-US" dirty="0"/>
              <a:t> Approaches and Methods?</a:t>
            </a:r>
          </a:p>
        </p:txBody>
      </p:sp>
      <p:sp>
        <p:nvSpPr>
          <p:cNvPr id="4" name="Text Placeholder 3">
            <a:extLst>
              <a:ext uri="{FF2B5EF4-FFF2-40B4-BE49-F238E27FC236}">
                <a16:creationId xmlns:a16="http://schemas.microsoft.com/office/drawing/2014/main" id="{D6BB059F-E18A-2BFE-2FC6-CC510711A3BA}"/>
              </a:ext>
            </a:extLst>
          </p:cNvPr>
          <p:cNvSpPr>
            <a:spLocks noGrp="1"/>
          </p:cNvSpPr>
          <p:nvPr>
            <p:ph type="body" idx="1"/>
          </p:nvPr>
        </p:nvSpPr>
        <p:spPr/>
        <p:txBody>
          <a:bodyPr/>
          <a:lstStyle/>
          <a:p>
            <a:r>
              <a:rPr lang="en-US" dirty="0"/>
              <a:t>Common Question</a:t>
            </a:r>
          </a:p>
        </p:txBody>
      </p:sp>
    </p:spTree>
    <p:extLst>
      <p:ext uri="{BB962C8B-B14F-4D97-AF65-F5344CB8AC3E}">
        <p14:creationId xmlns:p14="http://schemas.microsoft.com/office/powerpoint/2010/main" val="10336372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bg1"/>
                </a:solidFill>
              </a:rPr>
              <a:t>Major Consensus Conference</a:t>
            </a:r>
          </a:p>
        </p:txBody>
      </p:sp>
      <p:sp>
        <p:nvSpPr>
          <p:cNvPr id="7" name="Content Placeholder 6"/>
          <p:cNvSpPr>
            <a:spLocks noGrp="1"/>
          </p:cNvSpPr>
          <p:nvPr>
            <p:ph idx="1"/>
          </p:nvPr>
        </p:nvSpPr>
        <p:spPr/>
        <p:txBody>
          <a:bodyPr/>
          <a:lstStyle/>
          <a:p>
            <a:pPr marL="0" indent="0">
              <a:buNone/>
            </a:pPr>
            <a:r>
              <a:rPr lang="en-US" dirty="0"/>
              <a:t>Objective Monitoring of Physical Activity: Closing the Gaps in the Science of </a:t>
            </a:r>
            <a:r>
              <a:rPr lang="en-US" dirty="0" err="1"/>
              <a:t>Accelerometry</a:t>
            </a:r>
            <a:r>
              <a:rPr lang="en-US" dirty="0"/>
              <a:t>. </a:t>
            </a:r>
            <a:r>
              <a:rPr lang="en-US" sz="2000" i="1" dirty="0">
                <a:solidFill>
                  <a:srgbClr val="000000"/>
                </a:solidFill>
              </a:rPr>
              <a:t>Med </a:t>
            </a:r>
            <a:r>
              <a:rPr lang="en-US" sz="2000" i="1" dirty="0" err="1">
                <a:solidFill>
                  <a:srgbClr val="000000"/>
                </a:solidFill>
              </a:rPr>
              <a:t>Sci</a:t>
            </a:r>
            <a:r>
              <a:rPr lang="en-US" sz="2000" i="1" dirty="0">
                <a:solidFill>
                  <a:srgbClr val="000000"/>
                </a:solidFill>
              </a:rPr>
              <a:t> Sports </a:t>
            </a:r>
            <a:r>
              <a:rPr lang="en-US" sz="2000" i="1" dirty="0" err="1">
                <a:solidFill>
                  <a:srgbClr val="000000"/>
                </a:solidFill>
              </a:rPr>
              <a:t>Exerc</a:t>
            </a:r>
            <a:r>
              <a:rPr lang="en-US" sz="2000" dirty="0">
                <a:solidFill>
                  <a:srgbClr val="000000"/>
                </a:solidFill>
              </a:rPr>
              <a:t>. 2005 November; 37(</a:t>
            </a:r>
            <a:r>
              <a:rPr lang="en-US" sz="2000" dirty="0" err="1">
                <a:solidFill>
                  <a:srgbClr val="000000"/>
                </a:solidFill>
              </a:rPr>
              <a:t>suppl</a:t>
            </a:r>
            <a:r>
              <a:rPr lang="en-US" sz="2000" dirty="0">
                <a:solidFill>
                  <a:srgbClr val="000000"/>
                </a:solidFill>
              </a:rPr>
              <a:t>):S487-S588.</a:t>
            </a:r>
          </a:p>
          <a:p>
            <a:pPr marL="0" indent="0">
              <a:buNone/>
            </a:pPr>
            <a:endParaRPr lang="en-US" sz="2000" dirty="0">
              <a:solidFill>
                <a:srgbClr val="000000"/>
              </a:solidFill>
            </a:endParaRPr>
          </a:p>
          <a:p>
            <a:pPr marL="0" indent="0">
              <a:buNone/>
            </a:pPr>
            <a:r>
              <a:rPr lang="en-US" sz="2400" u="sng" dirty="0"/>
              <a:t>Key Recommendations:</a:t>
            </a:r>
          </a:p>
          <a:p>
            <a:pPr>
              <a:buFont typeface="Wingdings 2" pitchFamily="18" charset="2"/>
              <a:buChar char=""/>
            </a:pPr>
            <a:r>
              <a:rPr lang="en-US" dirty="0"/>
              <a:t>Encourage open-source technology to enhance comparability</a:t>
            </a:r>
          </a:p>
          <a:p>
            <a:pPr>
              <a:buFont typeface="Wingdings 2" pitchFamily="18" charset="2"/>
              <a:buChar char=""/>
            </a:pPr>
            <a:r>
              <a:rPr lang="en-US" dirty="0"/>
              <a:t>Tap into cell phone technology</a:t>
            </a:r>
          </a:p>
          <a:p>
            <a:pPr>
              <a:buFont typeface="Arial" pitchFamily="34" charset="0"/>
              <a:buChar char="~"/>
            </a:pPr>
            <a:r>
              <a:rPr lang="en-US" dirty="0"/>
              <a:t>Develop core set of activities to employ in calibration studies</a:t>
            </a:r>
          </a:p>
          <a:p>
            <a:r>
              <a:rPr lang="en-US" dirty="0"/>
              <a:t>Avoid wrist placement</a:t>
            </a:r>
          </a:p>
          <a:p>
            <a:endParaRPr lang="en-US" dirty="0"/>
          </a:p>
        </p:txBody>
      </p:sp>
    </p:spTree>
    <p:custDataLst>
      <p:tags r:id="rId1"/>
    </p:custDataLst>
    <p:extLst>
      <p:ext uri="{BB962C8B-B14F-4D97-AF65-F5344CB8AC3E}">
        <p14:creationId xmlns:p14="http://schemas.microsoft.com/office/powerpoint/2010/main" val="242566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mph" presetSubtype="2" fill="hold" nodeType="clickEffect">
                                  <p:stCondLst>
                                    <p:cond delay="0"/>
                                  </p:stCondLst>
                                  <p:childTnLst>
                                    <p:animClr clrSpc="rgb" dir="cw">
                                      <p:cBhvr override="childStyle">
                                        <p:cTn id="18" dur="2000" fill="hold"/>
                                        <p:tgtEl>
                                          <p:spTgt spid="7">
                                            <p:txEl>
                                              <p:pRg st="6" end="6"/>
                                            </p:txEl>
                                          </p:spTgt>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bg1"/>
                </a:solidFill>
              </a:rPr>
              <a:t>Another Consensus Conference</a:t>
            </a:r>
          </a:p>
        </p:txBody>
      </p:sp>
      <p:sp>
        <p:nvSpPr>
          <p:cNvPr id="7" name="Content Placeholder 6"/>
          <p:cNvSpPr>
            <a:spLocks noGrp="1"/>
          </p:cNvSpPr>
          <p:nvPr>
            <p:ph idx="1"/>
          </p:nvPr>
        </p:nvSpPr>
        <p:spPr/>
        <p:txBody>
          <a:bodyPr/>
          <a:lstStyle/>
          <a:p>
            <a:pPr marL="0" indent="0">
              <a:buNone/>
            </a:pPr>
            <a:r>
              <a:rPr lang="en-US" dirty="0"/>
              <a:t>Objective Measurement of Physical Activity: Best Practices and Future Directions. </a:t>
            </a:r>
            <a:r>
              <a:rPr lang="en-US" sz="2000" i="1" dirty="0"/>
              <a:t>Med </a:t>
            </a:r>
            <a:r>
              <a:rPr lang="en-US" sz="2000" i="1" dirty="0" err="1"/>
              <a:t>Sci</a:t>
            </a:r>
            <a:r>
              <a:rPr lang="en-US" sz="2000" i="1" dirty="0"/>
              <a:t> Sports </a:t>
            </a:r>
            <a:r>
              <a:rPr lang="en-US" sz="2000" i="1" dirty="0" err="1"/>
              <a:t>Exerc</a:t>
            </a:r>
            <a:r>
              <a:rPr lang="en-US" sz="2000" dirty="0"/>
              <a:t>. 2012 January; 44(</a:t>
            </a:r>
            <a:r>
              <a:rPr lang="en-US" sz="2000" dirty="0" err="1"/>
              <a:t>suppl</a:t>
            </a:r>
            <a:r>
              <a:rPr lang="en-US" sz="2000" dirty="0"/>
              <a:t> 1):S1-S89.\</a:t>
            </a:r>
          </a:p>
          <a:p>
            <a:pPr marL="0" indent="0">
              <a:buNone/>
            </a:pPr>
            <a:endParaRPr lang="en-US" sz="2000" dirty="0"/>
          </a:p>
          <a:p>
            <a:pPr marL="0" indent="0">
              <a:buNone/>
            </a:pPr>
            <a:r>
              <a:rPr lang="en-US" sz="2400" u="sng" dirty="0"/>
              <a:t>Key Recommendations</a:t>
            </a:r>
          </a:p>
          <a:p>
            <a:pPr>
              <a:buFont typeface="Wingdings 2" pitchFamily="18" charset="2"/>
              <a:buChar char=""/>
            </a:pPr>
            <a:r>
              <a:rPr lang="en-US" sz="2400" dirty="0"/>
              <a:t>“Monitor data should be collected and saved as raw signals with post-processing used for data transformation.”</a:t>
            </a:r>
          </a:p>
          <a:p>
            <a:pPr>
              <a:buFont typeface="Wingdings 2" pitchFamily="18" charset="2"/>
              <a:buChar char=""/>
            </a:pPr>
            <a:r>
              <a:rPr lang="en-US" sz="2400" dirty="0"/>
              <a:t>“</a:t>
            </a:r>
            <a:r>
              <a:rPr lang="en-US" sz="2400" dirty="0" err="1"/>
              <a:t>Organiz</a:t>
            </a:r>
            <a:r>
              <a:rPr lang="en-US" sz="2400" dirty="0"/>
              <a:t>[e] multi-disciplinary teams … to develop tools, process data, and perform calibration/validation studies…”</a:t>
            </a:r>
          </a:p>
          <a:p>
            <a:pPr>
              <a:buFont typeface="Arial" pitchFamily="34" charset="0"/>
              <a:buChar char="~"/>
            </a:pPr>
            <a:r>
              <a:rPr lang="en-US" sz="2400" dirty="0"/>
              <a:t>“… discontinue development and use of </a:t>
            </a:r>
            <a:r>
              <a:rPr lang="en-US" sz="2400" dirty="0" err="1"/>
              <a:t>cutpoint</a:t>
            </a:r>
            <a:r>
              <a:rPr lang="en-US" sz="2400" dirty="0"/>
              <a:t> methods to define intensity categories…”</a:t>
            </a:r>
          </a:p>
          <a:p>
            <a:pPr marL="0" indent="0">
              <a:buNone/>
            </a:pPr>
            <a:endParaRPr lang="en-US" sz="2000" dirty="0"/>
          </a:p>
          <a:p>
            <a:pPr marL="0" indent="0">
              <a:buNone/>
            </a:pPr>
            <a:endParaRPr lang="en-US" sz="2000" dirty="0"/>
          </a:p>
        </p:txBody>
      </p:sp>
    </p:spTree>
    <p:custDataLst>
      <p:tags r:id="rId1"/>
    </p:custDataLst>
    <p:extLst>
      <p:ext uri="{BB962C8B-B14F-4D97-AF65-F5344CB8AC3E}">
        <p14:creationId xmlns:p14="http://schemas.microsoft.com/office/powerpoint/2010/main" val="1088324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chemeClr val="bg1"/>
                </a:solidFill>
              </a:rPr>
              <a:t>Another Important Conference</a:t>
            </a:r>
          </a:p>
        </p:txBody>
      </p:sp>
      <p:sp>
        <p:nvSpPr>
          <p:cNvPr id="7" name="Content Placeholder 6"/>
          <p:cNvSpPr>
            <a:spLocks noGrp="1"/>
          </p:cNvSpPr>
          <p:nvPr>
            <p:ph idx="1"/>
          </p:nvPr>
        </p:nvSpPr>
        <p:spPr>
          <a:xfrm>
            <a:off x="1016000" y="981173"/>
            <a:ext cx="10871200" cy="5486400"/>
          </a:xfrm>
        </p:spPr>
        <p:txBody>
          <a:bodyPr/>
          <a:lstStyle/>
          <a:p>
            <a:pPr marL="0" indent="0">
              <a:buNone/>
            </a:pPr>
            <a:r>
              <a:rPr lang="en-US" dirty="0"/>
              <a:t>Closing the Gap in Self-Report Methods. </a:t>
            </a:r>
            <a:br>
              <a:rPr lang="en-US" dirty="0"/>
            </a:br>
            <a:r>
              <a:rPr lang="en-US" sz="2000" i="1" dirty="0"/>
              <a:t>Journal of Physical Activity and Health, 9 (Suppl), S1-S122.</a:t>
            </a:r>
          </a:p>
          <a:p>
            <a:pPr marL="0" indent="0">
              <a:buNone/>
            </a:pPr>
            <a:endParaRPr lang="en-US" sz="2000" dirty="0"/>
          </a:p>
          <a:p>
            <a:pPr marL="0" indent="0">
              <a:buNone/>
            </a:pPr>
            <a:endParaRPr lang="en-US" sz="2000" dirty="0"/>
          </a:p>
          <a:p>
            <a:pPr marL="0" indent="0">
              <a:buNone/>
            </a:pPr>
            <a:endParaRPr lang="en-US" sz="2000" dirty="0"/>
          </a:p>
        </p:txBody>
      </p:sp>
      <p:pic>
        <p:nvPicPr>
          <p:cNvPr id="4" name="Picture 3">
            <a:extLst>
              <a:ext uri="{FF2B5EF4-FFF2-40B4-BE49-F238E27FC236}">
                <a16:creationId xmlns:a16="http://schemas.microsoft.com/office/drawing/2014/main" id="{C1E0EAC4-7703-4026-9D09-0F48D0F5C695}"/>
              </a:ext>
            </a:extLst>
          </p:cNvPr>
          <p:cNvPicPr>
            <a:picLocks noChangeAspect="1"/>
          </p:cNvPicPr>
          <p:nvPr/>
        </p:nvPicPr>
        <p:blipFill>
          <a:blip r:embed="rId3"/>
          <a:stretch>
            <a:fillRect/>
          </a:stretch>
        </p:blipFill>
        <p:spPr>
          <a:xfrm>
            <a:off x="1462087" y="2443800"/>
            <a:ext cx="9267825" cy="2762250"/>
          </a:xfrm>
          <a:prstGeom prst="rect">
            <a:avLst/>
          </a:prstGeom>
          <a:ln>
            <a:solidFill>
              <a:schemeClr val="accent1"/>
            </a:solidFill>
          </a:ln>
        </p:spPr>
      </p:pic>
    </p:spTree>
    <p:custDataLst>
      <p:tags r:id="rId1"/>
    </p:custDataLst>
    <p:extLst>
      <p:ext uri="{BB962C8B-B14F-4D97-AF65-F5344CB8AC3E}">
        <p14:creationId xmlns:p14="http://schemas.microsoft.com/office/powerpoint/2010/main" val="25168678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Conceptual Model of Physical Activity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1" y="1295401"/>
            <a:ext cx="6842119" cy="5510367"/>
          </a:xfrm>
          <a:prstGeom prst="rect">
            <a:avLst/>
          </a:prstGeom>
        </p:spPr>
      </p:pic>
    </p:spTree>
    <p:extLst>
      <p:ext uri="{BB962C8B-B14F-4D97-AF65-F5344CB8AC3E}">
        <p14:creationId xmlns:p14="http://schemas.microsoft.com/office/powerpoint/2010/main" val="1797205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p:cNvSpPr/>
          <p:nvPr/>
        </p:nvSpPr>
        <p:spPr>
          <a:xfrm>
            <a:off x="8153400" y="2133600"/>
            <a:ext cx="2057400" cy="1676400"/>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endParaRPr lang="en-US" dirty="0">
              <a:solidFill>
                <a:prstClr val="black"/>
              </a:solidFill>
              <a:latin typeface="Calibri"/>
            </a:endParaRPr>
          </a:p>
        </p:txBody>
      </p:sp>
      <p:cxnSp>
        <p:nvCxnSpPr>
          <p:cNvPr id="13" name="Straight Arrow Connector 12"/>
          <p:cNvCxnSpPr/>
          <p:nvPr/>
        </p:nvCxnSpPr>
        <p:spPr>
          <a:xfrm>
            <a:off x="4419600" y="1219200"/>
            <a:ext cx="304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14600" y="0"/>
            <a:ext cx="1905000" cy="369332"/>
          </a:xfrm>
          <a:prstGeom prst="rect">
            <a:avLst/>
          </a:prstGeom>
          <a:noFill/>
        </p:spPr>
        <p:txBody>
          <a:bodyPr wrap="square" rtlCol="0">
            <a:spAutoFit/>
          </a:bodyPr>
          <a:lstStyle/>
          <a:p>
            <a:pPr algn="ctr" fontAlgn="base">
              <a:spcBef>
                <a:spcPct val="0"/>
              </a:spcBef>
              <a:spcAft>
                <a:spcPct val="0"/>
              </a:spcAft>
            </a:pPr>
            <a:r>
              <a:rPr lang="en-US" dirty="0">
                <a:solidFill>
                  <a:prstClr val="black"/>
                </a:solidFill>
                <a:latin typeface="Arial" pitchFamily="-123" charset="0"/>
                <a:ea typeface="ＭＳ Ｐゴシック" pitchFamily="-123" charset="-128"/>
                <a:cs typeface="Arial" pitchFamily="34" charset="0"/>
              </a:rPr>
              <a:t>Behavior</a:t>
            </a:r>
          </a:p>
        </p:txBody>
      </p:sp>
      <p:sp>
        <p:nvSpPr>
          <p:cNvPr id="28" name="Rectangle 27"/>
          <p:cNvSpPr/>
          <p:nvPr/>
        </p:nvSpPr>
        <p:spPr>
          <a:xfrm>
            <a:off x="4876800" y="685800"/>
            <a:ext cx="1905000" cy="9906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base">
              <a:spcBef>
                <a:spcPct val="0"/>
              </a:spcBef>
              <a:spcAft>
                <a:spcPct val="0"/>
              </a:spcAft>
            </a:pPr>
            <a:r>
              <a:rPr lang="en-US" dirty="0">
                <a:solidFill>
                  <a:prstClr val="black"/>
                </a:solidFill>
                <a:latin typeface="Calibri"/>
              </a:rPr>
              <a:t>Human </a:t>
            </a:r>
          </a:p>
          <a:p>
            <a:pPr algn="ctr" fontAlgn="base">
              <a:spcBef>
                <a:spcPct val="0"/>
              </a:spcBef>
              <a:spcAft>
                <a:spcPct val="0"/>
              </a:spcAft>
            </a:pPr>
            <a:r>
              <a:rPr lang="en-US" dirty="0">
                <a:solidFill>
                  <a:prstClr val="black"/>
                </a:solidFill>
                <a:latin typeface="Calibri"/>
              </a:rPr>
              <a:t>Movement</a:t>
            </a:r>
          </a:p>
        </p:txBody>
      </p:sp>
      <p:sp>
        <p:nvSpPr>
          <p:cNvPr id="29" name="TextBox 28"/>
          <p:cNvSpPr txBox="1"/>
          <p:nvPr/>
        </p:nvSpPr>
        <p:spPr>
          <a:xfrm>
            <a:off x="4876800" y="0"/>
            <a:ext cx="1905000" cy="369332"/>
          </a:xfrm>
          <a:prstGeom prst="rect">
            <a:avLst/>
          </a:prstGeom>
          <a:noFill/>
        </p:spPr>
        <p:txBody>
          <a:bodyPr wrap="square" rtlCol="0">
            <a:spAutoFit/>
          </a:bodyPr>
          <a:lstStyle/>
          <a:p>
            <a:pPr algn="ctr" fontAlgn="base">
              <a:spcBef>
                <a:spcPct val="0"/>
              </a:spcBef>
              <a:spcAft>
                <a:spcPct val="0"/>
              </a:spcAft>
            </a:pPr>
            <a:r>
              <a:rPr lang="en-US" dirty="0">
                <a:solidFill>
                  <a:prstClr val="black"/>
                </a:solidFill>
                <a:latin typeface="Arial" pitchFamily="-123" charset="0"/>
                <a:ea typeface="ＭＳ Ｐゴシック" pitchFamily="-123" charset="-128"/>
                <a:cs typeface="Arial" pitchFamily="34" charset="0"/>
              </a:rPr>
              <a:t>Characteristic</a:t>
            </a:r>
          </a:p>
        </p:txBody>
      </p:sp>
      <p:sp>
        <p:nvSpPr>
          <p:cNvPr id="30" name="TextBox 29"/>
          <p:cNvSpPr txBox="1"/>
          <p:nvPr/>
        </p:nvSpPr>
        <p:spPr>
          <a:xfrm>
            <a:off x="8153400" y="0"/>
            <a:ext cx="2057400" cy="369332"/>
          </a:xfrm>
          <a:prstGeom prst="rect">
            <a:avLst/>
          </a:prstGeom>
          <a:noFill/>
        </p:spPr>
        <p:txBody>
          <a:bodyPr wrap="square" rtlCol="0">
            <a:spAutoFit/>
          </a:bodyPr>
          <a:lstStyle/>
          <a:p>
            <a:pPr algn="ctr" fontAlgn="base">
              <a:spcBef>
                <a:spcPct val="0"/>
              </a:spcBef>
              <a:spcAft>
                <a:spcPct val="0"/>
              </a:spcAft>
            </a:pPr>
            <a:r>
              <a:rPr lang="en-US" dirty="0">
                <a:solidFill>
                  <a:prstClr val="black"/>
                </a:solidFill>
                <a:latin typeface="Arial" pitchFamily="-123" charset="0"/>
                <a:ea typeface="ＭＳ Ｐゴシック" pitchFamily="-123" charset="-128"/>
                <a:cs typeface="Arial" pitchFamily="34" charset="0"/>
              </a:rPr>
              <a:t>Consequence</a:t>
            </a:r>
          </a:p>
        </p:txBody>
      </p:sp>
      <p:cxnSp>
        <p:nvCxnSpPr>
          <p:cNvPr id="64" name="Straight Arrow Connector 63"/>
          <p:cNvCxnSpPr/>
          <p:nvPr/>
        </p:nvCxnSpPr>
        <p:spPr>
          <a:xfrm>
            <a:off x="6781800" y="1219200"/>
            <a:ext cx="12192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8153400" y="3886201"/>
            <a:ext cx="2057400" cy="276999"/>
          </a:xfrm>
          <a:prstGeom prst="rect">
            <a:avLst/>
          </a:prstGeom>
          <a:noFill/>
        </p:spPr>
        <p:txBody>
          <a:bodyPr wrap="square" rtlCol="0">
            <a:spAutoFit/>
          </a:bodyPr>
          <a:lstStyle/>
          <a:p>
            <a:pPr algn="ctr" fontAlgn="base">
              <a:spcBef>
                <a:spcPct val="0"/>
              </a:spcBef>
              <a:spcAft>
                <a:spcPct val="0"/>
              </a:spcAft>
            </a:pPr>
            <a:r>
              <a:rPr lang="en-US" sz="1200" b="1" dirty="0">
                <a:solidFill>
                  <a:srgbClr val="FF0000"/>
                </a:solidFill>
                <a:latin typeface="Arial" pitchFamily="-123" charset="0"/>
                <a:ea typeface="ＭＳ Ｐゴシック" pitchFamily="-123" charset="-128"/>
                <a:cs typeface="Arial" pitchFamily="34" charset="0"/>
              </a:rPr>
              <a:t>Health Enhancing</a:t>
            </a:r>
          </a:p>
        </p:txBody>
      </p:sp>
      <p:grpSp>
        <p:nvGrpSpPr>
          <p:cNvPr id="9" name="Group 8"/>
          <p:cNvGrpSpPr/>
          <p:nvPr/>
        </p:nvGrpSpPr>
        <p:grpSpPr>
          <a:xfrm>
            <a:off x="7543800" y="1447800"/>
            <a:ext cx="609600" cy="1601788"/>
            <a:chOff x="6019800" y="1447800"/>
            <a:chExt cx="609600" cy="1601788"/>
          </a:xfrm>
        </p:grpSpPr>
        <p:cxnSp>
          <p:nvCxnSpPr>
            <p:cNvPr id="66" name="Straight Arrow Connector 65"/>
            <p:cNvCxnSpPr/>
            <p:nvPr/>
          </p:nvCxnSpPr>
          <p:spPr>
            <a:xfrm>
              <a:off x="6248400" y="3048000"/>
              <a:ext cx="381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flipH="1" flipV="1">
              <a:off x="5448300" y="2247900"/>
              <a:ext cx="1600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0800000">
              <a:off x="6019800" y="1447800"/>
              <a:ext cx="228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Rectangle 50"/>
          <p:cNvSpPr/>
          <p:nvPr/>
        </p:nvSpPr>
        <p:spPr>
          <a:xfrm>
            <a:off x="2514600" y="381000"/>
            <a:ext cx="1905000" cy="2286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r>
              <a:rPr lang="en-US" dirty="0">
                <a:solidFill>
                  <a:prstClr val="black"/>
                </a:solidFill>
                <a:latin typeface="Calibri"/>
              </a:rPr>
              <a:t>Physical Activity</a:t>
            </a:r>
          </a:p>
        </p:txBody>
      </p:sp>
      <p:sp>
        <p:nvSpPr>
          <p:cNvPr id="55" name="Rectangle 54"/>
          <p:cNvSpPr/>
          <p:nvPr/>
        </p:nvSpPr>
        <p:spPr>
          <a:xfrm>
            <a:off x="8153400" y="381000"/>
            <a:ext cx="2057400" cy="1676400"/>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endParaRPr lang="en-US" dirty="0">
              <a:solidFill>
                <a:prstClr val="black"/>
              </a:solidFill>
              <a:latin typeface="Calibri"/>
            </a:endParaRPr>
          </a:p>
        </p:txBody>
      </p:sp>
      <p:sp>
        <p:nvSpPr>
          <p:cNvPr id="14" name="Rectangle 13"/>
          <p:cNvSpPr/>
          <p:nvPr/>
        </p:nvSpPr>
        <p:spPr>
          <a:xfrm>
            <a:off x="7239000" y="304800"/>
            <a:ext cx="304800" cy="62484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fontAlgn="base">
              <a:spcBef>
                <a:spcPct val="0"/>
              </a:spcBef>
              <a:spcAft>
                <a:spcPct val="0"/>
              </a:spcAft>
            </a:pPr>
            <a:r>
              <a:rPr lang="en-US" dirty="0">
                <a:solidFill>
                  <a:prstClr val="black"/>
                </a:solidFill>
                <a:latin typeface="Calibri"/>
              </a:rPr>
              <a:t>Physiological Attributes</a:t>
            </a:r>
          </a:p>
        </p:txBody>
      </p:sp>
      <p:sp>
        <p:nvSpPr>
          <p:cNvPr id="36" name="TextBox 35"/>
          <p:cNvSpPr txBox="1"/>
          <p:nvPr/>
        </p:nvSpPr>
        <p:spPr>
          <a:xfrm>
            <a:off x="8229600" y="1752601"/>
            <a:ext cx="1905000" cy="307777"/>
          </a:xfrm>
          <a:prstGeom prst="rect">
            <a:avLst/>
          </a:prstGeom>
          <a:noFill/>
        </p:spPr>
        <p:txBody>
          <a:bodyPr wrap="square" rtlCol="0">
            <a:spAutoFit/>
          </a:bodyPr>
          <a:lstStyle/>
          <a:p>
            <a:pPr algn="ctr" fontAlgn="base">
              <a:spcBef>
                <a:spcPct val="0"/>
              </a:spcBef>
              <a:spcAft>
                <a:spcPct val="0"/>
              </a:spcAft>
            </a:pPr>
            <a:r>
              <a:rPr lang="en-US" sz="1400" dirty="0">
                <a:solidFill>
                  <a:prstClr val="black"/>
                </a:solidFill>
                <a:latin typeface="Arial" pitchFamily="-123" charset="0"/>
                <a:ea typeface="ＭＳ Ｐゴシック" pitchFamily="-123" charset="-128"/>
                <a:cs typeface="Arial" pitchFamily="34" charset="0"/>
              </a:rPr>
              <a:t>Energy Expenditure</a:t>
            </a:r>
          </a:p>
        </p:txBody>
      </p:sp>
      <p:sp>
        <p:nvSpPr>
          <p:cNvPr id="37" name="Rectangle 36"/>
          <p:cNvSpPr/>
          <p:nvPr/>
        </p:nvSpPr>
        <p:spPr>
          <a:xfrm>
            <a:off x="8229600" y="914400"/>
            <a:ext cx="19050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r>
              <a:rPr lang="en-US" sz="1000" dirty="0" err="1">
                <a:solidFill>
                  <a:prstClr val="white"/>
                </a:solidFill>
                <a:latin typeface="Calibri"/>
              </a:rPr>
              <a:t>Thermogenesis</a:t>
            </a:r>
            <a:endParaRPr lang="en-US" sz="1000" dirty="0">
              <a:solidFill>
                <a:prstClr val="white"/>
              </a:solidFill>
              <a:latin typeface="Calibri"/>
            </a:endParaRPr>
          </a:p>
        </p:txBody>
      </p:sp>
      <p:sp>
        <p:nvSpPr>
          <p:cNvPr id="38" name="Rectangle 37"/>
          <p:cNvSpPr/>
          <p:nvPr/>
        </p:nvSpPr>
        <p:spPr>
          <a:xfrm>
            <a:off x="8229600" y="457200"/>
            <a:ext cx="19050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en-US" sz="1000" dirty="0">
                <a:solidFill>
                  <a:prstClr val="white"/>
                </a:solidFill>
                <a:latin typeface="Calibri"/>
              </a:rPr>
              <a:t>Basal (or Resting) Metabolic Rate</a:t>
            </a:r>
          </a:p>
        </p:txBody>
      </p:sp>
      <p:sp>
        <p:nvSpPr>
          <p:cNvPr id="5" name="TextBox 4"/>
          <p:cNvSpPr txBox="1"/>
          <p:nvPr/>
        </p:nvSpPr>
        <p:spPr>
          <a:xfrm>
            <a:off x="8441109" y="706159"/>
            <a:ext cx="1494320" cy="923330"/>
          </a:xfrm>
          <a:prstGeom prst="rect">
            <a:avLst/>
          </a:prstGeom>
          <a:noFill/>
        </p:spPr>
        <p:txBody>
          <a:bodyPr wrap="none" rtlCol="0">
            <a:spAutoFit/>
          </a:bodyPr>
          <a:lstStyle/>
          <a:p>
            <a:pPr algn="ctr" defTabSz="457200" fontAlgn="base">
              <a:spcBef>
                <a:spcPct val="0"/>
              </a:spcBef>
              <a:spcAft>
                <a:spcPct val="0"/>
              </a:spcAft>
            </a:pPr>
            <a:r>
              <a:rPr lang="en-US" dirty="0">
                <a:solidFill>
                  <a:prstClr val="black"/>
                </a:solidFill>
                <a:latin typeface="Arial" pitchFamily="-123" charset="0"/>
                <a:ea typeface="ＭＳ Ｐゴシック" pitchFamily="-123" charset="-128"/>
                <a:cs typeface="Arial" pitchFamily="34" charset="0"/>
              </a:rPr>
              <a:t>Energy </a:t>
            </a:r>
            <a:br>
              <a:rPr lang="en-US" dirty="0">
                <a:solidFill>
                  <a:prstClr val="black"/>
                </a:solidFill>
                <a:latin typeface="Arial" pitchFamily="-123" charset="0"/>
                <a:ea typeface="ＭＳ Ｐゴシック" pitchFamily="-123" charset="-128"/>
                <a:cs typeface="Arial" pitchFamily="34" charset="0"/>
              </a:rPr>
            </a:br>
            <a:r>
              <a:rPr lang="en-US" dirty="0">
                <a:solidFill>
                  <a:prstClr val="black"/>
                </a:solidFill>
                <a:latin typeface="Arial" pitchFamily="-123" charset="0"/>
                <a:ea typeface="ＭＳ Ｐゴシック" pitchFamily="-123" charset="-128"/>
                <a:cs typeface="Arial" pitchFamily="34" charset="0"/>
              </a:rPr>
              <a:t>Expenditure</a:t>
            </a:r>
          </a:p>
          <a:p>
            <a:pPr defTabSz="457200" fontAlgn="base">
              <a:spcBef>
                <a:spcPct val="0"/>
              </a:spcBef>
              <a:spcAft>
                <a:spcPct val="0"/>
              </a:spcAft>
            </a:pPr>
            <a:endParaRPr lang="en-US" dirty="0">
              <a:solidFill>
                <a:prstClr val="black"/>
              </a:solidFill>
              <a:latin typeface="Arial" pitchFamily="-123" charset="0"/>
              <a:ea typeface="ＭＳ Ｐゴシック" pitchFamily="-123" charset="-128"/>
              <a:cs typeface="Arial" pitchFamily="34" charset="0"/>
            </a:endParaRPr>
          </a:p>
        </p:txBody>
      </p:sp>
      <p:sp>
        <p:nvSpPr>
          <p:cNvPr id="40" name="Rectangle 39"/>
          <p:cNvSpPr/>
          <p:nvPr/>
        </p:nvSpPr>
        <p:spPr>
          <a:xfrm>
            <a:off x="8229600" y="1371600"/>
            <a:ext cx="1905000" cy="381000"/>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r>
              <a:rPr lang="en-US" sz="1000" dirty="0">
                <a:solidFill>
                  <a:prstClr val="black"/>
                </a:solidFill>
                <a:latin typeface="Calibri"/>
              </a:rPr>
              <a:t>Activity-Related Energy Expenditure</a:t>
            </a:r>
          </a:p>
        </p:txBody>
      </p:sp>
      <p:grpSp>
        <p:nvGrpSpPr>
          <p:cNvPr id="8" name="Group 7"/>
          <p:cNvGrpSpPr/>
          <p:nvPr/>
        </p:nvGrpSpPr>
        <p:grpSpPr>
          <a:xfrm>
            <a:off x="8229600" y="2209801"/>
            <a:ext cx="1905000" cy="1603177"/>
            <a:chOff x="6705600" y="2209800"/>
            <a:chExt cx="1905000" cy="1603177"/>
          </a:xfrm>
        </p:grpSpPr>
        <p:grpSp>
          <p:nvGrpSpPr>
            <p:cNvPr id="7" name="Group 6"/>
            <p:cNvGrpSpPr/>
            <p:nvPr/>
          </p:nvGrpSpPr>
          <p:grpSpPr>
            <a:xfrm>
              <a:off x="6705600" y="2209800"/>
              <a:ext cx="1905000" cy="1295400"/>
              <a:chOff x="6705600" y="2209800"/>
              <a:chExt cx="1905000" cy="1295400"/>
            </a:xfrm>
          </p:grpSpPr>
          <p:sp>
            <p:nvSpPr>
              <p:cNvPr id="42" name="Rectangle 41"/>
              <p:cNvSpPr/>
              <p:nvPr/>
            </p:nvSpPr>
            <p:spPr>
              <a:xfrm>
                <a:off x="6705600" y="3124200"/>
                <a:ext cx="914400" cy="381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fontAlgn="base">
                  <a:spcBef>
                    <a:spcPct val="0"/>
                  </a:spcBef>
                  <a:spcAft>
                    <a:spcPct val="0"/>
                  </a:spcAft>
                </a:pPr>
                <a:r>
                  <a:rPr lang="en-US" sz="1000" dirty="0">
                    <a:solidFill>
                      <a:prstClr val="white"/>
                    </a:solidFill>
                    <a:latin typeface="Calibri"/>
                  </a:rPr>
                  <a:t>Balance</a:t>
                </a:r>
              </a:p>
            </p:txBody>
          </p:sp>
          <p:sp>
            <p:nvSpPr>
              <p:cNvPr id="43" name="Rectangle 42"/>
              <p:cNvSpPr/>
              <p:nvPr/>
            </p:nvSpPr>
            <p:spPr>
              <a:xfrm>
                <a:off x="7696200" y="3124200"/>
                <a:ext cx="914400" cy="3810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fontAlgn="base">
                  <a:spcBef>
                    <a:spcPct val="0"/>
                  </a:spcBef>
                  <a:spcAft>
                    <a:spcPct val="0"/>
                  </a:spcAft>
                </a:pPr>
                <a:r>
                  <a:rPr lang="en-US" sz="1000" dirty="0">
                    <a:solidFill>
                      <a:prstClr val="white"/>
                    </a:solidFill>
                    <a:latin typeface="Calibri"/>
                  </a:rPr>
                  <a:t>Body </a:t>
                </a:r>
              </a:p>
              <a:p>
                <a:pPr algn="ctr" fontAlgn="base">
                  <a:spcBef>
                    <a:spcPct val="0"/>
                  </a:spcBef>
                  <a:spcAft>
                    <a:spcPct val="0"/>
                  </a:spcAft>
                </a:pPr>
                <a:r>
                  <a:rPr lang="en-US" sz="1000" dirty="0">
                    <a:solidFill>
                      <a:prstClr val="white"/>
                    </a:solidFill>
                    <a:latin typeface="Calibri"/>
                  </a:rPr>
                  <a:t>Composition</a:t>
                </a:r>
              </a:p>
            </p:txBody>
          </p:sp>
          <p:sp>
            <p:nvSpPr>
              <p:cNvPr id="44" name="Rectangle 43"/>
              <p:cNvSpPr/>
              <p:nvPr/>
            </p:nvSpPr>
            <p:spPr>
              <a:xfrm>
                <a:off x="6705600" y="2667000"/>
                <a:ext cx="914400" cy="381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r>
                  <a:rPr lang="en-US" sz="1000" dirty="0">
                    <a:solidFill>
                      <a:prstClr val="white"/>
                    </a:solidFill>
                    <a:latin typeface="Calibri"/>
                  </a:rPr>
                  <a:t>Muscular Fitness</a:t>
                </a:r>
              </a:p>
            </p:txBody>
          </p:sp>
          <p:sp>
            <p:nvSpPr>
              <p:cNvPr id="45" name="Rectangle 44"/>
              <p:cNvSpPr/>
              <p:nvPr/>
            </p:nvSpPr>
            <p:spPr>
              <a:xfrm>
                <a:off x="7696200" y="2667000"/>
                <a:ext cx="914400" cy="381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fontAlgn="base">
                  <a:spcBef>
                    <a:spcPct val="0"/>
                  </a:spcBef>
                  <a:spcAft>
                    <a:spcPct val="0"/>
                  </a:spcAft>
                </a:pPr>
                <a:r>
                  <a:rPr lang="en-US" sz="1000" dirty="0">
                    <a:solidFill>
                      <a:prstClr val="white"/>
                    </a:solidFill>
                    <a:latin typeface="Calibri"/>
                  </a:rPr>
                  <a:t>Flexibility</a:t>
                </a:r>
              </a:p>
            </p:txBody>
          </p:sp>
          <p:sp>
            <p:nvSpPr>
              <p:cNvPr id="46" name="Rectangle 45"/>
              <p:cNvSpPr/>
              <p:nvPr/>
            </p:nvSpPr>
            <p:spPr>
              <a:xfrm>
                <a:off x="6705600" y="2209800"/>
                <a:ext cx="1905000" cy="3810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r>
                  <a:rPr lang="en-US" sz="1000" dirty="0" err="1">
                    <a:solidFill>
                      <a:prstClr val="white"/>
                    </a:solidFill>
                    <a:latin typeface="Calibri"/>
                  </a:rPr>
                  <a:t>Cardiorespiratory</a:t>
                </a:r>
                <a:endParaRPr lang="en-US" sz="1000" dirty="0">
                  <a:solidFill>
                    <a:prstClr val="white"/>
                  </a:solidFill>
                  <a:latin typeface="Calibri"/>
                </a:endParaRPr>
              </a:p>
            </p:txBody>
          </p:sp>
        </p:grpSp>
        <p:sp>
          <p:nvSpPr>
            <p:cNvPr id="47" name="TextBox 46"/>
            <p:cNvSpPr txBox="1"/>
            <p:nvPr/>
          </p:nvSpPr>
          <p:spPr>
            <a:xfrm>
              <a:off x="6705600" y="3505200"/>
              <a:ext cx="1905000" cy="307777"/>
            </a:xfrm>
            <a:prstGeom prst="rect">
              <a:avLst/>
            </a:prstGeom>
            <a:noFill/>
          </p:spPr>
          <p:txBody>
            <a:bodyPr wrap="square" rtlCol="0">
              <a:spAutoFit/>
            </a:bodyPr>
            <a:lstStyle/>
            <a:p>
              <a:pPr algn="ctr" fontAlgn="base">
                <a:spcBef>
                  <a:spcPct val="0"/>
                </a:spcBef>
                <a:spcAft>
                  <a:spcPct val="0"/>
                </a:spcAft>
              </a:pPr>
              <a:r>
                <a:rPr lang="en-US" sz="1400" dirty="0">
                  <a:solidFill>
                    <a:prstClr val="black"/>
                  </a:solidFill>
                  <a:latin typeface="Arial" pitchFamily="-123" charset="0"/>
                  <a:ea typeface="ＭＳ Ｐゴシック" pitchFamily="-123" charset="-128"/>
                  <a:cs typeface="Arial" pitchFamily="34" charset="0"/>
                </a:rPr>
                <a:t>Physical Fitness</a:t>
              </a:r>
            </a:p>
          </p:txBody>
        </p:sp>
      </p:grpSp>
      <p:sp>
        <p:nvSpPr>
          <p:cNvPr id="2" name="TextBox 1"/>
          <p:cNvSpPr txBox="1"/>
          <p:nvPr/>
        </p:nvSpPr>
        <p:spPr>
          <a:xfrm>
            <a:off x="1447800" y="3124201"/>
            <a:ext cx="4343400" cy="3816429"/>
          </a:xfrm>
          <a:prstGeom prst="rect">
            <a:avLst/>
          </a:prstGeom>
          <a:noFill/>
        </p:spPr>
        <p:txBody>
          <a:bodyPr wrap="square" rtlCol="0">
            <a:spAutoFit/>
          </a:bodyPr>
          <a:lstStyle/>
          <a:p>
            <a:pPr fontAlgn="base">
              <a:spcBef>
                <a:spcPct val="0"/>
              </a:spcBef>
              <a:spcAft>
                <a:spcPct val="0"/>
              </a:spcAft>
            </a:pPr>
            <a:r>
              <a:rPr lang="en-US" sz="2800" i="1" dirty="0">
                <a:solidFill>
                  <a:prstClr val="black"/>
                </a:solidFill>
                <a:latin typeface="Arial" pitchFamily="34" charset="0"/>
                <a:cs typeface="Arial" pitchFamily="34" charset="0"/>
              </a:rPr>
              <a:t>….behavior that involves human movement, resulting in physiological attributes including increased energy expenditure and improved physical fitness…</a:t>
            </a:r>
          </a:p>
          <a:p>
            <a:pPr fontAlgn="base">
              <a:spcBef>
                <a:spcPct val="0"/>
              </a:spcBef>
              <a:spcAft>
                <a:spcPct val="0"/>
              </a:spcAft>
            </a:pPr>
            <a:r>
              <a:rPr lang="en-US" i="1" dirty="0">
                <a:solidFill>
                  <a:prstClr val="black"/>
                </a:solidFill>
                <a:latin typeface="Arial" pitchFamily="34" charset="0"/>
                <a:cs typeface="Arial" pitchFamily="34" charset="0"/>
              </a:rPr>
              <a:t>(</a:t>
            </a:r>
            <a:r>
              <a:rPr lang="en-US" i="1" dirty="0" err="1">
                <a:solidFill>
                  <a:prstClr val="black"/>
                </a:solidFill>
                <a:latin typeface="Arial" pitchFamily="34" charset="0"/>
                <a:cs typeface="Arial" pitchFamily="34" charset="0"/>
              </a:rPr>
              <a:t>Pettee</a:t>
            </a:r>
            <a:r>
              <a:rPr lang="en-US" i="1" dirty="0">
                <a:solidFill>
                  <a:prstClr val="black"/>
                </a:solidFill>
                <a:latin typeface="Arial" pitchFamily="34" charset="0"/>
                <a:cs typeface="Arial" pitchFamily="34" charset="0"/>
              </a:rPr>
              <a:t>-Gabriel, 2012)</a:t>
            </a:r>
            <a:endParaRPr lang="en-US" dirty="0">
              <a:solidFill>
                <a:prstClr val="black"/>
              </a:solidFill>
              <a:latin typeface="Arial" pitchFamily="34" charset="0"/>
              <a:cs typeface="Arial" pitchFamily="34" charset="0"/>
            </a:endParaRPr>
          </a:p>
          <a:p>
            <a:pPr fontAlgn="base">
              <a:spcBef>
                <a:spcPct val="0"/>
              </a:spcBef>
              <a:spcAft>
                <a:spcPct val="0"/>
              </a:spcAft>
            </a:pPr>
            <a:endParaRPr lang="en-US" sz="2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7481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17" grpId="0"/>
      <p:bldP spid="28" grpId="0" animBg="1"/>
      <p:bldP spid="29" grpId="0"/>
      <p:bldP spid="30" grpId="0"/>
      <p:bldP spid="77" grpId="0"/>
      <p:bldP spid="55" grpId="0" animBg="1"/>
      <p:bldP spid="14" grpId="0" animBg="1"/>
      <p:bldP spid="36" grpId="0"/>
      <p:bldP spid="37" grpId="0" animBg="1"/>
      <p:bldP spid="38" grpId="0" animBg="1"/>
      <p:bldP spid="5" grpId="0"/>
      <p:bldP spid="5" grpId="1"/>
      <p:bldP spid="40" grpId="0" animBg="1"/>
      <p:bldP spid="2"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1676400" y="6170851"/>
            <a:ext cx="8458200" cy="646331"/>
          </a:xfrm>
          <a:prstGeom prst="rect">
            <a:avLst/>
          </a:prstGeom>
          <a:noFill/>
        </p:spPr>
        <p:txBody>
          <a:bodyPr wrap="square" rtlCol="0">
            <a:spAutoFit/>
          </a:bodyPr>
          <a:lstStyle/>
          <a:p>
            <a:pPr algn="ctr" fontAlgn="base">
              <a:spcBef>
                <a:spcPct val="0"/>
              </a:spcBef>
              <a:spcAft>
                <a:spcPct val="0"/>
              </a:spcAft>
            </a:pPr>
            <a:r>
              <a:rPr lang="en-US" dirty="0">
                <a:solidFill>
                  <a:srgbClr val="FF0000"/>
                </a:solidFill>
                <a:latin typeface="Arial" pitchFamily="-123" charset="0"/>
                <a:ea typeface="ＭＳ Ｐゴシック" pitchFamily="-123" charset="-128"/>
                <a:cs typeface="Arial" pitchFamily="34" charset="0"/>
              </a:rPr>
              <a:t>Physical activity is clearly a complex behavior </a:t>
            </a:r>
            <a:br>
              <a:rPr lang="en-US" dirty="0">
                <a:solidFill>
                  <a:srgbClr val="FF0000"/>
                </a:solidFill>
                <a:latin typeface="Arial" pitchFamily="-123" charset="0"/>
                <a:ea typeface="ＭＳ Ｐゴシック" pitchFamily="-123" charset="-128"/>
                <a:cs typeface="Arial" pitchFamily="34" charset="0"/>
              </a:rPr>
            </a:br>
            <a:r>
              <a:rPr lang="en-US" dirty="0">
                <a:solidFill>
                  <a:srgbClr val="FF0000"/>
                </a:solidFill>
                <a:latin typeface="Arial" pitchFamily="-123" charset="0"/>
                <a:ea typeface="ＭＳ Ｐゴシック" pitchFamily="-123" charset="-128"/>
                <a:cs typeface="Arial" pitchFamily="34" charset="0"/>
              </a:rPr>
              <a:t>that is extremely difficult to assess</a:t>
            </a:r>
          </a:p>
        </p:txBody>
      </p:sp>
      <p:sp>
        <p:nvSpPr>
          <p:cNvPr id="51" name="Rectangle 50"/>
          <p:cNvSpPr/>
          <p:nvPr/>
        </p:nvSpPr>
        <p:spPr>
          <a:xfrm>
            <a:off x="2514600" y="381000"/>
            <a:ext cx="1905000" cy="2286000"/>
          </a:xfrm>
          <a:prstGeom prst="rect">
            <a:avLst/>
          </a:prstGeom>
          <a:solidFill>
            <a:schemeClr val="bg1"/>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fontAlgn="base">
              <a:spcBef>
                <a:spcPct val="0"/>
              </a:spcBef>
              <a:spcAft>
                <a:spcPct val="0"/>
              </a:spcAft>
            </a:pPr>
            <a:endParaRPr lang="en-US" dirty="0">
              <a:solidFill>
                <a:prstClr val="black"/>
              </a:solidFill>
              <a:latin typeface="Calibri"/>
            </a:endParaRPr>
          </a:p>
        </p:txBody>
      </p:sp>
      <p:sp>
        <p:nvSpPr>
          <p:cNvPr id="32" name="Rectangle 3"/>
          <p:cNvSpPr txBox="1">
            <a:spLocks noChangeArrowheads="1"/>
          </p:cNvSpPr>
          <p:nvPr/>
        </p:nvSpPr>
        <p:spPr>
          <a:xfrm>
            <a:off x="4648200" y="266701"/>
            <a:ext cx="5715000" cy="251459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buNone/>
            </a:pPr>
            <a:r>
              <a:rPr lang="en-US" sz="3600" dirty="0">
                <a:solidFill>
                  <a:prstClr val="black"/>
                </a:solidFill>
                <a:latin typeface="Calibri"/>
              </a:rPr>
              <a:t>Multiple Domains / Settings</a:t>
            </a:r>
          </a:p>
          <a:p>
            <a:pPr marL="914400" lvl="1" indent="-514350">
              <a:lnSpc>
                <a:spcPct val="90000"/>
              </a:lnSpc>
            </a:pPr>
            <a:r>
              <a:rPr lang="en-US" dirty="0">
                <a:solidFill>
                  <a:prstClr val="black"/>
                </a:solidFill>
                <a:latin typeface="Calibri"/>
              </a:rPr>
              <a:t>Leisure-time PA</a:t>
            </a:r>
          </a:p>
          <a:p>
            <a:pPr marL="914400" lvl="1" indent="-514350">
              <a:lnSpc>
                <a:spcPct val="90000"/>
              </a:lnSpc>
            </a:pPr>
            <a:r>
              <a:rPr lang="en-US" dirty="0">
                <a:solidFill>
                  <a:prstClr val="black"/>
                </a:solidFill>
                <a:latin typeface="Calibri"/>
              </a:rPr>
              <a:t>Household / Domestic PA</a:t>
            </a:r>
          </a:p>
          <a:p>
            <a:pPr marL="914400" lvl="1" indent="-514350">
              <a:lnSpc>
                <a:spcPct val="90000"/>
              </a:lnSpc>
            </a:pPr>
            <a:r>
              <a:rPr lang="en-US" dirty="0">
                <a:solidFill>
                  <a:prstClr val="black"/>
                </a:solidFill>
                <a:latin typeface="Calibri"/>
              </a:rPr>
              <a:t>Work-related PA</a:t>
            </a:r>
          </a:p>
          <a:p>
            <a:pPr marL="914400" lvl="1" indent="-514350">
              <a:lnSpc>
                <a:spcPct val="90000"/>
              </a:lnSpc>
            </a:pPr>
            <a:r>
              <a:rPr lang="en-US" dirty="0">
                <a:solidFill>
                  <a:prstClr val="black"/>
                </a:solidFill>
                <a:latin typeface="Calibri"/>
              </a:rPr>
              <a:t>Transport-related PA</a:t>
            </a:r>
          </a:p>
        </p:txBody>
      </p:sp>
      <p:pic>
        <p:nvPicPr>
          <p:cNvPr id="33" name="Picture 32" descr="imagesCAQ8Z0XE.jpg"/>
          <p:cNvPicPr>
            <a:picLocks noChangeAspect="1"/>
          </p:cNvPicPr>
          <p:nvPr/>
        </p:nvPicPr>
        <p:blipFill>
          <a:blip r:embed="rId3" cstate="print"/>
          <a:stretch>
            <a:fillRect/>
          </a:stretch>
        </p:blipFill>
        <p:spPr>
          <a:xfrm>
            <a:off x="6477001" y="3381825"/>
            <a:ext cx="3762376" cy="2503690"/>
          </a:xfrm>
          <a:prstGeom prst="rect">
            <a:avLst/>
          </a:prstGeom>
        </p:spPr>
      </p:pic>
      <p:pic>
        <p:nvPicPr>
          <p:cNvPr id="34" name="Picture 2" descr="http://www.hbsc.unito.it/en/images/stories/home/img-banne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1" y="3352801"/>
            <a:ext cx="3827075" cy="25327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58969" y="688892"/>
            <a:ext cx="1816262" cy="646331"/>
          </a:xfrm>
          <a:prstGeom prst="rect">
            <a:avLst/>
          </a:prstGeom>
          <a:noFill/>
        </p:spPr>
        <p:txBody>
          <a:bodyPr wrap="square" rtlCol="0">
            <a:spAutoFit/>
          </a:bodyPr>
          <a:lstStyle/>
          <a:p>
            <a:pPr algn="ctr" defTabSz="457200" fontAlgn="base">
              <a:spcBef>
                <a:spcPct val="0"/>
              </a:spcBef>
              <a:spcAft>
                <a:spcPct val="0"/>
              </a:spcAft>
            </a:pPr>
            <a:r>
              <a:rPr lang="en-US" dirty="0">
                <a:solidFill>
                  <a:prstClr val="black"/>
                </a:solidFill>
                <a:latin typeface="Arial" pitchFamily="-123" charset="0"/>
                <a:ea typeface="ＭＳ Ｐゴシック" pitchFamily="-123" charset="-128"/>
                <a:cs typeface="Arial" pitchFamily="34" charset="0"/>
              </a:rPr>
              <a:t>Physical Activity</a:t>
            </a:r>
          </a:p>
          <a:p>
            <a:pPr algn="ctr" defTabSz="457200" fontAlgn="base">
              <a:spcBef>
                <a:spcPct val="0"/>
              </a:spcBef>
              <a:spcAft>
                <a:spcPct val="0"/>
              </a:spcAft>
            </a:pPr>
            <a:r>
              <a:rPr lang="en-US" dirty="0">
                <a:solidFill>
                  <a:prstClr val="black"/>
                </a:solidFill>
                <a:latin typeface="Arial" pitchFamily="-123" charset="0"/>
                <a:ea typeface="ＭＳ Ｐゴシック" pitchFamily="-123" charset="-128"/>
                <a:cs typeface="Arial" pitchFamily="34" charset="0"/>
              </a:rPr>
              <a:t>Behavior</a:t>
            </a:r>
          </a:p>
        </p:txBody>
      </p:sp>
      <p:sp>
        <p:nvSpPr>
          <p:cNvPr id="46" name="Rectangle 45"/>
          <p:cNvSpPr/>
          <p:nvPr/>
        </p:nvSpPr>
        <p:spPr>
          <a:xfrm>
            <a:off x="2584136" y="457200"/>
            <a:ext cx="838200" cy="8382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prstClr val="black"/>
                </a:solidFill>
                <a:latin typeface="Calibri"/>
              </a:rPr>
              <a:t>Leisure</a:t>
            </a:r>
          </a:p>
        </p:txBody>
      </p:sp>
      <p:sp>
        <p:nvSpPr>
          <p:cNvPr id="47" name="TextBox 46"/>
          <p:cNvSpPr txBox="1"/>
          <p:nvPr/>
        </p:nvSpPr>
        <p:spPr>
          <a:xfrm>
            <a:off x="2584136" y="2286000"/>
            <a:ext cx="1752600" cy="338554"/>
          </a:xfrm>
          <a:prstGeom prst="rect">
            <a:avLst/>
          </a:prstGeom>
          <a:noFill/>
        </p:spPr>
        <p:txBody>
          <a:bodyPr wrap="square" rtlCol="0">
            <a:spAutoFit/>
          </a:bodyPr>
          <a:lstStyle/>
          <a:p>
            <a:pPr algn="ctr" fontAlgn="base">
              <a:spcBef>
                <a:spcPct val="0"/>
              </a:spcBef>
              <a:spcAft>
                <a:spcPct val="0"/>
              </a:spcAft>
            </a:pPr>
            <a:r>
              <a:rPr lang="en-US" sz="1600" dirty="0">
                <a:solidFill>
                  <a:prstClr val="black"/>
                </a:solidFill>
                <a:latin typeface="Arial" pitchFamily="-123" charset="0"/>
                <a:ea typeface="ＭＳ Ｐゴシック" pitchFamily="-123" charset="-128"/>
                <a:cs typeface="Arial" pitchFamily="34" charset="0"/>
              </a:rPr>
              <a:t>Physical Activity</a:t>
            </a:r>
          </a:p>
        </p:txBody>
      </p:sp>
      <p:sp>
        <p:nvSpPr>
          <p:cNvPr id="48" name="Rectangle 47"/>
          <p:cNvSpPr/>
          <p:nvPr/>
        </p:nvSpPr>
        <p:spPr>
          <a:xfrm>
            <a:off x="2590800" y="1371600"/>
            <a:ext cx="838200" cy="8382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prstClr val="black"/>
                </a:solidFill>
                <a:latin typeface="Calibri"/>
              </a:rPr>
              <a:t>Household, Domestic,</a:t>
            </a:r>
          </a:p>
          <a:p>
            <a:pPr algn="ctr" fontAlgn="base">
              <a:spcBef>
                <a:spcPct val="0"/>
              </a:spcBef>
              <a:spcAft>
                <a:spcPct val="0"/>
              </a:spcAft>
            </a:pPr>
            <a:r>
              <a:rPr lang="en-US" sz="1000" dirty="0">
                <a:solidFill>
                  <a:prstClr val="black"/>
                </a:solidFill>
                <a:latin typeface="Calibri"/>
              </a:rPr>
              <a:t>Self-Care</a:t>
            </a:r>
          </a:p>
        </p:txBody>
      </p:sp>
      <p:sp>
        <p:nvSpPr>
          <p:cNvPr id="49" name="Rectangle 48"/>
          <p:cNvSpPr/>
          <p:nvPr/>
        </p:nvSpPr>
        <p:spPr>
          <a:xfrm>
            <a:off x="3505200" y="457200"/>
            <a:ext cx="838200" cy="8382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prstClr val="black"/>
                </a:solidFill>
                <a:latin typeface="Calibri"/>
              </a:rPr>
              <a:t>Occupation</a:t>
            </a:r>
          </a:p>
        </p:txBody>
      </p:sp>
      <p:sp>
        <p:nvSpPr>
          <p:cNvPr id="50" name="Rectangle 49"/>
          <p:cNvSpPr/>
          <p:nvPr/>
        </p:nvSpPr>
        <p:spPr>
          <a:xfrm>
            <a:off x="3505200" y="1371600"/>
            <a:ext cx="838200" cy="8382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1000" dirty="0">
                <a:solidFill>
                  <a:prstClr val="black"/>
                </a:solidFill>
                <a:latin typeface="Calibri"/>
              </a:rPr>
              <a:t>Transport</a:t>
            </a:r>
          </a:p>
        </p:txBody>
      </p:sp>
    </p:spTree>
    <p:extLst>
      <p:ext uri="{BB962C8B-B14F-4D97-AF65-F5344CB8AC3E}">
        <p14:creationId xmlns:p14="http://schemas.microsoft.com/office/powerpoint/2010/main" val="220620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3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2">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46" grpId="0" animBg="1"/>
      <p:bldP spid="47" grpId="0"/>
      <p:bldP spid="48" grpId="0" animBg="1"/>
      <p:bldP spid="49" grpId="0" animBg="1"/>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C10F-AAF9-4A18-8FC7-E4FFB9078C20}"/>
              </a:ext>
            </a:extLst>
          </p:cNvPr>
          <p:cNvSpPr>
            <a:spLocks noGrp="1"/>
          </p:cNvSpPr>
          <p:nvPr>
            <p:ph type="title"/>
          </p:nvPr>
        </p:nvSpPr>
        <p:spPr/>
        <p:txBody>
          <a:bodyPr/>
          <a:lstStyle/>
          <a:p>
            <a:r>
              <a:rPr lang="en-US" dirty="0"/>
              <a:t>Two Steps Forward / One Backward?</a:t>
            </a:r>
          </a:p>
        </p:txBody>
      </p:sp>
      <p:sp>
        <p:nvSpPr>
          <p:cNvPr id="3" name="Content Placeholder 2">
            <a:extLst>
              <a:ext uri="{FF2B5EF4-FFF2-40B4-BE49-F238E27FC236}">
                <a16:creationId xmlns:a16="http://schemas.microsoft.com/office/drawing/2014/main" id="{C7F99E4C-E632-4842-BDAD-94DBE5D0A774}"/>
              </a:ext>
            </a:extLst>
          </p:cNvPr>
          <p:cNvSpPr>
            <a:spLocks noGrp="1"/>
          </p:cNvSpPr>
          <p:nvPr>
            <p:ph idx="1"/>
          </p:nvPr>
        </p:nvSpPr>
        <p:spPr>
          <a:xfrm>
            <a:off x="304800" y="1627188"/>
            <a:ext cx="15114270" cy="4411662"/>
          </a:xfrm>
        </p:spPr>
        <p:txBody>
          <a:bodyPr/>
          <a:lstStyle/>
          <a:p>
            <a:r>
              <a:rPr lang="en-US" dirty="0"/>
              <a:t>Challenges</a:t>
            </a:r>
          </a:p>
          <a:p>
            <a:pPr lvl="1"/>
            <a:r>
              <a:rPr lang="en-US" dirty="0"/>
              <a:t>Physical activity needs to be understood as a behavior</a:t>
            </a:r>
          </a:p>
          <a:p>
            <a:pPr lvl="1"/>
            <a:r>
              <a:rPr lang="en-US" dirty="0"/>
              <a:t>Advanced methods are still complex to use for most people</a:t>
            </a:r>
          </a:p>
          <a:p>
            <a:pPr lvl="1"/>
            <a:r>
              <a:rPr lang="en-US" dirty="0"/>
              <a:t>Continued challenges with standardization</a:t>
            </a:r>
            <a:br>
              <a:rPr lang="en-US" dirty="0"/>
            </a:br>
            <a:endParaRPr lang="en-US" dirty="0"/>
          </a:p>
          <a:p>
            <a:r>
              <a:rPr lang="en-US" dirty="0"/>
              <a:t>Strategies and Opportunities</a:t>
            </a:r>
          </a:p>
          <a:p>
            <a:pPr lvl="1"/>
            <a:r>
              <a:rPr lang="en-US" dirty="0"/>
              <a:t>Find good collaborators with PA assessment experience</a:t>
            </a:r>
          </a:p>
          <a:p>
            <a:pPr lvl="1"/>
            <a:r>
              <a:rPr lang="en-US" dirty="0"/>
              <a:t>Network with other researchers </a:t>
            </a:r>
          </a:p>
          <a:p>
            <a:pPr lvl="2"/>
            <a:r>
              <a:rPr lang="en-US" dirty="0"/>
              <a:t>Association: </a:t>
            </a:r>
            <a:r>
              <a:rPr lang="en-US" dirty="0">
                <a:solidFill>
                  <a:srgbClr val="FF0000"/>
                </a:solidFill>
              </a:rPr>
              <a:t>ISMPB</a:t>
            </a:r>
            <a:r>
              <a:rPr lang="en-US" dirty="0"/>
              <a:t> </a:t>
            </a:r>
            <a:r>
              <a:rPr lang="en-US" sz="1600" dirty="0"/>
              <a:t>(International Society for Measurement of Physical Behavior)</a:t>
            </a:r>
            <a:endParaRPr lang="en-US" dirty="0"/>
          </a:p>
          <a:p>
            <a:pPr lvl="2"/>
            <a:r>
              <a:rPr lang="en-US" dirty="0"/>
              <a:t>Conference: </a:t>
            </a:r>
            <a:r>
              <a:rPr lang="en-US" dirty="0">
                <a:solidFill>
                  <a:srgbClr val="FF0000"/>
                </a:solidFill>
              </a:rPr>
              <a:t>ICAMPAM </a:t>
            </a:r>
            <a:r>
              <a:rPr lang="en-US" sz="1400" dirty="0"/>
              <a:t>(International Conference for Ambulatory Monitoring of Physical Activity and Movement)</a:t>
            </a:r>
            <a:endParaRPr lang="en-US" sz="1400" dirty="0">
              <a:solidFill>
                <a:srgbClr val="FF0000"/>
              </a:solidFill>
            </a:endParaRPr>
          </a:p>
          <a:p>
            <a:pPr lvl="2"/>
            <a:r>
              <a:rPr lang="en-US" dirty="0"/>
              <a:t>Journal: </a:t>
            </a:r>
            <a:r>
              <a:rPr lang="en-US" dirty="0">
                <a:solidFill>
                  <a:srgbClr val="FF0000"/>
                </a:solidFill>
              </a:rPr>
              <a:t>JMPB</a:t>
            </a:r>
            <a:r>
              <a:rPr lang="en-US" dirty="0"/>
              <a:t> </a:t>
            </a:r>
            <a:r>
              <a:rPr lang="en-US" sz="1600" dirty="0"/>
              <a:t>(Journal for the Measurement of Physical Behavior):</a:t>
            </a:r>
          </a:p>
          <a:p>
            <a:endParaRPr lang="en-US" dirty="0"/>
          </a:p>
        </p:txBody>
      </p:sp>
    </p:spTree>
    <p:custDataLst>
      <p:tags r:id="rId1"/>
    </p:custDataLst>
    <p:extLst>
      <p:ext uri="{BB962C8B-B14F-4D97-AF65-F5344CB8AC3E}">
        <p14:creationId xmlns:p14="http://schemas.microsoft.com/office/powerpoint/2010/main" val="2945609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2A42E-452E-420E-8185-714A237BF61F}"/>
              </a:ext>
            </a:extLst>
          </p:cNvPr>
          <p:cNvSpPr>
            <a:spLocks noGrp="1"/>
          </p:cNvSpPr>
          <p:nvPr>
            <p:ph type="title"/>
          </p:nvPr>
        </p:nvSpPr>
        <p:spPr/>
        <p:txBody>
          <a:bodyPr/>
          <a:lstStyle/>
          <a:p>
            <a:r>
              <a:rPr lang="en-US" dirty="0"/>
              <a:t>Considerations for Selecting Appropriate Measures</a:t>
            </a:r>
          </a:p>
        </p:txBody>
      </p:sp>
      <p:sp>
        <p:nvSpPr>
          <p:cNvPr id="3" name="Text Placeholder 2">
            <a:extLst>
              <a:ext uri="{FF2B5EF4-FFF2-40B4-BE49-F238E27FC236}">
                <a16:creationId xmlns:a16="http://schemas.microsoft.com/office/drawing/2014/main" id="{0EF2D8E3-EB38-472D-ACEF-B482D02BE1D3}"/>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923B6527-AC55-4E54-9C6D-B4D8941F6831}"/>
              </a:ext>
            </a:extLst>
          </p:cNvPr>
          <p:cNvSpPr>
            <a:spLocks noGrp="1"/>
          </p:cNvSpPr>
          <p:nvPr>
            <p:ph type="ftr" sz="quarter" idx="11"/>
          </p:nvPr>
        </p:nvSpPr>
        <p:spPr/>
        <p:txBody>
          <a:bodyPr/>
          <a:lstStyle/>
          <a:p>
            <a:pPr>
              <a:defRPr/>
            </a:pPr>
            <a:endParaRPr lang="en-US" altLang="en-US"/>
          </a:p>
        </p:txBody>
      </p:sp>
      <p:pic>
        <p:nvPicPr>
          <p:cNvPr id="5" name="Picture 4">
            <a:extLst>
              <a:ext uri="{FF2B5EF4-FFF2-40B4-BE49-F238E27FC236}">
                <a16:creationId xmlns:a16="http://schemas.microsoft.com/office/drawing/2014/main" id="{40FFF475-6C55-4054-AA77-CE6C38BE88A2}"/>
              </a:ext>
            </a:extLst>
          </p:cNvPr>
          <p:cNvPicPr>
            <a:picLocks noChangeAspect="1"/>
          </p:cNvPicPr>
          <p:nvPr/>
        </p:nvPicPr>
        <p:blipFill>
          <a:blip r:embed="rId3"/>
          <a:stretch>
            <a:fillRect/>
          </a:stretch>
        </p:blipFill>
        <p:spPr>
          <a:xfrm>
            <a:off x="6783252" y="152400"/>
            <a:ext cx="2968836" cy="3662850"/>
          </a:xfrm>
          <a:prstGeom prst="rect">
            <a:avLst/>
          </a:prstGeom>
        </p:spPr>
      </p:pic>
      <p:pic>
        <p:nvPicPr>
          <p:cNvPr id="6" name="Picture 5">
            <a:extLst>
              <a:ext uri="{FF2B5EF4-FFF2-40B4-BE49-F238E27FC236}">
                <a16:creationId xmlns:a16="http://schemas.microsoft.com/office/drawing/2014/main" id="{238099F2-D8CD-48B3-90C1-28E0E1E064FF}"/>
              </a:ext>
            </a:extLst>
          </p:cNvPr>
          <p:cNvPicPr>
            <a:picLocks noChangeAspect="1"/>
          </p:cNvPicPr>
          <p:nvPr/>
        </p:nvPicPr>
        <p:blipFill rotWithShape="1">
          <a:blip r:embed="rId4"/>
          <a:srcRect/>
          <a:stretch/>
        </p:blipFill>
        <p:spPr>
          <a:xfrm>
            <a:off x="357822" y="476445"/>
            <a:ext cx="6024353" cy="3133920"/>
          </a:xfrm>
          <a:prstGeom prst="rect">
            <a:avLst/>
          </a:prstGeom>
          <a:ln>
            <a:solidFill>
              <a:schemeClr val="tx1"/>
            </a:solidFill>
          </a:ln>
        </p:spPr>
      </p:pic>
    </p:spTree>
    <p:custDataLst>
      <p:tags r:id="rId1"/>
    </p:custDataLst>
    <p:extLst>
      <p:ext uri="{BB962C8B-B14F-4D97-AF65-F5344CB8AC3E}">
        <p14:creationId xmlns:p14="http://schemas.microsoft.com/office/powerpoint/2010/main" val="336351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DCA801-D1C6-4DD9-8F7D-C241E123C0D2}"/>
              </a:ext>
            </a:extLst>
          </p:cNvPr>
          <p:cNvSpPr>
            <a:spLocks noGrp="1"/>
          </p:cNvSpPr>
          <p:nvPr>
            <p:ph type="title"/>
          </p:nvPr>
        </p:nvSpPr>
        <p:spPr/>
        <p:txBody>
          <a:bodyPr/>
          <a:lstStyle/>
          <a:p>
            <a:r>
              <a:rPr lang="en-US" dirty="0"/>
              <a:t>Outline</a:t>
            </a:r>
          </a:p>
        </p:txBody>
      </p:sp>
      <p:sp>
        <p:nvSpPr>
          <p:cNvPr id="4" name="Content Placeholder 3">
            <a:extLst>
              <a:ext uri="{FF2B5EF4-FFF2-40B4-BE49-F238E27FC236}">
                <a16:creationId xmlns:a16="http://schemas.microsoft.com/office/drawing/2014/main" id="{93BEAE6D-E655-4154-8095-7B6D0D7C7003}"/>
              </a:ext>
            </a:extLst>
          </p:cNvPr>
          <p:cNvSpPr>
            <a:spLocks noGrp="1"/>
          </p:cNvSpPr>
          <p:nvPr>
            <p:ph idx="1"/>
          </p:nvPr>
        </p:nvSpPr>
        <p:spPr>
          <a:xfrm>
            <a:off x="609600" y="1719263"/>
            <a:ext cx="11342914" cy="4411662"/>
          </a:xfrm>
        </p:spPr>
        <p:txBody>
          <a:bodyPr/>
          <a:lstStyle/>
          <a:p>
            <a:r>
              <a:rPr lang="en-US" dirty="0"/>
              <a:t>A Bit of History</a:t>
            </a:r>
          </a:p>
          <a:p>
            <a:endParaRPr lang="en-US" dirty="0"/>
          </a:p>
          <a:p>
            <a:r>
              <a:rPr lang="en-US" dirty="0"/>
              <a:t>Considerations for Selecting Appropriate Measures</a:t>
            </a:r>
          </a:p>
          <a:p>
            <a:endParaRPr lang="en-US" dirty="0"/>
          </a:p>
          <a:p>
            <a:r>
              <a:rPr lang="en-US" dirty="0"/>
              <a:t>Perspectives and Observations with PA Assessment Research</a:t>
            </a:r>
          </a:p>
          <a:p>
            <a:pPr lvl="1"/>
            <a:r>
              <a:rPr lang="en-US" dirty="0"/>
              <a:t>Monitor-Based Measures</a:t>
            </a:r>
          </a:p>
          <a:p>
            <a:pPr lvl="1"/>
            <a:r>
              <a:rPr lang="en-US" dirty="0"/>
              <a:t>Applications for Report-Based Measures</a:t>
            </a:r>
          </a:p>
        </p:txBody>
      </p:sp>
    </p:spTree>
    <p:custDataLst>
      <p:tags r:id="rId1"/>
    </p:custDataLst>
    <p:extLst>
      <p:ext uri="{BB962C8B-B14F-4D97-AF65-F5344CB8AC3E}">
        <p14:creationId xmlns:p14="http://schemas.microsoft.com/office/powerpoint/2010/main" val="1159180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EEB81-7714-4962-9486-18CA2F08F4DA}"/>
              </a:ext>
            </a:extLst>
          </p:cNvPr>
          <p:cNvSpPr>
            <a:spLocks noGrp="1"/>
          </p:cNvSpPr>
          <p:nvPr>
            <p:ph type="title"/>
          </p:nvPr>
        </p:nvSpPr>
        <p:spPr/>
        <p:txBody>
          <a:bodyPr/>
          <a:lstStyle/>
          <a:p>
            <a:r>
              <a:rPr lang="en-US" dirty="0"/>
              <a:t>NCCOR Measures Registry  </a:t>
            </a:r>
          </a:p>
        </p:txBody>
      </p:sp>
      <p:sp>
        <p:nvSpPr>
          <p:cNvPr id="3" name="Content Placeholder 2">
            <a:extLst>
              <a:ext uri="{FF2B5EF4-FFF2-40B4-BE49-F238E27FC236}">
                <a16:creationId xmlns:a16="http://schemas.microsoft.com/office/drawing/2014/main" id="{98DF3B10-70AB-4FBC-9BE0-C209242E7236}"/>
              </a:ext>
            </a:extLst>
          </p:cNvPr>
          <p:cNvSpPr>
            <a:spLocks noGrp="1"/>
          </p:cNvSpPr>
          <p:nvPr>
            <p:ph idx="1"/>
          </p:nvPr>
        </p:nvSpPr>
        <p:spPr/>
        <p:txBody>
          <a:bodyPr>
            <a:normAutofit/>
          </a:bodyPr>
          <a:lstStyle/>
          <a:p>
            <a:r>
              <a:rPr lang="en-US" sz="2800" dirty="0"/>
              <a:t>Consider resources on the NCCOR Measures Registry</a:t>
            </a:r>
          </a:p>
          <a:p>
            <a:pPr lvl="1"/>
            <a:r>
              <a:rPr lang="en-US" sz="2400" dirty="0"/>
              <a:t>A web-based portfolio of nearly 1,400 studies on more than 100 discrete measures related to diet and physical activity.</a:t>
            </a:r>
          </a:p>
          <a:p>
            <a:r>
              <a:rPr lang="en-US" sz="2800" dirty="0"/>
              <a:t>Measures are categorized into four domains:</a:t>
            </a:r>
          </a:p>
          <a:p>
            <a:pPr lvl="1"/>
            <a:r>
              <a:rPr lang="en-US" sz="2400" dirty="0"/>
              <a:t>Individual Diet</a:t>
            </a:r>
          </a:p>
          <a:p>
            <a:pPr lvl="1"/>
            <a:r>
              <a:rPr lang="en-US" sz="2400" dirty="0"/>
              <a:t>Food Environment</a:t>
            </a:r>
          </a:p>
          <a:p>
            <a:pPr lvl="1"/>
            <a:r>
              <a:rPr lang="en-US" sz="2400" dirty="0"/>
              <a:t>Individual Physical Activity</a:t>
            </a:r>
          </a:p>
          <a:p>
            <a:pPr lvl="1"/>
            <a:r>
              <a:rPr lang="en-US" sz="2400" dirty="0"/>
              <a:t>Physical Activity Environment   </a:t>
            </a:r>
          </a:p>
          <a:p>
            <a:endParaRPr lang="en-US" sz="2800" dirty="0"/>
          </a:p>
          <a:p>
            <a:endParaRPr lang="en-US" sz="2800" dirty="0"/>
          </a:p>
        </p:txBody>
      </p:sp>
      <p:pic>
        <p:nvPicPr>
          <p:cNvPr id="5" name="Picture 4">
            <a:extLst>
              <a:ext uri="{FF2B5EF4-FFF2-40B4-BE49-F238E27FC236}">
                <a16:creationId xmlns:a16="http://schemas.microsoft.com/office/drawing/2014/main" id="{A132FF9A-C0E5-4C16-8C21-1089E4FF2B94}"/>
              </a:ext>
            </a:extLst>
          </p:cNvPr>
          <p:cNvPicPr>
            <a:picLocks noChangeAspect="1"/>
          </p:cNvPicPr>
          <p:nvPr/>
        </p:nvPicPr>
        <p:blipFill rotWithShape="1">
          <a:blip r:embed="rId4"/>
          <a:srcRect/>
          <a:stretch/>
        </p:blipFill>
        <p:spPr>
          <a:xfrm>
            <a:off x="5773464" y="3612931"/>
            <a:ext cx="6238016" cy="3245069"/>
          </a:xfrm>
          <a:prstGeom prst="rect">
            <a:avLst/>
          </a:prstGeom>
          <a:ln>
            <a:solidFill>
              <a:schemeClr val="tx1"/>
            </a:solidFill>
          </a:ln>
        </p:spPr>
      </p:pic>
      <p:sp>
        <p:nvSpPr>
          <p:cNvPr id="6" name="TextBox 5">
            <a:extLst>
              <a:ext uri="{FF2B5EF4-FFF2-40B4-BE49-F238E27FC236}">
                <a16:creationId xmlns:a16="http://schemas.microsoft.com/office/drawing/2014/main" id="{D08BBF48-070B-4104-8A31-90067FA85B5D}"/>
              </a:ext>
            </a:extLst>
          </p:cNvPr>
          <p:cNvSpPr txBox="1"/>
          <p:nvPr/>
        </p:nvSpPr>
        <p:spPr>
          <a:xfrm>
            <a:off x="1120140" y="6142601"/>
            <a:ext cx="2383538" cy="369332"/>
          </a:xfrm>
          <a:prstGeom prst="rect">
            <a:avLst/>
          </a:prstGeom>
          <a:noFill/>
        </p:spPr>
        <p:txBody>
          <a:bodyPr wrap="none" rtlCol="0">
            <a:spAutoFit/>
          </a:bodyPr>
          <a:lstStyle/>
          <a:p>
            <a:r>
              <a:rPr lang="en-US" dirty="0"/>
              <a:t>NCCOR.org/measures   </a:t>
            </a:r>
          </a:p>
        </p:txBody>
      </p:sp>
    </p:spTree>
    <p:custDataLst>
      <p:tags r:id="rId1"/>
    </p:custDataLst>
    <p:extLst>
      <p:ext uri="{BB962C8B-B14F-4D97-AF65-F5344CB8AC3E}">
        <p14:creationId xmlns:p14="http://schemas.microsoft.com/office/powerpoint/2010/main" val="34664549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3072" r="22580"/>
          <a:stretch/>
        </p:blipFill>
        <p:spPr>
          <a:xfrm>
            <a:off x="1793497" y="1"/>
            <a:ext cx="8595112" cy="6045200"/>
          </a:xfrm>
          <a:prstGeom prst="rect">
            <a:avLst/>
          </a:prstGeom>
        </p:spPr>
      </p:pic>
    </p:spTree>
    <p:extLst>
      <p:ext uri="{BB962C8B-B14F-4D97-AF65-F5344CB8AC3E}">
        <p14:creationId xmlns:p14="http://schemas.microsoft.com/office/powerpoint/2010/main" val="3924765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Registry User Guides </a:t>
            </a:r>
          </a:p>
        </p:txBody>
      </p:sp>
      <p:pic>
        <p:nvPicPr>
          <p:cNvPr id="5" name="Content Placeholder 4"/>
          <p:cNvPicPr>
            <a:picLocks noGrp="1" noChangeAspect="1"/>
          </p:cNvPicPr>
          <p:nvPr>
            <p:ph idx="1"/>
          </p:nvPr>
        </p:nvPicPr>
        <p:blipFill>
          <a:blip r:embed="rId4"/>
          <a:stretch>
            <a:fillRect/>
          </a:stretch>
        </p:blipFill>
        <p:spPr>
          <a:xfrm>
            <a:off x="4200896" y="1602096"/>
            <a:ext cx="6890014" cy="3888610"/>
          </a:xfrm>
          <a:prstGeom prst="rect">
            <a:avLst/>
          </a:prstGeom>
          <a:ln>
            <a:solidFill>
              <a:schemeClr val="tx1"/>
            </a:solidFill>
          </a:ln>
        </p:spPr>
      </p:pic>
      <p:sp>
        <p:nvSpPr>
          <p:cNvPr id="10" name="Rectangle 9"/>
          <p:cNvSpPr/>
          <p:nvPr/>
        </p:nvSpPr>
        <p:spPr>
          <a:xfrm>
            <a:off x="3979916" y="5844025"/>
            <a:ext cx="8229600" cy="461665"/>
          </a:xfrm>
          <a:prstGeom prst="rect">
            <a:avLst/>
          </a:prstGeom>
        </p:spPr>
        <p:txBody>
          <a:bodyPr wrap="square">
            <a:spAutoFit/>
          </a:bodyPr>
          <a:lstStyle/>
          <a:p>
            <a:r>
              <a:rPr lang="en-US" sz="2400" dirty="0">
                <a:solidFill>
                  <a:schemeClr val="tx1">
                    <a:lumMod val="65000"/>
                    <a:lumOff val="35000"/>
                  </a:schemeClr>
                </a:solidFill>
                <a:hlinkClick r:id="rId5"/>
              </a:rPr>
              <a:t>http://www.nccor.org/nccor-tools/mruserguides/</a:t>
            </a:r>
            <a:r>
              <a:rPr lang="en-US" sz="2400" dirty="0">
                <a:solidFill>
                  <a:schemeClr val="tx1">
                    <a:lumMod val="65000"/>
                    <a:lumOff val="35000"/>
                  </a:schemeClr>
                </a:solidFill>
              </a:rPr>
              <a:t> </a:t>
            </a:r>
            <a:endParaRPr lang="en-US" dirty="0">
              <a:solidFill>
                <a:schemeClr val="tx1">
                  <a:lumMod val="65000"/>
                  <a:lumOff val="35000"/>
                </a:schemeClr>
              </a:solidFill>
            </a:endParaRPr>
          </a:p>
        </p:txBody>
      </p:sp>
      <p:pic>
        <p:nvPicPr>
          <p:cNvPr id="6" name="Picture 5">
            <a:extLst>
              <a:ext uri="{FF2B5EF4-FFF2-40B4-BE49-F238E27FC236}">
                <a16:creationId xmlns:a16="http://schemas.microsoft.com/office/drawing/2014/main" id="{A4AE4C08-1B98-4F38-A05A-75263EB7BA98}"/>
              </a:ext>
            </a:extLst>
          </p:cNvPr>
          <p:cNvPicPr>
            <a:picLocks noChangeAspect="1"/>
          </p:cNvPicPr>
          <p:nvPr/>
        </p:nvPicPr>
        <p:blipFill rotWithShape="1">
          <a:blip r:embed="rId6"/>
          <a:srcRect l="19151" t="4354"/>
          <a:stretch/>
        </p:blipFill>
        <p:spPr>
          <a:xfrm>
            <a:off x="609600" y="2173692"/>
            <a:ext cx="3143183" cy="3317014"/>
          </a:xfrm>
          <a:prstGeom prst="rect">
            <a:avLst/>
          </a:prstGeom>
        </p:spPr>
      </p:pic>
    </p:spTree>
    <p:custDataLst>
      <p:tags r:id="rId1"/>
    </p:custDataLst>
    <p:extLst>
      <p:ext uri="{BB962C8B-B14F-4D97-AF65-F5344CB8AC3E}">
        <p14:creationId xmlns:p14="http://schemas.microsoft.com/office/powerpoint/2010/main" val="2626466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476702" y="475731"/>
            <a:ext cx="6372456" cy="4761743"/>
            <a:chOff x="1883164" y="1584793"/>
            <a:chExt cx="5027613" cy="3654820"/>
          </a:xfrm>
        </p:grpSpPr>
        <p:sp>
          <p:nvSpPr>
            <p:cNvPr id="45" name="AutoShape 11"/>
            <p:cNvSpPr>
              <a:spLocks noChangeArrowheads="1"/>
            </p:cNvSpPr>
            <p:nvPr/>
          </p:nvSpPr>
          <p:spPr bwMode="auto">
            <a:xfrm>
              <a:off x="2198844" y="1584793"/>
              <a:ext cx="4566970" cy="3654820"/>
            </a:xfrm>
            <a:prstGeom prst="roundRect">
              <a:avLst>
                <a:gd name="adj" fmla="val 16667"/>
              </a:avLst>
            </a:prstGeom>
            <a:noFill/>
            <a:ln w="31750">
              <a:solidFill>
                <a:srgbClr val="262626"/>
              </a:solidFill>
              <a:round/>
              <a:headEnd/>
              <a:tailEnd/>
            </a:ln>
            <a:extLst/>
          </p:spPr>
          <p:txBody>
            <a:bodyPr wrap="none" anchor="ct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None/>
                <a:defRPr/>
              </a:pPr>
              <a:endParaRPr lang="en-US" altLang="en-US" sz="1800" kern="0" dirty="0">
                <a:solidFill>
                  <a:srgbClr val="262626"/>
                </a:solidFill>
                <a:ea typeface="ＭＳ Ｐゴシック" pitchFamily="-123" charset="-128"/>
              </a:endParaRPr>
            </a:p>
          </p:txBody>
        </p:sp>
        <p:grpSp>
          <p:nvGrpSpPr>
            <p:cNvPr id="46" name="Group 45"/>
            <p:cNvGrpSpPr/>
            <p:nvPr/>
          </p:nvGrpSpPr>
          <p:grpSpPr>
            <a:xfrm>
              <a:off x="2448335" y="2189357"/>
              <a:ext cx="2033996" cy="1980193"/>
              <a:chOff x="2448335" y="2189357"/>
              <a:chExt cx="2033996" cy="1980193"/>
            </a:xfrm>
          </p:grpSpPr>
          <p:sp>
            <p:nvSpPr>
              <p:cNvPr id="56" name="Oval 55"/>
              <p:cNvSpPr/>
              <p:nvPr/>
            </p:nvSpPr>
            <p:spPr bwMode="auto">
              <a:xfrm>
                <a:off x="2448335" y="2189357"/>
                <a:ext cx="2033996" cy="1980193"/>
              </a:xfrm>
              <a:prstGeom prst="ellipse">
                <a:avLst/>
              </a:prstGeom>
              <a:solidFill>
                <a:srgbClr val="0290B1"/>
              </a:solidFill>
              <a:ln w="9525" cap="flat" cmpd="sng" algn="ctr">
                <a:solidFill>
                  <a:srgbClr val="0290B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defRPr/>
                </a:pPr>
                <a:endParaRPr lang="en-US" kern="0" dirty="0">
                  <a:solidFill>
                    <a:srgbClr val="262626"/>
                  </a:solidFill>
                  <a:latin typeface="Arial" pitchFamily="34" charset="0"/>
                  <a:ea typeface="ＭＳ Ｐゴシック" pitchFamily="-123" charset="-128"/>
                </a:endParaRPr>
              </a:p>
            </p:txBody>
          </p:sp>
          <p:sp>
            <p:nvSpPr>
              <p:cNvPr id="57" name="TextBox 56"/>
              <p:cNvSpPr txBox="1"/>
              <p:nvPr/>
            </p:nvSpPr>
            <p:spPr>
              <a:xfrm>
                <a:off x="2937135" y="2441990"/>
                <a:ext cx="1248517" cy="708691"/>
              </a:xfrm>
              <a:prstGeom prst="rect">
                <a:avLst/>
              </a:prstGeom>
              <a:noFill/>
            </p:spPr>
            <p:txBody>
              <a:bodyPr wrap="none" rtlCol="0">
                <a:spAutoFit/>
              </a:bodyPr>
              <a:lstStyle/>
              <a:p>
                <a:pPr algn="ctr">
                  <a:defRPr/>
                </a:pPr>
                <a:r>
                  <a:rPr lang="en-US" kern="0" dirty="0">
                    <a:solidFill>
                      <a:srgbClr val="262626"/>
                    </a:solidFill>
                    <a:latin typeface="Arial" pitchFamily="-123" charset="0"/>
                    <a:ea typeface="ＭＳ Ｐゴシック" pitchFamily="-123" charset="-128"/>
                  </a:rPr>
                  <a:t>Report-based</a:t>
                </a:r>
                <a:br>
                  <a:rPr lang="en-US" kern="0" dirty="0">
                    <a:solidFill>
                      <a:srgbClr val="262626"/>
                    </a:solidFill>
                    <a:latin typeface="Arial" pitchFamily="-123" charset="0"/>
                    <a:ea typeface="ＭＳ Ｐゴシック" pitchFamily="-123" charset="-128"/>
                  </a:rPr>
                </a:br>
                <a:r>
                  <a:rPr lang="en-US" kern="0" dirty="0">
                    <a:solidFill>
                      <a:srgbClr val="262626"/>
                    </a:solidFill>
                    <a:latin typeface="Arial" pitchFamily="-123" charset="0"/>
                    <a:ea typeface="ＭＳ Ｐゴシック" pitchFamily="-123" charset="-128"/>
                  </a:rPr>
                  <a:t>Measures</a:t>
                </a:r>
              </a:p>
              <a:p>
                <a:pPr algn="ctr">
                  <a:defRPr/>
                </a:pPr>
                <a:endParaRPr lang="en-US" kern="0" dirty="0">
                  <a:solidFill>
                    <a:srgbClr val="262626"/>
                  </a:solidFill>
                  <a:latin typeface="Arial" pitchFamily="-123" charset="0"/>
                  <a:ea typeface="ＭＳ Ｐゴシック" pitchFamily="-123" charset="-128"/>
                </a:endParaRPr>
              </a:p>
            </p:txBody>
          </p:sp>
          <p:sp>
            <p:nvSpPr>
              <p:cNvPr id="58" name="TextBox 29"/>
              <p:cNvSpPr txBox="1">
                <a:spLocks noChangeArrowheads="1"/>
              </p:cNvSpPr>
              <p:nvPr/>
            </p:nvSpPr>
            <p:spPr bwMode="auto">
              <a:xfrm>
                <a:off x="2469999" y="2961459"/>
                <a:ext cx="1794143" cy="70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indent="-91440">
                  <a:spcBef>
                    <a:spcPct val="0"/>
                  </a:spcBef>
                  <a:buClrTx/>
                  <a:buSzTx/>
                  <a:buFont typeface="Arial" panose="020B0604020202020204" pitchFamily="34" charset="0"/>
                  <a:buChar char="•"/>
                  <a:defRPr/>
                </a:pPr>
                <a:r>
                  <a:rPr lang="en-US" altLang="en-US" sz="1400" kern="0" dirty="0">
                    <a:solidFill>
                      <a:srgbClr val="262626"/>
                    </a:solidFill>
                    <a:ea typeface="ＭＳ Ｐゴシック" pitchFamily="-123" charset="-128"/>
                  </a:rPr>
                  <a:t>Self-Report</a:t>
                </a:r>
              </a:p>
              <a:p>
                <a:pPr indent="-91440">
                  <a:spcBef>
                    <a:spcPct val="0"/>
                  </a:spcBef>
                  <a:buClrTx/>
                  <a:buSzTx/>
                  <a:buFont typeface="Arial" panose="020B0604020202020204" pitchFamily="34" charset="0"/>
                  <a:buChar char="•"/>
                  <a:defRPr/>
                </a:pPr>
                <a:r>
                  <a:rPr lang="en-US" altLang="en-US" sz="1400" kern="0" dirty="0">
                    <a:solidFill>
                      <a:srgbClr val="262626"/>
                    </a:solidFill>
                    <a:ea typeface="ＭＳ Ｐゴシック" pitchFamily="-123" charset="-128"/>
                  </a:rPr>
                  <a:t>Proxy Report</a:t>
                </a:r>
              </a:p>
              <a:p>
                <a:pPr indent="-91440">
                  <a:spcBef>
                    <a:spcPct val="0"/>
                  </a:spcBef>
                  <a:buClrTx/>
                  <a:buSzTx/>
                  <a:buFont typeface="Arial" panose="020B0604020202020204" pitchFamily="34" charset="0"/>
                  <a:buChar char="•"/>
                  <a:defRPr/>
                </a:pPr>
                <a:r>
                  <a:rPr lang="en-US" altLang="en-US" sz="1400" kern="0" dirty="0">
                    <a:solidFill>
                      <a:srgbClr val="262626"/>
                    </a:solidFill>
                    <a:ea typeface="ＭＳ Ｐゴシック" pitchFamily="-123" charset="-128"/>
                  </a:rPr>
                  <a:t>Diaries</a:t>
                </a:r>
              </a:p>
              <a:p>
                <a:pPr>
                  <a:spcBef>
                    <a:spcPct val="0"/>
                  </a:spcBef>
                  <a:buClrTx/>
                  <a:buSzTx/>
                  <a:buFont typeface="Arial" panose="020B0604020202020204" pitchFamily="34" charset="0"/>
                  <a:buChar char="•"/>
                  <a:defRPr/>
                </a:pPr>
                <a:endParaRPr lang="en-US" altLang="en-US" sz="1200" kern="0" dirty="0">
                  <a:solidFill>
                    <a:srgbClr val="262626"/>
                  </a:solidFill>
                  <a:ea typeface="ＭＳ Ｐゴシック" pitchFamily="-123" charset="-128"/>
                </a:endParaRPr>
              </a:p>
            </p:txBody>
          </p:sp>
        </p:grpSp>
        <p:sp>
          <p:nvSpPr>
            <p:cNvPr id="47" name="Text Box 9"/>
            <p:cNvSpPr txBox="1">
              <a:spLocks noChangeArrowheads="1"/>
            </p:cNvSpPr>
            <p:nvPr/>
          </p:nvSpPr>
          <p:spPr bwMode="auto">
            <a:xfrm>
              <a:off x="1883164" y="1796685"/>
              <a:ext cx="5027613" cy="27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SzTx/>
                <a:buNone/>
                <a:defRPr/>
              </a:pPr>
              <a:r>
                <a:rPr lang="en-US" altLang="en-US" sz="1700" b="1" i="1" kern="0" dirty="0">
                  <a:solidFill>
                    <a:srgbClr val="262626"/>
                  </a:solidFill>
                  <a:ea typeface="ＭＳ Ｐゴシック" pitchFamily="-123" charset="-128"/>
                </a:rPr>
                <a:t>Physical Activity and Sedentary Behavior</a:t>
              </a:r>
            </a:p>
          </p:txBody>
        </p:sp>
        <p:grpSp>
          <p:nvGrpSpPr>
            <p:cNvPr id="48" name="Group 47"/>
            <p:cNvGrpSpPr/>
            <p:nvPr/>
          </p:nvGrpSpPr>
          <p:grpSpPr>
            <a:xfrm>
              <a:off x="2053881" y="3220577"/>
              <a:ext cx="4572000" cy="2007833"/>
              <a:chOff x="2148950" y="3263491"/>
              <a:chExt cx="4572000" cy="2007833"/>
            </a:xfrm>
          </p:grpSpPr>
          <p:sp>
            <p:nvSpPr>
              <p:cNvPr id="53" name="Oval 52"/>
              <p:cNvSpPr/>
              <p:nvPr/>
            </p:nvSpPr>
            <p:spPr bwMode="auto">
              <a:xfrm>
                <a:off x="3315904" y="3263491"/>
                <a:ext cx="2091027" cy="2007833"/>
              </a:xfrm>
              <a:prstGeom prst="ellipse">
                <a:avLst/>
              </a:prstGeom>
              <a:solidFill>
                <a:srgbClr val="1AA64D">
                  <a:alpha val="42000"/>
                </a:srgbClr>
              </a:solidFill>
              <a:ln w="9525" cap="flat" cmpd="sng" algn="ctr">
                <a:solidFill>
                  <a:srgbClr val="1AA64D"/>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defRPr/>
                </a:pPr>
                <a:endParaRPr lang="en-US" kern="0" dirty="0">
                  <a:solidFill>
                    <a:srgbClr val="262626"/>
                  </a:solidFill>
                  <a:latin typeface="Arial" pitchFamily="34" charset="0"/>
                  <a:ea typeface="ＭＳ Ｐゴシック" pitchFamily="-123" charset="-128"/>
                </a:endParaRPr>
              </a:p>
            </p:txBody>
          </p:sp>
          <p:sp>
            <p:nvSpPr>
              <p:cNvPr id="54" name="Rectangle 53"/>
              <p:cNvSpPr/>
              <p:nvPr/>
            </p:nvSpPr>
            <p:spPr>
              <a:xfrm>
                <a:off x="3947587" y="4474921"/>
                <a:ext cx="1398911" cy="566953"/>
              </a:xfrm>
              <a:prstGeom prst="rect">
                <a:avLst/>
              </a:prstGeom>
            </p:spPr>
            <p:txBody>
              <a:bodyPr wrap="square">
                <a:spAutoFit/>
              </a:bodyPr>
              <a:lstStyle/>
              <a:p>
                <a:pPr marL="45720" indent="-45720">
                  <a:buFont typeface="Arial" panose="020B0604020202020204" pitchFamily="34" charset="0"/>
                  <a:buChar char="•"/>
                  <a:defRPr/>
                </a:pPr>
                <a:r>
                  <a:rPr lang="en-US" altLang="en-US" sz="1400" kern="0" dirty="0">
                    <a:solidFill>
                      <a:srgbClr val="262626"/>
                    </a:solidFill>
                    <a:latin typeface="Arial" panose="020B0604020202020204" pitchFamily="34" charset="0"/>
                    <a:ea typeface="ＭＳ Ｐゴシック" pitchFamily="-123" charset="-128"/>
                    <a:cs typeface="Arial" panose="020B0604020202020204" pitchFamily="34" charset="0"/>
                  </a:rPr>
                  <a:t>Calorimetry</a:t>
                </a:r>
              </a:p>
              <a:p>
                <a:pPr marL="45720" indent="-45720">
                  <a:buFont typeface="Arial" panose="020B0604020202020204" pitchFamily="34" charset="0"/>
                  <a:buChar char="•"/>
                  <a:defRPr/>
                </a:pPr>
                <a:r>
                  <a:rPr lang="en-US" altLang="en-US" sz="1400" kern="0" dirty="0">
                    <a:solidFill>
                      <a:srgbClr val="262626"/>
                    </a:solidFill>
                    <a:latin typeface="Arial" panose="020B0604020202020204" pitchFamily="34" charset="0"/>
                    <a:ea typeface="ＭＳ Ｐゴシック" pitchFamily="-123" charset="-128"/>
                    <a:cs typeface="Arial" panose="020B0604020202020204" pitchFamily="34" charset="0"/>
                  </a:rPr>
                  <a:t>Observation</a:t>
                </a:r>
              </a:p>
              <a:p>
                <a:pPr marL="45720" indent="-45720">
                  <a:buFont typeface="Arial" panose="020B0604020202020204" pitchFamily="34" charset="0"/>
                  <a:buChar char="•"/>
                  <a:defRPr/>
                </a:pPr>
                <a:r>
                  <a:rPr lang="en-US" altLang="en-US" sz="1400" kern="0" dirty="0">
                    <a:solidFill>
                      <a:srgbClr val="262626"/>
                    </a:solidFill>
                    <a:latin typeface="Arial" panose="020B0604020202020204" pitchFamily="34" charset="0"/>
                    <a:ea typeface="ＭＳ Ｐゴシック" pitchFamily="-123" charset="-128"/>
                    <a:cs typeface="Arial" panose="020B0604020202020204" pitchFamily="34" charset="0"/>
                  </a:rPr>
                  <a:t>DLW</a:t>
                </a:r>
              </a:p>
            </p:txBody>
          </p:sp>
          <p:sp>
            <p:nvSpPr>
              <p:cNvPr id="55" name="Rectangle 54"/>
              <p:cNvSpPr/>
              <p:nvPr/>
            </p:nvSpPr>
            <p:spPr>
              <a:xfrm>
                <a:off x="2148950" y="4204747"/>
                <a:ext cx="4572000" cy="283476"/>
              </a:xfrm>
              <a:prstGeom prst="rect">
                <a:avLst/>
              </a:prstGeom>
            </p:spPr>
            <p:txBody>
              <a:bodyPr>
                <a:spAutoFit/>
              </a:bodyPr>
              <a:lstStyle/>
              <a:p>
                <a:pPr algn="ctr">
                  <a:defRPr/>
                </a:pPr>
                <a:r>
                  <a:rPr lang="en-US" kern="0" dirty="0">
                    <a:solidFill>
                      <a:srgbClr val="262626"/>
                    </a:solidFill>
                    <a:latin typeface="Arial" pitchFamily="-123" charset="0"/>
                    <a:ea typeface="ＭＳ Ｐゴシック" pitchFamily="-123" charset="-128"/>
                  </a:rPr>
                  <a:t>Criterion Measures</a:t>
                </a:r>
              </a:p>
            </p:txBody>
          </p:sp>
        </p:grpSp>
        <p:grpSp>
          <p:nvGrpSpPr>
            <p:cNvPr id="49" name="Group 48"/>
            <p:cNvGrpSpPr/>
            <p:nvPr/>
          </p:nvGrpSpPr>
          <p:grpSpPr>
            <a:xfrm>
              <a:off x="4220602" y="2167996"/>
              <a:ext cx="2425295" cy="2001554"/>
              <a:chOff x="4220602" y="2167996"/>
              <a:chExt cx="2425295" cy="2001554"/>
            </a:xfrm>
          </p:grpSpPr>
          <p:sp>
            <p:nvSpPr>
              <p:cNvPr id="50" name="Oval 49"/>
              <p:cNvSpPr/>
              <p:nvPr/>
            </p:nvSpPr>
            <p:spPr bwMode="auto">
              <a:xfrm>
                <a:off x="4220602" y="2167996"/>
                <a:ext cx="2157029" cy="2001554"/>
              </a:xfrm>
              <a:prstGeom prst="ellipse">
                <a:avLst/>
              </a:prstGeom>
              <a:solidFill>
                <a:srgbClr val="A3418E">
                  <a:alpha val="42000"/>
                </a:srgbClr>
              </a:solidFill>
              <a:ln w="9525" cap="flat" cmpd="sng" algn="ctr">
                <a:solidFill>
                  <a:srgbClr val="A3418E"/>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fontAlgn="base">
                  <a:spcBef>
                    <a:spcPct val="0"/>
                  </a:spcBef>
                  <a:spcAft>
                    <a:spcPct val="0"/>
                  </a:spcAft>
                  <a:defRPr/>
                </a:pPr>
                <a:endParaRPr lang="en-US" kern="0" dirty="0">
                  <a:solidFill>
                    <a:srgbClr val="262626"/>
                  </a:solidFill>
                  <a:latin typeface="Arial" pitchFamily="34" charset="0"/>
                  <a:ea typeface="ＭＳ Ｐゴシック" pitchFamily="-123" charset="-128"/>
                </a:endParaRPr>
              </a:p>
            </p:txBody>
          </p:sp>
          <p:sp>
            <p:nvSpPr>
              <p:cNvPr id="51" name="TextBox 50"/>
              <p:cNvSpPr txBox="1"/>
              <p:nvPr/>
            </p:nvSpPr>
            <p:spPr>
              <a:xfrm>
                <a:off x="4657432" y="2445530"/>
                <a:ext cx="1309223" cy="708691"/>
              </a:xfrm>
              <a:prstGeom prst="rect">
                <a:avLst/>
              </a:prstGeom>
              <a:noFill/>
            </p:spPr>
            <p:txBody>
              <a:bodyPr wrap="none" rtlCol="0">
                <a:spAutoFit/>
              </a:bodyPr>
              <a:lstStyle/>
              <a:p>
                <a:pPr algn="ctr">
                  <a:defRPr/>
                </a:pPr>
                <a:r>
                  <a:rPr lang="en-US" kern="0" dirty="0">
                    <a:solidFill>
                      <a:srgbClr val="262626"/>
                    </a:solidFill>
                    <a:latin typeface="Arial" pitchFamily="-123" charset="0"/>
                    <a:ea typeface="ＭＳ Ｐゴシック" pitchFamily="-123" charset="-128"/>
                  </a:rPr>
                  <a:t>Monitor-based</a:t>
                </a:r>
                <a:br>
                  <a:rPr lang="en-US" kern="0" dirty="0">
                    <a:solidFill>
                      <a:srgbClr val="262626"/>
                    </a:solidFill>
                    <a:latin typeface="Arial" pitchFamily="-123" charset="0"/>
                    <a:ea typeface="ＭＳ Ｐゴシック" pitchFamily="-123" charset="-128"/>
                  </a:rPr>
                </a:br>
                <a:r>
                  <a:rPr lang="en-US" kern="0" dirty="0">
                    <a:solidFill>
                      <a:srgbClr val="262626"/>
                    </a:solidFill>
                    <a:latin typeface="Arial" pitchFamily="-123" charset="0"/>
                    <a:ea typeface="ＭＳ Ｐゴシック" pitchFamily="-123" charset="-128"/>
                  </a:rPr>
                  <a:t>Measures</a:t>
                </a:r>
              </a:p>
              <a:p>
                <a:pPr algn="ctr">
                  <a:defRPr/>
                </a:pPr>
                <a:endParaRPr lang="en-US" kern="0" dirty="0">
                  <a:solidFill>
                    <a:srgbClr val="262626"/>
                  </a:solidFill>
                  <a:latin typeface="Arial" pitchFamily="-123" charset="0"/>
                  <a:ea typeface="ＭＳ Ｐゴシック" pitchFamily="-123" charset="-128"/>
                </a:endParaRPr>
              </a:p>
            </p:txBody>
          </p:sp>
          <p:sp>
            <p:nvSpPr>
              <p:cNvPr id="52" name="TextBox 29"/>
              <p:cNvSpPr txBox="1">
                <a:spLocks noChangeArrowheads="1"/>
              </p:cNvSpPr>
              <p:nvPr/>
            </p:nvSpPr>
            <p:spPr bwMode="auto">
              <a:xfrm>
                <a:off x="5103472" y="2796220"/>
                <a:ext cx="1542425" cy="115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lr>
                    <a:schemeClr val="accent1"/>
                  </a:buClr>
                  <a:buSzPct val="65000"/>
                  <a:buFont typeface="Wingdings" panose="05000000000000000000" pitchFamily="2" charset="2"/>
                  <a:buChar char="n"/>
                  <a:defRPr sz="3000">
                    <a:solidFill>
                      <a:schemeClr val="tx1"/>
                    </a:solidFill>
                    <a:latin typeface="Arial" panose="020B0604020202020204" pitchFamily="34" charset="0"/>
                  </a:defRPr>
                </a:lvl1pPr>
                <a:lvl2pPr marL="742950" indent="-285750">
                  <a:spcBef>
                    <a:spcPct val="20000"/>
                  </a:spcBef>
                  <a:buClr>
                    <a:schemeClr val="accent2"/>
                  </a:buClr>
                  <a:buSzPct val="60000"/>
                  <a:buFont typeface="Wingdings" panose="05000000000000000000" pitchFamily="2" charset="2"/>
                  <a:buChar char="q"/>
                  <a:defRPr sz="2600">
                    <a:solidFill>
                      <a:schemeClr val="tx1"/>
                    </a:solidFill>
                    <a:latin typeface="Arial" panose="020B0604020202020204" pitchFamily="34" charset="0"/>
                  </a:defRPr>
                </a:lvl2pPr>
                <a:lvl3pPr marL="1143000" indent="-228600">
                  <a:spcBef>
                    <a:spcPct val="20000"/>
                  </a:spcBef>
                  <a:buClr>
                    <a:schemeClr val="accent1"/>
                  </a:buClr>
                  <a:buSzPct val="65000"/>
                  <a:buFont typeface="Wingdings" panose="05000000000000000000" pitchFamily="2" charset="2"/>
                  <a:buChar char="n"/>
                  <a:defRPr sz="22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q"/>
                  <a:defRPr sz="2000">
                    <a:solidFill>
                      <a:schemeClr val="tx1"/>
                    </a:solidFill>
                    <a:latin typeface="Arial" panose="020B0604020202020204" pitchFamily="34" charset="0"/>
                  </a:defRPr>
                </a:lvl4pPr>
                <a:lvl5pPr marL="2057400" indent="-228600">
                  <a:spcBef>
                    <a:spcPct val="20000"/>
                  </a:spcBef>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sz="2000">
                    <a:solidFill>
                      <a:schemeClr val="tx1"/>
                    </a:solidFill>
                    <a:latin typeface="Arial" panose="020B0604020202020204" pitchFamily="34" charset="0"/>
                  </a:defRPr>
                </a:lvl9pPr>
              </a:lstStyle>
              <a:p>
                <a:pPr marL="0" indent="0">
                  <a:spcBef>
                    <a:spcPct val="0"/>
                  </a:spcBef>
                  <a:buClrTx/>
                  <a:buSzTx/>
                  <a:buNone/>
                  <a:defRPr/>
                </a:pPr>
                <a:endParaRPr lang="en-US" altLang="en-US" sz="1200" kern="0" dirty="0">
                  <a:solidFill>
                    <a:srgbClr val="262626"/>
                  </a:solidFill>
                  <a:ea typeface="ＭＳ Ｐゴシック" pitchFamily="-123" charset="-128"/>
                </a:endParaRPr>
              </a:p>
              <a:p>
                <a:pPr marL="45720" indent="-45720">
                  <a:spcBef>
                    <a:spcPct val="0"/>
                  </a:spcBef>
                  <a:buClrTx/>
                  <a:buSzTx/>
                  <a:buFont typeface="Arial" panose="020B0604020202020204" pitchFamily="34" charset="0"/>
                  <a:buChar char="•"/>
                  <a:defRPr/>
                </a:pPr>
                <a:r>
                  <a:rPr lang="en-US" altLang="en-US" sz="1400" kern="0" dirty="0">
                    <a:solidFill>
                      <a:srgbClr val="262626"/>
                    </a:solidFill>
                    <a:ea typeface="ＭＳ Ｐゴシック" pitchFamily="-123" charset="-128"/>
                  </a:rPr>
                  <a:t>Accelerometers</a:t>
                </a:r>
              </a:p>
              <a:p>
                <a:pPr marL="45720" indent="-45720">
                  <a:spcBef>
                    <a:spcPct val="0"/>
                  </a:spcBef>
                  <a:buClrTx/>
                  <a:buSzTx/>
                  <a:buFont typeface="Arial" panose="020B0604020202020204" pitchFamily="34" charset="0"/>
                  <a:buChar char="•"/>
                  <a:defRPr/>
                </a:pPr>
                <a:r>
                  <a:rPr lang="en-US" altLang="en-US" sz="1400" kern="0" dirty="0">
                    <a:solidFill>
                      <a:srgbClr val="262626"/>
                    </a:solidFill>
                    <a:ea typeface="ＭＳ Ｐゴシック" pitchFamily="-123" charset="-128"/>
                  </a:rPr>
                  <a:t>Pedometers</a:t>
                </a:r>
              </a:p>
              <a:p>
                <a:pPr marL="45720" indent="-45720">
                  <a:spcBef>
                    <a:spcPct val="0"/>
                  </a:spcBef>
                  <a:buClrTx/>
                  <a:buSzTx/>
                  <a:buFont typeface="Arial" panose="020B0604020202020204" pitchFamily="34" charset="0"/>
                  <a:buChar char="•"/>
                  <a:defRPr/>
                </a:pPr>
                <a:r>
                  <a:rPr lang="en-US" altLang="en-US" sz="1400" kern="0" dirty="0">
                    <a:solidFill>
                      <a:srgbClr val="262626"/>
                    </a:solidFill>
                    <a:ea typeface="ＭＳ Ｐゴシック" pitchFamily="-123" charset="-128"/>
                  </a:rPr>
                  <a:t>HR monitors</a:t>
                </a:r>
              </a:p>
              <a:p>
                <a:pPr marL="45720" indent="-45720">
                  <a:spcBef>
                    <a:spcPct val="0"/>
                  </a:spcBef>
                  <a:buClrTx/>
                  <a:buSzTx/>
                  <a:buFont typeface="Arial" panose="020B0604020202020204" pitchFamily="34" charset="0"/>
                  <a:buChar char="•"/>
                  <a:defRPr/>
                </a:pPr>
                <a:r>
                  <a:rPr lang="en-US" altLang="en-US" sz="1400" kern="0" dirty="0">
                    <a:solidFill>
                      <a:srgbClr val="262626"/>
                    </a:solidFill>
                    <a:ea typeface="ＭＳ Ｐゴシック" pitchFamily="-123" charset="-128"/>
                  </a:rPr>
                  <a:t>GPS</a:t>
                </a:r>
              </a:p>
              <a:p>
                <a:pPr marL="45720" indent="-45720">
                  <a:spcBef>
                    <a:spcPct val="0"/>
                  </a:spcBef>
                  <a:buClrTx/>
                  <a:buSzTx/>
                  <a:buFont typeface="Arial" panose="020B0604020202020204" pitchFamily="34" charset="0"/>
                  <a:buChar char="•"/>
                  <a:defRPr/>
                </a:pPr>
                <a:endParaRPr lang="en-US" altLang="en-US" sz="1200" kern="0" dirty="0">
                  <a:solidFill>
                    <a:srgbClr val="262626"/>
                  </a:solidFill>
                  <a:ea typeface="ＭＳ Ｐゴシック" pitchFamily="-123" charset="-128"/>
                </a:endParaRPr>
              </a:p>
              <a:p>
                <a:pPr>
                  <a:spcBef>
                    <a:spcPct val="0"/>
                  </a:spcBef>
                  <a:buClrTx/>
                  <a:buSzTx/>
                  <a:buFont typeface="Arial" panose="020B0604020202020204" pitchFamily="34" charset="0"/>
                  <a:buChar char="•"/>
                  <a:defRPr/>
                </a:pPr>
                <a:endParaRPr lang="en-US" altLang="en-US" sz="1200" kern="0" dirty="0">
                  <a:solidFill>
                    <a:srgbClr val="262626"/>
                  </a:solidFill>
                  <a:ea typeface="ＭＳ Ｐゴシック" pitchFamily="-123" charset="-128"/>
                </a:endParaRPr>
              </a:p>
            </p:txBody>
          </p:sp>
        </p:grpSp>
      </p:grpSp>
      <p:pic>
        <p:nvPicPr>
          <p:cNvPr id="17" name="Picture 16">
            <a:extLst>
              <a:ext uri="{FF2B5EF4-FFF2-40B4-BE49-F238E27FC236}">
                <a16:creationId xmlns:a16="http://schemas.microsoft.com/office/drawing/2014/main" id="{08897904-35E1-4276-A61F-960B0F6214A4}"/>
              </a:ext>
            </a:extLst>
          </p:cNvPr>
          <p:cNvPicPr>
            <a:picLocks noChangeAspect="1"/>
          </p:cNvPicPr>
          <p:nvPr/>
        </p:nvPicPr>
        <p:blipFill>
          <a:blip r:embed="rId3"/>
          <a:stretch>
            <a:fillRect/>
          </a:stretch>
        </p:blipFill>
        <p:spPr>
          <a:xfrm>
            <a:off x="7583614" y="684448"/>
            <a:ext cx="3690346" cy="4553025"/>
          </a:xfrm>
          <a:prstGeom prst="rect">
            <a:avLst/>
          </a:prstGeom>
        </p:spPr>
      </p:pic>
    </p:spTree>
    <p:extLst>
      <p:ext uri="{BB962C8B-B14F-4D97-AF65-F5344CB8AC3E}">
        <p14:creationId xmlns:p14="http://schemas.microsoft.com/office/powerpoint/2010/main" val="12600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C4774-D9C2-4C9D-A93D-1F8BC5A749A1}"/>
              </a:ext>
            </a:extLst>
          </p:cNvPr>
          <p:cNvSpPr>
            <a:spLocks noGrp="1"/>
          </p:cNvSpPr>
          <p:nvPr>
            <p:ph type="title"/>
          </p:nvPr>
        </p:nvSpPr>
        <p:spPr/>
        <p:txBody>
          <a:bodyPr/>
          <a:lstStyle/>
          <a:p>
            <a:r>
              <a:rPr lang="en-US" dirty="0"/>
              <a:t>Measures Registry Learning Modules</a:t>
            </a:r>
          </a:p>
        </p:txBody>
      </p:sp>
      <p:pic>
        <p:nvPicPr>
          <p:cNvPr id="4" name="Content Placeholder 3">
            <a:extLst>
              <a:ext uri="{FF2B5EF4-FFF2-40B4-BE49-F238E27FC236}">
                <a16:creationId xmlns:a16="http://schemas.microsoft.com/office/drawing/2014/main" id="{A00F88FB-9605-4C71-BC32-106ABC899201}"/>
              </a:ext>
            </a:extLst>
          </p:cNvPr>
          <p:cNvPicPr>
            <a:picLocks noChangeAspect="1"/>
          </p:cNvPicPr>
          <p:nvPr/>
        </p:nvPicPr>
        <p:blipFill rotWithShape="1">
          <a:blip r:embed="rId3"/>
          <a:srcRect l="1993" r="3876"/>
          <a:stretch/>
        </p:blipFill>
        <p:spPr>
          <a:xfrm>
            <a:off x="3148818" y="1606107"/>
            <a:ext cx="5554747" cy="4688746"/>
          </a:xfrm>
          <a:prstGeom prst="rect">
            <a:avLst/>
          </a:prstGeom>
          <a:ln>
            <a:solidFill>
              <a:srgbClr val="D30202"/>
            </a:solidFill>
          </a:ln>
        </p:spPr>
      </p:pic>
      <p:sp>
        <p:nvSpPr>
          <p:cNvPr id="5" name="TextBox 4">
            <a:extLst>
              <a:ext uri="{FF2B5EF4-FFF2-40B4-BE49-F238E27FC236}">
                <a16:creationId xmlns:a16="http://schemas.microsoft.com/office/drawing/2014/main" id="{A6C99248-944B-49FB-90E1-CF3894F5A3A3}"/>
              </a:ext>
            </a:extLst>
          </p:cNvPr>
          <p:cNvSpPr txBox="1"/>
          <p:nvPr/>
        </p:nvSpPr>
        <p:spPr>
          <a:xfrm>
            <a:off x="2582794" y="6366430"/>
            <a:ext cx="7026411" cy="369332"/>
          </a:xfrm>
          <a:prstGeom prst="rect">
            <a:avLst/>
          </a:prstGeom>
          <a:noFill/>
        </p:spPr>
        <p:txBody>
          <a:bodyPr wrap="none" rtlCol="0">
            <a:spAutoFit/>
          </a:bodyPr>
          <a:lstStyle/>
          <a:p>
            <a:r>
              <a:rPr lang="en-US" dirty="0">
                <a:hlinkClick r:id="rId4"/>
              </a:rPr>
              <a:t>https://www.nccor.org/nccor-tools/measures-registry-learning-modules/</a:t>
            </a:r>
            <a:r>
              <a:rPr lang="en-US" dirty="0"/>
              <a:t> </a:t>
            </a:r>
          </a:p>
        </p:txBody>
      </p:sp>
    </p:spTree>
    <p:custDataLst>
      <p:tags r:id="rId1"/>
    </p:custDataLst>
    <p:extLst>
      <p:ext uri="{BB962C8B-B14F-4D97-AF65-F5344CB8AC3E}">
        <p14:creationId xmlns:p14="http://schemas.microsoft.com/office/powerpoint/2010/main" val="11678420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C8D67-0523-411D-BA84-320798D8C5BF}"/>
              </a:ext>
            </a:extLst>
          </p:cNvPr>
          <p:cNvSpPr>
            <a:spLocks noGrp="1"/>
          </p:cNvSpPr>
          <p:nvPr>
            <p:ph type="body" idx="1"/>
          </p:nvPr>
        </p:nvSpPr>
        <p:spPr/>
        <p:txBody>
          <a:bodyPr/>
          <a:lstStyle/>
          <a:p>
            <a:r>
              <a:rPr lang="en-US" dirty="0"/>
              <a:t>Examples from Monitor Validation Studies</a:t>
            </a:r>
          </a:p>
        </p:txBody>
      </p:sp>
      <p:sp>
        <p:nvSpPr>
          <p:cNvPr id="3" name="Title 2">
            <a:extLst>
              <a:ext uri="{FF2B5EF4-FFF2-40B4-BE49-F238E27FC236}">
                <a16:creationId xmlns:a16="http://schemas.microsoft.com/office/drawing/2014/main" id="{B51E3BB8-35F8-47F1-9884-221ED16F9A78}"/>
              </a:ext>
            </a:extLst>
          </p:cNvPr>
          <p:cNvSpPr>
            <a:spLocks noGrp="1"/>
          </p:cNvSpPr>
          <p:nvPr>
            <p:ph type="title"/>
          </p:nvPr>
        </p:nvSpPr>
        <p:spPr/>
        <p:txBody>
          <a:bodyPr/>
          <a:lstStyle/>
          <a:p>
            <a:r>
              <a:rPr lang="en-US" dirty="0"/>
              <a:t>Perspectives on Evaluating </a:t>
            </a:r>
            <a:r>
              <a:rPr lang="en-US" dirty="0" err="1"/>
              <a:t>PhYsical</a:t>
            </a:r>
            <a:r>
              <a:rPr lang="en-US" dirty="0"/>
              <a:t> Activity Monitors</a:t>
            </a:r>
          </a:p>
        </p:txBody>
      </p:sp>
    </p:spTree>
    <p:custDataLst>
      <p:tags r:id="rId1"/>
    </p:custDataLst>
    <p:extLst>
      <p:ext uri="{BB962C8B-B14F-4D97-AF65-F5344CB8AC3E}">
        <p14:creationId xmlns:p14="http://schemas.microsoft.com/office/powerpoint/2010/main" val="8001482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469D-BA64-4979-B689-DD850BBB4266}"/>
              </a:ext>
            </a:extLst>
          </p:cNvPr>
          <p:cNvSpPr>
            <a:spLocks noGrp="1"/>
          </p:cNvSpPr>
          <p:nvPr>
            <p:ph type="title"/>
          </p:nvPr>
        </p:nvSpPr>
        <p:spPr/>
        <p:txBody>
          <a:bodyPr/>
          <a:lstStyle/>
          <a:p>
            <a:r>
              <a:rPr lang="en-US" dirty="0"/>
              <a:t>My Early Exploration of Measurement Agreement in PA Research (2000)</a:t>
            </a:r>
          </a:p>
        </p:txBody>
      </p:sp>
      <p:sp>
        <p:nvSpPr>
          <p:cNvPr id="6" name="Content Placeholder 5">
            <a:extLst>
              <a:ext uri="{FF2B5EF4-FFF2-40B4-BE49-F238E27FC236}">
                <a16:creationId xmlns:a16="http://schemas.microsoft.com/office/drawing/2014/main" id="{5C466827-112E-44FE-BAC7-DF99A113A179}"/>
              </a:ext>
            </a:extLst>
          </p:cNvPr>
          <p:cNvSpPr>
            <a:spLocks noGrp="1"/>
          </p:cNvSpPr>
          <p:nvPr>
            <p:ph idx="1"/>
          </p:nvPr>
        </p:nvSpPr>
        <p:spPr/>
        <p:txBody>
          <a:bodyPr/>
          <a:lstStyle/>
          <a:p>
            <a:pPr marL="0" indent="0">
              <a:buNone/>
            </a:pPr>
            <a:endParaRPr lang="en-US" dirty="0"/>
          </a:p>
          <a:p>
            <a:endParaRPr lang="en-US" dirty="0"/>
          </a:p>
          <a:p>
            <a:pPr lvl="1"/>
            <a:endParaRPr lang="en-US" dirty="0"/>
          </a:p>
        </p:txBody>
      </p:sp>
      <p:pic>
        <p:nvPicPr>
          <p:cNvPr id="5" name="Picture 4">
            <a:extLst>
              <a:ext uri="{FF2B5EF4-FFF2-40B4-BE49-F238E27FC236}">
                <a16:creationId xmlns:a16="http://schemas.microsoft.com/office/drawing/2014/main" id="{EC36C926-29C8-B10C-F5DF-F0BE1890D883}"/>
              </a:ext>
            </a:extLst>
          </p:cNvPr>
          <p:cNvPicPr>
            <a:picLocks noChangeAspect="1"/>
          </p:cNvPicPr>
          <p:nvPr/>
        </p:nvPicPr>
        <p:blipFill>
          <a:blip r:embed="rId3"/>
          <a:stretch>
            <a:fillRect/>
          </a:stretch>
        </p:blipFill>
        <p:spPr>
          <a:xfrm>
            <a:off x="903060" y="2068946"/>
            <a:ext cx="9764940" cy="3029527"/>
          </a:xfrm>
          <a:prstGeom prst="rect">
            <a:avLst/>
          </a:prstGeom>
          <a:ln>
            <a:solidFill>
              <a:schemeClr val="accent1"/>
            </a:solidFill>
          </a:ln>
        </p:spPr>
      </p:pic>
    </p:spTree>
    <p:custDataLst>
      <p:tags r:id="rId1"/>
    </p:custDataLst>
    <p:extLst>
      <p:ext uri="{BB962C8B-B14F-4D97-AF65-F5344CB8AC3E}">
        <p14:creationId xmlns:p14="http://schemas.microsoft.com/office/powerpoint/2010/main" val="3579640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012950" y="381000"/>
            <a:ext cx="8534400" cy="1143000"/>
          </a:xfrm>
        </p:spPr>
        <p:txBody>
          <a:bodyPr/>
          <a:lstStyle/>
          <a:p>
            <a:pPr algn="l" eaLnBrk="1" hangingPunct="1"/>
            <a:r>
              <a:rPr lang="en-US" altLang="en-US" dirty="0"/>
              <a:t>Evaluation of Prediction </a:t>
            </a:r>
            <a:r>
              <a:rPr lang="en-US" altLang="en-US" dirty="0" err="1"/>
              <a:t>Equations:Treadmill</a:t>
            </a:r>
            <a:r>
              <a:rPr lang="en-US" altLang="en-US" dirty="0"/>
              <a:t> Condition</a:t>
            </a:r>
          </a:p>
        </p:txBody>
      </p:sp>
      <p:graphicFrame>
        <p:nvGraphicFramePr>
          <p:cNvPr id="3074" name="Object 3"/>
          <p:cNvGraphicFramePr>
            <a:graphicFrameLocks noGrp="1" noChangeAspect="1"/>
          </p:cNvGraphicFramePr>
          <p:nvPr>
            <p:ph type="chart" idx="1"/>
          </p:nvPr>
        </p:nvGraphicFramePr>
        <p:xfrm>
          <a:off x="1752600" y="2001838"/>
          <a:ext cx="8915400" cy="4246562"/>
        </p:xfrm>
        <a:graphic>
          <a:graphicData uri="http://schemas.openxmlformats.org/presentationml/2006/ole">
            <mc:AlternateContent xmlns:mc="http://schemas.openxmlformats.org/markup-compatibility/2006">
              <mc:Choice xmlns:v="urn:schemas-microsoft-com:vml" Requires="v">
                <p:oleObj spid="_x0000_s1037" name="Chart" r:id="rId5" imgW="8829619" imgH="3733893" progId="MSGraph.Chart.8">
                  <p:embed followColorScheme="full"/>
                </p:oleObj>
              </mc:Choice>
              <mc:Fallback>
                <p:oleObj name="Chart" r:id="rId5" imgW="8829619" imgH="3733893" progId="MSGraph.Chart.8">
                  <p:embed followColorScheme="full"/>
                  <p:pic>
                    <p:nvPicPr>
                      <p:cNvPr id="3074" name="Object 3"/>
                      <p:cNvPicPr>
                        <a:picLocks noChangeAspect="1" noChangeArrowheads="1"/>
                      </p:cNvPicPr>
                      <p:nvPr/>
                    </p:nvPicPr>
                    <p:blipFill>
                      <a:blip r:embed="rId6"/>
                      <a:srcRect/>
                      <a:stretch>
                        <a:fillRect/>
                      </a:stretch>
                    </p:blipFill>
                    <p:spPr bwMode="auto">
                      <a:xfrm>
                        <a:off x="1752600" y="2001838"/>
                        <a:ext cx="8915400" cy="424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7" name="Rectangle 4"/>
          <p:cNvSpPr>
            <a:spLocks noChangeArrowheads="1"/>
          </p:cNvSpPr>
          <p:nvPr/>
        </p:nvSpPr>
        <p:spPr bwMode="auto">
          <a:xfrm>
            <a:off x="6280150" y="6491288"/>
            <a:ext cx="438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b="1" i="1"/>
              <a:t>(Welk et al., MSSE: 32(9), S489-S498, 2000)</a:t>
            </a:r>
          </a:p>
        </p:txBody>
      </p:sp>
      <p:sp>
        <p:nvSpPr>
          <p:cNvPr id="3078" name="Text Box 6"/>
          <p:cNvSpPr txBox="1">
            <a:spLocks noChangeArrowheads="1"/>
          </p:cNvSpPr>
          <p:nvPr/>
        </p:nvSpPr>
        <p:spPr bwMode="auto">
          <a:xfrm>
            <a:off x="2133601" y="1905001"/>
            <a:ext cx="7248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a:solidFill>
                  <a:schemeClr val="tx2"/>
                </a:solidFill>
              </a:rPr>
              <a:t>Measured and Predicted MET Values for 3 Different Treadmill Paces</a:t>
            </a:r>
          </a:p>
        </p:txBody>
      </p:sp>
    </p:spTree>
    <p:custDataLst>
      <p:tags r:id="rId2"/>
    </p:custDataLst>
    <p:extLst>
      <p:ext uri="{BB962C8B-B14F-4D97-AF65-F5344CB8AC3E}">
        <p14:creationId xmlns:p14="http://schemas.microsoft.com/office/powerpoint/2010/main" val="2026812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title"/>
          </p:nvPr>
        </p:nvSpPr>
        <p:spPr>
          <a:xfrm>
            <a:off x="2133600" y="304800"/>
            <a:ext cx="8763000" cy="1143000"/>
          </a:xfrm>
        </p:spPr>
        <p:txBody>
          <a:bodyPr/>
          <a:lstStyle/>
          <a:p>
            <a:pPr algn="l" eaLnBrk="1" hangingPunct="1"/>
            <a:r>
              <a:rPr lang="en-US" altLang="en-US" dirty="0"/>
              <a:t>Evaluation of Prediction </a:t>
            </a:r>
            <a:br>
              <a:rPr lang="en-US" altLang="en-US" dirty="0"/>
            </a:br>
            <a:r>
              <a:rPr lang="en-US" altLang="en-US" dirty="0"/>
              <a:t>Equations: Lifestyle activities</a:t>
            </a:r>
            <a:endParaRPr lang="en-US" altLang="en-US" sz="4000" dirty="0"/>
          </a:p>
        </p:txBody>
      </p:sp>
      <p:graphicFrame>
        <p:nvGraphicFramePr>
          <p:cNvPr id="4098" name="Object 5"/>
          <p:cNvGraphicFramePr>
            <a:graphicFrameLocks noGrp="1" noChangeAspect="1"/>
          </p:cNvGraphicFramePr>
          <p:nvPr>
            <p:ph type="chart" idx="1"/>
          </p:nvPr>
        </p:nvGraphicFramePr>
        <p:xfrm>
          <a:off x="2667000" y="2362200"/>
          <a:ext cx="7162800" cy="4044950"/>
        </p:xfrm>
        <a:graphic>
          <a:graphicData uri="http://schemas.openxmlformats.org/presentationml/2006/ole">
            <mc:AlternateContent xmlns:mc="http://schemas.openxmlformats.org/markup-compatibility/2006">
              <mc:Choice xmlns:v="urn:schemas-microsoft-com:vml" Requires="v">
                <p:oleObj spid="_x0000_s2061" name="Chart" r:id="rId5" imgW="8829619" imgH="3733893" progId="MSGraph.Chart.8">
                  <p:embed followColorScheme="full"/>
                </p:oleObj>
              </mc:Choice>
              <mc:Fallback>
                <p:oleObj name="Chart" r:id="rId5" imgW="8829619" imgH="3733893" progId="MSGraph.Chart.8">
                  <p:embed followColorScheme="full"/>
                  <p:pic>
                    <p:nvPicPr>
                      <p:cNvPr id="4098" name="Object 5"/>
                      <p:cNvPicPr>
                        <a:picLocks noChangeAspect="1" noChangeArrowheads="1"/>
                      </p:cNvPicPr>
                      <p:nvPr/>
                    </p:nvPicPr>
                    <p:blipFill>
                      <a:blip r:embed="rId6"/>
                      <a:srcRect/>
                      <a:stretch>
                        <a:fillRect/>
                      </a:stretch>
                    </p:blipFill>
                    <p:spPr bwMode="auto">
                      <a:xfrm>
                        <a:off x="2667000" y="2362200"/>
                        <a:ext cx="71628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01" name="Rectangle 6"/>
          <p:cNvSpPr>
            <a:spLocks noChangeArrowheads="1"/>
          </p:cNvSpPr>
          <p:nvPr/>
        </p:nvSpPr>
        <p:spPr bwMode="auto">
          <a:xfrm>
            <a:off x="6280150" y="6491288"/>
            <a:ext cx="438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800" b="1" i="1"/>
              <a:t>(Welk et al., MSSE: 32(9), S489-S498, 2000)</a:t>
            </a:r>
          </a:p>
        </p:txBody>
      </p:sp>
      <p:sp>
        <p:nvSpPr>
          <p:cNvPr id="4102" name="Text Box 7"/>
          <p:cNvSpPr txBox="1">
            <a:spLocks noChangeArrowheads="1"/>
          </p:cNvSpPr>
          <p:nvPr/>
        </p:nvSpPr>
        <p:spPr bwMode="auto">
          <a:xfrm>
            <a:off x="2209800" y="1524001"/>
            <a:ext cx="673774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a:t>CSA equation was compared to measured</a:t>
            </a:r>
            <a:br>
              <a:rPr lang="en-US" altLang="en-US"/>
            </a:br>
            <a:r>
              <a:rPr lang="en-US" altLang="en-US"/>
              <a:t>EE from a portable cart for various lifestyle activities</a:t>
            </a:r>
          </a:p>
        </p:txBody>
      </p:sp>
    </p:spTree>
    <p:custDataLst>
      <p:tags r:id="rId2"/>
    </p:custDataLst>
    <p:extLst>
      <p:ext uri="{BB962C8B-B14F-4D97-AF65-F5344CB8AC3E}">
        <p14:creationId xmlns:p14="http://schemas.microsoft.com/office/powerpoint/2010/main" val="1894256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469D-BA64-4979-B689-DD850BBB4266}"/>
              </a:ext>
            </a:extLst>
          </p:cNvPr>
          <p:cNvSpPr>
            <a:spLocks noGrp="1"/>
          </p:cNvSpPr>
          <p:nvPr>
            <p:ph type="title"/>
          </p:nvPr>
        </p:nvSpPr>
        <p:spPr/>
        <p:txBody>
          <a:bodyPr/>
          <a:lstStyle/>
          <a:p>
            <a:r>
              <a:rPr lang="en-US" dirty="0"/>
              <a:t>Best Practices for Validation Protocols</a:t>
            </a:r>
          </a:p>
        </p:txBody>
      </p:sp>
      <p:sp>
        <p:nvSpPr>
          <p:cNvPr id="6" name="Content Placeholder 5">
            <a:extLst>
              <a:ext uri="{FF2B5EF4-FFF2-40B4-BE49-F238E27FC236}">
                <a16:creationId xmlns:a16="http://schemas.microsoft.com/office/drawing/2014/main" id="{5C466827-112E-44FE-BAC7-DF99A113A179}"/>
              </a:ext>
            </a:extLst>
          </p:cNvPr>
          <p:cNvSpPr>
            <a:spLocks noGrp="1"/>
          </p:cNvSpPr>
          <p:nvPr>
            <p:ph idx="1"/>
          </p:nvPr>
        </p:nvSpPr>
        <p:spPr/>
        <p:txBody>
          <a:bodyPr/>
          <a:lstStyle/>
          <a:p>
            <a:r>
              <a:rPr lang="en-US" dirty="0"/>
              <a:t>Standardization is needed to compare outcomes from different monitors and studies</a:t>
            </a:r>
          </a:p>
          <a:p>
            <a:endParaRPr lang="en-US" dirty="0"/>
          </a:p>
          <a:p>
            <a:endParaRPr lang="en-US" dirty="0"/>
          </a:p>
          <a:p>
            <a:r>
              <a:rPr lang="en-US" dirty="0"/>
              <a:t>Key Needs</a:t>
            </a:r>
          </a:p>
          <a:p>
            <a:pPr lvl="1"/>
            <a:r>
              <a:rPr lang="en-US" dirty="0"/>
              <a:t>Incorporation of a range of activities and intensities</a:t>
            </a:r>
          </a:p>
          <a:p>
            <a:pPr lvl="1"/>
            <a:r>
              <a:rPr lang="en-US" dirty="0"/>
              <a:t>Capturing data from a diverse population</a:t>
            </a:r>
          </a:p>
          <a:p>
            <a:pPr lvl="1"/>
            <a:r>
              <a:rPr lang="en-US" dirty="0"/>
              <a:t>Comparing multiple monitors (</a:t>
            </a:r>
            <a:r>
              <a:rPr lang="en-US" dirty="0">
                <a:solidFill>
                  <a:srgbClr val="FF0000"/>
                </a:solidFill>
              </a:rPr>
              <a:t>Notion of Standard of Care</a:t>
            </a:r>
            <a:r>
              <a:rPr lang="en-US" dirty="0"/>
              <a:t>)</a:t>
            </a:r>
          </a:p>
          <a:p>
            <a:pPr lvl="1"/>
            <a:endParaRPr lang="en-US" dirty="0"/>
          </a:p>
        </p:txBody>
      </p:sp>
      <p:pic>
        <p:nvPicPr>
          <p:cNvPr id="4" name="Picture 3" descr="Text&#10;&#10;Description automatically generated">
            <a:extLst>
              <a:ext uri="{FF2B5EF4-FFF2-40B4-BE49-F238E27FC236}">
                <a16:creationId xmlns:a16="http://schemas.microsoft.com/office/drawing/2014/main" id="{052A404F-0236-4DF9-86EC-C5D71B82EEB0}"/>
              </a:ext>
            </a:extLst>
          </p:cNvPr>
          <p:cNvPicPr>
            <a:picLocks noChangeAspect="1"/>
          </p:cNvPicPr>
          <p:nvPr/>
        </p:nvPicPr>
        <p:blipFill>
          <a:blip r:embed="rId3"/>
          <a:stretch>
            <a:fillRect/>
          </a:stretch>
        </p:blipFill>
        <p:spPr>
          <a:xfrm>
            <a:off x="6447934" y="2314652"/>
            <a:ext cx="5675133" cy="1875760"/>
          </a:xfrm>
          <a:prstGeom prst="rect">
            <a:avLst/>
          </a:prstGeom>
          <a:ln>
            <a:solidFill>
              <a:schemeClr val="tx1"/>
            </a:solidFill>
          </a:ln>
        </p:spPr>
      </p:pic>
    </p:spTree>
    <p:custDataLst>
      <p:tags r:id="rId1"/>
    </p:custDataLst>
    <p:extLst>
      <p:ext uri="{BB962C8B-B14F-4D97-AF65-F5344CB8AC3E}">
        <p14:creationId xmlns:p14="http://schemas.microsoft.com/office/powerpoint/2010/main" val="32821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3A6C-1580-41CC-98CE-850699019863}"/>
              </a:ext>
            </a:extLst>
          </p:cNvPr>
          <p:cNvSpPr>
            <a:spLocks noGrp="1"/>
          </p:cNvSpPr>
          <p:nvPr>
            <p:ph type="title"/>
          </p:nvPr>
        </p:nvSpPr>
        <p:spPr/>
        <p:txBody>
          <a:bodyPr/>
          <a:lstStyle/>
          <a:p>
            <a:r>
              <a:rPr lang="en-US" dirty="0"/>
              <a:t>A Bit of History</a:t>
            </a:r>
          </a:p>
        </p:txBody>
      </p:sp>
      <p:sp>
        <p:nvSpPr>
          <p:cNvPr id="3" name="Text Placeholder 2">
            <a:extLst>
              <a:ext uri="{FF2B5EF4-FFF2-40B4-BE49-F238E27FC236}">
                <a16:creationId xmlns:a16="http://schemas.microsoft.com/office/drawing/2014/main" id="{B3DFBA2E-DB5A-47C6-8AFB-A6B5BB830B6F}"/>
              </a:ext>
            </a:extLst>
          </p:cNvPr>
          <p:cNvSpPr>
            <a:spLocks noGrp="1"/>
          </p:cNvSpPr>
          <p:nvPr>
            <p:ph type="body" idx="1"/>
          </p:nvPr>
        </p:nvSpPr>
        <p:spPr/>
        <p:txBody>
          <a:bodyPr/>
          <a:lstStyle/>
          <a:p>
            <a:r>
              <a:rPr lang="en-US" dirty="0"/>
              <a:t>My Introduction and Experiences with Activity Assessment</a:t>
            </a:r>
          </a:p>
        </p:txBody>
      </p:sp>
    </p:spTree>
    <p:custDataLst>
      <p:tags r:id="rId1"/>
    </p:custDataLst>
    <p:extLst>
      <p:ext uri="{BB962C8B-B14F-4D97-AF65-F5344CB8AC3E}">
        <p14:creationId xmlns:p14="http://schemas.microsoft.com/office/powerpoint/2010/main" val="3073564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469D-BA64-4979-B689-DD850BBB4266}"/>
              </a:ext>
            </a:extLst>
          </p:cNvPr>
          <p:cNvSpPr>
            <a:spLocks noGrp="1"/>
          </p:cNvSpPr>
          <p:nvPr>
            <p:ph type="title"/>
          </p:nvPr>
        </p:nvSpPr>
        <p:spPr/>
        <p:txBody>
          <a:bodyPr/>
          <a:lstStyle/>
          <a:p>
            <a:r>
              <a:rPr lang="en-US" dirty="0"/>
              <a:t>Best Practices for Analytic Methods</a:t>
            </a:r>
          </a:p>
        </p:txBody>
      </p:sp>
      <p:sp>
        <p:nvSpPr>
          <p:cNvPr id="6" name="Content Placeholder 5">
            <a:extLst>
              <a:ext uri="{FF2B5EF4-FFF2-40B4-BE49-F238E27FC236}">
                <a16:creationId xmlns:a16="http://schemas.microsoft.com/office/drawing/2014/main" id="{5C466827-112E-44FE-BAC7-DF99A113A179}"/>
              </a:ext>
            </a:extLst>
          </p:cNvPr>
          <p:cNvSpPr>
            <a:spLocks noGrp="1"/>
          </p:cNvSpPr>
          <p:nvPr>
            <p:ph idx="1"/>
          </p:nvPr>
        </p:nvSpPr>
        <p:spPr/>
        <p:txBody>
          <a:bodyPr/>
          <a:lstStyle/>
          <a:p>
            <a:r>
              <a:rPr lang="en-US" dirty="0"/>
              <a:t>A major limitation in physical activity assessment research is inconsistent and inappropriate evaluation methods</a:t>
            </a:r>
          </a:p>
          <a:p>
            <a:pPr marL="344487" lvl="1" indent="0">
              <a:buNone/>
            </a:pPr>
            <a:br>
              <a:rPr lang="en-US" dirty="0"/>
            </a:br>
            <a:br>
              <a:rPr lang="en-US" dirty="0"/>
            </a:br>
            <a:endParaRPr lang="en-US" dirty="0"/>
          </a:p>
          <a:p>
            <a:r>
              <a:rPr lang="en-US" dirty="0"/>
              <a:t>Two Key Points</a:t>
            </a:r>
          </a:p>
          <a:p>
            <a:pPr lvl="1"/>
            <a:r>
              <a:rPr lang="en-US" dirty="0"/>
              <a:t>Encouraged Reporting of </a:t>
            </a:r>
            <a:r>
              <a:rPr lang="en-US" dirty="0">
                <a:solidFill>
                  <a:srgbClr val="FF0000"/>
                </a:solidFill>
              </a:rPr>
              <a:t>Mean Absolute Percent Error (MAPE) </a:t>
            </a:r>
          </a:p>
          <a:p>
            <a:pPr lvl="1"/>
            <a:endParaRPr lang="en-US" dirty="0"/>
          </a:p>
          <a:p>
            <a:pPr lvl="1"/>
            <a:r>
              <a:rPr lang="en-US" dirty="0"/>
              <a:t>Encouraged use of ‘</a:t>
            </a:r>
            <a:r>
              <a:rPr lang="en-US" dirty="0">
                <a:solidFill>
                  <a:srgbClr val="FF0000"/>
                </a:solidFill>
              </a:rPr>
              <a:t>equivalence testing</a:t>
            </a:r>
            <a:r>
              <a:rPr lang="en-US" dirty="0"/>
              <a:t>’ to evaluate agreement</a:t>
            </a:r>
          </a:p>
        </p:txBody>
      </p:sp>
      <p:pic>
        <p:nvPicPr>
          <p:cNvPr id="5" name="Picture 4" descr="A screenshot of a computer&#10;&#10;Description automatically generated with medium confidence">
            <a:extLst>
              <a:ext uri="{FF2B5EF4-FFF2-40B4-BE49-F238E27FC236}">
                <a16:creationId xmlns:a16="http://schemas.microsoft.com/office/drawing/2014/main" id="{CBC40040-1174-49FA-B1E7-47E6E6161CEE}"/>
              </a:ext>
            </a:extLst>
          </p:cNvPr>
          <p:cNvPicPr>
            <a:picLocks noChangeAspect="1"/>
          </p:cNvPicPr>
          <p:nvPr/>
        </p:nvPicPr>
        <p:blipFill>
          <a:blip r:embed="rId3"/>
          <a:stretch>
            <a:fillRect/>
          </a:stretch>
        </p:blipFill>
        <p:spPr>
          <a:xfrm>
            <a:off x="6353666" y="2745257"/>
            <a:ext cx="5370135" cy="1699792"/>
          </a:xfrm>
          <a:prstGeom prst="rect">
            <a:avLst/>
          </a:prstGeom>
          <a:ln>
            <a:solidFill>
              <a:schemeClr val="tx1"/>
            </a:solidFill>
          </a:ln>
        </p:spPr>
      </p:pic>
    </p:spTree>
    <p:custDataLst>
      <p:tags r:id="rId1"/>
    </p:custDataLst>
    <p:extLst>
      <p:ext uri="{BB962C8B-B14F-4D97-AF65-F5344CB8AC3E}">
        <p14:creationId xmlns:p14="http://schemas.microsoft.com/office/powerpoint/2010/main" val="345447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Calculation and Interpretation of MAPE</a:t>
            </a:r>
          </a:p>
        </p:txBody>
      </p:sp>
      <p:sp>
        <p:nvSpPr>
          <p:cNvPr id="5" name="Content Placeholder 4"/>
          <p:cNvSpPr>
            <a:spLocks noGrp="1"/>
          </p:cNvSpPr>
          <p:nvPr>
            <p:ph idx="1"/>
          </p:nvPr>
        </p:nvSpPr>
        <p:spPr/>
        <p:txBody>
          <a:bodyPr/>
          <a:lstStyle/>
          <a:p>
            <a:r>
              <a:rPr lang="en-US" dirty="0"/>
              <a:t>Mean Absolute Percent Error (MAPE) provides a more appropriate indicator of accuracy </a:t>
            </a:r>
          </a:p>
          <a:p>
            <a:endParaRPr lang="en-US" dirty="0"/>
          </a:p>
          <a:p>
            <a:r>
              <a:rPr lang="en-US" dirty="0">
                <a:solidFill>
                  <a:srgbClr val="FF0000"/>
                </a:solidFill>
              </a:rPr>
              <a:t>MAPE is simply a mean </a:t>
            </a:r>
            <a:br>
              <a:rPr lang="en-US" dirty="0">
                <a:solidFill>
                  <a:srgbClr val="FF0000"/>
                </a:solidFill>
              </a:rPr>
            </a:br>
            <a:r>
              <a:rPr lang="en-US" dirty="0">
                <a:solidFill>
                  <a:srgbClr val="FF0000"/>
                </a:solidFill>
              </a:rPr>
              <a:t>of the absolute differences </a:t>
            </a:r>
          </a:p>
          <a:p>
            <a:endParaRPr lang="en-US" dirty="0"/>
          </a:p>
          <a:p>
            <a:r>
              <a:rPr lang="en-US" dirty="0"/>
              <a:t>MAPE enables effective </a:t>
            </a:r>
            <a:br>
              <a:rPr lang="en-US" dirty="0"/>
            </a:br>
            <a:r>
              <a:rPr lang="en-US" dirty="0"/>
              <a:t>comparisons across studies, </a:t>
            </a:r>
            <a:br>
              <a:rPr lang="en-US" dirty="0"/>
            </a:br>
            <a:r>
              <a:rPr lang="en-US" dirty="0"/>
              <a:t>monitors, and methods.</a:t>
            </a:r>
          </a:p>
        </p:txBody>
      </p:sp>
      <p:pic>
        <p:nvPicPr>
          <p:cNvPr id="6" name="Picture 5"/>
          <p:cNvPicPr>
            <a:picLocks noChangeAspect="1"/>
          </p:cNvPicPr>
          <p:nvPr/>
        </p:nvPicPr>
        <p:blipFill>
          <a:blip r:embed="rId3"/>
          <a:stretch>
            <a:fillRect/>
          </a:stretch>
        </p:blipFill>
        <p:spPr>
          <a:xfrm>
            <a:off x="5791199" y="2947577"/>
            <a:ext cx="6312802" cy="3605213"/>
          </a:xfrm>
          <a:prstGeom prst="rect">
            <a:avLst/>
          </a:prstGeom>
          <a:ln>
            <a:solidFill>
              <a:srgbClr val="D30202"/>
            </a:solidFill>
          </a:ln>
        </p:spPr>
      </p:pic>
    </p:spTree>
    <p:custDataLst>
      <p:tags r:id="rId1"/>
    </p:custDataLst>
    <p:extLst>
      <p:ext uri="{BB962C8B-B14F-4D97-AF65-F5344CB8AC3E}">
        <p14:creationId xmlns:p14="http://schemas.microsoft.com/office/powerpoint/2010/main" val="362164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762000" y="92075"/>
            <a:ext cx="10515600" cy="1325563"/>
          </a:xfrm>
        </p:spPr>
        <p:txBody>
          <a:bodyPr/>
          <a:lstStyle/>
          <a:p>
            <a:r>
              <a:rPr lang="en-US" dirty="0"/>
              <a:t>Comparison of Error and MAPE: </a:t>
            </a:r>
            <a:br>
              <a:rPr lang="en-US" dirty="0"/>
            </a:br>
            <a:r>
              <a:rPr lang="en-US" sz="2400" b="0" dirty="0" err="1"/>
              <a:t>Sensewear</a:t>
            </a:r>
            <a:r>
              <a:rPr lang="en-US" sz="2400" b="0" dirty="0"/>
              <a:t> DLW Studies</a:t>
            </a:r>
          </a:p>
        </p:txBody>
      </p:sp>
      <p:sp>
        <p:nvSpPr>
          <p:cNvPr id="43011" name="Content Placeholder 2"/>
          <p:cNvSpPr>
            <a:spLocks noGrp="1"/>
          </p:cNvSpPr>
          <p:nvPr>
            <p:ph idx="1"/>
          </p:nvPr>
        </p:nvSpPr>
        <p:spPr>
          <a:xfrm>
            <a:off x="161760" y="1642223"/>
            <a:ext cx="5498811" cy="4114800"/>
          </a:xfrm>
        </p:spPr>
        <p:txBody>
          <a:bodyPr>
            <a:normAutofit/>
          </a:bodyPr>
          <a:lstStyle/>
          <a:p>
            <a:pPr lvl="2"/>
            <a:r>
              <a:rPr lang="en-US" sz="2400" u="sng" dirty="0"/>
              <a:t>Adults</a:t>
            </a:r>
            <a:r>
              <a:rPr lang="en-US" sz="2400" dirty="0"/>
              <a:t> (</a:t>
            </a:r>
            <a:r>
              <a:rPr lang="en-US" sz="2400" dirty="0" err="1"/>
              <a:t>Johannsen</a:t>
            </a:r>
            <a:r>
              <a:rPr lang="en-US" sz="2400" dirty="0"/>
              <a:t>, 2010)</a:t>
            </a:r>
            <a:r>
              <a:rPr lang="en-US" sz="2400" baseline="30000" dirty="0"/>
              <a:t> 1</a:t>
            </a:r>
            <a:endParaRPr lang="en-US" sz="2400" dirty="0"/>
          </a:p>
          <a:p>
            <a:pPr lvl="3"/>
            <a:r>
              <a:rPr lang="en-US" sz="2400" dirty="0"/>
              <a:t>Total Error: </a:t>
            </a:r>
            <a:r>
              <a:rPr lang="en-US" sz="2400" dirty="0">
                <a:solidFill>
                  <a:srgbClr val="FF0000"/>
                </a:solidFill>
              </a:rPr>
              <a:t>22 kcal/day</a:t>
            </a:r>
          </a:p>
          <a:p>
            <a:pPr lvl="3"/>
            <a:r>
              <a:rPr lang="en-US" sz="2400" dirty="0"/>
              <a:t>MAPE: </a:t>
            </a:r>
            <a:r>
              <a:rPr lang="en-US" sz="2400" dirty="0">
                <a:solidFill>
                  <a:srgbClr val="FF0000"/>
                </a:solidFill>
              </a:rPr>
              <a:t>8.3%</a:t>
            </a:r>
            <a:r>
              <a:rPr lang="en-US" sz="2400" dirty="0"/>
              <a:t> </a:t>
            </a:r>
          </a:p>
          <a:p>
            <a:pPr lvl="2"/>
            <a:r>
              <a:rPr lang="en-US" sz="2400" u="sng" dirty="0"/>
              <a:t>Youth</a:t>
            </a:r>
            <a:r>
              <a:rPr lang="en-US" sz="2400" dirty="0"/>
              <a:t> (</a:t>
            </a:r>
            <a:r>
              <a:rPr lang="en-US" sz="2400" dirty="0" err="1"/>
              <a:t>Calabro</a:t>
            </a:r>
            <a:r>
              <a:rPr lang="en-US" sz="2400" dirty="0"/>
              <a:t>, 2012)</a:t>
            </a:r>
            <a:r>
              <a:rPr lang="en-US" sz="2400" baseline="30000" dirty="0"/>
              <a:t> 2</a:t>
            </a:r>
            <a:endParaRPr lang="en-US" sz="2400" dirty="0"/>
          </a:p>
          <a:p>
            <a:pPr lvl="3"/>
            <a:r>
              <a:rPr lang="en-US" sz="2400" dirty="0"/>
              <a:t>Total Error: </a:t>
            </a:r>
            <a:r>
              <a:rPr lang="en-US" sz="2400" dirty="0">
                <a:solidFill>
                  <a:srgbClr val="FF0000"/>
                </a:solidFill>
              </a:rPr>
              <a:t>44 kcal/day</a:t>
            </a:r>
          </a:p>
          <a:p>
            <a:pPr lvl="3"/>
            <a:r>
              <a:rPr lang="en-US" sz="2400" dirty="0"/>
              <a:t>MAPE: </a:t>
            </a:r>
            <a:r>
              <a:rPr lang="en-US" sz="2400" dirty="0">
                <a:solidFill>
                  <a:srgbClr val="FF0000"/>
                </a:solidFill>
              </a:rPr>
              <a:t>11.7%</a:t>
            </a:r>
            <a:r>
              <a:rPr lang="en-US" sz="2400" dirty="0"/>
              <a:t> </a:t>
            </a:r>
            <a:endParaRPr lang="en-US" sz="2400" dirty="0">
              <a:solidFill>
                <a:srgbClr val="FF0000"/>
              </a:solidFill>
            </a:endParaRPr>
          </a:p>
          <a:p>
            <a:pPr lvl="2"/>
            <a:r>
              <a:rPr lang="en-US" sz="2400" u="sng" dirty="0"/>
              <a:t>Seniors</a:t>
            </a:r>
            <a:r>
              <a:rPr lang="en-US" sz="2400" dirty="0"/>
              <a:t> (</a:t>
            </a:r>
            <a:r>
              <a:rPr lang="en-US" sz="2400" dirty="0" err="1"/>
              <a:t>Calabro</a:t>
            </a:r>
            <a:r>
              <a:rPr lang="en-US" sz="2400" dirty="0"/>
              <a:t> et al., 2010) </a:t>
            </a:r>
            <a:r>
              <a:rPr lang="en-US" sz="2400" baseline="30000" dirty="0"/>
              <a:t>3</a:t>
            </a:r>
          </a:p>
          <a:p>
            <a:pPr lvl="3"/>
            <a:r>
              <a:rPr lang="en-US" sz="2400" dirty="0"/>
              <a:t>Total Error: </a:t>
            </a:r>
            <a:r>
              <a:rPr lang="en-US" sz="2400" dirty="0">
                <a:solidFill>
                  <a:srgbClr val="FF0000"/>
                </a:solidFill>
              </a:rPr>
              <a:t>-21.5 kcal/day</a:t>
            </a:r>
          </a:p>
          <a:p>
            <a:pPr lvl="3"/>
            <a:r>
              <a:rPr lang="en-US" sz="2400" dirty="0"/>
              <a:t>MAPE: </a:t>
            </a:r>
            <a:r>
              <a:rPr lang="en-US" sz="2400" dirty="0">
                <a:solidFill>
                  <a:srgbClr val="FF0000"/>
                </a:solidFill>
              </a:rPr>
              <a:t>8.0%</a:t>
            </a:r>
            <a:r>
              <a:rPr lang="en-US" sz="2400" dirty="0"/>
              <a:t> </a:t>
            </a:r>
            <a:endParaRPr lang="en-US" sz="2400" dirty="0">
              <a:solidFill>
                <a:srgbClr val="FF0000"/>
              </a:solidFill>
            </a:endParaRPr>
          </a:p>
          <a:p>
            <a:pPr marL="989013" lvl="3" indent="0">
              <a:buNone/>
            </a:pPr>
            <a:endParaRPr lang="en-US" dirty="0">
              <a:solidFill>
                <a:srgbClr val="FF0000"/>
              </a:solidFill>
            </a:endParaRPr>
          </a:p>
          <a:p>
            <a:pPr lvl="2"/>
            <a:endParaRPr lang="en-US" dirty="0">
              <a:solidFill>
                <a:srgbClr val="FF0000"/>
              </a:solidFill>
            </a:endParaRPr>
          </a:p>
          <a:p>
            <a:pPr>
              <a:buFont typeface="Wingdings" pitchFamily="2" charset="2"/>
              <a:buNone/>
            </a:pPr>
            <a:endParaRPr lang="en-US" dirty="0"/>
          </a:p>
        </p:txBody>
      </p:sp>
      <p:grpSp>
        <p:nvGrpSpPr>
          <p:cNvPr id="43012" name="Group 5"/>
          <p:cNvGrpSpPr>
            <a:grpSpLocks/>
          </p:cNvGrpSpPr>
          <p:nvPr/>
        </p:nvGrpSpPr>
        <p:grpSpPr bwMode="auto">
          <a:xfrm>
            <a:off x="5914816" y="1543612"/>
            <a:ext cx="4572000" cy="4312022"/>
            <a:chOff x="1905000" y="2743200"/>
            <a:chExt cx="5486400" cy="4114800"/>
          </a:xfrm>
        </p:grpSpPr>
        <p:pic>
          <p:nvPicPr>
            <p:cNvPr id="43013" name="Picture 2"/>
            <p:cNvPicPr>
              <a:picLocks noChangeAspect="1" noChangeArrowheads="1"/>
            </p:cNvPicPr>
            <p:nvPr/>
          </p:nvPicPr>
          <p:blipFill>
            <a:blip r:embed="rId4" cstate="print"/>
            <a:srcRect/>
            <a:stretch>
              <a:fillRect/>
            </a:stretch>
          </p:blipFill>
          <p:spPr bwMode="auto">
            <a:xfrm>
              <a:off x="1905000" y="2743200"/>
              <a:ext cx="5486400" cy="4114800"/>
            </a:xfrm>
            <a:prstGeom prst="rect">
              <a:avLst/>
            </a:prstGeom>
            <a:noFill/>
            <a:ln w="9525">
              <a:noFill/>
              <a:miter lim="800000"/>
              <a:headEnd/>
              <a:tailEnd/>
            </a:ln>
          </p:spPr>
        </p:pic>
        <p:sp>
          <p:nvSpPr>
            <p:cNvPr id="5" name="TextBox 4"/>
            <p:cNvSpPr txBox="1"/>
            <p:nvPr/>
          </p:nvSpPr>
          <p:spPr bwMode="auto">
            <a:xfrm>
              <a:off x="4814888" y="2957513"/>
              <a:ext cx="1295400" cy="456948"/>
            </a:xfrm>
            <a:prstGeom prst="rect">
              <a:avLst/>
            </a:prstGeom>
            <a:solidFill>
              <a:schemeClr val="bg1"/>
            </a:solidFill>
          </p:spPr>
          <p:txBody>
            <a:bodyPr>
              <a:spAutoFit/>
            </a:bodyPr>
            <a:lstStyle/>
            <a:p>
              <a:pPr>
                <a:lnSpc>
                  <a:spcPts val="1000"/>
                </a:lnSpc>
                <a:defRPr/>
              </a:pPr>
              <a:r>
                <a:rPr lang="en-US" sz="1000" b="1" dirty="0">
                  <a:effectLst>
                    <a:outerShdw blurRad="38100" dist="38100" dir="2700000" algn="tl">
                      <a:srgbClr val="000000">
                        <a:alpha val="43137"/>
                      </a:srgbClr>
                    </a:outerShdw>
                  </a:effectLst>
                </a:rPr>
                <a:t>r= 0.83</a:t>
              </a:r>
            </a:p>
            <a:p>
              <a:pPr>
                <a:lnSpc>
                  <a:spcPts val="1000"/>
                </a:lnSpc>
                <a:defRPr/>
              </a:pPr>
              <a:endParaRPr lang="en-US" sz="1000" b="1" dirty="0"/>
            </a:p>
            <a:p>
              <a:pPr>
                <a:lnSpc>
                  <a:spcPts val="1000"/>
                </a:lnSpc>
                <a:defRPr/>
              </a:pPr>
              <a:r>
                <a:rPr lang="en-US" sz="1000" b="1" dirty="0">
                  <a:effectLst>
                    <a:outerShdw blurRad="38100" dist="38100" dir="2700000" algn="tl">
                      <a:srgbClr val="000000">
                        <a:alpha val="43137"/>
                      </a:srgbClr>
                    </a:outerShdw>
                  </a:effectLst>
                </a:rPr>
                <a:t>r= 0.84</a:t>
              </a:r>
            </a:p>
          </p:txBody>
        </p:sp>
      </p:grpSp>
      <p:grpSp>
        <p:nvGrpSpPr>
          <p:cNvPr id="11" name="Group 10"/>
          <p:cNvGrpSpPr/>
          <p:nvPr/>
        </p:nvGrpSpPr>
        <p:grpSpPr>
          <a:xfrm>
            <a:off x="8879473" y="159609"/>
            <a:ext cx="1490428" cy="1384003"/>
            <a:chOff x="4267200" y="1368498"/>
            <a:chExt cx="2438400" cy="2593901"/>
          </a:xfrm>
        </p:grpSpPr>
        <p:pic>
          <p:nvPicPr>
            <p:cNvPr id="12" name="Picture 6" descr="frontpage_image_update">
              <a:hlinkClick r:id="rId5"/>
            </p:cNvPr>
            <p:cNvPicPr>
              <a:picLocks noChangeAspect="1" noChangeArrowheads="1"/>
            </p:cNvPicPr>
            <p:nvPr/>
          </p:nvPicPr>
          <p:blipFill>
            <a:blip r:embed="rId6" cstate="print"/>
            <a:srcRect/>
            <a:stretch>
              <a:fillRect/>
            </a:stretch>
          </p:blipFill>
          <p:spPr bwMode="auto">
            <a:xfrm>
              <a:off x="4267200" y="1368498"/>
              <a:ext cx="2438400" cy="2593901"/>
            </a:xfrm>
            <a:prstGeom prst="rect">
              <a:avLst/>
            </a:prstGeom>
            <a:noFill/>
            <a:ln w="9525">
              <a:noFill/>
              <a:miter lim="800000"/>
              <a:headEnd/>
              <a:tailEnd/>
            </a:ln>
          </p:spPr>
        </p:pic>
        <p:sp>
          <p:nvSpPr>
            <p:cNvPr id="13" name="Rectangle 12"/>
            <p:cNvSpPr/>
            <p:nvPr/>
          </p:nvSpPr>
          <p:spPr>
            <a:xfrm>
              <a:off x="4419600" y="3352800"/>
              <a:ext cx="22098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3059256" y="6057661"/>
            <a:ext cx="6878486" cy="738664"/>
          </a:xfrm>
          <a:prstGeom prst="rect">
            <a:avLst/>
          </a:prstGeom>
          <a:noFill/>
        </p:spPr>
        <p:txBody>
          <a:bodyPr wrap="none" rtlCol="0">
            <a:spAutoFit/>
          </a:bodyPr>
          <a:lstStyle/>
          <a:p>
            <a:r>
              <a:rPr lang="en-US" sz="1400" baseline="30000" dirty="0"/>
              <a:t>1 </a:t>
            </a:r>
            <a:r>
              <a:rPr lang="en-US" sz="1400" dirty="0" err="1"/>
              <a:t>Johannsen</a:t>
            </a:r>
            <a:r>
              <a:rPr lang="en-US" sz="1400" dirty="0"/>
              <a:t> DL et al. (2010) Medicine and Science in Sports and Exercise, 42(11): 2134-2140</a:t>
            </a:r>
          </a:p>
          <a:p>
            <a:r>
              <a:rPr lang="en-US" sz="1400" baseline="30000" dirty="0"/>
              <a:t>2 </a:t>
            </a:r>
            <a:r>
              <a:rPr lang="en-US" sz="1400" dirty="0" err="1"/>
              <a:t>Calabro</a:t>
            </a:r>
            <a:r>
              <a:rPr lang="en-US" sz="1400" dirty="0"/>
              <a:t> et al. (2013) Medicine and Science in Sports and Exercise 45(7): 1311-1322</a:t>
            </a:r>
          </a:p>
          <a:p>
            <a:r>
              <a:rPr lang="en-US" sz="1400" baseline="30000" dirty="0"/>
              <a:t>3 </a:t>
            </a:r>
            <a:r>
              <a:rPr lang="en-US" sz="1400" dirty="0" err="1"/>
              <a:t>Calabro</a:t>
            </a:r>
            <a:r>
              <a:rPr lang="en-US" sz="1400" dirty="0"/>
              <a:t> et al.,(2014) European Journal of Clinical Nutrition, 1–6</a:t>
            </a:r>
          </a:p>
        </p:txBody>
      </p:sp>
    </p:spTree>
    <p:custDataLst>
      <p:tags r:id="rId1"/>
    </p:custDataLst>
    <p:extLst>
      <p:ext uri="{BB962C8B-B14F-4D97-AF65-F5344CB8AC3E}">
        <p14:creationId xmlns:p14="http://schemas.microsoft.com/office/powerpoint/2010/main" val="3611006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1">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011">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011">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011">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30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09528-E812-4C16-9CA0-76B170EDE520}"/>
              </a:ext>
            </a:extLst>
          </p:cNvPr>
          <p:cNvSpPr>
            <a:spLocks noGrp="1"/>
          </p:cNvSpPr>
          <p:nvPr>
            <p:ph type="title"/>
          </p:nvPr>
        </p:nvSpPr>
        <p:spPr/>
        <p:txBody>
          <a:bodyPr/>
          <a:lstStyle/>
          <a:p>
            <a:r>
              <a:rPr lang="en-US" dirty="0"/>
              <a:t>Insights and Examples from </a:t>
            </a:r>
            <a:br>
              <a:rPr lang="en-US" dirty="0"/>
            </a:br>
            <a:r>
              <a:rPr lang="en-US" dirty="0"/>
              <a:t>Past Research with Monitors</a:t>
            </a:r>
          </a:p>
        </p:txBody>
      </p:sp>
      <p:sp>
        <p:nvSpPr>
          <p:cNvPr id="3" name="Content Placeholder 2">
            <a:extLst>
              <a:ext uri="{FF2B5EF4-FFF2-40B4-BE49-F238E27FC236}">
                <a16:creationId xmlns:a16="http://schemas.microsoft.com/office/drawing/2014/main" id="{CBBB39FD-6C51-4FC0-BE3E-92CA2C489B8D}"/>
              </a:ext>
            </a:extLst>
          </p:cNvPr>
          <p:cNvSpPr>
            <a:spLocks noGrp="1"/>
          </p:cNvSpPr>
          <p:nvPr>
            <p:ph idx="1"/>
          </p:nvPr>
        </p:nvSpPr>
        <p:spPr>
          <a:xfrm>
            <a:off x="609600" y="1719263"/>
            <a:ext cx="7117080" cy="4411662"/>
          </a:xfrm>
        </p:spPr>
        <p:txBody>
          <a:bodyPr/>
          <a:lstStyle/>
          <a:p>
            <a:endParaRPr lang="en-US" dirty="0"/>
          </a:p>
          <a:p>
            <a:r>
              <a:rPr lang="en-US" dirty="0"/>
              <a:t>Evaluation of Consumer-Based Activity Monitors</a:t>
            </a:r>
          </a:p>
          <a:p>
            <a:endParaRPr lang="en-US" dirty="0"/>
          </a:p>
          <a:p>
            <a:r>
              <a:rPr lang="en-US" dirty="0"/>
              <a:t>Evaluation of New Integrative Approaches with Monitors</a:t>
            </a:r>
          </a:p>
        </p:txBody>
      </p:sp>
      <p:sp>
        <p:nvSpPr>
          <p:cNvPr id="4" name="Footer Placeholder 3">
            <a:extLst>
              <a:ext uri="{FF2B5EF4-FFF2-40B4-BE49-F238E27FC236}">
                <a16:creationId xmlns:a16="http://schemas.microsoft.com/office/drawing/2014/main" id="{EDEE6EF6-2C1E-4BD5-AFA2-D8F1F056B9F1}"/>
              </a:ext>
            </a:extLst>
          </p:cNvPr>
          <p:cNvSpPr>
            <a:spLocks noGrp="1"/>
          </p:cNvSpPr>
          <p:nvPr>
            <p:ph type="ftr" sz="quarter" idx="11"/>
          </p:nvPr>
        </p:nvSpPr>
        <p:spPr/>
        <p:txBody>
          <a:bodyPr/>
          <a:lstStyle/>
          <a:p>
            <a:pPr>
              <a:defRPr/>
            </a:pPr>
            <a:endParaRPr lang="en-US" altLang="en-US"/>
          </a:p>
        </p:txBody>
      </p:sp>
      <p:sp>
        <p:nvSpPr>
          <p:cNvPr id="5" name="Action Button: Go Forward or Next 4">
            <a:hlinkClick r:id="rId3" action="ppaction://hlinksldjump" highlightClick="1"/>
            <a:extLst>
              <a:ext uri="{FF2B5EF4-FFF2-40B4-BE49-F238E27FC236}">
                <a16:creationId xmlns:a16="http://schemas.microsoft.com/office/drawing/2014/main" id="{66E26AF2-D505-42FF-A0AA-65D679EC00D8}"/>
              </a:ext>
            </a:extLst>
          </p:cNvPr>
          <p:cNvSpPr/>
          <p:nvPr/>
        </p:nvSpPr>
        <p:spPr>
          <a:xfrm>
            <a:off x="9067256" y="2170079"/>
            <a:ext cx="1211580" cy="9715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ction Button: Go Forward or Next 5">
            <a:hlinkClick r:id="rId4" action="ppaction://hlinksldjump" highlightClick="1"/>
            <a:extLst>
              <a:ext uri="{FF2B5EF4-FFF2-40B4-BE49-F238E27FC236}">
                <a16:creationId xmlns:a16="http://schemas.microsoft.com/office/drawing/2014/main" id="{94837CC0-6873-4894-8047-EA4E8CBADE7B}"/>
              </a:ext>
            </a:extLst>
          </p:cNvPr>
          <p:cNvSpPr/>
          <p:nvPr/>
        </p:nvSpPr>
        <p:spPr>
          <a:xfrm>
            <a:off x="7386320" y="3925094"/>
            <a:ext cx="1280160" cy="92583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91933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5469D-BA64-4979-B689-DD850BBB4266}"/>
              </a:ext>
            </a:extLst>
          </p:cNvPr>
          <p:cNvSpPr>
            <a:spLocks noGrp="1"/>
          </p:cNvSpPr>
          <p:nvPr>
            <p:ph type="title"/>
          </p:nvPr>
        </p:nvSpPr>
        <p:spPr/>
        <p:txBody>
          <a:bodyPr/>
          <a:lstStyle/>
          <a:p>
            <a:r>
              <a:rPr lang="en-US" dirty="0"/>
              <a:t>Progress Toward Standardization</a:t>
            </a:r>
          </a:p>
        </p:txBody>
      </p:sp>
      <p:sp>
        <p:nvSpPr>
          <p:cNvPr id="6" name="Content Placeholder 5">
            <a:extLst>
              <a:ext uri="{FF2B5EF4-FFF2-40B4-BE49-F238E27FC236}">
                <a16:creationId xmlns:a16="http://schemas.microsoft.com/office/drawing/2014/main" id="{5C466827-112E-44FE-BAC7-DF99A113A179}"/>
              </a:ext>
            </a:extLst>
          </p:cNvPr>
          <p:cNvSpPr>
            <a:spLocks noGrp="1"/>
          </p:cNvSpPr>
          <p:nvPr>
            <p:ph idx="1"/>
          </p:nvPr>
        </p:nvSpPr>
        <p:spPr/>
        <p:txBody>
          <a:bodyPr/>
          <a:lstStyle/>
          <a:p>
            <a:pPr marL="344487" lvl="1" indent="0">
              <a:buNone/>
            </a:pPr>
            <a:br>
              <a:rPr lang="en-US" dirty="0"/>
            </a:br>
            <a:br>
              <a:rPr lang="en-US" dirty="0"/>
            </a:br>
            <a:endParaRPr lang="en-US" dirty="0"/>
          </a:p>
        </p:txBody>
      </p:sp>
      <p:pic>
        <p:nvPicPr>
          <p:cNvPr id="4" name="Picture 3">
            <a:extLst>
              <a:ext uri="{FF2B5EF4-FFF2-40B4-BE49-F238E27FC236}">
                <a16:creationId xmlns:a16="http://schemas.microsoft.com/office/drawing/2014/main" id="{4091E342-22E7-C2BB-7FF2-FD3A11B4D134}"/>
              </a:ext>
            </a:extLst>
          </p:cNvPr>
          <p:cNvPicPr>
            <a:picLocks noChangeAspect="1"/>
          </p:cNvPicPr>
          <p:nvPr/>
        </p:nvPicPr>
        <p:blipFill>
          <a:blip r:embed="rId3"/>
          <a:stretch>
            <a:fillRect/>
          </a:stretch>
        </p:blipFill>
        <p:spPr>
          <a:xfrm>
            <a:off x="609600" y="1543050"/>
            <a:ext cx="6743700" cy="3771900"/>
          </a:xfrm>
          <a:prstGeom prst="rect">
            <a:avLst/>
          </a:prstGeom>
        </p:spPr>
      </p:pic>
      <p:pic>
        <p:nvPicPr>
          <p:cNvPr id="8" name="Picture 7">
            <a:extLst>
              <a:ext uri="{FF2B5EF4-FFF2-40B4-BE49-F238E27FC236}">
                <a16:creationId xmlns:a16="http://schemas.microsoft.com/office/drawing/2014/main" id="{59066C2B-C0C8-92D7-79FC-AF0DC50AE370}"/>
              </a:ext>
            </a:extLst>
          </p:cNvPr>
          <p:cNvPicPr>
            <a:picLocks noChangeAspect="1"/>
          </p:cNvPicPr>
          <p:nvPr/>
        </p:nvPicPr>
        <p:blipFill>
          <a:blip r:embed="rId4"/>
          <a:stretch>
            <a:fillRect/>
          </a:stretch>
        </p:blipFill>
        <p:spPr>
          <a:xfrm>
            <a:off x="527744" y="2471522"/>
            <a:ext cx="11136512" cy="3345440"/>
          </a:xfrm>
          <a:prstGeom prst="rect">
            <a:avLst/>
          </a:prstGeom>
        </p:spPr>
      </p:pic>
      <p:pic>
        <p:nvPicPr>
          <p:cNvPr id="9" name="Picture 8">
            <a:extLst>
              <a:ext uri="{FF2B5EF4-FFF2-40B4-BE49-F238E27FC236}">
                <a16:creationId xmlns:a16="http://schemas.microsoft.com/office/drawing/2014/main" id="{20294067-FC03-FC98-4B09-8D4FBBC73F48}"/>
              </a:ext>
            </a:extLst>
          </p:cNvPr>
          <p:cNvPicPr>
            <a:picLocks noChangeAspect="1"/>
          </p:cNvPicPr>
          <p:nvPr/>
        </p:nvPicPr>
        <p:blipFill>
          <a:blip r:embed="rId3"/>
          <a:stretch>
            <a:fillRect/>
          </a:stretch>
        </p:blipFill>
        <p:spPr>
          <a:xfrm>
            <a:off x="8830830" y="122238"/>
            <a:ext cx="2954113" cy="1652300"/>
          </a:xfrm>
          <a:prstGeom prst="rect">
            <a:avLst/>
          </a:prstGeom>
        </p:spPr>
      </p:pic>
    </p:spTree>
    <p:custDataLst>
      <p:tags r:id="rId1"/>
    </p:custDataLst>
    <p:extLst>
      <p:ext uri="{BB962C8B-B14F-4D97-AF65-F5344CB8AC3E}">
        <p14:creationId xmlns:p14="http://schemas.microsoft.com/office/powerpoint/2010/main" val="3241462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F9C8D67-0523-411D-BA84-320798D8C5BF}"/>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B51E3BB8-35F8-47F1-9884-221ED16F9A78}"/>
              </a:ext>
            </a:extLst>
          </p:cNvPr>
          <p:cNvSpPr>
            <a:spLocks noGrp="1"/>
          </p:cNvSpPr>
          <p:nvPr>
            <p:ph type="title"/>
          </p:nvPr>
        </p:nvSpPr>
        <p:spPr/>
        <p:txBody>
          <a:bodyPr/>
          <a:lstStyle/>
          <a:p>
            <a:r>
              <a:rPr lang="en-US" dirty="0"/>
              <a:t>Perspectives on Report-Based Measures of Physical Activity </a:t>
            </a:r>
          </a:p>
        </p:txBody>
      </p:sp>
    </p:spTree>
    <p:custDataLst>
      <p:tags r:id="rId1"/>
    </p:custDataLst>
    <p:extLst>
      <p:ext uri="{BB962C8B-B14F-4D97-AF65-F5344CB8AC3E}">
        <p14:creationId xmlns:p14="http://schemas.microsoft.com/office/powerpoint/2010/main" val="21939209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9D56-9386-4E46-8A06-78FBC7B05DA5}"/>
              </a:ext>
            </a:extLst>
          </p:cNvPr>
          <p:cNvSpPr>
            <a:spLocks noGrp="1"/>
          </p:cNvSpPr>
          <p:nvPr>
            <p:ph type="title"/>
          </p:nvPr>
        </p:nvSpPr>
        <p:spPr/>
        <p:txBody>
          <a:bodyPr/>
          <a:lstStyle/>
          <a:p>
            <a:r>
              <a:rPr lang="en-US" dirty="0"/>
              <a:t>Value of Report Measures</a:t>
            </a:r>
          </a:p>
        </p:txBody>
      </p:sp>
      <p:sp>
        <p:nvSpPr>
          <p:cNvPr id="5" name="Content Placeholder 2">
            <a:extLst>
              <a:ext uri="{FF2B5EF4-FFF2-40B4-BE49-F238E27FC236}">
                <a16:creationId xmlns:a16="http://schemas.microsoft.com/office/drawing/2014/main" id="{9B0C4B25-D1DD-481D-9CAE-F11EEBD146F8}"/>
              </a:ext>
            </a:extLst>
          </p:cNvPr>
          <p:cNvSpPr>
            <a:spLocks noGrp="1"/>
          </p:cNvSpPr>
          <p:nvPr>
            <p:ph idx="1"/>
          </p:nvPr>
        </p:nvSpPr>
        <p:spPr/>
        <p:txBody>
          <a:bodyPr>
            <a:normAutofit/>
          </a:bodyPr>
          <a:lstStyle/>
          <a:p>
            <a:pPr marL="0" indent="0">
              <a:buNone/>
            </a:pPr>
            <a:r>
              <a:rPr lang="en-US" sz="2400" dirty="0"/>
              <a:t>Workshop on Measurement of Active and Sedentary Behaviors: Closing the Gaps in Self-Report Methods (2010)</a:t>
            </a:r>
          </a:p>
        </p:txBody>
      </p:sp>
      <p:pic>
        <p:nvPicPr>
          <p:cNvPr id="6" name="Picture 5">
            <a:extLst>
              <a:ext uri="{FF2B5EF4-FFF2-40B4-BE49-F238E27FC236}">
                <a16:creationId xmlns:a16="http://schemas.microsoft.com/office/drawing/2014/main" id="{26178F6D-431F-499A-9A40-F7130F306396}"/>
              </a:ext>
            </a:extLst>
          </p:cNvPr>
          <p:cNvPicPr>
            <a:picLocks noChangeAspect="1"/>
          </p:cNvPicPr>
          <p:nvPr/>
        </p:nvPicPr>
        <p:blipFill>
          <a:blip r:embed="rId3"/>
          <a:stretch>
            <a:fillRect/>
          </a:stretch>
        </p:blipFill>
        <p:spPr>
          <a:xfrm>
            <a:off x="491842" y="4635148"/>
            <a:ext cx="8305800" cy="2100614"/>
          </a:xfrm>
          <a:prstGeom prst="rect">
            <a:avLst/>
          </a:prstGeom>
        </p:spPr>
      </p:pic>
      <p:pic>
        <p:nvPicPr>
          <p:cNvPr id="7" name="Picture 6">
            <a:extLst>
              <a:ext uri="{FF2B5EF4-FFF2-40B4-BE49-F238E27FC236}">
                <a16:creationId xmlns:a16="http://schemas.microsoft.com/office/drawing/2014/main" id="{5FB336D9-4A18-4460-8F5F-AEA12B987B83}"/>
              </a:ext>
            </a:extLst>
          </p:cNvPr>
          <p:cNvPicPr>
            <a:picLocks noChangeAspect="1"/>
          </p:cNvPicPr>
          <p:nvPr/>
        </p:nvPicPr>
        <p:blipFill>
          <a:blip r:embed="rId4"/>
          <a:stretch>
            <a:fillRect/>
          </a:stretch>
        </p:blipFill>
        <p:spPr>
          <a:xfrm>
            <a:off x="609600" y="3042796"/>
            <a:ext cx="6037859" cy="1441539"/>
          </a:xfrm>
          <a:prstGeom prst="rect">
            <a:avLst/>
          </a:prstGeom>
          <a:ln>
            <a:solidFill>
              <a:schemeClr val="tx1"/>
            </a:solidFill>
          </a:ln>
        </p:spPr>
      </p:pic>
      <p:sp>
        <p:nvSpPr>
          <p:cNvPr id="8" name="Action Button: Go Forward or Next 7">
            <a:hlinkClick r:id="rId5" action="ppaction://hlinksldjump" highlightClick="1"/>
            <a:extLst>
              <a:ext uri="{FF2B5EF4-FFF2-40B4-BE49-F238E27FC236}">
                <a16:creationId xmlns:a16="http://schemas.microsoft.com/office/drawing/2014/main" id="{1FCC29CF-FE45-46E1-B63B-C113EC61813E}"/>
              </a:ext>
            </a:extLst>
          </p:cNvPr>
          <p:cNvSpPr/>
          <p:nvPr/>
        </p:nvSpPr>
        <p:spPr>
          <a:xfrm>
            <a:off x="9072880" y="3429000"/>
            <a:ext cx="1137920" cy="8788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Go Forward or Next 8">
            <a:hlinkClick r:id="rId6" action="ppaction://hlinksldjump" highlightClick="1"/>
            <a:extLst>
              <a:ext uri="{FF2B5EF4-FFF2-40B4-BE49-F238E27FC236}">
                <a16:creationId xmlns:a16="http://schemas.microsoft.com/office/drawing/2014/main" id="{736AB73C-B8E9-4B5A-AB26-580BD5BD7080}"/>
              </a:ext>
            </a:extLst>
          </p:cNvPr>
          <p:cNvSpPr/>
          <p:nvPr/>
        </p:nvSpPr>
        <p:spPr>
          <a:xfrm>
            <a:off x="9052101" y="4806615"/>
            <a:ext cx="1137920" cy="87884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884010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EADD-B79D-456E-A1FC-0F6D68828F2F}"/>
              </a:ext>
            </a:extLst>
          </p:cNvPr>
          <p:cNvSpPr>
            <a:spLocks noGrp="1"/>
          </p:cNvSpPr>
          <p:nvPr>
            <p:ph type="title"/>
          </p:nvPr>
        </p:nvSpPr>
        <p:spPr/>
        <p:txBody>
          <a:bodyPr/>
          <a:lstStyle/>
          <a:p>
            <a:r>
              <a:rPr lang="en-US" dirty="0"/>
              <a:t>Summary of Report – Based Measures</a:t>
            </a:r>
          </a:p>
        </p:txBody>
      </p:sp>
      <p:sp>
        <p:nvSpPr>
          <p:cNvPr id="3" name="Content Placeholder 2">
            <a:extLst>
              <a:ext uri="{FF2B5EF4-FFF2-40B4-BE49-F238E27FC236}">
                <a16:creationId xmlns:a16="http://schemas.microsoft.com/office/drawing/2014/main" id="{BF102E40-CA6E-47F9-84DC-392E464232E9}"/>
              </a:ext>
            </a:extLst>
          </p:cNvPr>
          <p:cNvSpPr>
            <a:spLocks noGrp="1"/>
          </p:cNvSpPr>
          <p:nvPr>
            <p:ph idx="1"/>
          </p:nvPr>
        </p:nvSpPr>
        <p:spPr/>
        <p:txBody>
          <a:bodyPr/>
          <a:lstStyle/>
          <a:p>
            <a:r>
              <a:rPr lang="en-US" dirty="0"/>
              <a:t>Report–based measures provide valuable context on physical activity behaviors</a:t>
            </a:r>
          </a:p>
          <a:p>
            <a:endParaRPr lang="en-US" dirty="0"/>
          </a:p>
          <a:p>
            <a:r>
              <a:rPr lang="en-US" dirty="0"/>
              <a:t>Calibration methods provide utility for anchoring or linking report-based data to monitor-based estimates.</a:t>
            </a:r>
          </a:p>
        </p:txBody>
      </p:sp>
    </p:spTree>
    <p:custDataLst>
      <p:tags r:id="rId1"/>
    </p:custDataLst>
    <p:extLst>
      <p:ext uri="{BB962C8B-B14F-4D97-AF65-F5344CB8AC3E}">
        <p14:creationId xmlns:p14="http://schemas.microsoft.com/office/powerpoint/2010/main" val="42751748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BBDAB65-740B-4E0D-972F-6AA5183DF763}"/>
              </a:ext>
            </a:extLst>
          </p:cNvPr>
          <p:cNvSpPr>
            <a:spLocks noGrp="1"/>
          </p:cNvSpPr>
          <p:nvPr>
            <p:ph type="title"/>
          </p:nvPr>
        </p:nvSpPr>
        <p:spPr/>
        <p:txBody>
          <a:bodyPr/>
          <a:lstStyle/>
          <a:p>
            <a:r>
              <a:rPr lang="en-US" dirty="0"/>
              <a:t>Closing Thoughts?</a:t>
            </a:r>
          </a:p>
        </p:txBody>
      </p:sp>
      <p:sp>
        <p:nvSpPr>
          <p:cNvPr id="6" name="Text Placeholder 5">
            <a:extLst>
              <a:ext uri="{FF2B5EF4-FFF2-40B4-BE49-F238E27FC236}">
                <a16:creationId xmlns:a16="http://schemas.microsoft.com/office/drawing/2014/main" id="{68B3EFD1-D84C-4BAE-A063-E7953405F3AB}"/>
              </a:ext>
            </a:extLst>
          </p:cNvPr>
          <p:cNvSpPr>
            <a:spLocks noGrp="1"/>
          </p:cNvSpPr>
          <p:nvPr>
            <p:ph type="body" idx="1"/>
          </p:nvPr>
        </p:nvSpPr>
        <p:spPr/>
        <p:txBody>
          <a:bodyPr/>
          <a:lstStyle/>
          <a:p>
            <a:endParaRPr lang="en-US"/>
          </a:p>
        </p:txBody>
      </p:sp>
      <p:sp>
        <p:nvSpPr>
          <p:cNvPr id="4" name="Footer Placeholder 3">
            <a:extLst>
              <a:ext uri="{FF2B5EF4-FFF2-40B4-BE49-F238E27FC236}">
                <a16:creationId xmlns:a16="http://schemas.microsoft.com/office/drawing/2014/main" id="{477A810E-07FD-45CF-9EC9-5E4853C31BBC}"/>
              </a:ext>
            </a:extLst>
          </p:cNvPr>
          <p:cNvSpPr>
            <a:spLocks noGrp="1"/>
          </p:cNvSpPr>
          <p:nvPr>
            <p:ph type="ftr" sz="quarter" idx="11"/>
          </p:nvPr>
        </p:nvSpPr>
        <p:spPr/>
        <p:txBody>
          <a:bodyPr/>
          <a:lstStyle/>
          <a:p>
            <a:pPr>
              <a:defRPr/>
            </a:pPr>
            <a:endParaRPr lang="en-US" altLang="en-US"/>
          </a:p>
        </p:txBody>
      </p:sp>
    </p:spTree>
    <p:custDataLst>
      <p:tags r:id="rId1"/>
    </p:custDataLst>
    <p:extLst>
      <p:ext uri="{BB962C8B-B14F-4D97-AF65-F5344CB8AC3E}">
        <p14:creationId xmlns:p14="http://schemas.microsoft.com/office/powerpoint/2010/main" val="959050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209800" y="152400"/>
            <a:ext cx="7772400" cy="457200"/>
          </a:xfrm>
          <a:prstGeom prst="rect">
            <a:avLst/>
          </a:prstGeom>
          <a:noFill/>
          <a:ln w="9525">
            <a:noFill/>
            <a:miter lim="800000"/>
            <a:headEnd/>
            <a:tailEnd/>
          </a:ln>
          <a:effectLst/>
        </p:spPr>
        <p:txBody>
          <a:bodyPr anchor="ctr"/>
          <a:lstStyle/>
          <a:p>
            <a:pPr algn="ctr" fontAlgn="base">
              <a:spcBef>
                <a:spcPct val="0"/>
              </a:spcBef>
              <a:spcAft>
                <a:spcPct val="0"/>
              </a:spcAft>
              <a:defRPr/>
            </a:pPr>
            <a:endParaRPr lang="en-US" sz="4000">
              <a:solidFill>
                <a:srgbClr val="FFFFFF"/>
              </a:solidFill>
              <a:effectLst>
                <a:outerShdw blurRad="38100" dist="38100" dir="2700000" algn="tl">
                  <a:srgbClr val="C0C0C0"/>
                </a:outerShdw>
              </a:effectLst>
              <a:latin typeface="Arial" charset="0"/>
            </a:endParaRPr>
          </a:p>
        </p:txBody>
      </p:sp>
      <p:sp>
        <p:nvSpPr>
          <p:cNvPr id="78851" name="Text Box 3"/>
          <p:cNvSpPr txBox="1">
            <a:spLocks noChangeArrowheads="1"/>
          </p:cNvSpPr>
          <p:nvPr/>
        </p:nvSpPr>
        <p:spPr bwMode="auto">
          <a:xfrm>
            <a:off x="2819400" y="6308726"/>
            <a:ext cx="6858000" cy="54927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000" b="1" dirty="0">
                <a:solidFill>
                  <a:srgbClr val="000000"/>
                </a:solidFill>
                <a:effectLst>
                  <a:outerShdw blurRad="38100" dist="38100" dir="2700000" algn="tl">
                    <a:srgbClr val="C0C0C0"/>
                  </a:outerShdw>
                </a:effectLst>
                <a:latin typeface="Arial" charset="0"/>
              </a:rPr>
              <a:t>Validity</a:t>
            </a:r>
          </a:p>
        </p:txBody>
      </p:sp>
      <p:sp>
        <p:nvSpPr>
          <p:cNvPr id="78852" name="Text Box 4"/>
          <p:cNvSpPr txBox="1">
            <a:spLocks noChangeArrowheads="1"/>
          </p:cNvSpPr>
          <p:nvPr/>
        </p:nvSpPr>
        <p:spPr bwMode="auto">
          <a:xfrm rot="16200000">
            <a:off x="579438" y="3519488"/>
            <a:ext cx="3048000" cy="549275"/>
          </a:xfrm>
          <a:prstGeom prst="rect">
            <a:avLst/>
          </a:prstGeom>
          <a:noFill/>
          <a:ln w="9525">
            <a:noFill/>
            <a:miter lim="800000"/>
            <a:headEnd/>
            <a:tailEnd/>
          </a:ln>
          <a:effectLst/>
        </p:spPr>
        <p:txBody>
          <a:bodyPr>
            <a:spAutoFit/>
          </a:bodyPr>
          <a:lstStyle/>
          <a:p>
            <a:pPr algn="ctr" fontAlgn="base">
              <a:spcBef>
                <a:spcPct val="50000"/>
              </a:spcBef>
              <a:spcAft>
                <a:spcPct val="0"/>
              </a:spcAft>
              <a:defRPr/>
            </a:pPr>
            <a:r>
              <a:rPr lang="en-US" sz="3000" b="1" dirty="0">
                <a:solidFill>
                  <a:srgbClr val="000000"/>
                </a:solidFill>
                <a:effectLst>
                  <a:outerShdw blurRad="38100" dist="38100" dir="2700000" algn="tl">
                    <a:srgbClr val="C0C0C0"/>
                  </a:outerShdw>
                </a:effectLst>
                <a:latin typeface="Arial" charset="0"/>
              </a:rPr>
              <a:t>Feasibility</a:t>
            </a:r>
          </a:p>
        </p:txBody>
      </p:sp>
      <p:sp>
        <p:nvSpPr>
          <p:cNvPr id="11269" name="Line 5"/>
          <p:cNvSpPr>
            <a:spLocks noChangeShapeType="1"/>
          </p:cNvSpPr>
          <p:nvPr/>
        </p:nvSpPr>
        <p:spPr bwMode="auto">
          <a:xfrm>
            <a:off x="2971800" y="1600200"/>
            <a:ext cx="6324600" cy="3810000"/>
          </a:xfrm>
          <a:prstGeom prst="line">
            <a:avLst/>
          </a:prstGeom>
          <a:noFill/>
          <a:ln w="5715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grpSp>
        <p:nvGrpSpPr>
          <p:cNvPr id="11270" name="Group 6"/>
          <p:cNvGrpSpPr>
            <a:grpSpLocks/>
          </p:cNvGrpSpPr>
          <p:nvPr/>
        </p:nvGrpSpPr>
        <p:grpSpPr bwMode="auto">
          <a:xfrm>
            <a:off x="3124200" y="1371600"/>
            <a:ext cx="1371600" cy="457200"/>
            <a:chOff x="1152" y="720"/>
            <a:chExt cx="864" cy="288"/>
          </a:xfrm>
        </p:grpSpPr>
        <p:sp>
          <p:nvSpPr>
            <p:cNvPr id="78855" name="Text Box 7"/>
            <p:cNvSpPr txBox="1">
              <a:spLocks noChangeArrowheads="1"/>
            </p:cNvSpPr>
            <p:nvPr/>
          </p:nvSpPr>
          <p:spPr bwMode="auto">
            <a:xfrm>
              <a:off x="1200" y="720"/>
              <a:ext cx="816"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Diaries</a:t>
              </a:r>
            </a:p>
          </p:txBody>
        </p:sp>
        <p:sp>
          <p:nvSpPr>
            <p:cNvPr id="11307" name="Oval 8"/>
            <p:cNvSpPr>
              <a:spLocks noChangeArrowheads="1"/>
            </p:cNvSpPr>
            <p:nvPr/>
          </p:nvSpPr>
          <p:spPr bwMode="auto">
            <a:xfrm>
              <a:off x="1152" y="912"/>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11271" name="Group 9"/>
          <p:cNvGrpSpPr>
            <a:grpSpLocks/>
          </p:cNvGrpSpPr>
          <p:nvPr/>
        </p:nvGrpSpPr>
        <p:grpSpPr bwMode="auto">
          <a:xfrm>
            <a:off x="3733800" y="1752600"/>
            <a:ext cx="1905000" cy="381000"/>
            <a:chOff x="1488" y="960"/>
            <a:chExt cx="1200" cy="240"/>
          </a:xfrm>
        </p:grpSpPr>
        <p:sp>
          <p:nvSpPr>
            <p:cNvPr id="78858" name="Text Box 10"/>
            <p:cNvSpPr txBox="1">
              <a:spLocks noChangeArrowheads="1"/>
            </p:cNvSpPr>
            <p:nvPr/>
          </p:nvSpPr>
          <p:spPr bwMode="auto">
            <a:xfrm>
              <a:off x="1584" y="960"/>
              <a:ext cx="1104"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Self-reports</a:t>
              </a:r>
            </a:p>
          </p:txBody>
        </p:sp>
        <p:sp>
          <p:nvSpPr>
            <p:cNvPr id="11305" name="Oval 11"/>
            <p:cNvSpPr>
              <a:spLocks noChangeArrowheads="1"/>
            </p:cNvSpPr>
            <p:nvPr/>
          </p:nvSpPr>
          <p:spPr bwMode="auto">
            <a:xfrm>
              <a:off x="1488" y="1104"/>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11272" name="Group 12"/>
          <p:cNvGrpSpPr>
            <a:grpSpLocks/>
          </p:cNvGrpSpPr>
          <p:nvPr/>
        </p:nvGrpSpPr>
        <p:grpSpPr bwMode="auto">
          <a:xfrm>
            <a:off x="4495800" y="2219642"/>
            <a:ext cx="1828800" cy="381000"/>
            <a:chOff x="2016" y="1296"/>
            <a:chExt cx="1152" cy="240"/>
          </a:xfrm>
        </p:grpSpPr>
        <p:sp>
          <p:nvSpPr>
            <p:cNvPr id="78861" name="Text Box 13"/>
            <p:cNvSpPr txBox="1">
              <a:spLocks noChangeArrowheads="1"/>
            </p:cNvSpPr>
            <p:nvPr/>
          </p:nvSpPr>
          <p:spPr bwMode="auto">
            <a:xfrm>
              <a:off x="2064" y="1296"/>
              <a:ext cx="1104"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Pedometers</a:t>
              </a:r>
            </a:p>
          </p:txBody>
        </p:sp>
        <p:sp>
          <p:nvSpPr>
            <p:cNvPr id="11303" name="Oval 14"/>
            <p:cNvSpPr>
              <a:spLocks noChangeArrowheads="1"/>
            </p:cNvSpPr>
            <p:nvPr/>
          </p:nvSpPr>
          <p:spPr bwMode="auto">
            <a:xfrm>
              <a:off x="2016" y="1440"/>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11273" name="Group 15"/>
          <p:cNvGrpSpPr>
            <a:grpSpLocks/>
          </p:cNvGrpSpPr>
          <p:nvPr/>
        </p:nvGrpSpPr>
        <p:grpSpPr bwMode="auto">
          <a:xfrm>
            <a:off x="5257800" y="2727325"/>
            <a:ext cx="2133600" cy="381000"/>
            <a:chOff x="2496" y="1584"/>
            <a:chExt cx="1344" cy="240"/>
          </a:xfrm>
        </p:grpSpPr>
        <p:sp>
          <p:nvSpPr>
            <p:cNvPr id="78864" name="Text Box 16"/>
            <p:cNvSpPr txBox="1">
              <a:spLocks noChangeArrowheads="1"/>
            </p:cNvSpPr>
            <p:nvPr/>
          </p:nvSpPr>
          <p:spPr bwMode="auto">
            <a:xfrm>
              <a:off x="2592" y="1584"/>
              <a:ext cx="1248"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a:solidFill>
                    <a:srgbClr val="000000"/>
                  </a:solidFill>
                  <a:effectLst>
                    <a:outerShdw blurRad="38100" dist="38100" dir="2700000" algn="tl">
                      <a:srgbClr val="C0C0C0"/>
                    </a:outerShdw>
                  </a:effectLst>
                  <a:latin typeface="Arial" charset="0"/>
                </a:rPr>
                <a:t>HR monitors</a:t>
              </a:r>
            </a:p>
          </p:txBody>
        </p:sp>
        <p:sp>
          <p:nvSpPr>
            <p:cNvPr id="11301" name="Oval 17"/>
            <p:cNvSpPr>
              <a:spLocks noChangeArrowheads="1"/>
            </p:cNvSpPr>
            <p:nvPr/>
          </p:nvSpPr>
          <p:spPr bwMode="auto">
            <a:xfrm>
              <a:off x="2496" y="1728"/>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11274" name="Group 18"/>
          <p:cNvGrpSpPr>
            <a:grpSpLocks/>
          </p:cNvGrpSpPr>
          <p:nvPr/>
        </p:nvGrpSpPr>
        <p:grpSpPr bwMode="auto">
          <a:xfrm>
            <a:off x="6034479" y="3169642"/>
            <a:ext cx="2667000" cy="381000"/>
            <a:chOff x="2976" y="1872"/>
            <a:chExt cx="1680" cy="240"/>
          </a:xfrm>
        </p:grpSpPr>
        <p:sp>
          <p:nvSpPr>
            <p:cNvPr id="78867" name="Text Box 19"/>
            <p:cNvSpPr txBox="1">
              <a:spLocks noChangeArrowheads="1"/>
            </p:cNvSpPr>
            <p:nvPr/>
          </p:nvSpPr>
          <p:spPr bwMode="auto">
            <a:xfrm>
              <a:off x="3072" y="1872"/>
              <a:ext cx="1584"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Accelerometers</a:t>
              </a:r>
            </a:p>
          </p:txBody>
        </p:sp>
        <p:sp>
          <p:nvSpPr>
            <p:cNvPr id="11299" name="Oval 20"/>
            <p:cNvSpPr>
              <a:spLocks noChangeArrowheads="1"/>
            </p:cNvSpPr>
            <p:nvPr/>
          </p:nvSpPr>
          <p:spPr bwMode="auto">
            <a:xfrm>
              <a:off x="2976" y="2016"/>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11275" name="Group 21"/>
          <p:cNvGrpSpPr>
            <a:grpSpLocks/>
          </p:cNvGrpSpPr>
          <p:nvPr/>
        </p:nvGrpSpPr>
        <p:grpSpPr bwMode="auto">
          <a:xfrm>
            <a:off x="7162800" y="3886200"/>
            <a:ext cx="3124200" cy="381000"/>
            <a:chOff x="3552" y="2208"/>
            <a:chExt cx="1968" cy="240"/>
          </a:xfrm>
        </p:grpSpPr>
        <p:sp>
          <p:nvSpPr>
            <p:cNvPr id="78870" name="Text Box 22"/>
            <p:cNvSpPr txBox="1">
              <a:spLocks noChangeArrowheads="1"/>
            </p:cNvSpPr>
            <p:nvPr/>
          </p:nvSpPr>
          <p:spPr bwMode="auto">
            <a:xfrm>
              <a:off x="3600" y="2208"/>
              <a:ext cx="1920"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a:solidFill>
                    <a:srgbClr val="000000"/>
                  </a:solidFill>
                  <a:effectLst>
                    <a:outerShdw blurRad="38100" dist="38100" dir="2700000" algn="tl">
                      <a:srgbClr val="C0C0C0"/>
                    </a:outerShdw>
                  </a:effectLst>
                  <a:latin typeface="Arial" charset="0"/>
                </a:rPr>
                <a:t>Direct observation</a:t>
              </a:r>
            </a:p>
          </p:txBody>
        </p:sp>
        <p:sp>
          <p:nvSpPr>
            <p:cNvPr id="11297" name="Oval 23"/>
            <p:cNvSpPr>
              <a:spLocks noChangeArrowheads="1"/>
            </p:cNvSpPr>
            <p:nvPr/>
          </p:nvSpPr>
          <p:spPr bwMode="auto">
            <a:xfrm>
              <a:off x="3552" y="2352"/>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11276" name="Group 24"/>
          <p:cNvGrpSpPr>
            <a:grpSpLocks/>
          </p:cNvGrpSpPr>
          <p:nvPr/>
        </p:nvGrpSpPr>
        <p:grpSpPr bwMode="auto">
          <a:xfrm>
            <a:off x="8788718" y="4826317"/>
            <a:ext cx="1803082" cy="646113"/>
            <a:chOff x="4813" y="2976"/>
            <a:chExt cx="947" cy="407"/>
          </a:xfrm>
        </p:grpSpPr>
        <p:sp>
          <p:nvSpPr>
            <p:cNvPr id="78873" name="Text Box 25"/>
            <p:cNvSpPr txBox="1">
              <a:spLocks noChangeArrowheads="1"/>
            </p:cNvSpPr>
            <p:nvPr/>
          </p:nvSpPr>
          <p:spPr bwMode="auto">
            <a:xfrm>
              <a:off x="4896" y="2976"/>
              <a:ext cx="864" cy="407"/>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  Indirect</a:t>
              </a:r>
              <a:br>
                <a:rPr lang="en-US" b="1" dirty="0">
                  <a:solidFill>
                    <a:srgbClr val="000000"/>
                  </a:solidFill>
                  <a:effectLst>
                    <a:outerShdw blurRad="38100" dist="38100" dir="2700000" algn="tl">
                      <a:srgbClr val="C0C0C0"/>
                    </a:outerShdw>
                  </a:effectLst>
                  <a:latin typeface="Arial" charset="0"/>
                </a:rPr>
              </a:br>
              <a:r>
                <a:rPr lang="en-US" b="1" dirty="0">
                  <a:solidFill>
                    <a:srgbClr val="000000"/>
                  </a:solidFill>
                  <a:effectLst>
                    <a:outerShdw blurRad="38100" dist="38100" dir="2700000" algn="tl">
                      <a:srgbClr val="C0C0C0"/>
                    </a:outerShdw>
                  </a:effectLst>
                  <a:latin typeface="Arial" charset="0"/>
                </a:rPr>
                <a:t>  Calorimetry</a:t>
              </a:r>
            </a:p>
          </p:txBody>
        </p:sp>
        <p:sp>
          <p:nvSpPr>
            <p:cNvPr id="11295" name="Oval 26"/>
            <p:cNvSpPr>
              <a:spLocks noChangeArrowheads="1"/>
            </p:cNvSpPr>
            <p:nvPr/>
          </p:nvSpPr>
          <p:spPr bwMode="auto">
            <a:xfrm>
              <a:off x="4813" y="3124"/>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11277" name="Group 27"/>
          <p:cNvGrpSpPr>
            <a:grpSpLocks/>
          </p:cNvGrpSpPr>
          <p:nvPr/>
        </p:nvGrpSpPr>
        <p:grpSpPr bwMode="auto">
          <a:xfrm>
            <a:off x="8088314" y="4465313"/>
            <a:ext cx="2160587" cy="388938"/>
            <a:chOff x="4399" y="2736"/>
            <a:chExt cx="1361" cy="245"/>
          </a:xfrm>
        </p:grpSpPr>
        <p:sp>
          <p:nvSpPr>
            <p:cNvPr id="11292" name="Oval 28"/>
            <p:cNvSpPr>
              <a:spLocks noChangeArrowheads="1"/>
            </p:cNvSpPr>
            <p:nvPr/>
          </p:nvSpPr>
          <p:spPr bwMode="auto">
            <a:xfrm>
              <a:off x="4399" y="2885"/>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sp>
          <p:nvSpPr>
            <p:cNvPr id="78877" name="Text Box 29"/>
            <p:cNvSpPr txBox="1">
              <a:spLocks noChangeArrowheads="1"/>
            </p:cNvSpPr>
            <p:nvPr/>
          </p:nvSpPr>
          <p:spPr bwMode="auto">
            <a:xfrm>
              <a:off x="4464" y="2736"/>
              <a:ext cx="1296"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DLW</a:t>
              </a:r>
            </a:p>
          </p:txBody>
        </p:sp>
      </p:grpSp>
      <p:grpSp>
        <p:nvGrpSpPr>
          <p:cNvPr id="11278" name="Group 30"/>
          <p:cNvGrpSpPr>
            <a:grpSpLocks/>
          </p:cNvGrpSpPr>
          <p:nvPr/>
        </p:nvGrpSpPr>
        <p:grpSpPr bwMode="auto">
          <a:xfrm>
            <a:off x="2209800" y="6080125"/>
            <a:ext cx="7696200" cy="0"/>
            <a:chOff x="576" y="3696"/>
            <a:chExt cx="4848" cy="0"/>
          </a:xfrm>
        </p:grpSpPr>
        <p:sp>
          <p:nvSpPr>
            <p:cNvPr id="11290" name="Line 31"/>
            <p:cNvSpPr>
              <a:spLocks noChangeShapeType="1"/>
            </p:cNvSpPr>
            <p:nvPr/>
          </p:nvSpPr>
          <p:spPr bwMode="auto">
            <a:xfrm>
              <a:off x="576" y="3696"/>
              <a:ext cx="4752" cy="0"/>
            </a:xfrm>
            <a:prstGeom prst="line">
              <a:avLst/>
            </a:prstGeom>
            <a:noFill/>
            <a:ln w="57150">
              <a:solidFill>
                <a:srgbClr val="FFCC00"/>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11291" name="Line 32"/>
            <p:cNvSpPr>
              <a:spLocks noChangeShapeType="1"/>
            </p:cNvSpPr>
            <p:nvPr/>
          </p:nvSpPr>
          <p:spPr bwMode="auto">
            <a:xfrm>
              <a:off x="5280" y="3696"/>
              <a:ext cx="144" cy="0"/>
            </a:xfrm>
            <a:prstGeom prst="line">
              <a:avLst/>
            </a:prstGeom>
            <a:noFill/>
            <a:ln w="57150">
              <a:solidFill>
                <a:srgbClr val="FFCC00"/>
              </a:solidFill>
              <a:round/>
              <a:headEnd/>
              <a:tailEnd type="triangle" w="med" len="med"/>
            </a:ln>
          </p:spPr>
          <p:txBody>
            <a:bodyPr/>
            <a:lstStyle/>
            <a:p>
              <a:pPr fontAlgn="base">
                <a:spcBef>
                  <a:spcPct val="0"/>
                </a:spcBef>
                <a:spcAft>
                  <a:spcPct val="0"/>
                </a:spcAft>
              </a:pPr>
              <a:endParaRPr lang="en-US">
                <a:solidFill>
                  <a:srgbClr val="000000"/>
                </a:solidFill>
                <a:latin typeface="Arial" charset="0"/>
              </a:endParaRPr>
            </a:p>
          </p:txBody>
        </p:sp>
      </p:grpSp>
      <p:grpSp>
        <p:nvGrpSpPr>
          <p:cNvPr id="11279" name="Group 33"/>
          <p:cNvGrpSpPr>
            <a:grpSpLocks/>
          </p:cNvGrpSpPr>
          <p:nvPr/>
        </p:nvGrpSpPr>
        <p:grpSpPr bwMode="auto">
          <a:xfrm>
            <a:off x="2514600" y="1203325"/>
            <a:ext cx="0" cy="5181600"/>
            <a:chOff x="768" y="624"/>
            <a:chExt cx="0" cy="3264"/>
          </a:xfrm>
        </p:grpSpPr>
        <p:sp>
          <p:nvSpPr>
            <p:cNvPr id="11288" name="Line 34"/>
            <p:cNvSpPr>
              <a:spLocks noChangeShapeType="1"/>
            </p:cNvSpPr>
            <p:nvPr/>
          </p:nvSpPr>
          <p:spPr bwMode="auto">
            <a:xfrm>
              <a:off x="768" y="768"/>
              <a:ext cx="0" cy="3120"/>
            </a:xfrm>
            <a:prstGeom prst="line">
              <a:avLst/>
            </a:prstGeom>
            <a:noFill/>
            <a:ln w="57150">
              <a:solidFill>
                <a:srgbClr val="FFCC00"/>
              </a:solidFill>
              <a:round/>
              <a:headEnd/>
              <a:tailEnd/>
            </a:ln>
          </p:spPr>
          <p:txBody>
            <a:bodyPr/>
            <a:lstStyle/>
            <a:p>
              <a:pPr fontAlgn="base">
                <a:spcBef>
                  <a:spcPct val="0"/>
                </a:spcBef>
                <a:spcAft>
                  <a:spcPct val="0"/>
                </a:spcAft>
              </a:pPr>
              <a:endParaRPr lang="en-US">
                <a:solidFill>
                  <a:srgbClr val="000000"/>
                </a:solidFill>
                <a:latin typeface="Arial" charset="0"/>
              </a:endParaRPr>
            </a:p>
          </p:txBody>
        </p:sp>
        <p:sp>
          <p:nvSpPr>
            <p:cNvPr id="11289" name="Line 35"/>
            <p:cNvSpPr>
              <a:spLocks noChangeShapeType="1"/>
            </p:cNvSpPr>
            <p:nvPr/>
          </p:nvSpPr>
          <p:spPr bwMode="auto">
            <a:xfrm flipV="1">
              <a:off x="768" y="624"/>
              <a:ext cx="0" cy="240"/>
            </a:xfrm>
            <a:prstGeom prst="line">
              <a:avLst/>
            </a:prstGeom>
            <a:noFill/>
            <a:ln w="57150">
              <a:solidFill>
                <a:srgbClr val="FFCC00"/>
              </a:solidFill>
              <a:round/>
              <a:headEnd/>
              <a:tailEnd type="triangle" w="med" len="med"/>
            </a:ln>
          </p:spPr>
          <p:txBody>
            <a:bodyPr/>
            <a:lstStyle/>
            <a:p>
              <a:pPr fontAlgn="base">
                <a:spcBef>
                  <a:spcPct val="0"/>
                </a:spcBef>
                <a:spcAft>
                  <a:spcPct val="0"/>
                </a:spcAft>
              </a:pPr>
              <a:endParaRPr lang="en-US">
                <a:solidFill>
                  <a:srgbClr val="000000"/>
                </a:solidFill>
                <a:latin typeface="Arial" charset="0"/>
              </a:endParaRPr>
            </a:p>
          </p:txBody>
        </p:sp>
      </p:grpSp>
      <p:sp>
        <p:nvSpPr>
          <p:cNvPr id="11280" name="Rectangle 36"/>
          <p:cNvSpPr>
            <a:spLocks noGrp="1" noChangeArrowheads="1"/>
          </p:cNvSpPr>
          <p:nvPr>
            <p:ph type="title"/>
          </p:nvPr>
        </p:nvSpPr>
        <p:spPr>
          <a:xfrm>
            <a:off x="1905000" y="138113"/>
            <a:ext cx="7772400" cy="1143000"/>
          </a:xfrm>
        </p:spPr>
        <p:txBody>
          <a:bodyPr/>
          <a:lstStyle/>
          <a:p>
            <a:r>
              <a:rPr lang="en-US" altLang="en-US" sz="4000" dirty="0"/>
              <a:t>Physical Activity Assessments </a:t>
            </a:r>
            <a:r>
              <a:rPr lang="en-US" altLang="en-US" sz="2800" i="1" dirty="0">
                <a:solidFill>
                  <a:schemeClr val="tx1"/>
                </a:solidFill>
              </a:rPr>
              <a:t>(Finding the Right Balance</a:t>
            </a:r>
            <a:r>
              <a:rPr lang="en-US" altLang="en-US" sz="4000" dirty="0"/>
              <a:t>)</a:t>
            </a:r>
          </a:p>
        </p:txBody>
      </p:sp>
      <p:sp>
        <p:nvSpPr>
          <p:cNvPr id="63" name="Line 5"/>
          <p:cNvSpPr>
            <a:spLocks noChangeShapeType="1"/>
          </p:cNvSpPr>
          <p:nvPr/>
        </p:nvSpPr>
        <p:spPr bwMode="auto">
          <a:xfrm rot="681095">
            <a:off x="5134488" y="1808247"/>
            <a:ext cx="4303957" cy="2752557"/>
          </a:xfrm>
          <a:prstGeom prst="line">
            <a:avLst/>
          </a:prstGeom>
          <a:noFill/>
          <a:ln w="57150">
            <a:solidFill>
              <a:schemeClr val="tx1"/>
            </a:solidFill>
            <a:round/>
            <a:headEnd/>
            <a:tailEnd/>
          </a:ln>
        </p:spPr>
        <p:txBody>
          <a:bodyPr/>
          <a:lstStyle/>
          <a:p>
            <a:pPr fontAlgn="base">
              <a:spcBef>
                <a:spcPct val="0"/>
              </a:spcBef>
              <a:spcAft>
                <a:spcPct val="0"/>
              </a:spcAft>
            </a:pPr>
            <a:endParaRPr lang="en-US">
              <a:solidFill>
                <a:srgbClr val="000000"/>
              </a:solidFill>
              <a:latin typeface="Arial" charset="0"/>
            </a:endParaRPr>
          </a:p>
        </p:txBody>
      </p:sp>
      <p:grpSp>
        <p:nvGrpSpPr>
          <p:cNvPr id="64" name="Group 6"/>
          <p:cNvGrpSpPr>
            <a:grpSpLocks/>
          </p:cNvGrpSpPr>
          <p:nvPr/>
        </p:nvGrpSpPr>
        <p:grpSpPr bwMode="auto">
          <a:xfrm rot="180449">
            <a:off x="5395656" y="1187419"/>
            <a:ext cx="1371600" cy="412750"/>
            <a:chOff x="1152" y="748"/>
            <a:chExt cx="864" cy="260"/>
          </a:xfrm>
        </p:grpSpPr>
        <p:sp>
          <p:nvSpPr>
            <p:cNvPr id="65" name="Text Box 7"/>
            <p:cNvSpPr txBox="1">
              <a:spLocks noChangeArrowheads="1"/>
            </p:cNvSpPr>
            <p:nvPr/>
          </p:nvSpPr>
          <p:spPr bwMode="auto">
            <a:xfrm>
              <a:off x="1200" y="748"/>
              <a:ext cx="816"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Diaries</a:t>
              </a:r>
            </a:p>
          </p:txBody>
        </p:sp>
        <p:sp>
          <p:nvSpPr>
            <p:cNvPr id="66" name="Oval 8"/>
            <p:cNvSpPr>
              <a:spLocks noChangeArrowheads="1"/>
            </p:cNvSpPr>
            <p:nvPr/>
          </p:nvSpPr>
          <p:spPr bwMode="auto">
            <a:xfrm>
              <a:off x="1152" y="912"/>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67" name="Group 9"/>
          <p:cNvGrpSpPr>
            <a:grpSpLocks/>
          </p:cNvGrpSpPr>
          <p:nvPr/>
        </p:nvGrpSpPr>
        <p:grpSpPr bwMode="auto">
          <a:xfrm rot="180449">
            <a:off x="5765056" y="1433534"/>
            <a:ext cx="2003426" cy="484188"/>
            <a:chOff x="1441" y="987"/>
            <a:chExt cx="1262" cy="305"/>
          </a:xfrm>
        </p:grpSpPr>
        <p:sp>
          <p:nvSpPr>
            <p:cNvPr id="68" name="Text Box 10"/>
            <p:cNvSpPr txBox="1">
              <a:spLocks noChangeArrowheads="1"/>
            </p:cNvSpPr>
            <p:nvPr/>
          </p:nvSpPr>
          <p:spPr bwMode="auto">
            <a:xfrm>
              <a:off x="1599" y="987"/>
              <a:ext cx="1104"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Self-reports</a:t>
              </a:r>
            </a:p>
          </p:txBody>
        </p:sp>
        <p:sp>
          <p:nvSpPr>
            <p:cNvPr id="69" name="Oval 11"/>
            <p:cNvSpPr>
              <a:spLocks noChangeArrowheads="1"/>
            </p:cNvSpPr>
            <p:nvPr/>
          </p:nvSpPr>
          <p:spPr bwMode="auto">
            <a:xfrm>
              <a:off x="1441" y="1196"/>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70" name="Group 12"/>
          <p:cNvGrpSpPr>
            <a:grpSpLocks/>
          </p:cNvGrpSpPr>
          <p:nvPr/>
        </p:nvGrpSpPr>
        <p:grpSpPr bwMode="auto">
          <a:xfrm rot="180449">
            <a:off x="6099937" y="1851182"/>
            <a:ext cx="1828800" cy="369888"/>
            <a:chOff x="2016" y="1324"/>
            <a:chExt cx="1152" cy="233"/>
          </a:xfrm>
        </p:grpSpPr>
        <p:sp>
          <p:nvSpPr>
            <p:cNvPr id="71" name="Text Box 13"/>
            <p:cNvSpPr txBox="1">
              <a:spLocks noChangeArrowheads="1"/>
            </p:cNvSpPr>
            <p:nvPr/>
          </p:nvSpPr>
          <p:spPr bwMode="auto">
            <a:xfrm>
              <a:off x="2064" y="1324"/>
              <a:ext cx="1104"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Pedometers</a:t>
              </a:r>
            </a:p>
          </p:txBody>
        </p:sp>
        <p:sp>
          <p:nvSpPr>
            <p:cNvPr id="72" name="Oval 14"/>
            <p:cNvSpPr>
              <a:spLocks noChangeArrowheads="1"/>
            </p:cNvSpPr>
            <p:nvPr/>
          </p:nvSpPr>
          <p:spPr bwMode="auto">
            <a:xfrm>
              <a:off x="2016" y="1440"/>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73" name="Group 15"/>
          <p:cNvGrpSpPr>
            <a:grpSpLocks/>
          </p:cNvGrpSpPr>
          <p:nvPr/>
        </p:nvGrpSpPr>
        <p:grpSpPr bwMode="auto">
          <a:xfrm rot="180449">
            <a:off x="6586361" y="2300369"/>
            <a:ext cx="2101850" cy="385763"/>
            <a:chOff x="2496" y="1581"/>
            <a:chExt cx="1324" cy="243"/>
          </a:xfrm>
        </p:grpSpPr>
        <p:sp>
          <p:nvSpPr>
            <p:cNvPr id="74" name="Text Box 16"/>
            <p:cNvSpPr txBox="1">
              <a:spLocks noChangeArrowheads="1"/>
            </p:cNvSpPr>
            <p:nvPr/>
          </p:nvSpPr>
          <p:spPr bwMode="auto">
            <a:xfrm>
              <a:off x="2572" y="1581"/>
              <a:ext cx="1248"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HR monitors</a:t>
              </a:r>
            </a:p>
          </p:txBody>
        </p:sp>
        <p:sp>
          <p:nvSpPr>
            <p:cNvPr id="75" name="Oval 17"/>
            <p:cNvSpPr>
              <a:spLocks noChangeArrowheads="1"/>
            </p:cNvSpPr>
            <p:nvPr/>
          </p:nvSpPr>
          <p:spPr bwMode="auto">
            <a:xfrm>
              <a:off x="2496" y="1728"/>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76" name="Group 21"/>
          <p:cNvGrpSpPr>
            <a:grpSpLocks/>
          </p:cNvGrpSpPr>
          <p:nvPr/>
        </p:nvGrpSpPr>
        <p:grpSpPr bwMode="auto">
          <a:xfrm>
            <a:off x="7632743" y="3240048"/>
            <a:ext cx="3124200" cy="381000"/>
            <a:chOff x="3552" y="2208"/>
            <a:chExt cx="1968" cy="240"/>
          </a:xfrm>
        </p:grpSpPr>
        <p:sp>
          <p:nvSpPr>
            <p:cNvPr id="77" name="Text Box 22"/>
            <p:cNvSpPr txBox="1">
              <a:spLocks noChangeArrowheads="1"/>
            </p:cNvSpPr>
            <p:nvPr/>
          </p:nvSpPr>
          <p:spPr bwMode="auto">
            <a:xfrm>
              <a:off x="3600" y="2208"/>
              <a:ext cx="1920"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Direct observation</a:t>
              </a:r>
            </a:p>
          </p:txBody>
        </p:sp>
        <p:sp>
          <p:nvSpPr>
            <p:cNvPr id="78" name="Oval 23"/>
            <p:cNvSpPr>
              <a:spLocks noChangeArrowheads="1"/>
            </p:cNvSpPr>
            <p:nvPr/>
          </p:nvSpPr>
          <p:spPr bwMode="auto">
            <a:xfrm>
              <a:off x="3552" y="2352"/>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79" name="Group 24"/>
          <p:cNvGrpSpPr>
            <a:grpSpLocks/>
          </p:cNvGrpSpPr>
          <p:nvPr/>
        </p:nvGrpSpPr>
        <p:grpSpPr bwMode="auto">
          <a:xfrm>
            <a:off x="8678055" y="4266148"/>
            <a:ext cx="1751675" cy="646113"/>
            <a:chOff x="4813" y="2941"/>
            <a:chExt cx="920" cy="407"/>
          </a:xfrm>
        </p:grpSpPr>
        <p:sp>
          <p:nvSpPr>
            <p:cNvPr id="80" name="Text Box 25"/>
            <p:cNvSpPr txBox="1">
              <a:spLocks noChangeArrowheads="1"/>
            </p:cNvSpPr>
            <p:nvPr/>
          </p:nvSpPr>
          <p:spPr bwMode="auto">
            <a:xfrm>
              <a:off x="4869" y="2941"/>
              <a:ext cx="864" cy="407"/>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  Indirect</a:t>
              </a:r>
              <a:br>
                <a:rPr lang="en-US" b="1" dirty="0">
                  <a:solidFill>
                    <a:srgbClr val="000000"/>
                  </a:solidFill>
                  <a:effectLst>
                    <a:outerShdw blurRad="38100" dist="38100" dir="2700000" algn="tl">
                      <a:srgbClr val="C0C0C0"/>
                    </a:outerShdw>
                  </a:effectLst>
                  <a:latin typeface="Arial" charset="0"/>
                </a:rPr>
              </a:br>
              <a:r>
                <a:rPr lang="en-US" b="1" dirty="0">
                  <a:solidFill>
                    <a:srgbClr val="000000"/>
                  </a:solidFill>
                  <a:effectLst>
                    <a:outerShdw blurRad="38100" dist="38100" dir="2700000" algn="tl">
                      <a:srgbClr val="C0C0C0"/>
                    </a:outerShdw>
                  </a:effectLst>
                  <a:latin typeface="Arial" charset="0"/>
                </a:rPr>
                <a:t>  Calorimetry</a:t>
              </a:r>
            </a:p>
          </p:txBody>
        </p:sp>
        <p:sp>
          <p:nvSpPr>
            <p:cNvPr id="81" name="Oval 26"/>
            <p:cNvSpPr>
              <a:spLocks noChangeArrowheads="1"/>
            </p:cNvSpPr>
            <p:nvPr/>
          </p:nvSpPr>
          <p:spPr bwMode="auto">
            <a:xfrm>
              <a:off x="4813" y="3124"/>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grpSp>
        <p:nvGrpSpPr>
          <p:cNvPr id="82" name="Group 27"/>
          <p:cNvGrpSpPr>
            <a:grpSpLocks/>
          </p:cNvGrpSpPr>
          <p:nvPr/>
        </p:nvGrpSpPr>
        <p:grpSpPr bwMode="auto">
          <a:xfrm rot="180449">
            <a:off x="8292308" y="3997791"/>
            <a:ext cx="2160587" cy="369888"/>
            <a:chOff x="4399" y="2765"/>
            <a:chExt cx="1361" cy="233"/>
          </a:xfrm>
        </p:grpSpPr>
        <p:sp>
          <p:nvSpPr>
            <p:cNvPr id="83" name="Oval 28"/>
            <p:cNvSpPr>
              <a:spLocks noChangeArrowheads="1"/>
            </p:cNvSpPr>
            <p:nvPr/>
          </p:nvSpPr>
          <p:spPr bwMode="auto">
            <a:xfrm>
              <a:off x="4399" y="2885"/>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sp>
          <p:nvSpPr>
            <p:cNvPr id="84" name="Text Box 29"/>
            <p:cNvSpPr txBox="1">
              <a:spLocks noChangeArrowheads="1"/>
            </p:cNvSpPr>
            <p:nvPr/>
          </p:nvSpPr>
          <p:spPr bwMode="auto">
            <a:xfrm>
              <a:off x="4464" y="2765"/>
              <a:ext cx="1296"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DLW</a:t>
              </a:r>
            </a:p>
          </p:txBody>
        </p:sp>
      </p:grpSp>
      <p:grpSp>
        <p:nvGrpSpPr>
          <p:cNvPr id="110" name="Group 12"/>
          <p:cNvGrpSpPr>
            <a:grpSpLocks/>
          </p:cNvGrpSpPr>
          <p:nvPr/>
        </p:nvGrpSpPr>
        <p:grpSpPr bwMode="auto">
          <a:xfrm>
            <a:off x="7184330" y="2622337"/>
            <a:ext cx="1998135" cy="474663"/>
            <a:chOff x="2016" y="1237"/>
            <a:chExt cx="1152" cy="299"/>
          </a:xfrm>
        </p:grpSpPr>
        <p:sp>
          <p:nvSpPr>
            <p:cNvPr id="111" name="Text Box 13"/>
            <p:cNvSpPr txBox="1">
              <a:spLocks noChangeArrowheads="1"/>
            </p:cNvSpPr>
            <p:nvPr/>
          </p:nvSpPr>
          <p:spPr bwMode="auto">
            <a:xfrm>
              <a:off x="2064" y="1237"/>
              <a:ext cx="1104" cy="233"/>
            </a:xfrm>
            <a:prstGeom prst="rect">
              <a:avLst/>
            </a:prstGeom>
            <a:noFill/>
            <a:ln w="9525">
              <a:noFill/>
              <a:miter lim="800000"/>
              <a:headEnd/>
              <a:tailEnd/>
            </a:ln>
            <a:effectLst/>
          </p:spPr>
          <p:txBody>
            <a:bodyPr>
              <a:spAutoFit/>
            </a:bodyPr>
            <a:lstStyle/>
            <a:p>
              <a:pPr fontAlgn="base">
                <a:spcBef>
                  <a:spcPct val="50000"/>
                </a:spcBef>
                <a:spcAft>
                  <a:spcPct val="0"/>
                </a:spcAft>
                <a:defRPr/>
              </a:pPr>
              <a:r>
                <a:rPr lang="en-US" b="1" dirty="0">
                  <a:solidFill>
                    <a:srgbClr val="000000"/>
                  </a:solidFill>
                  <a:effectLst>
                    <a:outerShdw blurRad="38100" dist="38100" dir="2700000" algn="tl">
                      <a:srgbClr val="C0C0C0"/>
                    </a:outerShdw>
                  </a:effectLst>
                  <a:latin typeface="Arial" charset="0"/>
                </a:rPr>
                <a:t>Accelerometers</a:t>
              </a:r>
            </a:p>
          </p:txBody>
        </p:sp>
        <p:sp>
          <p:nvSpPr>
            <p:cNvPr id="112" name="Oval 14"/>
            <p:cNvSpPr>
              <a:spLocks noChangeArrowheads="1"/>
            </p:cNvSpPr>
            <p:nvPr/>
          </p:nvSpPr>
          <p:spPr bwMode="auto">
            <a:xfrm>
              <a:off x="2016" y="1440"/>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p>
              <a:pPr fontAlgn="base">
                <a:spcBef>
                  <a:spcPct val="0"/>
                </a:spcBef>
                <a:spcAft>
                  <a:spcPct val="0"/>
                </a:spcAft>
              </a:pPr>
              <a:endParaRPr lang="en-US" altLang="en-US" sz="2400">
                <a:solidFill>
                  <a:srgbClr val="000000"/>
                </a:solidFill>
                <a:latin typeface="Times New Roman" pitchFamily="18" charset="0"/>
              </a:endParaRPr>
            </a:p>
          </p:txBody>
        </p:sp>
      </p:grpSp>
    </p:spTree>
    <p:custDataLst>
      <p:tags r:id="rId1"/>
    </p:custDataLst>
    <p:extLst>
      <p:ext uri="{BB962C8B-B14F-4D97-AF65-F5344CB8AC3E}">
        <p14:creationId xmlns:p14="http://schemas.microsoft.com/office/powerpoint/2010/main" val="79853779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1270"/>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1271"/>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127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1273"/>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127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1275"/>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1277"/>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12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Studies with Accelerometry</a:t>
            </a:r>
          </a:p>
        </p:txBody>
      </p:sp>
      <p:pic>
        <p:nvPicPr>
          <p:cNvPr id="4" name="Picture 3"/>
          <p:cNvPicPr>
            <a:picLocks noChangeAspect="1"/>
          </p:cNvPicPr>
          <p:nvPr/>
        </p:nvPicPr>
        <p:blipFill>
          <a:blip r:embed="rId4"/>
          <a:stretch>
            <a:fillRect/>
          </a:stretch>
        </p:blipFill>
        <p:spPr>
          <a:xfrm>
            <a:off x="352274" y="1791962"/>
            <a:ext cx="5715000" cy="4943800"/>
          </a:xfrm>
          <a:prstGeom prst="rect">
            <a:avLst/>
          </a:prstGeom>
        </p:spPr>
      </p:pic>
      <p:pic>
        <p:nvPicPr>
          <p:cNvPr id="7" name="Picture 6"/>
          <p:cNvPicPr>
            <a:picLocks noChangeAspect="1"/>
          </p:cNvPicPr>
          <p:nvPr/>
        </p:nvPicPr>
        <p:blipFill>
          <a:blip r:embed="rId5"/>
          <a:stretch>
            <a:fillRect/>
          </a:stretch>
        </p:blipFill>
        <p:spPr>
          <a:xfrm>
            <a:off x="6209071" y="2125316"/>
            <a:ext cx="4906395" cy="4128000"/>
          </a:xfrm>
          <a:prstGeom prst="rect">
            <a:avLst/>
          </a:prstGeom>
        </p:spPr>
      </p:pic>
      <p:pic>
        <p:nvPicPr>
          <p:cNvPr id="8" name="Picture 8" descr="http://www.aerobodies.com/img/caltrac.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6638" y="4263862"/>
            <a:ext cx="1653261" cy="165326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2159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BF0DF-C933-4132-824F-8108B24A5D06}"/>
              </a:ext>
            </a:extLst>
          </p:cNvPr>
          <p:cNvSpPr>
            <a:spLocks noGrp="1"/>
          </p:cNvSpPr>
          <p:nvPr>
            <p:ph type="ctrTitle"/>
          </p:nvPr>
        </p:nvSpPr>
        <p:spPr/>
        <p:txBody>
          <a:bodyPr/>
          <a:lstStyle/>
          <a:p>
            <a:r>
              <a:rPr lang="en-US" dirty="0"/>
              <a:t>Thanks for your Attention</a:t>
            </a:r>
          </a:p>
        </p:txBody>
      </p:sp>
      <p:sp>
        <p:nvSpPr>
          <p:cNvPr id="3" name="Subtitle 2">
            <a:extLst>
              <a:ext uri="{FF2B5EF4-FFF2-40B4-BE49-F238E27FC236}">
                <a16:creationId xmlns:a16="http://schemas.microsoft.com/office/drawing/2014/main" id="{4CC384F7-28BA-4F5D-B5F0-0544AD4AD4F4}"/>
              </a:ext>
            </a:extLst>
          </p:cNvPr>
          <p:cNvSpPr>
            <a:spLocks noGrp="1"/>
          </p:cNvSpPr>
          <p:nvPr>
            <p:ph type="subTitle" idx="1"/>
          </p:nvPr>
        </p:nvSpPr>
        <p:spPr/>
        <p:txBody>
          <a:bodyPr>
            <a:normAutofit lnSpcReduction="10000"/>
          </a:bodyPr>
          <a:lstStyle/>
          <a:p>
            <a:r>
              <a:rPr lang="en-US" dirty="0"/>
              <a:t>Happy to Visit More and Help with Any Questions</a:t>
            </a:r>
          </a:p>
          <a:p>
            <a:endParaRPr lang="en-US" dirty="0"/>
          </a:p>
          <a:p>
            <a:r>
              <a:rPr lang="en-US" dirty="0"/>
              <a:t>Greg Welk</a:t>
            </a:r>
          </a:p>
          <a:p>
            <a:r>
              <a:rPr lang="en-US" dirty="0"/>
              <a:t>gwelk@iastate.edu</a:t>
            </a:r>
          </a:p>
        </p:txBody>
      </p:sp>
    </p:spTree>
    <p:custDataLst>
      <p:tags r:id="rId1"/>
    </p:custDataLst>
    <p:extLst>
      <p:ext uri="{BB962C8B-B14F-4D97-AF65-F5344CB8AC3E}">
        <p14:creationId xmlns:p14="http://schemas.microsoft.com/office/powerpoint/2010/main" val="37741773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2315347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of Consumer </a:t>
            </a:r>
            <a:br>
              <a:rPr lang="en-US" dirty="0"/>
            </a:br>
            <a:r>
              <a:rPr lang="en-US" dirty="0"/>
              <a:t>Activity Monitors</a:t>
            </a:r>
            <a:br>
              <a:rPr lang="en-US" dirty="0"/>
            </a:br>
            <a:endParaRPr lang="en-US" sz="2400" b="0" dirty="0"/>
          </a:p>
        </p:txBody>
      </p:sp>
      <p:sp>
        <p:nvSpPr>
          <p:cNvPr id="3" name="Content Placeholder 2"/>
          <p:cNvSpPr>
            <a:spLocks noGrp="1"/>
          </p:cNvSpPr>
          <p:nvPr>
            <p:ph type="body" idx="1"/>
          </p:nvPr>
        </p:nvSpPr>
        <p:spPr>
          <a:xfrm>
            <a:off x="457200" y="228811"/>
            <a:ext cx="10363200" cy="1500187"/>
          </a:xfrm>
        </p:spPr>
        <p:txBody>
          <a:bodyPr>
            <a:normAutofit fontScale="92500" lnSpcReduction="20000"/>
          </a:bodyPr>
          <a:lstStyle/>
          <a:p>
            <a:r>
              <a:rPr lang="en-US" sz="2595" u="sng" dirty="0"/>
              <a:t>Common Questions:</a:t>
            </a:r>
          </a:p>
          <a:p>
            <a:pPr lvl="1"/>
            <a:r>
              <a:rPr lang="en-US" sz="2600" dirty="0"/>
              <a:t>Which is the best monitor</a:t>
            </a:r>
          </a:p>
          <a:p>
            <a:pPr lvl="1"/>
            <a:r>
              <a:rPr lang="en-US" sz="2600" dirty="0"/>
              <a:t>How accurate are they?</a:t>
            </a:r>
          </a:p>
          <a:p>
            <a:pPr lvl="1"/>
            <a:r>
              <a:rPr lang="en-US" sz="2600" dirty="0"/>
              <a:t>Can you use them in research?</a:t>
            </a:r>
          </a:p>
        </p:txBody>
      </p:sp>
      <p:pic>
        <p:nvPicPr>
          <p:cNvPr id="6" name="Picture 5"/>
          <p:cNvPicPr>
            <a:picLocks noChangeAspect="1"/>
          </p:cNvPicPr>
          <p:nvPr/>
        </p:nvPicPr>
        <p:blipFill>
          <a:blip r:embed="rId4"/>
          <a:stretch>
            <a:fillRect/>
          </a:stretch>
        </p:blipFill>
        <p:spPr>
          <a:xfrm>
            <a:off x="7464239" y="1850579"/>
            <a:ext cx="2228850" cy="1251474"/>
          </a:xfrm>
          <a:prstGeom prst="rect">
            <a:avLst/>
          </a:prstGeom>
        </p:spPr>
      </p:pic>
      <p:pic>
        <p:nvPicPr>
          <p:cNvPr id="7" name="Picture 6" descr="https://encrypted-tbn1.gstatic.com/images?q=tbn:ANd9GcT99wnVLZ7CkgP0tJ_Jj0sXchECqDjjQ-QBvHDpWkzNI4mcUBpJiQ"/>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5636" y="2054197"/>
            <a:ext cx="1900238" cy="146777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7541" y="1977770"/>
            <a:ext cx="1497420" cy="1461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8800" y="2054197"/>
            <a:ext cx="1242509" cy="1226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ybai\Desktop\20130415_misfitshine_20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00080" y="1850579"/>
            <a:ext cx="2251374" cy="1501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4354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3200" dirty="0"/>
              <a:t>Pilot Study on Consumer Activity Monitors (2013)</a:t>
            </a:r>
          </a:p>
        </p:txBody>
      </p:sp>
      <p:graphicFrame>
        <p:nvGraphicFramePr>
          <p:cNvPr id="7" name="Content Placeholder 6"/>
          <p:cNvGraphicFramePr>
            <a:graphicFrameLocks noGrp="1"/>
          </p:cNvGraphicFramePr>
          <p:nvPr>
            <p:ph idx="1"/>
          </p:nvPr>
        </p:nvGraphicFramePr>
        <p:xfrm>
          <a:off x="5029201" y="1600200"/>
          <a:ext cx="5257801" cy="4349750"/>
        </p:xfrm>
        <a:graphic>
          <a:graphicData uri="http://schemas.openxmlformats.org/drawingml/2006/table">
            <a:tbl>
              <a:tblPr/>
              <a:tblGrid>
                <a:gridCol w="1880394">
                  <a:extLst>
                    <a:ext uri="{9D8B030D-6E8A-4147-A177-3AD203B41FA5}">
                      <a16:colId xmlns:a16="http://schemas.microsoft.com/office/drawing/2014/main" val="20000"/>
                    </a:ext>
                  </a:extLst>
                </a:gridCol>
                <a:gridCol w="3377407">
                  <a:extLst>
                    <a:ext uri="{9D8B030D-6E8A-4147-A177-3AD203B41FA5}">
                      <a16:colId xmlns:a16="http://schemas.microsoft.com/office/drawing/2014/main" val="20001"/>
                    </a:ext>
                  </a:extLst>
                </a:gridCol>
              </a:tblGrid>
              <a:tr h="434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err="1">
                          <a:ln>
                            <a:noFill/>
                          </a:ln>
                          <a:solidFill>
                            <a:srgbClr val="7097D3"/>
                          </a:solidFill>
                          <a:effectLst/>
                          <a:latin typeface="Palatino Linotype" pitchFamily="18" charset="0"/>
                        </a:rPr>
                        <a:t>BodyMedia</a:t>
                      </a:r>
                      <a:r>
                        <a:rPr kumimoji="0" lang="en-US" sz="1400" b="0" i="0" u="none" strike="noStrike" cap="none" normalizeH="0" baseline="0" dirty="0">
                          <a:ln>
                            <a:noFill/>
                          </a:ln>
                          <a:solidFill>
                            <a:srgbClr val="7097D3"/>
                          </a:solidFill>
                          <a:effectLst/>
                          <a:latin typeface="Palatino Linotype" pitchFamily="18" charset="0"/>
                        </a:rPr>
                        <a:t> Fit</a:t>
                      </a:r>
                      <a:endParaRPr kumimoji="0" lang="en-US" sz="1400" b="1" i="0" u="none" strike="noStrike" cap="none" normalizeH="0" baseline="0" dirty="0">
                        <a:ln>
                          <a:noFill/>
                        </a:ln>
                        <a:solidFill>
                          <a:srgbClr val="7097D3"/>
                        </a:solidFill>
                        <a:effectLst/>
                        <a:latin typeface="Baskerville Old Face" pitchFamily="18" charset="0"/>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Right Arm</a:t>
                      </a:r>
                      <a:endParaRPr kumimoji="0" lang="en-US" sz="1400" b="1" i="0" u="none" strike="noStrike" cap="none" normalizeH="0" baseline="0">
                        <a:ln>
                          <a:noFill/>
                        </a:ln>
                        <a:solidFill>
                          <a:srgbClr val="000000"/>
                        </a:solidFill>
                        <a:effectLst/>
                        <a:latin typeface="Baskerville Old Face" pitchFamily="18" charset="0"/>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extLst>
                  <a:ext uri="{0D108BD9-81ED-4DB2-BD59-A6C34878D82A}">
                    <a16:rowId xmlns:a16="http://schemas.microsoft.com/office/drawing/2014/main" val="10000"/>
                  </a:ext>
                </a:extLst>
              </a:tr>
              <a:tr h="434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7097D3"/>
                          </a:solidFill>
                          <a:effectLst/>
                          <a:latin typeface="Palatino Linotype" pitchFamily="18" charset="0"/>
                        </a:rPr>
                        <a:t>BodyMedia Fit</a:t>
                      </a:r>
                      <a:endParaRPr kumimoji="0" lang="en-US" sz="1400" b="1" i="0" u="none" strike="noStrike" cap="none" normalizeH="0" baseline="0">
                        <a:ln>
                          <a:noFill/>
                        </a:ln>
                        <a:solidFill>
                          <a:srgbClr val="7097D3"/>
                        </a:solidFill>
                        <a:effectLst/>
                        <a:latin typeface="Baskerville Old Face" pitchFamily="18" charset="0"/>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Left Arm</a:t>
                      </a:r>
                      <a:endParaRPr kumimoji="0" lang="en-US" sz="1400" b="1" i="0" u="none" strike="noStrike" cap="none" normalizeH="0" baseline="0">
                        <a:ln>
                          <a:noFill/>
                        </a:ln>
                        <a:solidFill>
                          <a:srgbClr val="000000"/>
                        </a:solidFill>
                        <a:effectLst/>
                        <a:latin typeface="Arial Unicode MS" pitchFamily="50" charset="-127"/>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extLst>
                  <a:ext uri="{0D108BD9-81ED-4DB2-BD59-A6C34878D82A}">
                    <a16:rowId xmlns:a16="http://schemas.microsoft.com/office/drawing/2014/main" val="10001"/>
                  </a:ext>
                </a:extLst>
              </a:tr>
              <a:tr h="434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Fitbit</a:t>
                      </a:r>
                      <a:endParaRPr kumimoji="0" lang="en-US" sz="1400" b="1" i="0" u="none" strike="noStrike" cap="none" normalizeH="0" baseline="0">
                        <a:ln>
                          <a:noFill/>
                        </a:ln>
                        <a:solidFill>
                          <a:srgbClr val="000000"/>
                        </a:solidFill>
                        <a:effectLst/>
                        <a:latin typeface="Baskerville Old Face" pitchFamily="18" charset="0"/>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Palatino Linotype" pitchFamily="18" charset="0"/>
                        </a:rPr>
                        <a:t>On Right side belt</a:t>
                      </a:r>
                      <a:endParaRPr kumimoji="0" lang="en-US" sz="1400" b="1" i="0" u="none" strike="noStrike" cap="none" normalizeH="0" baseline="0" dirty="0">
                        <a:ln>
                          <a:noFill/>
                        </a:ln>
                        <a:solidFill>
                          <a:srgbClr val="000000"/>
                        </a:solidFill>
                        <a:effectLst/>
                        <a:latin typeface="Arial Unicode MS" pitchFamily="50" charset="-127"/>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extLst>
                  <a:ext uri="{0D108BD9-81ED-4DB2-BD59-A6C34878D82A}">
                    <a16:rowId xmlns:a16="http://schemas.microsoft.com/office/drawing/2014/main" val="10002"/>
                  </a:ext>
                </a:extLst>
              </a:tr>
              <a:tr h="434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B050"/>
                          </a:solidFill>
                          <a:effectLst/>
                          <a:latin typeface="Palatino Linotype" pitchFamily="18" charset="0"/>
                        </a:rPr>
                        <a:t>DirectLife  </a:t>
                      </a:r>
                      <a:endParaRPr kumimoji="0" lang="en-US" sz="1400" b="1" i="0" u="none" strike="noStrike" cap="none" normalizeH="0" baseline="0">
                        <a:ln>
                          <a:noFill/>
                        </a:ln>
                        <a:solidFill>
                          <a:srgbClr val="00B050"/>
                        </a:solidFill>
                        <a:effectLst/>
                        <a:latin typeface="Baskerville Old Face" pitchFamily="18" charset="0"/>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Chest with a necklace chain</a:t>
                      </a:r>
                      <a:endParaRPr kumimoji="0" lang="en-US" sz="1400" b="1" i="0" u="none" strike="noStrike" cap="none" normalizeH="0" baseline="0">
                        <a:ln>
                          <a:noFill/>
                        </a:ln>
                        <a:solidFill>
                          <a:srgbClr val="000000"/>
                        </a:solidFill>
                        <a:effectLst/>
                        <a:latin typeface="Arial Unicode MS" pitchFamily="50" charset="-127"/>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extLst>
                  <a:ext uri="{0D108BD9-81ED-4DB2-BD59-A6C34878D82A}">
                    <a16:rowId xmlns:a16="http://schemas.microsoft.com/office/drawing/2014/main" val="10003"/>
                  </a:ext>
                </a:extLst>
              </a:tr>
              <a:tr h="434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B050"/>
                          </a:solidFill>
                          <a:effectLst/>
                          <a:latin typeface="Palatino Linotype" pitchFamily="18" charset="0"/>
                        </a:rPr>
                        <a:t>DirectLife </a:t>
                      </a:r>
                      <a:endParaRPr kumimoji="0" lang="en-US" sz="1400" b="1" i="0" u="none" strike="noStrike" cap="none" normalizeH="0" baseline="0">
                        <a:ln>
                          <a:noFill/>
                        </a:ln>
                        <a:solidFill>
                          <a:srgbClr val="00B050"/>
                        </a:solidFill>
                        <a:effectLst/>
                        <a:latin typeface="Baskerville Old Face" pitchFamily="18" charset="0"/>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On right side belt</a:t>
                      </a:r>
                      <a:endParaRPr kumimoji="0" lang="en-US" sz="1400" b="1" i="0" u="none" strike="noStrike" cap="none" normalizeH="0" baseline="0">
                        <a:ln>
                          <a:noFill/>
                        </a:ln>
                        <a:solidFill>
                          <a:srgbClr val="000000"/>
                        </a:solidFill>
                        <a:effectLst/>
                        <a:latin typeface="Arial Unicode MS" pitchFamily="50" charset="-127"/>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extLst>
                  <a:ext uri="{0D108BD9-81ED-4DB2-BD59-A6C34878D82A}">
                    <a16:rowId xmlns:a16="http://schemas.microsoft.com/office/drawing/2014/main" val="10004"/>
                  </a:ext>
                </a:extLst>
              </a:tr>
              <a:tr h="434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Gruve</a:t>
                      </a:r>
                      <a:endParaRPr kumimoji="0" lang="en-US" sz="1400" b="1" i="0" u="none" strike="noStrike" cap="none" normalizeH="0" baseline="0">
                        <a:ln>
                          <a:noFill/>
                        </a:ln>
                        <a:solidFill>
                          <a:srgbClr val="000000"/>
                        </a:solidFill>
                        <a:effectLst/>
                        <a:latin typeface="Baskerville Old Face" pitchFamily="18" charset="0"/>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Left side belt</a:t>
                      </a:r>
                      <a:endParaRPr kumimoji="0" lang="en-US" sz="1400" b="1" i="0" u="none" strike="noStrike" cap="none" normalizeH="0" baseline="0">
                        <a:ln>
                          <a:noFill/>
                        </a:ln>
                        <a:solidFill>
                          <a:srgbClr val="000000"/>
                        </a:solidFill>
                        <a:effectLst/>
                        <a:latin typeface="Arial Unicode MS" pitchFamily="50" charset="-127"/>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extLst>
                  <a:ext uri="{0D108BD9-81ED-4DB2-BD59-A6C34878D82A}">
                    <a16:rowId xmlns:a16="http://schemas.microsoft.com/office/drawing/2014/main" val="10005"/>
                  </a:ext>
                </a:extLst>
              </a:tr>
              <a:tr h="434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Omron</a:t>
                      </a:r>
                      <a:endParaRPr kumimoji="0" lang="en-US" sz="1400" b="1" i="0" u="none" strike="noStrike" cap="none" normalizeH="0" baseline="0">
                        <a:ln>
                          <a:noFill/>
                        </a:ln>
                        <a:solidFill>
                          <a:srgbClr val="000000"/>
                        </a:solidFill>
                        <a:effectLst/>
                        <a:latin typeface="Baskerville Old Face" pitchFamily="18" charset="0"/>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Left side belt</a:t>
                      </a:r>
                      <a:endParaRPr kumimoji="0" lang="en-US" sz="1400" b="1" i="0" u="none" strike="noStrike" cap="none" normalizeH="0" baseline="0">
                        <a:ln>
                          <a:noFill/>
                        </a:ln>
                        <a:solidFill>
                          <a:srgbClr val="000000"/>
                        </a:solidFill>
                        <a:effectLst/>
                        <a:latin typeface="Arial Unicode MS" pitchFamily="50" charset="-127"/>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extLst>
                  <a:ext uri="{0D108BD9-81ED-4DB2-BD59-A6C34878D82A}">
                    <a16:rowId xmlns:a16="http://schemas.microsoft.com/office/drawing/2014/main" val="10006"/>
                  </a:ext>
                </a:extLst>
              </a:tr>
              <a:tr h="434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KAM</a:t>
                      </a:r>
                      <a:endParaRPr kumimoji="0" lang="en-US" sz="1400" b="1" i="0" u="none" strike="noStrike" cap="none" normalizeH="0" baseline="0">
                        <a:ln>
                          <a:noFill/>
                        </a:ln>
                        <a:solidFill>
                          <a:srgbClr val="000000"/>
                        </a:solidFill>
                        <a:effectLst/>
                        <a:latin typeface="Baskerville Old Face" pitchFamily="18" charset="0"/>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Right side belt</a:t>
                      </a:r>
                      <a:endParaRPr kumimoji="0" lang="en-US" sz="1400" b="1" i="0" u="none" strike="noStrike" cap="none" normalizeH="0" baseline="0">
                        <a:ln>
                          <a:noFill/>
                        </a:ln>
                        <a:solidFill>
                          <a:srgbClr val="000000"/>
                        </a:solidFill>
                        <a:effectLst/>
                        <a:latin typeface="Arial Unicode MS" pitchFamily="50" charset="-127"/>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extLst>
                  <a:ext uri="{0D108BD9-81ED-4DB2-BD59-A6C34878D82A}">
                    <a16:rowId xmlns:a16="http://schemas.microsoft.com/office/drawing/2014/main" val="10007"/>
                  </a:ext>
                </a:extLst>
              </a:tr>
              <a:tr h="434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Polar HR</a:t>
                      </a:r>
                      <a:endParaRPr kumimoji="0" lang="en-US" sz="1400" b="1" i="0" u="none" strike="noStrike" cap="none" normalizeH="0" baseline="0">
                        <a:ln>
                          <a:noFill/>
                        </a:ln>
                        <a:solidFill>
                          <a:srgbClr val="000000"/>
                        </a:solidFill>
                        <a:effectLst/>
                        <a:latin typeface="Baskerville Old Face" pitchFamily="18" charset="0"/>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rgbClr val="000000"/>
                          </a:solidFill>
                          <a:effectLst/>
                          <a:latin typeface="Palatino Linotype" pitchFamily="18" charset="0"/>
                        </a:rPr>
                        <a:t>Chest </a:t>
                      </a:r>
                      <a:endParaRPr kumimoji="0" lang="en-US" sz="1400" b="1" i="0" u="none" strike="noStrike" cap="none" normalizeH="0" baseline="0">
                        <a:ln>
                          <a:noFill/>
                        </a:ln>
                        <a:solidFill>
                          <a:srgbClr val="000000"/>
                        </a:solidFill>
                        <a:effectLst/>
                        <a:latin typeface="Arial Unicode MS" pitchFamily="50" charset="-127"/>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extLst>
                  <a:ext uri="{0D108BD9-81ED-4DB2-BD59-A6C34878D82A}">
                    <a16:rowId xmlns:a16="http://schemas.microsoft.com/office/drawing/2014/main" val="10008"/>
                  </a:ext>
                </a:extLst>
              </a:tr>
              <a:tr h="4349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Palatino Linotype" pitchFamily="18" charset="0"/>
                        </a:rPr>
                        <a:t>GPS/Foot pod</a:t>
                      </a:r>
                      <a:endParaRPr kumimoji="0" lang="en-US" sz="1400" b="1" i="0" u="none" strike="noStrike" cap="none" normalizeH="0" baseline="0" dirty="0">
                        <a:ln>
                          <a:noFill/>
                        </a:ln>
                        <a:solidFill>
                          <a:srgbClr val="000000"/>
                        </a:solidFill>
                        <a:effectLst/>
                        <a:latin typeface="Baskerville Old Face" pitchFamily="18" charset="0"/>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00"/>
                          </a:solidFill>
                          <a:effectLst/>
                          <a:latin typeface="Palatino Linotype" pitchFamily="18" charset="0"/>
                        </a:rPr>
                        <a:t>Wrist</a:t>
                      </a:r>
                      <a:endParaRPr kumimoji="0" lang="en-US" sz="1400" b="1" i="0" u="none" strike="noStrike" cap="none" normalizeH="0" baseline="0" dirty="0">
                        <a:ln>
                          <a:noFill/>
                        </a:ln>
                        <a:solidFill>
                          <a:srgbClr val="000000"/>
                        </a:solidFill>
                        <a:effectLst/>
                        <a:latin typeface="Arial Unicode MS" pitchFamily="50" charset="-127"/>
                      </a:endParaRPr>
                    </a:p>
                  </a:txBody>
                  <a:tcPr marL="12954" marR="12954" marT="762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CF2"/>
                    </a:solidFill>
                  </a:tcPr>
                </a:tc>
                <a:extLst>
                  <a:ext uri="{0D108BD9-81ED-4DB2-BD59-A6C34878D82A}">
                    <a16:rowId xmlns:a16="http://schemas.microsoft.com/office/drawing/2014/main" val="10009"/>
                  </a:ext>
                </a:extLst>
              </a:tr>
            </a:tbl>
          </a:graphicData>
        </a:graphic>
      </p:graphicFrame>
      <p:pic>
        <p:nvPicPr>
          <p:cNvPr id="8233" name="Picture 41" descr="C:\Users\Greg\Documents\Rimi's pics\IMG_0095.JPG"/>
          <p:cNvPicPr>
            <a:picLocks noChangeAspect="1" noChangeArrowheads="1"/>
          </p:cNvPicPr>
          <p:nvPr/>
        </p:nvPicPr>
        <p:blipFill>
          <a:blip r:embed="rId4" cstate="print"/>
          <a:srcRect/>
          <a:stretch>
            <a:fillRect/>
          </a:stretch>
        </p:blipFill>
        <p:spPr bwMode="auto">
          <a:xfrm>
            <a:off x="1828800" y="1752600"/>
            <a:ext cx="3120728" cy="4160838"/>
          </a:xfrm>
          <a:prstGeom prst="rect">
            <a:avLst/>
          </a:prstGeom>
          <a:noFill/>
        </p:spPr>
      </p:pic>
      <p:sp>
        <p:nvSpPr>
          <p:cNvPr id="3" name="TextBox 2"/>
          <p:cNvSpPr txBox="1"/>
          <p:nvPr/>
        </p:nvSpPr>
        <p:spPr>
          <a:xfrm>
            <a:off x="2133600" y="6058972"/>
            <a:ext cx="7293856" cy="369332"/>
          </a:xfrm>
          <a:prstGeom prst="rect">
            <a:avLst/>
          </a:prstGeom>
          <a:noFill/>
        </p:spPr>
        <p:txBody>
          <a:bodyPr wrap="none" rtlCol="0">
            <a:spAutoFit/>
          </a:bodyPr>
          <a:lstStyle/>
          <a:p>
            <a:r>
              <a:rPr lang="en-US" dirty="0"/>
              <a:t>Multiple monitors / </a:t>
            </a:r>
            <a:r>
              <a:rPr lang="en-US" dirty="0" err="1"/>
              <a:t>Oxycon</a:t>
            </a:r>
            <a:r>
              <a:rPr lang="en-US" dirty="0"/>
              <a:t> Mobile Criterion / Simulated Free Living Activity</a:t>
            </a:r>
          </a:p>
        </p:txBody>
      </p:sp>
    </p:spTree>
    <p:custDataLst>
      <p:tags r:id="rId1"/>
    </p:custDataLst>
    <p:extLst>
      <p:ext uri="{BB962C8B-B14F-4D97-AF65-F5344CB8AC3E}">
        <p14:creationId xmlns:p14="http://schemas.microsoft.com/office/powerpoint/2010/main" val="1049655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2800" dirty="0"/>
              <a:t>Pilot Study Results: </a:t>
            </a:r>
            <a:br>
              <a:rPr lang="en-US" sz="2800" dirty="0"/>
            </a:br>
            <a:r>
              <a:rPr lang="en-US" sz="2800" dirty="0"/>
              <a:t>Mean Absolute Percent Error</a:t>
            </a:r>
          </a:p>
        </p:txBody>
      </p:sp>
      <p:graphicFrame>
        <p:nvGraphicFramePr>
          <p:cNvPr id="5" name="Content Placeholder 4"/>
          <p:cNvGraphicFramePr>
            <a:graphicFrameLocks noGrp="1"/>
          </p:cNvGraphicFramePr>
          <p:nvPr>
            <p:ph idx="1"/>
          </p:nvPr>
        </p:nvGraphicFramePr>
        <p:xfrm>
          <a:off x="1981200" y="1382078"/>
          <a:ext cx="8229600" cy="5303836"/>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400" y="3683382"/>
            <a:ext cx="1295400" cy="701229"/>
          </a:xfrm>
          <a:prstGeom prst="rect">
            <a:avLst/>
          </a:prstGeom>
        </p:spPr>
      </p:pic>
    </p:spTree>
    <p:custDataLst>
      <p:tags r:id="rId1"/>
    </p:custDataLst>
    <p:extLst>
      <p:ext uri="{BB962C8B-B14F-4D97-AF65-F5344CB8AC3E}">
        <p14:creationId xmlns:p14="http://schemas.microsoft.com/office/powerpoint/2010/main" val="15332355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Study 1 (2015)</a:t>
            </a:r>
            <a:br>
              <a:rPr lang="en-US" dirty="0"/>
            </a:br>
            <a:r>
              <a:rPr lang="en-US" sz="2400" dirty="0">
                <a:solidFill>
                  <a:srgbClr val="FF0000"/>
                </a:solidFill>
              </a:rPr>
              <a:t>(Lee et al., 2015 – MSSE)</a:t>
            </a:r>
          </a:p>
        </p:txBody>
      </p:sp>
      <p:sp>
        <p:nvSpPr>
          <p:cNvPr id="2" name="Content Placeholder 1">
            <a:extLst>
              <a:ext uri="{FF2B5EF4-FFF2-40B4-BE49-F238E27FC236}">
                <a16:creationId xmlns:a16="http://schemas.microsoft.com/office/drawing/2014/main" id="{4ECC0C84-A668-434E-B40B-DA85FCD74DF9}"/>
              </a:ext>
            </a:extLst>
          </p:cNvPr>
          <p:cNvSpPr>
            <a:spLocks noGrp="1"/>
          </p:cNvSpPr>
          <p:nvPr>
            <p:ph idx="1"/>
          </p:nvPr>
        </p:nvSpPr>
        <p:spPr/>
        <p:txBody>
          <a:bodyPr/>
          <a:lstStyle/>
          <a:p>
            <a:r>
              <a:rPr lang="en-US" dirty="0"/>
              <a:t>Examined accuracy of EE estimates during simulated lifestyle activities (Criterion Measure: </a:t>
            </a:r>
            <a:r>
              <a:rPr lang="en-US" dirty="0" err="1"/>
              <a:t>Oxycon</a:t>
            </a:r>
            <a:r>
              <a:rPr lang="en-US" dirty="0"/>
              <a:t> Mobile)</a:t>
            </a:r>
            <a:br>
              <a:rPr lang="en-US" dirty="0"/>
            </a:br>
            <a:endParaRPr lang="en-US" dirty="0"/>
          </a:p>
          <a:p>
            <a:r>
              <a:rPr lang="en-US" dirty="0"/>
              <a:t> Mix of waist and wrist monitors</a:t>
            </a:r>
          </a:p>
        </p:txBody>
      </p:sp>
      <p:pic>
        <p:nvPicPr>
          <p:cNvPr id="5" name="Picture 4">
            <a:extLst>
              <a:ext uri="{FF2B5EF4-FFF2-40B4-BE49-F238E27FC236}">
                <a16:creationId xmlns:a16="http://schemas.microsoft.com/office/drawing/2014/main" id="{D3941603-942C-45BB-8330-6C6E957D6DC8}"/>
              </a:ext>
            </a:extLst>
          </p:cNvPr>
          <p:cNvPicPr>
            <a:picLocks noChangeAspect="1"/>
          </p:cNvPicPr>
          <p:nvPr/>
        </p:nvPicPr>
        <p:blipFill>
          <a:blip r:embed="rId3"/>
          <a:stretch>
            <a:fillRect/>
          </a:stretch>
        </p:blipFill>
        <p:spPr>
          <a:xfrm>
            <a:off x="1090450" y="4316205"/>
            <a:ext cx="7529091" cy="2116345"/>
          </a:xfrm>
          <a:prstGeom prst="rect">
            <a:avLst/>
          </a:prstGeom>
          <a:ln>
            <a:solidFill>
              <a:schemeClr val="tx1"/>
            </a:solidFill>
          </a:ln>
        </p:spPr>
      </p:pic>
    </p:spTree>
    <p:custDataLst>
      <p:tags r:id="rId1"/>
    </p:custDataLst>
    <p:extLst>
      <p:ext uri="{BB962C8B-B14F-4D97-AF65-F5344CB8AC3E}">
        <p14:creationId xmlns:p14="http://schemas.microsoft.com/office/powerpoint/2010/main" val="3009293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Study 1: Monitors and Design </a:t>
            </a:r>
          </a:p>
        </p:txBody>
      </p:sp>
      <p:sp>
        <p:nvSpPr>
          <p:cNvPr id="4" name="Content Placeholder 3">
            <a:extLst>
              <a:ext uri="{FF2B5EF4-FFF2-40B4-BE49-F238E27FC236}">
                <a16:creationId xmlns:a16="http://schemas.microsoft.com/office/drawing/2014/main" id="{E6E675C2-41CC-4B9E-A87D-358368482135}"/>
              </a:ext>
            </a:extLst>
          </p:cNvPr>
          <p:cNvSpPr>
            <a:spLocks noGrp="1"/>
          </p:cNvSpPr>
          <p:nvPr>
            <p:ph idx="1"/>
          </p:nvPr>
        </p:nvSpPr>
        <p:spPr/>
        <p:txBody>
          <a:bodyPr/>
          <a:lstStyle/>
          <a:p>
            <a:pPr lvl="1"/>
            <a:r>
              <a:rPr lang="en-US" sz="2000" dirty="0"/>
              <a:t>Participants performed an array of simulated free-living activities (lifestyle PA)</a:t>
            </a:r>
          </a:p>
          <a:p>
            <a:pPr lvl="1"/>
            <a:r>
              <a:rPr lang="en-US" sz="2000" dirty="0" err="1"/>
              <a:t>Oxycon</a:t>
            </a:r>
            <a:r>
              <a:rPr lang="en-US" sz="2000" dirty="0"/>
              <a:t> Mobile: Portable metabolic analyzer as the criterion measure. </a:t>
            </a:r>
          </a:p>
          <a:p>
            <a:pPr lvl="1"/>
            <a:r>
              <a:rPr lang="en-US" sz="2000" dirty="0"/>
              <a:t>Consumer-Based Activity monitors</a:t>
            </a:r>
          </a:p>
          <a:p>
            <a:pPr marL="320040" lvl="1" indent="0">
              <a:buNone/>
            </a:pPr>
            <a:r>
              <a:rPr lang="en-US" sz="2000" dirty="0"/>
              <a:t>	1) </a:t>
            </a:r>
            <a:r>
              <a:rPr lang="en-US" sz="2000" dirty="0" err="1"/>
              <a:t>BodyMediaFit</a:t>
            </a:r>
            <a:r>
              <a:rPr lang="en-US" sz="2000" dirty="0"/>
              <a:t> (BMF): Research Monitor</a:t>
            </a:r>
          </a:p>
          <a:p>
            <a:pPr marL="320040" lvl="1" indent="0">
              <a:buNone/>
            </a:pPr>
            <a:r>
              <a:rPr lang="en-US" sz="2000" dirty="0"/>
              <a:t>	2) </a:t>
            </a:r>
            <a:r>
              <a:rPr lang="en-US" sz="2000" dirty="0" err="1"/>
              <a:t>DirectLife</a:t>
            </a:r>
            <a:r>
              <a:rPr lang="en-US" sz="2000" dirty="0"/>
              <a:t> (DL):</a:t>
            </a:r>
          </a:p>
          <a:p>
            <a:pPr marL="320040" lvl="1" indent="0">
              <a:buNone/>
            </a:pPr>
            <a:r>
              <a:rPr lang="en-US" sz="2000" dirty="0"/>
              <a:t>	3) Fitbit One (FO):</a:t>
            </a:r>
          </a:p>
          <a:p>
            <a:pPr marL="320040" lvl="1" indent="0">
              <a:buNone/>
            </a:pPr>
            <a:r>
              <a:rPr lang="en-US" sz="2000" dirty="0"/>
              <a:t>	4) Fitbit zip (FZ):</a:t>
            </a:r>
          </a:p>
          <a:p>
            <a:pPr marL="320040" lvl="1" indent="0">
              <a:buNone/>
            </a:pPr>
            <a:r>
              <a:rPr lang="en-US" sz="2000" dirty="0"/>
              <a:t>	5) Jawbone UP (JU):</a:t>
            </a:r>
          </a:p>
          <a:p>
            <a:pPr marL="320040" lvl="1" indent="0">
              <a:buNone/>
            </a:pPr>
            <a:r>
              <a:rPr lang="en-US" sz="2000" dirty="0"/>
              <a:t>	6) </a:t>
            </a:r>
            <a:r>
              <a:rPr lang="en-US" sz="2000" dirty="0" err="1"/>
              <a:t>Nike+Fuel</a:t>
            </a:r>
            <a:r>
              <a:rPr lang="en-US" sz="2000" dirty="0"/>
              <a:t> Band (NFB):</a:t>
            </a:r>
          </a:p>
          <a:p>
            <a:pPr marL="320040" lvl="1" indent="0">
              <a:buNone/>
            </a:pPr>
            <a:r>
              <a:rPr lang="en-US" sz="2000" dirty="0"/>
              <a:t>	7) Basis B1 Band (BB):</a:t>
            </a:r>
          </a:p>
          <a:p>
            <a:pPr marL="320040" lvl="1" indent="0">
              <a:buNone/>
            </a:pPr>
            <a:r>
              <a:rPr lang="en-US" sz="2000" dirty="0"/>
              <a:t>	8) ActiGraph (ACT): Research Monitor</a:t>
            </a:r>
          </a:p>
          <a:p>
            <a:endParaRPr lang="en-US" dirty="0"/>
          </a:p>
        </p:txBody>
      </p:sp>
      <p:sp>
        <p:nvSpPr>
          <p:cNvPr id="3" name="Slide Number Placeholder 2"/>
          <p:cNvSpPr>
            <a:spLocks noGrp="1"/>
          </p:cNvSpPr>
          <p:nvPr>
            <p:ph type="sldNum" sz="quarter" idx="12"/>
          </p:nvPr>
        </p:nvSpPr>
        <p:spPr>
          <a:prstGeom prst="ellipse">
            <a:avLst/>
          </a:prstGeom>
        </p:spPr>
        <p:txBody>
          <a:bodyPr/>
          <a:lstStyle/>
          <a:p>
            <a:fld id="{9413ABB6-4B8B-48E2-809F-FE7DF045ADEC}" type="slidenum">
              <a:rPr lang="en-US" smtClean="0"/>
              <a:pPr/>
              <a:t>46</a:t>
            </a:fld>
            <a:endParaRPr lang="en-US"/>
          </a:p>
        </p:txBody>
      </p:sp>
      <p:sp>
        <p:nvSpPr>
          <p:cNvPr id="5" name="Content Placeholder 3"/>
          <p:cNvSpPr txBox="1">
            <a:spLocks/>
          </p:cNvSpPr>
          <p:nvPr/>
        </p:nvSpPr>
        <p:spPr>
          <a:xfrm>
            <a:off x="2603938" y="1450228"/>
            <a:ext cx="8534400" cy="4038600"/>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endParaRPr lang="en-US" sz="2200"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9401" y="5757862"/>
            <a:ext cx="1045534" cy="103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3788" y="5757862"/>
            <a:ext cx="1126758" cy="1031645"/>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54549" y="5757861"/>
            <a:ext cx="1029239" cy="105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01743" y="5757863"/>
            <a:ext cx="917659" cy="993925"/>
          </a:xfrm>
          <a:prstGeom prst="rect">
            <a:avLst/>
          </a:prstGeom>
          <a:noFill/>
          <a:ln>
            <a:noFill/>
          </a:ln>
        </p:spPr>
      </p:pic>
      <p:pic>
        <p:nvPicPr>
          <p:cNvPr id="1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1142" y="5757862"/>
            <a:ext cx="990600" cy="967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descr="Actigraph"/>
          <p:cNvPicPr>
            <a:picLocks noChangeAspect="1" noChangeArrowheads="1"/>
          </p:cNvPicPr>
          <p:nvPr/>
        </p:nvPicPr>
        <p:blipFill>
          <a:blip r:embed="rId9" cstate="print"/>
          <a:srcRect/>
          <a:stretch>
            <a:fillRect/>
          </a:stretch>
        </p:blipFill>
        <p:spPr bwMode="auto">
          <a:xfrm>
            <a:off x="8615976" y="5757862"/>
            <a:ext cx="981366" cy="1031645"/>
          </a:xfrm>
          <a:prstGeom prst="rect">
            <a:avLst/>
          </a:prstGeom>
          <a:noFill/>
          <a:ln w="9525">
            <a:noFill/>
            <a:miter lim="800000"/>
            <a:headEnd/>
            <a:tailEnd/>
          </a:ln>
        </p:spPr>
      </p:pic>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443942" y="5757862"/>
            <a:ext cx="1310607" cy="103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720541" y="5757862"/>
            <a:ext cx="990600" cy="1051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ight Bracket 11"/>
          <p:cNvSpPr/>
          <p:nvPr/>
        </p:nvSpPr>
        <p:spPr>
          <a:xfrm>
            <a:off x="4321254" y="3227520"/>
            <a:ext cx="685800" cy="2133600"/>
          </a:xfrm>
          <a:prstGeom prst="rightBracket">
            <a:avLst/>
          </a:prstGeom>
          <a:ln w="2222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p:cNvSpPr txBox="1"/>
          <p:nvPr/>
        </p:nvSpPr>
        <p:spPr>
          <a:xfrm>
            <a:off x="5108216" y="3576545"/>
            <a:ext cx="2052357" cy="369332"/>
          </a:xfrm>
          <a:prstGeom prst="rect">
            <a:avLst/>
          </a:prstGeom>
          <a:noFill/>
        </p:spPr>
        <p:txBody>
          <a:bodyPr wrap="none" rtlCol="0">
            <a:spAutoFit/>
          </a:bodyPr>
          <a:lstStyle/>
          <a:p>
            <a:r>
              <a:rPr lang="en-US" dirty="0"/>
              <a:t>Consumer Monitors</a:t>
            </a:r>
          </a:p>
        </p:txBody>
      </p:sp>
    </p:spTree>
    <p:custDataLst>
      <p:tags r:id="rId1"/>
    </p:custDataLst>
    <p:extLst>
      <p:ext uri="{BB962C8B-B14F-4D97-AF65-F5344CB8AC3E}">
        <p14:creationId xmlns:p14="http://schemas.microsoft.com/office/powerpoint/2010/main" val="32923872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1 – Results / Conclusion</a:t>
            </a:r>
          </a:p>
        </p:txBody>
      </p:sp>
      <p:pic>
        <p:nvPicPr>
          <p:cNvPr id="4" name="Picture 3"/>
          <p:cNvPicPr>
            <a:picLocks noChangeAspect="1"/>
          </p:cNvPicPr>
          <p:nvPr/>
        </p:nvPicPr>
        <p:blipFill>
          <a:blip r:embed="rId3"/>
          <a:stretch>
            <a:fillRect/>
          </a:stretch>
        </p:blipFill>
        <p:spPr>
          <a:xfrm>
            <a:off x="1559561" y="3048001"/>
            <a:ext cx="4155440" cy="3699949"/>
          </a:xfrm>
          <a:prstGeom prst="rect">
            <a:avLst/>
          </a:prstGeom>
        </p:spPr>
      </p:pic>
      <p:pic>
        <p:nvPicPr>
          <p:cNvPr id="5" name="Picture 4"/>
          <p:cNvPicPr>
            <a:picLocks noChangeAspect="1"/>
          </p:cNvPicPr>
          <p:nvPr/>
        </p:nvPicPr>
        <p:blipFill>
          <a:blip r:embed="rId4"/>
          <a:stretch>
            <a:fillRect/>
          </a:stretch>
        </p:blipFill>
        <p:spPr>
          <a:xfrm>
            <a:off x="5715001" y="3282534"/>
            <a:ext cx="4876800" cy="3230880"/>
          </a:xfrm>
          <a:prstGeom prst="rect">
            <a:avLst/>
          </a:prstGeom>
        </p:spPr>
      </p:pic>
      <p:pic>
        <p:nvPicPr>
          <p:cNvPr id="6" name="Picture 5"/>
          <p:cNvPicPr>
            <a:picLocks noChangeAspect="1"/>
          </p:cNvPicPr>
          <p:nvPr/>
        </p:nvPicPr>
        <p:blipFill>
          <a:blip r:embed="rId5"/>
          <a:stretch>
            <a:fillRect/>
          </a:stretch>
        </p:blipFill>
        <p:spPr>
          <a:xfrm>
            <a:off x="1569609" y="1431037"/>
            <a:ext cx="9022193" cy="1700213"/>
          </a:xfrm>
          <a:prstGeom prst="rect">
            <a:avLst/>
          </a:prstGeom>
        </p:spPr>
      </p:pic>
    </p:spTree>
    <p:custDataLst>
      <p:tags r:id="rId1"/>
    </p:custDataLst>
    <p:extLst>
      <p:ext uri="{BB962C8B-B14F-4D97-AF65-F5344CB8AC3E}">
        <p14:creationId xmlns:p14="http://schemas.microsoft.com/office/powerpoint/2010/main" val="283711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Validation Study 2 (2016)</a:t>
            </a:r>
            <a:br>
              <a:rPr lang="en-US" dirty="0"/>
            </a:br>
            <a:r>
              <a:rPr lang="en-US" sz="2400" dirty="0">
                <a:solidFill>
                  <a:srgbClr val="FF0000"/>
                </a:solidFill>
              </a:rPr>
              <a:t>(Bai et al., 2016 - MSSE)</a:t>
            </a:r>
            <a:endParaRPr lang="en-US" dirty="0">
              <a:solidFill>
                <a:srgbClr val="FF0000"/>
              </a:solidFill>
            </a:endParaRPr>
          </a:p>
        </p:txBody>
      </p:sp>
      <p:sp>
        <p:nvSpPr>
          <p:cNvPr id="4" name="Content Placeholder 3">
            <a:extLst>
              <a:ext uri="{FF2B5EF4-FFF2-40B4-BE49-F238E27FC236}">
                <a16:creationId xmlns:a16="http://schemas.microsoft.com/office/drawing/2014/main" id="{D7C4DD37-9C2F-4583-8589-8C010C773E25}"/>
              </a:ext>
            </a:extLst>
          </p:cNvPr>
          <p:cNvSpPr>
            <a:spLocks noGrp="1"/>
          </p:cNvSpPr>
          <p:nvPr>
            <p:ph idx="1"/>
          </p:nvPr>
        </p:nvSpPr>
        <p:spPr/>
        <p:txBody>
          <a:bodyPr/>
          <a:lstStyle/>
          <a:p>
            <a:r>
              <a:rPr lang="en-US" dirty="0"/>
              <a:t>Evaluated accuracy of EE estimates during a simulated sedentary and exercise protocol.</a:t>
            </a:r>
          </a:p>
          <a:p>
            <a:r>
              <a:rPr lang="en-US" dirty="0"/>
              <a:t>Evaluated </a:t>
            </a:r>
            <a:r>
              <a:rPr lang="en-US" dirty="0">
                <a:solidFill>
                  <a:schemeClr val="tx2">
                    <a:lumMod val="60000"/>
                    <a:lumOff val="40000"/>
                  </a:schemeClr>
                </a:solidFill>
              </a:rPr>
              <a:t>‘new(er)’ </a:t>
            </a:r>
            <a:r>
              <a:rPr lang="en-US" dirty="0"/>
              <a:t>monitors</a:t>
            </a:r>
          </a:p>
        </p:txBody>
      </p:sp>
      <p:pic>
        <p:nvPicPr>
          <p:cNvPr id="2" name="Picture 1">
            <a:extLst>
              <a:ext uri="{FF2B5EF4-FFF2-40B4-BE49-F238E27FC236}">
                <a16:creationId xmlns:a16="http://schemas.microsoft.com/office/drawing/2014/main" id="{445DE314-2245-42A8-8360-57910CC7C14C}"/>
              </a:ext>
            </a:extLst>
          </p:cNvPr>
          <p:cNvPicPr>
            <a:picLocks noChangeAspect="1"/>
          </p:cNvPicPr>
          <p:nvPr/>
        </p:nvPicPr>
        <p:blipFill>
          <a:blip r:embed="rId3"/>
          <a:stretch>
            <a:fillRect/>
          </a:stretch>
        </p:blipFill>
        <p:spPr>
          <a:xfrm>
            <a:off x="1981200" y="3923420"/>
            <a:ext cx="8285498" cy="2337867"/>
          </a:xfrm>
          <a:prstGeom prst="rect">
            <a:avLst/>
          </a:prstGeom>
          <a:ln>
            <a:solidFill>
              <a:schemeClr val="tx1"/>
            </a:solidFill>
          </a:ln>
        </p:spPr>
      </p:pic>
    </p:spTree>
    <p:custDataLst>
      <p:tags r:id="rId1"/>
    </p:custDataLst>
    <p:extLst>
      <p:ext uri="{BB962C8B-B14F-4D97-AF65-F5344CB8AC3E}">
        <p14:creationId xmlns:p14="http://schemas.microsoft.com/office/powerpoint/2010/main" val="32129810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C511C1B-195D-428E-B930-0724EB359343}"/>
              </a:ext>
            </a:extLst>
          </p:cNvPr>
          <p:cNvSpPr/>
          <p:nvPr/>
        </p:nvSpPr>
        <p:spPr>
          <a:xfrm>
            <a:off x="7391400" y="1676400"/>
            <a:ext cx="2971800" cy="4724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2" name="Title 1"/>
          <p:cNvSpPr>
            <a:spLocks noGrp="1"/>
          </p:cNvSpPr>
          <p:nvPr>
            <p:ph type="title"/>
          </p:nvPr>
        </p:nvSpPr>
        <p:spPr/>
        <p:txBody>
          <a:bodyPr/>
          <a:lstStyle/>
          <a:p>
            <a:r>
              <a:rPr lang="en-US" dirty="0"/>
              <a:t>Study 2: Monitors and Design</a:t>
            </a:r>
          </a:p>
        </p:txBody>
      </p:sp>
      <p:sp>
        <p:nvSpPr>
          <p:cNvPr id="3" name="Content Placeholder 2"/>
          <p:cNvSpPr>
            <a:spLocks noGrp="1"/>
          </p:cNvSpPr>
          <p:nvPr>
            <p:ph sz="quarter" idx="1"/>
          </p:nvPr>
        </p:nvSpPr>
        <p:spPr>
          <a:xfrm>
            <a:off x="1676400" y="1752600"/>
            <a:ext cx="5715000" cy="4411662"/>
          </a:xfrm>
        </p:spPr>
        <p:txBody>
          <a:bodyPr>
            <a:normAutofit fontScale="92500" lnSpcReduction="10000"/>
          </a:bodyPr>
          <a:lstStyle/>
          <a:p>
            <a:pPr marL="0" indent="0">
              <a:buNone/>
            </a:pPr>
            <a:r>
              <a:rPr lang="en-US" u="sng" dirty="0"/>
              <a:t>Four Wrist Monitors</a:t>
            </a:r>
          </a:p>
          <a:p>
            <a:pPr marL="0" indent="0">
              <a:buNone/>
            </a:pPr>
            <a:endParaRPr lang="en-US" dirty="0"/>
          </a:p>
          <a:p>
            <a:pPr marL="0" indent="0">
              <a:buNone/>
            </a:pPr>
            <a:r>
              <a:rPr lang="en-US" u="sng" dirty="0"/>
              <a:t>Simulated Workout Protocol</a:t>
            </a:r>
          </a:p>
          <a:p>
            <a:r>
              <a:rPr lang="en-US" dirty="0"/>
              <a:t>20’ </a:t>
            </a:r>
            <a:r>
              <a:rPr lang="en-US" dirty="0">
                <a:solidFill>
                  <a:srgbClr val="FF0000"/>
                </a:solidFill>
              </a:rPr>
              <a:t>sedentary activity</a:t>
            </a:r>
            <a:r>
              <a:rPr lang="en-US" dirty="0"/>
              <a:t> </a:t>
            </a:r>
          </a:p>
          <a:p>
            <a:pPr lvl="1"/>
            <a:r>
              <a:rPr lang="en-US" dirty="0"/>
              <a:t>Self selected (e.g. typing, writing, TV, computer, read</a:t>
            </a:r>
          </a:p>
          <a:p>
            <a:r>
              <a:rPr lang="en-US" dirty="0"/>
              <a:t>25’ </a:t>
            </a:r>
            <a:r>
              <a:rPr lang="en-US" dirty="0">
                <a:solidFill>
                  <a:srgbClr val="FF0000"/>
                </a:solidFill>
              </a:rPr>
              <a:t>aerobic exercise</a:t>
            </a:r>
            <a:r>
              <a:rPr lang="en-US" dirty="0"/>
              <a:t> on treadmill </a:t>
            </a:r>
          </a:p>
          <a:p>
            <a:pPr lvl="1"/>
            <a:r>
              <a:rPr lang="en-US" dirty="0"/>
              <a:t>Self selected speed</a:t>
            </a:r>
          </a:p>
          <a:p>
            <a:r>
              <a:rPr lang="en-US" dirty="0"/>
              <a:t>25’ </a:t>
            </a:r>
            <a:r>
              <a:rPr lang="en-US" dirty="0">
                <a:solidFill>
                  <a:srgbClr val="FF0000"/>
                </a:solidFill>
              </a:rPr>
              <a:t>resistance exercises</a:t>
            </a:r>
            <a:endParaRPr lang="en-US" dirty="0"/>
          </a:p>
          <a:p>
            <a:pPr lvl="1"/>
            <a:r>
              <a:rPr lang="en-US" dirty="0"/>
              <a:t>Self selected exercises, loads, reps</a:t>
            </a:r>
          </a:p>
          <a:p>
            <a:pPr marL="0" indent="0">
              <a:buNone/>
            </a:pPr>
            <a:endParaRPr lang="en-US" dirty="0"/>
          </a:p>
          <a:p>
            <a:endParaRPr lang="en-US" dirty="0"/>
          </a:p>
        </p:txBody>
      </p:sp>
      <p:pic>
        <p:nvPicPr>
          <p:cNvPr id="5" name="Picture 2">
            <a:extLst>
              <a:ext uri="{FF2B5EF4-FFF2-40B4-BE49-F238E27FC236}">
                <a16:creationId xmlns:a16="http://schemas.microsoft.com/office/drawing/2014/main" id="{36D441C0-551F-4F29-AB1C-A8FDD58C44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4905" y="1874350"/>
            <a:ext cx="910286" cy="14795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8">
            <a:extLst>
              <a:ext uri="{FF2B5EF4-FFF2-40B4-BE49-F238E27FC236}">
                <a16:creationId xmlns:a16="http://schemas.microsoft.com/office/drawing/2014/main" id="{E91E26D1-26BF-430A-9F79-75F5011154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96401" y="4632692"/>
            <a:ext cx="919371" cy="14795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14">
            <a:extLst>
              <a:ext uri="{FF2B5EF4-FFF2-40B4-BE49-F238E27FC236}">
                <a16:creationId xmlns:a16="http://schemas.microsoft.com/office/drawing/2014/main" id="{70B0D9C1-02F0-47EE-978A-F60C3A265A7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5123" y="3830728"/>
            <a:ext cx="892021" cy="1482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2" descr="C:\Users\ybai\Desktop\612Aagkz+BL._SL1500_.jpg">
            <a:extLst>
              <a:ext uri="{FF2B5EF4-FFF2-40B4-BE49-F238E27FC236}">
                <a16:creationId xmlns:a16="http://schemas.microsoft.com/office/drawing/2014/main" id="{721B8515-CC72-4E99-A94F-452ED32CB52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8689286" y="2563434"/>
            <a:ext cx="1929242" cy="9234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6" name="Arrow: Right 5">
            <a:extLst>
              <a:ext uri="{FF2B5EF4-FFF2-40B4-BE49-F238E27FC236}">
                <a16:creationId xmlns:a16="http://schemas.microsoft.com/office/drawing/2014/main" id="{846FB035-0AB3-4107-A636-530FE5D85457}"/>
              </a:ext>
            </a:extLst>
          </p:cNvPr>
          <p:cNvSpPr/>
          <p:nvPr/>
        </p:nvSpPr>
        <p:spPr>
          <a:xfrm>
            <a:off x="5105400" y="1874350"/>
            <a:ext cx="1981200" cy="3354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Tree>
    <p:custDataLst>
      <p:tags r:id="rId1"/>
    </p:custDataLst>
    <p:extLst>
      <p:ext uri="{BB962C8B-B14F-4D97-AF65-F5344CB8AC3E}">
        <p14:creationId xmlns:p14="http://schemas.microsoft.com/office/powerpoint/2010/main" val="285720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6B52-1B3B-44A0-A946-5FB54060DC8A}"/>
              </a:ext>
            </a:extLst>
          </p:cNvPr>
          <p:cNvSpPr>
            <a:spLocks noGrp="1"/>
          </p:cNvSpPr>
          <p:nvPr>
            <p:ph type="title"/>
          </p:nvPr>
        </p:nvSpPr>
        <p:spPr/>
        <p:txBody>
          <a:bodyPr/>
          <a:lstStyle/>
          <a:p>
            <a:r>
              <a:rPr lang="en-US" dirty="0"/>
              <a:t>My Early Work with Activity Monitors</a:t>
            </a:r>
          </a:p>
        </p:txBody>
      </p:sp>
      <p:pic>
        <p:nvPicPr>
          <p:cNvPr id="4" name="Picture 3" descr="A screenshot of a computer&#10;&#10;Description automatically generated with medium confidence">
            <a:extLst>
              <a:ext uri="{FF2B5EF4-FFF2-40B4-BE49-F238E27FC236}">
                <a16:creationId xmlns:a16="http://schemas.microsoft.com/office/drawing/2014/main" id="{EEB4B263-972A-4F34-9D1D-7EF18D843968}"/>
              </a:ext>
            </a:extLst>
          </p:cNvPr>
          <p:cNvPicPr>
            <a:picLocks noChangeAspect="1"/>
          </p:cNvPicPr>
          <p:nvPr/>
        </p:nvPicPr>
        <p:blipFill>
          <a:blip r:embed="rId3"/>
          <a:stretch>
            <a:fillRect/>
          </a:stretch>
        </p:blipFill>
        <p:spPr>
          <a:xfrm>
            <a:off x="54429" y="1810501"/>
            <a:ext cx="12192000" cy="5047499"/>
          </a:xfrm>
          <a:prstGeom prst="rect">
            <a:avLst/>
          </a:prstGeom>
        </p:spPr>
      </p:pic>
    </p:spTree>
    <p:custDataLst>
      <p:tags r:id="rId1"/>
    </p:custDataLst>
    <p:extLst>
      <p:ext uri="{BB962C8B-B14F-4D97-AF65-F5344CB8AC3E}">
        <p14:creationId xmlns:p14="http://schemas.microsoft.com/office/powerpoint/2010/main" val="263418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2: Results</a:t>
            </a:r>
            <a:br>
              <a:rPr lang="en-US" dirty="0"/>
            </a:br>
            <a:r>
              <a:rPr lang="en-US" sz="2400" b="0" dirty="0"/>
              <a:t>(Mean Absolute Percent Error)</a:t>
            </a:r>
          </a:p>
        </p:txBody>
      </p:sp>
      <p:pic>
        <p:nvPicPr>
          <p:cNvPr id="4" name="Picture 3"/>
          <p:cNvPicPr preferRelativeResize="0">
            <a:picLocks noChangeAspect="1"/>
          </p:cNvPicPr>
          <p:nvPr/>
        </p:nvPicPr>
        <p:blipFill>
          <a:blip r:embed="rId4"/>
          <a:stretch>
            <a:fillRect/>
          </a:stretch>
        </p:blipFill>
        <p:spPr>
          <a:xfrm>
            <a:off x="1758094" y="1417639"/>
            <a:ext cx="7990012" cy="5198281"/>
          </a:xfrm>
          <a:prstGeom prst="rect">
            <a:avLst/>
          </a:prstGeom>
        </p:spPr>
      </p:pic>
      <p:sp>
        <p:nvSpPr>
          <p:cNvPr id="7" name="Right Brace 6"/>
          <p:cNvSpPr/>
          <p:nvPr/>
        </p:nvSpPr>
        <p:spPr>
          <a:xfrm rot="16200000">
            <a:off x="6400800" y="1295400"/>
            <a:ext cx="1752600" cy="3886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 name="TextBox 4"/>
          <p:cNvSpPr txBox="1"/>
          <p:nvPr/>
        </p:nvSpPr>
        <p:spPr>
          <a:xfrm>
            <a:off x="6324601" y="3238499"/>
            <a:ext cx="2052357" cy="369332"/>
          </a:xfrm>
          <a:prstGeom prst="rect">
            <a:avLst/>
          </a:prstGeom>
          <a:noFill/>
        </p:spPr>
        <p:txBody>
          <a:bodyPr wrap="none" rtlCol="0">
            <a:spAutoFit/>
          </a:bodyPr>
          <a:lstStyle/>
          <a:p>
            <a:r>
              <a:rPr lang="en-US" dirty="0"/>
              <a:t>Consumer Monitors</a:t>
            </a:r>
          </a:p>
        </p:txBody>
      </p:sp>
    </p:spTree>
    <p:custDataLst>
      <p:tags r:id="rId1"/>
    </p:custDataLst>
    <p:extLst>
      <p:ext uri="{BB962C8B-B14F-4D97-AF65-F5344CB8AC3E}">
        <p14:creationId xmlns:p14="http://schemas.microsoft.com/office/powerpoint/2010/main" val="2421841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2: Results</a:t>
            </a:r>
            <a:br>
              <a:rPr lang="en-US" dirty="0"/>
            </a:br>
            <a:r>
              <a:rPr lang="en-US" sz="2400" b="0" dirty="0"/>
              <a:t>(Mean Absolute Percent Error – </a:t>
            </a:r>
            <a:r>
              <a:rPr lang="en-US" sz="2400" b="0" u="sng" dirty="0">
                <a:solidFill>
                  <a:srgbClr val="FF0000"/>
                </a:solidFill>
              </a:rPr>
              <a:t>by activity</a:t>
            </a:r>
            <a:r>
              <a:rPr lang="en-US" sz="2400" b="0" dirty="0"/>
              <a:t>)</a:t>
            </a:r>
          </a:p>
        </p:txBody>
      </p:sp>
      <p:pic>
        <p:nvPicPr>
          <p:cNvPr id="5" name="Picture 4"/>
          <p:cNvPicPr>
            <a:picLocks noChangeAspect="1"/>
          </p:cNvPicPr>
          <p:nvPr/>
        </p:nvPicPr>
        <p:blipFill>
          <a:blip r:embed="rId4"/>
          <a:stretch>
            <a:fillRect/>
          </a:stretch>
        </p:blipFill>
        <p:spPr>
          <a:xfrm>
            <a:off x="1524000" y="2133600"/>
            <a:ext cx="9119264" cy="4495800"/>
          </a:xfrm>
          <a:prstGeom prst="rect">
            <a:avLst/>
          </a:prstGeom>
        </p:spPr>
      </p:pic>
      <p:sp>
        <p:nvSpPr>
          <p:cNvPr id="6" name="TextBox 5"/>
          <p:cNvSpPr txBox="1"/>
          <p:nvPr/>
        </p:nvSpPr>
        <p:spPr>
          <a:xfrm>
            <a:off x="5410200" y="2252980"/>
            <a:ext cx="4876800" cy="369332"/>
          </a:xfrm>
          <a:prstGeom prst="rect">
            <a:avLst/>
          </a:prstGeom>
          <a:noFill/>
          <a:ln>
            <a:solidFill>
              <a:srgbClr val="FF0000"/>
            </a:solidFill>
          </a:ln>
        </p:spPr>
        <p:txBody>
          <a:bodyPr wrap="square" rtlCol="0">
            <a:spAutoFit/>
          </a:bodyPr>
          <a:lstStyle/>
          <a:p>
            <a:pPr algn="ctr"/>
            <a:r>
              <a:rPr lang="en-US" dirty="0"/>
              <a:t>Selected Consumer Monitors</a:t>
            </a:r>
          </a:p>
        </p:txBody>
      </p:sp>
      <p:cxnSp>
        <p:nvCxnSpPr>
          <p:cNvPr id="7" name="Straight Arrow Connector 6"/>
          <p:cNvCxnSpPr/>
          <p:nvPr/>
        </p:nvCxnSpPr>
        <p:spPr>
          <a:xfrm>
            <a:off x="5410200" y="2731532"/>
            <a:ext cx="4876800" cy="0"/>
          </a:xfrm>
          <a:prstGeom prst="straightConnector1">
            <a:avLst/>
          </a:prstGeom>
          <a:ln w="349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813466" y="2825513"/>
            <a:ext cx="2412668" cy="923330"/>
          </a:xfrm>
          <a:prstGeom prst="rect">
            <a:avLst/>
          </a:prstGeom>
          <a:noFill/>
          <a:ln>
            <a:solidFill>
              <a:srgbClr val="FF0000"/>
            </a:solidFill>
          </a:ln>
        </p:spPr>
        <p:txBody>
          <a:bodyPr wrap="square" rtlCol="0">
            <a:spAutoFit/>
          </a:bodyPr>
          <a:lstStyle/>
          <a:p>
            <a:pPr algn="ctr"/>
            <a:r>
              <a:rPr lang="en-US" dirty="0"/>
              <a:t>Error rates for each specific activity were typically above 30%</a:t>
            </a:r>
          </a:p>
        </p:txBody>
      </p:sp>
      <p:sp>
        <p:nvSpPr>
          <p:cNvPr id="9" name="Down Arrow 8"/>
          <p:cNvSpPr/>
          <p:nvPr/>
        </p:nvSpPr>
        <p:spPr>
          <a:xfrm>
            <a:off x="5638800" y="3764084"/>
            <a:ext cx="381000" cy="42691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84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1981201" y="1524000"/>
          <a:ext cx="6324599" cy="5062536"/>
        </p:xfrm>
        <a:graphic>
          <a:graphicData uri="http://schemas.openxmlformats.org/drawingml/2006/table">
            <a:tbl>
              <a:tblPr>
                <a:tableStyleId>{5C22544A-7EE6-4342-B048-85BDC9FD1C3A}</a:tableStyleId>
              </a:tblPr>
              <a:tblGrid>
                <a:gridCol w="834311">
                  <a:extLst>
                    <a:ext uri="{9D8B030D-6E8A-4147-A177-3AD203B41FA5}">
                      <a16:colId xmlns:a16="http://schemas.microsoft.com/office/drawing/2014/main" val="20000"/>
                    </a:ext>
                  </a:extLst>
                </a:gridCol>
                <a:gridCol w="1372572">
                  <a:extLst>
                    <a:ext uri="{9D8B030D-6E8A-4147-A177-3AD203B41FA5}">
                      <a16:colId xmlns:a16="http://schemas.microsoft.com/office/drawing/2014/main" val="20001"/>
                    </a:ext>
                  </a:extLst>
                </a:gridCol>
                <a:gridCol w="1372572">
                  <a:extLst>
                    <a:ext uri="{9D8B030D-6E8A-4147-A177-3AD203B41FA5}">
                      <a16:colId xmlns:a16="http://schemas.microsoft.com/office/drawing/2014/main" val="20002"/>
                    </a:ext>
                  </a:extLst>
                </a:gridCol>
                <a:gridCol w="1372572">
                  <a:extLst>
                    <a:ext uri="{9D8B030D-6E8A-4147-A177-3AD203B41FA5}">
                      <a16:colId xmlns:a16="http://schemas.microsoft.com/office/drawing/2014/main" val="20003"/>
                    </a:ext>
                  </a:extLst>
                </a:gridCol>
                <a:gridCol w="1372572">
                  <a:extLst>
                    <a:ext uri="{9D8B030D-6E8A-4147-A177-3AD203B41FA5}">
                      <a16:colId xmlns:a16="http://schemas.microsoft.com/office/drawing/2014/main" val="20004"/>
                    </a:ext>
                  </a:extLst>
                </a:gridCol>
              </a:tblGrid>
              <a:tr h="632817">
                <a:tc>
                  <a:txBody>
                    <a:bodyPr/>
                    <a:lstStyle/>
                    <a:p>
                      <a:pPr algn="l" fontAlgn="b"/>
                      <a:r>
                        <a:rPr lang="en-US" sz="1600" u="none" strike="noStrike" dirty="0">
                          <a:effectLst/>
                        </a:rPr>
                        <a:t> </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Total Error</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SB Error</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AE Error</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RE Error</a:t>
                      </a:r>
                      <a:endParaRPr lang="en-US" sz="16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632817">
                <a:tc>
                  <a:txBody>
                    <a:bodyPr/>
                    <a:lstStyle/>
                    <a:p>
                      <a:pPr algn="l" fontAlgn="b"/>
                      <a:r>
                        <a:rPr lang="en-US" sz="1600" u="none" strike="noStrike" dirty="0">
                          <a:effectLst/>
                        </a:rPr>
                        <a:t>AG3X</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-11.9 (59.3)</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5.8 (21.5)</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20.5 (47.5)</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-38.3 (25.4)</a:t>
                      </a:r>
                      <a:endParaRPr lang="en-US" sz="16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1"/>
                  </a:ext>
                </a:extLst>
              </a:tr>
              <a:tr h="632817">
                <a:tc>
                  <a:txBody>
                    <a:bodyPr/>
                    <a:lstStyle/>
                    <a:p>
                      <a:pPr algn="l" fontAlgn="b"/>
                      <a:r>
                        <a:rPr lang="en-US" sz="1600" u="none" strike="noStrike">
                          <a:effectLst/>
                        </a:rPr>
                        <a:t>BMC</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35.5 (44.5)</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3.9 (6.1)</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16.3 (30.3)</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15.4 (25.9)</a:t>
                      </a:r>
                      <a:endParaRPr lang="en-US" sz="16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2"/>
                  </a:ext>
                </a:extLst>
              </a:tr>
              <a:tr h="632817">
                <a:tc>
                  <a:txBody>
                    <a:bodyPr/>
                    <a:lstStyle/>
                    <a:p>
                      <a:pPr algn="l" fontAlgn="b"/>
                      <a:r>
                        <a:rPr lang="en-US" sz="1600" u="none" strike="noStrike">
                          <a:effectLst/>
                        </a:rPr>
                        <a:t>FBF</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20.4 (54.0)</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-5.5 (22.5)</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51.9 (44.1)</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-25.5 (20.6)</a:t>
                      </a:r>
                      <a:endParaRPr lang="en-US" sz="16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3"/>
                  </a:ext>
                </a:extLst>
              </a:tr>
              <a:tr h="632817">
                <a:tc>
                  <a:txBody>
                    <a:bodyPr/>
                    <a:lstStyle/>
                    <a:p>
                      <a:pPr algn="l" fontAlgn="b"/>
                      <a:r>
                        <a:rPr lang="en-US" sz="1600" u="none" strike="noStrike">
                          <a:effectLst/>
                        </a:rPr>
                        <a:t>JU24</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-23.1 (63.5)</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-11.0 (8.1)</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35.3 (58.4)</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-47.2 (22.1)</a:t>
                      </a:r>
                      <a:endParaRPr lang="en-US" sz="16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4"/>
                  </a:ext>
                </a:extLst>
              </a:tr>
              <a:tr h="632817">
                <a:tc>
                  <a:txBody>
                    <a:bodyPr/>
                    <a:lstStyle/>
                    <a:p>
                      <a:pPr algn="l" fontAlgn="b"/>
                      <a:r>
                        <a:rPr lang="en-US" sz="1600" u="none" strike="noStrike">
                          <a:effectLst/>
                        </a:rPr>
                        <a:t>MF</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72.4 (87.2)</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-5.7 (7.6)</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109.5 (83.8)</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-30.8 (21.7)</a:t>
                      </a:r>
                      <a:endParaRPr lang="en-US" sz="16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5"/>
                  </a:ext>
                </a:extLst>
              </a:tr>
              <a:tr h="632817">
                <a:tc>
                  <a:txBody>
                    <a:bodyPr/>
                    <a:lstStyle/>
                    <a:p>
                      <a:pPr algn="l" fontAlgn="b"/>
                      <a:r>
                        <a:rPr lang="en-US" sz="1600" u="none" strike="noStrike">
                          <a:effectLst/>
                        </a:rPr>
                        <a:t>NFS</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-42.3 (55.1)</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-6.5 (7.1)</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-9.2 (43.7)</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-26.3 (22.9)</a:t>
                      </a:r>
                      <a:endParaRPr lang="en-US" sz="16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6"/>
                  </a:ext>
                </a:extLst>
              </a:tr>
              <a:tr h="632817">
                <a:tc>
                  <a:txBody>
                    <a:bodyPr/>
                    <a:lstStyle/>
                    <a:p>
                      <a:pPr algn="l" fontAlgn="b"/>
                      <a:r>
                        <a:rPr lang="en-US" sz="1600" u="none" strike="noStrike" dirty="0">
                          <a:effectLst/>
                        </a:rPr>
                        <a:t>PL</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a:effectLst/>
                        </a:rPr>
                        <a:t>67.6 (152.3)</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a:effectLst/>
                        </a:rPr>
                        <a:t>2.2 (43.8)</a:t>
                      </a:r>
                      <a:endParaRPr lang="en-US" sz="1600" b="0" i="0" u="none" strike="noStrike">
                        <a:solidFill>
                          <a:srgbClr val="000000"/>
                        </a:solidFill>
                        <a:effectLst/>
                        <a:latin typeface="Calibri"/>
                      </a:endParaRPr>
                    </a:p>
                  </a:txBody>
                  <a:tcPr marL="9525" marR="9525" marT="9525" marB="0" anchor="b"/>
                </a:tc>
                <a:tc>
                  <a:txBody>
                    <a:bodyPr/>
                    <a:lstStyle/>
                    <a:p>
                      <a:pPr algn="l" fontAlgn="b"/>
                      <a:r>
                        <a:rPr lang="en-US" sz="1600" u="none" strike="noStrike" dirty="0">
                          <a:effectLst/>
                        </a:rPr>
                        <a:t>14.3 (80.8)</a:t>
                      </a:r>
                      <a:endParaRPr lang="en-US" sz="1600" b="0" i="0" u="none" strike="noStrike" dirty="0">
                        <a:solidFill>
                          <a:srgbClr val="000000"/>
                        </a:solidFill>
                        <a:effectLst/>
                        <a:latin typeface="Calibri"/>
                      </a:endParaRPr>
                    </a:p>
                  </a:txBody>
                  <a:tcPr marL="9525" marR="9525" marT="9525" marB="0" anchor="b"/>
                </a:tc>
                <a:tc>
                  <a:txBody>
                    <a:bodyPr/>
                    <a:lstStyle/>
                    <a:p>
                      <a:pPr algn="l" fontAlgn="b"/>
                      <a:r>
                        <a:rPr lang="en-US" sz="1600" u="none" strike="noStrike" dirty="0">
                          <a:effectLst/>
                        </a:rPr>
                        <a:t>48.9 (76.6)</a:t>
                      </a:r>
                      <a:endParaRPr lang="en-US" sz="16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7"/>
                  </a:ext>
                </a:extLst>
              </a:tr>
            </a:tbl>
          </a:graphicData>
        </a:graphic>
      </p:graphicFrame>
      <p:sp>
        <p:nvSpPr>
          <p:cNvPr id="6" name="Rectangle 5"/>
          <p:cNvSpPr/>
          <p:nvPr/>
        </p:nvSpPr>
        <p:spPr>
          <a:xfrm>
            <a:off x="4038600" y="2420223"/>
            <a:ext cx="41148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7CFBCF-6FA1-4319-9A2E-F88025791510}"/>
              </a:ext>
            </a:extLst>
          </p:cNvPr>
          <p:cNvSpPr txBox="1"/>
          <p:nvPr/>
        </p:nvSpPr>
        <p:spPr>
          <a:xfrm>
            <a:off x="8933847" y="2927538"/>
            <a:ext cx="2553904" cy="1569660"/>
          </a:xfrm>
          <a:prstGeom prst="rect">
            <a:avLst/>
          </a:prstGeom>
          <a:noFill/>
        </p:spPr>
        <p:txBody>
          <a:bodyPr wrap="none" rtlCol="0">
            <a:spAutoFit/>
          </a:bodyPr>
          <a:lstStyle/>
          <a:p>
            <a:pPr algn="ctr"/>
            <a:r>
              <a:rPr lang="en-US" sz="3200" b="0" dirty="0">
                <a:solidFill>
                  <a:srgbClr val="FF0000"/>
                </a:solidFill>
              </a:rPr>
              <a:t>Cancellation </a:t>
            </a:r>
          </a:p>
          <a:p>
            <a:pPr algn="ctr"/>
            <a:r>
              <a:rPr lang="en-US" sz="3200" b="0" dirty="0">
                <a:solidFill>
                  <a:srgbClr val="FF0000"/>
                </a:solidFill>
              </a:rPr>
              <a:t>of </a:t>
            </a:r>
          </a:p>
          <a:p>
            <a:pPr algn="ctr"/>
            <a:r>
              <a:rPr lang="en-US" sz="3200" b="0" dirty="0">
                <a:solidFill>
                  <a:srgbClr val="FF0000"/>
                </a:solidFill>
              </a:rPr>
              <a:t>Errors</a:t>
            </a:r>
            <a:endParaRPr lang="en-US" sz="3200" dirty="0">
              <a:solidFill>
                <a:srgbClr val="FF0000"/>
              </a:solidFill>
            </a:endParaRPr>
          </a:p>
        </p:txBody>
      </p:sp>
      <p:sp>
        <p:nvSpPr>
          <p:cNvPr id="2" name="Title 1"/>
          <p:cNvSpPr>
            <a:spLocks noGrp="1"/>
          </p:cNvSpPr>
          <p:nvPr>
            <p:ph type="title"/>
          </p:nvPr>
        </p:nvSpPr>
        <p:spPr/>
        <p:txBody>
          <a:bodyPr/>
          <a:lstStyle/>
          <a:p>
            <a:r>
              <a:rPr lang="en-US" dirty="0"/>
              <a:t>Study 2: Results</a:t>
            </a:r>
            <a:br>
              <a:rPr lang="en-US" dirty="0"/>
            </a:br>
            <a:r>
              <a:rPr lang="en-US" sz="2400" b="0" dirty="0"/>
              <a:t>Evaluation of Errors </a:t>
            </a:r>
            <a:r>
              <a:rPr lang="en-US" sz="2400" b="0" dirty="0">
                <a:solidFill>
                  <a:srgbClr val="FF0000"/>
                </a:solidFill>
              </a:rPr>
              <a:t>by Activity</a:t>
            </a:r>
          </a:p>
        </p:txBody>
      </p:sp>
      <p:sp>
        <p:nvSpPr>
          <p:cNvPr id="7" name="Rectangle 6"/>
          <p:cNvSpPr/>
          <p:nvPr/>
        </p:nvSpPr>
        <p:spPr>
          <a:xfrm>
            <a:off x="4038600" y="4245768"/>
            <a:ext cx="41148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038600" y="3712368"/>
            <a:ext cx="41148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582328-F508-44CB-8111-298957134F15}"/>
              </a:ext>
            </a:extLst>
          </p:cNvPr>
          <p:cNvSpPr/>
          <p:nvPr/>
        </p:nvSpPr>
        <p:spPr>
          <a:xfrm>
            <a:off x="4038600" y="4882752"/>
            <a:ext cx="4114800" cy="533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4259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7" grpId="0" animBg="1"/>
      <p:bldP spid="10"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 Study 3 (2017)</a:t>
            </a:r>
            <a:br>
              <a:rPr lang="en-US" dirty="0"/>
            </a:br>
            <a:r>
              <a:rPr lang="en-US" sz="2400" dirty="0">
                <a:solidFill>
                  <a:srgbClr val="FF0000"/>
                </a:solidFill>
              </a:rPr>
              <a:t>(Bai et al., 2017 </a:t>
            </a:r>
          </a:p>
        </p:txBody>
      </p:sp>
      <p:sp>
        <p:nvSpPr>
          <p:cNvPr id="4" name="Content Placeholder 3"/>
          <p:cNvSpPr>
            <a:spLocks noGrp="1"/>
          </p:cNvSpPr>
          <p:nvPr>
            <p:ph idx="1"/>
          </p:nvPr>
        </p:nvSpPr>
        <p:spPr>
          <a:xfrm>
            <a:off x="476250" y="1669650"/>
            <a:ext cx="10972800" cy="4411662"/>
          </a:xfrm>
        </p:spPr>
        <p:txBody>
          <a:bodyPr/>
          <a:lstStyle/>
          <a:p>
            <a:r>
              <a:rPr lang="en-US" dirty="0"/>
              <a:t>Comparison of Apple Watch and</a:t>
            </a:r>
            <a:br>
              <a:rPr lang="en-US" dirty="0"/>
            </a:br>
            <a:r>
              <a:rPr lang="en-US" dirty="0"/>
              <a:t> Fitbit Charge HR</a:t>
            </a:r>
            <a:br>
              <a:rPr lang="en-US" dirty="0"/>
            </a:br>
            <a:endParaRPr lang="en-US" dirty="0"/>
          </a:p>
          <a:p>
            <a:r>
              <a:rPr lang="en-US" dirty="0"/>
              <a:t>Integration of HR with accelerometer </a:t>
            </a:r>
            <a:br>
              <a:rPr lang="en-US" dirty="0"/>
            </a:br>
            <a:r>
              <a:rPr lang="en-US" dirty="0"/>
              <a:t>data </a:t>
            </a:r>
            <a:r>
              <a:rPr lang="en-US" u="sng" dirty="0"/>
              <a:t>should</a:t>
            </a:r>
            <a:r>
              <a:rPr lang="en-US" dirty="0"/>
              <a:t> theoretically improve </a:t>
            </a:r>
            <a:br>
              <a:rPr lang="en-US" dirty="0"/>
            </a:br>
            <a:r>
              <a:rPr lang="en-US" dirty="0"/>
              <a:t>the accuracy </a:t>
            </a:r>
            <a:br>
              <a:rPr lang="en-US" dirty="0"/>
            </a:br>
            <a:endParaRPr lang="en-US" dirty="0"/>
          </a:p>
        </p:txBody>
      </p:sp>
      <p:pic>
        <p:nvPicPr>
          <p:cNvPr id="5" name="Picture 4"/>
          <p:cNvPicPr>
            <a:picLocks noChangeAspect="1"/>
          </p:cNvPicPr>
          <p:nvPr/>
        </p:nvPicPr>
        <p:blipFill>
          <a:blip r:embed="rId4"/>
          <a:stretch>
            <a:fillRect/>
          </a:stretch>
        </p:blipFill>
        <p:spPr>
          <a:xfrm>
            <a:off x="7412879" y="978685"/>
            <a:ext cx="1361624" cy="1523241"/>
          </a:xfrm>
          <a:prstGeom prst="rect">
            <a:avLst/>
          </a:prstGeom>
        </p:spPr>
      </p:pic>
      <p:pic>
        <p:nvPicPr>
          <p:cNvPr id="25602" name="Picture 2" descr="http://media3.picsearch.com/is?GXVnhrsfRLrB7NhsoMkTtCzEpBx61ujBC5q5lVq-yRE&amp;height=1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9890" y="915300"/>
            <a:ext cx="1586626" cy="15866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stretch>
            <a:fillRect/>
          </a:stretch>
        </p:blipFill>
        <p:spPr>
          <a:xfrm>
            <a:off x="7239001" y="2891336"/>
            <a:ext cx="3257515" cy="3812773"/>
          </a:xfrm>
          <a:prstGeom prst="rect">
            <a:avLst/>
          </a:prstGeom>
        </p:spPr>
      </p:pic>
      <p:pic>
        <p:nvPicPr>
          <p:cNvPr id="7" name="Picture 6"/>
          <p:cNvPicPr>
            <a:picLocks noChangeAspect="1"/>
          </p:cNvPicPr>
          <p:nvPr/>
        </p:nvPicPr>
        <p:blipFill>
          <a:blip r:embed="rId7"/>
          <a:stretch>
            <a:fillRect/>
          </a:stretch>
        </p:blipFill>
        <p:spPr>
          <a:xfrm>
            <a:off x="7323451" y="2639324"/>
            <a:ext cx="3649332" cy="3966665"/>
          </a:xfrm>
          <a:prstGeom prst="rect">
            <a:avLst/>
          </a:prstGeom>
        </p:spPr>
      </p:pic>
      <p:pic>
        <p:nvPicPr>
          <p:cNvPr id="8" name="Picture 7" descr="Text&#10;&#10;Description automatically generated">
            <a:extLst>
              <a:ext uri="{FF2B5EF4-FFF2-40B4-BE49-F238E27FC236}">
                <a16:creationId xmlns:a16="http://schemas.microsoft.com/office/drawing/2014/main" id="{5C09F6DE-BBB0-4253-9CB6-627DF771BE51}"/>
              </a:ext>
            </a:extLst>
          </p:cNvPr>
          <p:cNvPicPr>
            <a:picLocks noChangeAspect="1"/>
          </p:cNvPicPr>
          <p:nvPr/>
        </p:nvPicPr>
        <p:blipFill>
          <a:blip r:embed="rId8"/>
          <a:stretch>
            <a:fillRect/>
          </a:stretch>
        </p:blipFill>
        <p:spPr>
          <a:xfrm>
            <a:off x="476250" y="5090230"/>
            <a:ext cx="6305136" cy="1515759"/>
          </a:xfrm>
          <a:prstGeom prst="rect">
            <a:avLst/>
          </a:prstGeom>
          <a:ln>
            <a:solidFill>
              <a:schemeClr val="tx1"/>
            </a:solidFill>
          </a:ln>
        </p:spPr>
      </p:pic>
    </p:spTree>
    <p:custDataLst>
      <p:tags r:id="rId1"/>
    </p:custDataLst>
    <p:extLst>
      <p:ext uri="{BB962C8B-B14F-4D97-AF65-F5344CB8AC3E}">
        <p14:creationId xmlns:p14="http://schemas.microsoft.com/office/powerpoint/2010/main" val="224273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br>
              <a:rPr lang="en-US" dirty="0"/>
            </a:br>
            <a:r>
              <a:rPr lang="en-US" dirty="0"/>
              <a:t>Results of Study 3:</a:t>
            </a:r>
            <a:br>
              <a:rPr lang="en-US" dirty="0"/>
            </a:br>
            <a:r>
              <a:rPr lang="en-US" sz="2400" dirty="0"/>
              <a:t>Energy Expenditure</a:t>
            </a:r>
          </a:p>
        </p:txBody>
      </p:sp>
      <p:sp>
        <p:nvSpPr>
          <p:cNvPr id="5" name="Content Placeholder 4"/>
          <p:cNvSpPr>
            <a:spLocks noGrp="1"/>
          </p:cNvSpPr>
          <p:nvPr>
            <p:ph idx="1"/>
          </p:nvPr>
        </p:nvSpPr>
        <p:spPr/>
        <p:txBody>
          <a:bodyPr/>
          <a:lstStyle/>
          <a:p>
            <a:r>
              <a:rPr lang="en-US" dirty="0"/>
              <a:t>MAPE (overall trial):</a:t>
            </a:r>
          </a:p>
          <a:p>
            <a:pPr lvl="1"/>
            <a:r>
              <a:rPr lang="en-US" dirty="0"/>
              <a:t>Apple Watch: </a:t>
            </a:r>
            <a:r>
              <a:rPr lang="en-US" dirty="0">
                <a:solidFill>
                  <a:srgbClr val="FF0000"/>
                </a:solidFill>
              </a:rPr>
              <a:t>15.2%</a:t>
            </a:r>
          </a:p>
          <a:p>
            <a:pPr lvl="1"/>
            <a:r>
              <a:rPr lang="en-US" dirty="0" err="1"/>
              <a:t>FitBit</a:t>
            </a:r>
            <a:r>
              <a:rPr lang="en-US" dirty="0"/>
              <a:t> Charge HR: </a:t>
            </a:r>
            <a:r>
              <a:rPr lang="en-US" dirty="0">
                <a:solidFill>
                  <a:srgbClr val="FF0000"/>
                </a:solidFill>
              </a:rPr>
              <a:t>32.9%</a:t>
            </a:r>
            <a:r>
              <a:rPr lang="en-US" dirty="0"/>
              <a:t> </a:t>
            </a:r>
          </a:p>
        </p:txBody>
      </p:sp>
      <p:pic>
        <p:nvPicPr>
          <p:cNvPr id="6" name="Picture 5"/>
          <p:cNvPicPr>
            <a:picLocks noChangeAspect="1"/>
          </p:cNvPicPr>
          <p:nvPr/>
        </p:nvPicPr>
        <p:blipFill>
          <a:blip r:embed="rId4"/>
          <a:stretch>
            <a:fillRect/>
          </a:stretch>
        </p:blipFill>
        <p:spPr>
          <a:xfrm>
            <a:off x="2641519" y="3423190"/>
            <a:ext cx="5413866" cy="3251923"/>
          </a:xfrm>
          <a:prstGeom prst="rect">
            <a:avLst/>
          </a:prstGeom>
        </p:spPr>
      </p:pic>
      <p:sp>
        <p:nvSpPr>
          <p:cNvPr id="8" name="Rectangle 7"/>
          <p:cNvSpPr/>
          <p:nvPr/>
        </p:nvSpPr>
        <p:spPr>
          <a:xfrm>
            <a:off x="6858000" y="4419600"/>
            <a:ext cx="10668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9" name="TextBox 8"/>
          <p:cNvSpPr txBox="1"/>
          <p:nvPr/>
        </p:nvSpPr>
        <p:spPr>
          <a:xfrm>
            <a:off x="8077202" y="1881374"/>
            <a:ext cx="2590799" cy="1477328"/>
          </a:xfrm>
          <a:prstGeom prst="rect">
            <a:avLst/>
          </a:prstGeom>
          <a:noFill/>
        </p:spPr>
        <p:txBody>
          <a:bodyPr wrap="square" rtlCol="0">
            <a:spAutoFit/>
          </a:bodyPr>
          <a:lstStyle/>
          <a:p>
            <a:pPr algn="ctr" fontAlgn="base">
              <a:spcBef>
                <a:spcPct val="0"/>
              </a:spcBef>
              <a:spcAft>
                <a:spcPct val="0"/>
              </a:spcAft>
            </a:pPr>
            <a:r>
              <a:rPr lang="en-US" dirty="0">
                <a:solidFill>
                  <a:srgbClr val="FF0000"/>
                </a:solidFill>
                <a:latin typeface="Arial" charset="0"/>
                <a:cs typeface="Arial" charset="0"/>
              </a:rPr>
              <a:t>Apple Watch slightly underestimated EE but approached “equivalence” while Fitbit overestimated</a:t>
            </a:r>
          </a:p>
        </p:txBody>
      </p:sp>
      <p:sp>
        <p:nvSpPr>
          <p:cNvPr id="10" name="TextBox 9"/>
          <p:cNvSpPr txBox="1"/>
          <p:nvPr/>
        </p:nvSpPr>
        <p:spPr>
          <a:xfrm>
            <a:off x="8185970" y="4134161"/>
            <a:ext cx="2482031" cy="1477328"/>
          </a:xfrm>
          <a:prstGeom prst="rect">
            <a:avLst/>
          </a:prstGeom>
          <a:noFill/>
        </p:spPr>
        <p:txBody>
          <a:bodyPr wrap="square" rtlCol="0">
            <a:spAutoFit/>
          </a:bodyPr>
          <a:lstStyle/>
          <a:p>
            <a:pPr algn="ctr" fontAlgn="base">
              <a:spcBef>
                <a:spcPct val="0"/>
              </a:spcBef>
              <a:spcAft>
                <a:spcPct val="0"/>
              </a:spcAft>
            </a:pPr>
            <a:r>
              <a:rPr lang="en-US" dirty="0">
                <a:solidFill>
                  <a:srgbClr val="FF0000"/>
                </a:solidFill>
                <a:latin typeface="Arial" charset="0"/>
                <a:cs typeface="Arial" charset="0"/>
              </a:rPr>
              <a:t>Error for Light and MVPA was considerably higher for </a:t>
            </a:r>
            <a:r>
              <a:rPr lang="en-US" dirty="0" err="1">
                <a:solidFill>
                  <a:srgbClr val="FF0000"/>
                </a:solidFill>
                <a:latin typeface="Arial" charset="0"/>
                <a:cs typeface="Arial" charset="0"/>
              </a:rPr>
              <a:t>FitBit</a:t>
            </a:r>
            <a:r>
              <a:rPr lang="en-US" dirty="0">
                <a:solidFill>
                  <a:srgbClr val="FF0000"/>
                </a:solidFill>
                <a:latin typeface="Arial" charset="0"/>
                <a:cs typeface="Arial" charset="0"/>
              </a:rPr>
              <a:t> than Apple Watch</a:t>
            </a:r>
          </a:p>
        </p:txBody>
      </p:sp>
    </p:spTree>
    <p:custDataLst>
      <p:tags r:id="rId1"/>
    </p:custDataLst>
    <p:extLst>
      <p:ext uri="{BB962C8B-B14F-4D97-AF65-F5344CB8AC3E}">
        <p14:creationId xmlns:p14="http://schemas.microsoft.com/office/powerpoint/2010/main" val="190549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build="allAtOnce"/>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Summary of Consumer Monitors Research</a:t>
            </a:r>
          </a:p>
        </p:txBody>
      </p:sp>
      <p:sp>
        <p:nvSpPr>
          <p:cNvPr id="4" name="Content Placeholder 3"/>
          <p:cNvSpPr>
            <a:spLocks noGrp="1"/>
          </p:cNvSpPr>
          <p:nvPr>
            <p:ph idx="1"/>
          </p:nvPr>
        </p:nvSpPr>
        <p:spPr>
          <a:xfrm>
            <a:off x="609600" y="1719263"/>
            <a:ext cx="6117021" cy="4411662"/>
          </a:xfrm>
        </p:spPr>
        <p:txBody>
          <a:bodyPr/>
          <a:lstStyle/>
          <a:p>
            <a:r>
              <a:rPr lang="en-US" dirty="0"/>
              <a:t>Considerable variability in accuracy of consumer monitors</a:t>
            </a:r>
          </a:p>
          <a:p>
            <a:r>
              <a:rPr lang="en-US" dirty="0"/>
              <a:t>Challenges remain in using them for research or for clinical applications</a:t>
            </a:r>
            <a:br>
              <a:rPr lang="en-US" dirty="0"/>
            </a:b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3B2ECD18-B263-4252-B2A3-132B4DE14430}"/>
              </a:ext>
            </a:extLst>
          </p:cNvPr>
          <p:cNvPicPr>
            <a:picLocks noChangeAspect="1"/>
          </p:cNvPicPr>
          <p:nvPr/>
        </p:nvPicPr>
        <p:blipFill>
          <a:blip r:embed="rId4"/>
          <a:stretch>
            <a:fillRect/>
          </a:stretch>
        </p:blipFill>
        <p:spPr>
          <a:xfrm>
            <a:off x="7102234" y="1594581"/>
            <a:ext cx="4022834" cy="2830294"/>
          </a:xfrm>
          <a:prstGeom prst="rect">
            <a:avLst/>
          </a:prstGeom>
        </p:spPr>
      </p:pic>
      <p:pic>
        <p:nvPicPr>
          <p:cNvPr id="6" name="Picture 5">
            <a:extLst>
              <a:ext uri="{FF2B5EF4-FFF2-40B4-BE49-F238E27FC236}">
                <a16:creationId xmlns:a16="http://schemas.microsoft.com/office/drawing/2014/main" id="{A212C93B-D6C4-47A8-8328-C836DC420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424" y="4601819"/>
            <a:ext cx="8862060" cy="2133944"/>
          </a:xfrm>
          <a:prstGeom prst="rect">
            <a:avLst/>
          </a:prstGeom>
        </p:spPr>
      </p:pic>
      <p:sp>
        <p:nvSpPr>
          <p:cNvPr id="3" name="Action Button: Go Back or Previous 2">
            <a:hlinkClick r:id="rId6" action="ppaction://hlinksldjump" highlightClick="1"/>
            <a:extLst>
              <a:ext uri="{FF2B5EF4-FFF2-40B4-BE49-F238E27FC236}">
                <a16:creationId xmlns:a16="http://schemas.microsoft.com/office/drawing/2014/main" id="{2867711F-20D2-4F66-BBAD-3844FD4856AA}"/>
              </a:ext>
            </a:extLst>
          </p:cNvPr>
          <p:cNvSpPr/>
          <p:nvPr/>
        </p:nvSpPr>
        <p:spPr>
          <a:xfrm>
            <a:off x="10504714" y="4974771"/>
            <a:ext cx="1328057" cy="105591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6872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35279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FDF9E-B034-4C7C-B147-B98BE79C2FDC}"/>
              </a:ext>
            </a:extLst>
          </p:cNvPr>
          <p:cNvSpPr>
            <a:spLocks noGrp="1"/>
          </p:cNvSpPr>
          <p:nvPr>
            <p:ph type="title"/>
          </p:nvPr>
        </p:nvSpPr>
        <p:spPr/>
        <p:txBody>
          <a:bodyPr/>
          <a:lstStyle/>
          <a:p>
            <a:r>
              <a:rPr lang="en-US" dirty="0"/>
              <a:t>Example of Evaluating and Refining Processing Methods</a:t>
            </a:r>
          </a:p>
        </p:txBody>
      </p:sp>
      <p:sp>
        <p:nvSpPr>
          <p:cNvPr id="3" name="Text Placeholder 2">
            <a:extLst>
              <a:ext uri="{FF2B5EF4-FFF2-40B4-BE49-F238E27FC236}">
                <a16:creationId xmlns:a16="http://schemas.microsoft.com/office/drawing/2014/main" id="{B239F2EA-C043-41CB-9F08-E24A6F93E799}"/>
              </a:ext>
            </a:extLst>
          </p:cNvPr>
          <p:cNvSpPr>
            <a:spLocks noGrp="1"/>
          </p:cNvSpPr>
          <p:nvPr>
            <p:ph type="body" idx="1"/>
          </p:nvPr>
        </p:nvSpPr>
        <p:spPr/>
        <p:txBody>
          <a:bodyPr/>
          <a:lstStyle/>
          <a:p>
            <a:r>
              <a:rPr lang="en-US" dirty="0"/>
              <a:t>An Example of Research with Sojourns</a:t>
            </a:r>
          </a:p>
        </p:txBody>
      </p:sp>
      <p:pic>
        <p:nvPicPr>
          <p:cNvPr id="4" name="Picture 3">
            <a:extLst>
              <a:ext uri="{FF2B5EF4-FFF2-40B4-BE49-F238E27FC236}">
                <a16:creationId xmlns:a16="http://schemas.microsoft.com/office/drawing/2014/main" id="{EC9B1511-C545-468C-A21A-32F334B1A22F}"/>
              </a:ext>
            </a:extLst>
          </p:cNvPr>
          <p:cNvPicPr>
            <a:picLocks noChangeAspect="1"/>
          </p:cNvPicPr>
          <p:nvPr/>
        </p:nvPicPr>
        <p:blipFill>
          <a:blip r:embed="rId3"/>
          <a:stretch>
            <a:fillRect/>
          </a:stretch>
        </p:blipFill>
        <p:spPr>
          <a:xfrm>
            <a:off x="949960" y="248602"/>
            <a:ext cx="7024556" cy="1751648"/>
          </a:xfrm>
          <a:prstGeom prst="rect">
            <a:avLst/>
          </a:prstGeom>
          <a:ln>
            <a:solidFill>
              <a:schemeClr val="accent1">
                <a:shade val="50000"/>
              </a:schemeClr>
            </a:solidFill>
          </a:ln>
        </p:spPr>
      </p:pic>
    </p:spTree>
    <p:custDataLst>
      <p:tags r:id="rId1"/>
    </p:custDataLst>
    <p:extLst>
      <p:ext uri="{BB962C8B-B14F-4D97-AF65-F5344CB8AC3E}">
        <p14:creationId xmlns:p14="http://schemas.microsoft.com/office/powerpoint/2010/main" val="394219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74638"/>
            <a:ext cx="7924800" cy="842962"/>
          </a:xfrm>
        </p:spPr>
        <p:txBody>
          <a:bodyPr>
            <a:normAutofit fontScale="90000"/>
          </a:bodyPr>
          <a:lstStyle/>
          <a:p>
            <a:pPr algn="ctr"/>
            <a:r>
              <a:rPr lang="en-US" dirty="0">
                <a:solidFill>
                  <a:srgbClr val="DC9E1F"/>
                </a:solidFill>
              </a:rPr>
              <a:t>Overview of Sojourns Method </a:t>
            </a:r>
            <a:br>
              <a:rPr lang="en-US" dirty="0">
                <a:solidFill>
                  <a:srgbClr val="DC9E1F"/>
                </a:solidFill>
              </a:rPr>
            </a:br>
            <a:r>
              <a:rPr lang="en-US" sz="1500" dirty="0">
                <a:solidFill>
                  <a:srgbClr val="DC9E1F"/>
                </a:solidFill>
              </a:rPr>
              <a:t>(</a:t>
            </a:r>
            <a:r>
              <a:rPr lang="en-US" sz="1500" dirty="0" err="1">
                <a:solidFill>
                  <a:srgbClr val="DC9E1F"/>
                </a:solidFill>
              </a:rPr>
              <a:t>Lyden</a:t>
            </a:r>
            <a:r>
              <a:rPr lang="en-US" sz="1500" dirty="0">
                <a:solidFill>
                  <a:srgbClr val="DC9E1F"/>
                </a:solidFill>
              </a:rPr>
              <a:t> et al., 2014, MSSE)</a:t>
            </a:r>
          </a:p>
        </p:txBody>
      </p:sp>
      <p:sp>
        <p:nvSpPr>
          <p:cNvPr id="5" name="Rectangle 4"/>
          <p:cNvSpPr/>
          <p:nvPr/>
        </p:nvSpPr>
        <p:spPr>
          <a:xfrm>
            <a:off x="1921933" y="1500852"/>
            <a:ext cx="8348133" cy="2225973"/>
          </a:xfrm>
          <a:prstGeom prst="rect">
            <a:avLst/>
          </a:prstGeom>
          <a:solidFill>
            <a:schemeClr val="accent3">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grpSp>
        <p:nvGrpSpPr>
          <p:cNvPr id="15" name="Group 14"/>
          <p:cNvGrpSpPr/>
          <p:nvPr/>
        </p:nvGrpSpPr>
        <p:grpSpPr>
          <a:xfrm>
            <a:off x="6324600" y="2040848"/>
            <a:ext cx="1866900" cy="1077218"/>
            <a:chOff x="4800600" y="2040848"/>
            <a:chExt cx="1866900" cy="1077218"/>
          </a:xfrm>
        </p:grpSpPr>
        <p:sp>
          <p:nvSpPr>
            <p:cNvPr id="9" name="Right Arrow 8"/>
            <p:cNvSpPr/>
            <p:nvPr/>
          </p:nvSpPr>
          <p:spPr>
            <a:xfrm>
              <a:off x="4800600" y="2406650"/>
              <a:ext cx="685800" cy="292100"/>
            </a:xfrm>
            <a:prstGeom prst="rightArrow">
              <a:avLst/>
            </a:prstGeom>
            <a:solidFill>
              <a:srgbClr val="D3020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0" name="TextBox 9"/>
            <p:cNvSpPr txBox="1"/>
            <p:nvPr/>
          </p:nvSpPr>
          <p:spPr>
            <a:xfrm>
              <a:off x="5507715" y="2040848"/>
              <a:ext cx="1159785" cy="1077218"/>
            </a:xfrm>
            <a:prstGeom prst="rect">
              <a:avLst/>
            </a:prstGeom>
            <a:noFill/>
          </p:spPr>
          <p:txBody>
            <a:bodyPr wrap="square" rtlCol="0">
              <a:spAutoFit/>
            </a:bodyPr>
            <a:lstStyle/>
            <a:p>
              <a:pPr algn="ctr" fontAlgn="base">
                <a:spcBef>
                  <a:spcPct val="0"/>
                </a:spcBef>
                <a:spcAft>
                  <a:spcPct val="0"/>
                </a:spcAft>
              </a:pPr>
              <a:r>
                <a:rPr lang="en-US" sz="1600" dirty="0">
                  <a:solidFill>
                    <a:srgbClr val="000000"/>
                  </a:solidFill>
                  <a:latin typeface="Arial" charset="0"/>
                </a:rPr>
                <a:t>Decision Tree:</a:t>
              </a:r>
            </a:p>
            <a:p>
              <a:pPr algn="ctr" fontAlgn="base">
                <a:spcBef>
                  <a:spcPct val="0"/>
                </a:spcBef>
                <a:spcAft>
                  <a:spcPct val="0"/>
                </a:spcAft>
              </a:pPr>
              <a:r>
                <a:rPr lang="en-US" sz="1600" dirty="0">
                  <a:solidFill>
                    <a:srgbClr val="000000"/>
                  </a:solidFill>
                  <a:latin typeface="Arial" charset="0"/>
                </a:rPr>
                <a:t>Sedentary or not</a:t>
              </a:r>
            </a:p>
          </p:txBody>
        </p:sp>
      </p:grpSp>
      <p:grpSp>
        <p:nvGrpSpPr>
          <p:cNvPr id="20" name="Group 19"/>
          <p:cNvGrpSpPr/>
          <p:nvPr/>
        </p:nvGrpSpPr>
        <p:grpSpPr>
          <a:xfrm>
            <a:off x="8356600" y="1610418"/>
            <a:ext cx="1803400" cy="741581"/>
            <a:chOff x="6832600" y="1610417"/>
            <a:chExt cx="1803400" cy="741581"/>
          </a:xfrm>
        </p:grpSpPr>
        <p:sp>
          <p:nvSpPr>
            <p:cNvPr id="11" name="Right Arrow 10"/>
            <p:cNvSpPr/>
            <p:nvPr/>
          </p:nvSpPr>
          <p:spPr>
            <a:xfrm rot="20072679">
              <a:off x="6832600" y="2059898"/>
              <a:ext cx="685800" cy="292100"/>
            </a:xfrm>
            <a:prstGeom prst="rightArrow">
              <a:avLst/>
            </a:prstGeom>
            <a:solidFill>
              <a:srgbClr val="D3020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3" name="TextBox 12"/>
            <p:cNvSpPr txBox="1"/>
            <p:nvPr/>
          </p:nvSpPr>
          <p:spPr>
            <a:xfrm>
              <a:off x="7569200" y="1610417"/>
              <a:ext cx="1066800" cy="738664"/>
            </a:xfrm>
            <a:prstGeom prst="rect">
              <a:avLst/>
            </a:prstGeom>
            <a:noFill/>
          </p:spPr>
          <p:txBody>
            <a:bodyPr wrap="square" rtlCol="0">
              <a:spAutoFit/>
            </a:bodyPr>
            <a:lstStyle/>
            <a:p>
              <a:pPr algn="ctr" fontAlgn="base">
                <a:spcBef>
                  <a:spcPct val="0"/>
                </a:spcBef>
                <a:spcAft>
                  <a:spcPct val="0"/>
                </a:spcAft>
              </a:pPr>
              <a:r>
                <a:rPr lang="en-US" sz="1400" dirty="0">
                  <a:solidFill>
                    <a:srgbClr val="1F2123"/>
                  </a:solidFill>
                  <a:latin typeface="Arial" charset="0"/>
                </a:rPr>
                <a:t>Assigns MET Value from 1-1.5</a:t>
              </a:r>
            </a:p>
          </p:txBody>
        </p:sp>
      </p:grpSp>
      <p:grpSp>
        <p:nvGrpSpPr>
          <p:cNvPr id="21" name="Group 20"/>
          <p:cNvGrpSpPr/>
          <p:nvPr/>
        </p:nvGrpSpPr>
        <p:grpSpPr>
          <a:xfrm>
            <a:off x="8366978" y="2552700"/>
            <a:ext cx="1793023" cy="738664"/>
            <a:chOff x="6842977" y="2552700"/>
            <a:chExt cx="1793023" cy="738664"/>
          </a:xfrm>
        </p:grpSpPr>
        <p:sp>
          <p:nvSpPr>
            <p:cNvPr id="12" name="Right Arrow 11"/>
            <p:cNvSpPr/>
            <p:nvPr/>
          </p:nvSpPr>
          <p:spPr>
            <a:xfrm rot="1794081">
              <a:off x="6842977" y="2604629"/>
              <a:ext cx="685800" cy="292100"/>
            </a:xfrm>
            <a:prstGeom prst="rightArrow">
              <a:avLst/>
            </a:prstGeom>
            <a:solidFill>
              <a:srgbClr val="D3020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4" name="TextBox 13"/>
            <p:cNvSpPr txBox="1"/>
            <p:nvPr/>
          </p:nvSpPr>
          <p:spPr>
            <a:xfrm>
              <a:off x="7569200" y="2552700"/>
              <a:ext cx="1066800" cy="738664"/>
            </a:xfrm>
            <a:prstGeom prst="rect">
              <a:avLst/>
            </a:prstGeom>
            <a:solidFill>
              <a:schemeClr val="bg2"/>
            </a:solidFill>
          </p:spPr>
          <p:txBody>
            <a:bodyPr wrap="square" rtlCol="0">
              <a:spAutoFit/>
            </a:bodyPr>
            <a:lstStyle/>
            <a:p>
              <a:pPr algn="ctr" fontAlgn="base">
                <a:spcBef>
                  <a:spcPct val="0"/>
                </a:spcBef>
                <a:spcAft>
                  <a:spcPct val="0"/>
                </a:spcAft>
              </a:pPr>
              <a:r>
                <a:rPr lang="en-US" sz="1400" dirty="0">
                  <a:solidFill>
                    <a:srgbClr val="000000"/>
                  </a:solidFill>
                  <a:latin typeface="Arial" charset="0"/>
                </a:rPr>
                <a:t>Estimates METS with Neural Net</a:t>
              </a:r>
            </a:p>
          </p:txBody>
        </p:sp>
      </p:grpSp>
      <p:grpSp>
        <p:nvGrpSpPr>
          <p:cNvPr id="3" name="Group 2"/>
          <p:cNvGrpSpPr/>
          <p:nvPr/>
        </p:nvGrpSpPr>
        <p:grpSpPr>
          <a:xfrm>
            <a:off x="1921932" y="1573734"/>
            <a:ext cx="2116668" cy="2305490"/>
            <a:chOff x="397932" y="1573734"/>
            <a:chExt cx="2116668" cy="2305490"/>
          </a:xfrm>
        </p:grpSpPr>
        <p:grpSp>
          <p:nvGrpSpPr>
            <p:cNvPr id="6" name="Group 5"/>
            <p:cNvGrpSpPr>
              <a:grpSpLocks noChangeAspect="1"/>
            </p:cNvGrpSpPr>
            <p:nvPr/>
          </p:nvGrpSpPr>
          <p:grpSpPr>
            <a:xfrm>
              <a:off x="533400" y="1573734"/>
              <a:ext cx="1181100" cy="1597413"/>
              <a:chOff x="6057899" y="73570"/>
              <a:chExt cx="2937934" cy="3973496"/>
            </a:xfrm>
          </p:grpSpPr>
          <p:pic>
            <p:nvPicPr>
              <p:cNvPr id="7" name="Picture 6"/>
              <p:cNvPicPr>
                <a:picLocks noChangeAspect="1"/>
              </p:cNvPicPr>
              <p:nvPr/>
            </p:nvPicPr>
            <p:blipFill>
              <a:blip r:embed="rId3"/>
              <a:stretch>
                <a:fillRect/>
              </a:stretch>
            </p:blipFill>
            <p:spPr>
              <a:xfrm>
                <a:off x="6057899" y="1109133"/>
                <a:ext cx="2937933" cy="2937933"/>
              </a:xfrm>
              <a:prstGeom prst="rect">
                <a:avLst/>
              </a:prstGeom>
            </p:spPr>
          </p:pic>
          <p:pic>
            <p:nvPicPr>
              <p:cNvPr id="8" name="Picture 7"/>
              <p:cNvPicPr>
                <a:picLocks noChangeAspect="1"/>
              </p:cNvPicPr>
              <p:nvPr/>
            </p:nvPicPr>
            <p:blipFill>
              <a:blip r:embed="rId4"/>
              <a:stretch>
                <a:fillRect/>
              </a:stretch>
            </p:blipFill>
            <p:spPr>
              <a:xfrm>
                <a:off x="6057900" y="73570"/>
                <a:ext cx="2937933" cy="1183730"/>
              </a:xfrm>
              <a:prstGeom prst="rect">
                <a:avLst/>
              </a:prstGeom>
            </p:spPr>
          </p:pic>
        </p:grpSp>
        <p:sp>
          <p:nvSpPr>
            <p:cNvPr id="16" name="TextBox 15"/>
            <p:cNvSpPr txBox="1"/>
            <p:nvPr/>
          </p:nvSpPr>
          <p:spPr>
            <a:xfrm>
              <a:off x="397932" y="3048227"/>
              <a:ext cx="2116668" cy="830997"/>
            </a:xfrm>
            <a:prstGeom prst="rect">
              <a:avLst/>
            </a:prstGeom>
            <a:noFill/>
          </p:spPr>
          <p:txBody>
            <a:bodyPr wrap="square" rtlCol="0">
              <a:spAutoFit/>
            </a:bodyPr>
            <a:lstStyle/>
            <a:p>
              <a:pPr algn="ctr" fontAlgn="base">
                <a:spcBef>
                  <a:spcPct val="0"/>
                </a:spcBef>
                <a:spcAft>
                  <a:spcPct val="0"/>
                </a:spcAft>
              </a:pPr>
              <a:r>
                <a:rPr lang="en-US" sz="1600" dirty="0">
                  <a:solidFill>
                    <a:srgbClr val="1F2123"/>
                  </a:solidFill>
                  <a:latin typeface="Arial" charset="0"/>
                </a:rPr>
                <a:t>“counts” data from 3 axes in 1-sec. epochs</a:t>
              </a:r>
            </a:p>
          </p:txBody>
        </p:sp>
      </p:grpSp>
      <p:grpSp>
        <p:nvGrpSpPr>
          <p:cNvPr id="4" name="Group 3"/>
          <p:cNvGrpSpPr/>
          <p:nvPr/>
        </p:nvGrpSpPr>
        <p:grpSpPr>
          <a:xfrm>
            <a:off x="2476500" y="1737092"/>
            <a:ext cx="7132320" cy="4593096"/>
            <a:chOff x="952500" y="1737092"/>
            <a:chExt cx="7132320" cy="4593096"/>
          </a:xfrm>
        </p:grpSpPr>
        <p:sp>
          <p:nvSpPr>
            <p:cNvPr id="17" name="Right Arrow 16"/>
            <p:cNvSpPr/>
            <p:nvPr/>
          </p:nvSpPr>
          <p:spPr>
            <a:xfrm>
              <a:off x="1790700" y="2413000"/>
              <a:ext cx="685800" cy="292100"/>
            </a:xfrm>
            <a:prstGeom prst="rightArrow">
              <a:avLst/>
            </a:prstGeom>
            <a:solidFill>
              <a:srgbClr val="D3020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grpSp>
          <p:nvGrpSpPr>
            <p:cNvPr id="27" name="Group 26"/>
            <p:cNvGrpSpPr/>
            <p:nvPr/>
          </p:nvGrpSpPr>
          <p:grpSpPr>
            <a:xfrm>
              <a:off x="952500" y="3726824"/>
              <a:ext cx="7132320" cy="2603364"/>
              <a:chOff x="952500" y="3726824"/>
              <a:chExt cx="7132320" cy="2603364"/>
            </a:xfrm>
          </p:grpSpPr>
          <p:pic>
            <p:nvPicPr>
              <p:cNvPr id="19" name="Picture 18"/>
              <p:cNvPicPr>
                <a:picLocks noChangeAspect="1"/>
              </p:cNvPicPr>
              <p:nvPr/>
            </p:nvPicPr>
            <p:blipFill rotWithShape="1">
              <a:blip r:embed="rId5"/>
              <a:srcRect l="10031" t="35659" r="11985" b="30441"/>
              <a:stretch/>
            </p:blipFill>
            <p:spPr>
              <a:xfrm>
                <a:off x="952500" y="4501388"/>
                <a:ext cx="7132320" cy="1828800"/>
              </a:xfrm>
              <a:prstGeom prst="rect">
                <a:avLst/>
              </a:prstGeom>
              <a:ln>
                <a:noFill/>
              </a:ln>
            </p:spPr>
          </p:pic>
          <p:sp>
            <p:nvSpPr>
              <p:cNvPr id="24" name="Isosceles Triangle 23"/>
              <p:cNvSpPr/>
              <p:nvPr/>
            </p:nvSpPr>
            <p:spPr>
              <a:xfrm>
                <a:off x="952500" y="3726824"/>
                <a:ext cx="7132320" cy="787264"/>
              </a:xfrm>
              <a:prstGeom prst="triangle">
                <a:avLst>
                  <a:gd name="adj" fmla="val 28791"/>
                </a:avLst>
              </a:prstGeom>
              <a:solidFill>
                <a:schemeClr val="accent3">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grpSp>
        <p:sp>
          <p:nvSpPr>
            <p:cNvPr id="18" name="TextBox 17"/>
            <p:cNvSpPr txBox="1"/>
            <p:nvPr/>
          </p:nvSpPr>
          <p:spPr>
            <a:xfrm>
              <a:off x="2514600" y="1737092"/>
              <a:ext cx="2260600" cy="1938992"/>
            </a:xfrm>
            <a:prstGeom prst="rect">
              <a:avLst/>
            </a:prstGeom>
            <a:noFill/>
          </p:spPr>
          <p:txBody>
            <a:bodyPr wrap="square" rtlCol="0">
              <a:spAutoFit/>
            </a:bodyPr>
            <a:lstStyle/>
            <a:p>
              <a:pPr algn="ctr" fontAlgn="base">
                <a:spcBef>
                  <a:spcPct val="0"/>
                </a:spcBef>
                <a:spcAft>
                  <a:spcPct val="0"/>
                </a:spcAft>
              </a:pPr>
              <a:r>
                <a:rPr lang="en-US" sz="2000" dirty="0">
                  <a:solidFill>
                    <a:srgbClr val="000000"/>
                  </a:solidFill>
                  <a:latin typeface="Arial" charset="0"/>
                </a:rPr>
                <a:t>Looks for periods of rapid acceleration or deceleration to identify bout boundaries</a:t>
              </a:r>
            </a:p>
          </p:txBody>
        </p:sp>
      </p:grpSp>
    </p:spTree>
    <p:custDataLst>
      <p:tags r:id="rId1"/>
    </p:custDataLst>
    <p:extLst>
      <p:ext uri="{BB962C8B-B14F-4D97-AF65-F5344CB8AC3E}">
        <p14:creationId xmlns:p14="http://schemas.microsoft.com/office/powerpoint/2010/main" val="43606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a:bodyPr>
          <a:lstStyle/>
          <a:p>
            <a:r>
              <a:rPr lang="en-US" dirty="0"/>
              <a:t>Conceptual Depiction of Sojourns</a:t>
            </a:r>
          </a:p>
        </p:txBody>
      </p:sp>
      <p:pic>
        <p:nvPicPr>
          <p:cNvPr id="4" name="Picture 3"/>
          <p:cNvPicPr>
            <a:picLocks noChangeAspect="1"/>
          </p:cNvPicPr>
          <p:nvPr/>
        </p:nvPicPr>
        <p:blipFill>
          <a:blip r:embed="rId3"/>
          <a:stretch>
            <a:fillRect/>
          </a:stretch>
        </p:blipFill>
        <p:spPr>
          <a:xfrm>
            <a:off x="2407831" y="1295138"/>
            <a:ext cx="9144000" cy="5394158"/>
          </a:xfrm>
          <a:prstGeom prst="rect">
            <a:avLst/>
          </a:prstGeom>
        </p:spPr>
      </p:pic>
      <p:sp>
        <p:nvSpPr>
          <p:cNvPr id="5" name="TextBox 4"/>
          <p:cNvSpPr txBox="1"/>
          <p:nvPr/>
        </p:nvSpPr>
        <p:spPr>
          <a:xfrm>
            <a:off x="1596282" y="2145136"/>
            <a:ext cx="2095445" cy="369332"/>
          </a:xfrm>
          <a:prstGeom prst="rect">
            <a:avLst/>
          </a:prstGeom>
          <a:noFill/>
        </p:spPr>
        <p:txBody>
          <a:bodyPr wrap="none" rtlCol="0">
            <a:spAutoFit/>
          </a:bodyPr>
          <a:lstStyle/>
          <a:p>
            <a:pPr algn="ctr" fontAlgn="base">
              <a:spcBef>
                <a:spcPct val="0"/>
              </a:spcBef>
              <a:spcAft>
                <a:spcPct val="0"/>
              </a:spcAft>
            </a:pPr>
            <a:r>
              <a:rPr lang="en-US" dirty="0">
                <a:solidFill>
                  <a:srgbClr val="FF0000"/>
                </a:solidFill>
                <a:latin typeface="Arial" charset="0"/>
              </a:rPr>
              <a:t>Direct Observation</a:t>
            </a:r>
          </a:p>
        </p:txBody>
      </p:sp>
      <p:sp>
        <p:nvSpPr>
          <p:cNvPr id="6" name="TextBox 5"/>
          <p:cNvSpPr txBox="1"/>
          <p:nvPr/>
        </p:nvSpPr>
        <p:spPr>
          <a:xfrm>
            <a:off x="1524364" y="3816293"/>
            <a:ext cx="1980094" cy="646331"/>
          </a:xfrm>
          <a:prstGeom prst="rect">
            <a:avLst/>
          </a:prstGeom>
          <a:noFill/>
        </p:spPr>
        <p:txBody>
          <a:bodyPr wrap="none" rtlCol="0">
            <a:spAutoFit/>
          </a:bodyPr>
          <a:lstStyle/>
          <a:p>
            <a:pPr algn="ctr" fontAlgn="base">
              <a:spcBef>
                <a:spcPct val="0"/>
              </a:spcBef>
              <a:spcAft>
                <a:spcPct val="0"/>
              </a:spcAft>
            </a:pPr>
            <a:r>
              <a:rPr lang="en-US" dirty="0">
                <a:solidFill>
                  <a:srgbClr val="FF0000"/>
                </a:solidFill>
                <a:latin typeface="Arial" charset="0"/>
              </a:rPr>
              <a:t>Grouping Activity </a:t>
            </a:r>
          </a:p>
          <a:p>
            <a:pPr algn="ctr" fontAlgn="base">
              <a:spcBef>
                <a:spcPct val="0"/>
              </a:spcBef>
              <a:spcAft>
                <a:spcPct val="0"/>
              </a:spcAft>
            </a:pPr>
            <a:r>
              <a:rPr lang="en-US" dirty="0">
                <a:solidFill>
                  <a:srgbClr val="FF0000"/>
                </a:solidFill>
                <a:latin typeface="Arial" charset="0"/>
              </a:rPr>
              <a:t>By bout</a:t>
            </a:r>
          </a:p>
        </p:txBody>
      </p:sp>
      <p:sp>
        <p:nvSpPr>
          <p:cNvPr id="7" name="TextBox 6"/>
          <p:cNvSpPr txBox="1"/>
          <p:nvPr/>
        </p:nvSpPr>
        <p:spPr>
          <a:xfrm>
            <a:off x="1687194" y="5500130"/>
            <a:ext cx="1915974" cy="646331"/>
          </a:xfrm>
          <a:prstGeom prst="rect">
            <a:avLst/>
          </a:prstGeom>
          <a:noFill/>
        </p:spPr>
        <p:txBody>
          <a:bodyPr wrap="none" rtlCol="0">
            <a:spAutoFit/>
          </a:bodyPr>
          <a:lstStyle/>
          <a:p>
            <a:pPr algn="ctr" fontAlgn="base">
              <a:spcBef>
                <a:spcPct val="0"/>
              </a:spcBef>
              <a:spcAft>
                <a:spcPct val="0"/>
              </a:spcAft>
            </a:pPr>
            <a:r>
              <a:rPr lang="en-US" dirty="0">
                <a:solidFill>
                  <a:srgbClr val="FF0000"/>
                </a:solidFill>
                <a:latin typeface="Arial" charset="0"/>
              </a:rPr>
              <a:t>Grouping Activity</a:t>
            </a:r>
          </a:p>
          <a:p>
            <a:pPr algn="ctr" fontAlgn="base">
              <a:spcBef>
                <a:spcPct val="0"/>
              </a:spcBef>
              <a:spcAft>
                <a:spcPct val="0"/>
              </a:spcAft>
            </a:pPr>
            <a:r>
              <a:rPr lang="en-US" dirty="0">
                <a:solidFill>
                  <a:srgbClr val="FF0000"/>
                </a:solidFill>
                <a:latin typeface="Arial" charset="0"/>
              </a:rPr>
              <a:t>By minute</a:t>
            </a:r>
          </a:p>
        </p:txBody>
      </p:sp>
    </p:spTree>
    <p:custDataLst>
      <p:tags r:id="rId1"/>
    </p:custDataLst>
    <p:extLst>
      <p:ext uri="{BB962C8B-B14F-4D97-AF65-F5344CB8AC3E}">
        <p14:creationId xmlns:p14="http://schemas.microsoft.com/office/powerpoint/2010/main" val="115015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6B52-1B3B-44A0-A946-5FB54060DC8A}"/>
              </a:ext>
            </a:extLst>
          </p:cNvPr>
          <p:cNvSpPr>
            <a:spLocks noGrp="1"/>
          </p:cNvSpPr>
          <p:nvPr>
            <p:ph type="title"/>
          </p:nvPr>
        </p:nvSpPr>
        <p:spPr/>
        <p:txBody>
          <a:bodyPr/>
          <a:lstStyle/>
          <a:p>
            <a:r>
              <a:rPr lang="en-US" dirty="0"/>
              <a:t>Follow up Study on Temporal Patterns</a:t>
            </a:r>
          </a:p>
        </p:txBody>
      </p:sp>
      <p:pic>
        <p:nvPicPr>
          <p:cNvPr id="6" name="Picture 5" descr="Text&#10;&#10;Description automatically generated">
            <a:extLst>
              <a:ext uri="{FF2B5EF4-FFF2-40B4-BE49-F238E27FC236}">
                <a16:creationId xmlns:a16="http://schemas.microsoft.com/office/drawing/2014/main" id="{01E6FA7B-0570-48F8-A286-23AEB2BA3C1B}"/>
              </a:ext>
            </a:extLst>
          </p:cNvPr>
          <p:cNvPicPr>
            <a:picLocks noChangeAspect="1"/>
          </p:cNvPicPr>
          <p:nvPr/>
        </p:nvPicPr>
        <p:blipFill>
          <a:blip r:embed="rId3"/>
          <a:stretch>
            <a:fillRect/>
          </a:stretch>
        </p:blipFill>
        <p:spPr>
          <a:xfrm>
            <a:off x="-54429" y="1810501"/>
            <a:ext cx="12192000" cy="4507966"/>
          </a:xfrm>
          <a:prstGeom prst="rect">
            <a:avLst/>
          </a:prstGeom>
        </p:spPr>
      </p:pic>
      <p:sp>
        <p:nvSpPr>
          <p:cNvPr id="17" name="TextBox 16">
            <a:extLst>
              <a:ext uri="{FF2B5EF4-FFF2-40B4-BE49-F238E27FC236}">
                <a16:creationId xmlns:a16="http://schemas.microsoft.com/office/drawing/2014/main" id="{AAC6093D-A219-4D6F-8434-C87897C61493}"/>
              </a:ext>
            </a:extLst>
          </p:cNvPr>
          <p:cNvSpPr txBox="1"/>
          <p:nvPr/>
        </p:nvSpPr>
        <p:spPr>
          <a:xfrm>
            <a:off x="4936672" y="1810501"/>
            <a:ext cx="4748102" cy="1569660"/>
          </a:xfrm>
          <a:prstGeom prst="rect">
            <a:avLst/>
          </a:prstGeom>
          <a:noFill/>
        </p:spPr>
        <p:txBody>
          <a:bodyPr wrap="square" rtlCol="0">
            <a:spAutoFit/>
          </a:bodyPr>
          <a:lstStyle/>
          <a:p>
            <a:r>
              <a:rPr lang="en-US" sz="2400" dirty="0">
                <a:solidFill>
                  <a:srgbClr val="FF0000"/>
                </a:solidFill>
              </a:rPr>
              <a:t>Tested the potential value of combining information from an activity monitor and a heart rate monitor</a:t>
            </a:r>
          </a:p>
        </p:txBody>
      </p:sp>
    </p:spTree>
    <p:custDataLst>
      <p:tags r:id="rId1"/>
    </p:custDataLst>
    <p:extLst>
      <p:ext uri="{BB962C8B-B14F-4D97-AF65-F5344CB8AC3E}">
        <p14:creationId xmlns:p14="http://schemas.microsoft.com/office/powerpoint/2010/main" val="367982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Limitations with Sojourns</a:t>
            </a:r>
          </a:p>
        </p:txBody>
      </p:sp>
      <p:sp>
        <p:nvSpPr>
          <p:cNvPr id="3" name="Content Placeholder 2"/>
          <p:cNvSpPr>
            <a:spLocks noGrp="1"/>
          </p:cNvSpPr>
          <p:nvPr>
            <p:ph idx="1"/>
          </p:nvPr>
        </p:nvSpPr>
        <p:spPr/>
        <p:txBody>
          <a:bodyPr>
            <a:normAutofit/>
          </a:bodyPr>
          <a:lstStyle/>
          <a:p>
            <a:r>
              <a:rPr lang="en-US" dirty="0"/>
              <a:t>Black-box nature of neural network</a:t>
            </a:r>
          </a:p>
          <a:p>
            <a:r>
              <a:rPr lang="en-US" dirty="0"/>
              <a:t>Validated with a homogeneous sample of young, active, fit individuals </a:t>
            </a:r>
          </a:p>
          <a:p>
            <a:r>
              <a:rPr lang="en-US" dirty="0"/>
              <a:t>Potential problems with identifying bout boundaries</a:t>
            </a:r>
          </a:p>
          <a:p>
            <a:pPr lvl="1"/>
            <a:r>
              <a:rPr lang="en-US" dirty="0"/>
              <a:t>If changes in intensity of activity (acceleration/deceleration) are not rapid enough to trigger the software</a:t>
            </a:r>
          </a:p>
          <a:p>
            <a:pPr marL="0" indent="0">
              <a:buNone/>
            </a:pPr>
            <a:endParaRPr lang="en-US" dirty="0"/>
          </a:p>
        </p:txBody>
      </p:sp>
    </p:spTree>
    <p:custDataLst>
      <p:tags r:id="rId1"/>
    </p:custDataLst>
    <p:extLst>
      <p:ext uri="{BB962C8B-B14F-4D97-AF65-F5344CB8AC3E}">
        <p14:creationId xmlns:p14="http://schemas.microsoft.com/office/powerpoint/2010/main" val="3432329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Sojourns Including Posture (SIP) </a:t>
            </a:r>
            <a:br>
              <a:rPr lang="en-US" sz="3600" dirty="0"/>
            </a:br>
            <a:r>
              <a:rPr lang="en-US" sz="2400" dirty="0"/>
              <a:t>(A Multi-Sensor Adaptation to Sojourns)</a:t>
            </a:r>
          </a:p>
        </p:txBody>
      </p:sp>
      <p:sp>
        <p:nvSpPr>
          <p:cNvPr id="6" name="Content Placeholder 5">
            <a:extLst>
              <a:ext uri="{FF2B5EF4-FFF2-40B4-BE49-F238E27FC236}">
                <a16:creationId xmlns:a16="http://schemas.microsoft.com/office/drawing/2014/main" id="{5B0048BB-DD6E-4AD3-A0B6-C521FD39A3CD}"/>
              </a:ext>
            </a:extLst>
          </p:cNvPr>
          <p:cNvSpPr>
            <a:spLocks noGrp="1"/>
          </p:cNvSpPr>
          <p:nvPr>
            <p:ph idx="1"/>
          </p:nvPr>
        </p:nvSpPr>
        <p:spPr>
          <a:xfrm>
            <a:off x="609600" y="1716088"/>
            <a:ext cx="10972800" cy="4411662"/>
          </a:xfrm>
        </p:spPr>
        <p:txBody>
          <a:bodyPr/>
          <a:lstStyle/>
          <a:p>
            <a:r>
              <a:rPr lang="en-US" sz="2800" dirty="0"/>
              <a:t>Research on Refining Sojourns</a:t>
            </a:r>
          </a:p>
          <a:p>
            <a:pPr lvl="1"/>
            <a:r>
              <a:rPr lang="en-US" sz="2400" dirty="0"/>
              <a:t>Collaboration with Dr. Laura Ellingson</a:t>
            </a:r>
          </a:p>
          <a:p>
            <a:pPr marL="0" indent="0">
              <a:buNone/>
            </a:pPr>
            <a:endParaRPr lang="en-US" sz="2800" dirty="0"/>
          </a:p>
          <a:p>
            <a:r>
              <a:rPr lang="en-US" sz="2800" dirty="0"/>
              <a:t>Integration of </a:t>
            </a:r>
            <a:r>
              <a:rPr lang="en-US" sz="2800" dirty="0" err="1"/>
              <a:t>ActivPAL</a:t>
            </a:r>
            <a:r>
              <a:rPr lang="en-US" sz="2800" dirty="0"/>
              <a:t>:</a:t>
            </a:r>
          </a:p>
          <a:p>
            <a:pPr lvl="1"/>
            <a:r>
              <a:rPr lang="en-US" sz="2200" dirty="0"/>
              <a:t>Corrects for mistakes in sedentary vs. light categorization</a:t>
            </a:r>
          </a:p>
          <a:p>
            <a:pPr lvl="1"/>
            <a:endParaRPr lang="en-US" sz="2200" dirty="0"/>
          </a:p>
          <a:p>
            <a:pPr lvl="1"/>
            <a:r>
              <a:rPr lang="en-US" sz="2200" dirty="0"/>
              <a:t>Adds additional candidate bout boundaries </a:t>
            </a:r>
          </a:p>
          <a:p>
            <a:pPr lvl="2"/>
            <a:r>
              <a:rPr lang="en-US" sz="1900" dirty="0"/>
              <a:t>Refine estimates of energy expenditure</a:t>
            </a:r>
          </a:p>
          <a:p>
            <a:pPr lvl="2"/>
            <a:r>
              <a:rPr lang="en-US" sz="1900" dirty="0"/>
              <a:t>Improves estimates of moderate and vigorous intensity activities</a:t>
            </a:r>
          </a:p>
          <a:p>
            <a:endParaRPr lang="en-US" dirty="0"/>
          </a:p>
        </p:txBody>
      </p:sp>
      <p:pic>
        <p:nvPicPr>
          <p:cNvPr id="12" name="Picture 11" descr="Text&#10;&#10;Description automatically generated">
            <a:extLst>
              <a:ext uri="{FF2B5EF4-FFF2-40B4-BE49-F238E27FC236}">
                <a16:creationId xmlns:a16="http://schemas.microsoft.com/office/drawing/2014/main" id="{6B866E79-44B7-487A-BC30-E002AFC8F46C}"/>
              </a:ext>
            </a:extLst>
          </p:cNvPr>
          <p:cNvPicPr>
            <a:picLocks noChangeAspect="1"/>
          </p:cNvPicPr>
          <p:nvPr/>
        </p:nvPicPr>
        <p:blipFill>
          <a:blip r:embed="rId3"/>
          <a:stretch>
            <a:fillRect/>
          </a:stretch>
        </p:blipFill>
        <p:spPr>
          <a:xfrm>
            <a:off x="609600" y="2881395"/>
            <a:ext cx="9375228" cy="3750093"/>
          </a:xfrm>
          <a:prstGeom prst="rect">
            <a:avLst/>
          </a:prstGeom>
          <a:ln>
            <a:solidFill>
              <a:schemeClr val="accent1">
                <a:shade val="50000"/>
              </a:schemeClr>
            </a:solidFill>
          </a:ln>
        </p:spPr>
      </p:pic>
    </p:spTree>
    <p:custDataLst>
      <p:tags r:id="rId1"/>
    </p:custDataLst>
    <p:extLst>
      <p:ext uri="{BB962C8B-B14F-4D97-AF65-F5344CB8AC3E}">
        <p14:creationId xmlns:p14="http://schemas.microsoft.com/office/powerpoint/2010/main" val="28565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
            </a:r>
            <a:r>
              <a:rPr lang="en-US" dirty="0">
                <a:solidFill>
                  <a:schemeClr val="tx2"/>
                </a:solidFill>
              </a:rPr>
              <a:t>easures</a:t>
            </a:r>
          </a:p>
        </p:txBody>
      </p:sp>
      <p:sp>
        <p:nvSpPr>
          <p:cNvPr id="3" name="Content Placeholder 2">
            <a:extLst>
              <a:ext uri="{FF2B5EF4-FFF2-40B4-BE49-F238E27FC236}">
                <a16:creationId xmlns:a16="http://schemas.microsoft.com/office/drawing/2014/main" id="{A52879DB-C179-400A-BB57-6C06071F165E}"/>
              </a:ext>
            </a:extLst>
          </p:cNvPr>
          <p:cNvSpPr>
            <a:spLocks noGrp="1"/>
          </p:cNvSpPr>
          <p:nvPr>
            <p:ph idx="1"/>
          </p:nvPr>
        </p:nvSpPr>
        <p:spPr/>
        <p:txBody>
          <a:bodyPr/>
          <a:lstStyle/>
          <a:p>
            <a:r>
              <a:rPr lang="en-US" sz="3200" dirty="0">
                <a:solidFill>
                  <a:srgbClr val="000000"/>
                </a:solidFill>
                <a:latin typeface="Arial" charset="0"/>
              </a:rPr>
              <a:t>Comparison Measures</a:t>
            </a:r>
          </a:p>
          <a:p>
            <a:pPr lvl="1"/>
            <a:r>
              <a:rPr lang="en-US" sz="2800" dirty="0" err="1">
                <a:solidFill>
                  <a:srgbClr val="000000"/>
                </a:solidFill>
                <a:latin typeface="Arial" charset="0"/>
              </a:rPr>
              <a:t>Actigraph</a:t>
            </a:r>
            <a:endParaRPr lang="en-US" sz="2800" dirty="0">
              <a:solidFill>
                <a:srgbClr val="000000"/>
              </a:solidFill>
              <a:latin typeface="Arial" charset="0"/>
            </a:endParaRPr>
          </a:p>
          <a:p>
            <a:pPr lvl="1"/>
            <a:r>
              <a:rPr lang="en-US" sz="2800" dirty="0" err="1">
                <a:solidFill>
                  <a:srgbClr val="000000"/>
                </a:solidFill>
                <a:latin typeface="Arial" charset="0"/>
              </a:rPr>
              <a:t>ActivPAL</a:t>
            </a:r>
            <a:endParaRPr lang="en-US" sz="2800" dirty="0">
              <a:solidFill>
                <a:srgbClr val="000000"/>
              </a:solidFill>
              <a:latin typeface="Arial" charset="0"/>
            </a:endParaRPr>
          </a:p>
          <a:p>
            <a:pPr lvl="1"/>
            <a:r>
              <a:rPr lang="en-US" sz="2800" dirty="0" err="1">
                <a:solidFill>
                  <a:srgbClr val="000000"/>
                </a:solidFill>
                <a:latin typeface="Arial" charset="0"/>
              </a:rPr>
              <a:t>Senswear</a:t>
            </a:r>
            <a:endParaRPr lang="en-US" sz="2800" dirty="0">
              <a:solidFill>
                <a:srgbClr val="000000"/>
              </a:solidFill>
              <a:latin typeface="Arial" charset="0"/>
            </a:endParaRPr>
          </a:p>
          <a:p>
            <a:pPr lvl="1"/>
            <a:endParaRPr lang="en-US" sz="2800" dirty="0">
              <a:solidFill>
                <a:srgbClr val="000000"/>
              </a:solidFill>
              <a:latin typeface="Arial" charset="0"/>
            </a:endParaRPr>
          </a:p>
          <a:p>
            <a:r>
              <a:rPr lang="en-US" sz="3200" dirty="0">
                <a:solidFill>
                  <a:srgbClr val="000000"/>
                </a:solidFill>
                <a:latin typeface="Arial" charset="0"/>
              </a:rPr>
              <a:t>Criterion Measures</a:t>
            </a:r>
          </a:p>
          <a:p>
            <a:pPr lvl="1"/>
            <a:r>
              <a:rPr lang="en-US" sz="2800" dirty="0" err="1">
                <a:solidFill>
                  <a:srgbClr val="000000"/>
                </a:solidFill>
                <a:latin typeface="Arial" charset="0"/>
              </a:rPr>
              <a:t>Oxycon</a:t>
            </a:r>
            <a:r>
              <a:rPr lang="en-US" sz="2800" dirty="0">
                <a:solidFill>
                  <a:srgbClr val="000000"/>
                </a:solidFill>
                <a:latin typeface="Arial" charset="0"/>
              </a:rPr>
              <a:t>-Mobile</a:t>
            </a:r>
          </a:p>
          <a:p>
            <a:pPr lvl="1"/>
            <a:r>
              <a:rPr lang="en-US" sz="3200" dirty="0">
                <a:solidFill>
                  <a:srgbClr val="000000"/>
                </a:solidFill>
                <a:latin typeface="Arial" charset="0"/>
              </a:rPr>
              <a:t>Compendium</a:t>
            </a:r>
            <a:endParaRPr lang="en-US" dirty="0"/>
          </a:p>
        </p:txBody>
      </p:sp>
      <p:pic>
        <p:nvPicPr>
          <p:cNvPr id="4" name="Picture 3"/>
          <p:cNvPicPr>
            <a:picLocks noChangeAspect="1"/>
          </p:cNvPicPr>
          <p:nvPr/>
        </p:nvPicPr>
        <p:blipFill>
          <a:blip r:embed="rId3"/>
          <a:stretch>
            <a:fillRect/>
          </a:stretch>
        </p:blipFill>
        <p:spPr>
          <a:xfrm>
            <a:off x="4701936" y="4439050"/>
            <a:ext cx="2784236" cy="1852225"/>
          </a:xfrm>
          <a:prstGeom prst="rect">
            <a:avLst/>
          </a:prstGeom>
          <a:ln w="38100">
            <a:solidFill>
              <a:srgbClr val="D30202"/>
            </a:solidFill>
          </a:ln>
        </p:spPr>
      </p:pic>
      <p:grpSp>
        <p:nvGrpSpPr>
          <p:cNvPr id="12" name="Group 11"/>
          <p:cNvGrpSpPr/>
          <p:nvPr/>
        </p:nvGrpSpPr>
        <p:grpSpPr>
          <a:xfrm>
            <a:off x="8296274" y="4940287"/>
            <a:ext cx="2804761" cy="1666355"/>
            <a:chOff x="4998192" y="1686624"/>
            <a:chExt cx="3733800" cy="2595532"/>
          </a:xfrm>
        </p:grpSpPr>
        <p:pic>
          <p:nvPicPr>
            <p:cNvPr id="7" name="Picture 6"/>
            <p:cNvPicPr>
              <a:picLocks noChangeAspect="1"/>
            </p:cNvPicPr>
            <p:nvPr/>
          </p:nvPicPr>
          <p:blipFill>
            <a:blip r:embed="rId4"/>
            <a:stretch>
              <a:fillRect/>
            </a:stretch>
          </p:blipFill>
          <p:spPr>
            <a:xfrm>
              <a:off x="4998192" y="1686624"/>
              <a:ext cx="3733800" cy="718756"/>
            </a:xfrm>
            <a:prstGeom prst="rect">
              <a:avLst/>
            </a:prstGeom>
            <a:ln w="38100">
              <a:solidFill>
                <a:srgbClr val="D30202"/>
              </a:solidFill>
            </a:ln>
          </p:spPr>
        </p:pic>
        <p:pic>
          <p:nvPicPr>
            <p:cNvPr id="11" name="Picture 10"/>
            <p:cNvPicPr>
              <a:picLocks noChangeAspect="1"/>
            </p:cNvPicPr>
            <p:nvPr/>
          </p:nvPicPr>
          <p:blipFill>
            <a:blip r:embed="rId5"/>
            <a:stretch>
              <a:fillRect/>
            </a:stretch>
          </p:blipFill>
          <p:spPr>
            <a:xfrm>
              <a:off x="4998192" y="2392680"/>
              <a:ext cx="3733800" cy="1889476"/>
            </a:xfrm>
            <a:prstGeom prst="rect">
              <a:avLst/>
            </a:prstGeom>
            <a:ln w="38100">
              <a:solidFill>
                <a:srgbClr val="D30202"/>
              </a:solidFill>
            </a:ln>
          </p:spPr>
        </p:pic>
      </p:grpSp>
      <p:grpSp>
        <p:nvGrpSpPr>
          <p:cNvPr id="8" name="Group 7">
            <a:extLst>
              <a:ext uri="{FF2B5EF4-FFF2-40B4-BE49-F238E27FC236}">
                <a16:creationId xmlns:a16="http://schemas.microsoft.com/office/drawing/2014/main" id="{A5C21989-E05F-4BA8-AD56-45973F20D56F}"/>
              </a:ext>
            </a:extLst>
          </p:cNvPr>
          <p:cNvGrpSpPr/>
          <p:nvPr/>
        </p:nvGrpSpPr>
        <p:grpSpPr>
          <a:xfrm>
            <a:off x="5514497" y="1719263"/>
            <a:ext cx="6191728" cy="2197505"/>
            <a:chOff x="5514497" y="1719263"/>
            <a:chExt cx="6191728" cy="2197505"/>
          </a:xfrm>
        </p:grpSpPr>
        <p:pic>
          <p:nvPicPr>
            <p:cNvPr id="1026" name="Picture 2" descr="http://quantifiedself.com/guide/images/vpcibokcvix5dbx0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90100" y="2057400"/>
              <a:ext cx="1947040" cy="1714558"/>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Content Placeholder 3">
              <a:extLst>
                <a:ext uri="{FF2B5EF4-FFF2-40B4-BE49-F238E27FC236}">
                  <a16:creationId xmlns:a16="http://schemas.microsoft.com/office/drawing/2014/main" id="{CEDD9C3B-0910-45CA-9FE7-ABDC5BA9984D}"/>
                </a:ext>
              </a:extLst>
            </p:cNvPr>
            <p:cNvPicPr>
              <a:picLocks noChangeAspect="1"/>
            </p:cNvPicPr>
            <p:nvPr/>
          </p:nvPicPr>
          <p:blipFill>
            <a:blip r:embed="rId7"/>
            <a:stretch>
              <a:fillRect/>
            </a:stretch>
          </p:blipFill>
          <p:spPr bwMode="auto">
            <a:xfrm>
              <a:off x="5514497" y="1960795"/>
              <a:ext cx="3943350" cy="1955973"/>
            </a:xfrm>
            <a:prstGeom prst="rect">
              <a:avLst/>
            </a:prstGeom>
            <a:noFill/>
            <a:ln w="9525">
              <a:noFill/>
              <a:miter lim="800000"/>
              <a:headEnd/>
              <a:tailEnd/>
            </a:ln>
          </p:spPr>
        </p:pic>
        <p:sp>
          <p:nvSpPr>
            <p:cNvPr id="6" name="Rectangle 5">
              <a:extLst>
                <a:ext uri="{FF2B5EF4-FFF2-40B4-BE49-F238E27FC236}">
                  <a16:creationId xmlns:a16="http://schemas.microsoft.com/office/drawing/2014/main" id="{94C27A51-652B-4AC7-AF8D-DB935A01B1DB}"/>
                </a:ext>
              </a:extLst>
            </p:cNvPr>
            <p:cNvSpPr/>
            <p:nvPr/>
          </p:nvSpPr>
          <p:spPr>
            <a:xfrm>
              <a:off x="5514497" y="1719263"/>
              <a:ext cx="6191728" cy="2197505"/>
            </a:xfrm>
            <a:prstGeom prst="rect">
              <a:avLst/>
            </a:prstGeom>
            <a:noFill/>
            <a:ln>
              <a:solidFill>
                <a:srgbClr val="7667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796581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28800" y="224072"/>
            <a:ext cx="7924800" cy="627062"/>
          </a:xfrm>
        </p:spPr>
        <p:txBody>
          <a:bodyPr>
            <a:normAutofit fontScale="90000"/>
          </a:bodyPr>
          <a:lstStyle/>
          <a:p>
            <a:pPr algn="ctr"/>
            <a:r>
              <a:rPr lang="en-US" dirty="0">
                <a:solidFill>
                  <a:schemeClr val="tx2"/>
                </a:solidFill>
              </a:rPr>
              <a:t>Met comparisons - Sedentary Time</a:t>
            </a:r>
          </a:p>
        </p:txBody>
      </p:sp>
      <p:pic>
        <p:nvPicPr>
          <p:cNvPr id="7" name="Picture 6"/>
          <p:cNvPicPr>
            <a:picLocks noChangeAspect="1"/>
          </p:cNvPicPr>
          <p:nvPr/>
        </p:nvPicPr>
        <p:blipFill>
          <a:blip r:embed="rId4"/>
          <a:stretch>
            <a:fillRect/>
          </a:stretch>
        </p:blipFill>
        <p:spPr>
          <a:xfrm>
            <a:off x="2667000" y="1003300"/>
            <a:ext cx="3237994" cy="2743200"/>
          </a:xfrm>
          <a:prstGeom prst="rect">
            <a:avLst/>
          </a:prstGeom>
          <a:ln w="38100">
            <a:solidFill>
              <a:srgbClr val="D30202"/>
            </a:solidFill>
          </a:ln>
        </p:spPr>
      </p:pic>
      <p:pic>
        <p:nvPicPr>
          <p:cNvPr id="8" name="Picture 7"/>
          <p:cNvPicPr>
            <a:picLocks noChangeAspect="1"/>
          </p:cNvPicPr>
          <p:nvPr/>
        </p:nvPicPr>
        <p:blipFill>
          <a:blip r:embed="rId5"/>
          <a:stretch>
            <a:fillRect/>
          </a:stretch>
        </p:blipFill>
        <p:spPr>
          <a:xfrm>
            <a:off x="6165682" y="1003300"/>
            <a:ext cx="3271303" cy="2743200"/>
          </a:xfrm>
          <a:prstGeom prst="rect">
            <a:avLst/>
          </a:prstGeom>
          <a:ln w="38100">
            <a:solidFill>
              <a:srgbClr val="D30202"/>
            </a:solidFill>
          </a:ln>
        </p:spPr>
      </p:pic>
      <p:grpSp>
        <p:nvGrpSpPr>
          <p:cNvPr id="19" name="Group 18"/>
          <p:cNvGrpSpPr/>
          <p:nvPr/>
        </p:nvGrpSpPr>
        <p:grpSpPr>
          <a:xfrm>
            <a:off x="2667001" y="3948668"/>
            <a:ext cx="6536587" cy="2540000"/>
            <a:chOff x="1175175" y="3898900"/>
            <a:chExt cx="7067331" cy="2755900"/>
          </a:xfrm>
        </p:grpSpPr>
        <p:pic>
          <p:nvPicPr>
            <p:cNvPr id="9" name="Picture 8"/>
            <p:cNvPicPr>
              <a:picLocks noChangeAspect="1"/>
            </p:cNvPicPr>
            <p:nvPr/>
          </p:nvPicPr>
          <p:blipFill>
            <a:blip r:embed="rId6"/>
            <a:stretch>
              <a:fillRect/>
            </a:stretch>
          </p:blipFill>
          <p:spPr>
            <a:xfrm>
              <a:off x="1175175" y="3898900"/>
              <a:ext cx="4597400" cy="2755900"/>
            </a:xfrm>
            <a:prstGeom prst="rect">
              <a:avLst/>
            </a:prstGeom>
            <a:ln w="38100">
              <a:solidFill>
                <a:srgbClr val="D30202"/>
              </a:solidFill>
            </a:ln>
          </p:spPr>
        </p:pic>
        <p:grpSp>
          <p:nvGrpSpPr>
            <p:cNvPr id="17" name="Group 16"/>
            <p:cNvGrpSpPr/>
            <p:nvPr/>
          </p:nvGrpSpPr>
          <p:grpSpPr>
            <a:xfrm>
              <a:off x="5893684" y="4152900"/>
              <a:ext cx="2348822" cy="2298700"/>
              <a:chOff x="6586259" y="4000500"/>
              <a:chExt cx="2348822" cy="2298700"/>
            </a:xfrm>
          </p:grpSpPr>
          <p:sp>
            <p:nvSpPr>
              <p:cNvPr id="10" name="Rectangle 9"/>
              <p:cNvSpPr/>
              <p:nvPr/>
            </p:nvSpPr>
            <p:spPr>
              <a:xfrm>
                <a:off x="6586259" y="4000500"/>
                <a:ext cx="2284397" cy="2298700"/>
              </a:xfrm>
              <a:prstGeom prst="rect">
                <a:avLst/>
              </a:prstGeom>
              <a:solidFill>
                <a:schemeClr val="accent3">
                  <a:lumMod val="7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1" name="Rectangle 10"/>
              <p:cNvSpPr/>
              <p:nvPr/>
            </p:nvSpPr>
            <p:spPr>
              <a:xfrm>
                <a:off x="6667500" y="5638800"/>
                <a:ext cx="469900" cy="495300"/>
              </a:xfrm>
              <a:prstGeom prst="rect">
                <a:avLst/>
              </a:prstGeom>
              <a:solidFill>
                <a:srgbClr val="FF0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2" name="Rectangle 11"/>
              <p:cNvSpPr/>
              <p:nvPr/>
            </p:nvSpPr>
            <p:spPr>
              <a:xfrm>
                <a:off x="6667500" y="4876800"/>
                <a:ext cx="469900" cy="495300"/>
              </a:xfrm>
              <a:prstGeom prst="rect">
                <a:avLst/>
              </a:prstGeom>
              <a:solidFill>
                <a:srgbClr val="FFC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3" name="Rectangle 12"/>
              <p:cNvSpPr/>
              <p:nvPr/>
            </p:nvSpPr>
            <p:spPr>
              <a:xfrm>
                <a:off x="6667500" y="4114800"/>
                <a:ext cx="469900" cy="495300"/>
              </a:xfrm>
              <a:prstGeom prst="rect">
                <a:avLst/>
              </a:prstGeom>
              <a:solidFill>
                <a:srgbClr val="008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4" name="TextBox 13"/>
              <p:cNvSpPr txBox="1"/>
              <p:nvPr/>
            </p:nvSpPr>
            <p:spPr>
              <a:xfrm>
                <a:off x="7167973" y="4127500"/>
                <a:ext cx="1690177" cy="400725"/>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&lt; 20%</a:t>
                </a:r>
              </a:p>
            </p:txBody>
          </p:sp>
          <p:sp>
            <p:nvSpPr>
              <p:cNvPr id="15" name="TextBox 14"/>
              <p:cNvSpPr txBox="1"/>
              <p:nvPr/>
            </p:nvSpPr>
            <p:spPr>
              <a:xfrm>
                <a:off x="7099318" y="4901168"/>
                <a:ext cx="1835763" cy="400725"/>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20-40%</a:t>
                </a:r>
              </a:p>
            </p:txBody>
          </p:sp>
          <p:sp>
            <p:nvSpPr>
              <p:cNvPr id="16" name="TextBox 15"/>
              <p:cNvSpPr txBox="1"/>
              <p:nvPr/>
            </p:nvSpPr>
            <p:spPr>
              <a:xfrm>
                <a:off x="7154242" y="5664200"/>
                <a:ext cx="1690177" cy="400725"/>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a:t>
                </a:r>
                <a:r>
                  <a:rPr lang="en-US">
                    <a:solidFill>
                      <a:srgbClr val="808080"/>
                    </a:solidFill>
                    <a:latin typeface="Arial" charset="0"/>
                  </a:rPr>
                  <a:t>&gt; 40%</a:t>
                </a:r>
                <a:endParaRPr lang="en-US" dirty="0">
                  <a:solidFill>
                    <a:srgbClr val="808080"/>
                  </a:solidFill>
                  <a:latin typeface="Arial" charset="0"/>
                </a:endParaRPr>
              </a:p>
            </p:txBody>
          </p:sp>
        </p:grpSp>
      </p:grpSp>
      <p:sp>
        <p:nvSpPr>
          <p:cNvPr id="3" name="TextBox 2"/>
          <p:cNvSpPr txBox="1"/>
          <p:nvPr/>
        </p:nvSpPr>
        <p:spPr>
          <a:xfrm>
            <a:off x="2667000" y="6506170"/>
            <a:ext cx="4063998" cy="369332"/>
          </a:xfrm>
          <a:prstGeom prst="rect">
            <a:avLst/>
          </a:prstGeom>
          <a:noFill/>
        </p:spPr>
        <p:txBody>
          <a:bodyPr wrap="none" rtlCol="0">
            <a:spAutoFit/>
          </a:bodyPr>
          <a:lstStyle/>
          <a:p>
            <a:pPr fontAlgn="base">
              <a:spcBef>
                <a:spcPct val="0"/>
              </a:spcBef>
              <a:spcAft>
                <a:spcPct val="0"/>
              </a:spcAft>
            </a:pPr>
            <a:r>
              <a:rPr lang="en-US" dirty="0">
                <a:solidFill>
                  <a:srgbClr val="000000"/>
                </a:solidFill>
                <a:latin typeface="Arial" charset="0"/>
              </a:rPr>
              <a:t>MAPE = Mean Absolute Percent Error</a:t>
            </a:r>
          </a:p>
        </p:txBody>
      </p:sp>
    </p:spTree>
    <p:custDataLst>
      <p:tags r:id="rId1"/>
    </p:custDataLst>
    <p:extLst>
      <p:ext uri="{BB962C8B-B14F-4D97-AF65-F5344CB8AC3E}">
        <p14:creationId xmlns:p14="http://schemas.microsoft.com/office/powerpoint/2010/main" val="215792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830821" y="998538"/>
            <a:ext cx="6530361" cy="2743200"/>
            <a:chOff x="1203139" y="998538"/>
            <a:chExt cx="6530361" cy="2743200"/>
          </a:xfrm>
        </p:grpSpPr>
        <p:pic>
          <p:nvPicPr>
            <p:cNvPr id="3" name="Picture 2"/>
            <p:cNvPicPr>
              <a:picLocks noChangeAspect="1"/>
            </p:cNvPicPr>
            <p:nvPr/>
          </p:nvPicPr>
          <p:blipFill>
            <a:blip r:embed="rId3"/>
            <a:stretch>
              <a:fillRect/>
            </a:stretch>
          </p:blipFill>
          <p:spPr>
            <a:xfrm>
              <a:off x="1203139" y="998538"/>
              <a:ext cx="3198416" cy="2743200"/>
            </a:xfrm>
            <a:prstGeom prst="rect">
              <a:avLst/>
            </a:prstGeom>
            <a:ln w="38100">
              <a:solidFill>
                <a:srgbClr val="D30202"/>
              </a:solidFill>
            </a:ln>
          </p:spPr>
        </p:pic>
        <p:pic>
          <p:nvPicPr>
            <p:cNvPr id="4" name="Picture 3"/>
            <p:cNvPicPr>
              <a:picLocks noChangeAspect="1"/>
            </p:cNvPicPr>
            <p:nvPr/>
          </p:nvPicPr>
          <p:blipFill>
            <a:blip r:embed="rId4"/>
            <a:stretch>
              <a:fillRect/>
            </a:stretch>
          </p:blipFill>
          <p:spPr>
            <a:xfrm>
              <a:off x="4680700" y="998538"/>
              <a:ext cx="3052800" cy="2743200"/>
            </a:xfrm>
            <a:prstGeom prst="rect">
              <a:avLst/>
            </a:prstGeom>
            <a:ln w="38100">
              <a:solidFill>
                <a:srgbClr val="D30202"/>
              </a:solidFill>
            </a:ln>
          </p:spPr>
        </p:pic>
      </p:grpSp>
      <p:sp>
        <p:nvSpPr>
          <p:cNvPr id="8" name="Title 3"/>
          <p:cNvSpPr txBox="1">
            <a:spLocks/>
          </p:cNvSpPr>
          <p:nvPr/>
        </p:nvSpPr>
        <p:spPr>
          <a:xfrm>
            <a:off x="2133600" y="274638"/>
            <a:ext cx="7924800" cy="627062"/>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spcAft>
                <a:spcPct val="0"/>
              </a:spcAft>
            </a:pPr>
            <a:r>
              <a:rPr lang="en-US" dirty="0">
                <a:solidFill>
                  <a:srgbClr val="330066"/>
                </a:solidFill>
                <a:latin typeface="Arial"/>
              </a:rPr>
              <a:t>Met comparisons – Light intensity</a:t>
            </a:r>
          </a:p>
        </p:txBody>
      </p:sp>
      <p:grpSp>
        <p:nvGrpSpPr>
          <p:cNvPr id="19" name="Group 18"/>
          <p:cNvGrpSpPr/>
          <p:nvPr/>
        </p:nvGrpSpPr>
        <p:grpSpPr>
          <a:xfrm>
            <a:off x="2830821" y="3860800"/>
            <a:ext cx="6910113" cy="2627868"/>
            <a:chOff x="1267038" y="3860800"/>
            <a:chExt cx="6978405" cy="2768600"/>
          </a:xfrm>
        </p:grpSpPr>
        <p:pic>
          <p:nvPicPr>
            <p:cNvPr id="6" name="Picture 5"/>
            <p:cNvPicPr>
              <a:picLocks noChangeAspect="1"/>
            </p:cNvPicPr>
            <p:nvPr/>
          </p:nvPicPr>
          <p:blipFill>
            <a:blip r:embed="rId5"/>
            <a:stretch>
              <a:fillRect/>
            </a:stretch>
          </p:blipFill>
          <p:spPr>
            <a:xfrm>
              <a:off x="1267038" y="3860800"/>
              <a:ext cx="4597400" cy="2768600"/>
            </a:xfrm>
            <a:prstGeom prst="rect">
              <a:avLst/>
            </a:prstGeom>
            <a:ln w="38100">
              <a:solidFill>
                <a:srgbClr val="D30202"/>
              </a:solidFill>
            </a:ln>
          </p:spPr>
        </p:pic>
        <p:grpSp>
          <p:nvGrpSpPr>
            <p:cNvPr id="9" name="Group 8"/>
            <p:cNvGrpSpPr/>
            <p:nvPr/>
          </p:nvGrpSpPr>
          <p:grpSpPr>
            <a:xfrm>
              <a:off x="5971961" y="4127500"/>
              <a:ext cx="2273482" cy="2298700"/>
              <a:chOff x="6578599" y="3975100"/>
              <a:chExt cx="2273482" cy="2298700"/>
            </a:xfrm>
          </p:grpSpPr>
          <p:sp>
            <p:nvSpPr>
              <p:cNvPr id="10" name="Rectangle 9"/>
              <p:cNvSpPr/>
              <p:nvPr/>
            </p:nvSpPr>
            <p:spPr>
              <a:xfrm>
                <a:off x="6578599" y="3975100"/>
                <a:ext cx="2209320" cy="2298700"/>
              </a:xfrm>
              <a:prstGeom prst="rect">
                <a:avLst/>
              </a:prstGeom>
              <a:solidFill>
                <a:schemeClr val="accent3">
                  <a:lumMod val="8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1" name="Rectangle 10"/>
              <p:cNvSpPr/>
              <p:nvPr/>
            </p:nvSpPr>
            <p:spPr>
              <a:xfrm>
                <a:off x="6667500" y="5638800"/>
                <a:ext cx="469900" cy="495300"/>
              </a:xfrm>
              <a:prstGeom prst="rect">
                <a:avLst/>
              </a:prstGeom>
              <a:solidFill>
                <a:srgbClr val="FF0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2" name="Rectangle 11"/>
              <p:cNvSpPr/>
              <p:nvPr/>
            </p:nvSpPr>
            <p:spPr>
              <a:xfrm>
                <a:off x="6667500" y="4876800"/>
                <a:ext cx="469900" cy="495300"/>
              </a:xfrm>
              <a:prstGeom prst="rect">
                <a:avLst/>
              </a:prstGeom>
              <a:solidFill>
                <a:srgbClr val="FFC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3" name="Rectangle 12"/>
              <p:cNvSpPr/>
              <p:nvPr/>
            </p:nvSpPr>
            <p:spPr>
              <a:xfrm>
                <a:off x="6667500" y="4114800"/>
                <a:ext cx="469900" cy="495300"/>
              </a:xfrm>
              <a:prstGeom prst="rect">
                <a:avLst/>
              </a:prstGeom>
              <a:solidFill>
                <a:srgbClr val="008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4" name="TextBox 13"/>
              <p:cNvSpPr txBox="1"/>
              <p:nvPr/>
            </p:nvSpPr>
            <p:spPr>
              <a:xfrm>
                <a:off x="7234440" y="4114800"/>
                <a:ext cx="1578698" cy="389111"/>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&lt; 20%</a:t>
                </a:r>
              </a:p>
            </p:txBody>
          </p:sp>
          <p:sp>
            <p:nvSpPr>
              <p:cNvPr id="15" name="TextBox 14"/>
              <p:cNvSpPr txBox="1"/>
              <p:nvPr/>
            </p:nvSpPr>
            <p:spPr>
              <a:xfrm>
                <a:off x="7137400" y="4913077"/>
                <a:ext cx="1714681" cy="389111"/>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20-40%</a:t>
                </a:r>
              </a:p>
            </p:txBody>
          </p:sp>
          <p:sp>
            <p:nvSpPr>
              <p:cNvPr id="16" name="TextBox 15"/>
              <p:cNvSpPr txBox="1"/>
              <p:nvPr/>
            </p:nvSpPr>
            <p:spPr>
              <a:xfrm>
                <a:off x="7137400" y="5678737"/>
                <a:ext cx="1578698" cy="389111"/>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&gt; 40%</a:t>
                </a:r>
              </a:p>
            </p:txBody>
          </p:sp>
        </p:grpSp>
      </p:grpSp>
      <p:sp>
        <p:nvSpPr>
          <p:cNvPr id="17" name="TextBox 16"/>
          <p:cNvSpPr txBox="1"/>
          <p:nvPr/>
        </p:nvSpPr>
        <p:spPr>
          <a:xfrm>
            <a:off x="2712720" y="6516172"/>
            <a:ext cx="4063998" cy="369332"/>
          </a:xfrm>
          <a:prstGeom prst="rect">
            <a:avLst/>
          </a:prstGeom>
          <a:noFill/>
        </p:spPr>
        <p:txBody>
          <a:bodyPr wrap="none" rtlCol="0">
            <a:spAutoFit/>
          </a:bodyPr>
          <a:lstStyle/>
          <a:p>
            <a:pPr fontAlgn="base">
              <a:spcBef>
                <a:spcPct val="0"/>
              </a:spcBef>
              <a:spcAft>
                <a:spcPct val="0"/>
              </a:spcAft>
            </a:pPr>
            <a:r>
              <a:rPr lang="en-US" dirty="0">
                <a:solidFill>
                  <a:srgbClr val="000000"/>
                </a:solidFill>
                <a:latin typeface="Arial" charset="0"/>
              </a:rPr>
              <a:t>MAPE = Mean Absolute Percent Error</a:t>
            </a:r>
          </a:p>
        </p:txBody>
      </p:sp>
    </p:spTree>
    <p:custDataLst>
      <p:tags r:id="rId1"/>
    </p:custDataLst>
    <p:extLst>
      <p:ext uri="{BB962C8B-B14F-4D97-AF65-F5344CB8AC3E}">
        <p14:creationId xmlns:p14="http://schemas.microsoft.com/office/powerpoint/2010/main" val="152856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2862702" y="990600"/>
            <a:ext cx="6466596" cy="2743200"/>
            <a:chOff x="1270000" y="990600"/>
            <a:chExt cx="6466596" cy="2743200"/>
          </a:xfrm>
        </p:grpSpPr>
        <p:pic>
          <p:nvPicPr>
            <p:cNvPr id="3" name="Picture 2"/>
            <p:cNvPicPr>
              <a:picLocks noChangeAspect="1"/>
            </p:cNvPicPr>
            <p:nvPr/>
          </p:nvPicPr>
          <p:blipFill>
            <a:blip r:embed="rId3"/>
            <a:stretch>
              <a:fillRect/>
            </a:stretch>
          </p:blipFill>
          <p:spPr>
            <a:xfrm>
              <a:off x="1270000" y="990600"/>
              <a:ext cx="3150678" cy="2743200"/>
            </a:xfrm>
            <a:prstGeom prst="rect">
              <a:avLst/>
            </a:prstGeom>
            <a:ln w="38100">
              <a:solidFill>
                <a:srgbClr val="D30202"/>
              </a:solidFill>
            </a:ln>
          </p:spPr>
        </p:pic>
        <p:pic>
          <p:nvPicPr>
            <p:cNvPr id="4" name="Picture 3"/>
            <p:cNvPicPr>
              <a:picLocks noChangeAspect="1"/>
            </p:cNvPicPr>
            <p:nvPr/>
          </p:nvPicPr>
          <p:blipFill>
            <a:blip r:embed="rId4"/>
            <a:stretch>
              <a:fillRect/>
            </a:stretch>
          </p:blipFill>
          <p:spPr>
            <a:xfrm>
              <a:off x="4594253" y="990600"/>
              <a:ext cx="3142343" cy="2743200"/>
            </a:xfrm>
            <a:prstGeom prst="rect">
              <a:avLst/>
            </a:prstGeom>
            <a:ln w="38100">
              <a:solidFill>
                <a:srgbClr val="D30202"/>
              </a:solidFill>
            </a:ln>
          </p:spPr>
        </p:pic>
      </p:grpSp>
      <p:sp>
        <p:nvSpPr>
          <p:cNvPr id="14" name="Title 3"/>
          <p:cNvSpPr txBox="1">
            <a:spLocks/>
          </p:cNvSpPr>
          <p:nvPr/>
        </p:nvSpPr>
        <p:spPr>
          <a:xfrm>
            <a:off x="2133600" y="274638"/>
            <a:ext cx="7924800" cy="627062"/>
          </a:xfrm>
          <a:prstGeom prst="rect">
            <a:avLst/>
          </a:prstGeom>
        </p:spPr>
        <p:txBody>
          <a:bodyPr vert="horz" lIns="91440" tIns="45720" rIns="91440" bIns="45720" rtlCol="0" anchor="b" anchorCtr="0">
            <a:normAutofit fontScale="85000" lnSpcReduction="10000"/>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spcAft>
                <a:spcPct val="0"/>
              </a:spcAft>
            </a:pPr>
            <a:r>
              <a:rPr lang="en-US" dirty="0">
                <a:solidFill>
                  <a:srgbClr val="330066"/>
                </a:solidFill>
                <a:latin typeface="Arial"/>
              </a:rPr>
              <a:t>Met comparisons – Moderate intensity</a:t>
            </a:r>
          </a:p>
        </p:txBody>
      </p:sp>
      <p:grpSp>
        <p:nvGrpSpPr>
          <p:cNvPr id="17" name="Group 16"/>
          <p:cNvGrpSpPr/>
          <p:nvPr/>
        </p:nvGrpSpPr>
        <p:grpSpPr>
          <a:xfrm>
            <a:off x="2862703" y="3911600"/>
            <a:ext cx="6885629" cy="2577068"/>
            <a:chOff x="1270000" y="3911600"/>
            <a:chExt cx="6987456" cy="2768600"/>
          </a:xfrm>
        </p:grpSpPr>
        <p:grpSp>
          <p:nvGrpSpPr>
            <p:cNvPr id="5" name="Group 4"/>
            <p:cNvGrpSpPr/>
            <p:nvPr/>
          </p:nvGrpSpPr>
          <p:grpSpPr>
            <a:xfrm>
              <a:off x="5974925" y="4127500"/>
              <a:ext cx="2282531" cy="2298700"/>
              <a:chOff x="6578600" y="3975100"/>
              <a:chExt cx="2282531" cy="2298700"/>
            </a:xfrm>
          </p:grpSpPr>
          <p:sp>
            <p:nvSpPr>
              <p:cNvPr id="6" name="Rectangle 5"/>
              <p:cNvSpPr/>
              <p:nvPr/>
            </p:nvSpPr>
            <p:spPr>
              <a:xfrm>
                <a:off x="6578600" y="3975100"/>
                <a:ext cx="2210551" cy="2298700"/>
              </a:xfrm>
              <a:prstGeom prst="rect">
                <a:avLst/>
              </a:prstGeom>
              <a:solidFill>
                <a:schemeClr val="accent3">
                  <a:lumMod val="8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7" name="Rectangle 6"/>
              <p:cNvSpPr/>
              <p:nvPr/>
            </p:nvSpPr>
            <p:spPr>
              <a:xfrm>
                <a:off x="6667500" y="5638800"/>
                <a:ext cx="469900" cy="495300"/>
              </a:xfrm>
              <a:prstGeom prst="rect">
                <a:avLst/>
              </a:prstGeom>
              <a:solidFill>
                <a:srgbClr val="FF0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8" name="Rectangle 7"/>
              <p:cNvSpPr/>
              <p:nvPr/>
            </p:nvSpPr>
            <p:spPr>
              <a:xfrm>
                <a:off x="6667500" y="4876800"/>
                <a:ext cx="469900" cy="495300"/>
              </a:xfrm>
              <a:prstGeom prst="rect">
                <a:avLst/>
              </a:prstGeom>
              <a:solidFill>
                <a:srgbClr val="FFC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9" name="Rectangle 8"/>
              <p:cNvSpPr/>
              <p:nvPr/>
            </p:nvSpPr>
            <p:spPr>
              <a:xfrm>
                <a:off x="6667500" y="4114800"/>
                <a:ext cx="469900" cy="495300"/>
              </a:xfrm>
              <a:prstGeom prst="rect">
                <a:avLst/>
              </a:prstGeom>
              <a:solidFill>
                <a:srgbClr val="008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0" name="TextBox 9"/>
              <p:cNvSpPr txBox="1"/>
              <p:nvPr/>
            </p:nvSpPr>
            <p:spPr>
              <a:xfrm>
                <a:off x="7167159" y="4125352"/>
                <a:ext cx="1586366" cy="396781"/>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&lt; 20%</a:t>
                </a:r>
              </a:p>
            </p:txBody>
          </p:sp>
          <p:sp>
            <p:nvSpPr>
              <p:cNvPr id="11" name="TextBox 10"/>
              <p:cNvSpPr txBox="1"/>
              <p:nvPr/>
            </p:nvSpPr>
            <p:spPr>
              <a:xfrm>
                <a:off x="7138121" y="4899767"/>
                <a:ext cx="1723010" cy="396781"/>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20-40%</a:t>
                </a:r>
              </a:p>
            </p:txBody>
          </p:sp>
          <p:sp>
            <p:nvSpPr>
              <p:cNvPr id="12" name="TextBox 11"/>
              <p:cNvSpPr txBox="1"/>
              <p:nvPr/>
            </p:nvSpPr>
            <p:spPr>
              <a:xfrm>
                <a:off x="7167159" y="5674182"/>
                <a:ext cx="1586366" cy="396781"/>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&gt; 40%</a:t>
                </a:r>
              </a:p>
            </p:txBody>
          </p:sp>
        </p:grpSp>
        <p:pic>
          <p:nvPicPr>
            <p:cNvPr id="15" name="Picture 14"/>
            <p:cNvPicPr>
              <a:picLocks noChangeAspect="1"/>
            </p:cNvPicPr>
            <p:nvPr/>
          </p:nvPicPr>
          <p:blipFill>
            <a:blip r:embed="rId5"/>
            <a:stretch>
              <a:fillRect/>
            </a:stretch>
          </p:blipFill>
          <p:spPr>
            <a:xfrm>
              <a:off x="1270000" y="3911600"/>
              <a:ext cx="4597400" cy="2768600"/>
            </a:xfrm>
            <a:prstGeom prst="rect">
              <a:avLst/>
            </a:prstGeom>
            <a:ln w="38100">
              <a:solidFill>
                <a:srgbClr val="D30202"/>
              </a:solidFill>
            </a:ln>
          </p:spPr>
        </p:pic>
      </p:grpSp>
      <p:sp>
        <p:nvSpPr>
          <p:cNvPr id="18" name="TextBox 17"/>
          <p:cNvSpPr txBox="1"/>
          <p:nvPr/>
        </p:nvSpPr>
        <p:spPr>
          <a:xfrm>
            <a:off x="2735580" y="6559034"/>
            <a:ext cx="4063998" cy="369332"/>
          </a:xfrm>
          <a:prstGeom prst="rect">
            <a:avLst/>
          </a:prstGeom>
          <a:noFill/>
        </p:spPr>
        <p:txBody>
          <a:bodyPr wrap="none" rtlCol="0">
            <a:spAutoFit/>
          </a:bodyPr>
          <a:lstStyle/>
          <a:p>
            <a:pPr fontAlgn="base">
              <a:spcBef>
                <a:spcPct val="0"/>
              </a:spcBef>
              <a:spcAft>
                <a:spcPct val="0"/>
              </a:spcAft>
            </a:pPr>
            <a:r>
              <a:rPr lang="en-US" dirty="0">
                <a:solidFill>
                  <a:srgbClr val="000000"/>
                </a:solidFill>
                <a:latin typeface="Arial" charset="0"/>
              </a:rPr>
              <a:t>MAPE = Mean Absolute Percent Error</a:t>
            </a:r>
          </a:p>
        </p:txBody>
      </p:sp>
    </p:spTree>
    <p:custDataLst>
      <p:tags r:id="rId1"/>
    </p:custDataLst>
    <p:extLst>
      <p:ext uri="{BB962C8B-B14F-4D97-AF65-F5344CB8AC3E}">
        <p14:creationId xmlns:p14="http://schemas.microsoft.com/office/powerpoint/2010/main" val="15495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570624" y="901700"/>
            <a:ext cx="7050755" cy="2743200"/>
            <a:chOff x="889001" y="901700"/>
            <a:chExt cx="7050755" cy="2743200"/>
          </a:xfrm>
        </p:grpSpPr>
        <p:pic>
          <p:nvPicPr>
            <p:cNvPr id="4" name="Picture 3"/>
            <p:cNvPicPr>
              <a:picLocks noChangeAspect="1"/>
            </p:cNvPicPr>
            <p:nvPr/>
          </p:nvPicPr>
          <p:blipFill>
            <a:blip r:embed="rId3"/>
            <a:stretch>
              <a:fillRect/>
            </a:stretch>
          </p:blipFill>
          <p:spPr>
            <a:xfrm>
              <a:off x="4519851" y="901700"/>
              <a:ext cx="3419905" cy="2743200"/>
            </a:xfrm>
            <a:prstGeom prst="rect">
              <a:avLst/>
            </a:prstGeom>
            <a:ln w="38100">
              <a:solidFill>
                <a:srgbClr val="D30202"/>
              </a:solidFill>
            </a:ln>
          </p:spPr>
        </p:pic>
        <p:pic>
          <p:nvPicPr>
            <p:cNvPr id="5" name="Picture 4"/>
            <p:cNvPicPr>
              <a:picLocks noChangeAspect="1"/>
            </p:cNvPicPr>
            <p:nvPr/>
          </p:nvPicPr>
          <p:blipFill>
            <a:blip r:embed="rId4"/>
            <a:stretch>
              <a:fillRect/>
            </a:stretch>
          </p:blipFill>
          <p:spPr>
            <a:xfrm>
              <a:off x="889001" y="901700"/>
              <a:ext cx="3447535" cy="2743200"/>
            </a:xfrm>
            <a:prstGeom prst="rect">
              <a:avLst/>
            </a:prstGeom>
            <a:ln w="38100">
              <a:solidFill>
                <a:srgbClr val="D30202"/>
              </a:solidFill>
            </a:ln>
          </p:spPr>
        </p:pic>
      </p:grpSp>
      <p:sp>
        <p:nvSpPr>
          <p:cNvPr id="15" name="Title 3"/>
          <p:cNvSpPr txBox="1">
            <a:spLocks/>
          </p:cNvSpPr>
          <p:nvPr/>
        </p:nvSpPr>
        <p:spPr>
          <a:xfrm>
            <a:off x="2133600" y="274638"/>
            <a:ext cx="7924800" cy="627062"/>
          </a:xfrm>
          <a:prstGeom prst="rect">
            <a:avLst/>
          </a:prstGeom>
        </p:spPr>
        <p:txBody>
          <a:bodyPr vert="horz" lIns="91440" tIns="45720" rIns="91440" bIns="45720" rtlCol="0" anchor="b" anchorCtr="0">
            <a:normAutofit fontScale="85000" lnSpcReduction="10000"/>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fontAlgn="base">
              <a:spcAft>
                <a:spcPct val="0"/>
              </a:spcAft>
            </a:pPr>
            <a:r>
              <a:rPr lang="en-US" dirty="0">
                <a:solidFill>
                  <a:srgbClr val="330066"/>
                </a:solidFill>
                <a:latin typeface="Arial"/>
              </a:rPr>
              <a:t>Met comparisons – Vigorous intensity</a:t>
            </a:r>
          </a:p>
        </p:txBody>
      </p:sp>
      <p:grpSp>
        <p:nvGrpSpPr>
          <p:cNvPr id="17" name="Group 16"/>
          <p:cNvGrpSpPr/>
          <p:nvPr/>
        </p:nvGrpSpPr>
        <p:grpSpPr>
          <a:xfrm>
            <a:off x="2570623" y="3873500"/>
            <a:ext cx="6838848" cy="2615168"/>
            <a:chOff x="1320800" y="3873500"/>
            <a:chExt cx="7002176" cy="2768600"/>
          </a:xfrm>
        </p:grpSpPr>
        <p:grpSp>
          <p:nvGrpSpPr>
            <p:cNvPr id="6" name="Group 5"/>
            <p:cNvGrpSpPr/>
            <p:nvPr/>
          </p:nvGrpSpPr>
          <p:grpSpPr>
            <a:xfrm>
              <a:off x="6025725" y="4127500"/>
              <a:ext cx="2297251" cy="2298700"/>
              <a:chOff x="6578600" y="3975100"/>
              <a:chExt cx="2297251" cy="2298700"/>
            </a:xfrm>
          </p:grpSpPr>
          <p:sp>
            <p:nvSpPr>
              <p:cNvPr id="7" name="Rectangle 6"/>
              <p:cNvSpPr/>
              <p:nvPr/>
            </p:nvSpPr>
            <p:spPr>
              <a:xfrm>
                <a:off x="6578600" y="3975100"/>
                <a:ext cx="2259499" cy="2298700"/>
              </a:xfrm>
              <a:prstGeom prst="rect">
                <a:avLst/>
              </a:prstGeom>
              <a:solidFill>
                <a:schemeClr val="accent3">
                  <a:lumMod val="85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8" name="Rectangle 7"/>
              <p:cNvSpPr/>
              <p:nvPr/>
            </p:nvSpPr>
            <p:spPr>
              <a:xfrm>
                <a:off x="6667500" y="5638800"/>
                <a:ext cx="469900" cy="495300"/>
              </a:xfrm>
              <a:prstGeom prst="rect">
                <a:avLst/>
              </a:prstGeom>
              <a:solidFill>
                <a:srgbClr val="FF0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9" name="Rectangle 8"/>
              <p:cNvSpPr/>
              <p:nvPr/>
            </p:nvSpPr>
            <p:spPr>
              <a:xfrm>
                <a:off x="6667500" y="4876800"/>
                <a:ext cx="469900" cy="495300"/>
              </a:xfrm>
              <a:prstGeom prst="rect">
                <a:avLst/>
              </a:prstGeom>
              <a:solidFill>
                <a:srgbClr val="FFC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0" name="Rectangle 9"/>
              <p:cNvSpPr/>
              <p:nvPr/>
            </p:nvSpPr>
            <p:spPr>
              <a:xfrm>
                <a:off x="6667500" y="4114800"/>
                <a:ext cx="469900" cy="495300"/>
              </a:xfrm>
              <a:prstGeom prst="rect">
                <a:avLst/>
              </a:prstGeom>
              <a:solidFill>
                <a:srgbClr val="008000"/>
              </a:solid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1" name="TextBox 10"/>
              <p:cNvSpPr txBox="1"/>
              <p:nvPr/>
            </p:nvSpPr>
            <p:spPr>
              <a:xfrm>
                <a:off x="7161166" y="4142939"/>
                <a:ext cx="1600582" cy="391001"/>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&lt; 20%</a:t>
                </a:r>
              </a:p>
            </p:txBody>
          </p:sp>
          <p:sp>
            <p:nvSpPr>
              <p:cNvPr id="12" name="TextBox 11"/>
              <p:cNvSpPr txBox="1"/>
              <p:nvPr/>
            </p:nvSpPr>
            <p:spPr>
              <a:xfrm>
                <a:off x="7137400" y="4909899"/>
                <a:ext cx="1738451" cy="391001"/>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20-40%</a:t>
                </a:r>
              </a:p>
            </p:txBody>
          </p:sp>
          <p:sp>
            <p:nvSpPr>
              <p:cNvPr id="13" name="TextBox 12"/>
              <p:cNvSpPr txBox="1"/>
              <p:nvPr/>
            </p:nvSpPr>
            <p:spPr>
              <a:xfrm>
                <a:off x="7161165" y="5676859"/>
                <a:ext cx="1600582" cy="391001"/>
              </a:xfrm>
              <a:prstGeom prst="rect">
                <a:avLst/>
              </a:prstGeom>
              <a:noFill/>
            </p:spPr>
            <p:txBody>
              <a:bodyPr wrap="none" rtlCol="0">
                <a:spAutoFit/>
              </a:bodyPr>
              <a:lstStyle/>
              <a:p>
                <a:pPr fontAlgn="base">
                  <a:spcBef>
                    <a:spcPct val="0"/>
                  </a:spcBef>
                  <a:spcAft>
                    <a:spcPct val="0"/>
                  </a:spcAft>
                </a:pPr>
                <a:r>
                  <a:rPr lang="en-US" dirty="0">
                    <a:solidFill>
                      <a:srgbClr val="808080"/>
                    </a:solidFill>
                    <a:latin typeface="Arial" charset="0"/>
                  </a:rPr>
                  <a:t>MAPE &gt; 40%</a:t>
                </a:r>
              </a:p>
            </p:txBody>
          </p:sp>
        </p:grpSp>
        <p:pic>
          <p:nvPicPr>
            <p:cNvPr id="16" name="Picture 15"/>
            <p:cNvPicPr>
              <a:picLocks noChangeAspect="1"/>
            </p:cNvPicPr>
            <p:nvPr/>
          </p:nvPicPr>
          <p:blipFill>
            <a:blip r:embed="rId5"/>
            <a:stretch>
              <a:fillRect/>
            </a:stretch>
          </p:blipFill>
          <p:spPr>
            <a:xfrm>
              <a:off x="1320800" y="3873500"/>
              <a:ext cx="4597400" cy="2768600"/>
            </a:xfrm>
            <a:prstGeom prst="rect">
              <a:avLst/>
            </a:prstGeom>
            <a:ln w="38100">
              <a:solidFill>
                <a:srgbClr val="D30202"/>
              </a:solidFill>
            </a:ln>
          </p:spPr>
        </p:pic>
      </p:grpSp>
      <p:sp>
        <p:nvSpPr>
          <p:cNvPr id="19" name="TextBox 18"/>
          <p:cNvSpPr txBox="1"/>
          <p:nvPr/>
        </p:nvSpPr>
        <p:spPr>
          <a:xfrm>
            <a:off x="2570623" y="6532602"/>
            <a:ext cx="4063998" cy="369332"/>
          </a:xfrm>
          <a:prstGeom prst="rect">
            <a:avLst/>
          </a:prstGeom>
          <a:noFill/>
        </p:spPr>
        <p:txBody>
          <a:bodyPr wrap="none" rtlCol="0">
            <a:spAutoFit/>
          </a:bodyPr>
          <a:lstStyle/>
          <a:p>
            <a:pPr fontAlgn="base">
              <a:spcBef>
                <a:spcPct val="0"/>
              </a:spcBef>
              <a:spcAft>
                <a:spcPct val="0"/>
              </a:spcAft>
            </a:pPr>
            <a:r>
              <a:rPr lang="en-US" dirty="0">
                <a:solidFill>
                  <a:srgbClr val="000000"/>
                </a:solidFill>
                <a:latin typeface="Arial" charset="0"/>
              </a:rPr>
              <a:t>MAPE = Mean Absolute Percent Error</a:t>
            </a:r>
          </a:p>
        </p:txBody>
      </p:sp>
    </p:spTree>
    <p:custDataLst>
      <p:tags r:id="rId1"/>
    </p:custDataLst>
    <p:extLst>
      <p:ext uri="{BB962C8B-B14F-4D97-AF65-F5344CB8AC3E}">
        <p14:creationId xmlns:p14="http://schemas.microsoft.com/office/powerpoint/2010/main" val="205831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p:cNvSpPr txBox="1"/>
          <p:nvPr/>
        </p:nvSpPr>
        <p:spPr>
          <a:xfrm>
            <a:off x="2249147" y="6358466"/>
            <a:ext cx="9285555" cy="369332"/>
          </a:xfrm>
          <a:prstGeom prst="rect">
            <a:avLst/>
          </a:prstGeom>
          <a:noFill/>
        </p:spPr>
        <p:txBody>
          <a:bodyPr wrap="none" rtlCol="0">
            <a:spAutoFit/>
          </a:bodyPr>
          <a:lstStyle/>
          <a:p>
            <a:pPr fontAlgn="base">
              <a:spcBef>
                <a:spcPct val="0"/>
              </a:spcBef>
              <a:spcAft>
                <a:spcPct val="0"/>
              </a:spcAft>
            </a:pPr>
            <a:r>
              <a:rPr lang="en-US" dirty="0">
                <a:solidFill>
                  <a:srgbClr val="330066"/>
                </a:solidFill>
                <a:latin typeface="Arial" charset="0"/>
              </a:rPr>
              <a:t>% of measurements that were correctly classified using The Compendium as the criterion</a:t>
            </a:r>
          </a:p>
        </p:txBody>
      </p:sp>
      <p:grpSp>
        <p:nvGrpSpPr>
          <p:cNvPr id="4" name="Group 3"/>
          <p:cNvGrpSpPr/>
          <p:nvPr/>
        </p:nvGrpSpPr>
        <p:grpSpPr>
          <a:xfrm>
            <a:off x="1643660" y="99721"/>
            <a:ext cx="7775506" cy="3065014"/>
            <a:chOff x="272060" y="99721"/>
            <a:chExt cx="7775506" cy="3065014"/>
          </a:xfrm>
        </p:grpSpPr>
        <p:pic>
          <p:nvPicPr>
            <p:cNvPr id="3" name="Picture 2"/>
            <p:cNvPicPr>
              <a:picLocks noChangeAspect="1"/>
            </p:cNvPicPr>
            <p:nvPr/>
          </p:nvPicPr>
          <p:blipFill>
            <a:blip r:embed="rId4"/>
            <a:stretch>
              <a:fillRect/>
            </a:stretch>
          </p:blipFill>
          <p:spPr>
            <a:xfrm>
              <a:off x="664633" y="99721"/>
              <a:ext cx="7382933" cy="3065014"/>
            </a:xfrm>
            <a:prstGeom prst="rect">
              <a:avLst/>
            </a:prstGeom>
          </p:spPr>
        </p:pic>
        <p:sp>
          <p:nvSpPr>
            <p:cNvPr id="2" name="TextBox 1"/>
            <p:cNvSpPr txBox="1"/>
            <p:nvPr/>
          </p:nvSpPr>
          <p:spPr>
            <a:xfrm rot="16200000">
              <a:off x="-276808" y="1447562"/>
              <a:ext cx="1467068" cy="369332"/>
            </a:xfrm>
            <a:prstGeom prst="rect">
              <a:avLst/>
            </a:prstGeom>
            <a:noFill/>
          </p:spPr>
          <p:txBody>
            <a:bodyPr wrap="none" rtlCol="0">
              <a:spAutoFit/>
            </a:bodyPr>
            <a:lstStyle/>
            <a:p>
              <a:pPr fontAlgn="base">
                <a:spcBef>
                  <a:spcPct val="0"/>
                </a:spcBef>
                <a:spcAft>
                  <a:spcPct val="0"/>
                </a:spcAft>
              </a:pPr>
              <a:r>
                <a:rPr lang="en-US" dirty="0">
                  <a:solidFill>
                    <a:srgbClr val="D30202"/>
                  </a:solidFill>
                  <a:latin typeface="Arial" charset="0"/>
                </a:rPr>
                <a:t>SOJOURNS</a:t>
              </a:r>
            </a:p>
          </p:txBody>
        </p:sp>
      </p:grpSp>
      <p:grpSp>
        <p:nvGrpSpPr>
          <p:cNvPr id="5" name="Group 4"/>
          <p:cNvGrpSpPr/>
          <p:nvPr/>
        </p:nvGrpSpPr>
        <p:grpSpPr>
          <a:xfrm>
            <a:off x="1643660" y="3259666"/>
            <a:ext cx="7819574" cy="3073400"/>
            <a:chOff x="119660" y="3259666"/>
            <a:chExt cx="7819574" cy="3073400"/>
          </a:xfrm>
        </p:grpSpPr>
        <p:pic>
          <p:nvPicPr>
            <p:cNvPr id="8" name="Picture 7"/>
            <p:cNvPicPr>
              <a:picLocks noChangeAspect="1"/>
            </p:cNvPicPr>
            <p:nvPr/>
          </p:nvPicPr>
          <p:blipFill>
            <a:blip r:embed="rId5"/>
            <a:stretch>
              <a:fillRect/>
            </a:stretch>
          </p:blipFill>
          <p:spPr>
            <a:xfrm>
              <a:off x="518965" y="3259666"/>
              <a:ext cx="7420269" cy="3073400"/>
            </a:xfrm>
            <a:prstGeom prst="rect">
              <a:avLst/>
            </a:prstGeom>
          </p:spPr>
        </p:pic>
        <p:sp>
          <p:nvSpPr>
            <p:cNvPr id="6" name="TextBox 5"/>
            <p:cNvSpPr txBox="1"/>
            <p:nvPr/>
          </p:nvSpPr>
          <p:spPr>
            <a:xfrm rot="16200000">
              <a:off x="26044" y="4611700"/>
              <a:ext cx="556563" cy="369332"/>
            </a:xfrm>
            <a:prstGeom prst="rect">
              <a:avLst/>
            </a:prstGeom>
            <a:noFill/>
          </p:spPr>
          <p:txBody>
            <a:bodyPr wrap="none" rtlCol="0">
              <a:spAutoFit/>
            </a:bodyPr>
            <a:lstStyle/>
            <a:p>
              <a:pPr fontAlgn="base">
                <a:spcBef>
                  <a:spcPct val="0"/>
                </a:spcBef>
                <a:spcAft>
                  <a:spcPct val="0"/>
                </a:spcAft>
              </a:pPr>
              <a:r>
                <a:rPr lang="en-US" dirty="0">
                  <a:solidFill>
                    <a:srgbClr val="D30202"/>
                  </a:solidFill>
                  <a:latin typeface="Arial" charset="0"/>
                </a:rPr>
                <a:t>SIP</a:t>
              </a:r>
            </a:p>
          </p:txBody>
        </p:sp>
      </p:grpSp>
      <p:sp>
        <p:nvSpPr>
          <p:cNvPr id="7" name="TextBox 6"/>
          <p:cNvSpPr txBox="1"/>
          <p:nvPr/>
        </p:nvSpPr>
        <p:spPr>
          <a:xfrm>
            <a:off x="9382398" y="1600657"/>
            <a:ext cx="1380507" cy="954107"/>
          </a:xfrm>
          <a:prstGeom prst="rect">
            <a:avLst/>
          </a:prstGeom>
          <a:noFill/>
        </p:spPr>
        <p:txBody>
          <a:bodyPr wrap="none" rtlCol="0">
            <a:spAutoFit/>
          </a:bodyPr>
          <a:lstStyle/>
          <a:p>
            <a:pPr algn="ctr" fontAlgn="base">
              <a:spcBef>
                <a:spcPct val="0"/>
              </a:spcBef>
              <a:spcAft>
                <a:spcPct val="0"/>
              </a:spcAft>
            </a:pPr>
            <a:r>
              <a:rPr lang="en-US" sz="1400" dirty="0">
                <a:solidFill>
                  <a:srgbClr val="D30202"/>
                </a:solidFill>
                <a:latin typeface="Arial" charset="0"/>
              </a:rPr>
              <a:t>Overall </a:t>
            </a:r>
          </a:p>
          <a:p>
            <a:pPr algn="ctr" fontAlgn="base">
              <a:spcBef>
                <a:spcPct val="0"/>
              </a:spcBef>
              <a:spcAft>
                <a:spcPct val="0"/>
              </a:spcAft>
            </a:pPr>
            <a:r>
              <a:rPr lang="en-US" sz="1400" dirty="0">
                <a:solidFill>
                  <a:srgbClr val="D30202"/>
                </a:solidFill>
                <a:latin typeface="Arial" charset="0"/>
              </a:rPr>
              <a:t>Accuracy: 56%</a:t>
            </a:r>
          </a:p>
          <a:p>
            <a:pPr algn="ctr" fontAlgn="base">
              <a:spcBef>
                <a:spcPct val="0"/>
              </a:spcBef>
              <a:spcAft>
                <a:spcPct val="0"/>
              </a:spcAft>
            </a:pPr>
            <a:endParaRPr lang="en-US" sz="1400" dirty="0">
              <a:solidFill>
                <a:srgbClr val="D30202"/>
              </a:solidFill>
              <a:latin typeface="Arial" charset="0"/>
            </a:endParaRPr>
          </a:p>
          <a:p>
            <a:pPr algn="ctr" fontAlgn="base">
              <a:spcBef>
                <a:spcPct val="0"/>
              </a:spcBef>
              <a:spcAft>
                <a:spcPct val="0"/>
              </a:spcAft>
            </a:pPr>
            <a:r>
              <a:rPr lang="en-US" sz="1400" dirty="0">
                <a:solidFill>
                  <a:srgbClr val="D30202"/>
                </a:solidFill>
                <a:latin typeface="Arial" charset="0"/>
              </a:rPr>
              <a:t>Kappa: 0.41</a:t>
            </a:r>
          </a:p>
        </p:txBody>
      </p:sp>
      <p:sp>
        <p:nvSpPr>
          <p:cNvPr id="11" name="TextBox 10"/>
          <p:cNvSpPr txBox="1"/>
          <p:nvPr/>
        </p:nvSpPr>
        <p:spPr>
          <a:xfrm>
            <a:off x="9355359" y="3927814"/>
            <a:ext cx="1380507" cy="954107"/>
          </a:xfrm>
          <a:prstGeom prst="rect">
            <a:avLst/>
          </a:prstGeom>
          <a:noFill/>
        </p:spPr>
        <p:txBody>
          <a:bodyPr wrap="none" rtlCol="0">
            <a:spAutoFit/>
          </a:bodyPr>
          <a:lstStyle/>
          <a:p>
            <a:pPr algn="ctr" fontAlgn="base">
              <a:spcBef>
                <a:spcPct val="0"/>
              </a:spcBef>
              <a:spcAft>
                <a:spcPct val="0"/>
              </a:spcAft>
            </a:pPr>
            <a:r>
              <a:rPr lang="en-US" sz="1400" dirty="0">
                <a:solidFill>
                  <a:srgbClr val="D30202"/>
                </a:solidFill>
                <a:latin typeface="Arial" charset="0"/>
              </a:rPr>
              <a:t>Overall </a:t>
            </a:r>
          </a:p>
          <a:p>
            <a:pPr algn="ctr" fontAlgn="base">
              <a:spcBef>
                <a:spcPct val="0"/>
              </a:spcBef>
              <a:spcAft>
                <a:spcPct val="0"/>
              </a:spcAft>
            </a:pPr>
            <a:r>
              <a:rPr lang="en-US" sz="1400" dirty="0">
                <a:solidFill>
                  <a:srgbClr val="D30202"/>
                </a:solidFill>
                <a:latin typeface="Arial" charset="0"/>
              </a:rPr>
              <a:t>Accuracy: 79%</a:t>
            </a:r>
          </a:p>
          <a:p>
            <a:pPr algn="ctr" fontAlgn="base">
              <a:spcBef>
                <a:spcPct val="0"/>
              </a:spcBef>
              <a:spcAft>
                <a:spcPct val="0"/>
              </a:spcAft>
            </a:pPr>
            <a:endParaRPr lang="en-US" sz="1400" dirty="0">
              <a:solidFill>
                <a:srgbClr val="D30202"/>
              </a:solidFill>
              <a:latin typeface="Arial" charset="0"/>
            </a:endParaRPr>
          </a:p>
          <a:p>
            <a:pPr algn="ctr" fontAlgn="base">
              <a:spcBef>
                <a:spcPct val="0"/>
              </a:spcBef>
              <a:spcAft>
                <a:spcPct val="0"/>
              </a:spcAft>
            </a:pPr>
            <a:r>
              <a:rPr lang="en-US" sz="1400" dirty="0">
                <a:solidFill>
                  <a:srgbClr val="D30202"/>
                </a:solidFill>
                <a:latin typeface="Arial" charset="0"/>
              </a:rPr>
              <a:t>Kappa: 0.71</a:t>
            </a:r>
          </a:p>
        </p:txBody>
      </p:sp>
      <p:sp>
        <p:nvSpPr>
          <p:cNvPr id="9" name="Rectangle 8"/>
          <p:cNvSpPr/>
          <p:nvPr/>
        </p:nvSpPr>
        <p:spPr>
          <a:xfrm>
            <a:off x="4191000" y="330200"/>
            <a:ext cx="1308100" cy="6002866"/>
          </a:xfrm>
          <a:prstGeom prst="rect">
            <a:avLst/>
          </a:prstGeom>
          <a:solidFill>
            <a:srgbClr val="D30202">
              <a:alpha val="20000"/>
            </a:srgbClr>
          </a:solidFill>
          <a:ln w="38100">
            <a:solidFill>
              <a:srgbClr val="D3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14" name="Rectangle 13"/>
          <p:cNvSpPr/>
          <p:nvPr/>
        </p:nvSpPr>
        <p:spPr>
          <a:xfrm>
            <a:off x="8915400" y="330200"/>
            <a:ext cx="425450" cy="6002866"/>
          </a:xfrm>
          <a:prstGeom prst="rect">
            <a:avLst/>
          </a:prstGeom>
          <a:solidFill>
            <a:srgbClr val="D30202">
              <a:alpha val="20000"/>
            </a:srgbClr>
          </a:solidFill>
          <a:ln w="38100">
            <a:solidFill>
              <a:srgbClr val="D3020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Tree>
    <p:custDataLst>
      <p:tags r:id="rId1"/>
    </p:custDataLst>
    <p:extLst>
      <p:ext uri="{BB962C8B-B14F-4D97-AF65-F5344CB8AC3E}">
        <p14:creationId xmlns:p14="http://schemas.microsoft.com/office/powerpoint/2010/main" val="243506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Sojourn </a:t>
            </a:r>
            <a:endParaRPr lang="en-US" dirty="0">
              <a:solidFill>
                <a:schemeClr val="tx2"/>
              </a:solidFill>
            </a:endParaRPr>
          </a:p>
        </p:txBody>
      </p:sp>
      <p:sp>
        <p:nvSpPr>
          <p:cNvPr id="3" name="Content Placeholder 2">
            <a:extLst>
              <a:ext uri="{FF2B5EF4-FFF2-40B4-BE49-F238E27FC236}">
                <a16:creationId xmlns:a16="http://schemas.microsoft.com/office/drawing/2014/main" id="{A52879DB-C179-400A-BB57-6C06071F165E}"/>
              </a:ext>
            </a:extLst>
          </p:cNvPr>
          <p:cNvSpPr>
            <a:spLocks noGrp="1"/>
          </p:cNvSpPr>
          <p:nvPr>
            <p:ph idx="1"/>
          </p:nvPr>
        </p:nvSpPr>
        <p:spPr/>
        <p:txBody>
          <a:bodyPr/>
          <a:lstStyle/>
          <a:p>
            <a:r>
              <a:rPr lang="en-US" sz="3200" dirty="0">
                <a:solidFill>
                  <a:srgbClr val="000000"/>
                </a:solidFill>
                <a:latin typeface="Arial" charset="0"/>
              </a:rPr>
              <a:t>Sojourn is a robust method for assessing physical activity with </a:t>
            </a:r>
            <a:r>
              <a:rPr lang="en-US" sz="3200" dirty="0" err="1">
                <a:solidFill>
                  <a:srgbClr val="000000"/>
                </a:solidFill>
                <a:latin typeface="Arial" charset="0"/>
              </a:rPr>
              <a:t>Actigraph</a:t>
            </a:r>
            <a:r>
              <a:rPr lang="en-US" sz="3200" dirty="0">
                <a:solidFill>
                  <a:srgbClr val="000000"/>
                </a:solidFill>
                <a:latin typeface="Arial" charset="0"/>
              </a:rPr>
              <a:t> data (with or without refinement)</a:t>
            </a:r>
          </a:p>
          <a:p>
            <a:endParaRPr lang="en-US" sz="3200" dirty="0">
              <a:solidFill>
                <a:srgbClr val="000000"/>
              </a:solidFill>
              <a:latin typeface="Arial" charset="0"/>
            </a:endParaRPr>
          </a:p>
          <a:p>
            <a:r>
              <a:rPr lang="en-US" sz="3200" dirty="0">
                <a:solidFill>
                  <a:srgbClr val="000000"/>
                </a:solidFill>
                <a:latin typeface="Arial" charset="0"/>
              </a:rPr>
              <a:t>Coding is all open-source and available in R</a:t>
            </a:r>
          </a:p>
          <a:p>
            <a:pPr lvl="1"/>
            <a:r>
              <a:rPr lang="en-US" sz="2800" dirty="0">
                <a:solidFill>
                  <a:srgbClr val="000000"/>
                </a:solidFill>
                <a:latin typeface="Arial" charset="0"/>
              </a:rPr>
              <a:t>Managed by Paul Hibbing and Kate Lyden </a:t>
            </a:r>
          </a:p>
          <a:p>
            <a:pPr lvl="1"/>
            <a:r>
              <a:rPr lang="en-US" sz="2800" dirty="0">
                <a:solidFill>
                  <a:srgbClr val="000000"/>
                </a:solidFill>
                <a:latin typeface="Arial" charset="0"/>
                <a:hlinkClick r:id="rId3"/>
              </a:rPr>
              <a:t>https://cran.r-project.org/web/packages/Sojourn/index.html</a:t>
            </a:r>
            <a:r>
              <a:rPr lang="en-US" sz="2800" dirty="0">
                <a:solidFill>
                  <a:srgbClr val="000000"/>
                </a:solidFill>
                <a:latin typeface="Arial" charset="0"/>
              </a:rPr>
              <a:t> </a:t>
            </a:r>
          </a:p>
          <a:p>
            <a:pPr lvl="1"/>
            <a:endParaRPr lang="en-US" sz="2800" dirty="0">
              <a:solidFill>
                <a:srgbClr val="000000"/>
              </a:solidFill>
              <a:latin typeface="Arial" charset="0"/>
            </a:endParaRPr>
          </a:p>
          <a:p>
            <a:endParaRPr lang="en-US" dirty="0"/>
          </a:p>
        </p:txBody>
      </p:sp>
      <p:sp>
        <p:nvSpPr>
          <p:cNvPr id="14" name="Action Button: Go Back or Previous 13">
            <a:hlinkClick r:id="rId4" action="ppaction://hlinksldjump" highlightClick="1"/>
            <a:extLst>
              <a:ext uri="{FF2B5EF4-FFF2-40B4-BE49-F238E27FC236}">
                <a16:creationId xmlns:a16="http://schemas.microsoft.com/office/drawing/2014/main" id="{BCDC95DE-8950-4A1E-9E0D-C464212BABED}"/>
              </a:ext>
            </a:extLst>
          </p:cNvPr>
          <p:cNvSpPr/>
          <p:nvPr/>
        </p:nvSpPr>
        <p:spPr>
          <a:xfrm>
            <a:off x="10504714" y="4985657"/>
            <a:ext cx="1328057" cy="105591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411274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601376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99E1991D-CB89-4918-A95A-237C1CB3062D}"/>
              </a:ext>
            </a:extLst>
          </p:cNvPr>
          <p:cNvPicPr>
            <a:picLocks noChangeAspect="1"/>
          </p:cNvPicPr>
          <p:nvPr/>
        </p:nvPicPr>
        <p:blipFill>
          <a:blip r:embed="rId3"/>
          <a:stretch>
            <a:fillRect/>
          </a:stretch>
        </p:blipFill>
        <p:spPr>
          <a:xfrm>
            <a:off x="278509" y="350495"/>
            <a:ext cx="6187618" cy="2593641"/>
          </a:xfrm>
          <a:prstGeom prst="rect">
            <a:avLst/>
          </a:prstGeom>
          <a:ln>
            <a:solidFill>
              <a:srgbClr val="76674C"/>
            </a:solidFill>
          </a:ln>
        </p:spPr>
      </p:pic>
      <p:pic>
        <p:nvPicPr>
          <p:cNvPr id="14" name="Picture 13" descr="Text&#10;&#10;Description automatically generated">
            <a:extLst>
              <a:ext uri="{FF2B5EF4-FFF2-40B4-BE49-F238E27FC236}">
                <a16:creationId xmlns:a16="http://schemas.microsoft.com/office/drawing/2014/main" id="{7A2FF4D8-CF71-4C11-BA30-EBC73A68FF7D}"/>
              </a:ext>
            </a:extLst>
          </p:cNvPr>
          <p:cNvPicPr>
            <a:picLocks noChangeAspect="1"/>
          </p:cNvPicPr>
          <p:nvPr/>
        </p:nvPicPr>
        <p:blipFill>
          <a:blip r:embed="rId4"/>
          <a:stretch>
            <a:fillRect/>
          </a:stretch>
        </p:blipFill>
        <p:spPr>
          <a:xfrm>
            <a:off x="1823857" y="1545772"/>
            <a:ext cx="7338732" cy="3918628"/>
          </a:xfrm>
          <a:prstGeom prst="rect">
            <a:avLst/>
          </a:prstGeom>
          <a:ln>
            <a:solidFill>
              <a:srgbClr val="76674C"/>
            </a:solidFill>
          </a:ln>
        </p:spPr>
      </p:pic>
      <p:pic>
        <p:nvPicPr>
          <p:cNvPr id="5" name="Picture 4" descr="Text&#10;&#10;Description automatically generated">
            <a:extLst>
              <a:ext uri="{FF2B5EF4-FFF2-40B4-BE49-F238E27FC236}">
                <a16:creationId xmlns:a16="http://schemas.microsoft.com/office/drawing/2014/main" id="{3EA5357D-7122-4138-9BDB-58D8EB4EA3C5}"/>
              </a:ext>
            </a:extLst>
          </p:cNvPr>
          <p:cNvPicPr>
            <a:picLocks noChangeAspect="1"/>
          </p:cNvPicPr>
          <p:nvPr/>
        </p:nvPicPr>
        <p:blipFill>
          <a:blip r:embed="rId5"/>
          <a:stretch>
            <a:fillRect/>
          </a:stretch>
        </p:blipFill>
        <p:spPr>
          <a:xfrm>
            <a:off x="3590032" y="3844183"/>
            <a:ext cx="8438412" cy="2593640"/>
          </a:xfrm>
          <a:prstGeom prst="rect">
            <a:avLst/>
          </a:prstGeom>
          <a:ln>
            <a:solidFill>
              <a:srgbClr val="76674C"/>
            </a:solidFill>
          </a:ln>
        </p:spPr>
      </p:pic>
    </p:spTree>
    <p:custDataLst>
      <p:tags r:id="rId1"/>
    </p:custDataLst>
    <p:extLst>
      <p:ext uri="{BB962C8B-B14F-4D97-AF65-F5344CB8AC3E}">
        <p14:creationId xmlns:p14="http://schemas.microsoft.com/office/powerpoint/2010/main" val="244754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lgn="l" eaLnBrk="1" hangingPunct="1"/>
            <a:r>
              <a:rPr lang="en-US" sz="3200" i="1" dirty="0"/>
              <a:t> </a:t>
            </a:r>
            <a:br>
              <a:rPr lang="en-US" sz="3200" i="1" dirty="0"/>
            </a:br>
            <a:r>
              <a:rPr lang="en-US" dirty="0"/>
              <a:t>Overview of FLASH </a:t>
            </a:r>
            <a:br>
              <a:rPr lang="en-US" dirty="0"/>
            </a:br>
            <a:endParaRPr lang="en-US" sz="2800" dirty="0"/>
          </a:p>
        </p:txBody>
      </p:sp>
      <p:sp>
        <p:nvSpPr>
          <p:cNvPr id="4" name="Text Placeholder 3">
            <a:extLst>
              <a:ext uri="{FF2B5EF4-FFF2-40B4-BE49-F238E27FC236}">
                <a16:creationId xmlns:a16="http://schemas.microsoft.com/office/drawing/2014/main" id="{6F9C8D67-0523-411D-BA84-320798D8C5BF}"/>
              </a:ext>
            </a:extLst>
          </p:cNvPr>
          <p:cNvSpPr>
            <a:spLocks noGrp="1"/>
          </p:cNvSpPr>
          <p:nvPr>
            <p:ph type="body" idx="1"/>
          </p:nvPr>
        </p:nvSpPr>
        <p:spPr/>
        <p:txBody>
          <a:bodyPr/>
          <a:lstStyle/>
          <a:p>
            <a:r>
              <a:rPr lang="en-US" dirty="0"/>
              <a:t>An Open Source Dataset with Integrated Monitor and Report Data</a:t>
            </a:r>
          </a:p>
        </p:txBody>
      </p:sp>
    </p:spTree>
    <p:custDataLst>
      <p:tags r:id="rId1"/>
    </p:custData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Background for FLASH Project</a:t>
            </a:r>
            <a:endParaRPr lang="en-US" sz="2400" dirty="0"/>
          </a:p>
        </p:txBody>
      </p:sp>
      <p:sp>
        <p:nvSpPr>
          <p:cNvPr id="23555" name="Subtitle 4"/>
          <p:cNvSpPr>
            <a:spLocks noGrp="1"/>
          </p:cNvSpPr>
          <p:nvPr>
            <p:ph idx="1"/>
          </p:nvPr>
        </p:nvSpPr>
        <p:spPr>
          <a:xfrm>
            <a:off x="609600" y="1719263"/>
            <a:ext cx="5218545" cy="4411662"/>
          </a:xfrm>
        </p:spPr>
        <p:txBody>
          <a:bodyPr/>
          <a:lstStyle/>
          <a:p>
            <a:r>
              <a:rPr lang="en-US" dirty="0"/>
              <a:t>Built as an extension of the PAMS Project</a:t>
            </a:r>
          </a:p>
          <a:p>
            <a:pPr lvl="1"/>
            <a:r>
              <a:rPr lang="en-US" sz="1600" i="1" dirty="0"/>
              <a:t>Physical Activity Measurement Survey </a:t>
            </a:r>
            <a:r>
              <a:rPr lang="en-US" sz="1000" dirty="0"/>
              <a:t>NIH: 1 R01 HL91024-01A1</a:t>
            </a:r>
            <a:endParaRPr lang="en-US" sz="1400" dirty="0"/>
          </a:p>
          <a:p>
            <a:r>
              <a:rPr lang="en-US" dirty="0"/>
              <a:t>Capitalizing on context from ACT 24 </a:t>
            </a:r>
          </a:p>
          <a:p>
            <a:pPr lvl="1"/>
            <a:r>
              <a:rPr lang="en-US" sz="1600" dirty="0"/>
              <a:t>Value of Triangulation and Contextual</a:t>
            </a:r>
          </a:p>
          <a:p>
            <a:r>
              <a:rPr lang="en-US" dirty="0"/>
              <a:t>Open Access Dataset</a:t>
            </a:r>
          </a:p>
          <a:p>
            <a:pPr lvl="1"/>
            <a:r>
              <a:rPr lang="en-US" sz="1600" dirty="0"/>
              <a:t>Hibbing et al., 2021</a:t>
            </a:r>
          </a:p>
          <a:p>
            <a:pPr lvl="1"/>
            <a:endParaRPr lang="en-US" dirty="0"/>
          </a:p>
          <a:p>
            <a:pPr lvl="1"/>
            <a:endParaRPr lang="en-US" dirty="0"/>
          </a:p>
          <a:p>
            <a:pPr lvl="1"/>
            <a:endParaRPr lang="en-US" dirty="0"/>
          </a:p>
          <a:p>
            <a:endParaRPr lang="en-US" dirty="0"/>
          </a:p>
        </p:txBody>
      </p:sp>
      <p:pic>
        <p:nvPicPr>
          <p:cNvPr id="3" name="Picture 2" descr="Graphical user interface, application&#10;&#10;Description automatically generated">
            <a:extLst>
              <a:ext uri="{FF2B5EF4-FFF2-40B4-BE49-F238E27FC236}">
                <a16:creationId xmlns:a16="http://schemas.microsoft.com/office/drawing/2014/main" id="{8984380E-2206-4123-B4D7-316520876DD8}"/>
              </a:ext>
            </a:extLst>
          </p:cNvPr>
          <p:cNvPicPr>
            <a:picLocks noChangeAspect="1"/>
          </p:cNvPicPr>
          <p:nvPr/>
        </p:nvPicPr>
        <p:blipFill>
          <a:blip r:embed="rId4"/>
          <a:stretch>
            <a:fillRect/>
          </a:stretch>
        </p:blipFill>
        <p:spPr>
          <a:xfrm>
            <a:off x="5939523" y="1719263"/>
            <a:ext cx="5619416" cy="3841028"/>
          </a:xfrm>
          <a:prstGeom prst="rect">
            <a:avLst/>
          </a:prstGeom>
        </p:spPr>
      </p:pic>
    </p:spTree>
    <p:custDataLst>
      <p:tags r:id="rId1"/>
    </p:custData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bodymedia sensewear pro armb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286" y="446554"/>
            <a:ext cx="2438715" cy="125844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B5A3D8-E276-4293-9B38-E887E69056D3}"/>
              </a:ext>
            </a:extLst>
          </p:cNvPr>
          <p:cNvSpPr>
            <a:spLocks noGrp="1"/>
          </p:cNvSpPr>
          <p:nvPr>
            <p:ph type="title"/>
          </p:nvPr>
        </p:nvSpPr>
        <p:spPr/>
        <p:txBody>
          <a:bodyPr/>
          <a:lstStyle/>
          <a:p>
            <a:r>
              <a:rPr lang="en-US" dirty="0"/>
              <a:t>Design and Measures</a:t>
            </a:r>
          </a:p>
        </p:txBody>
      </p:sp>
      <p:sp>
        <p:nvSpPr>
          <p:cNvPr id="3" name="Content Placeholder 2">
            <a:extLst>
              <a:ext uri="{FF2B5EF4-FFF2-40B4-BE49-F238E27FC236}">
                <a16:creationId xmlns:a16="http://schemas.microsoft.com/office/drawing/2014/main" id="{E5D33E6B-39EA-4058-B7C1-A02AA7EBACE2}"/>
              </a:ext>
            </a:extLst>
          </p:cNvPr>
          <p:cNvSpPr>
            <a:spLocks noGrp="1"/>
          </p:cNvSpPr>
          <p:nvPr>
            <p:ph idx="1"/>
          </p:nvPr>
        </p:nvSpPr>
        <p:spPr/>
        <p:txBody>
          <a:bodyPr>
            <a:normAutofit fontScale="85000" lnSpcReduction="20000"/>
          </a:bodyPr>
          <a:lstStyle/>
          <a:p>
            <a:r>
              <a:rPr lang="en-US" dirty="0"/>
              <a:t>Convenience Sample of Adults</a:t>
            </a:r>
          </a:p>
          <a:p>
            <a:pPr marL="344487" lvl="1" indent="0">
              <a:buNone/>
            </a:pPr>
            <a:r>
              <a:rPr lang="en-US" dirty="0"/>
              <a:t> </a:t>
            </a:r>
          </a:p>
          <a:p>
            <a:r>
              <a:rPr lang="en-US" dirty="0"/>
              <a:t>24 hour monitoring </a:t>
            </a:r>
          </a:p>
          <a:p>
            <a:pPr lvl="1"/>
            <a:r>
              <a:rPr lang="en-US" dirty="0" err="1"/>
              <a:t>Bodymedia</a:t>
            </a:r>
            <a:r>
              <a:rPr lang="en-US" dirty="0"/>
              <a:t> </a:t>
            </a:r>
            <a:r>
              <a:rPr lang="en-US" dirty="0" err="1"/>
              <a:t>Sensewear</a:t>
            </a:r>
            <a:r>
              <a:rPr lang="en-US" dirty="0"/>
              <a:t> (arm)</a:t>
            </a:r>
          </a:p>
          <a:p>
            <a:pPr lvl="1"/>
            <a:r>
              <a:rPr lang="en-US" dirty="0" err="1"/>
              <a:t>Actigraph</a:t>
            </a:r>
            <a:r>
              <a:rPr lang="en-US" dirty="0"/>
              <a:t> (wrist – both L and R)</a:t>
            </a:r>
          </a:p>
          <a:p>
            <a:pPr lvl="1"/>
            <a:r>
              <a:rPr lang="en-US" dirty="0" err="1"/>
              <a:t>Actigraph</a:t>
            </a:r>
            <a:r>
              <a:rPr lang="en-US" dirty="0"/>
              <a:t> (waist) </a:t>
            </a:r>
            <a:r>
              <a:rPr lang="en-US" dirty="0" err="1"/>
              <a:t>Axivity</a:t>
            </a:r>
            <a:r>
              <a:rPr lang="en-US" dirty="0"/>
              <a:t> (wrist)</a:t>
            </a:r>
          </a:p>
          <a:p>
            <a:pPr lvl="1"/>
            <a:r>
              <a:rPr lang="en-US" dirty="0" err="1"/>
              <a:t>GENEActiv</a:t>
            </a:r>
            <a:r>
              <a:rPr lang="en-US" dirty="0"/>
              <a:t> (wrist)</a:t>
            </a:r>
          </a:p>
          <a:p>
            <a:pPr lvl="1"/>
            <a:r>
              <a:rPr lang="en-US" dirty="0" err="1"/>
              <a:t>ActivPAL</a:t>
            </a:r>
            <a:r>
              <a:rPr lang="en-US" dirty="0"/>
              <a:t> (thigh)</a:t>
            </a:r>
            <a:br>
              <a:rPr lang="en-US" dirty="0"/>
            </a:br>
            <a:endParaRPr lang="en-US" dirty="0"/>
          </a:p>
          <a:p>
            <a:r>
              <a:rPr lang="en-US" dirty="0"/>
              <a:t>Direct Observation (30-60’) - Subsample)</a:t>
            </a:r>
            <a:br>
              <a:rPr lang="en-US" dirty="0"/>
            </a:br>
            <a:endParaRPr lang="en-US" dirty="0"/>
          </a:p>
          <a:p>
            <a:r>
              <a:rPr lang="en-US" dirty="0">
                <a:solidFill>
                  <a:srgbClr val="FF0000"/>
                </a:solidFill>
              </a:rPr>
              <a:t>Self-Report: 24-hour recall with Act24</a:t>
            </a:r>
          </a:p>
          <a:p>
            <a:pPr marL="0" indent="0">
              <a:buNone/>
            </a:pPr>
            <a:endParaRPr lang="en-US" dirty="0"/>
          </a:p>
        </p:txBody>
      </p:sp>
      <p:pic>
        <p:nvPicPr>
          <p:cNvPr id="1030" name="Picture 6" descr="Image result for axivi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61418" y="2831793"/>
            <a:ext cx="1524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geneactiv"/>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7084" y="1719263"/>
            <a:ext cx="1668795" cy="11125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ctigraph gt3x"/>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4145" y="1513060"/>
            <a:ext cx="1154545" cy="126999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activpal micr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9843" y="3019097"/>
            <a:ext cx="1368425" cy="1368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3206" y="4496762"/>
            <a:ext cx="4988794" cy="231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087086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1142-50E1-4AF5-99FC-0C7D3AE87172}"/>
              </a:ext>
            </a:extLst>
          </p:cNvPr>
          <p:cNvSpPr>
            <a:spLocks noGrp="1"/>
          </p:cNvSpPr>
          <p:nvPr>
            <p:ph type="title"/>
          </p:nvPr>
        </p:nvSpPr>
        <p:spPr/>
        <p:txBody>
          <a:bodyPr/>
          <a:lstStyle/>
          <a:p>
            <a:r>
              <a:rPr lang="en-US" u="sng" dirty="0"/>
              <a:t>Value</a:t>
            </a:r>
            <a:r>
              <a:rPr lang="en-US" dirty="0"/>
              <a:t> of </a:t>
            </a:r>
            <a:r>
              <a:rPr lang="en-US" dirty="0" err="1"/>
              <a:t>Sensewear</a:t>
            </a:r>
            <a:r>
              <a:rPr lang="en-US" dirty="0"/>
              <a:t> Data</a:t>
            </a:r>
          </a:p>
        </p:txBody>
      </p:sp>
      <p:sp>
        <p:nvSpPr>
          <p:cNvPr id="3" name="Content Placeholder 2">
            <a:extLst>
              <a:ext uri="{FF2B5EF4-FFF2-40B4-BE49-F238E27FC236}">
                <a16:creationId xmlns:a16="http://schemas.microsoft.com/office/drawing/2014/main" id="{9B6460FC-C2B2-4448-B72E-CFD3983BE018}"/>
              </a:ext>
            </a:extLst>
          </p:cNvPr>
          <p:cNvSpPr>
            <a:spLocks noGrp="1"/>
          </p:cNvSpPr>
          <p:nvPr>
            <p:ph idx="1"/>
          </p:nvPr>
        </p:nvSpPr>
        <p:spPr>
          <a:xfrm>
            <a:off x="1752600" y="1719263"/>
            <a:ext cx="8915400" cy="4411662"/>
          </a:xfrm>
        </p:spPr>
        <p:txBody>
          <a:bodyPr/>
          <a:lstStyle/>
          <a:p>
            <a:r>
              <a:rPr lang="en-US" dirty="0"/>
              <a:t>Provides reference comparison for other methods</a:t>
            </a:r>
          </a:p>
          <a:p>
            <a:pPr lvl="1"/>
            <a:r>
              <a:rPr lang="en-US" dirty="0"/>
              <a:t>Early pattern recognition approach </a:t>
            </a:r>
          </a:p>
          <a:p>
            <a:pPr lvl="1"/>
            <a:r>
              <a:rPr lang="en-US" dirty="0"/>
              <a:t>Strong validation evidence for estimation of EE</a:t>
            </a:r>
          </a:p>
          <a:p>
            <a:endParaRPr lang="en-US" dirty="0"/>
          </a:p>
          <a:p>
            <a:r>
              <a:rPr lang="en-US" dirty="0"/>
              <a:t>Provides true </a:t>
            </a:r>
            <a:br>
              <a:rPr lang="en-US" dirty="0"/>
            </a:br>
            <a:r>
              <a:rPr lang="en-US" dirty="0"/>
              <a:t>indicator </a:t>
            </a:r>
            <a:br>
              <a:rPr lang="en-US" dirty="0"/>
            </a:br>
            <a:r>
              <a:rPr lang="en-US" dirty="0"/>
              <a:t>of ‘wear time’</a:t>
            </a:r>
          </a:p>
        </p:txBody>
      </p:sp>
      <p:pic>
        <p:nvPicPr>
          <p:cNvPr id="4" name="Picture 4" descr="core_technology">
            <a:extLst>
              <a:ext uri="{FF2B5EF4-FFF2-40B4-BE49-F238E27FC236}">
                <a16:creationId xmlns:a16="http://schemas.microsoft.com/office/drawing/2014/main" id="{A70FAEDF-86DA-4BAC-92AB-CF936C418F32}"/>
              </a:ext>
            </a:extLst>
          </p:cNvPr>
          <p:cNvPicPr>
            <a:picLocks noChangeAspect="1" noChangeArrowheads="1"/>
          </p:cNvPicPr>
          <p:nvPr/>
        </p:nvPicPr>
        <p:blipFill>
          <a:blip r:embed="rId3" cstate="print"/>
          <a:srcRect/>
          <a:stretch>
            <a:fillRect/>
          </a:stretch>
        </p:blipFill>
        <p:spPr bwMode="auto">
          <a:xfrm>
            <a:off x="4581633" y="3200400"/>
            <a:ext cx="2342935" cy="3472542"/>
          </a:xfrm>
          <a:prstGeom prst="rect">
            <a:avLst/>
          </a:prstGeom>
          <a:noFill/>
          <a:ln w="9525">
            <a:noFill/>
            <a:miter lim="800000"/>
            <a:headEnd/>
            <a:tailEnd/>
          </a:ln>
        </p:spPr>
      </p:pic>
      <p:sp>
        <p:nvSpPr>
          <p:cNvPr id="5" name="Rectangle 4">
            <a:extLst>
              <a:ext uri="{FF2B5EF4-FFF2-40B4-BE49-F238E27FC236}">
                <a16:creationId xmlns:a16="http://schemas.microsoft.com/office/drawing/2014/main" id="{E12C5262-EB25-484E-96FC-173C73D8301B}"/>
              </a:ext>
            </a:extLst>
          </p:cNvPr>
          <p:cNvSpPr/>
          <p:nvPr/>
        </p:nvSpPr>
        <p:spPr>
          <a:xfrm>
            <a:off x="6934201" y="3619179"/>
            <a:ext cx="3869765" cy="2800767"/>
          </a:xfrm>
          <a:prstGeom prst="rect">
            <a:avLst/>
          </a:prstGeom>
          <a:solidFill>
            <a:schemeClr val="bg1"/>
          </a:solidFill>
        </p:spPr>
        <p:txBody>
          <a:bodyPr wrap="square">
            <a:spAutoFit/>
          </a:bodyPr>
          <a:lstStyle/>
          <a:p>
            <a:pPr fontAlgn="base">
              <a:lnSpc>
                <a:spcPct val="80000"/>
              </a:lnSpc>
              <a:spcBef>
                <a:spcPct val="0"/>
              </a:spcBef>
              <a:spcAft>
                <a:spcPct val="0"/>
              </a:spcAft>
              <a:buFont typeface="Arial" pitchFamily="34" charset="0"/>
              <a:buChar char="•"/>
              <a:defRPr/>
            </a:pPr>
            <a:r>
              <a:rPr lang="en-US" sz="2600" b="1" dirty="0">
                <a:solidFill>
                  <a:srgbClr val="FF0000"/>
                </a:solidFill>
                <a:effectLst>
                  <a:outerShdw blurRad="38100" dist="38100" dir="2700000" algn="tl">
                    <a:srgbClr val="C0C0C0"/>
                  </a:outerShdw>
                </a:effectLst>
                <a:latin typeface="Arial" charset="0"/>
                <a:cs typeface="Arial" charset="0"/>
              </a:rPr>
              <a:t>Multi-sensor activity monitor</a:t>
            </a:r>
          </a:p>
          <a:p>
            <a:pPr lvl="1" fontAlgn="base">
              <a:lnSpc>
                <a:spcPct val="80000"/>
              </a:lnSpc>
              <a:spcBef>
                <a:spcPct val="0"/>
              </a:spcBef>
              <a:spcAft>
                <a:spcPct val="0"/>
              </a:spcAft>
              <a:buFont typeface="Arial" pitchFamily="34" charset="0"/>
              <a:buChar char="•"/>
              <a:defRPr/>
            </a:pPr>
            <a:r>
              <a:rPr lang="en-US" sz="2400" dirty="0">
                <a:solidFill>
                  <a:srgbClr val="000000"/>
                </a:solidFill>
                <a:latin typeface="Arial" charset="0"/>
                <a:cs typeface="Arial" charset="0"/>
              </a:rPr>
              <a:t>3-axis accelerometer</a:t>
            </a:r>
          </a:p>
          <a:p>
            <a:pPr lvl="1" fontAlgn="base">
              <a:lnSpc>
                <a:spcPct val="80000"/>
              </a:lnSpc>
              <a:spcBef>
                <a:spcPct val="0"/>
              </a:spcBef>
              <a:spcAft>
                <a:spcPct val="0"/>
              </a:spcAft>
              <a:buFont typeface="Arial" pitchFamily="34" charset="0"/>
              <a:buChar char="•"/>
              <a:defRPr/>
            </a:pPr>
            <a:r>
              <a:rPr lang="en-US" sz="2400" dirty="0">
                <a:solidFill>
                  <a:srgbClr val="000000"/>
                </a:solidFill>
                <a:latin typeface="Arial" charset="0"/>
                <a:cs typeface="Arial" charset="0"/>
              </a:rPr>
              <a:t>Heat flux </a:t>
            </a:r>
          </a:p>
          <a:p>
            <a:pPr lvl="1" fontAlgn="base">
              <a:lnSpc>
                <a:spcPct val="80000"/>
              </a:lnSpc>
              <a:spcBef>
                <a:spcPct val="0"/>
              </a:spcBef>
              <a:spcAft>
                <a:spcPct val="0"/>
              </a:spcAft>
              <a:buFont typeface="Arial" pitchFamily="34" charset="0"/>
              <a:buChar char="•"/>
              <a:defRPr/>
            </a:pPr>
            <a:r>
              <a:rPr lang="en-US" sz="2400" dirty="0">
                <a:solidFill>
                  <a:srgbClr val="000000"/>
                </a:solidFill>
                <a:latin typeface="Arial" charset="0"/>
                <a:cs typeface="Arial" charset="0"/>
              </a:rPr>
              <a:t>Galvanic skin response (GSR)</a:t>
            </a:r>
          </a:p>
          <a:p>
            <a:pPr lvl="1" fontAlgn="base">
              <a:lnSpc>
                <a:spcPct val="80000"/>
              </a:lnSpc>
              <a:spcBef>
                <a:spcPct val="0"/>
              </a:spcBef>
              <a:spcAft>
                <a:spcPct val="0"/>
              </a:spcAft>
              <a:buFont typeface="Arial" pitchFamily="34" charset="0"/>
              <a:buChar char="•"/>
              <a:defRPr/>
            </a:pPr>
            <a:r>
              <a:rPr lang="en-US" sz="2400" dirty="0">
                <a:solidFill>
                  <a:srgbClr val="000000"/>
                </a:solidFill>
                <a:latin typeface="Arial" charset="0"/>
                <a:cs typeface="Arial" charset="0"/>
              </a:rPr>
              <a:t>Skin temperature</a:t>
            </a:r>
          </a:p>
          <a:p>
            <a:pPr lvl="1" fontAlgn="base">
              <a:lnSpc>
                <a:spcPct val="80000"/>
              </a:lnSpc>
              <a:spcBef>
                <a:spcPct val="0"/>
              </a:spcBef>
              <a:spcAft>
                <a:spcPct val="0"/>
              </a:spcAft>
              <a:buFont typeface="Arial" pitchFamily="34" charset="0"/>
              <a:buChar char="•"/>
              <a:defRPr/>
            </a:pPr>
            <a:r>
              <a:rPr lang="en-US" sz="2400" dirty="0">
                <a:solidFill>
                  <a:srgbClr val="000000"/>
                </a:solidFill>
                <a:latin typeface="Arial" charset="0"/>
                <a:cs typeface="Arial" charset="0"/>
              </a:rPr>
              <a:t>Near body ambient temperature</a:t>
            </a:r>
          </a:p>
        </p:txBody>
      </p:sp>
    </p:spTree>
    <p:custDataLst>
      <p:tags r:id="rId1"/>
    </p:custDataLst>
    <p:extLst>
      <p:ext uri="{BB962C8B-B14F-4D97-AF65-F5344CB8AC3E}">
        <p14:creationId xmlns:p14="http://schemas.microsoft.com/office/powerpoint/2010/main" val="23585690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1142-50E1-4AF5-99FC-0C7D3AE87172}"/>
              </a:ext>
            </a:extLst>
          </p:cNvPr>
          <p:cNvSpPr>
            <a:spLocks noGrp="1"/>
          </p:cNvSpPr>
          <p:nvPr>
            <p:ph type="title"/>
          </p:nvPr>
        </p:nvSpPr>
        <p:spPr/>
        <p:txBody>
          <a:bodyPr/>
          <a:lstStyle/>
          <a:p>
            <a:r>
              <a:rPr lang="en-US" u="sng" dirty="0"/>
              <a:t>Value</a:t>
            </a:r>
            <a:r>
              <a:rPr lang="en-US" dirty="0"/>
              <a:t> of Act24 Data</a:t>
            </a:r>
          </a:p>
        </p:txBody>
      </p:sp>
      <p:sp>
        <p:nvSpPr>
          <p:cNvPr id="3" name="Content Placeholder 2">
            <a:extLst>
              <a:ext uri="{FF2B5EF4-FFF2-40B4-BE49-F238E27FC236}">
                <a16:creationId xmlns:a16="http://schemas.microsoft.com/office/drawing/2014/main" id="{9B6460FC-C2B2-4448-B72E-CFD3983BE018}"/>
              </a:ext>
            </a:extLst>
          </p:cNvPr>
          <p:cNvSpPr>
            <a:spLocks noGrp="1"/>
          </p:cNvSpPr>
          <p:nvPr>
            <p:ph idx="1"/>
          </p:nvPr>
        </p:nvSpPr>
        <p:spPr>
          <a:xfrm>
            <a:off x="1752600" y="1719263"/>
            <a:ext cx="8763000" cy="4411662"/>
          </a:xfrm>
        </p:spPr>
        <p:txBody>
          <a:bodyPr/>
          <a:lstStyle/>
          <a:p>
            <a:r>
              <a:rPr lang="en-US" dirty="0"/>
              <a:t>Provide valuable data on context of PA and SB</a:t>
            </a:r>
          </a:p>
          <a:p>
            <a:r>
              <a:rPr lang="en-US" dirty="0"/>
              <a:t>Provide reported data on sleep for 24hr studies</a:t>
            </a:r>
          </a:p>
        </p:txBody>
      </p:sp>
      <p:graphicFrame>
        <p:nvGraphicFramePr>
          <p:cNvPr id="6" name="Content Placeholder 3">
            <a:extLst>
              <a:ext uri="{FF2B5EF4-FFF2-40B4-BE49-F238E27FC236}">
                <a16:creationId xmlns:a16="http://schemas.microsoft.com/office/drawing/2014/main" id="{DCCB3B03-02A9-4ED8-9FA1-4B99E854CED1}"/>
              </a:ext>
            </a:extLst>
          </p:cNvPr>
          <p:cNvGraphicFramePr>
            <a:graphicFrameLocks/>
          </p:cNvGraphicFramePr>
          <p:nvPr>
            <p:extLst>
              <p:ext uri="{D42A27DB-BD31-4B8C-83A1-F6EECF244321}">
                <p14:modId xmlns:p14="http://schemas.microsoft.com/office/powerpoint/2010/main" val="3513550988"/>
              </p:ext>
            </p:extLst>
          </p:nvPr>
        </p:nvGraphicFramePr>
        <p:xfrm>
          <a:off x="1752600" y="3241603"/>
          <a:ext cx="8153400" cy="2697165"/>
        </p:xfrm>
        <a:graphic>
          <a:graphicData uri="http://schemas.openxmlformats.org/drawingml/2006/table">
            <a:tbl>
              <a:tblPr firstRow="1" firstCol="1" bandRow="1">
                <a:tableStyleId>{5C22544A-7EE6-4342-B048-85BDC9FD1C3A}</a:tableStyleId>
              </a:tblPr>
              <a:tblGrid>
                <a:gridCol w="3749716">
                  <a:extLst>
                    <a:ext uri="{9D8B030D-6E8A-4147-A177-3AD203B41FA5}">
                      <a16:colId xmlns:a16="http://schemas.microsoft.com/office/drawing/2014/main" val="20000"/>
                    </a:ext>
                  </a:extLst>
                </a:gridCol>
                <a:gridCol w="602277">
                  <a:extLst>
                    <a:ext uri="{9D8B030D-6E8A-4147-A177-3AD203B41FA5}">
                      <a16:colId xmlns:a16="http://schemas.microsoft.com/office/drawing/2014/main" val="20001"/>
                    </a:ext>
                  </a:extLst>
                </a:gridCol>
                <a:gridCol w="1986812">
                  <a:extLst>
                    <a:ext uri="{9D8B030D-6E8A-4147-A177-3AD203B41FA5}">
                      <a16:colId xmlns:a16="http://schemas.microsoft.com/office/drawing/2014/main" val="20002"/>
                    </a:ext>
                  </a:extLst>
                </a:gridCol>
                <a:gridCol w="1814595">
                  <a:extLst>
                    <a:ext uri="{9D8B030D-6E8A-4147-A177-3AD203B41FA5}">
                      <a16:colId xmlns:a16="http://schemas.microsoft.com/office/drawing/2014/main" val="20003"/>
                    </a:ext>
                  </a:extLst>
                </a:gridCol>
              </a:tblGrid>
              <a:tr h="299685">
                <a:tc>
                  <a:txBody>
                    <a:bodyPr/>
                    <a:lstStyle/>
                    <a:p>
                      <a:pPr marL="0" marR="0">
                        <a:spcBef>
                          <a:spcPts val="0"/>
                        </a:spcBef>
                        <a:spcAft>
                          <a:spcPts val="0"/>
                        </a:spcAft>
                      </a:pPr>
                      <a:r>
                        <a:rPr lang="en-US" sz="1800" dirty="0">
                          <a:effectLst/>
                        </a:rPr>
                        <a:t>Activity</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 Reported</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a:effectLst/>
                        </a:rPr>
                        <a:t>MeanDuration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99685">
                <a:tc>
                  <a:txBody>
                    <a:bodyPr/>
                    <a:lstStyle/>
                    <a:p>
                      <a:pPr marL="0" marR="0">
                        <a:spcBef>
                          <a:spcPts val="0"/>
                        </a:spcBef>
                        <a:spcAft>
                          <a:spcPts val="0"/>
                        </a:spcAft>
                      </a:pPr>
                      <a:r>
                        <a:rPr lang="en-US" sz="1800" dirty="0">
                          <a:solidFill>
                            <a:schemeClr val="tx1"/>
                          </a:solidFill>
                          <a:effectLst/>
                        </a:rPr>
                        <a:t>Walking for transportation</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r">
                        <a:spcBef>
                          <a:spcPts val="0"/>
                        </a:spcBef>
                        <a:spcAft>
                          <a:spcPts val="0"/>
                        </a:spcAft>
                      </a:pPr>
                      <a:r>
                        <a:rPr lang="en-US" sz="1800">
                          <a:effectLst/>
                        </a:rPr>
                        <a:t>421</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69.77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11.56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99685">
                <a:tc>
                  <a:txBody>
                    <a:bodyPr/>
                    <a:lstStyle/>
                    <a:p>
                      <a:pPr marL="0" marR="0">
                        <a:spcBef>
                          <a:spcPts val="0"/>
                        </a:spcBef>
                        <a:spcAft>
                          <a:spcPts val="0"/>
                        </a:spcAft>
                      </a:pPr>
                      <a:r>
                        <a:rPr lang="en-US" sz="1800" dirty="0">
                          <a:solidFill>
                            <a:schemeClr val="tx1"/>
                          </a:solidFill>
                          <a:effectLst/>
                        </a:rPr>
                        <a:t>Driving or riding in car  / truck</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r">
                        <a:spcBef>
                          <a:spcPts val="0"/>
                        </a:spcBef>
                        <a:spcAft>
                          <a:spcPts val="0"/>
                        </a:spcAft>
                      </a:pPr>
                      <a:r>
                        <a:rPr lang="en-US" sz="1800">
                          <a:effectLst/>
                        </a:rPr>
                        <a:t>322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69.77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17.66</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299685">
                <a:tc>
                  <a:txBody>
                    <a:bodyPr/>
                    <a:lstStyle/>
                    <a:p>
                      <a:pPr marL="0" marR="0">
                        <a:spcBef>
                          <a:spcPts val="0"/>
                        </a:spcBef>
                        <a:spcAft>
                          <a:spcPts val="0"/>
                        </a:spcAft>
                      </a:pPr>
                      <a:r>
                        <a:rPr lang="en-US" sz="1800" dirty="0">
                          <a:solidFill>
                            <a:schemeClr val="tx1"/>
                          </a:solidFill>
                          <a:effectLst/>
                        </a:rPr>
                        <a:t>Eating a meal or snack</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r">
                        <a:spcBef>
                          <a:spcPts val="0"/>
                        </a:spcBef>
                        <a:spcAft>
                          <a:spcPts val="0"/>
                        </a:spcAft>
                      </a:pPr>
                      <a:r>
                        <a:rPr lang="en-US" sz="1800">
                          <a:effectLst/>
                        </a:rPr>
                        <a:t>267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85.27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27.88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299685">
                <a:tc>
                  <a:txBody>
                    <a:bodyPr/>
                    <a:lstStyle/>
                    <a:p>
                      <a:pPr marL="0" marR="0">
                        <a:spcBef>
                          <a:spcPts val="0"/>
                        </a:spcBef>
                        <a:spcAft>
                          <a:spcPts val="0"/>
                        </a:spcAft>
                      </a:pPr>
                      <a:r>
                        <a:rPr lang="en-US" sz="1800" dirty="0">
                          <a:solidFill>
                            <a:schemeClr val="tx1"/>
                          </a:solidFill>
                          <a:effectLst/>
                        </a:rPr>
                        <a:t>Educational pursuits</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r">
                        <a:spcBef>
                          <a:spcPts val="0"/>
                        </a:spcBef>
                        <a:spcAft>
                          <a:spcPts val="0"/>
                        </a:spcAft>
                      </a:pPr>
                      <a:r>
                        <a:rPr lang="en-US" sz="1800" dirty="0">
                          <a:effectLst/>
                        </a:rPr>
                        <a:t>226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45.73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82.79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r h="299685">
                <a:tc>
                  <a:txBody>
                    <a:bodyPr/>
                    <a:lstStyle/>
                    <a:p>
                      <a:pPr marL="0" marR="0">
                        <a:spcBef>
                          <a:spcPts val="0"/>
                        </a:spcBef>
                        <a:spcAft>
                          <a:spcPts val="0"/>
                        </a:spcAft>
                      </a:pPr>
                      <a:r>
                        <a:rPr lang="en-US" sz="1800" dirty="0">
                          <a:solidFill>
                            <a:schemeClr val="tx1"/>
                          </a:solidFill>
                          <a:effectLst/>
                        </a:rPr>
                        <a:t>Sleeping; or in bed</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r">
                        <a:spcBef>
                          <a:spcPts val="0"/>
                        </a:spcBef>
                        <a:spcAft>
                          <a:spcPts val="0"/>
                        </a:spcAft>
                      </a:pPr>
                      <a:r>
                        <a:rPr lang="en-US" sz="1800" dirty="0">
                          <a:effectLst/>
                        </a:rPr>
                        <a:t>198</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100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305.28</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299685">
                <a:tc>
                  <a:txBody>
                    <a:bodyPr/>
                    <a:lstStyle/>
                    <a:p>
                      <a:pPr marL="0" marR="0">
                        <a:spcBef>
                          <a:spcPts val="0"/>
                        </a:spcBef>
                        <a:spcAft>
                          <a:spcPts val="0"/>
                        </a:spcAft>
                      </a:pPr>
                      <a:r>
                        <a:rPr lang="en-US" sz="1800" dirty="0">
                          <a:solidFill>
                            <a:schemeClr val="tx1"/>
                          </a:solidFill>
                          <a:effectLst/>
                        </a:rPr>
                        <a:t>Dressing or undressing</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r">
                        <a:spcBef>
                          <a:spcPts val="0"/>
                        </a:spcBef>
                        <a:spcAft>
                          <a:spcPts val="0"/>
                        </a:spcAft>
                      </a:pPr>
                      <a:r>
                        <a:rPr lang="en-US" sz="1800">
                          <a:effectLst/>
                        </a:rPr>
                        <a:t>140</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65.11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10.36</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6"/>
                  </a:ext>
                </a:extLst>
              </a:tr>
              <a:tr h="299685">
                <a:tc>
                  <a:txBody>
                    <a:bodyPr/>
                    <a:lstStyle/>
                    <a:p>
                      <a:pPr marL="0" marR="0">
                        <a:spcBef>
                          <a:spcPts val="0"/>
                        </a:spcBef>
                        <a:spcAft>
                          <a:spcPts val="0"/>
                        </a:spcAft>
                      </a:pPr>
                      <a:r>
                        <a:rPr lang="en-US" sz="1800" dirty="0">
                          <a:solidFill>
                            <a:schemeClr val="tx1"/>
                          </a:solidFill>
                          <a:effectLst/>
                        </a:rPr>
                        <a:t>Watching TV; movies; DVDs</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r">
                        <a:spcBef>
                          <a:spcPts val="0"/>
                        </a:spcBef>
                        <a:spcAft>
                          <a:spcPts val="0"/>
                        </a:spcAft>
                      </a:pPr>
                      <a:r>
                        <a:rPr lang="en-US" sz="1800">
                          <a:effectLst/>
                        </a:rPr>
                        <a:t>133</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52.7</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81.50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7"/>
                  </a:ext>
                </a:extLst>
              </a:tr>
              <a:tr h="299685">
                <a:tc>
                  <a:txBody>
                    <a:bodyPr/>
                    <a:lstStyle/>
                    <a:p>
                      <a:pPr marL="0" marR="0">
                        <a:spcBef>
                          <a:spcPts val="0"/>
                        </a:spcBef>
                        <a:spcAft>
                          <a:spcPts val="0"/>
                        </a:spcAft>
                      </a:pPr>
                      <a:r>
                        <a:rPr lang="en-US" sz="1800" dirty="0">
                          <a:solidFill>
                            <a:schemeClr val="tx1"/>
                          </a:solidFill>
                          <a:effectLst/>
                        </a:rPr>
                        <a:t>Grooming activities</a:t>
                      </a:r>
                      <a:endParaRPr lang="en-US" sz="3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0" marR="0" algn="r">
                        <a:spcBef>
                          <a:spcPts val="0"/>
                        </a:spcBef>
                        <a:spcAft>
                          <a:spcPts val="0"/>
                        </a:spcAft>
                      </a:pPr>
                      <a:r>
                        <a:rPr lang="en-US" sz="1800">
                          <a:effectLst/>
                        </a:rPr>
                        <a:t>132</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62.79</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17.20</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8"/>
                  </a:ext>
                </a:extLst>
              </a:tr>
            </a:tbl>
          </a:graphicData>
        </a:graphic>
      </p:graphicFrame>
    </p:spTree>
    <p:custDataLst>
      <p:tags r:id="rId1"/>
    </p:custDataLst>
    <p:extLst>
      <p:ext uri="{BB962C8B-B14F-4D97-AF65-F5344CB8AC3E}">
        <p14:creationId xmlns:p14="http://schemas.microsoft.com/office/powerpoint/2010/main" val="37323429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a:t>Example of Data Integration with ACT24 </a:t>
            </a:r>
            <a:r>
              <a:rPr lang="en-US" sz="2400" dirty="0">
                <a:solidFill>
                  <a:srgbClr val="FF0000"/>
                </a:solidFill>
              </a:rPr>
              <a:t>Nick Lamoureux, Ph.D. student</a:t>
            </a:r>
            <a:r>
              <a:rPr lang="en-US" sz="2400" dirty="0"/>
              <a:t>)</a:t>
            </a:r>
          </a:p>
        </p:txBody>
      </p:sp>
      <p:sp>
        <p:nvSpPr>
          <p:cNvPr id="23555" name="Subtitle 4"/>
          <p:cNvSpPr>
            <a:spLocks noGrp="1"/>
          </p:cNvSpPr>
          <p:nvPr>
            <p:ph idx="1"/>
          </p:nvPr>
        </p:nvSpPr>
        <p:spPr/>
        <p:txBody>
          <a:bodyPr/>
          <a:lstStyle/>
          <a:p>
            <a:r>
              <a:rPr lang="en-US" dirty="0"/>
              <a:t>Measurement Agreement</a:t>
            </a:r>
          </a:p>
          <a:p>
            <a:pPr lvl="1"/>
            <a:r>
              <a:rPr lang="en-US" dirty="0"/>
              <a:t>Act 24</a:t>
            </a:r>
          </a:p>
          <a:p>
            <a:pPr lvl="1"/>
            <a:r>
              <a:rPr lang="en-US" dirty="0" err="1"/>
              <a:t>Sensewear</a:t>
            </a:r>
            <a:r>
              <a:rPr lang="en-US" dirty="0"/>
              <a:t> </a:t>
            </a:r>
          </a:p>
          <a:p>
            <a:pPr lvl="1"/>
            <a:r>
              <a:rPr lang="en-US" dirty="0"/>
              <a:t>Sojourn </a:t>
            </a:r>
          </a:p>
          <a:p>
            <a:pPr marL="0" indent="0">
              <a:buNone/>
            </a:pPr>
            <a:br>
              <a:rPr lang="en-US" dirty="0"/>
            </a:br>
            <a:endParaRPr lang="en-US" sz="2400" dirty="0"/>
          </a:p>
        </p:txBody>
      </p:sp>
      <p:grpSp>
        <p:nvGrpSpPr>
          <p:cNvPr id="4" name="Group 3">
            <a:extLst>
              <a:ext uri="{FF2B5EF4-FFF2-40B4-BE49-F238E27FC236}">
                <a16:creationId xmlns:a16="http://schemas.microsoft.com/office/drawing/2014/main" id="{99D53775-28F5-4210-854D-539B99F36A47}"/>
              </a:ext>
            </a:extLst>
          </p:cNvPr>
          <p:cNvGrpSpPr/>
          <p:nvPr/>
        </p:nvGrpSpPr>
        <p:grpSpPr>
          <a:xfrm>
            <a:off x="741303" y="3889593"/>
            <a:ext cx="4808623" cy="2765645"/>
            <a:chOff x="533400" y="1395710"/>
            <a:chExt cx="8229600" cy="5187653"/>
          </a:xfrm>
        </p:grpSpPr>
        <p:graphicFrame>
          <p:nvGraphicFramePr>
            <p:cNvPr id="5" name="Content Placeholder 3">
              <a:extLst>
                <a:ext uri="{FF2B5EF4-FFF2-40B4-BE49-F238E27FC236}">
                  <a16:creationId xmlns:a16="http://schemas.microsoft.com/office/drawing/2014/main" id="{28F22D55-81EA-4588-BAF7-641B1C18D048}"/>
                </a:ext>
              </a:extLst>
            </p:cNvPr>
            <p:cNvGraphicFramePr>
              <a:graphicFrameLocks/>
            </p:cNvGraphicFramePr>
            <p:nvPr/>
          </p:nvGraphicFramePr>
          <p:xfrm>
            <a:off x="533400" y="2057400"/>
            <a:ext cx="8229600" cy="4525963"/>
          </p:xfrm>
          <a:graphic>
            <a:graphicData uri="http://schemas.openxmlformats.org/drawingml/2006/chart">
              <c:chart xmlns:c="http://schemas.openxmlformats.org/drawingml/2006/chart" xmlns:r="http://schemas.openxmlformats.org/officeDocument/2006/relationships" r:id="rId4"/>
            </a:graphicData>
          </a:graphic>
        </p:graphicFrame>
        <p:grpSp>
          <p:nvGrpSpPr>
            <p:cNvPr id="6" name="Group 5">
              <a:extLst>
                <a:ext uri="{FF2B5EF4-FFF2-40B4-BE49-F238E27FC236}">
                  <a16:creationId xmlns:a16="http://schemas.microsoft.com/office/drawing/2014/main" id="{668BF00A-D294-4DFC-989F-CE396DE34326}"/>
                </a:ext>
              </a:extLst>
            </p:cNvPr>
            <p:cNvGrpSpPr/>
            <p:nvPr/>
          </p:nvGrpSpPr>
          <p:grpSpPr>
            <a:xfrm>
              <a:off x="1752600" y="1395710"/>
              <a:ext cx="6797078" cy="800159"/>
              <a:chOff x="1752600" y="1395710"/>
              <a:chExt cx="6797078" cy="800159"/>
            </a:xfrm>
          </p:grpSpPr>
          <p:sp>
            <p:nvSpPr>
              <p:cNvPr id="7" name="TextBox 6">
                <a:extLst>
                  <a:ext uri="{FF2B5EF4-FFF2-40B4-BE49-F238E27FC236}">
                    <a16:creationId xmlns:a16="http://schemas.microsoft.com/office/drawing/2014/main" id="{A1B78EE5-2A36-47E6-9AC7-3A98FBF7D120}"/>
                  </a:ext>
                </a:extLst>
              </p:cNvPr>
              <p:cNvSpPr txBox="1"/>
              <p:nvPr/>
            </p:nvSpPr>
            <p:spPr>
              <a:xfrm>
                <a:off x="1752600" y="1534180"/>
                <a:ext cx="1635014" cy="661689"/>
              </a:xfrm>
              <a:prstGeom prst="rect">
                <a:avLst/>
              </a:prstGeom>
              <a:noFill/>
            </p:spPr>
            <p:txBody>
              <a:bodyPr wrap="none" rtlCol="0">
                <a:spAutoFit/>
              </a:bodyPr>
              <a:lstStyle/>
              <a:p>
                <a:pPr fontAlgn="base">
                  <a:spcBef>
                    <a:spcPct val="0"/>
                  </a:spcBef>
                  <a:spcAft>
                    <a:spcPct val="0"/>
                  </a:spcAft>
                </a:pPr>
                <a:r>
                  <a:rPr lang="en-US" sz="2800" b="1" dirty="0">
                    <a:solidFill>
                      <a:srgbClr val="000000"/>
                    </a:solidFill>
                    <a:latin typeface="Arial" charset="0"/>
                    <a:cs typeface="Arial" charset="0"/>
                  </a:rPr>
                  <a:t>Act24</a:t>
                </a:r>
              </a:p>
            </p:txBody>
          </p:sp>
          <p:sp>
            <p:nvSpPr>
              <p:cNvPr id="8" name="TextBox 7">
                <a:extLst>
                  <a:ext uri="{FF2B5EF4-FFF2-40B4-BE49-F238E27FC236}">
                    <a16:creationId xmlns:a16="http://schemas.microsoft.com/office/drawing/2014/main" id="{51BF6B03-0178-47D0-91CB-3765C13B2D3F}"/>
                  </a:ext>
                </a:extLst>
              </p:cNvPr>
              <p:cNvSpPr txBox="1"/>
              <p:nvPr/>
            </p:nvSpPr>
            <p:spPr>
              <a:xfrm>
                <a:off x="4348830" y="1534180"/>
                <a:ext cx="1404871" cy="661689"/>
              </a:xfrm>
              <a:prstGeom prst="rect">
                <a:avLst/>
              </a:prstGeom>
              <a:noFill/>
            </p:spPr>
            <p:txBody>
              <a:bodyPr wrap="none" rtlCol="0">
                <a:spAutoFit/>
              </a:bodyPr>
              <a:lstStyle/>
              <a:p>
                <a:pPr fontAlgn="base">
                  <a:spcBef>
                    <a:spcPct val="0"/>
                  </a:spcBef>
                  <a:spcAft>
                    <a:spcPct val="0"/>
                  </a:spcAft>
                </a:pPr>
                <a:r>
                  <a:rPr lang="en-US" sz="2800" b="1" dirty="0">
                    <a:solidFill>
                      <a:srgbClr val="000000"/>
                    </a:solidFill>
                    <a:latin typeface="Arial" charset="0"/>
                    <a:cs typeface="Arial" charset="0"/>
                  </a:rPr>
                  <a:t>SWA</a:t>
                </a:r>
              </a:p>
            </p:txBody>
          </p:sp>
          <p:sp>
            <p:nvSpPr>
              <p:cNvPr id="9" name="TextBox 8">
                <a:extLst>
                  <a:ext uri="{FF2B5EF4-FFF2-40B4-BE49-F238E27FC236}">
                    <a16:creationId xmlns:a16="http://schemas.microsoft.com/office/drawing/2014/main" id="{F1BA8159-5FAD-4339-8475-2D196F91174C}"/>
                  </a:ext>
                </a:extLst>
              </p:cNvPr>
              <p:cNvSpPr txBox="1"/>
              <p:nvPr/>
            </p:nvSpPr>
            <p:spPr>
              <a:xfrm>
                <a:off x="6388546" y="1395710"/>
                <a:ext cx="2161132" cy="661689"/>
              </a:xfrm>
              <a:prstGeom prst="rect">
                <a:avLst/>
              </a:prstGeom>
              <a:noFill/>
            </p:spPr>
            <p:txBody>
              <a:bodyPr wrap="none" rtlCol="0">
                <a:spAutoFit/>
              </a:bodyPr>
              <a:lstStyle/>
              <a:p>
                <a:pPr fontAlgn="base">
                  <a:spcBef>
                    <a:spcPct val="0"/>
                  </a:spcBef>
                  <a:spcAft>
                    <a:spcPct val="0"/>
                  </a:spcAft>
                </a:pPr>
                <a:r>
                  <a:rPr lang="en-US" sz="2800" b="1" dirty="0">
                    <a:solidFill>
                      <a:srgbClr val="000000"/>
                    </a:solidFill>
                    <a:latin typeface="Arial" charset="0"/>
                    <a:cs typeface="Arial" charset="0"/>
                  </a:rPr>
                  <a:t>Sojourn</a:t>
                </a:r>
              </a:p>
            </p:txBody>
          </p:sp>
        </p:grpSp>
      </p:grpSp>
      <p:pic>
        <p:nvPicPr>
          <p:cNvPr id="3" name="Picture 2">
            <a:extLst>
              <a:ext uri="{FF2B5EF4-FFF2-40B4-BE49-F238E27FC236}">
                <a16:creationId xmlns:a16="http://schemas.microsoft.com/office/drawing/2014/main" id="{B1788484-D1C9-4027-5041-CA6644CD66C1}"/>
              </a:ext>
            </a:extLst>
          </p:cNvPr>
          <p:cNvPicPr>
            <a:picLocks noChangeAspect="1"/>
          </p:cNvPicPr>
          <p:nvPr/>
        </p:nvPicPr>
        <p:blipFill>
          <a:blip r:embed="rId5"/>
          <a:stretch>
            <a:fillRect/>
          </a:stretch>
        </p:blipFill>
        <p:spPr>
          <a:xfrm>
            <a:off x="6111573" y="1858096"/>
            <a:ext cx="5762367" cy="3590700"/>
          </a:xfrm>
          <a:prstGeom prst="rect">
            <a:avLst/>
          </a:prstGeom>
        </p:spPr>
      </p:pic>
    </p:spTree>
    <p:custDataLst>
      <p:tags r:id="rId1"/>
    </p:custDataLst>
    <p:extLst>
      <p:ext uri="{BB962C8B-B14F-4D97-AF65-F5344CB8AC3E}">
        <p14:creationId xmlns:p14="http://schemas.microsoft.com/office/powerpoint/2010/main" val="6700983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2238"/>
            <a:ext cx="7696200" cy="1295400"/>
          </a:xfrm>
        </p:spPr>
        <p:txBody>
          <a:bodyPr>
            <a:noAutofit/>
          </a:bodyPr>
          <a:lstStyle/>
          <a:p>
            <a:r>
              <a:rPr lang="en-US" sz="3600" dirty="0"/>
              <a:t>Using Act24 to contextualize physical activity assessment error</a:t>
            </a:r>
          </a:p>
        </p:txBody>
      </p:sp>
      <p:sp>
        <p:nvSpPr>
          <p:cNvPr id="3" name="Content Placeholder 2">
            <a:extLst>
              <a:ext uri="{FF2B5EF4-FFF2-40B4-BE49-F238E27FC236}">
                <a16:creationId xmlns:a16="http://schemas.microsoft.com/office/drawing/2014/main" id="{5DB83E33-A17D-46FD-BAF3-FA75537B89B5}"/>
              </a:ext>
            </a:extLst>
          </p:cNvPr>
          <p:cNvSpPr>
            <a:spLocks noGrp="1"/>
          </p:cNvSpPr>
          <p:nvPr>
            <p:ph idx="1"/>
          </p:nvPr>
        </p:nvSpPr>
        <p:spPr/>
        <p:txBody>
          <a:bodyPr/>
          <a:lstStyle/>
          <a:p>
            <a:r>
              <a:rPr lang="en-US" dirty="0"/>
              <a:t>Highest MAPE Activities</a:t>
            </a:r>
          </a:p>
          <a:p>
            <a:r>
              <a:rPr lang="en-US" dirty="0"/>
              <a:t>Lowest MAPE Activities</a:t>
            </a:r>
          </a:p>
        </p:txBody>
      </p:sp>
      <p:pic>
        <p:nvPicPr>
          <p:cNvPr id="5" name="Picture 4">
            <a:extLst>
              <a:ext uri="{FF2B5EF4-FFF2-40B4-BE49-F238E27FC236}">
                <a16:creationId xmlns:a16="http://schemas.microsoft.com/office/drawing/2014/main" id="{9EB6B7FF-23F5-B8B8-F48B-F25323E53E7C}"/>
              </a:ext>
            </a:extLst>
          </p:cNvPr>
          <p:cNvPicPr>
            <a:picLocks noChangeAspect="1"/>
          </p:cNvPicPr>
          <p:nvPr/>
        </p:nvPicPr>
        <p:blipFill>
          <a:blip r:embed="rId3"/>
          <a:stretch>
            <a:fillRect/>
          </a:stretch>
        </p:blipFill>
        <p:spPr>
          <a:xfrm>
            <a:off x="991431" y="3171960"/>
            <a:ext cx="9675738" cy="3333767"/>
          </a:xfrm>
          <a:prstGeom prst="rect">
            <a:avLst/>
          </a:prstGeom>
        </p:spPr>
      </p:pic>
      <p:pic>
        <p:nvPicPr>
          <p:cNvPr id="9" name="Picture 8">
            <a:extLst>
              <a:ext uri="{FF2B5EF4-FFF2-40B4-BE49-F238E27FC236}">
                <a16:creationId xmlns:a16="http://schemas.microsoft.com/office/drawing/2014/main" id="{26E4060B-DDA4-93D6-DFE4-C6059EED96B6}"/>
              </a:ext>
            </a:extLst>
          </p:cNvPr>
          <p:cNvPicPr>
            <a:picLocks noChangeAspect="1"/>
          </p:cNvPicPr>
          <p:nvPr/>
        </p:nvPicPr>
        <p:blipFill>
          <a:blip r:embed="rId4"/>
          <a:stretch>
            <a:fillRect/>
          </a:stretch>
        </p:blipFill>
        <p:spPr>
          <a:xfrm>
            <a:off x="991431" y="3041819"/>
            <a:ext cx="10098101" cy="3558378"/>
          </a:xfrm>
          <a:prstGeom prst="rect">
            <a:avLst/>
          </a:prstGeom>
        </p:spPr>
      </p:pic>
    </p:spTree>
    <p:custDataLst>
      <p:tags r:id="rId1"/>
    </p:custDataLst>
    <p:extLst>
      <p:ext uri="{BB962C8B-B14F-4D97-AF65-F5344CB8AC3E}">
        <p14:creationId xmlns:p14="http://schemas.microsoft.com/office/powerpoint/2010/main" val="301616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Summary</a:t>
            </a:r>
            <a:endParaRPr lang="ko-KR" altLang="en-US" dirty="0"/>
          </a:p>
        </p:txBody>
      </p:sp>
      <p:sp>
        <p:nvSpPr>
          <p:cNvPr id="6" name="Content Placeholder 2"/>
          <p:cNvSpPr>
            <a:spLocks noGrp="1"/>
          </p:cNvSpPr>
          <p:nvPr>
            <p:ph idx="1"/>
          </p:nvPr>
        </p:nvSpPr>
        <p:spPr/>
        <p:txBody>
          <a:bodyPr/>
          <a:lstStyle/>
          <a:p>
            <a:r>
              <a:rPr lang="en-US" dirty="0"/>
              <a:t>FLASH dataset provides a useful free-living data set linking report-based and monitor-based methods</a:t>
            </a:r>
          </a:p>
          <a:p>
            <a:endParaRPr lang="en-US" dirty="0"/>
          </a:p>
          <a:p>
            <a:r>
              <a:rPr lang="en-US" dirty="0"/>
              <a:t>Value</a:t>
            </a:r>
          </a:p>
          <a:p>
            <a:pPr lvl="1"/>
            <a:r>
              <a:rPr lang="en-US" dirty="0"/>
              <a:t>Temporal comparisons of methods and metrics</a:t>
            </a:r>
          </a:p>
          <a:p>
            <a:pPr lvl="1"/>
            <a:r>
              <a:rPr lang="en-US" dirty="0"/>
              <a:t>Insights about the context of activity</a:t>
            </a:r>
          </a:p>
          <a:p>
            <a:pPr lvl="1"/>
            <a:r>
              <a:rPr lang="en-US" dirty="0"/>
              <a:t>Platform for data sharing and comparisons</a:t>
            </a:r>
          </a:p>
        </p:txBody>
      </p:sp>
      <p:sp>
        <p:nvSpPr>
          <p:cNvPr id="3" name="Action Button: Go Back or Previous 2">
            <a:hlinkClick r:id="rId3" action="ppaction://hlinksldjump" highlightClick="1"/>
            <a:extLst>
              <a:ext uri="{FF2B5EF4-FFF2-40B4-BE49-F238E27FC236}">
                <a16:creationId xmlns:a16="http://schemas.microsoft.com/office/drawing/2014/main" id="{6B7F36F0-566C-4FBC-8027-2ADF7AD183C7}"/>
              </a:ext>
            </a:extLst>
          </p:cNvPr>
          <p:cNvSpPr/>
          <p:nvPr/>
        </p:nvSpPr>
        <p:spPr>
          <a:xfrm>
            <a:off x="9834880" y="5334000"/>
            <a:ext cx="1381760" cy="965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D71A03-1E8D-4066-B4D6-5EFCA849312A}"/>
              </a:ext>
            </a:extLst>
          </p:cNvPr>
          <p:cNvSpPr>
            <a:spLocks noGrp="1"/>
          </p:cNvSpPr>
          <p:nvPr>
            <p:ph type="ftr" sz="quarter" idx="11"/>
          </p:nvPr>
        </p:nvSpPr>
        <p:spPr/>
        <p:txBody>
          <a:bodyPr/>
          <a:lstStyle/>
          <a:p>
            <a:pPr>
              <a:defRPr/>
            </a:pPr>
            <a:endParaRPr lang="en-US" altLang="en-US"/>
          </a:p>
        </p:txBody>
      </p:sp>
    </p:spTree>
    <p:custDataLst>
      <p:tags r:id="rId1"/>
    </p:custDataLst>
    <p:extLst>
      <p:ext uri="{BB962C8B-B14F-4D97-AF65-F5344CB8AC3E}">
        <p14:creationId xmlns:p14="http://schemas.microsoft.com/office/powerpoint/2010/main" val="18745187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5FDA-FB72-499C-A4C9-944EDACDB304}"/>
              </a:ext>
            </a:extLst>
          </p:cNvPr>
          <p:cNvSpPr>
            <a:spLocks noGrp="1"/>
          </p:cNvSpPr>
          <p:nvPr>
            <p:ph type="ctrTitle"/>
          </p:nvPr>
        </p:nvSpPr>
        <p:spPr>
          <a:xfrm>
            <a:off x="1395210" y="1682855"/>
            <a:ext cx="10414715" cy="2387600"/>
          </a:xfrm>
        </p:spPr>
        <p:txBody>
          <a:bodyPr>
            <a:normAutofit/>
          </a:bodyPr>
          <a:lstStyle/>
          <a:p>
            <a:r>
              <a:rPr lang="en-US" b="1" dirty="0"/>
              <a:t>Examples of Calibration Research with Report Measures</a:t>
            </a:r>
            <a:endParaRPr lang="en-US" dirty="0"/>
          </a:p>
        </p:txBody>
      </p:sp>
      <p:sp>
        <p:nvSpPr>
          <p:cNvPr id="3" name="Subtitle 2">
            <a:extLst>
              <a:ext uri="{FF2B5EF4-FFF2-40B4-BE49-F238E27FC236}">
                <a16:creationId xmlns:a16="http://schemas.microsoft.com/office/drawing/2014/main" id="{CCE2BF06-4463-43FE-AA4A-43A907A907E3}"/>
              </a:ext>
            </a:extLst>
          </p:cNvPr>
          <p:cNvSpPr>
            <a:spLocks noGrp="1"/>
          </p:cNvSpPr>
          <p:nvPr>
            <p:ph type="subTitle" idx="1"/>
          </p:nvPr>
        </p:nvSpPr>
        <p:spPr>
          <a:xfrm>
            <a:off x="1395210" y="4070455"/>
            <a:ext cx="9144000" cy="1655762"/>
          </a:xfrm>
        </p:spPr>
        <p:txBody>
          <a:bodyPr/>
          <a:lstStyle/>
          <a:p>
            <a:endParaRPr lang="en-US" dirty="0"/>
          </a:p>
        </p:txBody>
      </p:sp>
    </p:spTree>
    <p:custDataLst>
      <p:tags r:id="rId1"/>
    </p:custDataLst>
    <p:extLst>
      <p:ext uri="{BB962C8B-B14F-4D97-AF65-F5344CB8AC3E}">
        <p14:creationId xmlns:p14="http://schemas.microsoft.com/office/powerpoint/2010/main" val="1586820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F007E-8369-46D9-BC81-3D8487607D49}"/>
              </a:ext>
            </a:extLst>
          </p:cNvPr>
          <p:cNvSpPr>
            <a:spLocks noGrp="1"/>
          </p:cNvSpPr>
          <p:nvPr>
            <p:ph type="title"/>
          </p:nvPr>
        </p:nvSpPr>
        <p:spPr/>
        <p:txBody>
          <a:bodyPr/>
          <a:lstStyle/>
          <a:p>
            <a:r>
              <a:rPr lang="en-US" dirty="0"/>
              <a:t>My History with the PAPH Course</a:t>
            </a:r>
          </a:p>
        </p:txBody>
      </p:sp>
      <p:pic>
        <p:nvPicPr>
          <p:cNvPr id="4" name="Picture 3" descr="Graphical user interface, application&#10;&#10;Description automatically generated">
            <a:extLst>
              <a:ext uri="{FF2B5EF4-FFF2-40B4-BE49-F238E27FC236}">
                <a16:creationId xmlns:a16="http://schemas.microsoft.com/office/drawing/2014/main" id="{C9C162FB-2C32-4C7E-B5D0-479F089A67B6}"/>
              </a:ext>
            </a:extLst>
          </p:cNvPr>
          <p:cNvPicPr>
            <a:picLocks noChangeAspect="1"/>
          </p:cNvPicPr>
          <p:nvPr/>
        </p:nvPicPr>
        <p:blipFill>
          <a:blip r:embed="rId3"/>
          <a:stretch>
            <a:fillRect/>
          </a:stretch>
        </p:blipFill>
        <p:spPr>
          <a:xfrm>
            <a:off x="0" y="1604544"/>
            <a:ext cx="12192000" cy="3648912"/>
          </a:xfrm>
          <a:prstGeom prst="rect">
            <a:avLst/>
          </a:prstGeom>
        </p:spPr>
      </p:pic>
    </p:spTree>
    <p:custDataLst>
      <p:tags r:id="rId1"/>
    </p:custDataLst>
    <p:extLst>
      <p:ext uri="{BB962C8B-B14F-4D97-AF65-F5344CB8AC3E}">
        <p14:creationId xmlns:p14="http://schemas.microsoft.com/office/powerpoint/2010/main" val="319388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http://www.claflinequip.com/media/catalog/product/cache/2/image/750x750/9df78eab33525d08d6e5fb8d27136e95/fabrication/02%20Evaluation/12-11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33600" y="12192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2"/>
          <p:cNvSpPr>
            <a:spLocks noGrp="1" noChangeArrowheads="1"/>
          </p:cNvSpPr>
          <p:nvPr>
            <p:ph type="title"/>
          </p:nvPr>
        </p:nvSpPr>
        <p:spPr/>
        <p:txBody>
          <a:bodyPr>
            <a:normAutofit/>
          </a:bodyPr>
          <a:lstStyle/>
          <a:p>
            <a:pPr>
              <a:lnSpc>
                <a:spcPct val="80000"/>
              </a:lnSpc>
              <a:spcBef>
                <a:spcPct val="20000"/>
              </a:spcBef>
              <a:defRPr/>
            </a:pPr>
            <a:r>
              <a:rPr lang="en-US" i="1" dirty="0">
                <a:solidFill>
                  <a:srgbClr val="C00000"/>
                </a:solidFill>
                <a:latin typeface="+mn-lt"/>
                <a:ea typeface="+mn-ea"/>
                <a:cs typeface="+mn-cs"/>
              </a:rPr>
              <a:t>Why calibration?</a:t>
            </a:r>
          </a:p>
        </p:txBody>
      </p:sp>
      <p:sp>
        <p:nvSpPr>
          <p:cNvPr id="9" name="TextBox 8"/>
          <p:cNvSpPr txBox="1">
            <a:spLocks noChangeArrowheads="1"/>
          </p:cNvSpPr>
          <p:nvPr/>
        </p:nvSpPr>
        <p:spPr bwMode="auto">
          <a:xfrm>
            <a:off x="5257800" y="2362201"/>
            <a:ext cx="5105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rPr>
              <a:t>			</a:t>
            </a:r>
            <a:r>
              <a:rPr kumimoji="0" lang="en-US" altLang="en-US" sz="2400" b="1" i="0" u="none" strike="noStrike" kern="1200" cap="none" spc="0" normalizeH="0" baseline="0" noProof="0">
                <a:ln>
                  <a:noFill/>
                </a:ln>
                <a:solidFill>
                  <a:srgbClr val="000000"/>
                </a:solidFill>
                <a:effectLst/>
                <a:uLnTx/>
                <a:uFillTx/>
                <a:latin typeface="Arial" charset="0"/>
                <a:ea typeface="+mn-ea"/>
                <a:cs typeface="Arial" charset="0"/>
              </a:rPr>
              <a:t>% Body Fat</a:t>
            </a:r>
          </a:p>
        </p:txBody>
      </p:sp>
      <p:sp>
        <p:nvSpPr>
          <p:cNvPr id="10" name="Striped Right Arrow 9"/>
          <p:cNvSpPr/>
          <p:nvPr/>
        </p:nvSpPr>
        <p:spPr>
          <a:xfrm>
            <a:off x="5029200" y="2438400"/>
            <a:ext cx="2209800" cy="381000"/>
          </a:xfrm>
          <a:prstGeom prst="striped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6 mm</a:t>
            </a:r>
          </a:p>
        </p:txBody>
      </p:sp>
      <p:pic>
        <p:nvPicPr>
          <p:cNvPr id="11" name="Picture 10" descr="PAQ exampl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4114800"/>
            <a:ext cx="2565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triped Right Arrow 11"/>
          <p:cNvSpPr/>
          <p:nvPr/>
        </p:nvSpPr>
        <p:spPr>
          <a:xfrm>
            <a:off x="5029200" y="5029200"/>
            <a:ext cx="2209800" cy="381000"/>
          </a:xfrm>
          <a:prstGeom prst="stripedRightArrow">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mn-cs"/>
              </a:rPr>
              <a:t>3.5</a:t>
            </a:r>
          </a:p>
        </p:txBody>
      </p:sp>
      <p:sp>
        <p:nvSpPr>
          <p:cNvPr id="13" name="TextBox 12"/>
          <p:cNvSpPr txBox="1">
            <a:spLocks noChangeArrowheads="1"/>
          </p:cNvSpPr>
          <p:nvPr/>
        </p:nvSpPr>
        <p:spPr bwMode="auto">
          <a:xfrm>
            <a:off x="5257800" y="4953001"/>
            <a:ext cx="541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rPr>
              <a:t>                                      </a:t>
            </a:r>
            <a:r>
              <a:rPr kumimoji="0" lang="en-US" altLang="en-US" sz="2400" b="1" i="0" u="none" strike="noStrike" kern="1200" cap="none" spc="0" normalizeH="0" baseline="0" noProof="0">
                <a:ln>
                  <a:noFill/>
                </a:ln>
                <a:solidFill>
                  <a:srgbClr val="000000"/>
                </a:solidFill>
                <a:effectLst/>
                <a:uLnTx/>
                <a:uFillTx/>
                <a:latin typeface="Arial" charset="0"/>
                <a:ea typeface="+mn-ea"/>
                <a:cs typeface="Arial" charset="0"/>
              </a:rPr>
              <a:t>Minutes of MVPA</a:t>
            </a:r>
          </a:p>
        </p:txBody>
      </p:sp>
    </p:spTree>
    <p:custDataLst>
      <p:tags r:id="rId1"/>
    </p:custDataLst>
    <p:extLst>
      <p:ext uri="{BB962C8B-B14F-4D97-AF65-F5344CB8AC3E}">
        <p14:creationId xmlns:p14="http://schemas.microsoft.com/office/powerpoint/2010/main" val="3022564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58"/>
                                        </p:tgtEl>
                                        <p:attrNameLst>
                                          <p:attrName>style.visibility</p:attrName>
                                        </p:attrNameLst>
                                      </p:cBhvr>
                                      <p:to>
                                        <p:strVal val="visible"/>
                                      </p:to>
                                    </p:set>
                                  </p:childTnLst>
                                </p:cTn>
                              </p:par>
                              <p:par>
                                <p:cTn id="9" presetID="4"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ox(in)">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4" presetClass="entr" presetSubtype="16"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animBg="1"/>
      <p:bldP spid="1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209800" y="152400"/>
            <a:ext cx="7772400" cy="457200"/>
          </a:xfrm>
          <a:prstGeom prst="rect">
            <a:avLst/>
          </a:prstGeom>
          <a:noFill/>
          <a:ln w="9525">
            <a:noFill/>
            <a:miter lim="800000"/>
            <a:headEnd/>
            <a:tailEnd/>
          </a:ln>
          <a:effectLst/>
        </p:spPr>
        <p:txBody>
          <a:bodyPr anchor="ctr"/>
          <a:lstStyle/>
          <a:p>
            <a:pPr algn="ctr">
              <a:defRPr/>
            </a:pPr>
            <a:endParaRPr lang="en-US" sz="4000">
              <a:solidFill>
                <a:prstClr val="white"/>
              </a:solidFill>
              <a:effectLst>
                <a:outerShdw blurRad="38100" dist="38100" dir="2700000" algn="tl">
                  <a:srgbClr val="C0C0C0"/>
                </a:outerShdw>
              </a:effectLst>
              <a:latin typeface="Calibri"/>
            </a:endParaRPr>
          </a:p>
        </p:txBody>
      </p:sp>
      <p:sp>
        <p:nvSpPr>
          <p:cNvPr id="78851" name="Text Box 3"/>
          <p:cNvSpPr txBox="1">
            <a:spLocks noChangeArrowheads="1"/>
          </p:cNvSpPr>
          <p:nvPr/>
        </p:nvSpPr>
        <p:spPr bwMode="auto">
          <a:xfrm>
            <a:off x="2819400" y="6308726"/>
            <a:ext cx="6858000" cy="549275"/>
          </a:xfrm>
          <a:prstGeom prst="rect">
            <a:avLst/>
          </a:prstGeom>
          <a:noFill/>
          <a:ln w="9525">
            <a:noFill/>
            <a:miter lim="800000"/>
            <a:headEnd/>
            <a:tailEnd/>
          </a:ln>
          <a:effectLst/>
        </p:spPr>
        <p:txBody>
          <a:bodyPr>
            <a:spAutoFit/>
          </a:bodyPr>
          <a:lstStyle/>
          <a:p>
            <a:pPr algn="ctr">
              <a:spcBef>
                <a:spcPct val="50000"/>
              </a:spcBef>
              <a:defRPr/>
            </a:pPr>
            <a:r>
              <a:rPr lang="en-US" sz="3000" b="1" dirty="0">
                <a:solidFill>
                  <a:prstClr val="black"/>
                </a:solidFill>
                <a:effectLst>
                  <a:outerShdw blurRad="38100" dist="38100" dir="2700000" algn="tl">
                    <a:srgbClr val="C0C0C0"/>
                  </a:outerShdw>
                </a:effectLst>
                <a:latin typeface="Calibri"/>
              </a:rPr>
              <a:t>Validity</a:t>
            </a:r>
          </a:p>
        </p:txBody>
      </p:sp>
      <p:sp>
        <p:nvSpPr>
          <p:cNvPr id="78852" name="Text Box 4"/>
          <p:cNvSpPr txBox="1">
            <a:spLocks noChangeArrowheads="1"/>
          </p:cNvSpPr>
          <p:nvPr/>
        </p:nvSpPr>
        <p:spPr bwMode="auto">
          <a:xfrm rot="16200000">
            <a:off x="579438" y="3519488"/>
            <a:ext cx="3048000" cy="549275"/>
          </a:xfrm>
          <a:prstGeom prst="rect">
            <a:avLst/>
          </a:prstGeom>
          <a:noFill/>
          <a:ln w="9525">
            <a:noFill/>
            <a:miter lim="800000"/>
            <a:headEnd/>
            <a:tailEnd/>
          </a:ln>
          <a:effectLst/>
        </p:spPr>
        <p:txBody>
          <a:bodyPr>
            <a:spAutoFit/>
          </a:bodyPr>
          <a:lstStyle/>
          <a:p>
            <a:pPr algn="ctr">
              <a:spcBef>
                <a:spcPct val="50000"/>
              </a:spcBef>
              <a:defRPr/>
            </a:pPr>
            <a:r>
              <a:rPr lang="en-US" sz="3000" b="1" dirty="0">
                <a:solidFill>
                  <a:prstClr val="black"/>
                </a:solidFill>
                <a:effectLst>
                  <a:outerShdw blurRad="38100" dist="38100" dir="2700000" algn="tl">
                    <a:srgbClr val="C0C0C0"/>
                  </a:outerShdw>
                </a:effectLst>
                <a:latin typeface="Calibri"/>
              </a:rPr>
              <a:t>Feasibility</a:t>
            </a:r>
          </a:p>
        </p:txBody>
      </p:sp>
      <p:sp>
        <p:nvSpPr>
          <p:cNvPr id="11269" name="Line 5"/>
          <p:cNvSpPr>
            <a:spLocks noChangeShapeType="1"/>
          </p:cNvSpPr>
          <p:nvPr/>
        </p:nvSpPr>
        <p:spPr bwMode="auto">
          <a:xfrm>
            <a:off x="2971800" y="1600200"/>
            <a:ext cx="6324600" cy="3810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grpSp>
        <p:nvGrpSpPr>
          <p:cNvPr id="11270" name="Group 6"/>
          <p:cNvGrpSpPr>
            <a:grpSpLocks/>
          </p:cNvGrpSpPr>
          <p:nvPr/>
        </p:nvGrpSpPr>
        <p:grpSpPr bwMode="auto">
          <a:xfrm>
            <a:off x="3124200" y="1371600"/>
            <a:ext cx="1371600" cy="457200"/>
            <a:chOff x="1152" y="720"/>
            <a:chExt cx="864" cy="288"/>
          </a:xfrm>
        </p:grpSpPr>
        <p:sp>
          <p:nvSpPr>
            <p:cNvPr id="78855" name="Text Box 7"/>
            <p:cNvSpPr txBox="1">
              <a:spLocks noChangeArrowheads="1"/>
            </p:cNvSpPr>
            <p:nvPr/>
          </p:nvSpPr>
          <p:spPr bwMode="auto">
            <a:xfrm>
              <a:off x="1200" y="720"/>
              <a:ext cx="816" cy="233"/>
            </a:xfrm>
            <a:prstGeom prst="rect">
              <a:avLst/>
            </a:prstGeom>
            <a:noFill/>
            <a:ln w="9525">
              <a:noFill/>
              <a:miter lim="800000"/>
              <a:headEnd/>
              <a:tailEnd/>
            </a:ln>
            <a:effectLst/>
          </p:spPr>
          <p:txBody>
            <a:bodyPr>
              <a:spAutoFit/>
            </a:bodyPr>
            <a:lstStyle/>
            <a:p>
              <a:pPr>
                <a:spcBef>
                  <a:spcPct val="50000"/>
                </a:spcBef>
                <a:defRPr/>
              </a:pPr>
              <a:r>
                <a:rPr lang="en-US" b="1" dirty="0">
                  <a:solidFill>
                    <a:prstClr val="black"/>
                  </a:solidFill>
                  <a:effectLst>
                    <a:outerShdw blurRad="38100" dist="38100" dir="2700000" algn="tl">
                      <a:srgbClr val="C0C0C0"/>
                    </a:outerShdw>
                  </a:effectLst>
                  <a:latin typeface="Calibri"/>
                </a:rPr>
                <a:t>Diaries</a:t>
              </a:r>
            </a:p>
          </p:txBody>
        </p:sp>
        <p:sp>
          <p:nvSpPr>
            <p:cNvPr id="11307" name="Oval 8"/>
            <p:cNvSpPr>
              <a:spLocks noChangeArrowheads="1"/>
            </p:cNvSpPr>
            <p:nvPr/>
          </p:nvSpPr>
          <p:spPr bwMode="auto">
            <a:xfrm>
              <a:off x="1152" y="912"/>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2400">
                <a:solidFill>
                  <a:prstClr val="black"/>
                </a:solidFill>
                <a:latin typeface="Times New Roman" pitchFamily="18" charset="0"/>
              </a:endParaRPr>
            </a:p>
          </p:txBody>
        </p:sp>
      </p:grpSp>
      <p:grpSp>
        <p:nvGrpSpPr>
          <p:cNvPr id="11271" name="Group 9"/>
          <p:cNvGrpSpPr>
            <a:grpSpLocks/>
          </p:cNvGrpSpPr>
          <p:nvPr/>
        </p:nvGrpSpPr>
        <p:grpSpPr bwMode="auto">
          <a:xfrm>
            <a:off x="3733800" y="1752600"/>
            <a:ext cx="1905000" cy="381000"/>
            <a:chOff x="1488" y="960"/>
            <a:chExt cx="1200" cy="240"/>
          </a:xfrm>
        </p:grpSpPr>
        <p:sp>
          <p:nvSpPr>
            <p:cNvPr id="78858" name="Text Box 10"/>
            <p:cNvSpPr txBox="1">
              <a:spLocks noChangeArrowheads="1"/>
            </p:cNvSpPr>
            <p:nvPr/>
          </p:nvSpPr>
          <p:spPr bwMode="auto">
            <a:xfrm>
              <a:off x="1584" y="960"/>
              <a:ext cx="1104" cy="233"/>
            </a:xfrm>
            <a:prstGeom prst="rect">
              <a:avLst/>
            </a:prstGeom>
            <a:noFill/>
            <a:ln w="9525">
              <a:noFill/>
              <a:miter lim="800000"/>
              <a:headEnd/>
              <a:tailEnd/>
            </a:ln>
            <a:effectLst/>
          </p:spPr>
          <p:txBody>
            <a:bodyPr>
              <a:spAutoFit/>
            </a:bodyPr>
            <a:lstStyle/>
            <a:p>
              <a:pPr>
                <a:spcBef>
                  <a:spcPct val="50000"/>
                </a:spcBef>
                <a:defRPr/>
              </a:pPr>
              <a:r>
                <a:rPr lang="en-US" b="1" dirty="0">
                  <a:solidFill>
                    <a:prstClr val="black"/>
                  </a:solidFill>
                  <a:effectLst>
                    <a:outerShdw blurRad="38100" dist="38100" dir="2700000" algn="tl">
                      <a:srgbClr val="C0C0C0"/>
                    </a:outerShdw>
                  </a:effectLst>
                  <a:latin typeface="Calibri"/>
                </a:rPr>
                <a:t>Self-reports</a:t>
              </a:r>
            </a:p>
          </p:txBody>
        </p:sp>
        <p:sp>
          <p:nvSpPr>
            <p:cNvPr id="11305" name="Oval 11"/>
            <p:cNvSpPr>
              <a:spLocks noChangeArrowheads="1"/>
            </p:cNvSpPr>
            <p:nvPr/>
          </p:nvSpPr>
          <p:spPr bwMode="auto">
            <a:xfrm>
              <a:off x="1488" y="1104"/>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2400">
                <a:solidFill>
                  <a:prstClr val="black"/>
                </a:solidFill>
                <a:latin typeface="Times New Roman" pitchFamily="18" charset="0"/>
              </a:endParaRPr>
            </a:p>
          </p:txBody>
        </p:sp>
      </p:grpSp>
      <p:grpSp>
        <p:nvGrpSpPr>
          <p:cNvPr id="11272" name="Group 12"/>
          <p:cNvGrpSpPr>
            <a:grpSpLocks/>
          </p:cNvGrpSpPr>
          <p:nvPr/>
        </p:nvGrpSpPr>
        <p:grpSpPr bwMode="auto">
          <a:xfrm>
            <a:off x="4495800" y="2270125"/>
            <a:ext cx="1828800" cy="381000"/>
            <a:chOff x="2016" y="1296"/>
            <a:chExt cx="1152" cy="240"/>
          </a:xfrm>
        </p:grpSpPr>
        <p:sp>
          <p:nvSpPr>
            <p:cNvPr id="78861" name="Text Box 13"/>
            <p:cNvSpPr txBox="1">
              <a:spLocks noChangeArrowheads="1"/>
            </p:cNvSpPr>
            <p:nvPr/>
          </p:nvSpPr>
          <p:spPr bwMode="auto">
            <a:xfrm>
              <a:off x="2064" y="1296"/>
              <a:ext cx="1104" cy="233"/>
            </a:xfrm>
            <a:prstGeom prst="rect">
              <a:avLst/>
            </a:prstGeom>
            <a:noFill/>
            <a:ln w="9525">
              <a:noFill/>
              <a:miter lim="800000"/>
              <a:headEnd/>
              <a:tailEnd/>
            </a:ln>
            <a:effectLst/>
          </p:spPr>
          <p:txBody>
            <a:bodyPr>
              <a:spAutoFit/>
            </a:bodyPr>
            <a:lstStyle/>
            <a:p>
              <a:pPr>
                <a:spcBef>
                  <a:spcPct val="50000"/>
                </a:spcBef>
                <a:defRPr/>
              </a:pPr>
              <a:r>
                <a:rPr lang="en-US" b="1" dirty="0">
                  <a:solidFill>
                    <a:prstClr val="black"/>
                  </a:solidFill>
                  <a:effectLst>
                    <a:outerShdw blurRad="38100" dist="38100" dir="2700000" algn="tl">
                      <a:srgbClr val="C0C0C0"/>
                    </a:outerShdw>
                  </a:effectLst>
                  <a:latin typeface="Calibri"/>
                </a:rPr>
                <a:t>Pedometers</a:t>
              </a:r>
            </a:p>
          </p:txBody>
        </p:sp>
        <p:sp>
          <p:nvSpPr>
            <p:cNvPr id="11303" name="Oval 14"/>
            <p:cNvSpPr>
              <a:spLocks noChangeArrowheads="1"/>
            </p:cNvSpPr>
            <p:nvPr/>
          </p:nvSpPr>
          <p:spPr bwMode="auto">
            <a:xfrm>
              <a:off x="2016" y="1440"/>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2400">
                <a:solidFill>
                  <a:prstClr val="black"/>
                </a:solidFill>
                <a:latin typeface="Times New Roman" pitchFamily="18" charset="0"/>
              </a:endParaRPr>
            </a:p>
          </p:txBody>
        </p:sp>
      </p:grpSp>
      <p:grpSp>
        <p:nvGrpSpPr>
          <p:cNvPr id="11273" name="Group 15"/>
          <p:cNvGrpSpPr>
            <a:grpSpLocks/>
          </p:cNvGrpSpPr>
          <p:nvPr/>
        </p:nvGrpSpPr>
        <p:grpSpPr bwMode="auto">
          <a:xfrm>
            <a:off x="5257800" y="2727325"/>
            <a:ext cx="2133600" cy="381000"/>
            <a:chOff x="2496" y="1584"/>
            <a:chExt cx="1344" cy="240"/>
          </a:xfrm>
        </p:grpSpPr>
        <p:sp>
          <p:nvSpPr>
            <p:cNvPr id="78864" name="Text Box 16"/>
            <p:cNvSpPr txBox="1">
              <a:spLocks noChangeArrowheads="1"/>
            </p:cNvSpPr>
            <p:nvPr/>
          </p:nvSpPr>
          <p:spPr bwMode="auto">
            <a:xfrm>
              <a:off x="2592" y="1584"/>
              <a:ext cx="1248" cy="233"/>
            </a:xfrm>
            <a:prstGeom prst="rect">
              <a:avLst/>
            </a:prstGeom>
            <a:noFill/>
            <a:ln w="9525">
              <a:noFill/>
              <a:miter lim="800000"/>
              <a:headEnd/>
              <a:tailEnd/>
            </a:ln>
            <a:effectLst/>
          </p:spPr>
          <p:txBody>
            <a:bodyPr>
              <a:spAutoFit/>
            </a:bodyPr>
            <a:lstStyle/>
            <a:p>
              <a:pPr>
                <a:spcBef>
                  <a:spcPct val="50000"/>
                </a:spcBef>
                <a:defRPr/>
              </a:pPr>
              <a:r>
                <a:rPr lang="en-US" b="1">
                  <a:solidFill>
                    <a:prstClr val="black"/>
                  </a:solidFill>
                  <a:effectLst>
                    <a:outerShdw blurRad="38100" dist="38100" dir="2700000" algn="tl">
                      <a:srgbClr val="C0C0C0"/>
                    </a:outerShdw>
                  </a:effectLst>
                  <a:latin typeface="Calibri"/>
                </a:rPr>
                <a:t>HR monitors</a:t>
              </a:r>
            </a:p>
          </p:txBody>
        </p:sp>
        <p:sp>
          <p:nvSpPr>
            <p:cNvPr id="11301" name="Oval 17"/>
            <p:cNvSpPr>
              <a:spLocks noChangeArrowheads="1"/>
            </p:cNvSpPr>
            <p:nvPr/>
          </p:nvSpPr>
          <p:spPr bwMode="auto">
            <a:xfrm>
              <a:off x="2496" y="1728"/>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2400">
                <a:solidFill>
                  <a:prstClr val="black"/>
                </a:solidFill>
                <a:latin typeface="Times New Roman" pitchFamily="18" charset="0"/>
              </a:endParaRPr>
            </a:p>
          </p:txBody>
        </p:sp>
      </p:grpSp>
      <p:grpSp>
        <p:nvGrpSpPr>
          <p:cNvPr id="11274" name="Group 18"/>
          <p:cNvGrpSpPr>
            <a:grpSpLocks/>
          </p:cNvGrpSpPr>
          <p:nvPr/>
        </p:nvGrpSpPr>
        <p:grpSpPr bwMode="auto">
          <a:xfrm>
            <a:off x="6019800" y="3200400"/>
            <a:ext cx="2667000" cy="381000"/>
            <a:chOff x="2976" y="1872"/>
            <a:chExt cx="1680" cy="240"/>
          </a:xfrm>
        </p:grpSpPr>
        <p:sp>
          <p:nvSpPr>
            <p:cNvPr id="78867" name="Text Box 19"/>
            <p:cNvSpPr txBox="1">
              <a:spLocks noChangeArrowheads="1"/>
            </p:cNvSpPr>
            <p:nvPr/>
          </p:nvSpPr>
          <p:spPr bwMode="auto">
            <a:xfrm>
              <a:off x="3072" y="1872"/>
              <a:ext cx="1584" cy="233"/>
            </a:xfrm>
            <a:prstGeom prst="rect">
              <a:avLst/>
            </a:prstGeom>
            <a:noFill/>
            <a:ln w="9525">
              <a:noFill/>
              <a:miter lim="800000"/>
              <a:headEnd/>
              <a:tailEnd/>
            </a:ln>
            <a:effectLst/>
          </p:spPr>
          <p:txBody>
            <a:bodyPr>
              <a:spAutoFit/>
            </a:bodyPr>
            <a:lstStyle/>
            <a:p>
              <a:pPr>
                <a:spcBef>
                  <a:spcPct val="50000"/>
                </a:spcBef>
                <a:defRPr/>
              </a:pPr>
              <a:r>
                <a:rPr lang="en-US" b="1">
                  <a:solidFill>
                    <a:prstClr val="black"/>
                  </a:solidFill>
                  <a:effectLst>
                    <a:outerShdw blurRad="38100" dist="38100" dir="2700000" algn="tl">
                      <a:srgbClr val="C0C0C0"/>
                    </a:outerShdw>
                  </a:effectLst>
                  <a:latin typeface="Calibri"/>
                </a:rPr>
                <a:t>Accelerometers</a:t>
              </a:r>
            </a:p>
          </p:txBody>
        </p:sp>
        <p:sp>
          <p:nvSpPr>
            <p:cNvPr id="11299" name="Oval 20"/>
            <p:cNvSpPr>
              <a:spLocks noChangeArrowheads="1"/>
            </p:cNvSpPr>
            <p:nvPr/>
          </p:nvSpPr>
          <p:spPr bwMode="auto">
            <a:xfrm>
              <a:off x="2976" y="2016"/>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2400">
                <a:solidFill>
                  <a:prstClr val="black"/>
                </a:solidFill>
                <a:latin typeface="Times New Roman" pitchFamily="18" charset="0"/>
              </a:endParaRPr>
            </a:p>
          </p:txBody>
        </p:sp>
      </p:grpSp>
      <p:grpSp>
        <p:nvGrpSpPr>
          <p:cNvPr id="11275" name="Group 21"/>
          <p:cNvGrpSpPr>
            <a:grpSpLocks/>
          </p:cNvGrpSpPr>
          <p:nvPr/>
        </p:nvGrpSpPr>
        <p:grpSpPr bwMode="auto">
          <a:xfrm>
            <a:off x="7162800" y="3886200"/>
            <a:ext cx="3124200" cy="381000"/>
            <a:chOff x="3552" y="2208"/>
            <a:chExt cx="1968" cy="240"/>
          </a:xfrm>
        </p:grpSpPr>
        <p:sp>
          <p:nvSpPr>
            <p:cNvPr id="78870" name="Text Box 22"/>
            <p:cNvSpPr txBox="1">
              <a:spLocks noChangeArrowheads="1"/>
            </p:cNvSpPr>
            <p:nvPr/>
          </p:nvSpPr>
          <p:spPr bwMode="auto">
            <a:xfrm>
              <a:off x="3600" y="2208"/>
              <a:ext cx="1920" cy="233"/>
            </a:xfrm>
            <a:prstGeom prst="rect">
              <a:avLst/>
            </a:prstGeom>
            <a:noFill/>
            <a:ln w="9525">
              <a:noFill/>
              <a:miter lim="800000"/>
              <a:headEnd/>
              <a:tailEnd/>
            </a:ln>
            <a:effectLst/>
          </p:spPr>
          <p:txBody>
            <a:bodyPr>
              <a:spAutoFit/>
            </a:bodyPr>
            <a:lstStyle/>
            <a:p>
              <a:pPr>
                <a:spcBef>
                  <a:spcPct val="50000"/>
                </a:spcBef>
                <a:defRPr/>
              </a:pPr>
              <a:r>
                <a:rPr lang="en-US" b="1">
                  <a:solidFill>
                    <a:prstClr val="black"/>
                  </a:solidFill>
                  <a:effectLst>
                    <a:outerShdw blurRad="38100" dist="38100" dir="2700000" algn="tl">
                      <a:srgbClr val="C0C0C0"/>
                    </a:outerShdw>
                  </a:effectLst>
                  <a:latin typeface="Calibri"/>
                </a:rPr>
                <a:t>Direct observation</a:t>
              </a:r>
            </a:p>
          </p:txBody>
        </p:sp>
        <p:sp>
          <p:nvSpPr>
            <p:cNvPr id="11297" name="Oval 23"/>
            <p:cNvSpPr>
              <a:spLocks noChangeArrowheads="1"/>
            </p:cNvSpPr>
            <p:nvPr/>
          </p:nvSpPr>
          <p:spPr bwMode="auto">
            <a:xfrm>
              <a:off x="3552" y="2352"/>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2400">
                <a:solidFill>
                  <a:prstClr val="black"/>
                </a:solidFill>
                <a:latin typeface="Times New Roman" pitchFamily="18" charset="0"/>
              </a:endParaRPr>
            </a:p>
          </p:txBody>
        </p:sp>
      </p:grpSp>
      <p:grpSp>
        <p:nvGrpSpPr>
          <p:cNvPr id="11276" name="Group 24"/>
          <p:cNvGrpSpPr>
            <a:grpSpLocks/>
          </p:cNvGrpSpPr>
          <p:nvPr/>
        </p:nvGrpSpPr>
        <p:grpSpPr bwMode="auto">
          <a:xfrm>
            <a:off x="8936038" y="4937125"/>
            <a:ext cx="1503362" cy="387350"/>
            <a:chOff x="4813" y="2976"/>
            <a:chExt cx="947" cy="244"/>
          </a:xfrm>
        </p:grpSpPr>
        <p:sp>
          <p:nvSpPr>
            <p:cNvPr id="78873" name="Text Box 25"/>
            <p:cNvSpPr txBox="1">
              <a:spLocks noChangeArrowheads="1"/>
            </p:cNvSpPr>
            <p:nvPr/>
          </p:nvSpPr>
          <p:spPr bwMode="auto">
            <a:xfrm>
              <a:off x="4896" y="2976"/>
              <a:ext cx="864" cy="233"/>
            </a:xfrm>
            <a:prstGeom prst="rect">
              <a:avLst/>
            </a:prstGeom>
            <a:noFill/>
            <a:ln w="9525">
              <a:noFill/>
              <a:miter lim="800000"/>
              <a:headEnd/>
              <a:tailEnd/>
            </a:ln>
            <a:effectLst/>
          </p:spPr>
          <p:txBody>
            <a:bodyPr>
              <a:spAutoFit/>
            </a:bodyPr>
            <a:lstStyle/>
            <a:p>
              <a:pPr>
                <a:spcBef>
                  <a:spcPct val="50000"/>
                </a:spcBef>
                <a:defRPr/>
              </a:pPr>
              <a:r>
                <a:rPr lang="en-US" b="1" dirty="0">
                  <a:solidFill>
                    <a:prstClr val="black"/>
                  </a:solidFill>
                  <a:effectLst>
                    <a:outerShdw blurRad="38100" dist="38100" dir="2700000" algn="tl">
                      <a:srgbClr val="C0C0C0"/>
                    </a:outerShdw>
                  </a:effectLst>
                  <a:latin typeface="Calibri"/>
                </a:rPr>
                <a:t>Ind. Cal.</a:t>
              </a:r>
            </a:p>
          </p:txBody>
        </p:sp>
        <p:sp>
          <p:nvSpPr>
            <p:cNvPr id="11295" name="Oval 26"/>
            <p:cNvSpPr>
              <a:spLocks noChangeArrowheads="1"/>
            </p:cNvSpPr>
            <p:nvPr/>
          </p:nvSpPr>
          <p:spPr bwMode="auto">
            <a:xfrm>
              <a:off x="4813" y="3124"/>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2400">
                <a:solidFill>
                  <a:prstClr val="black"/>
                </a:solidFill>
                <a:latin typeface="Times New Roman" pitchFamily="18" charset="0"/>
              </a:endParaRPr>
            </a:p>
          </p:txBody>
        </p:sp>
      </p:grpSp>
      <p:grpSp>
        <p:nvGrpSpPr>
          <p:cNvPr id="11277" name="Group 27"/>
          <p:cNvGrpSpPr>
            <a:grpSpLocks/>
          </p:cNvGrpSpPr>
          <p:nvPr/>
        </p:nvGrpSpPr>
        <p:grpSpPr bwMode="auto">
          <a:xfrm>
            <a:off x="8278814" y="4556126"/>
            <a:ext cx="2160587" cy="388938"/>
            <a:chOff x="4399" y="2736"/>
            <a:chExt cx="1361" cy="245"/>
          </a:xfrm>
        </p:grpSpPr>
        <p:sp>
          <p:nvSpPr>
            <p:cNvPr id="11292" name="Oval 28"/>
            <p:cNvSpPr>
              <a:spLocks noChangeArrowheads="1"/>
            </p:cNvSpPr>
            <p:nvPr/>
          </p:nvSpPr>
          <p:spPr bwMode="auto">
            <a:xfrm>
              <a:off x="4399" y="2885"/>
              <a:ext cx="96" cy="96"/>
            </a:xfrm>
            <a:prstGeom prst="ellipse">
              <a:avLst/>
            </a:prstGeom>
            <a:gradFill rotWithShape="1">
              <a:gsLst>
                <a:gs pos="0">
                  <a:srgbClr val="FF0000"/>
                </a:gs>
                <a:gs pos="100000">
                  <a:srgbClr val="760000"/>
                </a:gs>
              </a:gsLst>
              <a:lin ang="5400000" scaled="1"/>
            </a:gradFill>
            <a:ln w="9525">
              <a:solidFill>
                <a:schemeClr val="tx1"/>
              </a:solidFill>
              <a:round/>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2400">
                <a:solidFill>
                  <a:prstClr val="black"/>
                </a:solidFill>
                <a:latin typeface="Times New Roman" pitchFamily="18" charset="0"/>
              </a:endParaRPr>
            </a:p>
          </p:txBody>
        </p:sp>
        <p:sp>
          <p:nvSpPr>
            <p:cNvPr id="78877" name="Text Box 29"/>
            <p:cNvSpPr txBox="1">
              <a:spLocks noChangeArrowheads="1"/>
            </p:cNvSpPr>
            <p:nvPr/>
          </p:nvSpPr>
          <p:spPr bwMode="auto">
            <a:xfrm>
              <a:off x="4464" y="2736"/>
              <a:ext cx="1296" cy="233"/>
            </a:xfrm>
            <a:prstGeom prst="rect">
              <a:avLst/>
            </a:prstGeom>
            <a:noFill/>
            <a:ln w="9525">
              <a:noFill/>
              <a:miter lim="800000"/>
              <a:headEnd/>
              <a:tailEnd/>
            </a:ln>
            <a:effectLst/>
          </p:spPr>
          <p:txBody>
            <a:bodyPr>
              <a:spAutoFit/>
            </a:bodyPr>
            <a:lstStyle/>
            <a:p>
              <a:pPr>
                <a:spcBef>
                  <a:spcPct val="50000"/>
                </a:spcBef>
                <a:defRPr/>
              </a:pPr>
              <a:r>
                <a:rPr lang="en-US" b="1" dirty="0">
                  <a:solidFill>
                    <a:prstClr val="black"/>
                  </a:solidFill>
                  <a:effectLst>
                    <a:outerShdw blurRad="38100" dist="38100" dir="2700000" algn="tl">
                      <a:srgbClr val="C0C0C0"/>
                    </a:outerShdw>
                  </a:effectLst>
                  <a:latin typeface="Calibri"/>
                </a:rPr>
                <a:t>DLW</a:t>
              </a:r>
            </a:p>
          </p:txBody>
        </p:sp>
      </p:grpSp>
      <p:grpSp>
        <p:nvGrpSpPr>
          <p:cNvPr id="11278" name="Group 30"/>
          <p:cNvGrpSpPr>
            <a:grpSpLocks/>
          </p:cNvGrpSpPr>
          <p:nvPr/>
        </p:nvGrpSpPr>
        <p:grpSpPr bwMode="auto">
          <a:xfrm>
            <a:off x="2209800" y="6080125"/>
            <a:ext cx="7696200" cy="0"/>
            <a:chOff x="576" y="3696"/>
            <a:chExt cx="4848" cy="0"/>
          </a:xfrm>
        </p:grpSpPr>
        <p:sp>
          <p:nvSpPr>
            <p:cNvPr id="11290" name="Line 31"/>
            <p:cNvSpPr>
              <a:spLocks noChangeShapeType="1"/>
            </p:cNvSpPr>
            <p:nvPr/>
          </p:nvSpPr>
          <p:spPr bwMode="auto">
            <a:xfrm>
              <a:off x="576" y="3696"/>
              <a:ext cx="4752" cy="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1291" name="Line 32"/>
            <p:cNvSpPr>
              <a:spLocks noChangeShapeType="1"/>
            </p:cNvSpPr>
            <p:nvPr/>
          </p:nvSpPr>
          <p:spPr bwMode="auto">
            <a:xfrm>
              <a:off x="5280" y="3696"/>
              <a:ext cx="144" cy="0"/>
            </a:xfrm>
            <a:prstGeom prst="line">
              <a:avLst/>
            </a:prstGeom>
            <a:noFill/>
            <a:ln w="571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grpSp>
      <p:grpSp>
        <p:nvGrpSpPr>
          <p:cNvPr id="11279" name="Group 33"/>
          <p:cNvGrpSpPr>
            <a:grpSpLocks/>
          </p:cNvGrpSpPr>
          <p:nvPr/>
        </p:nvGrpSpPr>
        <p:grpSpPr bwMode="auto">
          <a:xfrm>
            <a:off x="2514600" y="1203325"/>
            <a:ext cx="0" cy="5181600"/>
            <a:chOff x="768" y="624"/>
            <a:chExt cx="0" cy="3264"/>
          </a:xfrm>
        </p:grpSpPr>
        <p:sp>
          <p:nvSpPr>
            <p:cNvPr id="11288" name="Line 34"/>
            <p:cNvSpPr>
              <a:spLocks noChangeShapeType="1"/>
            </p:cNvSpPr>
            <p:nvPr/>
          </p:nvSpPr>
          <p:spPr bwMode="auto">
            <a:xfrm>
              <a:off x="768" y="768"/>
              <a:ext cx="0" cy="3120"/>
            </a:xfrm>
            <a:prstGeom prst="line">
              <a:avLst/>
            </a:prstGeom>
            <a:noFill/>
            <a:ln w="57150">
              <a:solidFill>
                <a:srgbClr val="FFCC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sp>
          <p:nvSpPr>
            <p:cNvPr id="11289" name="Line 35"/>
            <p:cNvSpPr>
              <a:spLocks noChangeShapeType="1"/>
            </p:cNvSpPr>
            <p:nvPr/>
          </p:nvSpPr>
          <p:spPr bwMode="auto">
            <a:xfrm flipV="1">
              <a:off x="768" y="624"/>
              <a:ext cx="0" cy="240"/>
            </a:xfrm>
            <a:prstGeom prst="line">
              <a:avLst/>
            </a:prstGeom>
            <a:noFill/>
            <a:ln w="57150">
              <a:solidFill>
                <a:srgbClr val="FFCC00"/>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a:endParaRPr>
            </a:p>
          </p:txBody>
        </p:sp>
      </p:grpSp>
      <p:sp>
        <p:nvSpPr>
          <p:cNvPr id="11280" name="Rectangle 36"/>
          <p:cNvSpPr>
            <a:spLocks noGrp="1" noChangeArrowheads="1"/>
          </p:cNvSpPr>
          <p:nvPr>
            <p:ph type="title"/>
          </p:nvPr>
        </p:nvSpPr>
        <p:spPr>
          <a:xfrm>
            <a:off x="304800" y="18824"/>
            <a:ext cx="7772400" cy="1143000"/>
          </a:xfrm>
        </p:spPr>
        <p:txBody>
          <a:bodyPr>
            <a:normAutofit/>
          </a:bodyPr>
          <a:lstStyle/>
          <a:p>
            <a:r>
              <a:rPr lang="en-US" altLang="en-US" sz="4000" dirty="0"/>
              <a:t>Principles of Calibration</a:t>
            </a:r>
          </a:p>
        </p:txBody>
      </p:sp>
      <p:sp>
        <p:nvSpPr>
          <p:cNvPr id="2" name="Rectangle 1"/>
          <p:cNvSpPr/>
          <p:nvPr/>
        </p:nvSpPr>
        <p:spPr>
          <a:xfrm>
            <a:off x="3581400" y="1752601"/>
            <a:ext cx="1866900" cy="5175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8" name="Rectangle 37"/>
          <p:cNvSpPr/>
          <p:nvPr/>
        </p:nvSpPr>
        <p:spPr>
          <a:xfrm>
            <a:off x="5981700" y="3140076"/>
            <a:ext cx="2095500" cy="5175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9" name="Rectangle 38"/>
          <p:cNvSpPr/>
          <p:nvPr/>
        </p:nvSpPr>
        <p:spPr>
          <a:xfrm>
            <a:off x="7162800" y="3908426"/>
            <a:ext cx="2952750" cy="15779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 name="TextBox 2"/>
          <p:cNvSpPr txBox="1">
            <a:spLocks noChangeArrowheads="1"/>
          </p:cNvSpPr>
          <p:nvPr/>
        </p:nvSpPr>
        <p:spPr bwMode="auto">
          <a:xfrm>
            <a:off x="3352800" y="3997326"/>
            <a:ext cx="2057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solidFill>
                  <a:srgbClr val="FF0000"/>
                </a:solidFill>
              </a:rPr>
              <a:t>Calibration and Validation of Monitor-Based Measures</a:t>
            </a:r>
          </a:p>
        </p:txBody>
      </p:sp>
      <p:sp>
        <p:nvSpPr>
          <p:cNvPr id="4" name="Left Bracket 3"/>
          <p:cNvSpPr/>
          <p:nvPr/>
        </p:nvSpPr>
        <p:spPr>
          <a:xfrm>
            <a:off x="5562600" y="3101976"/>
            <a:ext cx="457200" cy="2454275"/>
          </a:xfrm>
          <a:prstGeom prst="leftBracket">
            <a:avLst/>
          </a:prstGeom>
          <a:noFill/>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sp>
        <p:nvSpPr>
          <p:cNvPr id="5" name="Right Bracket 4"/>
          <p:cNvSpPr/>
          <p:nvPr/>
        </p:nvSpPr>
        <p:spPr>
          <a:xfrm>
            <a:off x="7620001" y="1600200"/>
            <a:ext cx="658813" cy="2133600"/>
          </a:xfrm>
          <a:prstGeom prst="rightBracket">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black"/>
              </a:solidFill>
              <a:latin typeface="Calibri"/>
            </a:endParaRPr>
          </a:p>
        </p:txBody>
      </p:sp>
      <p:sp>
        <p:nvSpPr>
          <p:cNvPr id="6" name="TextBox 5"/>
          <p:cNvSpPr txBox="1">
            <a:spLocks noChangeArrowheads="1"/>
          </p:cNvSpPr>
          <p:nvPr/>
        </p:nvSpPr>
        <p:spPr bwMode="auto">
          <a:xfrm>
            <a:off x="8431214" y="1905001"/>
            <a:ext cx="21605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dirty="0">
                <a:solidFill>
                  <a:srgbClr val="FF0000"/>
                </a:solidFill>
              </a:rPr>
              <a:t>Calibration and Validation of Report-Based Measures</a:t>
            </a:r>
          </a:p>
        </p:txBody>
      </p:sp>
    </p:spTree>
    <p:custDataLst>
      <p:tags r:id="rId1"/>
    </p:custDataLst>
    <p:extLst>
      <p:ext uri="{BB962C8B-B14F-4D97-AF65-F5344CB8AC3E}">
        <p14:creationId xmlns:p14="http://schemas.microsoft.com/office/powerpoint/2010/main" val="186955392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3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animBg="1"/>
      <p:bldP spid="39" grpId="0" animBg="1"/>
      <p:bldP spid="39" grpId="1" animBg="1"/>
      <p:bldP spid="3" grpId="0"/>
      <p:bldP spid="3" grpId="1"/>
      <p:bldP spid="4" grpId="0" animBg="1"/>
      <p:bldP spid="4" grpId="1" animBg="1"/>
      <p:bldP spid="5" grpId="0" animBg="1"/>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1E958-CFBC-4E2D-A7EF-C62E7355955F}"/>
              </a:ext>
            </a:extLst>
          </p:cNvPr>
          <p:cNvSpPr>
            <a:spLocks noGrp="1"/>
          </p:cNvSpPr>
          <p:nvPr>
            <p:ph type="title"/>
          </p:nvPr>
        </p:nvSpPr>
        <p:spPr>
          <a:xfrm>
            <a:off x="200785" y="193183"/>
            <a:ext cx="11364442" cy="1371845"/>
          </a:xfrm>
        </p:spPr>
        <p:txBody>
          <a:bodyPr/>
          <a:lstStyle/>
          <a:p>
            <a:r>
              <a:rPr lang="en-US" b="1" dirty="0"/>
              <a:t>Overview of the Youth Activity Profile</a:t>
            </a:r>
            <a:endParaRPr lang="en-US" dirty="0"/>
          </a:p>
        </p:txBody>
      </p:sp>
      <p:sp>
        <p:nvSpPr>
          <p:cNvPr id="3" name="Text Placeholder 2">
            <a:extLst>
              <a:ext uri="{FF2B5EF4-FFF2-40B4-BE49-F238E27FC236}">
                <a16:creationId xmlns:a16="http://schemas.microsoft.com/office/drawing/2014/main" id="{C555C078-C199-4FFC-8F16-40D6A605EEA2}"/>
              </a:ext>
            </a:extLst>
          </p:cNvPr>
          <p:cNvSpPr>
            <a:spLocks noGrp="1"/>
          </p:cNvSpPr>
          <p:nvPr>
            <p:ph type="body" idx="1"/>
          </p:nvPr>
        </p:nvSpPr>
        <p:spPr>
          <a:xfrm>
            <a:off x="4958527" y="6307138"/>
            <a:ext cx="4546446" cy="428132"/>
          </a:xfrm>
        </p:spPr>
        <p:txBody>
          <a:bodyPr>
            <a:normAutofit/>
          </a:bodyPr>
          <a:lstStyle/>
          <a:p>
            <a:pPr algn="ctr"/>
            <a:r>
              <a:rPr lang="en-US" dirty="0">
                <a:solidFill>
                  <a:srgbClr val="FF0000"/>
                </a:solidFill>
              </a:rPr>
              <a:t>www.youthactivityprofile.org)</a:t>
            </a:r>
          </a:p>
        </p:txBody>
      </p:sp>
      <p:pic>
        <p:nvPicPr>
          <p:cNvPr id="4" name="Picture 3">
            <a:extLst>
              <a:ext uri="{FF2B5EF4-FFF2-40B4-BE49-F238E27FC236}">
                <a16:creationId xmlns:a16="http://schemas.microsoft.com/office/drawing/2014/main" id="{7A78DC9C-123B-476E-A748-4165BE344CEF}"/>
              </a:ext>
            </a:extLst>
          </p:cNvPr>
          <p:cNvPicPr>
            <a:picLocks noChangeAspect="1"/>
          </p:cNvPicPr>
          <p:nvPr/>
        </p:nvPicPr>
        <p:blipFill>
          <a:blip r:embed="rId3"/>
          <a:stretch>
            <a:fillRect/>
          </a:stretch>
        </p:blipFill>
        <p:spPr>
          <a:xfrm>
            <a:off x="5077075" y="1987180"/>
            <a:ext cx="6838901" cy="4319958"/>
          </a:xfrm>
          <a:prstGeom prst="rect">
            <a:avLst/>
          </a:prstGeom>
        </p:spPr>
      </p:pic>
      <p:sp>
        <p:nvSpPr>
          <p:cNvPr id="5" name="Footer Placeholder 3">
            <a:extLst>
              <a:ext uri="{FF2B5EF4-FFF2-40B4-BE49-F238E27FC236}">
                <a16:creationId xmlns:a16="http://schemas.microsoft.com/office/drawing/2014/main" id="{863F8A99-59A9-4191-BE18-3A79965367F3}"/>
              </a:ext>
            </a:extLst>
          </p:cNvPr>
          <p:cNvSpPr txBox="1">
            <a:spLocks/>
          </p:cNvSpPr>
          <p:nvPr/>
        </p:nvSpPr>
        <p:spPr>
          <a:xfrm>
            <a:off x="922002" y="3732065"/>
            <a:ext cx="3018933" cy="2694493"/>
          </a:xfrm>
          <a:prstGeom prst="rect">
            <a:avLst/>
          </a:prstGeom>
          <a:ln>
            <a:solidFill>
              <a:schemeClr val="tx1"/>
            </a:solidFill>
          </a:ln>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sng" strike="noStrike" kern="1200" cap="none" spc="0" normalizeH="0" baseline="0" noProof="0" dirty="0">
                <a:ln>
                  <a:noFill/>
                </a:ln>
                <a:solidFill>
                  <a:prstClr val="black">
                    <a:tint val="75000"/>
                  </a:prstClr>
                </a:solidFill>
                <a:effectLst/>
                <a:uLnTx/>
                <a:uFillTx/>
                <a:latin typeface="Calibri" panose="020F0502020204030204"/>
                <a:ea typeface="+mn-ea"/>
                <a:cs typeface="+mn-cs"/>
              </a:rPr>
              <a:t>Collaborators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Gregory Welk, Ph.D.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Pedro Saint-Maurice, Ph.D.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Phillip Dixon, Ph.D.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Yang Bai, Ph.D.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Paul Hibbing, Ph.D.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Gabriella McLoughlin, Ph.D.</a:t>
            </a:r>
            <a:endParaRPr lang="en-US" altLang="en-US" sz="1600" b="1" dirty="0">
              <a:solidFill>
                <a:prstClr val="black">
                  <a:tint val="75000"/>
                </a:prstClr>
              </a:solidFill>
              <a:latin typeface="Calibri" panose="020F0502020204030204"/>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Joey Lee, Ph.D.</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16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2000"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Text Placeholder 2">
            <a:extLst>
              <a:ext uri="{FF2B5EF4-FFF2-40B4-BE49-F238E27FC236}">
                <a16:creationId xmlns:a16="http://schemas.microsoft.com/office/drawing/2014/main" id="{E8941F64-E60C-4A49-A560-5EEA955A34AA}"/>
              </a:ext>
            </a:extLst>
          </p:cNvPr>
          <p:cNvSpPr txBox="1">
            <a:spLocks/>
          </p:cNvSpPr>
          <p:nvPr/>
        </p:nvSpPr>
        <p:spPr>
          <a:xfrm>
            <a:off x="0" y="1898453"/>
            <a:ext cx="4546446"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dirty="0">
                <a:solidFill>
                  <a:schemeClr val="tx1"/>
                </a:solidFill>
              </a:rPr>
              <a:t>Available online to support collection of physical activity for school-based applications</a:t>
            </a:r>
            <a:br>
              <a:rPr lang="en-US" dirty="0">
                <a:solidFill>
                  <a:schemeClr val="tx1"/>
                </a:solidFill>
              </a:rPr>
            </a:br>
            <a:r>
              <a:rPr lang="en-US" dirty="0">
                <a:solidFill>
                  <a:schemeClr val="tx1"/>
                </a:solidFill>
              </a:rPr>
              <a:t>(</a:t>
            </a:r>
            <a:r>
              <a:rPr lang="en-US" dirty="0">
                <a:solidFill>
                  <a:srgbClr val="FF0000"/>
                </a:solidFill>
              </a:rPr>
              <a:t>Teachers and Researchers</a:t>
            </a:r>
            <a:r>
              <a:rPr lang="en-US" dirty="0">
                <a:solidFill>
                  <a:schemeClr val="tx1"/>
                </a:solidFill>
              </a:rPr>
              <a:t>)</a:t>
            </a:r>
          </a:p>
        </p:txBody>
      </p:sp>
    </p:spTree>
    <p:custDataLst>
      <p:tags r:id="rId1"/>
    </p:custDataLst>
    <p:extLst>
      <p:ext uri="{BB962C8B-B14F-4D97-AF65-F5344CB8AC3E}">
        <p14:creationId xmlns:p14="http://schemas.microsoft.com/office/powerpoint/2010/main" val="13313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bg/>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allAtOnce" animBg="1"/>
      <p:bldP spid="6"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marL="742950" indent="-742950">
              <a:lnSpc>
                <a:spcPct val="80000"/>
              </a:lnSpc>
              <a:defRPr/>
            </a:pPr>
            <a:r>
              <a:rPr lang="en-US" i="1" dirty="0">
                <a:solidFill>
                  <a:srgbClr val="6E5ADD"/>
                </a:solidFill>
                <a:latin typeface="+mn-lt"/>
                <a:ea typeface="+mn-ea"/>
                <a:cs typeface="+mn-cs"/>
              </a:rPr>
              <a:t>Description of the You</a:t>
            </a:r>
            <a:r>
              <a:rPr lang="en-US" i="1" dirty="0">
                <a:solidFill>
                  <a:srgbClr val="6E5ADD"/>
                </a:solidFill>
              </a:rPr>
              <a:t>th Activity Profile</a:t>
            </a:r>
          </a:p>
        </p:txBody>
      </p:sp>
      <p:sp>
        <p:nvSpPr>
          <p:cNvPr id="4" name="Content Placeholder 3"/>
          <p:cNvSpPr>
            <a:spLocks noGrp="1"/>
          </p:cNvSpPr>
          <p:nvPr>
            <p:ph idx="1"/>
          </p:nvPr>
        </p:nvSpPr>
        <p:spPr>
          <a:xfrm>
            <a:off x="838200" y="1591766"/>
            <a:ext cx="10515600" cy="4351338"/>
          </a:xfrm>
        </p:spPr>
        <p:txBody>
          <a:bodyPr/>
          <a:lstStyle/>
          <a:p>
            <a:r>
              <a:rPr lang="en-US" altLang="en-US" sz="2400" dirty="0"/>
              <a:t>The YAP is an online report tool designed to capture a profile of children’s physical activity and sedentary behaviors</a:t>
            </a:r>
            <a:br>
              <a:rPr lang="en-US" altLang="en-US" sz="2400" dirty="0"/>
            </a:br>
            <a:endParaRPr lang="en-US" altLang="en-US" sz="2400" dirty="0"/>
          </a:p>
          <a:p>
            <a:r>
              <a:rPr lang="en-US" altLang="en-US" sz="2400" dirty="0"/>
              <a:t>The YAP can be completed by youth 3</a:t>
            </a:r>
            <a:r>
              <a:rPr lang="en-US" altLang="en-US" sz="2400" baseline="30000" dirty="0"/>
              <a:t>rd</a:t>
            </a:r>
            <a:r>
              <a:rPr lang="en-US" altLang="en-US" sz="2400" dirty="0"/>
              <a:t> grade and older in 15-20 minutes</a:t>
            </a:r>
          </a:p>
          <a:p>
            <a:endParaRPr lang="en-US" altLang="en-US" sz="2400" dirty="0"/>
          </a:p>
        </p:txBody>
      </p:sp>
      <p:sp>
        <p:nvSpPr>
          <p:cNvPr id="2" name="Rounded Rectangle 1"/>
          <p:cNvSpPr/>
          <p:nvPr/>
        </p:nvSpPr>
        <p:spPr>
          <a:xfrm>
            <a:off x="1765663" y="3308057"/>
            <a:ext cx="2514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srgbClr val="FFFFFF"/>
                </a:solidFill>
                <a:latin typeface="Arial"/>
              </a:rPr>
              <a:t>School Items (5)</a:t>
            </a:r>
          </a:p>
        </p:txBody>
      </p:sp>
      <p:sp>
        <p:nvSpPr>
          <p:cNvPr id="19" name="Rounded Rectangle 18"/>
          <p:cNvSpPr/>
          <p:nvPr/>
        </p:nvSpPr>
        <p:spPr>
          <a:xfrm>
            <a:off x="4813663" y="3308057"/>
            <a:ext cx="26670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srgbClr val="FFFFFF"/>
                </a:solidFill>
                <a:latin typeface="Arial"/>
              </a:rPr>
              <a:t>Out-of-School Items (5)</a:t>
            </a:r>
          </a:p>
        </p:txBody>
      </p:sp>
      <p:sp>
        <p:nvSpPr>
          <p:cNvPr id="20" name="Rounded Rectangle 19"/>
          <p:cNvSpPr/>
          <p:nvPr/>
        </p:nvSpPr>
        <p:spPr>
          <a:xfrm>
            <a:off x="7837851" y="3308057"/>
            <a:ext cx="25146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r>
              <a:rPr lang="en-US" dirty="0">
                <a:solidFill>
                  <a:srgbClr val="FFFFFF"/>
                </a:solidFill>
                <a:latin typeface="Arial"/>
              </a:rPr>
              <a:t>Sedentary Items (5)</a:t>
            </a:r>
          </a:p>
        </p:txBody>
      </p:sp>
      <p:sp>
        <p:nvSpPr>
          <p:cNvPr id="12" name="Content Placeholder 3"/>
          <p:cNvSpPr txBox="1">
            <a:spLocks/>
          </p:cNvSpPr>
          <p:nvPr/>
        </p:nvSpPr>
        <p:spPr bwMode="auto">
          <a:xfrm>
            <a:off x="4672377" y="4462169"/>
            <a:ext cx="2808287" cy="2819400"/>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a:buClr>
                <a:srgbClr val="330066"/>
              </a:buClr>
              <a:defRPr/>
            </a:pPr>
            <a:r>
              <a:rPr lang="en-US" sz="2400" kern="0" dirty="0">
                <a:solidFill>
                  <a:srgbClr val="000000"/>
                </a:solidFill>
                <a:latin typeface="Arial"/>
              </a:rPr>
              <a:t>Before School</a:t>
            </a:r>
          </a:p>
          <a:p>
            <a:pPr>
              <a:buClr>
                <a:srgbClr val="330066"/>
              </a:buClr>
              <a:defRPr/>
            </a:pPr>
            <a:r>
              <a:rPr lang="en-US" sz="2400" kern="0" dirty="0">
                <a:solidFill>
                  <a:srgbClr val="000000"/>
                </a:solidFill>
                <a:latin typeface="Arial"/>
              </a:rPr>
              <a:t>After School</a:t>
            </a:r>
          </a:p>
          <a:p>
            <a:pPr>
              <a:buClr>
                <a:srgbClr val="330066"/>
              </a:buClr>
              <a:defRPr/>
            </a:pPr>
            <a:r>
              <a:rPr lang="en-US" sz="2400" kern="0" dirty="0">
                <a:solidFill>
                  <a:srgbClr val="000000"/>
                </a:solidFill>
                <a:latin typeface="Arial"/>
              </a:rPr>
              <a:t>Evening</a:t>
            </a:r>
          </a:p>
          <a:p>
            <a:pPr>
              <a:buClr>
                <a:srgbClr val="330066"/>
              </a:buClr>
              <a:defRPr/>
            </a:pPr>
            <a:r>
              <a:rPr lang="en-US" sz="2400" kern="0" dirty="0">
                <a:solidFill>
                  <a:srgbClr val="000000"/>
                </a:solidFill>
                <a:latin typeface="Arial"/>
              </a:rPr>
              <a:t>Saturday</a:t>
            </a:r>
          </a:p>
          <a:p>
            <a:pPr>
              <a:buClr>
                <a:srgbClr val="330066"/>
              </a:buClr>
              <a:defRPr/>
            </a:pPr>
            <a:r>
              <a:rPr lang="en-US" sz="2400" kern="0" dirty="0">
                <a:solidFill>
                  <a:srgbClr val="000000"/>
                </a:solidFill>
                <a:latin typeface="Arial"/>
              </a:rPr>
              <a:t>Sunday</a:t>
            </a:r>
          </a:p>
        </p:txBody>
      </p:sp>
      <p:sp>
        <p:nvSpPr>
          <p:cNvPr id="13" name="Content Placeholder 3"/>
          <p:cNvSpPr txBox="1">
            <a:spLocks/>
          </p:cNvSpPr>
          <p:nvPr/>
        </p:nvSpPr>
        <p:spPr bwMode="auto">
          <a:xfrm>
            <a:off x="7633063" y="4462169"/>
            <a:ext cx="2808288" cy="2819400"/>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pPr>
              <a:buClr>
                <a:srgbClr val="330066"/>
              </a:buClr>
              <a:defRPr/>
            </a:pPr>
            <a:r>
              <a:rPr lang="en-US" sz="2400" kern="0" dirty="0">
                <a:solidFill>
                  <a:srgbClr val="000000"/>
                </a:solidFill>
                <a:latin typeface="Arial"/>
              </a:rPr>
              <a:t>Computer Time</a:t>
            </a:r>
          </a:p>
          <a:p>
            <a:pPr>
              <a:buClr>
                <a:srgbClr val="330066"/>
              </a:buClr>
              <a:defRPr/>
            </a:pPr>
            <a:r>
              <a:rPr lang="en-US" sz="2400" kern="0" dirty="0">
                <a:solidFill>
                  <a:srgbClr val="000000"/>
                </a:solidFill>
                <a:latin typeface="Arial"/>
              </a:rPr>
              <a:t>TV time</a:t>
            </a:r>
          </a:p>
          <a:p>
            <a:pPr>
              <a:buClr>
                <a:srgbClr val="330066"/>
              </a:buClr>
              <a:defRPr/>
            </a:pPr>
            <a:r>
              <a:rPr lang="en-US" sz="2400" kern="0" dirty="0">
                <a:solidFill>
                  <a:srgbClr val="000000"/>
                </a:solidFill>
                <a:latin typeface="Arial"/>
              </a:rPr>
              <a:t>Video Games</a:t>
            </a:r>
          </a:p>
          <a:p>
            <a:pPr>
              <a:buClr>
                <a:srgbClr val="330066"/>
              </a:buClr>
              <a:defRPr/>
            </a:pPr>
            <a:r>
              <a:rPr lang="en-US" sz="2400" kern="0" dirty="0">
                <a:solidFill>
                  <a:srgbClr val="000000"/>
                </a:solidFill>
                <a:latin typeface="Arial"/>
              </a:rPr>
              <a:t>Cell Phone</a:t>
            </a:r>
          </a:p>
          <a:p>
            <a:pPr>
              <a:buClr>
                <a:srgbClr val="330066"/>
              </a:buClr>
              <a:defRPr/>
            </a:pPr>
            <a:r>
              <a:rPr lang="en-US" sz="2400" kern="0" dirty="0">
                <a:solidFill>
                  <a:srgbClr val="000000"/>
                </a:solidFill>
                <a:latin typeface="Arial"/>
              </a:rPr>
              <a:t>Sedentary </a:t>
            </a:r>
          </a:p>
          <a:p>
            <a:pPr>
              <a:buClr>
                <a:srgbClr val="330066"/>
              </a:buClr>
              <a:defRPr/>
            </a:pPr>
            <a:endParaRPr lang="en-US" sz="2400" kern="0" dirty="0">
              <a:solidFill>
                <a:srgbClr val="000000"/>
              </a:solidFill>
              <a:latin typeface="Arial"/>
            </a:endParaRPr>
          </a:p>
          <a:p>
            <a:pPr>
              <a:buClr>
                <a:srgbClr val="330066"/>
              </a:buClr>
              <a:defRPr/>
            </a:pPr>
            <a:endParaRPr lang="en-US" sz="2400" kern="0" dirty="0">
              <a:solidFill>
                <a:srgbClr val="000000"/>
              </a:solidFill>
              <a:latin typeface="Arial"/>
            </a:endParaRPr>
          </a:p>
        </p:txBody>
      </p:sp>
      <p:sp>
        <p:nvSpPr>
          <p:cNvPr id="9" name="Content Placeholder 3"/>
          <p:cNvSpPr txBox="1">
            <a:spLocks/>
          </p:cNvSpPr>
          <p:nvPr/>
        </p:nvSpPr>
        <p:spPr bwMode="auto">
          <a:xfrm>
            <a:off x="1618819" y="4462169"/>
            <a:ext cx="2808287" cy="2819400"/>
          </a:xfrm>
          <a:prstGeom prst="rect">
            <a:avLst/>
          </a:prstGeom>
          <a:noFill/>
          <a:ln>
            <a:noFill/>
          </a:ln>
        </p:spPr>
        <p:txBody>
          <a:bodyPr/>
          <a:lstStyle>
            <a:lvl1pPr marL="342900" indent="-342900" algn="l" rtl="0" eaLnBrk="0" fontAlgn="base" hangingPunct="0">
              <a:spcBef>
                <a:spcPct val="20000"/>
              </a:spcBef>
              <a:spcAft>
                <a:spcPct val="0"/>
              </a:spcAft>
              <a:buClr>
                <a:schemeClr val="tx2"/>
              </a:buClr>
              <a:buSzPct val="70000"/>
              <a:buFont typeface="Wingdings" pitchFamily="2" charset="2"/>
              <a:buChar char="l"/>
              <a:defRPr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pitchFamily="2" charset="2"/>
              <a:buChar char="l"/>
              <a:defRPr sz="2600">
                <a:solidFill>
                  <a:schemeClr val="tx1"/>
                </a:solidFill>
                <a:latin typeface="+mn-lt"/>
              </a:defRPr>
            </a:lvl2pPr>
            <a:lvl3pPr marL="987425" indent="-293688" algn="l" rtl="0" eaLnBrk="0" fontAlgn="base" hangingPunct="0">
              <a:spcBef>
                <a:spcPct val="20000"/>
              </a:spcBef>
              <a:spcAft>
                <a:spcPct val="0"/>
              </a:spcAft>
              <a:buClr>
                <a:schemeClr val="accent1"/>
              </a:buClr>
              <a:buSzPct val="70000"/>
              <a:buFont typeface="Wingdings" pitchFamily="2" charset="2"/>
              <a:buChar char="l"/>
              <a:defRPr sz="2300">
                <a:solidFill>
                  <a:schemeClr val="tx1"/>
                </a:solidFill>
                <a:latin typeface="+mn-lt"/>
              </a:defRPr>
            </a:lvl3pPr>
            <a:lvl4pPr marL="1281113" indent="-292100" algn="l" rtl="0" eaLnBrk="0" fontAlgn="base" hangingPunct="0">
              <a:spcBef>
                <a:spcPct val="20000"/>
              </a:spcBef>
              <a:spcAft>
                <a:spcPct val="0"/>
              </a:spcAft>
              <a:buClr>
                <a:schemeClr val="tx2"/>
              </a:buClr>
              <a:buSzPct val="75000"/>
              <a:buFont typeface="Wingdings" pitchFamily="2" charset="2"/>
              <a:buChar char="§"/>
              <a:defRPr sz="2000">
                <a:solidFill>
                  <a:schemeClr val="tx1"/>
                </a:solidFill>
                <a:latin typeface="+mn-lt"/>
              </a:defRPr>
            </a:lvl4pPr>
            <a:lvl5pPr marL="1598613" indent="-315913" algn="l" rtl="0" eaLnBrk="0" fontAlgn="base" hangingPunct="0">
              <a:spcBef>
                <a:spcPct val="20000"/>
              </a:spcBef>
              <a:spcAft>
                <a:spcPct val="0"/>
              </a:spcAft>
              <a:buClr>
                <a:schemeClr val="folHlink"/>
              </a:buClr>
              <a:buSzPct val="80000"/>
              <a:buFont typeface="Wingdings" pitchFamily="2" charset="2"/>
              <a:buChar char="§"/>
              <a:defRPr sz="2000">
                <a:solidFill>
                  <a:schemeClr val="tx1"/>
                </a:solidFill>
                <a:latin typeface="+mn-lt"/>
              </a:defRPr>
            </a:lvl5pPr>
            <a:lvl6pPr marL="20558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6pPr>
            <a:lvl7pPr marL="25130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7pPr>
            <a:lvl8pPr marL="29702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8pPr>
            <a:lvl9pPr marL="3427413" indent="-315913" algn="l" rtl="0" fontAlgn="base">
              <a:spcBef>
                <a:spcPct val="20000"/>
              </a:spcBef>
              <a:spcAft>
                <a:spcPct val="0"/>
              </a:spcAft>
              <a:buClr>
                <a:schemeClr val="folHlink"/>
              </a:buClr>
              <a:buSzPct val="80000"/>
              <a:buFont typeface="Wingdings" pitchFamily="2" charset="2"/>
              <a:buChar char="§"/>
              <a:defRPr sz="2000">
                <a:solidFill>
                  <a:schemeClr val="tx1"/>
                </a:solidFill>
                <a:latin typeface="+mn-lt"/>
              </a:defRPr>
            </a:lvl9pPr>
          </a:lstStyle>
          <a:p>
            <a:r>
              <a:rPr lang="en-US" altLang="en-US" sz="2400" dirty="0"/>
              <a:t>PA to School</a:t>
            </a:r>
          </a:p>
          <a:p>
            <a:r>
              <a:rPr lang="en-US" altLang="en-US" sz="2400" dirty="0"/>
              <a:t>PE</a:t>
            </a:r>
          </a:p>
          <a:p>
            <a:r>
              <a:rPr lang="en-US" altLang="en-US" sz="2400" dirty="0"/>
              <a:t>Recess</a:t>
            </a:r>
          </a:p>
          <a:p>
            <a:r>
              <a:rPr lang="en-US" altLang="en-US" sz="2400" dirty="0"/>
              <a:t>Lunch</a:t>
            </a:r>
          </a:p>
          <a:p>
            <a:r>
              <a:rPr lang="en-US" altLang="en-US" sz="2400" dirty="0"/>
              <a:t>PA from School</a:t>
            </a:r>
          </a:p>
        </p:txBody>
      </p:sp>
    </p:spTree>
    <p:custDataLst>
      <p:tags r:id="rId1"/>
    </p:custDataLst>
    <p:extLst>
      <p:ext uri="{BB962C8B-B14F-4D97-AF65-F5344CB8AC3E}">
        <p14:creationId xmlns:p14="http://schemas.microsoft.com/office/powerpoint/2010/main" val="39238051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 presetClass="entr" presetSubtype="0" fill="hold" nodeType="with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 presetClass="entr" presetSubtype="0" fill="hold" nodeType="with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2" grpId="0" animBg="1"/>
      <p:bldP spid="19" grpId="0" animBg="1"/>
      <p:bldP spid="20" grpId="0" animBg="1"/>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9" descr="YAP exampl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05064" y="609600"/>
            <a:ext cx="73818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248400" y="2362200"/>
            <a:ext cx="3200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p:nvPr/>
        </p:nvSpPr>
        <p:spPr>
          <a:xfrm>
            <a:off x="6248400" y="3733800"/>
            <a:ext cx="3200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6248400" y="5257800"/>
            <a:ext cx="3200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 name="TextBox 7"/>
          <p:cNvSpPr txBox="1">
            <a:spLocks noChangeArrowheads="1"/>
          </p:cNvSpPr>
          <p:nvPr/>
        </p:nvSpPr>
        <p:spPr bwMode="auto">
          <a:xfrm>
            <a:off x="2062163" y="2254251"/>
            <a:ext cx="304800" cy="8620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charset="0"/>
                <a:ea typeface="+mn-ea"/>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charset="0"/>
                <a:ea typeface="+mn-ea"/>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charset="0"/>
                <a:ea typeface="+mn-ea"/>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charset="0"/>
                <a:ea typeface="+mn-ea"/>
                <a:cs typeface="Arial" charset="0"/>
              </a:rPr>
              <a:t>4</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000" b="1" i="0" u="none" strike="noStrike" kern="1200" cap="none" spc="0" normalizeH="0" baseline="0" noProof="0">
                <a:ln>
                  <a:noFill/>
                </a:ln>
                <a:solidFill>
                  <a:srgbClr val="FFFFFF"/>
                </a:solidFill>
                <a:effectLst/>
                <a:uLnTx/>
                <a:uFillTx/>
                <a:latin typeface="Arial" charset="0"/>
                <a:ea typeface="+mn-ea"/>
                <a:cs typeface="Arial" charset="0"/>
              </a:rPr>
              <a:t>5</a:t>
            </a:r>
          </a:p>
        </p:txBody>
      </p:sp>
      <p:sp>
        <p:nvSpPr>
          <p:cNvPr id="9" name="Oval 8"/>
          <p:cNvSpPr/>
          <p:nvPr/>
        </p:nvSpPr>
        <p:spPr>
          <a:xfrm>
            <a:off x="3581400" y="2724150"/>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ectangle 9"/>
          <p:cNvSpPr/>
          <p:nvPr/>
        </p:nvSpPr>
        <p:spPr>
          <a:xfrm>
            <a:off x="2895600" y="2686050"/>
            <a:ext cx="533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3</a:t>
            </a:r>
          </a:p>
        </p:txBody>
      </p:sp>
      <p:sp>
        <p:nvSpPr>
          <p:cNvPr id="11" name="Oval 10"/>
          <p:cNvSpPr/>
          <p:nvPr/>
        </p:nvSpPr>
        <p:spPr>
          <a:xfrm>
            <a:off x="3581400" y="4495800"/>
            <a:ext cx="152400" cy="1524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2" name="Rectangle 11"/>
          <p:cNvSpPr/>
          <p:nvPr/>
        </p:nvSpPr>
        <p:spPr>
          <a:xfrm>
            <a:off x="2876550" y="4419600"/>
            <a:ext cx="533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5</a:t>
            </a:r>
          </a:p>
        </p:txBody>
      </p:sp>
    </p:spTree>
    <p:custDataLst>
      <p:tags r:id="rId1"/>
    </p:custDataLst>
    <p:extLst>
      <p:ext uri="{BB962C8B-B14F-4D97-AF65-F5344CB8AC3E}">
        <p14:creationId xmlns:p14="http://schemas.microsoft.com/office/powerpoint/2010/main" val="1486155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2000"/>
                                        <p:tgtEl>
                                          <p:spTgt spid="8">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fade">
                                      <p:cBhvr>
                                        <p:cTn id="13" dur="2000"/>
                                        <p:tgtEl>
                                          <p:spTgt spid="8">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2000"/>
                                        <p:tgtEl>
                                          <p:spTgt spid="8">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2000"/>
                                        <p:tgtEl>
                                          <p:spTgt spid="8">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fade">
                                      <p:cBhvr>
                                        <p:cTn id="22" dur="2000"/>
                                        <p:tgtEl>
                                          <p:spTgt spid="8">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1" presetClass="entr"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1" presetClass="entr" presetSubtype="0" fill="hold" grpId="1"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animBg="1"/>
      <p:bldP spid="9" grpId="0" animBg="1"/>
      <p:bldP spid="9" grpId="1" animBg="1"/>
      <p:bldP spid="10" grpId="0" animBg="1"/>
      <p:bldP spid="11" grpId="0" animBg="1"/>
      <p:bldP spid="11" grpId="1" animBg="1"/>
      <p:bldP spid="1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3804444" y="3500649"/>
            <a:ext cx="3548063" cy="914400"/>
          </a:xfrm>
          <a:prstGeom prst="roundRect">
            <a:avLst/>
          </a:prstGeom>
          <a:solidFill>
            <a:srgbClr val="FFC000"/>
          </a:solidFill>
          <a:ln>
            <a:solidFill>
              <a:srgbClr val="FFC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S  M  T  W  T  F  S</a:t>
            </a:r>
          </a:p>
        </p:txBody>
      </p:sp>
      <p:sp>
        <p:nvSpPr>
          <p:cNvPr id="38918" name="Title 1"/>
          <p:cNvSpPr>
            <a:spLocks noGrp="1"/>
          </p:cNvSpPr>
          <p:nvPr>
            <p:ph type="title"/>
          </p:nvPr>
        </p:nvSpPr>
        <p:spPr>
          <a:xfrm>
            <a:off x="1600200" y="0"/>
            <a:ext cx="8153400" cy="1295400"/>
          </a:xfrm>
        </p:spPr>
        <p:txBody>
          <a:bodyPr>
            <a:normAutofit fontScale="90000"/>
          </a:bodyPr>
          <a:lstStyle/>
          <a:p>
            <a:r>
              <a:rPr lang="en-US" altLang="en-US" dirty="0"/>
              <a:t>Youth Activity Profile: </a:t>
            </a:r>
            <a:br>
              <a:rPr lang="en-US" altLang="en-US" dirty="0"/>
            </a:br>
            <a:r>
              <a:rPr lang="en-US" altLang="en-US" dirty="0"/>
              <a:t>Calibration Process</a:t>
            </a:r>
          </a:p>
        </p:txBody>
      </p:sp>
      <p:cxnSp>
        <p:nvCxnSpPr>
          <p:cNvPr id="8" name="Straight Arrow Connector 7"/>
          <p:cNvCxnSpPr/>
          <p:nvPr/>
        </p:nvCxnSpPr>
        <p:spPr>
          <a:xfrm>
            <a:off x="3902868" y="3362537"/>
            <a:ext cx="3200400"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9"/>
          <p:cNvGrpSpPr>
            <a:grpSpLocks/>
          </p:cNvGrpSpPr>
          <p:nvPr/>
        </p:nvGrpSpPr>
        <p:grpSpPr bwMode="auto">
          <a:xfrm>
            <a:off x="107659" y="1723871"/>
            <a:ext cx="2985081" cy="2668177"/>
            <a:chOff x="4267200" y="1368498"/>
            <a:chExt cx="2438400" cy="2593901"/>
          </a:xfrm>
        </p:grpSpPr>
        <p:pic>
          <p:nvPicPr>
            <p:cNvPr id="38932" name="Picture 6" descr="frontpage_image_updat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1368498"/>
              <a:ext cx="2438400" cy="259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p:cNvSpPr/>
            <p:nvPr/>
          </p:nvSpPr>
          <p:spPr>
            <a:xfrm>
              <a:off x="4420973" y="3351097"/>
              <a:ext cx="2207741" cy="459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pic>
        <p:nvPicPr>
          <p:cNvPr id="33" name="Picture 9" descr="YAP example.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3396" y="917458"/>
            <a:ext cx="4331188" cy="489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Arrow Connector 33"/>
          <p:cNvCxnSpPr/>
          <p:nvPr/>
        </p:nvCxnSpPr>
        <p:spPr>
          <a:xfrm flipH="1">
            <a:off x="3902868" y="4607137"/>
            <a:ext cx="3449638"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916" name="TextBox 14"/>
          <p:cNvSpPr txBox="1">
            <a:spLocks noChangeArrowheads="1"/>
          </p:cNvSpPr>
          <p:nvPr/>
        </p:nvSpPr>
        <p:spPr bwMode="auto">
          <a:xfrm>
            <a:off x="3262312" y="2596295"/>
            <a:ext cx="4829175" cy="46166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charset="0"/>
                <a:ea typeface="+mn-ea"/>
                <a:cs typeface="Arial" charset="0"/>
              </a:rPr>
              <a:t>Assessment Protocol (1 Week)</a:t>
            </a:r>
          </a:p>
        </p:txBody>
      </p:sp>
    </p:spTree>
    <p:custDataLst>
      <p:tags r:id="rId1"/>
    </p:custDataLst>
    <p:extLst>
      <p:ext uri="{BB962C8B-B14F-4D97-AF65-F5344CB8AC3E}">
        <p14:creationId xmlns:p14="http://schemas.microsoft.com/office/powerpoint/2010/main" val="4092804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48400" y="2362200"/>
            <a:ext cx="3200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p:cNvSpPr/>
          <p:nvPr/>
        </p:nvSpPr>
        <p:spPr>
          <a:xfrm>
            <a:off x="6248400" y="3733800"/>
            <a:ext cx="3200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6248400" y="5257800"/>
            <a:ext cx="32004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0965" name="Title 1"/>
          <p:cNvSpPr>
            <a:spLocks noGrp="1"/>
          </p:cNvSpPr>
          <p:nvPr>
            <p:ph type="title"/>
          </p:nvPr>
        </p:nvSpPr>
        <p:spPr>
          <a:xfrm>
            <a:off x="1981200" y="-304800"/>
            <a:ext cx="7543800" cy="1295400"/>
          </a:xfrm>
        </p:spPr>
        <p:txBody>
          <a:bodyPr/>
          <a:lstStyle/>
          <a:p>
            <a:r>
              <a:rPr lang="en-US" altLang="en-US"/>
              <a:t>Methodology: Data Processing </a:t>
            </a:r>
          </a:p>
        </p:txBody>
      </p:sp>
      <p:graphicFrame>
        <p:nvGraphicFramePr>
          <p:cNvPr id="12" name="Chart 11"/>
          <p:cNvGraphicFramePr>
            <a:graphicFrameLocks/>
          </p:cNvGraphicFramePr>
          <p:nvPr/>
        </p:nvGraphicFramePr>
        <p:xfrm>
          <a:off x="4800600" y="121920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Chart 12"/>
          <p:cNvGraphicFramePr>
            <a:graphicFrameLocks/>
          </p:cNvGraphicFramePr>
          <p:nvPr/>
        </p:nvGraphicFramePr>
        <p:xfrm>
          <a:off x="4800600" y="3962400"/>
          <a:ext cx="4572000"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40968" name="Rectangle 2"/>
          <p:cNvSpPr>
            <a:spLocks noChangeArrowheads="1"/>
          </p:cNvSpPr>
          <p:nvPr/>
        </p:nvSpPr>
        <p:spPr bwMode="auto">
          <a:xfrm>
            <a:off x="1574800" y="1385888"/>
            <a:ext cx="3073400"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1" i="0" u="none" strike="noStrike" kern="1200" cap="none" spc="0" normalizeH="0" baseline="0" noProof="0">
                <a:ln>
                  <a:noFill/>
                </a:ln>
                <a:solidFill>
                  <a:srgbClr val="000000"/>
                </a:solidFill>
                <a:effectLst/>
                <a:uLnTx/>
                <a:uFillTx/>
                <a:latin typeface="Arial" charset="0"/>
                <a:ea typeface="宋体" charset="-122"/>
                <a:cs typeface="Times New Roman" pitchFamily="18" charset="0"/>
              </a:rPr>
              <a:t>2. Activity during Physical Education Class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Times New Roman" pitchFamily="18" charset="0"/>
              </a:rPr>
              <a:t>a. I didn’t have physical education </a:t>
            </a:r>
            <a:endParaRPr kumimoji="0" lang="en-US" altLang="zh-CN" sz="700" b="0" i="0" u="none" strike="noStrike" kern="1200" cap="none" spc="0" normalizeH="0" baseline="0" noProof="0">
              <a:ln>
                <a:noFill/>
              </a:ln>
              <a:solidFill>
                <a:srgbClr val="000000"/>
              </a:solidFill>
              <a:effectLst/>
              <a:uLnTx/>
              <a:uFillTx/>
              <a:latin typeface="Arial" charset="0"/>
              <a:ea typeface="宋体"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Times New Roman" pitchFamily="18" charset="0"/>
              </a:rPr>
              <a:t>b. Almost none of the time </a:t>
            </a:r>
            <a:endParaRPr kumimoji="0" lang="en-US" altLang="zh-CN" sz="700" b="0" i="0" u="none" strike="noStrike" kern="1200" cap="none" spc="0" normalizeH="0" baseline="0" noProof="0">
              <a:ln>
                <a:noFill/>
              </a:ln>
              <a:solidFill>
                <a:srgbClr val="000000"/>
              </a:solidFill>
              <a:effectLst/>
              <a:uLnTx/>
              <a:uFillTx/>
              <a:latin typeface="Arial" charset="0"/>
              <a:ea typeface="宋体" charset="-122"/>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Arial" charset="0"/>
              </a:rPr>
              <a:t>c. A little bit of the time </a:t>
            </a:r>
            <a:endParaRPr kumimoji="0" lang="en-US" altLang="zh-CN" sz="700" b="0" i="0" u="none" strike="noStrike" kern="1200" cap="none" spc="0" normalizeH="0" baseline="0" noProof="0">
              <a:ln>
                <a:noFill/>
              </a:ln>
              <a:solidFill>
                <a:srgbClr val="000000"/>
              </a:solidFill>
              <a:effectLst/>
              <a:uLnTx/>
              <a:uFillTx/>
              <a:latin typeface="Arial" charset="0"/>
              <a:ea typeface="宋体" charset="-122"/>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Arial" charset="0"/>
              </a:rPr>
              <a:t>d. A moderate amount of 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Arial" charset="0"/>
              </a:rPr>
              <a:t>e. A lot of the 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Arial" charset="0"/>
              </a:rPr>
              <a:t>f. Almost all of the time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700" b="0" i="0" u="none" strike="noStrike" kern="1200" cap="none" spc="0" normalizeH="0" baseline="0" noProof="0">
              <a:ln>
                <a:noFill/>
              </a:ln>
              <a:solidFill>
                <a:srgbClr val="000000"/>
              </a:solidFill>
              <a:effectLst/>
              <a:uLnTx/>
              <a:uFillTx/>
              <a:latin typeface="Arial" charset="0"/>
              <a:ea typeface="宋体" charset="-122"/>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zh-CN" sz="1800" b="0" i="0" u="none" strike="noStrike" kern="1200" cap="none" spc="0" normalizeH="0" baseline="0" noProof="0">
              <a:ln>
                <a:noFill/>
              </a:ln>
              <a:solidFill>
                <a:srgbClr val="000000"/>
              </a:solidFill>
              <a:effectLst/>
              <a:uLnTx/>
              <a:uFillTx/>
              <a:latin typeface="Arial" charset="0"/>
              <a:ea typeface="宋体" charset="-122"/>
              <a:cs typeface="Arial" charset="0"/>
            </a:endParaRPr>
          </a:p>
        </p:txBody>
      </p:sp>
      <p:sp>
        <p:nvSpPr>
          <p:cNvPr id="40969" name="Oval 1"/>
          <p:cNvSpPr>
            <a:spLocks noChangeArrowheads="1"/>
          </p:cNvSpPr>
          <p:nvPr/>
        </p:nvSpPr>
        <p:spPr bwMode="auto">
          <a:xfrm>
            <a:off x="1600200" y="2286000"/>
            <a:ext cx="177800" cy="203200"/>
          </a:xfrm>
          <a:prstGeom prst="ellipse">
            <a:avLst/>
          </a:prstGeom>
          <a:solidFill>
            <a:srgbClr val="FFFFFF">
              <a:alpha val="0"/>
            </a:srgbClr>
          </a:solidFill>
          <a:ln w="25400">
            <a:solidFill>
              <a:srgbClr val="FF0000"/>
            </a:solidFill>
            <a:round/>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970" name="Oval 4"/>
          <p:cNvSpPr>
            <a:spLocks noChangeArrowheads="1"/>
          </p:cNvSpPr>
          <p:nvPr/>
        </p:nvSpPr>
        <p:spPr bwMode="auto">
          <a:xfrm>
            <a:off x="1752600" y="4800600"/>
            <a:ext cx="177800" cy="203200"/>
          </a:xfrm>
          <a:prstGeom prst="ellipse">
            <a:avLst/>
          </a:prstGeom>
          <a:solidFill>
            <a:srgbClr val="FFFFFF">
              <a:alpha val="0"/>
            </a:srgbClr>
          </a:solidFill>
          <a:ln w="25400">
            <a:solidFill>
              <a:srgbClr val="FF0000"/>
            </a:solidFill>
            <a:round/>
            <a:headEnd/>
            <a:tailEnd/>
          </a:ln>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40971" name="Rectangle 6"/>
          <p:cNvSpPr>
            <a:spLocks noChangeArrowheads="1"/>
          </p:cNvSpPr>
          <p:nvPr/>
        </p:nvSpPr>
        <p:spPr bwMode="auto">
          <a:xfrm>
            <a:off x="1697038" y="4114801"/>
            <a:ext cx="2493962"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200" b="1" i="0" u="none" strike="noStrike" kern="1200" cap="none" spc="0" normalizeH="0" baseline="0" noProof="0">
                <a:ln>
                  <a:noFill/>
                </a:ln>
                <a:solidFill>
                  <a:srgbClr val="000000"/>
                </a:solidFill>
                <a:effectLst/>
                <a:uLnTx/>
                <a:uFillTx/>
                <a:latin typeface="Calibri" pitchFamily="34" charset="0"/>
                <a:ea typeface="宋体" charset="-122"/>
                <a:cs typeface="Times New Roman" pitchFamily="18" charset="0"/>
              </a:rPr>
              <a:t>3. Activity during Breaks/Study Hall:</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Times New Roman" pitchFamily="18" charset="0"/>
              </a:rPr>
              <a:t>a</a:t>
            </a:r>
            <a:r>
              <a:rPr kumimoji="0" lang="en-US" altLang="zh-CN" sz="1800" b="0" i="0" u="none" strike="noStrike" kern="1200" cap="none" spc="0" normalizeH="0" baseline="0" noProof="0">
                <a:ln>
                  <a:noFill/>
                </a:ln>
                <a:solidFill>
                  <a:srgbClr val="000000"/>
                </a:solidFill>
                <a:effectLst/>
                <a:uLnTx/>
                <a:uFillTx/>
                <a:latin typeface="Arial" charset="0"/>
                <a:ea typeface="宋体" charset="-122"/>
                <a:cs typeface="Times New Roman" pitchFamily="18" charset="0"/>
              </a:rPr>
              <a:t>. </a:t>
            </a: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Times New Roman" pitchFamily="18" charset="0"/>
              </a:rPr>
              <a:t>I didn’t have breaks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Times New Roman" pitchFamily="18" charset="0"/>
              </a:rPr>
              <a:t>b. Almost none of the 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Times New Roman" pitchFamily="18" charset="0"/>
              </a:rPr>
              <a:t>c. A little bit of the 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Times New Roman" pitchFamily="18" charset="0"/>
              </a:rPr>
              <a:t>d. A moderate amount of 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Times New Roman" pitchFamily="18" charset="0"/>
              </a:rPr>
              <a:t>e. A lot of the time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100" b="0" i="0" u="none" strike="noStrike" kern="1200" cap="none" spc="0" normalizeH="0" baseline="0" noProof="0">
                <a:ln>
                  <a:noFill/>
                </a:ln>
                <a:solidFill>
                  <a:srgbClr val="000000"/>
                </a:solidFill>
                <a:effectLst/>
                <a:uLnTx/>
                <a:uFillTx/>
                <a:latin typeface="Arial" charset="0"/>
                <a:ea typeface="宋体" charset="-122"/>
                <a:cs typeface="Times New Roman" pitchFamily="18" charset="0"/>
              </a:rPr>
              <a:t>f. Almost all of the time</a:t>
            </a:r>
          </a:p>
        </p:txBody>
      </p:sp>
    </p:spTree>
    <p:custDataLst>
      <p:tags r:id="rId1"/>
    </p:custDataLst>
    <p:extLst>
      <p:ext uri="{BB962C8B-B14F-4D97-AF65-F5344CB8AC3E}">
        <p14:creationId xmlns:p14="http://schemas.microsoft.com/office/powerpoint/2010/main" val="38717333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vschool.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812979"/>
            <a:ext cx="4095750" cy="3048000"/>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a:spLocks noChangeArrowheads="1"/>
          </p:cNvSpPr>
          <p:nvPr/>
        </p:nvSpPr>
        <p:spPr bwMode="auto">
          <a:xfrm>
            <a:off x="6599076" y="812979"/>
            <a:ext cx="18513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charset="0"/>
                <a:ea typeface="+mn-ea"/>
                <a:cs typeface="Arial" charset="0"/>
              </a:rPr>
              <a:t>In School</a:t>
            </a:r>
          </a:p>
        </p:txBody>
      </p:sp>
      <p:sp>
        <p:nvSpPr>
          <p:cNvPr id="21" name="TextBox 20"/>
          <p:cNvSpPr txBox="1">
            <a:spLocks noChangeArrowheads="1"/>
          </p:cNvSpPr>
          <p:nvPr/>
        </p:nvSpPr>
        <p:spPr bwMode="auto">
          <a:xfrm>
            <a:off x="6599075" y="1124546"/>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r = .58</a:t>
            </a:r>
          </a:p>
        </p:txBody>
      </p:sp>
      <p:sp>
        <p:nvSpPr>
          <p:cNvPr id="50184" name="Title 1"/>
          <p:cNvSpPr>
            <a:spLocks noGrp="1"/>
          </p:cNvSpPr>
          <p:nvPr>
            <p:ph type="title"/>
          </p:nvPr>
        </p:nvSpPr>
        <p:spPr>
          <a:xfrm>
            <a:off x="1503872" y="-213233"/>
            <a:ext cx="7543800" cy="1295400"/>
          </a:xfrm>
        </p:spPr>
        <p:txBody>
          <a:bodyPr/>
          <a:lstStyle/>
          <a:p>
            <a:r>
              <a:rPr lang="en-US" altLang="en-US" dirty="0"/>
              <a:t>Calibration Results: School</a:t>
            </a:r>
          </a:p>
        </p:txBody>
      </p:sp>
      <p:sp>
        <p:nvSpPr>
          <p:cNvPr id="62473" name="Rectangle 22"/>
          <p:cNvSpPr>
            <a:spLocks noChangeArrowheads="1"/>
          </p:cNvSpPr>
          <p:nvPr/>
        </p:nvSpPr>
        <p:spPr bwMode="auto">
          <a:xfrm>
            <a:off x="1752600" y="1610179"/>
            <a:ext cx="4038600" cy="646331"/>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charset="0"/>
                <a:ea typeface="+mn-ea"/>
                <a:cs typeface="Arial" charset="0"/>
              </a:rPr>
              <a:t>The associations reflect moderate associations at the individual level.</a:t>
            </a:r>
          </a:p>
        </p:txBody>
      </p:sp>
      <p:sp>
        <p:nvSpPr>
          <p:cNvPr id="50187" name="Rectangle 23"/>
          <p:cNvSpPr>
            <a:spLocks noChangeArrowheads="1"/>
          </p:cNvSpPr>
          <p:nvPr/>
        </p:nvSpPr>
        <p:spPr bwMode="auto">
          <a:xfrm>
            <a:off x="1758820" y="879620"/>
            <a:ext cx="419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F0000"/>
                </a:solidFill>
                <a:effectLst/>
                <a:uLnTx/>
                <a:uFillTx/>
                <a:latin typeface="Arial" charset="0"/>
                <a:ea typeface="+mn-ea"/>
                <a:cs typeface="Arial" charset="0"/>
              </a:rPr>
              <a:t>Individual Level Agreement </a:t>
            </a:r>
          </a:p>
        </p:txBody>
      </p:sp>
      <p:graphicFrame>
        <p:nvGraphicFramePr>
          <p:cNvPr id="13" name="Chart 12"/>
          <p:cNvGraphicFramePr/>
          <p:nvPr/>
        </p:nvGraphicFramePr>
        <p:xfrm>
          <a:off x="2038350" y="3721175"/>
          <a:ext cx="8077200" cy="2895600"/>
        </p:xfrm>
        <a:graphic>
          <a:graphicData uri="http://schemas.openxmlformats.org/drawingml/2006/chart">
            <c:chart xmlns:c="http://schemas.openxmlformats.org/drawingml/2006/chart" xmlns:r="http://schemas.openxmlformats.org/officeDocument/2006/relationships" r:id="rId5"/>
          </a:graphicData>
        </a:graphic>
      </p:graphicFrame>
      <p:sp>
        <p:nvSpPr>
          <p:cNvPr id="15" name="Rectangle 23"/>
          <p:cNvSpPr>
            <a:spLocks noChangeArrowheads="1"/>
          </p:cNvSpPr>
          <p:nvPr/>
        </p:nvSpPr>
        <p:spPr bwMode="auto">
          <a:xfrm>
            <a:off x="1676400" y="3217228"/>
            <a:ext cx="4191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1" u="none" strike="noStrike" kern="1200" cap="none" spc="0" normalizeH="0" baseline="0" noProof="0" dirty="0">
                <a:ln>
                  <a:noFill/>
                </a:ln>
                <a:solidFill>
                  <a:srgbClr val="FF0000"/>
                </a:solidFill>
                <a:effectLst/>
                <a:uLnTx/>
                <a:uFillTx/>
                <a:latin typeface="Arial" charset="0"/>
                <a:ea typeface="+mn-ea"/>
                <a:cs typeface="Arial" charset="0"/>
              </a:rPr>
              <a:t>Group Level Agreement </a:t>
            </a:r>
          </a:p>
        </p:txBody>
      </p:sp>
      <p:sp>
        <p:nvSpPr>
          <p:cNvPr id="16" name="TextBox 15"/>
          <p:cNvSpPr txBox="1">
            <a:spLocks noChangeArrowheads="1"/>
          </p:cNvSpPr>
          <p:nvPr/>
        </p:nvSpPr>
        <p:spPr bwMode="auto">
          <a:xfrm>
            <a:off x="4381500" y="3936859"/>
            <a:ext cx="2819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FF0000"/>
                </a:solidFill>
                <a:effectLst/>
                <a:uLnTx/>
                <a:uFillTx/>
                <a:latin typeface="Arial" charset="0"/>
                <a:ea typeface="+mn-ea"/>
                <a:cs typeface="Arial" charset="0"/>
              </a:rPr>
              <a:t>School Diff. = -15.6 ± 6.2 min</a:t>
            </a:r>
          </a:p>
        </p:txBody>
      </p:sp>
    </p:spTree>
    <p:custDataLst>
      <p:tags r:id="rId1"/>
    </p:custDataLst>
    <p:extLst>
      <p:ext uri="{BB962C8B-B14F-4D97-AF65-F5344CB8AC3E}">
        <p14:creationId xmlns:p14="http://schemas.microsoft.com/office/powerpoint/2010/main" val="3046681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4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P spid="62473" grpId="0" animBg="1"/>
      <p:bldP spid="50187" grpId="0"/>
      <p:bldGraphic spid="13" grpId="0">
        <p:bldAsOne/>
      </p:bldGraphic>
      <p:bldP spid="15" grpId="0"/>
      <p:bldP spid="16"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9687" y="-164370"/>
            <a:ext cx="8129413" cy="1295400"/>
          </a:xfrm>
        </p:spPr>
        <p:txBody>
          <a:bodyPr>
            <a:normAutofit/>
          </a:bodyPr>
          <a:lstStyle/>
          <a:p>
            <a:r>
              <a:rPr lang="en-US" dirty="0"/>
              <a:t>Youth Activity Profile Calibration</a:t>
            </a:r>
          </a:p>
        </p:txBody>
      </p:sp>
      <p:pic>
        <p:nvPicPr>
          <p:cNvPr id="5" name="Content Placeholder 4" descr="JMIR Paper.jpg"/>
          <p:cNvPicPr>
            <a:picLocks noGrp="1" noChangeAspect="1"/>
          </p:cNvPicPr>
          <p:nvPr>
            <p:ph idx="1"/>
          </p:nvPr>
        </p:nvPicPr>
        <p:blipFill>
          <a:blip r:embed="rId3" cstate="print"/>
          <a:stretch>
            <a:fillRect/>
          </a:stretch>
        </p:blipFill>
        <p:spPr>
          <a:xfrm>
            <a:off x="263462" y="1237049"/>
            <a:ext cx="4738044" cy="2748600"/>
          </a:xfrm>
          <a:ln w="31750">
            <a:solidFill>
              <a:schemeClr val="tx1"/>
            </a:solidFill>
          </a:ln>
          <a:effectLst>
            <a:outerShdw blurRad="50800" dist="38100" dir="8100000" algn="tr" rotWithShape="0">
              <a:prstClr val="black">
                <a:alpha val="40000"/>
              </a:prstClr>
            </a:outerShdw>
          </a:effectLst>
        </p:spPr>
      </p:pic>
      <p:pic>
        <p:nvPicPr>
          <p:cNvPr id="6"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2438357"/>
            <a:ext cx="5187301" cy="2123277"/>
          </a:xfrm>
          <a:prstGeom prst="rect">
            <a:avLst/>
          </a:prstGeom>
          <a:noFill/>
          <a:ln w="60325" cmpd="sng">
            <a:solidFill>
              <a:schemeClr val="tx1"/>
            </a:solidFill>
          </a:ln>
          <a:effectLst>
            <a:softEdge rad="31750"/>
          </a:effectLst>
        </p:spPr>
      </p:pic>
      <p:sp>
        <p:nvSpPr>
          <p:cNvPr id="3" name="TextBox 2"/>
          <p:cNvSpPr txBox="1"/>
          <p:nvPr/>
        </p:nvSpPr>
        <p:spPr>
          <a:xfrm>
            <a:off x="609600" y="6182380"/>
            <a:ext cx="6266587"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pitchFamily="34" charset="0"/>
                <a:ea typeface="+mn-ea"/>
                <a:cs typeface="Arial" pitchFamily="34" charset="0"/>
              </a:rPr>
              <a:t>www.YouthActivityProfileResearch.org</a:t>
            </a:r>
          </a:p>
        </p:txBody>
      </p:sp>
      <p:pic>
        <p:nvPicPr>
          <p:cNvPr id="7" name="Picture 6">
            <a:extLst>
              <a:ext uri="{FF2B5EF4-FFF2-40B4-BE49-F238E27FC236}">
                <a16:creationId xmlns:a16="http://schemas.microsoft.com/office/drawing/2014/main" id="{ED782BAE-6C0F-4A37-A099-B7EB32E96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0707" y="1742867"/>
            <a:ext cx="5521463" cy="4141097"/>
          </a:xfrm>
          <a:prstGeom prst="rect">
            <a:avLst/>
          </a:prstGeom>
        </p:spPr>
      </p:pic>
      <p:grpSp>
        <p:nvGrpSpPr>
          <p:cNvPr id="11" name="Group 10">
            <a:extLst>
              <a:ext uri="{FF2B5EF4-FFF2-40B4-BE49-F238E27FC236}">
                <a16:creationId xmlns:a16="http://schemas.microsoft.com/office/drawing/2014/main" id="{9FE9C6D7-61FD-40D6-83D5-C7B324802FA9}"/>
              </a:ext>
            </a:extLst>
          </p:cNvPr>
          <p:cNvGrpSpPr/>
          <p:nvPr/>
        </p:nvGrpSpPr>
        <p:grpSpPr>
          <a:xfrm>
            <a:off x="6516471" y="1837664"/>
            <a:ext cx="5715699" cy="4152319"/>
            <a:chOff x="6516471" y="1837664"/>
            <a:chExt cx="5715699" cy="4152319"/>
          </a:xfrm>
        </p:grpSpPr>
        <p:pic>
          <p:nvPicPr>
            <p:cNvPr id="9" name="Picture 8">
              <a:extLst>
                <a:ext uri="{FF2B5EF4-FFF2-40B4-BE49-F238E27FC236}">
                  <a16:creationId xmlns:a16="http://schemas.microsoft.com/office/drawing/2014/main" id="{43FC726B-C145-4E7D-970A-467D826D4F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16471" y="2373707"/>
              <a:ext cx="5715699" cy="3616276"/>
            </a:xfrm>
            <a:prstGeom prst="rect">
              <a:avLst/>
            </a:prstGeom>
          </p:spPr>
        </p:pic>
        <p:sp>
          <p:nvSpPr>
            <p:cNvPr id="10" name="TextBox 9">
              <a:extLst>
                <a:ext uri="{FF2B5EF4-FFF2-40B4-BE49-F238E27FC236}">
                  <a16:creationId xmlns:a16="http://schemas.microsoft.com/office/drawing/2014/main" id="{2006C4E7-37E0-4801-8AFC-FC224853D0E4}"/>
                </a:ext>
              </a:extLst>
            </p:cNvPr>
            <p:cNvSpPr txBox="1"/>
            <p:nvPr/>
          </p:nvSpPr>
          <p:spPr>
            <a:xfrm>
              <a:off x="6551267" y="1837664"/>
              <a:ext cx="5521463" cy="646331"/>
            </a:xfrm>
            <a:prstGeom prst="rect">
              <a:avLst/>
            </a:prstGeom>
            <a:solidFill>
              <a:schemeClr val="bg1">
                <a:lumMod val="8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New Algorithms with Online Tool</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2" name="Picture 11" descr="Graphical user interface, text, application&#10;&#10;Description automatically generated">
            <a:extLst>
              <a:ext uri="{FF2B5EF4-FFF2-40B4-BE49-F238E27FC236}">
                <a16:creationId xmlns:a16="http://schemas.microsoft.com/office/drawing/2014/main" id="{119C8F3A-A5BF-44ED-976E-0D980CC9C7EF}"/>
              </a:ext>
            </a:extLst>
          </p:cNvPr>
          <p:cNvPicPr>
            <a:picLocks noChangeAspect="1"/>
          </p:cNvPicPr>
          <p:nvPr/>
        </p:nvPicPr>
        <p:blipFill>
          <a:blip r:embed="rId7"/>
          <a:stretch>
            <a:fillRect/>
          </a:stretch>
        </p:blipFill>
        <p:spPr>
          <a:xfrm>
            <a:off x="1049198" y="3631638"/>
            <a:ext cx="5345903" cy="2265652"/>
          </a:xfrm>
          <a:prstGeom prst="rect">
            <a:avLst/>
          </a:prstGeom>
          <a:ln w="38100">
            <a:solidFill>
              <a:schemeClr val="accent1">
                <a:shade val="50000"/>
              </a:schemeClr>
            </a:solidFill>
          </a:ln>
        </p:spPr>
      </p:pic>
    </p:spTree>
    <p:custDataLst>
      <p:tags r:id="rId1"/>
    </p:custDataLst>
    <p:extLst>
      <p:ext uri="{BB962C8B-B14F-4D97-AF65-F5344CB8AC3E}">
        <p14:creationId xmlns:p14="http://schemas.microsoft.com/office/powerpoint/2010/main" val="56280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a:t>Summary</a:t>
            </a:r>
            <a:endParaRPr lang="ko-KR" altLang="en-US" dirty="0"/>
          </a:p>
        </p:txBody>
      </p:sp>
      <p:sp>
        <p:nvSpPr>
          <p:cNvPr id="6" name="Content Placeholder 2"/>
          <p:cNvSpPr>
            <a:spLocks noGrp="1"/>
          </p:cNvSpPr>
          <p:nvPr>
            <p:ph idx="1"/>
          </p:nvPr>
        </p:nvSpPr>
        <p:spPr>
          <a:xfrm>
            <a:off x="609601" y="1719263"/>
            <a:ext cx="7581449" cy="4411662"/>
          </a:xfrm>
        </p:spPr>
        <p:txBody>
          <a:bodyPr/>
          <a:lstStyle/>
          <a:p>
            <a:r>
              <a:rPr lang="en-US" dirty="0"/>
              <a:t>Calibration methods enable report-based data on the YAP to estimate time spent in MVPA and sedentary behavior</a:t>
            </a:r>
          </a:p>
          <a:p>
            <a:endParaRPr lang="en-US" dirty="0"/>
          </a:p>
          <a:p>
            <a:r>
              <a:rPr lang="en-US" dirty="0"/>
              <a:t>Calibration methods also provide value in adding context to monitor-based data</a:t>
            </a:r>
          </a:p>
          <a:p>
            <a:pPr lvl="1"/>
            <a:r>
              <a:rPr lang="en-US" dirty="0"/>
              <a:t>Quantile regression methods were used to create population estimates of MVPA from MIMS</a:t>
            </a:r>
          </a:p>
        </p:txBody>
      </p:sp>
      <p:sp>
        <p:nvSpPr>
          <p:cNvPr id="3" name="Action Button: Go Back or Previous 2">
            <a:hlinkClick r:id="rId3" action="ppaction://hlinksldjump" highlightClick="1"/>
            <a:extLst>
              <a:ext uri="{FF2B5EF4-FFF2-40B4-BE49-F238E27FC236}">
                <a16:creationId xmlns:a16="http://schemas.microsoft.com/office/drawing/2014/main" id="{6B7F36F0-566C-4FBC-8027-2ADF7AD183C7}"/>
              </a:ext>
            </a:extLst>
          </p:cNvPr>
          <p:cNvSpPr/>
          <p:nvPr/>
        </p:nvSpPr>
        <p:spPr>
          <a:xfrm>
            <a:off x="9141738" y="120651"/>
            <a:ext cx="1381760" cy="965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a:extLst>
              <a:ext uri="{FF2B5EF4-FFF2-40B4-BE49-F238E27FC236}">
                <a16:creationId xmlns:a16="http://schemas.microsoft.com/office/drawing/2014/main" id="{417B7365-B790-99D5-B74E-89EFE135E17F}"/>
              </a:ext>
            </a:extLst>
          </p:cNvPr>
          <p:cNvPicPr>
            <a:picLocks noChangeAspect="1"/>
          </p:cNvPicPr>
          <p:nvPr/>
        </p:nvPicPr>
        <p:blipFill>
          <a:blip r:embed="rId4"/>
          <a:stretch>
            <a:fillRect/>
          </a:stretch>
        </p:blipFill>
        <p:spPr>
          <a:xfrm>
            <a:off x="9503699" y="1906626"/>
            <a:ext cx="2526376" cy="885110"/>
          </a:xfrm>
          <a:prstGeom prst="rect">
            <a:avLst/>
          </a:prstGeom>
        </p:spPr>
      </p:pic>
      <p:pic>
        <p:nvPicPr>
          <p:cNvPr id="12" name="Picture 11">
            <a:extLst>
              <a:ext uri="{FF2B5EF4-FFF2-40B4-BE49-F238E27FC236}">
                <a16:creationId xmlns:a16="http://schemas.microsoft.com/office/drawing/2014/main" id="{2DEC35CD-36A1-5321-2429-317C7BFE6620}"/>
              </a:ext>
            </a:extLst>
          </p:cNvPr>
          <p:cNvPicPr>
            <a:picLocks noChangeAspect="1"/>
          </p:cNvPicPr>
          <p:nvPr/>
        </p:nvPicPr>
        <p:blipFill>
          <a:blip r:embed="rId5"/>
          <a:stretch>
            <a:fillRect/>
          </a:stretch>
        </p:blipFill>
        <p:spPr>
          <a:xfrm>
            <a:off x="8420550" y="3429000"/>
            <a:ext cx="3609525" cy="2695575"/>
          </a:xfrm>
          <a:prstGeom prst="rect">
            <a:avLst/>
          </a:prstGeom>
        </p:spPr>
      </p:pic>
    </p:spTree>
    <p:custDataLst>
      <p:tags r:id="rId1"/>
    </p:custDataLst>
    <p:extLst>
      <p:ext uri="{BB962C8B-B14F-4D97-AF65-F5344CB8AC3E}">
        <p14:creationId xmlns:p14="http://schemas.microsoft.com/office/powerpoint/2010/main" val="143479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Flash Forward 25 Years!</a:t>
            </a:r>
            <a:br>
              <a:rPr lang="en-US" dirty="0"/>
            </a:br>
            <a:r>
              <a:rPr lang="en-US" sz="2000" b="0" dirty="0"/>
              <a:t>Things are a bit more complex</a:t>
            </a:r>
          </a:p>
        </p:txBody>
      </p:sp>
      <p:pic>
        <p:nvPicPr>
          <p:cNvPr id="9" name="Picture 4" descr="http://cliparts.co/cliparts/kT8/o7E/kT8o7E9n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3276" y="1600201"/>
            <a:ext cx="20574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92718" y="4648200"/>
            <a:ext cx="3927711" cy="2121337"/>
          </a:xfrm>
          <a:prstGeom prst="rect">
            <a:avLst/>
          </a:prstGeom>
        </p:spPr>
      </p:pic>
      <p:sp>
        <p:nvSpPr>
          <p:cNvPr id="5" name="TextBox 4"/>
          <p:cNvSpPr txBox="1"/>
          <p:nvPr/>
        </p:nvSpPr>
        <p:spPr>
          <a:xfrm>
            <a:off x="2311481" y="3896527"/>
            <a:ext cx="2056973" cy="646331"/>
          </a:xfrm>
          <a:prstGeom prst="rect">
            <a:avLst/>
          </a:prstGeom>
          <a:noFill/>
        </p:spPr>
        <p:txBody>
          <a:bodyPr wrap="none" rtlCol="0">
            <a:spAutoFit/>
          </a:bodyPr>
          <a:lstStyle/>
          <a:p>
            <a:pPr algn="ctr" fontAlgn="base">
              <a:spcBef>
                <a:spcPct val="0"/>
              </a:spcBef>
              <a:spcAft>
                <a:spcPct val="0"/>
              </a:spcAft>
            </a:pPr>
            <a:r>
              <a:rPr lang="en-US" dirty="0">
                <a:solidFill>
                  <a:srgbClr val="FF0000"/>
                </a:solidFill>
                <a:latin typeface="Arial" charset="0"/>
              </a:rPr>
              <a:t>1440</a:t>
            </a:r>
            <a:r>
              <a:rPr lang="en-US" dirty="0">
                <a:solidFill>
                  <a:srgbClr val="000000"/>
                </a:solidFill>
                <a:latin typeface="Arial" charset="0"/>
              </a:rPr>
              <a:t> samples/day</a:t>
            </a:r>
            <a:br>
              <a:rPr lang="en-US" dirty="0">
                <a:solidFill>
                  <a:srgbClr val="000000"/>
                </a:solidFill>
                <a:latin typeface="Arial" charset="0"/>
              </a:rPr>
            </a:br>
            <a:r>
              <a:rPr lang="en-US" dirty="0">
                <a:solidFill>
                  <a:srgbClr val="000000"/>
                </a:solidFill>
                <a:latin typeface="Arial" charset="0"/>
              </a:rPr>
              <a:t>(1 per minute)</a:t>
            </a:r>
          </a:p>
        </p:txBody>
      </p:sp>
      <p:grpSp>
        <p:nvGrpSpPr>
          <p:cNvPr id="11" name="Group 10"/>
          <p:cNvGrpSpPr/>
          <p:nvPr/>
        </p:nvGrpSpPr>
        <p:grpSpPr>
          <a:xfrm>
            <a:off x="1600200" y="1600200"/>
            <a:ext cx="3428238" cy="5077851"/>
            <a:chOff x="76200" y="1600199"/>
            <a:chExt cx="3428238" cy="5077851"/>
          </a:xfrm>
        </p:grpSpPr>
        <p:pic>
          <p:nvPicPr>
            <p:cNvPr id="4" name="Picture 3"/>
            <p:cNvPicPr>
              <a:picLocks noChangeAspect="1"/>
            </p:cNvPicPr>
            <p:nvPr/>
          </p:nvPicPr>
          <p:blipFill>
            <a:blip r:embed="rId5"/>
            <a:stretch>
              <a:fillRect/>
            </a:stretch>
          </p:blipFill>
          <p:spPr>
            <a:xfrm>
              <a:off x="76200" y="4719319"/>
              <a:ext cx="3428238" cy="1958731"/>
            </a:xfrm>
            <a:prstGeom prst="rect">
              <a:avLst/>
            </a:prstGeom>
          </p:spPr>
        </p:pic>
        <p:grpSp>
          <p:nvGrpSpPr>
            <p:cNvPr id="7" name="Group 6"/>
            <p:cNvGrpSpPr/>
            <p:nvPr/>
          </p:nvGrpSpPr>
          <p:grpSpPr>
            <a:xfrm>
              <a:off x="589280" y="1600199"/>
              <a:ext cx="2057400" cy="2057401"/>
              <a:chOff x="589280" y="1600199"/>
              <a:chExt cx="2057400" cy="2057401"/>
            </a:xfrm>
          </p:grpSpPr>
          <p:pic>
            <p:nvPicPr>
              <p:cNvPr id="16388" name="Picture 4" descr="http://cliparts.co/cliparts/kT8/o7E/kT8o7E9n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280" y="1600199"/>
                <a:ext cx="2057400" cy="2057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447800" y="2598419"/>
                <a:ext cx="267462" cy="112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grpSp>
      </p:grpSp>
      <p:sp>
        <p:nvSpPr>
          <p:cNvPr id="16" name="TextBox 15"/>
          <p:cNvSpPr txBox="1"/>
          <p:nvPr/>
        </p:nvSpPr>
        <p:spPr>
          <a:xfrm>
            <a:off x="7887716" y="3880036"/>
            <a:ext cx="2569934" cy="646331"/>
          </a:xfrm>
          <a:prstGeom prst="rect">
            <a:avLst/>
          </a:prstGeom>
          <a:noFill/>
        </p:spPr>
        <p:txBody>
          <a:bodyPr wrap="none" rtlCol="0">
            <a:spAutoFit/>
          </a:bodyPr>
          <a:lstStyle/>
          <a:p>
            <a:pPr algn="ctr" fontAlgn="base">
              <a:spcBef>
                <a:spcPct val="0"/>
              </a:spcBef>
              <a:spcAft>
                <a:spcPct val="0"/>
              </a:spcAft>
            </a:pPr>
            <a:r>
              <a:rPr lang="en-US" dirty="0">
                <a:solidFill>
                  <a:srgbClr val="FF0000"/>
                </a:solidFill>
                <a:latin typeface="Arial" charset="0"/>
              </a:rPr>
              <a:t>8,640,000</a:t>
            </a:r>
            <a:r>
              <a:rPr lang="en-US" dirty="0">
                <a:solidFill>
                  <a:srgbClr val="000000"/>
                </a:solidFill>
                <a:latin typeface="Arial" charset="0"/>
              </a:rPr>
              <a:t> samples/day</a:t>
            </a:r>
            <a:br>
              <a:rPr lang="en-US" dirty="0">
                <a:solidFill>
                  <a:srgbClr val="000000"/>
                </a:solidFill>
                <a:latin typeface="Arial" charset="0"/>
              </a:rPr>
            </a:br>
            <a:r>
              <a:rPr lang="en-US" dirty="0">
                <a:solidFill>
                  <a:srgbClr val="000000"/>
                </a:solidFill>
                <a:latin typeface="Arial" charset="0"/>
              </a:rPr>
              <a:t>(100 </a:t>
            </a:r>
            <a:r>
              <a:rPr lang="en-US" dirty="0" err="1">
                <a:solidFill>
                  <a:srgbClr val="000000"/>
                </a:solidFill>
                <a:latin typeface="Arial" charset="0"/>
              </a:rPr>
              <a:t>hz</a:t>
            </a:r>
            <a:r>
              <a:rPr lang="en-US" dirty="0">
                <a:solidFill>
                  <a:srgbClr val="000000"/>
                </a:solidFill>
                <a:latin typeface="Arial" charset="0"/>
              </a:rPr>
              <a:t>)</a:t>
            </a:r>
          </a:p>
        </p:txBody>
      </p:sp>
      <p:sp>
        <p:nvSpPr>
          <p:cNvPr id="23" name="Rectangle 22"/>
          <p:cNvSpPr/>
          <p:nvPr/>
        </p:nvSpPr>
        <p:spPr>
          <a:xfrm flipH="1" flipV="1">
            <a:off x="9446246" y="2454308"/>
            <a:ext cx="157508" cy="616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
        <p:nvSpPr>
          <p:cNvPr id="3" name="Right Arrow 2"/>
          <p:cNvSpPr/>
          <p:nvPr/>
        </p:nvSpPr>
        <p:spPr>
          <a:xfrm>
            <a:off x="5753101" y="2209800"/>
            <a:ext cx="1139617" cy="1066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latin typeface="Arial"/>
            </a:endParaRPr>
          </a:p>
        </p:txBody>
      </p:sp>
    </p:spTree>
    <p:custDataLst>
      <p:tags r:id="rId1"/>
    </p:custDataLst>
    <p:extLst>
      <p:ext uri="{BB962C8B-B14F-4D97-AF65-F5344CB8AC3E}">
        <p14:creationId xmlns:p14="http://schemas.microsoft.com/office/powerpoint/2010/main" val="65270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23" grpId="0" animBg="1"/>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583D7-FB0C-9BF0-9151-2CE6754C6857}"/>
              </a:ext>
            </a:extLst>
          </p:cNvPr>
          <p:cNvSpPr>
            <a:spLocks noGrp="1"/>
          </p:cNvSpPr>
          <p:nvPr>
            <p:ph type="title"/>
          </p:nvPr>
        </p:nvSpPr>
        <p:spPr/>
        <p:txBody>
          <a:bodyPr/>
          <a:lstStyle/>
          <a:p>
            <a:r>
              <a:rPr lang="en-US" dirty="0"/>
              <a:t>General Concept </a:t>
            </a:r>
          </a:p>
        </p:txBody>
      </p:sp>
      <p:sp>
        <p:nvSpPr>
          <p:cNvPr id="3" name="Content Placeholder 2">
            <a:extLst>
              <a:ext uri="{FF2B5EF4-FFF2-40B4-BE49-F238E27FC236}">
                <a16:creationId xmlns:a16="http://schemas.microsoft.com/office/drawing/2014/main" id="{FFC0A0D5-C0E0-DCE2-6210-E155748A3DB2}"/>
              </a:ext>
            </a:extLst>
          </p:cNvPr>
          <p:cNvSpPr>
            <a:spLocks noGrp="1"/>
          </p:cNvSpPr>
          <p:nvPr>
            <p:ph idx="1"/>
          </p:nvPr>
        </p:nvSpPr>
        <p:spPr>
          <a:xfrm>
            <a:off x="609600" y="1719263"/>
            <a:ext cx="4829299" cy="4411662"/>
          </a:xfrm>
        </p:spPr>
        <p:txBody>
          <a:bodyPr/>
          <a:lstStyle/>
          <a:p>
            <a:r>
              <a:rPr lang="en-US" dirty="0"/>
              <a:t>Create Percentiles of GPAQ Data from matched sample</a:t>
            </a:r>
          </a:p>
          <a:p>
            <a:pPr marL="0" indent="0">
              <a:buNone/>
            </a:pPr>
            <a:endParaRPr lang="en-US" dirty="0"/>
          </a:p>
          <a:p>
            <a:r>
              <a:rPr lang="en-US" dirty="0"/>
              <a:t>Quantile Regression methods </a:t>
            </a:r>
            <a:r>
              <a:rPr lang="en-US" sz="1800" dirty="0"/>
              <a:t>(zero-inflated models)</a:t>
            </a:r>
          </a:p>
          <a:p>
            <a:pPr lvl="1"/>
            <a:r>
              <a:rPr lang="en-US" sz="1600" dirty="0"/>
              <a:t>Link percentiles of MIMS to </a:t>
            </a:r>
            <a:br>
              <a:rPr lang="en-US" sz="1600" dirty="0"/>
            </a:br>
            <a:r>
              <a:rPr lang="en-US" sz="1600" dirty="0"/>
              <a:t>percentiles of GPAQ</a:t>
            </a:r>
          </a:p>
          <a:p>
            <a:pPr lvl="1"/>
            <a:r>
              <a:rPr lang="en-US" sz="1600" dirty="0"/>
              <a:t>Handle issues with zeroes</a:t>
            </a:r>
          </a:p>
          <a:p>
            <a:pPr lvl="1"/>
            <a:r>
              <a:rPr lang="en-US" sz="1600" dirty="0"/>
              <a:t>Avoids assumptions of linearity</a:t>
            </a:r>
          </a:p>
        </p:txBody>
      </p:sp>
      <p:sp>
        <p:nvSpPr>
          <p:cNvPr id="4" name="Footer Placeholder 3">
            <a:extLst>
              <a:ext uri="{FF2B5EF4-FFF2-40B4-BE49-F238E27FC236}">
                <a16:creationId xmlns:a16="http://schemas.microsoft.com/office/drawing/2014/main" id="{152FF885-CE48-67FE-DFB6-292D055AF34F}"/>
              </a:ext>
            </a:extLst>
          </p:cNvPr>
          <p:cNvSpPr>
            <a:spLocks noGrp="1"/>
          </p:cNvSpPr>
          <p:nvPr>
            <p:ph type="ftr" sz="quarter" idx="11"/>
          </p:nvPr>
        </p:nvSpPr>
        <p:spPr/>
        <p:txBody>
          <a:bodyPr/>
          <a:lstStyle/>
          <a:p>
            <a:pPr>
              <a:defRPr/>
            </a:pPr>
            <a:endParaRPr lang="en-US" altLang="en-US"/>
          </a:p>
        </p:txBody>
      </p:sp>
      <p:pic>
        <p:nvPicPr>
          <p:cNvPr id="6" name="Picture 5">
            <a:extLst>
              <a:ext uri="{FF2B5EF4-FFF2-40B4-BE49-F238E27FC236}">
                <a16:creationId xmlns:a16="http://schemas.microsoft.com/office/drawing/2014/main" id="{86DF8C96-8F3A-E1D2-1C2C-B98D54C7473D}"/>
              </a:ext>
            </a:extLst>
          </p:cNvPr>
          <p:cNvPicPr>
            <a:picLocks noChangeAspect="1"/>
          </p:cNvPicPr>
          <p:nvPr/>
        </p:nvPicPr>
        <p:blipFill>
          <a:blip r:embed="rId2"/>
          <a:stretch>
            <a:fillRect/>
          </a:stretch>
        </p:blipFill>
        <p:spPr>
          <a:xfrm>
            <a:off x="4990742" y="3925095"/>
            <a:ext cx="7052802" cy="2618210"/>
          </a:xfrm>
          <a:prstGeom prst="rect">
            <a:avLst/>
          </a:prstGeom>
        </p:spPr>
      </p:pic>
      <p:pic>
        <p:nvPicPr>
          <p:cNvPr id="7" name="Picture 6">
            <a:extLst>
              <a:ext uri="{FF2B5EF4-FFF2-40B4-BE49-F238E27FC236}">
                <a16:creationId xmlns:a16="http://schemas.microsoft.com/office/drawing/2014/main" id="{DF2C540E-B0C6-E0DA-A2BC-8E9F7DE605D4}"/>
              </a:ext>
            </a:extLst>
          </p:cNvPr>
          <p:cNvPicPr>
            <a:picLocks noChangeAspect="1"/>
          </p:cNvPicPr>
          <p:nvPr/>
        </p:nvPicPr>
        <p:blipFill>
          <a:blip r:embed="rId3"/>
          <a:stretch>
            <a:fillRect/>
          </a:stretch>
        </p:blipFill>
        <p:spPr>
          <a:xfrm>
            <a:off x="5142016" y="1000455"/>
            <a:ext cx="5108876" cy="2724195"/>
          </a:xfrm>
          <a:prstGeom prst="rect">
            <a:avLst/>
          </a:prstGeom>
        </p:spPr>
      </p:pic>
      <p:sp>
        <p:nvSpPr>
          <p:cNvPr id="8" name="Action Button: Go Back or Previous 7">
            <a:hlinkClick r:id="rId4" action="ppaction://hlinksldjump" highlightClick="1"/>
            <a:extLst>
              <a:ext uri="{FF2B5EF4-FFF2-40B4-BE49-F238E27FC236}">
                <a16:creationId xmlns:a16="http://schemas.microsoft.com/office/drawing/2014/main" id="{5FD17C03-344D-ADE2-5B45-9DCCD1BF252B}"/>
              </a:ext>
            </a:extLst>
          </p:cNvPr>
          <p:cNvSpPr/>
          <p:nvPr/>
        </p:nvSpPr>
        <p:spPr>
          <a:xfrm>
            <a:off x="9185409" y="120651"/>
            <a:ext cx="1381760" cy="96520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2557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079546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Comparisons with other </a:t>
            </a:r>
            <a:br>
              <a:rPr lang="en-US" dirty="0"/>
            </a:br>
            <a:r>
              <a:rPr lang="en-US" dirty="0"/>
              <a:t>‘Vital Signs’</a:t>
            </a:r>
          </a:p>
        </p:txBody>
      </p:sp>
      <p:sp>
        <p:nvSpPr>
          <p:cNvPr id="3" name="Content Placeholder 2"/>
          <p:cNvSpPr>
            <a:spLocks noGrp="1"/>
          </p:cNvSpPr>
          <p:nvPr>
            <p:ph idx="1"/>
          </p:nvPr>
        </p:nvSpPr>
        <p:spPr>
          <a:xfrm>
            <a:off x="1981200" y="1719263"/>
            <a:ext cx="8458200" cy="4411662"/>
          </a:xfrm>
        </p:spPr>
        <p:txBody>
          <a:bodyPr/>
          <a:lstStyle/>
          <a:p>
            <a:r>
              <a:rPr lang="en-US" dirty="0">
                <a:solidFill>
                  <a:srgbClr val="FF0000"/>
                </a:solidFill>
              </a:rPr>
              <a:t>Blood Pressure</a:t>
            </a:r>
          </a:p>
          <a:p>
            <a:pPr lvl="1"/>
            <a:r>
              <a:rPr lang="en-US" dirty="0"/>
              <a:t>Many Devices</a:t>
            </a:r>
          </a:p>
          <a:p>
            <a:pPr lvl="1"/>
            <a:r>
              <a:rPr lang="en-US" u="sng" dirty="0"/>
              <a:t>Standard Metrics</a:t>
            </a:r>
          </a:p>
          <a:p>
            <a:pPr lvl="2"/>
            <a:r>
              <a:rPr lang="en-US" dirty="0"/>
              <a:t>Systolic BP (mmHg)</a:t>
            </a:r>
          </a:p>
          <a:p>
            <a:pPr lvl="2"/>
            <a:r>
              <a:rPr lang="en-US" dirty="0"/>
              <a:t>Diastolic BP (mmHg)</a:t>
            </a:r>
          </a:p>
          <a:p>
            <a:r>
              <a:rPr lang="en-US" dirty="0">
                <a:solidFill>
                  <a:srgbClr val="FF0000"/>
                </a:solidFill>
              </a:rPr>
              <a:t>Physical Activity</a:t>
            </a:r>
          </a:p>
          <a:p>
            <a:pPr lvl="1"/>
            <a:r>
              <a:rPr lang="en-US" dirty="0"/>
              <a:t>Many Devices</a:t>
            </a:r>
          </a:p>
          <a:p>
            <a:pPr lvl="1"/>
            <a:r>
              <a:rPr lang="en-US" u="sng" dirty="0"/>
              <a:t>Various Metrics</a:t>
            </a:r>
          </a:p>
          <a:p>
            <a:pPr lvl="2"/>
            <a:r>
              <a:rPr lang="en-US" dirty="0"/>
              <a:t>MVPA (min)</a:t>
            </a:r>
          </a:p>
          <a:p>
            <a:pPr lvl="2"/>
            <a:r>
              <a:rPr lang="en-US" dirty="0"/>
              <a:t>TEE / AEE (kcal)</a:t>
            </a:r>
          </a:p>
          <a:p>
            <a:pPr lvl="2"/>
            <a:r>
              <a:rPr lang="en-US" dirty="0"/>
              <a:t>Steps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199" y="2244198"/>
            <a:ext cx="1762804" cy="1315322"/>
          </a:xfrm>
          <a:prstGeom prst="rect">
            <a:avLst/>
          </a:prstGeom>
        </p:spPr>
      </p:pic>
      <p:pic>
        <p:nvPicPr>
          <p:cNvPr id="21508" name="Picture 4" descr="Image result for blood pressure monit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8966" y="2352028"/>
            <a:ext cx="1367789" cy="998538"/>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Digital Blood Pressure Monitor Cuf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2886" y="2379511"/>
            <a:ext cx="1065635" cy="101768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C:\Users\youngwon\Desktop\2342299_ori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1955" y="4251489"/>
            <a:ext cx="1260255" cy="1209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3723" y="5272699"/>
            <a:ext cx="1000345" cy="1365020"/>
          </a:xfrm>
          <a:prstGeom prst="rect">
            <a:avLst/>
          </a:prstGeom>
        </p:spPr>
      </p:pic>
      <p:pic>
        <p:nvPicPr>
          <p:cNvPr id="15" name="Picture 14" descr="https://encrypted-tbn1.gstatic.com/images?q=tbn:ANd9GcT99wnVLZ7CkgP0tJ_Jj0sXchECqDjjQ-QBvHDpWkzNI4mcUBpJiQ"/>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5976" y="5252379"/>
            <a:ext cx="1725979" cy="13331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10"/>
          <a:stretch>
            <a:fillRect/>
          </a:stretch>
        </p:blipFill>
        <p:spPr>
          <a:xfrm>
            <a:off x="6928975" y="4127944"/>
            <a:ext cx="870321" cy="973623"/>
          </a:xfrm>
          <a:prstGeom prst="rect">
            <a:avLst/>
          </a:prstGeom>
        </p:spPr>
      </p:pic>
      <p:sp>
        <p:nvSpPr>
          <p:cNvPr id="5" name="TextBox 4"/>
          <p:cNvSpPr txBox="1"/>
          <p:nvPr/>
        </p:nvSpPr>
        <p:spPr>
          <a:xfrm>
            <a:off x="6464520" y="2243189"/>
            <a:ext cx="3734825" cy="1477328"/>
          </a:xfrm>
          <a:prstGeom prst="rect">
            <a:avLst/>
          </a:prstGeom>
          <a:noFill/>
          <a:ln>
            <a:solidFill>
              <a:schemeClr val="tx1"/>
            </a:solidFill>
          </a:ln>
        </p:spPr>
        <p:txBody>
          <a:bodyPr wrap="square" rtlCol="0">
            <a:spAutoFit/>
          </a:bodyPr>
          <a:lstStyle/>
          <a:p>
            <a:pPr fontAlgn="base">
              <a:spcBef>
                <a:spcPct val="0"/>
              </a:spcBef>
              <a:spcAft>
                <a:spcPct val="0"/>
              </a:spcAft>
            </a:pPr>
            <a:r>
              <a:rPr lang="en-US" dirty="0">
                <a:solidFill>
                  <a:srgbClr val="000000"/>
                </a:solidFill>
                <a:latin typeface="Arial" charset="0"/>
              </a:rPr>
              <a:t>For EIM applications, compliance with PA guidelines is critical.</a:t>
            </a:r>
          </a:p>
          <a:p>
            <a:pPr fontAlgn="base">
              <a:spcBef>
                <a:spcPct val="0"/>
              </a:spcBef>
              <a:spcAft>
                <a:spcPct val="0"/>
              </a:spcAft>
            </a:pPr>
            <a:endParaRPr lang="en-US" dirty="0">
              <a:solidFill>
                <a:srgbClr val="000000"/>
              </a:solidFill>
              <a:latin typeface="Arial" charset="0"/>
            </a:endParaRPr>
          </a:p>
          <a:p>
            <a:pPr fontAlgn="base">
              <a:spcBef>
                <a:spcPct val="0"/>
              </a:spcBef>
              <a:spcAft>
                <a:spcPct val="0"/>
              </a:spcAft>
            </a:pPr>
            <a:r>
              <a:rPr lang="en-US" dirty="0">
                <a:solidFill>
                  <a:srgbClr val="000000"/>
                </a:solidFill>
                <a:latin typeface="Arial" charset="0"/>
              </a:rPr>
              <a:t>Indicators of EE (e.g. </a:t>
            </a:r>
            <a:r>
              <a:rPr lang="en-US" dirty="0" err="1">
                <a:solidFill>
                  <a:srgbClr val="FF0000"/>
                </a:solidFill>
                <a:latin typeface="Arial" charset="0"/>
              </a:rPr>
              <a:t>MetMin</a:t>
            </a:r>
            <a:r>
              <a:rPr lang="en-US" dirty="0">
                <a:solidFill>
                  <a:srgbClr val="000000"/>
                </a:solidFill>
                <a:latin typeface="Arial" charset="0"/>
              </a:rPr>
              <a:t>) offer most promise for standardization</a:t>
            </a:r>
          </a:p>
        </p:txBody>
      </p:sp>
    </p:spTree>
    <p:custDataLst>
      <p:tags r:id="rId1"/>
    </p:custDataLst>
    <p:extLst>
      <p:ext uri="{BB962C8B-B14F-4D97-AF65-F5344CB8AC3E}">
        <p14:creationId xmlns:p14="http://schemas.microsoft.com/office/powerpoint/2010/main" val="59549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5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5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151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150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with WAMs</a:t>
            </a:r>
          </a:p>
        </p:txBody>
      </p:sp>
      <p:sp>
        <p:nvSpPr>
          <p:cNvPr id="4" name="Content Placeholder 3"/>
          <p:cNvSpPr>
            <a:spLocks noGrp="1"/>
          </p:cNvSpPr>
          <p:nvPr>
            <p:ph idx="1"/>
          </p:nvPr>
        </p:nvSpPr>
        <p:spPr/>
        <p:txBody>
          <a:bodyPr/>
          <a:lstStyle/>
          <a:p>
            <a:r>
              <a:rPr lang="en-US" dirty="0"/>
              <a:t>Monitor location</a:t>
            </a:r>
          </a:p>
          <a:p>
            <a:pPr lvl="1"/>
            <a:r>
              <a:rPr lang="en-US" dirty="0"/>
              <a:t>Wrist is comfortable for consumers</a:t>
            </a:r>
          </a:p>
          <a:p>
            <a:pPr lvl="1"/>
            <a:r>
              <a:rPr lang="en-US" dirty="0"/>
              <a:t>Wrist is not ideal for modeling PA</a:t>
            </a:r>
          </a:p>
          <a:p>
            <a:endParaRPr lang="en-US" dirty="0"/>
          </a:p>
          <a:p>
            <a:r>
              <a:rPr lang="en-US" dirty="0"/>
              <a:t>Differences across Monitors</a:t>
            </a:r>
          </a:p>
          <a:p>
            <a:pPr lvl="1"/>
            <a:r>
              <a:rPr lang="en-US" dirty="0"/>
              <a:t>Consumer Monitors</a:t>
            </a:r>
          </a:p>
          <a:p>
            <a:pPr lvl="1"/>
            <a:r>
              <a:rPr lang="en-US" dirty="0"/>
              <a:t>Research Grade Monitors</a:t>
            </a:r>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3401" y="1417639"/>
            <a:ext cx="1649767" cy="3197335"/>
          </a:xfrm>
          <a:prstGeom prst="rect">
            <a:avLst/>
          </a:prstGeom>
        </p:spPr>
      </p:pic>
      <p:sp>
        <p:nvSpPr>
          <p:cNvPr id="5" name="TextBox 4"/>
          <p:cNvSpPr txBox="1"/>
          <p:nvPr/>
        </p:nvSpPr>
        <p:spPr>
          <a:xfrm>
            <a:off x="1822142" y="5334001"/>
            <a:ext cx="7861917" cy="1384995"/>
          </a:xfrm>
          <a:prstGeom prst="rect">
            <a:avLst/>
          </a:prstGeom>
          <a:noFill/>
        </p:spPr>
        <p:txBody>
          <a:bodyPr wrap="square" rtlCol="0">
            <a:spAutoFit/>
          </a:bodyPr>
          <a:lstStyle/>
          <a:p>
            <a:pPr algn="ctr" fontAlgn="base">
              <a:spcBef>
                <a:spcPct val="0"/>
              </a:spcBef>
              <a:spcAft>
                <a:spcPct val="0"/>
              </a:spcAft>
            </a:pPr>
            <a:r>
              <a:rPr lang="en-US" sz="2800" dirty="0">
                <a:solidFill>
                  <a:srgbClr val="FF0000"/>
                </a:solidFill>
                <a:latin typeface="Arial" charset="0"/>
              </a:rPr>
              <a:t>Available monitors use </a:t>
            </a:r>
            <a:r>
              <a:rPr lang="en-US" sz="2800" u="sng" dirty="0">
                <a:solidFill>
                  <a:srgbClr val="FF0000"/>
                </a:solidFill>
                <a:latin typeface="Arial" charset="0"/>
              </a:rPr>
              <a:t>different</a:t>
            </a:r>
            <a:r>
              <a:rPr lang="en-US" sz="2800" dirty="0">
                <a:solidFill>
                  <a:srgbClr val="FF0000"/>
                </a:solidFill>
                <a:latin typeface="Arial" charset="0"/>
              </a:rPr>
              <a:t> sensors and </a:t>
            </a:r>
            <a:r>
              <a:rPr lang="en-US" sz="2800" u="sng" dirty="0">
                <a:solidFill>
                  <a:srgbClr val="FF0000"/>
                </a:solidFill>
                <a:latin typeface="Arial" charset="0"/>
              </a:rPr>
              <a:t>different</a:t>
            </a:r>
            <a:r>
              <a:rPr lang="en-US" sz="2800" dirty="0">
                <a:solidFill>
                  <a:srgbClr val="FF0000"/>
                </a:solidFill>
                <a:latin typeface="Arial" charset="0"/>
              </a:rPr>
              <a:t> methods to provide </a:t>
            </a:r>
            <a:r>
              <a:rPr lang="en-US" sz="2800" u="sng" dirty="0">
                <a:solidFill>
                  <a:srgbClr val="FF0000"/>
                </a:solidFill>
                <a:latin typeface="Arial" charset="0"/>
              </a:rPr>
              <a:t>different</a:t>
            </a:r>
            <a:r>
              <a:rPr lang="en-US" sz="2800" dirty="0">
                <a:solidFill>
                  <a:srgbClr val="FF0000"/>
                </a:solidFill>
                <a:latin typeface="Arial" charset="0"/>
              </a:rPr>
              <a:t> information in </a:t>
            </a:r>
            <a:r>
              <a:rPr lang="en-US" sz="2800" u="sng" dirty="0">
                <a:solidFill>
                  <a:srgbClr val="FF0000"/>
                </a:solidFill>
                <a:latin typeface="Arial" charset="0"/>
              </a:rPr>
              <a:t>different</a:t>
            </a:r>
            <a:r>
              <a:rPr lang="en-US" sz="2800" dirty="0">
                <a:solidFill>
                  <a:srgbClr val="FF0000"/>
                </a:solidFill>
                <a:latin typeface="Arial" charset="0"/>
              </a:rPr>
              <a:t> formats with </a:t>
            </a:r>
            <a:r>
              <a:rPr lang="en-US" sz="2800" u="sng" dirty="0">
                <a:solidFill>
                  <a:srgbClr val="FF0000"/>
                </a:solidFill>
                <a:latin typeface="Arial" charset="0"/>
              </a:rPr>
              <a:t>different</a:t>
            </a:r>
            <a:r>
              <a:rPr lang="en-US" sz="2800" dirty="0">
                <a:solidFill>
                  <a:srgbClr val="FF0000"/>
                </a:solidFill>
                <a:latin typeface="Arial" charset="0"/>
              </a:rPr>
              <a:t> accuracy </a:t>
            </a:r>
          </a:p>
        </p:txBody>
      </p:sp>
    </p:spTree>
    <p:custDataLst>
      <p:tags r:id="rId1"/>
    </p:custDataLst>
    <p:extLst>
      <p:ext uri="{BB962C8B-B14F-4D97-AF65-F5344CB8AC3E}">
        <p14:creationId xmlns:p14="http://schemas.microsoft.com/office/powerpoint/2010/main" val="1521491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3_OFFICE THEME" val="p5i34uul"/>
  <p:tag name="ARTICULATE_SLIDE_COUNT" val="8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Override1.xml.rels><?xml version="1.0" encoding="UTF-8" standalone="yes"?>
<Relationships xmlns="http://schemas.openxmlformats.org/package/2006/relationships"><Relationship Id="rId1" Type="http://schemas.openxmlformats.org/officeDocument/2006/relationships/image" Target="../media/image5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TroianoICPAPH3">
  <a:themeElements>
    <a:clrScheme name="NCITemplatered-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CITemplatered-2006">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NCITemplatered-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CITemplatered-20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CITemplatered-20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CITemplatered-20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CITemplatered-20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CITemplatered-20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CITemplatered-2006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CITemplatered-20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CITemplatered-20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CITemplatered-20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CITemplatered-20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CITemplatered-20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4477</TotalTime>
  <Words>5356</Words>
  <Application>Microsoft Office PowerPoint</Application>
  <PresentationFormat>Widescreen</PresentationFormat>
  <Paragraphs>795</Paragraphs>
  <Slides>93</Slides>
  <Notes>38</Notes>
  <HiddenSlides>1</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93</vt:i4>
      </vt:variant>
    </vt:vector>
  </HeadingPairs>
  <TitlesOfParts>
    <vt:vector size="116" baseType="lpstr">
      <vt:lpstr>Arial Unicode MS</vt:lpstr>
      <vt:lpstr>ＭＳ Ｐゴシック</vt:lpstr>
      <vt:lpstr>宋体</vt:lpstr>
      <vt:lpstr>Arial</vt:lpstr>
      <vt:lpstr>Arial Black</vt:lpstr>
      <vt:lpstr>Arial Narrow</vt:lpstr>
      <vt:lpstr>Baskerville Old Face</vt:lpstr>
      <vt:lpstr>Calibri</vt:lpstr>
      <vt:lpstr>Calibri Light</vt:lpstr>
      <vt:lpstr>Courier New</vt:lpstr>
      <vt:lpstr>Palatino Linotype</vt:lpstr>
      <vt:lpstr>Times New Roman</vt:lpstr>
      <vt:lpstr>Wingdings</vt:lpstr>
      <vt:lpstr>Wingdings 2</vt:lpstr>
      <vt:lpstr>Office Theme</vt:lpstr>
      <vt:lpstr>Network</vt:lpstr>
      <vt:lpstr>1_TroianoICPAPH3</vt:lpstr>
      <vt:lpstr>2_Network</vt:lpstr>
      <vt:lpstr>2_Office Theme</vt:lpstr>
      <vt:lpstr>3_Network</vt:lpstr>
      <vt:lpstr>3_Office Theme</vt:lpstr>
      <vt:lpstr>1_Office Theme</vt:lpstr>
      <vt:lpstr>Chart</vt:lpstr>
      <vt:lpstr>Methodological and Practical Considerations for Assessing  Physical Activity in Health Related Research </vt:lpstr>
      <vt:lpstr>Outline</vt:lpstr>
      <vt:lpstr>A Bit of History</vt:lpstr>
      <vt:lpstr>First Studies with Accelerometry</vt:lpstr>
      <vt:lpstr>My Early Work with Activity Monitors</vt:lpstr>
      <vt:lpstr>Follow up Study on Temporal Patterns</vt:lpstr>
      <vt:lpstr>PowerPoint Presentation</vt:lpstr>
      <vt:lpstr>My History with the PAPH Course</vt:lpstr>
      <vt:lpstr>Flash Forward 25 Years! Things are a bit more complex</vt:lpstr>
      <vt:lpstr>What I’ve Learned </vt:lpstr>
      <vt:lpstr>Can’t We all just Agree on  Some StandardizeD Approaches and Methods?</vt:lpstr>
      <vt:lpstr>Major Consensus Conference</vt:lpstr>
      <vt:lpstr>Another Consensus Conference</vt:lpstr>
      <vt:lpstr>Another Important Conference</vt:lpstr>
      <vt:lpstr>Conceptual Model of Physical Activity</vt:lpstr>
      <vt:lpstr>PowerPoint Presentation</vt:lpstr>
      <vt:lpstr>PowerPoint Presentation</vt:lpstr>
      <vt:lpstr>Two Steps Forward / One Backward?</vt:lpstr>
      <vt:lpstr>Considerations for Selecting Appropriate Measures</vt:lpstr>
      <vt:lpstr>NCCOR Measures Registry  </vt:lpstr>
      <vt:lpstr>PowerPoint Presentation</vt:lpstr>
      <vt:lpstr>Measures Registry User Guides </vt:lpstr>
      <vt:lpstr>PowerPoint Presentation</vt:lpstr>
      <vt:lpstr>Measures Registry Learning Modules</vt:lpstr>
      <vt:lpstr>Perspectives on Evaluating PhYsical Activity Monitors</vt:lpstr>
      <vt:lpstr>My Early Exploration of Measurement Agreement in PA Research (2000)</vt:lpstr>
      <vt:lpstr>Evaluation of Prediction Equations:Treadmill Condition</vt:lpstr>
      <vt:lpstr>Evaluation of Prediction  Equations: Lifestyle activities</vt:lpstr>
      <vt:lpstr>Best Practices for Validation Protocols</vt:lpstr>
      <vt:lpstr>Best Practices for Analytic Methods</vt:lpstr>
      <vt:lpstr>Calculation and Interpretation of MAPE</vt:lpstr>
      <vt:lpstr>Comparison of Error and MAPE:  Sensewear DLW Studies</vt:lpstr>
      <vt:lpstr>Insights and Examples from  Past Research with Monitors</vt:lpstr>
      <vt:lpstr>Progress Toward Standardization</vt:lpstr>
      <vt:lpstr>Perspectives on Report-Based Measures of Physical Activity </vt:lpstr>
      <vt:lpstr>Value of Report Measures</vt:lpstr>
      <vt:lpstr>Summary of Report – Based Measures</vt:lpstr>
      <vt:lpstr>Closing Thoughts?</vt:lpstr>
      <vt:lpstr>Physical Activity Assessments (Finding the Right Balance)</vt:lpstr>
      <vt:lpstr>Thanks for your Attention</vt:lpstr>
      <vt:lpstr>PowerPoint Presentation</vt:lpstr>
      <vt:lpstr>Evaluation of Consumer  Activity Monitors </vt:lpstr>
      <vt:lpstr>Pilot Study on Consumer Activity Monitors (2013)</vt:lpstr>
      <vt:lpstr>Pilot Study Results:  Mean Absolute Percent Error</vt:lpstr>
      <vt:lpstr>Study 1 (2015) (Lee et al., 2015 – MSSE)</vt:lpstr>
      <vt:lpstr>Study 1: Monitors and Design </vt:lpstr>
      <vt:lpstr>Study 1 – Results / Conclusion</vt:lpstr>
      <vt:lpstr>Validation Study 2 (2016) (Bai et al., 2016 - MSSE)</vt:lpstr>
      <vt:lpstr>Study 2: Monitors and Design</vt:lpstr>
      <vt:lpstr>Study 2: Results (Mean Absolute Percent Error)</vt:lpstr>
      <vt:lpstr>Study 2: Results (Mean Absolute Percent Error – by activity)</vt:lpstr>
      <vt:lpstr>Study 2: Results Evaluation of Errors by Activity</vt:lpstr>
      <vt:lpstr>Validation Study 3 (2017) (Bai et al., 2017 </vt:lpstr>
      <vt:lpstr> Results of Study 3: Energy Expenditure</vt:lpstr>
      <vt:lpstr>Summary of Consumer Monitors Research</vt:lpstr>
      <vt:lpstr>PowerPoint Presentation</vt:lpstr>
      <vt:lpstr>Example of Evaluating and Refining Processing Methods</vt:lpstr>
      <vt:lpstr>Overview of Sojourns Method  (Lyden et al., 2014, MSSE)</vt:lpstr>
      <vt:lpstr>Conceptual Depiction of Sojourns</vt:lpstr>
      <vt:lpstr>Limitations with Sojourns</vt:lpstr>
      <vt:lpstr>Sojourns Including Posture (SIP)  (A Multi-Sensor Adaptation to Sojourns)</vt:lpstr>
      <vt:lpstr>Measures</vt:lpstr>
      <vt:lpstr>Met comparisons - Sedentary Time</vt:lpstr>
      <vt:lpstr>PowerPoint Presentation</vt:lpstr>
      <vt:lpstr>PowerPoint Presentation</vt:lpstr>
      <vt:lpstr>PowerPoint Presentation</vt:lpstr>
      <vt:lpstr>PowerPoint Presentation</vt:lpstr>
      <vt:lpstr>Summary of Sojourn </vt:lpstr>
      <vt:lpstr>PowerPoint Presentation</vt:lpstr>
      <vt:lpstr>  Overview of FLASH  </vt:lpstr>
      <vt:lpstr>Background for FLASH Project</vt:lpstr>
      <vt:lpstr>Design and Measures</vt:lpstr>
      <vt:lpstr>Value of Sensewear Data</vt:lpstr>
      <vt:lpstr>Value of Act24 Data</vt:lpstr>
      <vt:lpstr>Example of Data Integration with ACT24 Nick Lamoureux, Ph.D. student)</vt:lpstr>
      <vt:lpstr>Using Act24 to contextualize physical activity assessment error</vt:lpstr>
      <vt:lpstr>Summary</vt:lpstr>
      <vt:lpstr>PowerPoint Presentation</vt:lpstr>
      <vt:lpstr>Examples of Calibration Research with Report Measures</vt:lpstr>
      <vt:lpstr>Why calibration?</vt:lpstr>
      <vt:lpstr>Principles of Calibration</vt:lpstr>
      <vt:lpstr>Overview of the Youth Activity Profile</vt:lpstr>
      <vt:lpstr>Description of the Youth Activity Profile</vt:lpstr>
      <vt:lpstr>PowerPoint Presentation</vt:lpstr>
      <vt:lpstr>Youth Activity Profile:  Calibration Process</vt:lpstr>
      <vt:lpstr>Methodology: Data Processing </vt:lpstr>
      <vt:lpstr>Calibration Results: School</vt:lpstr>
      <vt:lpstr>Youth Activity Profile Calibration</vt:lpstr>
      <vt:lpstr>Summary</vt:lpstr>
      <vt:lpstr>General Concept </vt:lpstr>
      <vt:lpstr>PowerPoint Presentation</vt:lpstr>
      <vt:lpstr>Comparisons with other  ‘Vital Signs’</vt:lpstr>
      <vt:lpstr>Considerations with WAMs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Welk, Gregory [KIN]</dc:creator>
  <cp:lastModifiedBy>Welk, Gregory [KIN]</cp:lastModifiedBy>
  <cp:revision>49</cp:revision>
  <dcterms:created xsi:type="dcterms:W3CDTF">2021-07-30T12:38:43Z</dcterms:created>
  <dcterms:modified xsi:type="dcterms:W3CDTF">2022-09-15T18:11:23Z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7FEEC0FE-1A61-47F7-AB54-A3A8749B60E0</vt:lpwstr>
  </property>
  <property fmtid="{D5CDD505-2E9C-101B-9397-08002B2CF9AE}" pid="3" name="ArticulatePath">
    <vt:lpwstr>Presentation1</vt:lpwstr>
  </property>
</Properties>
</file>