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030" r:id="rId2"/>
    <p:sldMasterId id="2147484208" r:id="rId3"/>
    <p:sldMasterId id="2147484300" r:id="rId4"/>
    <p:sldMasterId id="2147484314" r:id="rId5"/>
    <p:sldMasterId id="2147484328" r:id="rId6"/>
    <p:sldMasterId id="2147484340" r:id="rId7"/>
    <p:sldMasterId id="2147484366" r:id="rId8"/>
    <p:sldMasterId id="2147484380" r:id="rId9"/>
    <p:sldMasterId id="2147484394" r:id="rId10"/>
    <p:sldMasterId id="2147484408" r:id="rId11"/>
  </p:sldMasterIdLst>
  <p:notesMasterIdLst>
    <p:notesMasterId r:id="rId52"/>
  </p:notesMasterIdLst>
  <p:handoutMasterIdLst>
    <p:handoutMasterId r:id="rId53"/>
  </p:handoutMasterIdLst>
  <p:sldIdLst>
    <p:sldId id="334" r:id="rId12"/>
    <p:sldId id="463" r:id="rId13"/>
    <p:sldId id="429" r:id="rId14"/>
    <p:sldId id="481" r:id="rId15"/>
    <p:sldId id="482" r:id="rId16"/>
    <p:sldId id="483" r:id="rId17"/>
    <p:sldId id="454" r:id="rId18"/>
    <p:sldId id="484" r:id="rId19"/>
    <p:sldId id="508" r:id="rId20"/>
    <p:sldId id="507" r:id="rId21"/>
    <p:sldId id="485" r:id="rId22"/>
    <p:sldId id="514" r:id="rId23"/>
    <p:sldId id="513" r:id="rId24"/>
    <p:sldId id="492" r:id="rId25"/>
    <p:sldId id="515" r:id="rId26"/>
    <p:sldId id="456" r:id="rId27"/>
    <p:sldId id="457" r:id="rId28"/>
    <p:sldId id="459" r:id="rId29"/>
    <p:sldId id="460" r:id="rId30"/>
    <p:sldId id="424" r:id="rId31"/>
    <p:sldId id="410" r:id="rId32"/>
    <p:sldId id="475" r:id="rId33"/>
    <p:sldId id="449" r:id="rId34"/>
    <p:sldId id="450" r:id="rId35"/>
    <p:sldId id="495" r:id="rId36"/>
    <p:sldId id="496" r:id="rId37"/>
    <p:sldId id="497" r:id="rId38"/>
    <p:sldId id="498" r:id="rId39"/>
    <p:sldId id="511" r:id="rId40"/>
    <p:sldId id="516" r:id="rId41"/>
    <p:sldId id="510" r:id="rId42"/>
    <p:sldId id="499" r:id="rId43"/>
    <p:sldId id="512" r:id="rId44"/>
    <p:sldId id="500" r:id="rId45"/>
    <p:sldId id="502" r:id="rId46"/>
    <p:sldId id="444" r:id="rId47"/>
    <p:sldId id="445" r:id="rId48"/>
    <p:sldId id="446" r:id="rId49"/>
    <p:sldId id="447" r:id="rId50"/>
    <p:sldId id="280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 autoAdjust="0"/>
    <p:restoredTop sz="85510" autoAdjust="0"/>
  </p:normalViewPr>
  <p:slideViewPr>
    <p:cSldViewPr>
      <p:cViewPr varScale="1">
        <p:scale>
          <a:sx n="108" d="100"/>
          <a:sy n="108" d="100"/>
        </p:scale>
        <p:origin x="752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FEE3C-72E0-4319-80A5-1F51C225F9D5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780555FB-5CAC-4AB7-8A29-D9B25BC043C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>
              <a:latin typeface="Arial"/>
              <a:cs typeface="Arial"/>
            </a:rPr>
            <a:t>Advanced</a:t>
          </a:r>
        </a:p>
      </dgm:t>
    </dgm:pt>
    <dgm:pt modelId="{76927E5F-C139-49F1-B389-33D2B6C50D13}" type="parTrans" cxnId="{92431CD0-A217-49AB-B93D-6A571931C087}">
      <dgm:prSet/>
      <dgm:spPr/>
      <dgm:t>
        <a:bodyPr/>
        <a:lstStyle/>
        <a:p>
          <a:endParaRPr lang="en-US" sz="2000"/>
        </a:p>
      </dgm:t>
    </dgm:pt>
    <dgm:pt modelId="{6E91E7FF-A154-4D9B-B828-986DD26EC13A}" type="sibTrans" cxnId="{92431CD0-A217-49AB-B93D-6A571931C087}">
      <dgm:prSet custT="1"/>
      <dgm:spPr/>
      <dgm:t>
        <a:bodyPr/>
        <a:lstStyle/>
        <a:p>
          <a:endParaRPr lang="en-US" sz="2000"/>
        </a:p>
      </dgm:t>
    </dgm:pt>
    <dgm:pt modelId="{8B1F4874-67C8-4840-8070-E09809C09B87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>
              <a:latin typeface="Arial"/>
              <a:cs typeface="Arial"/>
            </a:rPr>
            <a:t>80hz Data</a:t>
          </a:r>
        </a:p>
      </dgm:t>
    </dgm:pt>
    <dgm:pt modelId="{175F5F91-B9A1-4A85-A673-17756588BA73}" type="parTrans" cxnId="{12CDFBF4-6FBE-46B9-B3DD-3406F0BB515F}">
      <dgm:prSet/>
      <dgm:spPr/>
      <dgm:t>
        <a:bodyPr/>
        <a:lstStyle/>
        <a:p>
          <a:endParaRPr lang="en-US" sz="2000"/>
        </a:p>
      </dgm:t>
    </dgm:pt>
    <dgm:pt modelId="{6164F385-21DC-43B1-8ACB-E4C1CB8F5D93}" type="sibTrans" cxnId="{12CDFBF4-6FBE-46B9-B3DD-3406F0BB515F}">
      <dgm:prSet custT="1"/>
      <dgm:spPr/>
      <dgm:t>
        <a:bodyPr/>
        <a:lstStyle/>
        <a:p>
          <a:endParaRPr lang="en-US" sz="2000"/>
        </a:p>
      </dgm:t>
    </dgm:pt>
    <dgm:pt modelId="{76A96201-48A9-436F-945A-60E7F36DC111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>
              <a:latin typeface="Arial"/>
              <a:cs typeface="Arial"/>
            </a:rPr>
            <a:t>ftp site for download</a:t>
          </a:r>
        </a:p>
      </dgm:t>
    </dgm:pt>
    <dgm:pt modelId="{4FEAECCB-1916-4118-A408-27BA25C59C07}" type="parTrans" cxnId="{7F23F73E-48ED-4124-9C9B-52D62F702926}">
      <dgm:prSet/>
      <dgm:spPr/>
      <dgm:t>
        <a:bodyPr/>
        <a:lstStyle/>
        <a:p>
          <a:endParaRPr lang="en-US" sz="2000"/>
        </a:p>
      </dgm:t>
    </dgm:pt>
    <dgm:pt modelId="{1D24C706-9173-48FB-A37B-C49BE6F96C4C}" type="sibTrans" cxnId="{7F23F73E-48ED-4124-9C9B-52D62F702926}">
      <dgm:prSet/>
      <dgm:spPr/>
      <dgm:t>
        <a:bodyPr/>
        <a:lstStyle/>
        <a:p>
          <a:endParaRPr lang="en-US" sz="2000"/>
        </a:p>
      </dgm:t>
    </dgm:pt>
    <dgm:pt modelId="{7D1C3FCA-98BA-4258-AC54-BC35D95A63E6}" type="pres">
      <dgm:prSet presAssocID="{105FEE3C-72E0-4319-80A5-1F51C225F9D5}" presName="linearFlow" presStyleCnt="0">
        <dgm:presLayoutVars>
          <dgm:resizeHandles val="exact"/>
        </dgm:presLayoutVars>
      </dgm:prSet>
      <dgm:spPr/>
    </dgm:pt>
    <dgm:pt modelId="{17A91102-5AD6-4849-9E68-5E113890CDED}" type="pres">
      <dgm:prSet presAssocID="{780555FB-5CAC-4AB7-8A29-D9B25BC043C7}" presName="node" presStyleLbl="node1" presStyleIdx="0" presStyleCnt="3" custScaleX="151141" custScaleY="100961">
        <dgm:presLayoutVars>
          <dgm:bulletEnabled val="1"/>
        </dgm:presLayoutVars>
      </dgm:prSet>
      <dgm:spPr/>
    </dgm:pt>
    <dgm:pt modelId="{452E274D-070A-4FE4-B9D1-F294F53010DA}" type="pres">
      <dgm:prSet presAssocID="{6E91E7FF-A154-4D9B-B828-986DD26EC13A}" presName="sibTrans" presStyleLbl="sibTrans2D1" presStyleIdx="0" presStyleCnt="2"/>
      <dgm:spPr/>
    </dgm:pt>
    <dgm:pt modelId="{AB804920-D1A3-4FA4-882E-45B829BFF54A}" type="pres">
      <dgm:prSet presAssocID="{6E91E7FF-A154-4D9B-B828-986DD26EC13A}" presName="connectorText" presStyleLbl="sibTrans2D1" presStyleIdx="0" presStyleCnt="2"/>
      <dgm:spPr/>
    </dgm:pt>
    <dgm:pt modelId="{A0C69C06-D223-4D01-B70F-443668373FA4}" type="pres">
      <dgm:prSet presAssocID="{8B1F4874-67C8-4840-8070-E09809C09B87}" presName="node" presStyleLbl="node1" presStyleIdx="1" presStyleCnt="3" custScaleX="151141" custScaleY="100961">
        <dgm:presLayoutVars>
          <dgm:bulletEnabled val="1"/>
        </dgm:presLayoutVars>
      </dgm:prSet>
      <dgm:spPr/>
    </dgm:pt>
    <dgm:pt modelId="{85A19119-023B-4467-9B7C-CBF0A0CD20E5}" type="pres">
      <dgm:prSet presAssocID="{6164F385-21DC-43B1-8ACB-E4C1CB8F5D93}" presName="sibTrans" presStyleLbl="sibTrans2D1" presStyleIdx="1" presStyleCnt="2"/>
      <dgm:spPr/>
    </dgm:pt>
    <dgm:pt modelId="{D6E79917-C6CE-4469-AB53-8B48AB0C358C}" type="pres">
      <dgm:prSet presAssocID="{6164F385-21DC-43B1-8ACB-E4C1CB8F5D93}" presName="connectorText" presStyleLbl="sibTrans2D1" presStyleIdx="1" presStyleCnt="2"/>
      <dgm:spPr/>
    </dgm:pt>
    <dgm:pt modelId="{70704DD7-A7B4-4B54-840F-15E28ED8A481}" type="pres">
      <dgm:prSet presAssocID="{76A96201-48A9-436F-945A-60E7F36DC111}" presName="node" presStyleLbl="node1" presStyleIdx="2" presStyleCnt="3" custScaleX="151141" custScaleY="100961">
        <dgm:presLayoutVars>
          <dgm:bulletEnabled val="1"/>
        </dgm:presLayoutVars>
      </dgm:prSet>
      <dgm:spPr/>
    </dgm:pt>
  </dgm:ptLst>
  <dgm:cxnLst>
    <dgm:cxn modelId="{FD559B15-1567-4742-849D-4C98B2962F48}" type="presOf" srcId="{76A96201-48A9-436F-945A-60E7F36DC111}" destId="{70704DD7-A7B4-4B54-840F-15E28ED8A481}" srcOrd="0" destOrd="0" presId="urn:microsoft.com/office/officeart/2005/8/layout/process2"/>
    <dgm:cxn modelId="{B33A7B1C-B5C5-1C48-923E-E1626BF3199E}" type="presOf" srcId="{8B1F4874-67C8-4840-8070-E09809C09B87}" destId="{A0C69C06-D223-4D01-B70F-443668373FA4}" srcOrd="0" destOrd="0" presId="urn:microsoft.com/office/officeart/2005/8/layout/process2"/>
    <dgm:cxn modelId="{E42D221E-3B2D-A948-A384-3ECF09E00589}" type="presOf" srcId="{6164F385-21DC-43B1-8ACB-E4C1CB8F5D93}" destId="{D6E79917-C6CE-4469-AB53-8B48AB0C358C}" srcOrd="1" destOrd="0" presId="urn:microsoft.com/office/officeart/2005/8/layout/process2"/>
    <dgm:cxn modelId="{7F23F73E-48ED-4124-9C9B-52D62F702926}" srcId="{105FEE3C-72E0-4319-80A5-1F51C225F9D5}" destId="{76A96201-48A9-436F-945A-60E7F36DC111}" srcOrd="2" destOrd="0" parTransId="{4FEAECCB-1916-4118-A408-27BA25C59C07}" sibTransId="{1D24C706-9173-48FB-A37B-C49BE6F96C4C}"/>
    <dgm:cxn modelId="{D8878850-E26A-5F4F-BB9A-10EB25E7CC60}" type="presOf" srcId="{780555FB-5CAC-4AB7-8A29-D9B25BC043C7}" destId="{17A91102-5AD6-4849-9E68-5E113890CDED}" srcOrd="0" destOrd="0" presId="urn:microsoft.com/office/officeart/2005/8/layout/process2"/>
    <dgm:cxn modelId="{D7393853-30DF-3046-8A0A-7217FD7D1A35}" type="presOf" srcId="{6E91E7FF-A154-4D9B-B828-986DD26EC13A}" destId="{AB804920-D1A3-4FA4-882E-45B829BFF54A}" srcOrd="1" destOrd="0" presId="urn:microsoft.com/office/officeart/2005/8/layout/process2"/>
    <dgm:cxn modelId="{9AD717AA-5570-6845-B404-DC1A50CA5D78}" type="presOf" srcId="{105FEE3C-72E0-4319-80A5-1F51C225F9D5}" destId="{7D1C3FCA-98BA-4258-AC54-BC35D95A63E6}" srcOrd="0" destOrd="0" presId="urn:microsoft.com/office/officeart/2005/8/layout/process2"/>
    <dgm:cxn modelId="{1180E0B1-1FDA-C546-B191-3F291AF96BBA}" type="presOf" srcId="{6E91E7FF-A154-4D9B-B828-986DD26EC13A}" destId="{452E274D-070A-4FE4-B9D1-F294F53010DA}" srcOrd="0" destOrd="0" presId="urn:microsoft.com/office/officeart/2005/8/layout/process2"/>
    <dgm:cxn modelId="{92431CD0-A217-49AB-B93D-6A571931C087}" srcId="{105FEE3C-72E0-4319-80A5-1F51C225F9D5}" destId="{780555FB-5CAC-4AB7-8A29-D9B25BC043C7}" srcOrd="0" destOrd="0" parTransId="{76927E5F-C139-49F1-B389-33D2B6C50D13}" sibTransId="{6E91E7FF-A154-4D9B-B828-986DD26EC13A}"/>
    <dgm:cxn modelId="{0F128EDA-78A9-484B-82A8-7A5034475B23}" type="presOf" srcId="{6164F385-21DC-43B1-8ACB-E4C1CB8F5D93}" destId="{85A19119-023B-4467-9B7C-CBF0A0CD20E5}" srcOrd="0" destOrd="0" presId="urn:microsoft.com/office/officeart/2005/8/layout/process2"/>
    <dgm:cxn modelId="{12CDFBF4-6FBE-46B9-B3DD-3406F0BB515F}" srcId="{105FEE3C-72E0-4319-80A5-1F51C225F9D5}" destId="{8B1F4874-67C8-4840-8070-E09809C09B87}" srcOrd="1" destOrd="0" parTransId="{175F5F91-B9A1-4A85-A673-17756588BA73}" sibTransId="{6164F385-21DC-43B1-8ACB-E4C1CB8F5D93}"/>
    <dgm:cxn modelId="{720B404D-1E90-1C49-80A8-E71070ADE372}" type="presParOf" srcId="{7D1C3FCA-98BA-4258-AC54-BC35D95A63E6}" destId="{17A91102-5AD6-4849-9E68-5E113890CDED}" srcOrd="0" destOrd="0" presId="urn:microsoft.com/office/officeart/2005/8/layout/process2"/>
    <dgm:cxn modelId="{370626C0-33EE-8D4C-B6D5-964A0D5983BE}" type="presParOf" srcId="{7D1C3FCA-98BA-4258-AC54-BC35D95A63E6}" destId="{452E274D-070A-4FE4-B9D1-F294F53010DA}" srcOrd="1" destOrd="0" presId="urn:microsoft.com/office/officeart/2005/8/layout/process2"/>
    <dgm:cxn modelId="{095CFD78-BE4D-494A-B45D-F05198F18B1F}" type="presParOf" srcId="{452E274D-070A-4FE4-B9D1-F294F53010DA}" destId="{AB804920-D1A3-4FA4-882E-45B829BFF54A}" srcOrd="0" destOrd="0" presId="urn:microsoft.com/office/officeart/2005/8/layout/process2"/>
    <dgm:cxn modelId="{BB31F580-8520-E949-B2DF-063B61B236F4}" type="presParOf" srcId="{7D1C3FCA-98BA-4258-AC54-BC35D95A63E6}" destId="{A0C69C06-D223-4D01-B70F-443668373FA4}" srcOrd="2" destOrd="0" presId="urn:microsoft.com/office/officeart/2005/8/layout/process2"/>
    <dgm:cxn modelId="{3286394C-247A-3743-8D3F-9C942C6F39B1}" type="presParOf" srcId="{7D1C3FCA-98BA-4258-AC54-BC35D95A63E6}" destId="{85A19119-023B-4467-9B7C-CBF0A0CD20E5}" srcOrd="3" destOrd="0" presId="urn:microsoft.com/office/officeart/2005/8/layout/process2"/>
    <dgm:cxn modelId="{EEDE738E-9D45-2047-B48C-D5ED713A9ADA}" type="presParOf" srcId="{85A19119-023B-4467-9B7C-CBF0A0CD20E5}" destId="{D6E79917-C6CE-4469-AB53-8B48AB0C358C}" srcOrd="0" destOrd="0" presId="urn:microsoft.com/office/officeart/2005/8/layout/process2"/>
    <dgm:cxn modelId="{8138BA61-5900-0249-8548-43B3E05A36C7}" type="presParOf" srcId="{7D1C3FCA-98BA-4258-AC54-BC35D95A63E6}" destId="{70704DD7-A7B4-4B54-840F-15E28ED8A48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5FEE3C-72E0-4319-80A5-1F51C225F9D5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035CFEBD-7196-4183-9548-7AB6185C00B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>
              <a:latin typeface="Arial"/>
              <a:cs typeface="Arial"/>
            </a:rPr>
            <a:t>Moderate</a:t>
          </a:r>
        </a:p>
      </dgm:t>
    </dgm:pt>
    <dgm:pt modelId="{B413B9F0-8CD6-41A3-9397-4BD563919D12}" type="parTrans" cxnId="{7C0C01B9-D1A1-45A7-A5CD-5C6BDDD986BE}">
      <dgm:prSet/>
      <dgm:spPr/>
      <dgm:t>
        <a:bodyPr/>
        <a:lstStyle/>
        <a:p>
          <a:endParaRPr lang="en-US" sz="2000"/>
        </a:p>
      </dgm:t>
    </dgm:pt>
    <dgm:pt modelId="{936D3098-F73B-46DB-83F4-996A841EA6EA}" type="sibTrans" cxnId="{7C0C01B9-D1A1-45A7-A5CD-5C6BDDD986BE}">
      <dgm:prSet custT="1"/>
      <dgm:spPr/>
      <dgm:t>
        <a:bodyPr/>
        <a:lstStyle/>
        <a:p>
          <a:endParaRPr lang="en-US" sz="2000"/>
        </a:p>
      </dgm:t>
    </dgm:pt>
    <dgm:pt modelId="{BD170AF2-FB55-4B93-A0EB-D6CDAB86FD7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>
              <a:latin typeface="Arial"/>
              <a:cs typeface="Arial"/>
            </a:rPr>
            <a:t>Minute and Hour </a:t>
          </a:r>
        </a:p>
        <a:p>
          <a:r>
            <a:rPr lang="en-US" sz="2000" dirty="0">
              <a:latin typeface="Arial"/>
              <a:cs typeface="Arial"/>
            </a:rPr>
            <a:t>Counts</a:t>
          </a:r>
        </a:p>
      </dgm:t>
    </dgm:pt>
    <dgm:pt modelId="{04BC3432-5D6B-4675-8983-BCE04656E011}" type="parTrans" cxnId="{6A7BFEC0-389D-4E0B-B59E-18EA3B73B822}">
      <dgm:prSet/>
      <dgm:spPr/>
      <dgm:t>
        <a:bodyPr/>
        <a:lstStyle/>
        <a:p>
          <a:endParaRPr lang="en-US" sz="2000"/>
        </a:p>
      </dgm:t>
    </dgm:pt>
    <dgm:pt modelId="{AB8F1BCC-0AFD-4DC9-891B-F004FAD61F7B}" type="sibTrans" cxnId="{6A7BFEC0-389D-4E0B-B59E-18EA3B73B822}">
      <dgm:prSet custT="1"/>
      <dgm:spPr/>
      <dgm:t>
        <a:bodyPr/>
        <a:lstStyle/>
        <a:p>
          <a:endParaRPr lang="en-US" sz="2000"/>
        </a:p>
      </dgm:t>
    </dgm:pt>
    <dgm:pt modelId="{30BCBCDF-A089-440E-84DD-984C16A595C3}">
      <dgm:prSet phldrT="[Text]" custT="1"/>
      <dgm:spPr>
        <a:solidFill>
          <a:schemeClr val="accent2"/>
        </a:solidFill>
      </dgm:spPr>
      <dgm:t>
        <a:bodyPr/>
        <a:lstStyle/>
        <a:p>
          <a:pPr>
            <a:spcAft>
              <a:spcPts val="200"/>
            </a:spcAft>
          </a:pPr>
          <a:r>
            <a:rPr lang="en-US" sz="2000" dirty="0">
              <a:latin typeface="Arial"/>
              <a:cs typeface="Arial"/>
            </a:rPr>
            <a:t>Website </a:t>
          </a:r>
        </a:p>
        <a:p>
          <a:pPr>
            <a:spcAft>
              <a:spcPts val="200"/>
            </a:spcAft>
          </a:pPr>
          <a:r>
            <a:rPr lang="en-US" sz="2000" dirty="0">
              <a:latin typeface="Arial"/>
              <a:cs typeface="Arial"/>
            </a:rPr>
            <a:t>(SAS flat file)</a:t>
          </a:r>
        </a:p>
      </dgm:t>
    </dgm:pt>
    <dgm:pt modelId="{296309D7-2783-4C77-A658-3E85CD6E577A}" type="parTrans" cxnId="{3EE37317-79DF-40CF-80E4-D80B18E4F2A5}">
      <dgm:prSet/>
      <dgm:spPr/>
      <dgm:t>
        <a:bodyPr/>
        <a:lstStyle/>
        <a:p>
          <a:endParaRPr lang="en-US" sz="2000"/>
        </a:p>
      </dgm:t>
    </dgm:pt>
    <dgm:pt modelId="{35130A3C-EFED-4587-8C68-AA6BC05839E0}" type="sibTrans" cxnId="{3EE37317-79DF-40CF-80E4-D80B18E4F2A5}">
      <dgm:prSet/>
      <dgm:spPr/>
      <dgm:t>
        <a:bodyPr/>
        <a:lstStyle/>
        <a:p>
          <a:endParaRPr lang="en-US" sz="2000"/>
        </a:p>
      </dgm:t>
    </dgm:pt>
    <dgm:pt modelId="{7D1C3FCA-98BA-4258-AC54-BC35D95A63E6}" type="pres">
      <dgm:prSet presAssocID="{105FEE3C-72E0-4319-80A5-1F51C225F9D5}" presName="linearFlow" presStyleCnt="0">
        <dgm:presLayoutVars>
          <dgm:resizeHandles val="exact"/>
        </dgm:presLayoutVars>
      </dgm:prSet>
      <dgm:spPr/>
    </dgm:pt>
    <dgm:pt modelId="{6C58014D-6A8A-412F-B1BF-A39514B15DF7}" type="pres">
      <dgm:prSet presAssocID="{035CFEBD-7196-4183-9548-7AB6185C00BC}" presName="node" presStyleLbl="node1" presStyleIdx="0" presStyleCnt="3" custScaleX="116610">
        <dgm:presLayoutVars>
          <dgm:bulletEnabled val="1"/>
        </dgm:presLayoutVars>
      </dgm:prSet>
      <dgm:spPr/>
    </dgm:pt>
    <dgm:pt modelId="{D2DE3B66-7881-4185-9433-0C1C8D3D8699}" type="pres">
      <dgm:prSet presAssocID="{936D3098-F73B-46DB-83F4-996A841EA6EA}" presName="sibTrans" presStyleLbl="sibTrans2D1" presStyleIdx="0" presStyleCnt="2"/>
      <dgm:spPr/>
    </dgm:pt>
    <dgm:pt modelId="{1D748B4B-EA2B-415C-96B4-88EF4C1B2407}" type="pres">
      <dgm:prSet presAssocID="{936D3098-F73B-46DB-83F4-996A841EA6EA}" presName="connectorText" presStyleLbl="sibTrans2D1" presStyleIdx="0" presStyleCnt="2"/>
      <dgm:spPr/>
    </dgm:pt>
    <dgm:pt modelId="{21AA94D5-150A-4E70-BB09-48284180814A}" type="pres">
      <dgm:prSet presAssocID="{BD170AF2-FB55-4B93-A0EB-D6CDAB86FD7F}" presName="node" presStyleLbl="node1" presStyleIdx="1" presStyleCnt="3" custScaleX="116610">
        <dgm:presLayoutVars>
          <dgm:bulletEnabled val="1"/>
        </dgm:presLayoutVars>
      </dgm:prSet>
      <dgm:spPr/>
    </dgm:pt>
    <dgm:pt modelId="{2CF74148-400A-42BD-BAA5-1F281FD1362D}" type="pres">
      <dgm:prSet presAssocID="{AB8F1BCC-0AFD-4DC9-891B-F004FAD61F7B}" presName="sibTrans" presStyleLbl="sibTrans2D1" presStyleIdx="1" presStyleCnt="2"/>
      <dgm:spPr/>
    </dgm:pt>
    <dgm:pt modelId="{AB2FE88E-4EF5-414B-90B8-10284AC81841}" type="pres">
      <dgm:prSet presAssocID="{AB8F1BCC-0AFD-4DC9-891B-F004FAD61F7B}" presName="connectorText" presStyleLbl="sibTrans2D1" presStyleIdx="1" presStyleCnt="2"/>
      <dgm:spPr/>
    </dgm:pt>
    <dgm:pt modelId="{57502228-4D71-4BBF-90CE-5376918BE198}" type="pres">
      <dgm:prSet presAssocID="{30BCBCDF-A089-440E-84DD-984C16A595C3}" presName="node" presStyleLbl="node1" presStyleIdx="2" presStyleCnt="3" custScaleX="116610">
        <dgm:presLayoutVars>
          <dgm:bulletEnabled val="1"/>
        </dgm:presLayoutVars>
      </dgm:prSet>
      <dgm:spPr/>
    </dgm:pt>
  </dgm:ptLst>
  <dgm:cxnLst>
    <dgm:cxn modelId="{2D2D1212-7251-B54B-89FC-B56C79BBA314}" type="presOf" srcId="{936D3098-F73B-46DB-83F4-996A841EA6EA}" destId="{D2DE3B66-7881-4185-9433-0C1C8D3D8699}" srcOrd="0" destOrd="0" presId="urn:microsoft.com/office/officeart/2005/8/layout/process2"/>
    <dgm:cxn modelId="{3EE37317-79DF-40CF-80E4-D80B18E4F2A5}" srcId="{105FEE3C-72E0-4319-80A5-1F51C225F9D5}" destId="{30BCBCDF-A089-440E-84DD-984C16A595C3}" srcOrd="2" destOrd="0" parTransId="{296309D7-2783-4C77-A658-3E85CD6E577A}" sibTransId="{35130A3C-EFED-4587-8C68-AA6BC05839E0}"/>
    <dgm:cxn modelId="{005CA235-DEBB-6140-9EC4-8E1AE5A4E105}" type="presOf" srcId="{105FEE3C-72E0-4319-80A5-1F51C225F9D5}" destId="{7D1C3FCA-98BA-4258-AC54-BC35D95A63E6}" srcOrd="0" destOrd="0" presId="urn:microsoft.com/office/officeart/2005/8/layout/process2"/>
    <dgm:cxn modelId="{10DCBC4D-C423-4340-ABBD-8211E53EE6C9}" type="presOf" srcId="{30BCBCDF-A089-440E-84DD-984C16A595C3}" destId="{57502228-4D71-4BBF-90CE-5376918BE198}" srcOrd="0" destOrd="0" presId="urn:microsoft.com/office/officeart/2005/8/layout/process2"/>
    <dgm:cxn modelId="{678BC760-9324-1447-8731-AE77DBDD13CB}" type="presOf" srcId="{BD170AF2-FB55-4B93-A0EB-D6CDAB86FD7F}" destId="{21AA94D5-150A-4E70-BB09-48284180814A}" srcOrd="0" destOrd="0" presId="urn:microsoft.com/office/officeart/2005/8/layout/process2"/>
    <dgm:cxn modelId="{F972F372-4858-A54C-9639-33DE85039F9B}" type="presOf" srcId="{AB8F1BCC-0AFD-4DC9-891B-F004FAD61F7B}" destId="{AB2FE88E-4EF5-414B-90B8-10284AC81841}" srcOrd="1" destOrd="0" presId="urn:microsoft.com/office/officeart/2005/8/layout/process2"/>
    <dgm:cxn modelId="{BE6BC596-01F0-3C48-8756-97515CF65C60}" type="presOf" srcId="{936D3098-F73B-46DB-83F4-996A841EA6EA}" destId="{1D748B4B-EA2B-415C-96B4-88EF4C1B2407}" srcOrd="1" destOrd="0" presId="urn:microsoft.com/office/officeart/2005/8/layout/process2"/>
    <dgm:cxn modelId="{7C0C01B9-D1A1-45A7-A5CD-5C6BDDD986BE}" srcId="{105FEE3C-72E0-4319-80A5-1F51C225F9D5}" destId="{035CFEBD-7196-4183-9548-7AB6185C00BC}" srcOrd="0" destOrd="0" parTransId="{B413B9F0-8CD6-41A3-9397-4BD563919D12}" sibTransId="{936D3098-F73B-46DB-83F4-996A841EA6EA}"/>
    <dgm:cxn modelId="{6A7BFEC0-389D-4E0B-B59E-18EA3B73B822}" srcId="{105FEE3C-72E0-4319-80A5-1F51C225F9D5}" destId="{BD170AF2-FB55-4B93-A0EB-D6CDAB86FD7F}" srcOrd="1" destOrd="0" parTransId="{04BC3432-5D6B-4675-8983-BCE04656E011}" sibTransId="{AB8F1BCC-0AFD-4DC9-891B-F004FAD61F7B}"/>
    <dgm:cxn modelId="{AB84ECDB-25C7-C84E-914D-47D9790159FF}" type="presOf" srcId="{035CFEBD-7196-4183-9548-7AB6185C00BC}" destId="{6C58014D-6A8A-412F-B1BF-A39514B15DF7}" srcOrd="0" destOrd="0" presId="urn:microsoft.com/office/officeart/2005/8/layout/process2"/>
    <dgm:cxn modelId="{100736FC-B277-4348-BDF5-3E50084CC618}" type="presOf" srcId="{AB8F1BCC-0AFD-4DC9-891B-F004FAD61F7B}" destId="{2CF74148-400A-42BD-BAA5-1F281FD1362D}" srcOrd="0" destOrd="0" presId="urn:microsoft.com/office/officeart/2005/8/layout/process2"/>
    <dgm:cxn modelId="{B89D9433-1C6D-8E49-A3A4-6D9ED1DB6726}" type="presParOf" srcId="{7D1C3FCA-98BA-4258-AC54-BC35D95A63E6}" destId="{6C58014D-6A8A-412F-B1BF-A39514B15DF7}" srcOrd="0" destOrd="0" presId="urn:microsoft.com/office/officeart/2005/8/layout/process2"/>
    <dgm:cxn modelId="{C0F52954-46A7-1446-96F4-544A9A63F1ED}" type="presParOf" srcId="{7D1C3FCA-98BA-4258-AC54-BC35D95A63E6}" destId="{D2DE3B66-7881-4185-9433-0C1C8D3D8699}" srcOrd="1" destOrd="0" presId="urn:microsoft.com/office/officeart/2005/8/layout/process2"/>
    <dgm:cxn modelId="{F8C75049-8760-7347-AA49-A33D6B037A63}" type="presParOf" srcId="{D2DE3B66-7881-4185-9433-0C1C8D3D8699}" destId="{1D748B4B-EA2B-415C-96B4-88EF4C1B2407}" srcOrd="0" destOrd="0" presId="urn:microsoft.com/office/officeart/2005/8/layout/process2"/>
    <dgm:cxn modelId="{C3294CAD-61AC-3548-8623-EEFBEE729587}" type="presParOf" srcId="{7D1C3FCA-98BA-4258-AC54-BC35D95A63E6}" destId="{21AA94D5-150A-4E70-BB09-48284180814A}" srcOrd="2" destOrd="0" presId="urn:microsoft.com/office/officeart/2005/8/layout/process2"/>
    <dgm:cxn modelId="{5BF43C0C-38A1-3146-A95C-5155D3822F73}" type="presParOf" srcId="{7D1C3FCA-98BA-4258-AC54-BC35D95A63E6}" destId="{2CF74148-400A-42BD-BAA5-1F281FD1362D}" srcOrd="3" destOrd="0" presId="urn:microsoft.com/office/officeart/2005/8/layout/process2"/>
    <dgm:cxn modelId="{4F429333-1004-BE4F-95A7-7EC511B321E7}" type="presParOf" srcId="{2CF74148-400A-42BD-BAA5-1F281FD1362D}" destId="{AB2FE88E-4EF5-414B-90B8-10284AC81841}" srcOrd="0" destOrd="0" presId="urn:microsoft.com/office/officeart/2005/8/layout/process2"/>
    <dgm:cxn modelId="{AC64B955-BB6E-C44A-B66A-E84012589D17}" type="presParOf" srcId="{7D1C3FCA-98BA-4258-AC54-BC35D95A63E6}" destId="{57502228-4D71-4BBF-90CE-5376918BE19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5FEE3C-72E0-4319-80A5-1F51C225F9D5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36FB5D2F-3F43-4AB2-AEFF-B3D27130270F}">
      <dgm:prSet phldrT="[Text]" custT="1"/>
      <dgm:spPr>
        <a:solidFill>
          <a:schemeClr val="accent2"/>
        </a:solidFill>
      </dgm:spPr>
      <dgm:t>
        <a:bodyPr/>
        <a:lstStyle/>
        <a:p>
          <a:pPr algn="ctr"/>
          <a:r>
            <a:rPr lang="en-US" sz="2000" dirty="0">
              <a:latin typeface="Arial"/>
              <a:cs typeface="Arial"/>
            </a:rPr>
            <a:t>Basic</a:t>
          </a:r>
        </a:p>
      </dgm:t>
    </dgm:pt>
    <dgm:pt modelId="{28F30FAD-F741-43A5-8C88-3CEF608D80E4}" type="parTrans" cxnId="{0BDB9F91-BEAD-4DB4-89ED-1F5CAF49E3D1}">
      <dgm:prSet/>
      <dgm:spPr/>
      <dgm:t>
        <a:bodyPr/>
        <a:lstStyle/>
        <a:p>
          <a:endParaRPr lang="en-US" sz="2000"/>
        </a:p>
      </dgm:t>
    </dgm:pt>
    <dgm:pt modelId="{4256B45D-8021-470A-8E6E-022EFF5A43CB}" type="sibTrans" cxnId="{0BDB9F91-BEAD-4DB4-89ED-1F5CAF49E3D1}">
      <dgm:prSet custT="1"/>
      <dgm:spPr/>
      <dgm:t>
        <a:bodyPr/>
        <a:lstStyle/>
        <a:p>
          <a:pPr algn="ctr"/>
          <a:endParaRPr lang="en-US" sz="2000"/>
        </a:p>
      </dgm:t>
    </dgm:pt>
    <dgm:pt modelId="{24E293F8-D1B4-4536-8E5F-86784084EAE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>
              <a:latin typeface="Arial"/>
              <a:cs typeface="Arial"/>
            </a:rPr>
            <a:t>Daily Counts, Sleep/Wear Time</a:t>
          </a:r>
        </a:p>
      </dgm:t>
    </dgm:pt>
    <dgm:pt modelId="{030F7349-2FE0-4FB5-9DEF-EEDEB97B38AA}" type="parTrans" cxnId="{8CBBCCCC-EA63-4056-8082-DD32E84A18C3}">
      <dgm:prSet/>
      <dgm:spPr/>
      <dgm:t>
        <a:bodyPr/>
        <a:lstStyle/>
        <a:p>
          <a:endParaRPr lang="en-US" sz="2000"/>
        </a:p>
      </dgm:t>
    </dgm:pt>
    <dgm:pt modelId="{2900CEA0-D033-4CF8-A2A6-F3C5F449D6A8}" type="sibTrans" cxnId="{8CBBCCCC-EA63-4056-8082-DD32E84A18C3}">
      <dgm:prSet custT="1"/>
      <dgm:spPr/>
      <dgm:t>
        <a:bodyPr/>
        <a:lstStyle/>
        <a:p>
          <a:endParaRPr lang="en-US" sz="2000"/>
        </a:p>
      </dgm:t>
    </dgm:pt>
    <dgm:pt modelId="{16A0D3EB-53F3-450E-BB03-BEEBC11414C4}">
      <dgm:prSet phldrT="[Text]" custT="1"/>
      <dgm:spPr>
        <a:solidFill>
          <a:schemeClr val="accent2"/>
        </a:solidFill>
      </dgm:spPr>
      <dgm:t>
        <a:bodyPr/>
        <a:lstStyle/>
        <a:p>
          <a:pPr>
            <a:spcAft>
              <a:spcPts val="200"/>
            </a:spcAft>
          </a:pPr>
          <a:r>
            <a:rPr lang="en-US" sz="2000" dirty="0">
              <a:latin typeface="Arial"/>
              <a:cs typeface="Arial"/>
            </a:rPr>
            <a:t>Website </a:t>
          </a:r>
        </a:p>
        <a:p>
          <a:pPr>
            <a:spcAft>
              <a:spcPts val="200"/>
            </a:spcAft>
          </a:pPr>
          <a:r>
            <a:rPr lang="en-US" sz="2000" dirty="0">
              <a:latin typeface="Arial"/>
              <a:cs typeface="Arial"/>
            </a:rPr>
            <a:t>(SAS flat file)</a:t>
          </a:r>
        </a:p>
      </dgm:t>
    </dgm:pt>
    <dgm:pt modelId="{DF374299-E3D7-40E3-8109-4318FDAAB644}" type="parTrans" cxnId="{0384BCB2-5BC6-4763-A127-D15168010938}">
      <dgm:prSet/>
      <dgm:spPr/>
      <dgm:t>
        <a:bodyPr/>
        <a:lstStyle/>
        <a:p>
          <a:endParaRPr lang="en-US" sz="2000"/>
        </a:p>
      </dgm:t>
    </dgm:pt>
    <dgm:pt modelId="{D82B49F8-2862-4501-83E1-FF40B289E662}" type="sibTrans" cxnId="{0384BCB2-5BC6-4763-A127-D15168010938}">
      <dgm:prSet/>
      <dgm:spPr/>
      <dgm:t>
        <a:bodyPr/>
        <a:lstStyle/>
        <a:p>
          <a:endParaRPr lang="en-US" sz="2000"/>
        </a:p>
      </dgm:t>
    </dgm:pt>
    <dgm:pt modelId="{7D1C3FCA-98BA-4258-AC54-BC35D95A63E6}" type="pres">
      <dgm:prSet presAssocID="{105FEE3C-72E0-4319-80A5-1F51C225F9D5}" presName="linearFlow" presStyleCnt="0">
        <dgm:presLayoutVars>
          <dgm:resizeHandles val="exact"/>
        </dgm:presLayoutVars>
      </dgm:prSet>
      <dgm:spPr/>
    </dgm:pt>
    <dgm:pt modelId="{607D6A72-B8FD-45CA-8E73-EBFE9350F350}" type="pres">
      <dgm:prSet presAssocID="{36FB5D2F-3F43-4AB2-AEFF-B3D27130270F}" presName="node" presStyleLbl="node1" presStyleIdx="0" presStyleCnt="3" custScaleX="131440" custScaleY="100961" custLinFactNeighborX="14604" custLinFactNeighborY="-30553">
        <dgm:presLayoutVars>
          <dgm:bulletEnabled val="1"/>
        </dgm:presLayoutVars>
      </dgm:prSet>
      <dgm:spPr/>
    </dgm:pt>
    <dgm:pt modelId="{0D1098C5-2E92-4B32-91D8-62C88E758223}" type="pres">
      <dgm:prSet presAssocID="{4256B45D-8021-470A-8E6E-022EFF5A43CB}" presName="sibTrans" presStyleLbl="sibTrans2D1" presStyleIdx="0" presStyleCnt="2"/>
      <dgm:spPr/>
    </dgm:pt>
    <dgm:pt modelId="{BA3FAE4D-E155-4764-9D0E-9CF05651AD54}" type="pres">
      <dgm:prSet presAssocID="{4256B45D-8021-470A-8E6E-022EFF5A43CB}" presName="connectorText" presStyleLbl="sibTrans2D1" presStyleIdx="0" presStyleCnt="2"/>
      <dgm:spPr/>
    </dgm:pt>
    <dgm:pt modelId="{25622F63-1912-493F-86D4-637905CE94F0}" type="pres">
      <dgm:prSet presAssocID="{24E293F8-D1B4-4536-8E5F-86784084EAE6}" presName="node" presStyleLbl="node1" presStyleIdx="1" presStyleCnt="3" custScaleX="131440" custScaleY="100961" custLinFactNeighborX="1464">
        <dgm:presLayoutVars>
          <dgm:bulletEnabled val="1"/>
        </dgm:presLayoutVars>
      </dgm:prSet>
      <dgm:spPr/>
    </dgm:pt>
    <dgm:pt modelId="{D902A050-61B9-43E7-B8DD-0DC17F98939B}" type="pres">
      <dgm:prSet presAssocID="{2900CEA0-D033-4CF8-A2A6-F3C5F449D6A8}" presName="sibTrans" presStyleLbl="sibTrans2D1" presStyleIdx="1" presStyleCnt="2"/>
      <dgm:spPr/>
    </dgm:pt>
    <dgm:pt modelId="{11C61F37-C0A9-404C-9A7B-A31DB58EF46B}" type="pres">
      <dgm:prSet presAssocID="{2900CEA0-D033-4CF8-A2A6-F3C5F449D6A8}" presName="connectorText" presStyleLbl="sibTrans2D1" presStyleIdx="1" presStyleCnt="2"/>
      <dgm:spPr/>
    </dgm:pt>
    <dgm:pt modelId="{129046FA-B680-4A80-B9DF-28957B16D1B2}" type="pres">
      <dgm:prSet presAssocID="{16A0D3EB-53F3-450E-BB03-BEEBC11414C4}" presName="node" presStyleLbl="node1" presStyleIdx="2" presStyleCnt="3" custScaleX="131440" custScaleY="100961">
        <dgm:presLayoutVars>
          <dgm:bulletEnabled val="1"/>
        </dgm:presLayoutVars>
      </dgm:prSet>
      <dgm:spPr/>
    </dgm:pt>
  </dgm:ptLst>
  <dgm:cxnLst>
    <dgm:cxn modelId="{76807D02-2AB7-FF41-BDC6-1D0FB960F93E}" type="presOf" srcId="{4256B45D-8021-470A-8E6E-022EFF5A43CB}" destId="{BA3FAE4D-E155-4764-9D0E-9CF05651AD54}" srcOrd="1" destOrd="0" presId="urn:microsoft.com/office/officeart/2005/8/layout/process2"/>
    <dgm:cxn modelId="{62F0C906-EB99-934F-9976-197BA09AEC28}" type="presOf" srcId="{105FEE3C-72E0-4319-80A5-1F51C225F9D5}" destId="{7D1C3FCA-98BA-4258-AC54-BC35D95A63E6}" srcOrd="0" destOrd="0" presId="urn:microsoft.com/office/officeart/2005/8/layout/process2"/>
    <dgm:cxn modelId="{102FE53A-2645-264E-B1DC-9EB2C7F50543}" type="presOf" srcId="{24E293F8-D1B4-4536-8E5F-86784084EAE6}" destId="{25622F63-1912-493F-86D4-637905CE94F0}" srcOrd="0" destOrd="0" presId="urn:microsoft.com/office/officeart/2005/8/layout/process2"/>
    <dgm:cxn modelId="{48EF7045-5D10-F249-877F-139B7C67C31E}" type="presOf" srcId="{2900CEA0-D033-4CF8-A2A6-F3C5F449D6A8}" destId="{11C61F37-C0A9-404C-9A7B-A31DB58EF46B}" srcOrd="1" destOrd="0" presId="urn:microsoft.com/office/officeart/2005/8/layout/process2"/>
    <dgm:cxn modelId="{13A9735B-3BF8-484F-8F49-705D28575479}" type="presOf" srcId="{2900CEA0-D033-4CF8-A2A6-F3C5F449D6A8}" destId="{D902A050-61B9-43E7-B8DD-0DC17F98939B}" srcOrd="0" destOrd="0" presId="urn:microsoft.com/office/officeart/2005/8/layout/process2"/>
    <dgm:cxn modelId="{0BDB9F91-BEAD-4DB4-89ED-1F5CAF49E3D1}" srcId="{105FEE3C-72E0-4319-80A5-1F51C225F9D5}" destId="{36FB5D2F-3F43-4AB2-AEFF-B3D27130270F}" srcOrd="0" destOrd="0" parTransId="{28F30FAD-F741-43A5-8C88-3CEF608D80E4}" sibTransId="{4256B45D-8021-470A-8E6E-022EFF5A43CB}"/>
    <dgm:cxn modelId="{0384BCB2-5BC6-4763-A127-D15168010938}" srcId="{105FEE3C-72E0-4319-80A5-1F51C225F9D5}" destId="{16A0D3EB-53F3-450E-BB03-BEEBC11414C4}" srcOrd="2" destOrd="0" parTransId="{DF374299-E3D7-40E3-8109-4318FDAAB644}" sibTransId="{D82B49F8-2862-4501-83E1-FF40B289E662}"/>
    <dgm:cxn modelId="{A0476BB4-4691-3445-BCF1-DDC6A11F909C}" type="presOf" srcId="{36FB5D2F-3F43-4AB2-AEFF-B3D27130270F}" destId="{607D6A72-B8FD-45CA-8E73-EBFE9350F350}" srcOrd="0" destOrd="0" presId="urn:microsoft.com/office/officeart/2005/8/layout/process2"/>
    <dgm:cxn modelId="{8CBBCCCC-EA63-4056-8082-DD32E84A18C3}" srcId="{105FEE3C-72E0-4319-80A5-1F51C225F9D5}" destId="{24E293F8-D1B4-4536-8E5F-86784084EAE6}" srcOrd="1" destOrd="0" parTransId="{030F7349-2FE0-4FB5-9DEF-EEDEB97B38AA}" sibTransId="{2900CEA0-D033-4CF8-A2A6-F3C5F449D6A8}"/>
    <dgm:cxn modelId="{634132CF-9E20-D04A-8EFE-82BFA0CD314A}" type="presOf" srcId="{4256B45D-8021-470A-8E6E-022EFF5A43CB}" destId="{0D1098C5-2E92-4B32-91D8-62C88E758223}" srcOrd="0" destOrd="0" presId="urn:microsoft.com/office/officeart/2005/8/layout/process2"/>
    <dgm:cxn modelId="{D8AC27E9-F335-7E47-BCB6-9C7BF3360E2B}" type="presOf" srcId="{16A0D3EB-53F3-450E-BB03-BEEBC11414C4}" destId="{129046FA-B680-4A80-B9DF-28957B16D1B2}" srcOrd="0" destOrd="0" presId="urn:microsoft.com/office/officeart/2005/8/layout/process2"/>
    <dgm:cxn modelId="{E5893C21-C388-114B-8F81-654BDC02EFFA}" type="presParOf" srcId="{7D1C3FCA-98BA-4258-AC54-BC35D95A63E6}" destId="{607D6A72-B8FD-45CA-8E73-EBFE9350F350}" srcOrd="0" destOrd="0" presId="urn:microsoft.com/office/officeart/2005/8/layout/process2"/>
    <dgm:cxn modelId="{9AFF1A01-3EE7-4940-8E41-ABEE992FAF94}" type="presParOf" srcId="{7D1C3FCA-98BA-4258-AC54-BC35D95A63E6}" destId="{0D1098C5-2E92-4B32-91D8-62C88E758223}" srcOrd="1" destOrd="0" presId="urn:microsoft.com/office/officeart/2005/8/layout/process2"/>
    <dgm:cxn modelId="{B1766280-A05E-474F-9DE8-2EE47D673BC5}" type="presParOf" srcId="{0D1098C5-2E92-4B32-91D8-62C88E758223}" destId="{BA3FAE4D-E155-4764-9D0E-9CF05651AD54}" srcOrd="0" destOrd="0" presId="urn:microsoft.com/office/officeart/2005/8/layout/process2"/>
    <dgm:cxn modelId="{6669D9F3-8782-2B4A-80A9-716FC610501F}" type="presParOf" srcId="{7D1C3FCA-98BA-4258-AC54-BC35D95A63E6}" destId="{25622F63-1912-493F-86D4-637905CE94F0}" srcOrd="2" destOrd="0" presId="urn:microsoft.com/office/officeart/2005/8/layout/process2"/>
    <dgm:cxn modelId="{13956523-9D04-414E-99A1-DD3BD08C0A4B}" type="presParOf" srcId="{7D1C3FCA-98BA-4258-AC54-BC35D95A63E6}" destId="{D902A050-61B9-43E7-B8DD-0DC17F98939B}" srcOrd="3" destOrd="0" presId="urn:microsoft.com/office/officeart/2005/8/layout/process2"/>
    <dgm:cxn modelId="{1369673F-5AEB-C243-8376-992BF0336E41}" type="presParOf" srcId="{D902A050-61B9-43E7-B8DD-0DC17F98939B}" destId="{11C61F37-C0A9-404C-9A7B-A31DB58EF46B}" srcOrd="0" destOrd="0" presId="urn:microsoft.com/office/officeart/2005/8/layout/process2"/>
    <dgm:cxn modelId="{BEF3D28F-5052-2048-B65E-FFC93192571A}" type="presParOf" srcId="{7D1C3FCA-98BA-4258-AC54-BC35D95A63E6}" destId="{129046FA-B680-4A80-B9DF-28957B16D1B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91102-5AD6-4849-9E68-5E113890CDED}">
      <dsp:nvSpPr>
        <dsp:cNvPr id="0" name=""/>
        <dsp:cNvSpPr/>
      </dsp:nvSpPr>
      <dsp:spPr>
        <a:xfrm>
          <a:off x="0" y="1360"/>
          <a:ext cx="2259768" cy="103047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Advanced</a:t>
          </a:r>
        </a:p>
      </dsp:txBody>
      <dsp:txXfrm>
        <a:off x="30181" y="31541"/>
        <a:ext cx="2199406" cy="970109"/>
      </dsp:txXfrm>
    </dsp:sp>
    <dsp:sp modelId="{452E274D-070A-4FE4-B9D1-F294F53010DA}">
      <dsp:nvSpPr>
        <dsp:cNvPr id="0" name=""/>
        <dsp:cNvSpPr/>
      </dsp:nvSpPr>
      <dsp:spPr>
        <a:xfrm rot="5400000">
          <a:off x="938509" y="1057349"/>
          <a:ext cx="382748" cy="459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992094" y="1095624"/>
        <a:ext cx="275578" cy="267924"/>
      </dsp:txXfrm>
    </dsp:sp>
    <dsp:sp modelId="{A0C69C06-D223-4D01-B70F-443668373FA4}">
      <dsp:nvSpPr>
        <dsp:cNvPr id="0" name=""/>
        <dsp:cNvSpPr/>
      </dsp:nvSpPr>
      <dsp:spPr>
        <a:xfrm>
          <a:off x="0" y="1542164"/>
          <a:ext cx="2259768" cy="103047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80hz Data</a:t>
          </a:r>
        </a:p>
      </dsp:txBody>
      <dsp:txXfrm>
        <a:off x="30181" y="1572345"/>
        <a:ext cx="2199406" cy="970109"/>
      </dsp:txXfrm>
    </dsp:sp>
    <dsp:sp modelId="{85A19119-023B-4467-9B7C-CBF0A0CD20E5}">
      <dsp:nvSpPr>
        <dsp:cNvPr id="0" name=""/>
        <dsp:cNvSpPr/>
      </dsp:nvSpPr>
      <dsp:spPr>
        <a:xfrm rot="5400000">
          <a:off x="938509" y="2598152"/>
          <a:ext cx="382748" cy="459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992094" y="2636427"/>
        <a:ext cx="275578" cy="267924"/>
      </dsp:txXfrm>
    </dsp:sp>
    <dsp:sp modelId="{70704DD7-A7B4-4B54-840F-15E28ED8A481}">
      <dsp:nvSpPr>
        <dsp:cNvPr id="0" name=""/>
        <dsp:cNvSpPr/>
      </dsp:nvSpPr>
      <dsp:spPr>
        <a:xfrm>
          <a:off x="0" y="3082967"/>
          <a:ext cx="2259768" cy="103047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ftp site for download</a:t>
          </a:r>
        </a:p>
      </dsp:txBody>
      <dsp:txXfrm>
        <a:off x="30181" y="3113148"/>
        <a:ext cx="2199406" cy="9701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8014D-6A8A-412F-B1BF-A39514B15DF7}">
      <dsp:nvSpPr>
        <dsp:cNvPr id="0" name=""/>
        <dsp:cNvSpPr/>
      </dsp:nvSpPr>
      <dsp:spPr>
        <a:xfrm>
          <a:off x="0" y="0"/>
          <a:ext cx="2158585" cy="102869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Moderate</a:t>
          </a:r>
        </a:p>
      </dsp:txBody>
      <dsp:txXfrm>
        <a:off x="30130" y="30130"/>
        <a:ext cx="2098325" cy="968439"/>
      </dsp:txXfrm>
    </dsp:sp>
    <dsp:sp modelId="{D2DE3B66-7881-4185-9433-0C1C8D3D8699}">
      <dsp:nvSpPr>
        <dsp:cNvPr id="0" name=""/>
        <dsp:cNvSpPr/>
      </dsp:nvSpPr>
      <dsp:spPr>
        <a:xfrm rot="5400000">
          <a:off x="886411" y="1054417"/>
          <a:ext cx="385762" cy="462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940418" y="1092994"/>
        <a:ext cx="277749" cy="270033"/>
      </dsp:txXfrm>
    </dsp:sp>
    <dsp:sp modelId="{21AA94D5-150A-4E70-BB09-48284180814A}">
      <dsp:nvSpPr>
        <dsp:cNvPr id="0" name=""/>
        <dsp:cNvSpPr/>
      </dsp:nvSpPr>
      <dsp:spPr>
        <a:xfrm>
          <a:off x="0" y="1543050"/>
          <a:ext cx="2158585" cy="102869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Minute and Hour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Counts</a:t>
          </a:r>
        </a:p>
      </dsp:txBody>
      <dsp:txXfrm>
        <a:off x="30130" y="1573180"/>
        <a:ext cx="2098325" cy="968439"/>
      </dsp:txXfrm>
    </dsp:sp>
    <dsp:sp modelId="{2CF74148-400A-42BD-BAA5-1F281FD1362D}">
      <dsp:nvSpPr>
        <dsp:cNvPr id="0" name=""/>
        <dsp:cNvSpPr/>
      </dsp:nvSpPr>
      <dsp:spPr>
        <a:xfrm rot="5400000">
          <a:off x="886411" y="2597467"/>
          <a:ext cx="385762" cy="4629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940418" y="2636044"/>
        <a:ext cx="277749" cy="270033"/>
      </dsp:txXfrm>
    </dsp:sp>
    <dsp:sp modelId="{57502228-4D71-4BBF-90CE-5376918BE198}">
      <dsp:nvSpPr>
        <dsp:cNvPr id="0" name=""/>
        <dsp:cNvSpPr/>
      </dsp:nvSpPr>
      <dsp:spPr>
        <a:xfrm>
          <a:off x="0" y="3086099"/>
          <a:ext cx="2158585" cy="102869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000" kern="1200" dirty="0">
              <a:latin typeface="Arial"/>
              <a:cs typeface="Arial"/>
            </a:rPr>
            <a:t>Website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000" kern="1200" dirty="0">
              <a:latin typeface="Arial"/>
              <a:cs typeface="Arial"/>
            </a:rPr>
            <a:t>(SAS flat file)</a:t>
          </a:r>
        </a:p>
      </dsp:txBody>
      <dsp:txXfrm>
        <a:off x="30130" y="3116229"/>
        <a:ext cx="2098325" cy="968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D6A72-B8FD-45CA-8E73-EBFE9350F350}">
      <dsp:nvSpPr>
        <dsp:cNvPr id="0" name=""/>
        <dsp:cNvSpPr/>
      </dsp:nvSpPr>
      <dsp:spPr>
        <a:xfrm>
          <a:off x="0" y="0"/>
          <a:ext cx="2335968" cy="103047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Basic</a:t>
          </a:r>
        </a:p>
      </dsp:txBody>
      <dsp:txXfrm>
        <a:off x="30181" y="30181"/>
        <a:ext cx="2275606" cy="970109"/>
      </dsp:txXfrm>
    </dsp:sp>
    <dsp:sp modelId="{0D1098C5-2E92-4B32-91D8-62C88E758223}">
      <dsp:nvSpPr>
        <dsp:cNvPr id="0" name=""/>
        <dsp:cNvSpPr/>
      </dsp:nvSpPr>
      <dsp:spPr>
        <a:xfrm rot="5400000">
          <a:off x="976099" y="1056668"/>
          <a:ext cx="383769" cy="459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1030195" y="1094433"/>
        <a:ext cx="275578" cy="268638"/>
      </dsp:txXfrm>
    </dsp:sp>
    <dsp:sp modelId="{25622F63-1912-493F-86D4-637905CE94F0}">
      <dsp:nvSpPr>
        <dsp:cNvPr id="0" name=""/>
        <dsp:cNvSpPr/>
      </dsp:nvSpPr>
      <dsp:spPr>
        <a:xfrm>
          <a:off x="0" y="1542164"/>
          <a:ext cx="2335968" cy="103047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/>
              <a:cs typeface="Arial"/>
            </a:rPr>
            <a:t>Daily Counts, Sleep/Wear Time</a:t>
          </a:r>
        </a:p>
      </dsp:txBody>
      <dsp:txXfrm>
        <a:off x="30181" y="1572345"/>
        <a:ext cx="2275606" cy="970109"/>
      </dsp:txXfrm>
    </dsp:sp>
    <dsp:sp modelId="{D902A050-61B9-43E7-B8DD-0DC17F98939B}">
      <dsp:nvSpPr>
        <dsp:cNvPr id="0" name=""/>
        <dsp:cNvSpPr/>
      </dsp:nvSpPr>
      <dsp:spPr>
        <a:xfrm rot="5400000">
          <a:off x="976609" y="2598152"/>
          <a:ext cx="382748" cy="4592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-5400000">
        <a:off x="1030194" y="2636427"/>
        <a:ext cx="275578" cy="267924"/>
      </dsp:txXfrm>
    </dsp:sp>
    <dsp:sp modelId="{129046FA-B680-4A80-B9DF-28957B16D1B2}">
      <dsp:nvSpPr>
        <dsp:cNvPr id="0" name=""/>
        <dsp:cNvSpPr/>
      </dsp:nvSpPr>
      <dsp:spPr>
        <a:xfrm>
          <a:off x="0" y="3082967"/>
          <a:ext cx="2335968" cy="103047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000" kern="1200" dirty="0">
              <a:latin typeface="Arial"/>
              <a:cs typeface="Arial"/>
            </a:rPr>
            <a:t>Website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000" kern="1200" dirty="0">
              <a:latin typeface="Arial"/>
              <a:cs typeface="Arial"/>
            </a:rPr>
            <a:t>(SAS flat file)</a:t>
          </a:r>
        </a:p>
      </dsp:txBody>
      <dsp:txXfrm>
        <a:off x="30181" y="3113148"/>
        <a:ext cx="2275606" cy="970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BA9B90-393D-4F8A-A329-EF2840589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77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4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45670C4-1C4A-4569-8BF4-3492A42D7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18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308CB78-5747-47C4-9C00-4CDD8847AF61}" type="slidenum">
              <a:rPr lang="en-US" smtClean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pPr eaLnBrk="0" hangingPunct="0"/>
              <a:t>1</a:t>
            </a:fld>
            <a:endParaRPr lang="en-US">
              <a:solidFill>
                <a:srgbClr val="000000"/>
              </a:solidFill>
              <a:latin typeface="Times" pitchFamily="18" charset="0"/>
              <a:cs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85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39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09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44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6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17B7A-5335-4FFF-8F2E-DE4EB99923C0}" type="slidenum">
              <a:rPr lang="en-US" smtClean="0">
                <a:cs typeface="Times New Roman" pitchFamily="18" charset="0"/>
              </a:rPr>
              <a:pPr/>
              <a:t>40</a:t>
            </a:fld>
            <a:endParaRPr lang="en-US">
              <a:cs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8DA559-819C-4488-A2B7-4A55AA7F46FD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8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2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7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8E742D9-1118-4735-8150-ED7C3C712FB7}" type="datetime1">
              <a:rPr lang="en-US"/>
              <a:pPr/>
              <a:t>9/14/22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5AC81A-97D7-42EF-849B-EED6DE6E042D}" type="slidenum">
              <a:rPr lang="en-US"/>
              <a:pPr/>
              <a:t>17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5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9A6613D-EE88-4604-B6FD-E8D7ADF78535}" type="datetime1">
              <a:rPr lang="en-US"/>
              <a:pPr/>
              <a:t>9/14/22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2570F1-1455-4506-95EA-8375E8DA7951}" type="slidenum">
              <a:rPr lang="en-US"/>
              <a:pPr/>
              <a:t>18</a:t>
            </a:fld>
            <a:endParaRPr lang="en-US"/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44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87D3722-C802-4A35-817C-DB027545A62B}" type="datetime1">
              <a:rPr lang="en-US"/>
              <a:pPr/>
              <a:t>9/14/22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DB4C0-84D4-4BAC-A4DC-65B7DADA2A56}" type="slidenum">
              <a:rPr lang="en-US"/>
              <a:pPr/>
              <a:t>19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DAD76-B5DF-41C1-ABB1-5ACD927BA53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7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670C4-1C4A-4569-8BF4-3492A42D78E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9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007-5BD3-41B7-BC35-DBEDABE73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EB3-19DC-45C5-B7F8-456CF80E6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A673-3D83-4C49-AD7E-D0A8DC473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87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007-5BD3-41B7-BC35-DBEDABE73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63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F089-37AB-4393-9CE0-5F9FE315D1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257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E305-CBC2-4A29-9901-E1E351488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695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BDF8-6EEF-49C0-B10A-29FF08CB7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609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74F3-5D5A-4B79-87BE-EFAB64F2C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688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3B89-6A72-4FD7-A05E-DE608BDB7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055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BE5-E75B-4E66-A0CD-EE4ED68FD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75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99F5-57B7-4D37-8BE5-E97D8E41A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514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7CC1-9065-40C3-9718-A6F54F329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6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9E00-3A8D-49FA-9336-27BD6EC72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EB3-19DC-45C5-B7F8-456CF80E6F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489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9E00-3A8D-49FA-9336-27BD6EC72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114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F5E0-D884-450F-AC31-569E54F21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228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A673-3D83-4C49-AD7E-D0A8DC473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138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0FC3FF-1C04-4841-AA17-3552DFFFC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46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E6C9DF-822E-48FF-B6F5-93084B6AD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376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0EFECD-9F36-41D3-B39E-1DD2FDB8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14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DC9E5A-5547-48DD-AE27-33D5168B4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483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84DFEE-D036-44C3-810E-841096819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375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6D5856-BA81-4C9C-87EF-1110C99DC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59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F5E0-D884-450F-AC31-569E54F21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8D1D7B-1A5C-4738-8DF7-DE7F08697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445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7DDE55-58D9-4FC4-BC3A-6F1A87F63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36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CA7379-63B7-4CA4-8F44-9EFEBD71F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382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F38FA5-E0DA-4355-8A79-F814902CE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797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C25FA3-4E9A-463A-92B9-ECC534504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3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4102B4D-CF41-4F64-96E0-714B6F45F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782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54B734-1D75-45BD-8CB0-E93C14544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175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DE5954-DFE1-4759-8956-E0158FD0E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803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0ACC6C-527F-430C-9DE0-DCAF11526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549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203813-A668-44BA-B7BB-ECFE247D3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51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A673-3D83-4C49-AD7E-D0A8DC473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126DC2-0B3E-4E05-9549-1E9D15DC7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3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FBDCC0-97C3-4FA2-9FF2-BC90EED7A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53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86A35C-D6AB-462D-9CC7-82185E05B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68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57E408-F51F-4DF5-BD23-59AAFD635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910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804487-8F1A-4560-B2F3-827A7DDD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200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802F5A-5C9C-4CFE-AB4A-3068357AE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958B77-873C-4291-8807-A1D331ED7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10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FAC2D1-57CF-487E-8ADA-48FD94ADC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6587-7626-45BF-AE74-5F66A8591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555C9-717F-458A-B2F3-47A902361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8B10E-B1AF-45E2-A1AB-54E5DEF5F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DF3C9-1889-4BC2-9955-3EF3517AC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C921-70F1-43C9-89DC-142F64F67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DED5A-781B-4ABE-9057-58FBF5313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F089-37AB-4393-9CE0-5F9FE315D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5B95F-D26B-4FE6-A047-077307275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835B-56C9-4CB2-8D89-5BC96BAD9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6A85-FC0A-4ACE-94A5-E9B1AE897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357C-8D69-48CC-81F2-F6A8CC301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FA52D-E0C0-4D54-86C2-26E2726E0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007-5BD3-41B7-BC35-DBEDABE73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F089-37AB-4393-9CE0-5F9FE315D1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E305-CBC2-4A29-9901-E1E351488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BDF8-6EEF-49C0-B10A-29FF08CB7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74F3-5D5A-4B79-87BE-EFAB64F2C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E305-CBC2-4A29-9901-E1E351488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3B89-6A72-4FD7-A05E-DE608BDB7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BE5-E75B-4E66-A0CD-EE4ED68FD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99F5-57B7-4D37-8BE5-E97D8E41A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7CC1-9065-40C3-9718-A6F54F329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EB3-19DC-45C5-B7F8-456CF80E6F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9E00-3A8D-49FA-9336-27BD6EC72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F5E0-D884-450F-AC31-569E54F21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A673-3D83-4C49-AD7E-D0A8DC473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007-5BD3-41B7-BC35-DBEDABE73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45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F089-37AB-4393-9CE0-5F9FE315D1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BDF8-6EEF-49C0-B10A-29FF08CB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E305-CBC2-4A29-9901-E1E351488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23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BDF8-6EEF-49C0-B10A-29FF08CB7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74F3-5D5A-4B79-87BE-EFAB64F2C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24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3B89-6A72-4FD7-A05E-DE608BDB7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10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BE5-E75B-4E66-A0CD-EE4ED68FD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6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99F5-57B7-4D37-8BE5-E97D8E41A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1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7CC1-9065-40C3-9718-A6F54F329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5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EB3-19DC-45C5-B7F8-456CF80E6F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00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9E00-3A8D-49FA-9336-27BD6EC72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175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F5E0-D884-450F-AC31-569E54F21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7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74F3-5D5A-4B79-87BE-EFAB64F2C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A673-3D83-4C49-AD7E-D0A8DC473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26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007-5BD3-41B7-BC35-DBEDABE73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55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F089-37AB-4393-9CE0-5F9FE315D1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9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E305-CBC2-4A29-9901-E1E351488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90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BDF8-6EEF-49C0-B10A-29FF08CB7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64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74F3-5D5A-4B79-87BE-EFAB64F2C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3B89-6A72-4FD7-A05E-DE608BDB7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599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BE5-E75B-4E66-A0CD-EE4ED68FD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13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99F5-57B7-4D37-8BE5-E97D8E41A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87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7CC1-9065-40C3-9718-A6F54F329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2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3B89-6A72-4FD7-A05E-DE608BDB7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EB3-19DC-45C5-B7F8-456CF80E6F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84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9E00-3A8D-49FA-9336-27BD6EC72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18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F5E0-D884-450F-AC31-569E54F21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58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A673-3D83-4C49-AD7E-D0A8DC473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61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6587-7626-45BF-AE74-5F66A8591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74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555C9-717F-458A-B2F3-47A902361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93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8B10E-B1AF-45E2-A1AB-54E5DEF5F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10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DF3C9-1889-4BC2-9955-3EF3517AC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6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C921-70F1-43C9-89DC-142F64F67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125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DED5A-781B-4ABE-9057-58FBF5313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BE5-E75B-4E66-A0CD-EE4ED68F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5B95F-D26B-4FE6-A047-077307275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60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835B-56C9-4CB2-8D89-5BC96BAD9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116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6A85-FC0A-4ACE-94A5-E9B1AE897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1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8357C-8D69-48CC-81F2-F6A8CC301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05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FA52D-E0C0-4D54-86C2-26E2726E0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53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007-5BD3-41B7-BC35-DBEDABE73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57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F089-37AB-4393-9CE0-5F9FE315D1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188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E305-CBC2-4A29-9901-E1E351488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140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BDF8-6EEF-49C0-B10A-29FF08CB7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080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74F3-5D5A-4B79-87BE-EFAB64F2C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99F5-57B7-4D37-8BE5-E97D8E41A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3B89-6A72-4FD7-A05E-DE608BDB7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62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BE5-E75B-4E66-A0CD-EE4ED68FD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24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99F5-57B7-4D37-8BE5-E97D8E41A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889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7CC1-9065-40C3-9718-A6F54F329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370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EB3-19DC-45C5-B7F8-456CF80E6F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78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9E00-3A8D-49FA-9336-27BD6EC72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063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F5E0-D884-450F-AC31-569E54F21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523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1A673-3D83-4C49-AD7E-D0A8DC473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141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007-5BD3-41B7-BC35-DBEDABE73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844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F089-37AB-4393-9CE0-5F9FE315D1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6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7CC1-9065-40C3-9718-A6F54F329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EE305-CBC2-4A29-9901-E1E351488D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9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990600"/>
            <a:ext cx="5334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BDF8-6EEF-49C0-B10A-29FF08CB7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5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274F3-5D5A-4B79-87BE-EFAB64F2C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804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3B89-6A72-4FD7-A05E-DE608BDB71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470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5EBE5-E75B-4E66-A0CD-EE4ED68FD2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64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399F5-57B7-4D37-8BE5-E97D8E41A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88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7CC1-9065-40C3-9718-A6F54F329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15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DEB3-19DC-45C5-B7F8-456CF80E6F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28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400" y="57150"/>
            <a:ext cx="2717800" cy="6419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7150"/>
            <a:ext cx="7950200" cy="6419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9E00-3A8D-49FA-9336-27BD6EC72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529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7150"/>
            <a:ext cx="10871200" cy="723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16000" y="990600"/>
            <a:ext cx="10871200" cy="5486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F5E0-D884-450F-AC31-569E54F21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1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CB6288-0047-43C9-B892-C282A70E8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581D289-CFE4-4BF6-89BD-06B3535EF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  <p:sldLayoutId id="21474844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763B9E-58CF-405E-8FE0-68C53DAE3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1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250FEE-63FE-4C15-99CA-4EC43EE64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CB6288-0047-43C9-B892-C282A70E8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  <p:sldLayoutId id="2147484220" r:id="rId12"/>
    <p:sldLayoutId id="214748422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CB6288-0047-43C9-B892-C282A70E8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4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  <p:sldLayoutId id="214748431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CB6288-0047-43C9-B892-C282A70E8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250FEE-63FE-4C15-99CA-4EC43EE64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3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CB6288-0047-43C9-B892-C282A70E8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CB6288-0047-43C9-B892-C282A70E8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7150"/>
            <a:ext cx="108712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990600"/>
            <a:ext cx="10871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85851" y="6477000"/>
            <a:ext cx="2540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477000"/>
            <a:ext cx="497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5795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5CB6288-0047-43C9-B892-C282A70E8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39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6.jpeg"/><Relationship Id="rId3" Type="http://schemas.openxmlformats.org/officeDocument/2006/relationships/image" Target="../media/image24.jpe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5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24" Type="http://schemas.openxmlformats.org/officeDocument/2006/relationships/image" Target="../media/image44.jpe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hyperlink" Target="https://itunes.apple.com/us/app/larklife/id568521950?mt=8" TargetMode="External"/><Relationship Id="rId27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2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282576"/>
            <a:ext cx="8153400" cy="2841625"/>
          </a:xfrm>
        </p:spPr>
        <p:txBody>
          <a:bodyPr/>
          <a:lstStyle/>
          <a:p>
            <a:pPr eaLnBrk="1" hangingPunct="1"/>
            <a:r>
              <a:rPr lang="en-US" sz="4400" dirty="0">
                <a:solidFill>
                  <a:schemeClr val="bg1"/>
                </a:solidFill>
                <a:latin typeface="Arial" charset="0"/>
                <a:cs typeface="Arial" charset="0"/>
              </a:rPr>
              <a:t>Objective Measurement of Physical Activity: </a:t>
            </a:r>
            <a:br>
              <a:rPr lang="en-US" sz="44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sz="4400" dirty="0">
                <a:solidFill>
                  <a:schemeClr val="bg1"/>
                </a:solidFill>
                <a:latin typeface="Arial" charset="0"/>
                <a:cs typeface="Arial" charset="0"/>
              </a:rPr>
              <a:t>Application and Interpretation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90800" y="3276601"/>
            <a:ext cx="7696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Or Why? How?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Wazzit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Mean?</a:t>
            </a:r>
          </a:p>
          <a:p>
            <a:pPr eaLnBrk="0" hangingPunct="0">
              <a:spcBef>
                <a:spcPct val="50000"/>
              </a:spcBef>
            </a:pPr>
            <a:endParaRPr lang="en-US" sz="3600" dirty="0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Richard P. </a:t>
            </a:r>
            <a:r>
              <a:rPr lang="en-US" dirty="0" err="1">
                <a:solidFill>
                  <a:schemeClr val="bg1"/>
                </a:solidFill>
                <a:latin typeface="Arial" charset="0"/>
              </a:rPr>
              <a:t>Troiano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, Ph.D.</a:t>
            </a:r>
          </a:p>
          <a:p>
            <a:pPr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0AEB-D6CC-47E5-9D0B-40E217F7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Contribution of MVPA Bouts to Mortality Benefit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EE7163-8555-49A6-AD2E-D26FEDCE7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1"/>
            <a:ext cx="6717276" cy="510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3DDB3C-A514-4018-A565-71596E12E6C3}"/>
              </a:ext>
            </a:extLst>
          </p:cNvPr>
          <p:cNvSpPr txBox="1"/>
          <p:nvPr/>
        </p:nvSpPr>
        <p:spPr>
          <a:xfrm>
            <a:off x="8806362" y="2155800"/>
            <a:ext cx="186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5 min bouts,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760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cpm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cutpoint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CD3F0-3CAD-4F2D-AFBF-F44C5F8EBC0D}"/>
              </a:ext>
            </a:extLst>
          </p:cNvPr>
          <p:cNvSpPr txBox="1"/>
          <p:nvPr/>
        </p:nvSpPr>
        <p:spPr>
          <a:xfrm>
            <a:off x="8915400" y="4724400"/>
            <a:ext cx="195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Saint-Maurice, et al. 2018. JAHA</a:t>
            </a:r>
          </a:p>
        </p:txBody>
      </p:sp>
    </p:spTree>
    <p:extLst>
      <p:ext uri="{BB962C8B-B14F-4D97-AF65-F5344CB8AC3E}">
        <p14:creationId xmlns:p14="http://schemas.microsoft.com/office/powerpoint/2010/main" val="227367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Stronger Biomarker Associations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2286000" y="990600"/>
          <a:ext cx="81534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Biomarker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Self-report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Accelerometer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 (SE)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Adj.</a:t>
                      </a:r>
                      <a:r>
                        <a:rPr lang="en-US" baseline="0" dirty="0"/>
                        <a:t> Wald F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</a:t>
                      </a:r>
                      <a:r>
                        <a:rPr lang="en-US" baseline="0" dirty="0"/>
                        <a:t> (SE)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Adj.</a:t>
                      </a:r>
                      <a:r>
                        <a:rPr lang="en-US" baseline="0" dirty="0"/>
                        <a:t> Wald F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 (0.03)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-0.43 (0.14)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8.89**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-0.04 (0.01)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14.95***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-0.77 (0.08)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86.71****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HDL (mg/</a:t>
                      </a:r>
                      <a:r>
                        <a:rPr lang="en-US" dirty="0" err="1"/>
                        <a:t>dL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0.10 (0.03)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8.54**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1.41</a:t>
                      </a:r>
                      <a:r>
                        <a:rPr lang="en-US" baseline="0" dirty="0"/>
                        <a:t> (0.27)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27.77****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Glycohemoglobin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-0.004 (0.001)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7.91**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-0.05 (0.01)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47.11****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Glucose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 (0.07)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-1.67 (0.30)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30.77****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Insulin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(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U/</a:t>
                      </a:r>
                      <a:r>
                        <a:rPr lang="en-US" dirty="0" err="1"/>
                        <a:t>mL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-0.08 (0.03)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10.15**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-1.11 (0.12)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81.53****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59436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Atienza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et al., 2011 MSSE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55626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Minutes in bouts, Beta per 10 min unit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403860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Times New Roman"/>
              </a:rPr>
              <a:t>** p &lt; 0.01</a:t>
            </a:r>
          </a:p>
          <a:p>
            <a:r>
              <a:rPr lang="en-US" sz="1600" dirty="0">
                <a:solidFill>
                  <a:srgbClr val="000000"/>
                </a:solidFill>
                <a:cs typeface="Times New Roman"/>
              </a:rPr>
              <a:t>*** p &lt; 0.001</a:t>
            </a:r>
          </a:p>
          <a:p>
            <a:r>
              <a:rPr lang="en-US" sz="1600" dirty="0">
                <a:solidFill>
                  <a:srgbClr val="000000"/>
                </a:solidFill>
                <a:cs typeface="Times New Roman"/>
              </a:rPr>
              <a:t>**** p &lt; 0.0001</a:t>
            </a:r>
          </a:p>
        </p:txBody>
      </p:sp>
    </p:spTree>
    <p:extLst>
      <p:ext uri="{BB962C8B-B14F-4D97-AF65-F5344CB8AC3E}">
        <p14:creationId xmlns:p14="http://schemas.microsoft.com/office/powerpoint/2010/main" val="177586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Potential to Flummox Reviewers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2EA7B3-91DE-3744-BD47-39C3606B8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2763"/>
            <a:ext cx="8001000" cy="592666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6CE9AA-A6C7-B545-8D2F-7145597E0E34}"/>
              </a:ext>
            </a:extLst>
          </p:cNvPr>
          <p:cNvSpPr txBox="1"/>
          <p:nvPr/>
        </p:nvSpPr>
        <p:spPr>
          <a:xfrm>
            <a:off x="8305800" y="4648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JAMA. 2020;323(12):1151-60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204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0AEB-D6CC-47E5-9D0B-40E217F7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Unbelievable Mortality Reduction</a:t>
            </a:r>
            <a:endParaRPr lang="en-US" sz="3600" dirty="0"/>
          </a:p>
        </p:txBody>
      </p:sp>
      <p:pic>
        <p:nvPicPr>
          <p:cNvPr id="10" name="New picture">
            <a:extLst>
              <a:ext uri="{FF2B5EF4-FFF2-40B4-BE49-F238E27FC236}">
                <a16:creationId xmlns:a16="http://schemas.microsoft.com/office/drawing/2014/main" id="{554B59BC-51D9-9447-B5B1-0542F587D2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40189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93BEB0-072D-0B47-BECE-68483C52C437}"/>
              </a:ext>
            </a:extLst>
          </p:cNvPr>
          <p:cNvSpPr/>
          <p:nvPr/>
        </p:nvSpPr>
        <p:spPr>
          <a:xfrm>
            <a:off x="1600200" y="1184751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Steps per Day and All-Cause Mortality in a Study of the Association of Daily Step Count and Step Intensity With Mortality Among US Adults Aged at Least 40 Years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C2A2A-E591-304C-83F6-EF45088ECE15}"/>
              </a:ext>
            </a:extLst>
          </p:cNvPr>
          <p:cNvSpPr txBox="1"/>
          <p:nvPr/>
        </p:nvSpPr>
        <p:spPr>
          <a:xfrm>
            <a:off x="4969788" y="2629831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HR = 0.49 for </a:t>
            </a:r>
          </a:p>
          <a:p>
            <a:r>
              <a:rPr lang="en-US" dirty="0">
                <a:latin typeface="+mj-lt"/>
              </a:rPr>
              <a:t>8000 vs 4000 steps/d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453973-5A41-8546-B884-48706AE5AD44}"/>
              </a:ext>
            </a:extLst>
          </p:cNvPr>
          <p:cNvSpPr txBox="1"/>
          <p:nvPr/>
        </p:nvSpPr>
        <p:spPr>
          <a:xfrm>
            <a:off x="8382000" y="1907203"/>
            <a:ext cx="35101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Reviewer:</a:t>
            </a:r>
          </a:p>
          <a:p>
            <a:r>
              <a:rPr lang="en-US" u="sng" dirty="0"/>
              <a:t>“It is not clinically plausible that an increased step count is independently associated with a 50-70% reduction in mortality risk. </a:t>
            </a:r>
            <a:r>
              <a:rPr lang="en-US" dirty="0"/>
              <a:t>There is either a significant problem in the study design or analysis, or the study has a very high level of residual confounding. …”</a:t>
            </a:r>
          </a:p>
        </p:txBody>
      </p:sp>
    </p:spTree>
    <p:extLst>
      <p:ext uri="{BB962C8B-B14F-4D97-AF65-F5344CB8AC3E}">
        <p14:creationId xmlns:p14="http://schemas.microsoft.com/office/powerpoint/2010/main" val="39849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Physical Activity Conceptual Framework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28235"/>
            <a:ext cx="8077200" cy="5982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6477001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/>
                <a:cs typeface="Times New Roman"/>
              </a:rPr>
              <a:t>Pettee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Times New Roman"/>
              </a:rPr>
              <a:t> Gabriel et al., 2012 JPAH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71800" y="838200"/>
            <a:ext cx="4038600" cy="24384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344066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/>
                <a:cs typeface="Times New Roman"/>
              </a:rPr>
              <a:t>Related, but not quantitatively identical</a:t>
            </a:r>
          </a:p>
        </p:txBody>
      </p:sp>
    </p:spTree>
    <p:extLst>
      <p:ext uri="{BB962C8B-B14F-4D97-AF65-F5344CB8AC3E}">
        <p14:creationId xmlns:p14="http://schemas.microsoft.com/office/powerpoint/2010/main" val="61023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PA Measures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4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Assessment Method Types</a:t>
            </a:r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Criterion</a:t>
            </a:r>
          </a:p>
          <a:p>
            <a:endParaRPr lang="en-US" dirty="0"/>
          </a:p>
          <a:p>
            <a:r>
              <a:rPr lang="en-US" dirty="0"/>
              <a:t>Device-based</a:t>
            </a:r>
          </a:p>
          <a:p>
            <a:endParaRPr lang="en-US" dirty="0"/>
          </a:p>
          <a:p>
            <a:r>
              <a:rPr lang="en-US" dirty="0"/>
              <a:t>Self-report (Greg will address in next hour)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Criterion Measures</a:t>
            </a:r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59050" y="1676978"/>
            <a:ext cx="4222750" cy="319982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Doubly-labeled water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Expen$ive</a:t>
            </a:r>
            <a:r>
              <a:rPr lang="en-US" dirty="0"/>
              <a:t>, scarce isotope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Requires mass spectrometry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Provides energy expenditure, not activity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35245" name="Rectangle 13"/>
          <p:cNvSpPr>
            <a:spLocks noChangeArrowheads="1"/>
          </p:cNvSpPr>
          <p:nvPr/>
        </p:nvSpPr>
        <p:spPr bwMode="auto">
          <a:xfrm>
            <a:off x="1524001" y="174344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5244" name="AutoShape 12"/>
          <p:cNvSpPr>
            <a:spLocks noChangeAspect="1" noChangeArrowheads="1" noTextEdit="1"/>
          </p:cNvSpPr>
          <p:nvPr/>
        </p:nvSpPr>
        <p:spPr bwMode="auto">
          <a:xfrm>
            <a:off x="5943600" y="1676978"/>
            <a:ext cx="5486400" cy="290945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32638" y="1884797"/>
            <a:ext cx="2628900" cy="2389909"/>
            <a:chOff x="3565" y="2229"/>
            <a:chExt cx="4650" cy="3548"/>
          </a:xfrm>
        </p:grpSpPr>
        <p:sp>
          <p:nvSpPr>
            <p:cNvPr id="735243" name="Line 11"/>
            <p:cNvSpPr>
              <a:spLocks noChangeShapeType="1"/>
            </p:cNvSpPr>
            <p:nvPr/>
          </p:nvSpPr>
          <p:spPr bwMode="auto">
            <a:xfrm>
              <a:off x="3565" y="2229"/>
              <a:ext cx="0" cy="35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5242" name="Line 10"/>
            <p:cNvSpPr>
              <a:spLocks noChangeShapeType="1"/>
            </p:cNvSpPr>
            <p:nvPr/>
          </p:nvSpPr>
          <p:spPr bwMode="auto">
            <a:xfrm>
              <a:off x="3565" y="5777"/>
              <a:ext cx="46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5240" name="Text Box 8"/>
          <p:cNvSpPr txBox="1">
            <a:spLocks noChangeArrowheads="1"/>
          </p:cNvSpPr>
          <p:nvPr/>
        </p:nvSpPr>
        <p:spPr bwMode="auto">
          <a:xfrm>
            <a:off x="7924800" y="4274706"/>
            <a:ext cx="1371600" cy="31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/>
              <a:t>Time (days)</a:t>
            </a:r>
          </a:p>
        </p:txBody>
      </p:sp>
      <p:sp>
        <p:nvSpPr>
          <p:cNvPr id="735239" name="Text Box 7"/>
          <p:cNvSpPr txBox="1">
            <a:spLocks noChangeArrowheads="1"/>
          </p:cNvSpPr>
          <p:nvPr/>
        </p:nvSpPr>
        <p:spPr bwMode="auto">
          <a:xfrm>
            <a:off x="6346827" y="2923888"/>
            <a:ext cx="777875" cy="31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/>
              <a:t>[Ln]</a:t>
            </a:r>
          </a:p>
        </p:txBody>
      </p:sp>
      <p:sp>
        <p:nvSpPr>
          <p:cNvPr id="735238" name="Line 6"/>
          <p:cNvSpPr>
            <a:spLocks noChangeShapeType="1"/>
          </p:cNvSpPr>
          <p:nvPr/>
        </p:nvSpPr>
        <p:spPr bwMode="auto">
          <a:xfrm>
            <a:off x="7589838" y="2508251"/>
            <a:ext cx="2057400" cy="5195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5237" name="Line 5"/>
          <p:cNvSpPr>
            <a:spLocks noChangeShapeType="1"/>
          </p:cNvSpPr>
          <p:nvPr/>
        </p:nvSpPr>
        <p:spPr bwMode="auto">
          <a:xfrm>
            <a:off x="7589838" y="2923886"/>
            <a:ext cx="19431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8732838" y="2404342"/>
            <a:ext cx="1143000" cy="31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1600"/>
              <a:t>Deuterium</a:t>
            </a:r>
            <a:endParaRPr lang="en-US"/>
          </a:p>
        </p:txBody>
      </p:sp>
      <p:sp>
        <p:nvSpPr>
          <p:cNvPr id="735235" name="Text Box 3"/>
          <p:cNvSpPr txBox="1">
            <a:spLocks noChangeArrowheads="1"/>
          </p:cNvSpPr>
          <p:nvPr/>
        </p:nvSpPr>
        <p:spPr bwMode="auto">
          <a:xfrm>
            <a:off x="9190038" y="3443433"/>
            <a:ext cx="1257300" cy="31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1600"/>
              <a:t>Oxygen-18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67000" y="4876800"/>
            <a:ext cx="9144000" cy="199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Times New Roman"/>
              </a:rPr>
              <a:t>Direct Observation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  <a:cs typeface="Times New Roman"/>
              </a:rPr>
              <a:t>Previously mostly for young children, now more general use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  <a:cs typeface="Times New Roman"/>
              </a:rPr>
              <a:t>Investigator intensive, but video (e.g., GoPro) and scoring automation may help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Motion Sensors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monitors</a:t>
            </a:r>
          </a:p>
          <a:p>
            <a:pPr lvl="1">
              <a:buFont typeface="Times New Roman" pitchFamily="18" charset="0"/>
              <a:buChar char="+"/>
            </a:pPr>
            <a:r>
              <a:rPr lang="en-US" dirty="0"/>
              <a:t>Inexpensive (pedometer) to moderate cost (accelerometer, inclinometer)</a:t>
            </a:r>
          </a:p>
          <a:p>
            <a:pPr lvl="1">
              <a:buFont typeface="Times New Roman" pitchFamily="18" charset="0"/>
              <a:buChar char="+"/>
            </a:pPr>
            <a:r>
              <a:rPr lang="en-US" dirty="0"/>
              <a:t>Removes cognitive aspect</a:t>
            </a:r>
          </a:p>
          <a:p>
            <a:pPr lvl="1">
              <a:buFont typeface="Times New Roman" pitchFamily="18" charset="0"/>
              <a:buChar char="+"/>
            </a:pPr>
            <a:r>
              <a:rPr lang="en-US" dirty="0"/>
              <a:t>Includes all activity contexts</a:t>
            </a:r>
          </a:p>
          <a:p>
            <a:pPr lvl="1"/>
            <a:r>
              <a:rPr lang="en-US" dirty="0"/>
              <a:t>No specific contextual information </a:t>
            </a:r>
          </a:p>
          <a:p>
            <a:pPr lvl="1"/>
            <a:r>
              <a:rPr lang="en-US" dirty="0"/>
              <a:t>Primarily measures </a:t>
            </a:r>
            <a:r>
              <a:rPr lang="en-US" dirty="0" err="1"/>
              <a:t>locomotor</a:t>
            </a:r>
            <a:r>
              <a:rPr lang="en-US" dirty="0"/>
              <a:t> activity (at waist/leg) AND</a:t>
            </a:r>
          </a:p>
          <a:p>
            <a:pPr lvl="1"/>
            <a:r>
              <a:rPr lang="en-US" dirty="0"/>
              <a:t>Misses upper body and other movements </a:t>
            </a:r>
            <a:br>
              <a:rPr lang="en-US" dirty="0"/>
            </a:br>
            <a:r>
              <a:rPr lang="en-US" dirty="0"/>
              <a:t>OR</a:t>
            </a:r>
          </a:p>
          <a:p>
            <a:pPr lvl="1"/>
            <a:r>
              <a:rPr lang="en-US" dirty="0"/>
              <a:t>Measures movement of the limb on which it is attached (different issues!)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Heart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</a:rPr>
              <a:t>Rate</a:t>
            </a:r>
          </a:p>
        </p:txBody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Heart-rate monitors</a:t>
            </a:r>
          </a:p>
          <a:p>
            <a:pPr lvl="1">
              <a:buFont typeface="Times New Roman" pitchFamily="18" charset="0"/>
              <a:buChar char="+"/>
            </a:pPr>
            <a:r>
              <a:rPr lang="en-US" dirty="0"/>
              <a:t>HR varies with intensity at moderate/vigorous levels</a:t>
            </a:r>
          </a:p>
          <a:p>
            <a:pPr lvl="1">
              <a:buFont typeface="Times New Roman" pitchFamily="18" charset="0"/>
              <a:buChar char="+"/>
            </a:pPr>
            <a:r>
              <a:rPr lang="en-US" dirty="0"/>
              <a:t>Relatively unobtrusive</a:t>
            </a:r>
          </a:p>
          <a:p>
            <a:pPr lvl="1"/>
            <a:r>
              <a:rPr lang="en-US" dirty="0"/>
              <a:t>Requires individual calibration for good data</a:t>
            </a:r>
          </a:p>
          <a:p>
            <a:pPr lvl="1"/>
            <a:r>
              <a:rPr lang="en-US" dirty="0"/>
              <a:t>Requires extensive calibration for good individual level data</a:t>
            </a:r>
          </a:p>
          <a:p>
            <a:pPr lvl="1"/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Can measure HR</a:t>
            </a:r>
            <a:br>
              <a:rPr lang="en-US" dirty="0"/>
            </a:br>
            <a:r>
              <a:rPr lang="en-US" dirty="0"/>
              <a:t>and movement</a:t>
            </a:r>
            <a:br>
              <a:rPr lang="en-US" dirty="0"/>
            </a:br>
            <a:r>
              <a:rPr lang="en-US" dirty="0"/>
              <a:t>simultaneously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5724669-CF11-114E-BA71-61A1C7DF3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94265"/>
            <a:ext cx="198807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Session Objective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	Encourage and (begin to) equip you to think about what you want/need to measure and why</a:t>
            </a: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6314" y="4406901"/>
            <a:ext cx="8193087" cy="136207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chemeClr val="tx1"/>
                </a:solidFill>
                <a:latin typeface="Arial" charset="0"/>
                <a:cs typeface="Arial" charset="0"/>
              </a:rPr>
              <a:t>Expanding Device Universe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435" name="Text Placeholder 4"/>
          <p:cNvSpPr>
            <a:spLocks noGrp="1"/>
          </p:cNvSpPr>
          <p:nvPr>
            <p:ph type="body" idx="1"/>
          </p:nvPr>
        </p:nvSpPr>
        <p:spPr>
          <a:xfrm>
            <a:off x="2246313" y="2906714"/>
            <a:ext cx="7772400" cy="1500187"/>
          </a:xfrm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Research Instruments</a:t>
            </a:r>
          </a:p>
        </p:txBody>
      </p:sp>
      <p:pic>
        <p:nvPicPr>
          <p:cNvPr id="9219" name="Picture 15" descr="h:\My Documents\My Pictures\gowearf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4267200"/>
            <a:ext cx="26717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8" descr="Actihe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5146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Actigrap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7150" y="3048001"/>
            <a:ext cx="17208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h:\My Documents\My Pictures\P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914400"/>
            <a:ext cx="2960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931863"/>
            <a:ext cx="17526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" descr="Actical"/>
          <p:cNvPicPr>
            <a:picLocks noChangeAspect="1" noChangeArrowheads="1"/>
          </p:cNvPicPr>
          <p:nvPr/>
        </p:nvPicPr>
        <p:blipFill>
          <a:blip r:embed="rId7" cstate="print"/>
          <a:srcRect l="18286" t="21333" r="13715" b="24889"/>
          <a:stretch>
            <a:fillRect/>
          </a:stretch>
        </p:blipFill>
        <p:spPr bwMode="auto">
          <a:xfrm rot="-152079">
            <a:off x="7642225" y="866775"/>
            <a:ext cx="130333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8" descr="Dynaport_Att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1" y="2209800"/>
            <a:ext cx="1552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7" descr="SA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17000" y="1066800"/>
            <a:ext cx="1651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4267200"/>
            <a:ext cx="259873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5" descr="http://www.minisun.com/images/IDEEA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933450"/>
            <a:ext cx="14478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7" descr="http://www.minisun.com/images/IDEEA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1" y="2209800"/>
            <a:ext cx="212407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91001" y="4267200"/>
            <a:ext cx="1851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4F7FF0-76E2-4D3E-B2AA-180DA534D1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2938" y="4491037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 Marketed Consumer Technologies</a:t>
            </a:r>
            <a:endParaRPr lang="en-US" dirty="0"/>
          </a:p>
        </p:txBody>
      </p:sp>
      <p:pic>
        <p:nvPicPr>
          <p:cNvPr id="9" name="Picture 25" descr="h:\My Documents\My Pictures\MiBan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0400"/>
            <a:ext cx="104373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h:\My Documents\My Pictures\nike+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33" y="2163288"/>
            <a:ext cx="786740" cy="78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2286001" y="4572000"/>
            <a:ext cx="3200399" cy="1485936"/>
            <a:chOff x="609600" y="4486275"/>
            <a:chExt cx="4287611" cy="1990725"/>
          </a:xfrm>
        </p:grpSpPr>
        <p:pic>
          <p:nvPicPr>
            <p:cNvPr id="10241" name="Picture 1" descr="http://static2.fitbit.com/simple.b-dis-png.hb6660c55d1759a19bf47d5cfe3632d08.pack?items=%2Fcontent%2Fus%2Fcomparison%2Ftrackers%2Fassets%2Fimages%2Ffle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486275"/>
              <a:ext cx="1285875" cy="1990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http://static4.fitbit.com/simple.b-dis-png.hb41bb91c32814f93de5ed5bcb9e7b91b.pack?items=%2Fcontent%2Fus%2Fcomparison%2Ftrackers%2Fassets%2Fimages%2Fone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953" y="4600575"/>
              <a:ext cx="1428750" cy="187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Picture 3" descr="http://static6.fitbit.com/simple.b-dis-png.h7f9d39432d8bb35fdfcdf410581631c2.pack?items=%2Fcontent%2Fus%2Fcomparison%2Ftrackers%2Fassets%2Fimages%2Fzip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61" y="5019675"/>
              <a:ext cx="1619250" cy="145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2166258" y="1186543"/>
            <a:ext cx="4082143" cy="1709058"/>
            <a:chOff x="642257" y="1186542"/>
            <a:chExt cx="4116160" cy="1752601"/>
          </a:xfrm>
        </p:grpSpPr>
        <p:pic>
          <p:nvPicPr>
            <p:cNvPr id="10" name="Picture 2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57" y="1186543"/>
              <a:ext cx="28702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5" descr="http://store.storeimages.cdn-apple.com/3278/as-images.apple.com/is/image/AppleInc/HA509?wid=185&amp;hei=185&amp;fmt=jpeg&amp;qlt=95&amp;op_sharpen=0&amp;resMode=bicub&amp;op_usm=0.5,0.5,0,0&amp;iccEmbed=0&amp;layer=comp&amp;.v=135164236146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817" y="1186542"/>
              <a:ext cx="1752600" cy="1752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2209800" y="3200401"/>
            <a:ext cx="2514600" cy="1277257"/>
            <a:chOff x="609600" y="2950027"/>
            <a:chExt cx="2743200" cy="1393372"/>
          </a:xfrm>
        </p:grpSpPr>
        <p:pic>
          <p:nvPicPr>
            <p:cNvPr id="7" name="Picture 8" descr="http://www.directlife.philips.com/fileadmin/site/img/vis_3_2_4_large.jpg?rand=75147562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0" r="10294"/>
            <a:stretch>
              <a:fillRect/>
            </a:stretch>
          </p:blipFill>
          <p:spPr bwMode="auto">
            <a:xfrm>
              <a:off x="1709943" y="3013982"/>
              <a:ext cx="1642857" cy="1329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7" descr="11b5Rn7cqdL._SL500_AA300_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8" t="23839" r="26050" b="25202"/>
            <a:stretch/>
          </p:blipFill>
          <p:spPr bwMode="auto">
            <a:xfrm>
              <a:off x="609600" y="2950027"/>
              <a:ext cx="1296035" cy="1388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7696200" y="1083808"/>
            <a:ext cx="2819400" cy="3335792"/>
            <a:chOff x="5486400" y="1007608"/>
            <a:chExt cx="3505200" cy="4326392"/>
          </a:xfrm>
        </p:grpSpPr>
        <p:pic>
          <p:nvPicPr>
            <p:cNvPr id="10249" name="Picture 9" descr="100847- BodyMedia LINK Armband - Box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352553"/>
              <a:ext cx="1888218" cy="1315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3" name="Picture 13" descr="BodyMedia CORE Armband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871" y="2312193"/>
              <a:ext cx="1656729" cy="989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5" name="Picture 15" descr="BodyMedia LINK Armband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602" y="3536803"/>
              <a:ext cx="1783155" cy="1797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7" name="Picture 17" descr="BodyMedia CORE Armband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1400" y="3875866"/>
              <a:ext cx="906363" cy="1260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9" name="Picture 19" descr="BodyMedia's CORE 2 armband tracks your health, or lack thereof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617" y="1415129"/>
              <a:ext cx="1593139" cy="810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1" name="Picture 21" descr="BodyMedia Patch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1" y="1007608"/>
              <a:ext cx="1698202" cy="1262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4419601" y="2590800"/>
            <a:ext cx="2575393" cy="1964462"/>
            <a:chOff x="6235520" y="4931422"/>
            <a:chExt cx="2603680" cy="1986039"/>
          </a:xfrm>
        </p:grpSpPr>
        <p:pic>
          <p:nvPicPr>
            <p:cNvPr id="10263" name="Picture 23" descr="going beyond simply motion based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5520" y="4931422"/>
              <a:ext cx="1486580" cy="1986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5" name="Picture 25" descr="sensors that look for blood flow and more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83" r="48442"/>
            <a:stretch/>
          </p:blipFill>
          <p:spPr bwMode="auto">
            <a:xfrm>
              <a:off x="7650480" y="5213741"/>
              <a:ext cx="1188720" cy="162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7" name="Picture 27" descr="https://s3.amazonaws.com/misfit/indiegogo/1058_large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 t="36321" r="35322" b="38773"/>
          <a:stretch/>
        </p:blipFill>
        <p:spPr bwMode="auto">
          <a:xfrm>
            <a:off x="6248400" y="1371601"/>
            <a:ext cx="1250442" cy="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actigraphcorp.com/wp-content/themes/ActiGraphFE2012/media/2012/12/imgActiTrainer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1"/>
            <a:ext cx="11430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ownload from the App Store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209800" y="6200336"/>
            <a:ext cx="1800225" cy="533400"/>
          </a:xfrm>
          <a:prstGeom prst="rect">
            <a:avLst/>
          </a:prstGeom>
          <a:noFill/>
        </p:spPr>
      </p:pic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8077200" y="4261886"/>
            <a:ext cx="2437830" cy="2480341"/>
            <a:chOff x="3341808" y="2590800"/>
            <a:chExt cx="2068392" cy="2104458"/>
          </a:xfrm>
        </p:grpSpPr>
        <p:pic>
          <p:nvPicPr>
            <p:cNvPr id="14338" name="Picture 2" descr="Lark Armband"/>
            <p:cNvPicPr>
              <a:picLocks noChangeAspect="1" noChangeArrowheads="1"/>
            </p:cNvPicPr>
            <p:nvPr/>
          </p:nvPicPr>
          <p:blipFill>
            <a:blip r:embed="rId24" cstate="print"/>
            <a:srcRect b="16168"/>
            <a:stretch>
              <a:fillRect/>
            </a:stretch>
          </p:blipFill>
          <p:spPr bwMode="auto">
            <a:xfrm>
              <a:off x="3341808" y="2964305"/>
              <a:ext cx="2068392" cy="1730953"/>
            </a:xfrm>
            <a:prstGeom prst="rect">
              <a:avLst/>
            </a:prstGeom>
            <a:noFill/>
          </p:spPr>
        </p:pic>
        <p:pic>
          <p:nvPicPr>
            <p:cNvPr id="14343" name="Picture 7" descr="Lark is ergonomic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315789" y="2590800"/>
              <a:ext cx="856681" cy="840828"/>
            </a:xfrm>
            <a:prstGeom prst="rect">
              <a:avLst/>
            </a:prstGeom>
            <a:noFill/>
          </p:spPr>
        </p:pic>
      </p:grpSp>
      <p:pic>
        <p:nvPicPr>
          <p:cNvPr id="14345" name="Picture 9" descr="http://tactiosoft.com/wp-content/uploads/2013/04/ihealthactivitytracker2.jpg"/>
          <p:cNvPicPr>
            <a:picLocks noChangeAspect="1" noChangeArrowheads="1"/>
          </p:cNvPicPr>
          <p:nvPr/>
        </p:nvPicPr>
        <p:blipFill>
          <a:blip r:embed="rId26" cstate="print"/>
          <a:srcRect l="10213" r="10213"/>
          <a:stretch>
            <a:fillRect/>
          </a:stretch>
        </p:blipFill>
        <p:spPr bwMode="auto">
          <a:xfrm>
            <a:off x="5847696" y="5397392"/>
            <a:ext cx="2000904" cy="1460608"/>
          </a:xfrm>
          <a:prstGeom prst="rect">
            <a:avLst/>
          </a:prstGeom>
          <a:noFill/>
        </p:spPr>
      </p:pic>
      <p:pic>
        <p:nvPicPr>
          <p:cNvPr id="14347" name="Picture 11" descr="https://encrypted-tbn0.gstatic.com/images?q=tbn:ANd9GcRXVlZhkD2mlW12PTcTYzA7mGjKrPAywtgULY_V5o_e2QDM5OaY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62426" y="6172200"/>
            <a:ext cx="1628775" cy="571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528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Accelerometers 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Accelerometer Methods</a:t>
            </a:r>
          </a:p>
        </p:txBody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Measures body movement in terms of acceleration</a:t>
            </a:r>
          </a:p>
          <a:p>
            <a:pPr lvl="1"/>
            <a:r>
              <a:rPr lang="en-US" dirty="0"/>
              <a:t>related to intensity of physical activity</a:t>
            </a:r>
          </a:p>
          <a:p>
            <a:pPr lvl="1"/>
            <a:r>
              <a:rPr lang="en-US" dirty="0"/>
              <a:t>measured in 1 to 3 orthogonal planes</a:t>
            </a:r>
          </a:p>
          <a:p>
            <a:pPr lvl="2"/>
            <a:r>
              <a:rPr lang="en-US" dirty="0"/>
              <a:t>anterior-posterior</a:t>
            </a:r>
          </a:p>
          <a:p>
            <a:pPr lvl="2"/>
            <a:r>
              <a:rPr lang="en-US" dirty="0"/>
              <a:t>medial-lateral		Relevant to waist-wear</a:t>
            </a:r>
          </a:p>
          <a:p>
            <a:pPr lvl="2"/>
            <a:r>
              <a:rPr lang="en-US" dirty="0"/>
              <a:t>vertical</a:t>
            </a:r>
          </a:p>
          <a:p>
            <a:pPr lvl="1"/>
            <a:r>
              <a:rPr lang="en-US" dirty="0"/>
              <a:t>Data stored or uploaded for download/analysis</a:t>
            </a:r>
          </a:p>
          <a:p>
            <a:pPr lvl="1"/>
            <a:r>
              <a:rPr lang="en-US" dirty="0"/>
              <a:t>May have proprietary filtering and processing for “counts”</a:t>
            </a:r>
          </a:p>
          <a:p>
            <a:pPr lvl="1"/>
            <a:r>
              <a:rPr lang="en-US" dirty="0"/>
              <a:t>Need intensity thresholds from calibration studies OR</a:t>
            </a:r>
          </a:p>
          <a:p>
            <a:pPr lvl="1"/>
            <a:r>
              <a:rPr lang="en-US" dirty="0"/>
              <a:t>Algorithms to classify raw data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077200" y="2667001"/>
            <a:ext cx="1181100" cy="1039091"/>
            <a:chOff x="3048" y="2616"/>
            <a:chExt cx="528" cy="528"/>
          </a:xfrm>
        </p:grpSpPr>
        <p:sp>
          <p:nvSpPr>
            <p:cNvPr id="778245" name="Line 5"/>
            <p:cNvSpPr>
              <a:spLocks noChangeShapeType="1"/>
            </p:cNvSpPr>
            <p:nvPr/>
          </p:nvSpPr>
          <p:spPr bwMode="auto">
            <a:xfrm>
              <a:off x="3312" y="2616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246" name="Line 6"/>
            <p:cNvSpPr>
              <a:spLocks noChangeShapeType="1"/>
            </p:cNvSpPr>
            <p:nvPr/>
          </p:nvSpPr>
          <p:spPr bwMode="auto">
            <a:xfrm flipH="1">
              <a:off x="3048" y="2904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8247" name="Line 7"/>
            <p:cNvSpPr>
              <a:spLocks noChangeShapeType="1"/>
            </p:cNvSpPr>
            <p:nvPr/>
          </p:nvSpPr>
          <p:spPr bwMode="auto">
            <a:xfrm flipH="1">
              <a:off x="3120" y="2688"/>
              <a:ext cx="432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ight Brace 2">
            <a:extLst>
              <a:ext uri="{FF2B5EF4-FFF2-40B4-BE49-F238E27FC236}">
                <a16:creationId xmlns:a16="http://schemas.microsoft.com/office/drawing/2014/main" id="{47CE4FF0-72B8-4361-82DA-6640BA8131D8}"/>
              </a:ext>
            </a:extLst>
          </p:cNvPr>
          <p:cNvSpPr/>
          <p:nvPr/>
        </p:nvSpPr>
        <p:spPr bwMode="auto">
          <a:xfrm>
            <a:off x="4419600" y="2438400"/>
            <a:ext cx="155448" cy="914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NHANES 2011-2014 Accelerometer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60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NHANES 2011-14 Protocol</a:t>
            </a:r>
          </a:p>
        </p:txBody>
      </p:sp>
      <p:sp>
        <p:nvSpPr>
          <p:cNvPr id="35844" name="Content Placeholder 2"/>
          <p:cNvSpPr>
            <a:spLocks noGrp="1"/>
          </p:cNvSpPr>
          <p:nvPr>
            <p:ph idx="1"/>
          </p:nvPr>
        </p:nvSpPr>
        <p:spPr>
          <a:xfrm>
            <a:off x="2514600" y="1219200"/>
            <a:ext cx="5410200" cy="4876800"/>
          </a:xfrm>
        </p:spPr>
        <p:txBody>
          <a:bodyPr/>
          <a:lstStyle/>
          <a:p>
            <a:r>
              <a:rPr lang="en-US" altLang="en-US" sz="2600" dirty="0"/>
              <a:t>Sample</a:t>
            </a:r>
          </a:p>
          <a:p>
            <a:pPr lvl="1"/>
            <a:r>
              <a:rPr lang="en-US" altLang="en-US" sz="2200" dirty="0"/>
              <a:t>Age 6+ (3+ from 2012)</a:t>
            </a:r>
          </a:p>
          <a:p>
            <a:pPr lvl="1"/>
            <a:endParaRPr lang="en-US" altLang="en-US" sz="400" dirty="0"/>
          </a:p>
          <a:p>
            <a:r>
              <a:rPr lang="en-US" altLang="en-US" sz="2600" dirty="0"/>
              <a:t>Location </a:t>
            </a:r>
          </a:p>
          <a:p>
            <a:pPr lvl="1"/>
            <a:r>
              <a:rPr lang="en-US" altLang="en-US" sz="2200" dirty="0"/>
              <a:t>Worn on </a:t>
            </a:r>
            <a:r>
              <a:rPr lang="en-US" altLang="en-US" sz="2200" dirty="0" err="1"/>
              <a:t>nondominant</a:t>
            </a:r>
            <a:r>
              <a:rPr lang="en-US" altLang="en-US" sz="2200" dirty="0"/>
              <a:t> wrist </a:t>
            </a:r>
            <a:endParaRPr lang="en-US" altLang="en-US" sz="800" dirty="0"/>
          </a:p>
          <a:p>
            <a:r>
              <a:rPr lang="en-US" altLang="en-US" sz="2600" dirty="0"/>
              <a:t>Wearing Protocol</a:t>
            </a:r>
          </a:p>
          <a:p>
            <a:pPr lvl="1"/>
            <a:r>
              <a:rPr lang="en-US" altLang="en-US" sz="2200" dirty="0"/>
              <a:t>7+ days of continuous wear (24/7)</a:t>
            </a:r>
          </a:p>
          <a:p>
            <a:r>
              <a:rPr lang="en-US" altLang="en-US" sz="2600" dirty="0" err="1"/>
              <a:t>Actigraph</a:t>
            </a:r>
            <a:r>
              <a:rPr lang="en-US" altLang="en-US" sz="2600" dirty="0"/>
              <a:t> GT3X+</a:t>
            </a:r>
          </a:p>
          <a:p>
            <a:r>
              <a:rPr lang="en-US" altLang="en-US" sz="2600" dirty="0"/>
              <a:t>80 Hz </a:t>
            </a:r>
            <a:r>
              <a:rPr lang="en-US" altLang="en-US" sz="2600" dirty="0" err="1"/>
              <a:t>triaxial</a:t>
            </a:r>
            <a:r>
              <a:rPr lang="en-US" altLang="en-US" sz="2600" dirty="0"/>
              <a:t> data</a:t>
            </a:r>
          </a:p>
          <a:p>
            <a:pPr lvl="1"/>
            <a:r>
              <a:rPr lang="en-US" altLang="en-US" sz="2200" dirty="0"/>
              <a:t>+ lux data</a:t>
            </a: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1524001" y="48745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1752600"/>
            <a:ext cx="2078182" cy="2286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32995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2246313" y="4406901"/>
            <a:ext cx="7772400" cy="13620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Resulting Data </a:t>
            </a:r>
          </a:p>
        </p:txBody>
      </p:sp>
      <p:sp>
        <p:nvSpPr>
          <p:cNvPr id="39939" name="Subtitle 2"/>
          <p:cNvSpPr>
            <a:spLocks noGrp="1"/>
          </p:cNvSpPr>
          <p:nvPr>
            <p:ph type="body" idx="1"/>
          </p:nvPr>
        </p:nvSpPr>
        <p:spPr>
          <a:xfrm>
            <a:off x="2246313" y="2906714"/>
            <a:ext cx="7772400" cy="1500187"/>
          </a:xfrm>
        </p:spPr>
        <p:txBody>
          <a:bodyPr/>
          <a:lstStyle/>
          <a:p>
            <a:pPr eaLnBrk="1" hangingPunct="1"/>
            <a:endParaRPr lang="en-US" altLang="en-US" sz="2600"/>
          </a:p>
        </p:txBody>
      </p:sp>
    </p:spTree>
    <p:extLst>
      <p:ext uri="{BB962C8B-B14F-4D97-AF65-F5344CB8AC3E}">
        <p14:creationId xmlns:p14="http://schemas.microsoft.com/office/powerpoint/2010/main" val="244419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NHANES Component Compliance and Data</a:t>
            </a:r>
          </a:p>
        </p:txBody>
      </p:sp>
      <p:sp>
        <p:nvSpPr>
          <p:cNvPr id="40963" name="Content Placeholder 3"/>
          <p:cNvSpPr>
            <a:spLocks noGrp="1"/>
          </p:cNvSpPr>
          <p:nvPr>
            <p:ph idx="1"/>
          </p:nvPr>
        </p:nvSpPr>
        <p:spPr>
          <a:xfrm>
            <a:off x="2286000" y="1752600"/>
            <a:ext cx="8153400" cy="4724400"/>
          </a:xfrm>
        </p:spPr>
        <p:txBody>
          <a:bodyPr/>
          <a:lstStyle/>
          <a:p>
            <a:r>
              <a:rPr lang="en-US" altLang="en-US" sz="3200" dirty="0"/>
              <a:t>Over 4 years:</a:t>
            </a:r>
          </a:p>
          <a:p>
            <a:pPr lvl="1"/>
            <a:r>
              <a:rPr lang="en-US" altLang="en-US" dirty="0"/>
              <a:t>&gt;16,000 participants agreed to wear 	</a:t>
            </a:r>
          </a:p>
          <a:p>
            <a:pPr lvl="2"/>
            <a:r>
              <a:rPr lang="en-US" altLang="en-US" dirty="0"/>
              <a:t>~88% of eligible examinees ages 3 years and older</a:t>
            </a:r>
          </a:p>
          <a:p>
            <a:pPr lvl="1"/>
            <a:r>
              <a:rPr lang="en-US" altLang="en-US" dirty="0"/>
              <a:t>&gt;95% of devices were returned by participants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Analytic n=14,705 after data quality exclusions</a:t>
            </a:r>
          </a:p>
          <a:p>
            <a:pPr lvl="2"/>
            <a:r>
              <a:rPr lang="en-US" altLang="en-US" dirty="0"/>
              <a:t>Females:	3,054 youth; 4,525 adults (20 y +)</a:t>
            </a:r>
          </a:p>
          <a:p>
            <a:pPr lvl="2"/>
            <a:r>
              <a:rPr lang="en-US" altLang="en-US" dirty="0"/>
              <a:t>Males: 	2,976 youth; 4,150 adults</a:t>
            </a:r>
          </a:p>
          <a:p>
            <a:pPr marL="457200" lvl="1" indent="0"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3114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So Much Data!</a:t>
            </a:r>
          </a:p>
        </p:txBody>
      </p:sp>
      <p:sp>
        <p:nvSpPr>
          <p:cNvPr id="40963" name="Content Placeholder 3"/>
          <p:cNvSpPr>
            <a:spLocks noGrp="1"/>
          </p:cNvSpPr>
          <p:nvPr>
            <p:ph idx="1"/>
          </p:nvPr>
        </p:nvSpPr>
        <p:spPr>
          <a:xfrm>
            <a:off x="2374900" y="1295400"/>
            <a:ext cx="8153400" cy="5029200"/>
          </a:xfrm>
        </p:spPr>
        <p:txBody>
          <a:bodyPr/>
          <a:lstStyle/>
          <a:p>
            <a:r>
              <a:rPr lang="en-US" altLang="en-US" sz="3200" dirty="0"/>
              <a:t>LOTS of data:</a:t>
            </a:r>
          </a:p>
          <a:p>
            <a:pPr lvl="1"/>
            <a:r>
              <a:rPr lang="en-US" altLang="en-US" dirty="0"/>
              <a:t>6,912,000 data points/person/d	</a:t>
            </a:r>
          </a:p>
          <a:p>
            <a:pPr lvl="2"/>
            <a:r>
              <a:rPr lang="en-US" altLang="en-US" dirty="0"/>
              <a:t>~50 million data points/person for 7 d +</a:t>
            </a:r>
          </a:p>
          <a:p>
            <a:pPr lvl="2"/>
            <a:r>
              <a:rPr lang="en-US" altLang="en-US" dirty="0"/>
              <a:t>~ 7.8 x 10</a:t>
            </a:r>
            <a:r>
              <a:rPr lang="en-US" altLang="en-US" baseline="30000" dirty="0"/>
              <a:t>11</a:t>
            </a:r>
            <a:r>
              <a:rPr lang="en-US" altLang="en-US" dirty="0"/>
              <a:t> data points/4 y</a:t>
            </a:r>
            <a:endParaRPr lang="en-US" altLang="en-US" baseline="30000" dirty="0"/>
          </a:p>
          <a:p>
            <a:pPr lvl="1"/>
            <a:r>
              <a:rPr lang="en-US" altLang="en-US" dirty="0"/>
              <a:t>~ 4 Tb of data with compression (csv format)</a:t>
            </a:r>
          </a:p>
          <a:p>
            <a:pPr lvl="1"/>
            <a:r>
              <a:rPr lang="en-US" altLang="en-US" dirty="0"/>
              <a:t>More data than all previous NHANES combined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Summary data manageable (for 2 cycles)</a:t>
            </a:r>
          </a:p>
          <a:p>
            <a:pPr lvl="1"/>
            <a:r>
              <a:rPr lang="en-US" altLang="en-US" dirty="0"/>
              <a:t>Day	~   13 Mb</a:t>
            </a:r>
          </a:p>
          <a:p>
            <a:pPr lvl="1"/>
            <a:r>
              <a:rPr lang="en-US" altLang="en-US" dirty="0"/>
              <a:t>Hour	~ 260 Mb</a:t>
            </a:r>
          </a:p>
          <a:p>
            <a:pPr lvl="1"/>
            <a:r>
              <a:rPr lang="en-US" altLang="en-US" dirty="0"/>
              <a:t>Minute	~   16 Gb</a:t>
            </a:r>
          </a:p>
          <a:p>
            <a:pPr marL="457200" lvl="1" indent="0"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475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Wherefore Today?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Why use objective measures and what do you get?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Types of objective measures (briefly)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National data (NHANES 2011-1014)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Bonus – other NHANES measures of potential interest</a:t>
            </a:r>
          </a:p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Wrist Accelerometer Reference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BF0D49-5ADF-CD43-BFD0-37A57D61A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838201"/>
            <a:ext cx="7074520" cy="5950920"/>
          </a:xfrm>
        </p:spPr>
      </p:pic>
    </p:spTree>
    <p:extLst>
      <p:ext uri="{BB962C8B-B14F-4D97-AF65-F5344CB8AC3E}">
        <p14:creationId xmlns:p14="http://schemas.microsoft.com/office/powerpoint/2010/main" val="3059284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Curve Generation</a:t>
            </a:r>
          </a:p>
        </p:txBody>
      </p:sp>
      <p:sp>
        <p:nvSpPr>
          <p:cNvPr id="4096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Daily sum of Monitor Independent Motion Summary units</a:t>
            </a:r>
          </a:p>
          <a:p>
            <a:pPr lvl="1"/>
            <a:r>
              <a:rPr lang="en-US" altLang="en-US" dirty="0"/>
              <a:t>Device-agnostic motion summary, like non-proprietary </a:t>
            </a:r>
            <a:r>
              <a:rPr lang="en-US" altLang="en-US" dirty="0" err="1"/>
              <a:t>Actigraph</a:t>
            </a:r>
            <a:r>
              <a:rPr lang="en-US" altLang="en-US" dirty="0"/>
              <a:t> counts</a:t>
            </a:r>
          </a:p>
          <a:p>
            <a:pPr lvl="2"/>
            <a:r>
              <a:rPr lang="en-US" altLang="en-US" dirty="0"/>
              <a:t>Details: John et al., J </a:t>
            </a:r>
            <a:r>
              <a:rPr lang="en-US" altLang="en-US" dirty="0" err="1"/>
              <a:t>Meas</a:t>
            </a:r>
            <a:r>
              <a:rPr lang="en-US" altLang="en-US" dirty="0"/>
              <a:t> Phys </a:t>
            </a:r>
            <a:r>
              <a:rPr lang="en-US" altLang="en-US" dirty="0" err="1"/>
              <a:t>Behav</a:t>
            </a:r>
            <a:r>
              <a:rPr lang="en-US" altLang="en-US" dirty="0"/>
              <a:t>, 2019</a:t>
            </a:r>
          </a:p>
          <a:p>
            <a:r>
              <a:rPr lang="en-US" altLang="en-US" dirty="0"/>
              <a:t>Algorithms for wake-wear, non-wear, sleep-wear used for data quality day exclusions (</a:t>
            </a:r>
            <a:r>
              <a:rPr lang="en-US" altLang="en-US" dirty="0" err="1"/>
              <a:t>nw</a:t>
            </a:r>
            <a:r>
              <a:rPr lang="en-US" altLang="en-US" dirty="0"/>
              <a:t> </a:t>
            </a:r>
            <a:r>
              <a:rPr lang="en-US" altLang="en-US" u="sng" dirty="0"/>
              <a:t>&gt;</a:t>
            </a:r>
            <a:r>
              <a:rPr lang="en-US" altLang="en-US" dirty="0"/>
              <a:t> 5% [72 min], sleep </a:t>
            </a:r>
            <a:r>
              <a:rPr lang="en-US" altLang="en-US" u="sng" dirty="0"/>
              <a:t>&gt;</a:t>
            </a:r>
            <a:r>
              <a:rPr lang="en-US" altLang="en-US" dirty="0"/>
              <a:t> 17h)</a:t>
            </a:r>
          </a:p>
          <a:p>
            <a:r>
              <a:rPr lang="en-US" altLang="en-US" dirty="0"/>
              <a:t>Average of 1+ valid days/person (mean 4.2-6.3 valid days by sex/age group)</a:t>
            </a:r>
          </a:p>
          <a:p>
            <a:r>
              <a:rPr lang="en-US" dirty="0"/>
              <a:t>Generalized Additive Models for Location Scale and Shape (GAMLSS) code run in </a:t>
            </a:r>
            <a:r>
              <a:rPr lang="en-US" i="1" dirty="0" err="1"/>
              <a:t>gamlss</a:t>
            </a:r>
            <a:r>
              <a:rPr lang="en-US" dirty="0"/>
              <a:t> r package using Box-Cox t distribution</a:t>
            </a:r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0176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Daily MIMS-units Percentiles by 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0340E-EC49-044F-8296-B3144048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57" y="957193"/>
            <a:ext cx="4686405" cy="2850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F1871-3E8B-3A40-9980-C34CBFC1C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757" y="3626104"/>
            <a:ext cx="4648200" cy="2850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A14E8-489E-E64D-80B4-131B2E0F7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261" y="957193"/>
            <a:ext cx="4686405" cy="2874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161648-BF7A-344E-AEF6-E8821BD6D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056" y="3589419"/>
            <a:ext cx="4724610" cy="28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95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Important Points</a:t>
            </a:r>
          </a:p>
        </p:txBody>
      </p:sp>
      <p:sp>
        <p:nvSpPr>
          <p:cNvPr id="4096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Total daily activity metric</a:t>
            </a:r>
          </a:p>
          <a:p>
            <a:r>
              <a:rPr lang="en-US" altLang="en-US" dirty="0"/>
              <a:t>Represents PA from all sources, contexts, and intensities</a:t>
            </a:r>
          </a:p>
          <a:p>
            <a:r>
              <a:rPr lang="en-US" altLang="en-US" dirty="0"/>
              <a:t>Does not quantify PA by intensity </a:t>
            </a:r>
            <a:r>
              <a:rPr lang="en-US" altLang="en-US" dirty="0">
                <a:sym typeface="Wingdings" pitchFamily="2" charset="2"/>
              </a:rPr>
              <a:t></a:t>
            </a:r>
            <a:r>
              <a:rPr lang="en-US" altLang="en-US" dirty="0"/>
              <a:t> MIMS ≠ </a:t>
            </a:r>
            <a:r>
              <a:rPr lang="en-US" altLang="en-US" dirty="0" err="1"/>
              <a:t>Actigraph</a:t>
            </a:r>
            <a:r>
              <a:rPr lang="en-US" altLang="en-US" dirty="0"/>
              <a:t> counts</a:t>
            </a:r>
          </a:p>
          <a:p>
            <a:pPr lvl="1"/>
            <a:r>
              <a:rPr lang="en-US" altLang="en-US" dirty="0"/>
              <a:t>No consensus on </a:t>
            </a:r>
            <a:r>
              <a:rPr lang="en-US" altLang="en-US" dirty="0" err="1"/>
              <a:t>cutpoints</a:t>
            </a:r>
            <a:r>
              <a:rPr lang="en-US" altLang="en-US" dirty="0"/>
              <a:t> across ages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Percentile values</a:t>
            </a:r>
          </a:p>
          <a:p>
            <a:r>
              <a:rPr lang="en-US" altLang="en-US" dirty="0"/>
              <a:t>Can be used to predict outcomes</a:t>
            </a:r>
          </a:p>
          <a:p>
            <a:r>
              <a:rPr lang="en-US" altLang="en-US" dirty="0"/>
              <a:t>Provide reference data for other studies</a:t>
            </a:r>
          </a:p>
          <a:p>
            <a:r>
              <a:rPr lang="en-US" altLang="en-US" dirty="0"/>
              <a:t>May apply to other device data if converted to MIMS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Wear/sleep algorithms likely to improve; misclassification at present</a:t>
            </a:r>
          </a:p>
        </p:txBody>
      </p:sp>
    </p:spTree>
    <p:extLst>
      <p:ext uri="{BB962C8B-B14F-4D97-AF65-F5344CB8AC3E}">
        <p14:creationId xmlns:p14="http://schemas.microsoft.com/office/powerpoint/2010/main" val="732331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313" y="4406901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availability</a:t>
            </a:r>
            <a: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br>
              <a:rPr lang="en-US" sz="3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3500" dirty="0">
              <a:solidFill>
                <a:schemeClr val="tx1"/>
              </a:solidFill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type="body" idx="1"/>
          </p:nvPr>
        </p:nvSpPr>
        <p:spPr>
          <a:xfrm>
            <a:off x="2246313" y="2906714"/>
            <a:ext cx="7772400" cy="1500187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8098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bg1"/>
                </a:solidFill>
                <a:latin typeface="Arial"/>
                <a:cs typeface="Arial"/>
              </a:rPr>
              <a:t>Data Release</a:t>
            </a: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1524001" y="48745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390779750"/>
              </p:ext>
            </p:extLst>
          </p:nvPr>
        </p:nvGraphicFramePr>
        <p:xfrm>
          <a:off x="3302832" y="2362200"/>
          <a:ext cx="2259768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86528" y="1143001"/>
            <a:ext cx="2008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solidFill>
                  <a:srgbClr val="000000"/>
                </a:solidFill>
                <a:latin typeface="Arial"/>
                <a:cs typeface="Arial"/>
              </a:rPr>
              <a:t>High Frequency Data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562601" y="1784076"/>
            <a:ext cx="2438400" cy="4692924"/>
            <a:chOff x="4045744" y="1326876"/>
            <a:chExt cx="2324099" cy="4692924"/>
          </a:xfrm>
        </p:grpSpPr>
        <p:graphicFrame>
          <p:nvGraphicFramePr>
            <p:cNvPr id="11" name="Diagram 10"/>
            <p:cNvGraphicFramePr/>
            <p:nvPr>
              <p:extLst>
                <p:ext uri="{D42A27DB-BD31-4B8C-83A1-F6EECF244321}">
                  <p14:modId xmlns:p14="http://schemas.microsoft.com/office/powerpoint/2010/main" val="1176381301"/>
                </p:ext>
              </p:extLst>
            </p:nvPr>
          </p:nvGraphicFramePr>
          <p:xfrm>
            <a:off x="4191000" y="1905000"/>
            <a:ext cx="2057400" cy="4114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4045744" y="1326876"/>
              <a:ext cx="23240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sng" dirty="0">
                  <a:solidFill>
                    <a:srgbClr val="000000"/>
                  </a:solidFill>
                  <a:latin typeface="Arial"/>
                  <a:cs typeface="Arial"/>
                </a:rPr>
                <a:t>Intermediate Data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01000" y="1784076"/>
            <a:ext cx="2335968" cy="4692924"/>
            <a:chOff x="1371600" y="1326876"/>
            <a:chExt cx="2057400" cy="4692924"/>
          </a:xfrm>
        </p:grpSpPr>
        <p:graphicFrame>
          <p:nvGraphicFramePr>
            <p:cNvPr id="17" name="Diagram 16"/>
            <p:cNvGraphicFramePr/>
            <p:nvPr>
              <p:extLst>
                <p:ext uri="{D42A27DB-BD31-4B8C-83A1-F6EECF244321}">
                  <p14:modId xmlns:p14="http://schemas.microsoft.com/office/powerpoint/2010/main" val="2162150403"/>
                </p:ext>
              </p:extLst>
            </p:nvPr>
          </p:nvGraphicFramePr>
          <p:xfrm>
            <a:off x="1371600" y="1905000"/>
            <a:ext cx="2057400" cy="4114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1524000" y="1326876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u="sng" dirty="0">
                  <a:solidFill>
                    <a:srgbClr val="000000"/>
                  </a:solidFill>
                  <a:latin typeface="Arial"/>
                  <a:cs typeface="Arial"/>
                </a:rPr>
                <a:t>Daily Summary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36033" y="4212150"/>
            <a:ext cx="12104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Release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Product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09800" y="2751193"/>
            <a:ext cx="1108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Audience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0964" y="5715000"/>
            <a:ext cx="12404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Data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1588728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Other NHANES Measures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2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Grip Strength in NHANES 2011-14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Ages 6 +</a:t>
            </a:r>
          </a:p>
          <a:p>
            <a:r>
              <a:rPr lang="en-US" dirty="0"/>
              <a:t>3 trials each hand</a:t>
            </a:r>
          </a:p>
          <a:p>
            <a:r>
              <a:rPr lang="en-US" dirty="0"/>
              <a:t>Protocol provides proxy of total body strength</a:t>
            </a:r>
          </a:p>
          <a:p>
            <a:r>
              <a:rPr lang="en-US" dirty="0"/>
              <a:t>Excellent acceptance  (94% completion)</a:t>
            </a:r>
          </a:p>
          <a:p>
            <a:r>
              <a:rPr lang="en-US" dirty="0"/>
              <a:t>Good results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trial similar</a:t>
            </a:r>
          </a:p>
          <a:p>
            <a:pPr lvl="1"/>
            <a:r>
              <a:rPr lang="en-US" dirty="0"/>
              <a:t>96% have 0-20% difference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48500" y="3429001"/>
            <a:ext cx="2857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National Youth Fitness Survey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Ages 3-15, target 1500 youth examined</a:t>
            </a:r>
          </a:p>
          <a:p>
            <a:r>
              <a:rPr lang="en-US" dirty="0"/>
              <a:t>Same locations as NHANES 2012</a:t>
            </a:r>
          </a:p>
          <a:p>
            <a:pPr lvl="1"/>
            <a:r>
              <a:rPr lang="en-US" dirty="0"/>
              <a:t>Separate exam trailer</a:t>
            </a:r>
          </a:p>
          <a:p>
            <a:r>
              <a:rPr lang="en-US" dirty="0"/>
              <a:t>Some overlap plus unique measures with NHANES</a:t>
            </a:r>
          </a:p>
          <a:p>
            <a:pPr lvl="1"/>
            <a:r>
              <a:rPr lang="en-US" dirty="0"/>
              <a:t>Screener, sample person, and family </a:t>
            </a:r>
            <a:r>
              <a:rPr lang="en-US" dirty="0" err="1"/>
              <a:t>Qx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Dietary recall</a:t>
            </a:r>
          </a:p>
          <a:p>
            <a:pPr lvl="1"/>
            <a:r>
              <a:rPr lang="en-US" dirty="0"/>
              <a:t>Height, weight, BMI</a:t>
            </a:r>
          </a:p>
          <a:p>
            <a:pPr lvl="1"/>
            <a:r>
              <a:rPr lang="en-US" dirty="0"/>
              <a:t>Physical activity monitor</a:t>
            </a:r>
          </a:p>
          <a:p>
            <a:pPr lvl="1"/>
            <a:r>
              <a:rPr lang="en-US" dirty="0"/>
              <a:t>Treadmill fitness test</a:t>
            </a:r>
          </a:p>
          <a:p>
            <a:pPr lvl="1"/>
            <a:r>
              <a:rPr lang="en-US" dirty="0"/>
              <a:t>Grip strength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NYFS Exam Components</a:t>
            </a:r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type="tbl" idx="1"/>
          </p:nvPr>
        </p:nvGraphicFramePr>
        <p:xfrm>
          <a:off x="3276600" y="1295400"/>
          <a:ext cx="61722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Accelerometer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3 -15 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Treadmill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6 -15 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Lower body strength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6 -15 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Grip strength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6 -15 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Modified pull-up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5 -15 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Plank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3 -15 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Gross motor skills *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3 - 5 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90800" y="5689938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* </a:t>
            </a:r>
            <a:r>
              <a:rPr lang="en-US" sz="2000" dirty="0" err="1">
                <a:latin typeface="+mn-lt"/>
              </a:rPr>
              <a:t>Locomotor</a:t>
            </a:r>
            <a:r>
              <a:rPr lang="en-US" sz="2000" dirty="0">
                <a:latin typeface="+mn-lt"/>
              </a:rPr>
              <a:t>: run, gallop, hop, leap, horizontal jump, slide </a:t>
            </a:r>
          </a:p>
          <a:p>
            <a:r>
              <a:rPr lang="en-US" sz="2000" dirty="0">
                <a:latin typeface="+mn-lt"/>
              </a:rPr>
              <a:t>Object Control: striking a stationary ball, stationary dribble, kick, catch, overhand throw, and underhand roll.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7"/>
          <p:cNvSpPr>
            <a:spLocks noChangeAspect="1" noChangeArrowheads="1" noTextEdit="1"/>
          </p:cNvSpPr>
          <p:nvPr/>
        </p:nvSpPr>
        <p:spPr bwMode="auto">
          <a:xfrm>
            <a:off x="2057401" y="1181100"/>
            <a:ext cx="84169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2209800" y="57150"/>
            <a:ext cx="8458200" cy="7239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Accelerometer Cites in Scopus 1995-2020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6488669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“physical activity” OR exercise AND </a:t>
            </a:r>
            <a:r>
              <a:rPr lang="en-US" dirty="0" err="1">
                <a:latin typeface="Arial"/>
                <a:cs typeface="Arial"/>
              </a:rPr>
              <a:t>acceleromet</a:t>
            </a:r>
            <a:r>
              <a:rPr lang="en-US" dirty="0">
                <a:latin typeface="Arial"/>
                <a:cs typeface="Arial"/>
              </a:rPr>
              <a:t>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1E003-F5A7-CB49-86A8-5541D8B00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28945"/>
            <a:ext cx="8112126" cy="56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58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/>
              <a:t>Thank you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Questions and Discussion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National Surveillance with Devices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0" y="990600"/>
            <a:ext cx="8153400" cy="5486400"/>
          </a:xfrm>
        </p:spPr>
        <p:txBody>
          <a:bodyPr/>
          <a:lstStyle/>
          <a:p>
            <a:r>
              <a:rPr lang="en-US" dirty="0"/>
              <a:t>National Health and Nutrition Survey of Japan (pedometers) (annually since 1989)</a:t>
            </a:r>
          </a:p>
          <a:p>
            <a:r>
              <a:rPr lang="en-US" dirty="0"/>
              <a:t>US National Health and Nutrition Examination Survey (NHANES) 2003-2006, 2011-2014</a:t>
            </a:r>
          </a:p>
          <a:p>
            <a:r>
              <a:rPr lang="en-US" dirty="0"/>
              <a:t>Canadian Health Measures Surveys (2007-11)</a:t>
            </a:r>
          </a:p>
          <a:p>
            <a:r>
              <a:rPr lang="en-US" dirty="0"/>
              <a:t>Health Survey for England 2008</a:t>
            </a:r>
          </a:p>
          <a:p>
            <a:r>
              <a:rPr lang="en-US" dirty="0"/>
              <a:t>Australian National Nutrition and Physical Activity Survey (NNPAS) 2011-2012 (pedometers)</a:t>
            </a:r>
          </a:p>
          <a:p>
            <a:r>
              <a:rPr lang="en-US" dirty="0"/>
              <a:t>Finnish Health 2012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4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Large Cohorts with Devices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0" y="990600"/>
            <a:ext cx="8153400" cy="5638800"/>
          </a:xfrm>
        </p:spPr>
        <p:txBody>
          <a:bodyPr/>
          <a:lstStyle/>
          <a:p>
            <a:r>
              <a:rPr lang="en-US" sz="1800" dirty="0"/>
              <a:t>Activity and Function of the Elderly in Ulm (</a:t>
            </a:r>
            <a:r>
              <a:rPr lang="en-US" sz="1800" dirty="0" err="1"/>
              <a:t>ActiFE</a:t>
            </a:r>
            <a:r>
              <a:rPr lang="en-US" sz="1800" dirty="0"/>
              <a:t> Ulm) </a:t>
            </a:r>
          </a:p>
          <a:p>
            <a:r>
              <a:rPr lang="en-US" sz="1800" dirty="0"/>
              <a:t>Avon Longitudinal Study of Parents and Children (ALSPAC)</a:t>
            </a:r>
          </a:p>
          <a:p>
            <a:r>
              <a:rPr lang="en-US" sz="1800" dirty="0"/>
              <a:t>Child Heart and Health Study in England (CHASE)</a:t>
            </a:r>
          </a:p>
          <a:p>
            <a:r>
              <a:rPr lang="en-US" sz="1800" dirty="0"/>
              <a:t>European Youth Heart Study (EYHS)</a:t>
            </a:r>
          </a:p>
          <a:p>
            <a:r>
              <a:rPr lang="en-US" sz="1800" dirty="0"/>
              <a:t>German National Cohort</a:t>
            </a:r>
          </a:p>
          <a:p>
            <a:r>
              <a:rPr lang="en-US" sz="1800" dirty="0"/>
              <a:t>Identification and Prevention of Dietary- and Lifestyle-Induced Health Effects in Children and Infants (IDEFICS)</a:t>
            </a:r>
          </a:p>
          <a:p>
            <a:r>
              <a:rPr lang="en-US" sz="1800" dirty="0"/>
              <a:t>International Study of Childhood Obesity, Lifestyle and the Environment (ISCOLE)</a:t>
            </a:r>
          </a:p>
          <a:p>
            <a:r>
              <a:rPr lang="en-US" sz="1800" dirty="0"/>
              <a:t>Millennium Cohort Study</a:t>
            </a:r>
          </a:p>
          <a:p>
            <a:r>
              <a:rPr lang="en-US" sz="1800" dirty="0"/>
              <a:t>Personal and Environmental Associations with Children’s Health (PEACH)</a:t>
            </a:r>
          </a:p>
          <a:p>
            <a:r>
              <a:rPr lang="en-US" sz="1800" dirty="0" err="1"/>
              <a:t>Raine</a:t>
            </a:r>
            <a:r>
              <a:rPr lang="en-US" sz="1800" dirty="0"/>
              <a:t> Study</a:t>
            </a:r>
          </a:p>
          <a:p>
            <a:r>
              <a:rPr lang="en-US" sz="1800" dirty="0"/>
              <a:t>Sport Physical Activity &amp; Eating </a:t>
            </a:r>
            <a:r>
              <a:rPr lang="en-US" sz="1800" dirty="0" err="1"/>
              <a:t>Behaviour</a:t>
            </a:r>
            <a:r>
              <a:rPr lang="en-US" sz="1800" dirty="0"/>
              <a:t>: Environmental Determinants in Young People (SPEEDY)</a:t>
            </a:r>
          </a:p>
          <a:p>
            <a:r>
              <a:rPr lang="en-US" sz="1800" dirty="0"/>
              <a:t>UK </a:t>
            </a:r>
            <a:r>
              <a:rPr lang="en-US" sz="1800" dirty="0" err="1"/>
              <a:t>Biobank</a:t>
            </a:r>
            <a:endParaRPr lang="en-US" sz="1800" dirty="0"/>
          </a:p>
          <a:p>
            <a:r>
              <a:rPr lang="en-US" sz="1800" dirty="0"/>
              <a:t>Women’s Health Study</a:t>
            </a:r>
          </a:p>
        </p:txBody>
      </p:sp>
    </p:spTree>
    <p:extLst>
      <p:ext uri="{BB962C8B-B14F-4D97-AF65-F5344CB8AC3E}">
        <p14:creationId xmlns:p14="http://schemas.microsoft.com/office/powerpoint/2010/main" val="1300715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C:\Documents and Settings\troianor\Desktop\Ruler\DSC_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1" y="914400"/>
            <a:ext cx="842154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Accelerometer Benefits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7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Precise Time Resolution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334521-DE9C-4CED-81F6-231B65A85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907625"/>
            <a:ext cx="9143999" cy="581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714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NCIred_kwd">
  <a:themeElements>
    <a:clrScheme name="NCIred_kw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red_kwd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red_kw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CIred_kwd">
  <a:themeElements>
    <a:clrScheme name="NCIred_kw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red_kwd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red_kw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NCIred_kwd">
  <a:themeElements>
    <a:clrScheme name="NCIred_kw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red_kwd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red_kw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red_kw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red_kw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TroianoICPAPH3">
  <a:themeElements>
    <a:clrScheme name="NCITemplatered-20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Templatered-2006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NCITemplatered-20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Templatered-20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Templatered-20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TroianoICPAPH3</Template>
  <TotalTime>21760</TotalTime>
  <Words>1411</Words>
  <Application>Microsoft Macintosh PowerPoint</Application>
  <PresentationFormat>Widescreen</PresentationFormat>
  <Paragraphs>289</Paragraphs>
  <Slides>40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Arial</vt:lpstr>
      <vt:lpstr>Calibri</vt:lpstr>
      <vt:lpstr>Helvetica</vt:lpstr>
      <vt:lpstr>Times</vt:lpstr>
      <vt:lpstr>Times New Roman</vt:lpstr>
      <vt:lpstr>Wingdings</vt:lpstr>
      <vt:lpstr>TroianoICPAPH3</vt:lpstr>
      <vt:lpstr>1_NCIred_kwd</vt:lpstr>
      <vt:lpstr>1_TroianoICPAPH3</vt:lpstr>
      <vt:lpstr>6_TroianoICPAPH3</vt:lpstr>
      <vt:lpstr>4_TroianoICPAPH3</vt:lpstr>
      <vt:lpstr>2_NCIred_kwd</vt:lpstr>
      <vt:lpstr>7_TroianoICPAPH3</vt:lpstr>
      <vt:lpstr>5_TroianoICPAPH3</vt:lpstr>
      <vt:lpstr>8_TroianoICPAPH3</vt:lpstr>
      <vt:lpstr>3_TroianoICPAPH3</vt:lpstr>
      <vt:lpstr>3_NCIred_kwd</vt:lpstr>
      <vt:lpstr>Objective Measurement of Physical Activity:  Application and Interpretation</vt:lpstr>
      <vt:lpstr>Session Objective</vt:lpstr>
      <vt:lpstr>Wherefore Today?</vt:lpstr>
      <vt:lpstr>Accelerometer Cites in Scopus 1995-2020</vt:lpstr>
      <vt:lpstr>National Surveillance with Devices</vt:lpstr>
      <vt:lpstr>Large Cohorts with Devices</vt:lpstr>
      <vt:lpstr>Why?</vt:lpstr>
      <vt:lpstr>Accelerometer Benefits</vt:lpstr>
      <vt:lpstr>Precise Time Resolution</vt:lpstr>
      <vt:lpstr>Contribution of MVPA Bouts to Mortality Benefit</vt:lpstr>
      <vt:lpstr>Stronger Biomarker Associations</vt:lpstr>
      <vt:lpstr>Potential to Flummox Reviewers</vt:lpstr>
      <vt:lpstr>Unbelievable Mortality Reduction</vt:lpstr>
      <vt:lpstr>Physical Activity Conceptual Framework</vt:lpstr>
      <vt:lpstr>PA Measures</vt:lpstr>
      <vt:lpstr>Assessment Method Types</vt:lpstr>
      <vt:lpstr>Criterion Measures</vt:lpstr>
      <vt:lpstr>Motion Sensors</vt:lpstr>
      <vt:lpstr>Heart Rate</vt:lpstr>
      <vt:lpstr>Expanding Device Universe</vt:lpstr>
      <vt:lpstr>Research Instruments</vt:lpstr>
      <vt:lpstr>Direct Marketed Consumer Technologies</vt:lpstr>
      <vt:lpstr>How Accelerometers Work</vt:lpstr>
      <vt:lpstr>Accelerometer Methods</vt:lpstr>
      <vt:lpstr>NHANES 2011-2014 Accelerometer </vt:lpstr>
      <vt:lpstr>NHANES 2011-14 Protocol</vt:lpstr>
      <vt:lpstr>Resulting Data </vt:lpstr>
      <vt:lpstr>NHANES Component Compliance and Data</vt:lpstr>
      <vt:lpstr>So Much Data!</vt:lpstr>
      <vt:lpstr>Wrist Accelerometer Reference Data</vt:lpstr>
      <vt:lpstr>Curve Generation</vt:lpstr>
      <vt:lpstr>Daily MIMS-units Percentiles by Age</vt:lpstr>
      <vt:lpstr>Important Points</vt:lpstr>
      <vt:lpstr>Data availability   </vt:lpstr>
      <vt:lpstr>Data Release</vt:lpstr>
      <vt:lpstr>Other NHANES Measures</vt:lpstr>
      <vt:lpstr>Grip Strength in NHANES 2011-14</vt:lpstr>
      <vt:lpstr>National Youth Fitness Survey</vt:lpstr>
      <vt:lpstr>NYFS Exam Components</vt:lpstr>
      <vt:lpstr>Thank you</vt:lpstr>
    </vt:vector>
  </TitlesOfParts>
  <Company>NCI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Policy and Public Health Importance of ICAD</dc:title>
  <dc:creator>Sony Customer</dc:creator>
  <cp:lastModifiedBy>Troiano, Richard (NIH/NCI) [V]</cp:lastModifiedBy>
  <cp:revision>265</cp:revision>
  <dcterms:created xsi:type="dcterms:W3CDTF">2010-05-07T02:27:26Z</dcterms:created>
  <dcterms:modified xsi:type="dcterms:W3CDTF">2022-09-15T01:45:21Z</dcterms:modified>
</cp:coreProperties>
</file>