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0" r:id="rId2"/>
    <p:sldId id="829" r:id="rId3"/>
    <p:sldId id="1110" r:id="rId4"/>
    <p:sldId id="1081" r:id="rId5"/>
    <p:sldId id="850" r:id="rId6"/>
    <p:sldId id="1109" r:id="rId7"/>
    <p:sldId id="1113" r:id="rId8"/>
    <p:sldId id="1112" r:id="rId9"/>
    <p:sldId id="1115" r:id="rId10"/>
    <p:sldId id="1116" r:id="rId11"/>
    <p:sldId id="1114" r:id="rId12"/>
    <p:sldId id="1051" r:id="rId13"/>
    <p:sldId id="1083" r:id="rId14"/>
    <p:sldId id="1117" r:id="rId15"/>
    <p:sldId id="1118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63CCE"/>
    <a:srgbClr val="0027A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81" autoAdjust="0"/>
  </p:normalViewPr>
  <p:slideViewPr>
    <p:cSldViewPr>
      <p:cViewPr>
        <p:scale>
          <a:sx n="106" d="100"/>
          <a:sy n="106" d="100"/>
        </p:scale>
        <p:origin x="4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02" y="-84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>
            <a:lvl1pPr defTabSz="90802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820" y="1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>
            <a:lvl1pPr algn="r" defTabSz="90802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b" anchorCtr="0" compatLnSpc="1">
            <a:prstTxWarp prst="textNoShape">
              <a:avLst/>
            </a:prstTxWarp>
          </a:bodyPr>
          <a:lstStyle>
            <a:lvl1pPr defTabSz="90802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b" anchorCtr="0" compatLnSpc="1">
            <a:prstTxWarp prst="textNoShape">
              <a:avLst/>
            </a:prstTxWarp>
          </a:bodyPr>
          <a:lstStyle>
            <a:lvl1pPr algn="r" defTabSz="908027">
              <a:defRPr sz="1100" b="0"/>
            </a:lvl1pPr>
          </a:lstStyle>
          <a:p>
            <a:pPr>
              <a:defRPr/>
            </a:pPr>
            <a:fld id="{3A79AEDE-3D7A-412C-BDDF-B482E2F4C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>
            <a:lvl1pPr defTabSz="90802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820" y="1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>
            <a:lvl1pPr algn="r" defTabSz="90802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7388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377" y="4426857"/>
            <a:ext cx="5123921" cy="419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b" anchorCtr="0" compatLnSpc="1">
            <a:prstTxWarp prst="textNoShape">
              <a:avLst/>
            </a:prstTxWarp>
          </a:bodyPr>
          <a:lstStyle>
            <a:lvl1pPr defTabSz="90802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b" anchorCtr="0" compatLnSpc="1">
            <a:prstTxWarp prst="textNoShape">
              <a:avLst/>
            </a:prstTxWarp>
          </a:bodyPr>
          <a:lstStyle>
            <a:lvl1pPr algn="r" defTabSz="908027">
              <a:defRPr sz="1100"/>
            </a:lvl1pPr>
          </a:lstStyle>
          <a:p>
            <a:pPr>
              <a:defRPr/>
            </a:pPr>
            <a:fld id="{117BF422-453F-4AB4-82F5-2B10F0FCC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5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4733" indent="-286436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5743" indent="-229149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4040" indent="-229149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62338" indent="-229149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20635" indent="-22914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8932" indent="-22914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37230" indent="-22914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95527" indent="-22914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A0344C-E487-4788-B0B3-AF327A514479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60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55D4C8B-3313-4486-BFB6-D52541402CFF}" type="slidenum">
              <a:rPr lang="en-US" altLang="en-US" sz="1100"/>
              <a:pPr algn="r"/>
              <a:t>6</a:t>
            </a:fld>
            <a:endParaRPr lang="en-US" altLang="en-US" sz="11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81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13A29-350C-4E0B-A254-10D88E70D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3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18BE-5CE9-4151-AABF-AE1AF169C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3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0F0D5-356D-468F-A5C4-F8260C8D7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44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EA2B-0C14-4C15-B627-470310E72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A9BD-6B64-4691-9D72-D1B3C14D8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5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D6765-0296-473B-B548-4B75285F5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7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CA353-EF92-439E-B9A0-590165AEB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9D4F-F7FE-4AF7-80B7-F3014555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3763-99C5-4342-9E0F-B0546F1DB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2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46723-BF1D-49DD-8CC2-147382FB6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1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0A83E-5D6A-426C-A054-06B3E984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977FB-689A-4CBB-8BBC-7B650A9FC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B72C0D6-BE78-49DB-AA43-EC8592129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ournals.lww.com/acsm-msse/toc/2019/0600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2.jpg@01D832F5.D32D0930" TargetMode="External"/><Relationship Id="rId5" Type="http://schemas.openxmlformats.org/officeDocument/2006/relationships/image" Target="../media/image5.jpeg"/><Relationship Id="rId4" Type="http://schemas.openxmlformats.org/officeDocument/2006/relationships/image" Target="cid:image001.png@01D832F5.D32D093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809625" y="1109007"/>
            <a:ext cx="74961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ct val="50000"/>
              </a:spcAft>
            </a:pPr>
            <a:r>
              <a:rPr lang="en-US" altLang="en-US" sz="3000" dirty="0">
                <a:solidFill>
                  <a:schemeClr val="tx2"/>
                </a:solidFill>
              </a:rPr>
              <a:t>Steps for Health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5468" y="21291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PAPH Course 2022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01A53B9-DF00-484B-A231-C8B8D8D28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81400"/>
            <a:ext cx="56388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altLang="en-US" sz="2600" dirty="0"/>
              <a:t>I-Min Lee: How clear are the data?</a:t>
            </a:r>
          </a:p>
          <a:p>
            <a:pPr marL="1711325" indent="-1711325">
              <a:spcAft>
                <a:spcPct val="50000"/>
              </a:spcAft>
            </a:pPr>
            <a:r>
              <a:rPr lang="en-US" altLang="en-US" sz="2600" dirty="0"/>
              <a:t>Bill Kraus: Translating step count recommendations into clinical practice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89CEC1-7A67-9638-502A-6362B513367B}"/>
              </a:ext>
            </a:extLst>
          </p:cNvPr>
          <p:cNvSpPr txBox="1"/>
          <p:nvPr/>
        </p:nvSpPr>
        <p:spPr>
          <a:xfrm>
            <a:off x="1295400" y="578227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0" u="none" strike="noStrike" baseline="0" dirty="0">
                <a:latin typeface="+mn-lt"/>
              </a:rPr>
              <a:t>ActiGraph has “low-frequency extension” (LFE) filter option (reduces threshold for movement detection), which is recommended for use in older populations</a:t>
            </a:r>
            <a:endParaRPr lang="en-US" sz="1800" dirty="0">
              <a:latin typeface="+mn-lt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D2103A7-6DDD-D046-9F82-8B3507B59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04800"/>
            <a:ext cx="714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Use of LFE filter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597DD-2402-5563-3B57-8FD4A17EA554}"/>
              </a:ext>
            </a:extLst>
          </p:cNvPr>
          <p:cNvSpPr txBox="1"/>
          <p:nvPr/>
        </p:nvSpPr>
        <p:spPr>
          <a:xfrm>
            <a:off x="5867400" y="2049879"/>
            <a:ext cx="289560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800"/>
              </a:spcAft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atin typeface="+mn-lt"/>
              </a:rPr>
              <a:t>NHS/HPFS; mean age mid-60’s</a:t>
            </a:r>
          </a:p>
          <a:p>
            <a:pPr marL="285750" indent="-285750" algn="l"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atin typeface="+mn-lt"/>
              </a:rPr>
              <a:t>implausibly high step count: 14,560 steps/d</a:t>
            </a:r>
            <a:endParaRPr lang="en-US" sz="1800" dirty="0"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C3DF50-B971-CB90-0864-4F31E2EFCD05}"/>
              </a:ext>
            </a:extLst>
          </p:cNvPr>
          <p:cNvGrpSpPr/>
          <p:nvPr/>
        </p:nvGrpSpPr>
        <p:grpSpPr>
          <a:xfrm>
            <a:off x="381000" y="1143000"/>
            <a:ext cx="5338763" cy="4495800"/>
            <a:chOff x="381000" y="1143000"/>
            <a:chExt cx="5338763" cy="4495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200A11-A24B-19A7-BCF6-26AD43C29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000" y="1143000"/>
              <a:ext cx="5338763" cy="4495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B3D563-035F-948D-B59F-48D140E15BDA}"/>
                </a:ext>
              </a:extLst>
            </p:cNvPr>
            <p:cNvSpPr/>
            <p:nvPr/>
          </p:nvSpPr>
          <p:spPr bwMode="auto">
            <a:xfrm>
              <a:off x="4191000" y="2466769"/>
              <a:ext cx="1066800" cy="39870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765CA52-56D1-C2A2-1C65-6692B6409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733800"/>
            <a:ext cx="30604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sz="1200" b="1" u="none" strike="noStrike" baseline="0" dirty="0" err="1">
                <a:latin typeface="+mn-lt"/>
              </a:rPr>
              <a:t>Chomistek</a:t>
            </a:r>
            <a:r>
              <a:rPr lang="en-US" sz="1200" b="1" u="none" strike="noStrike" baseline="0" dirty="0">
                <a:latin typeface="+mn-lt"/>
              </a:rPr>
              <a:t> et al, MSSE 2017;49:1935-44</a:t>
            </a:r>
            <a:endParaRPr lang="en-US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263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6BC51957-7B28-B677-B311-C30DA0183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74920" cy="460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67D027A1-FA9A-F61E-211D-C5B82D2DA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52400"/>
            <a:ext cx="7143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What difference is acceptable, to be considered the “same” across devices?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D2A6D-5456-D5E9-931A-3DDE49B8AC27}"/>
              </a:ext>
            </a:extLst>
          </p:cNvPr>
          <p:cNvSpPr txBox="1"/>
          <p:nvPr/>
        </p:nvSpPr>
        <p:spPr>
          <a:xfrm>
            <a:off x="762000" y="6051699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Nicole </a:t>
            </a:r>
            <a:r>
              <a:rPr lang="en-US" sz="2000" dirty="0" err="1"/>
              <a:t>Spartano</a:t>
            </a:r>
            <a:r>
              <a:rPr lang="en-US" sz="2000" dirty="0"/>
              <a:t>; poll of investigators (n=20) doing steps research, 8/8/22</a:t>
            </a:r>
          </a:p>
        </p:txBody>
      </p:sp>
    </p:spTree>
    <p:extLst>
      <p:ext uri="{BB962C8B-B14F-4D97-AF65-F5344CB8AC3E}">
        <p14:creationId xmlns:p14="http://schemas.microsoft.com/office/powerpoint/2010/main" val="250191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2579" y="457200"/>
            <a:ext cx="8275285" cy="5218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600" b="1" kern="0" dirty="0">
                <a:solidFill>
                  <a:srgbClr val="FFFF00"/>
                </a:solidFill>
              </a:rPr>
              <a:t>Does age matter?  Women’s Health Study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599" y="6432535"/>
            <a:ext cx="4516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Women’s Health Study; n ~17,000, mean age 72 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24018" y="1352499"/>
            <a:ext cx="7210856" cy="4706546"/>
            <a:chOff x="924018" y="1186251"/>
            <a:chExt cx="7210856" cy="4706546"/>
          </a:xfrm>
        </p:grpSpPr>
        <p:grpSp>
          <p:nvGrpSpPr>
            <p:cNvPr id="8" name="Group 7"/>
            <p:cNvGrpSpPr/>
            <p:nvPr/>
          </p:nvGrpSpPr>
          <p:grpSpPr>
            <a:xfrm>
              <a:off x="924018" y="1186251"/>
              <a:ext cx="7210856" cy="4706546"/>
              <a:chOff x="933254" y="1112363"/>
              <a:chExt cx="7210856" cy="470654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33254" y="1112363"/>
                <a:ext cx="7210856" cy="4706546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4754091" y="2994726"/>
                <a:ext cx="18852" cy="216683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" name="TextBox 1"/>
            <p:cNvSpPr txBox="1"/>
            <p:nvPr/>
          </p:nvSpPr>
          <p:spPr>
            <a:xfrm>
              <a:off x="4027054" y="2358532"/>
              <a:ext cx="1440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Curve levels at ~7500 steps</a:t>
              </a:r>
            </a:p>
          </p:txBody>
        </p:sp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0C724A12-2815-4DC4-9961-A8E7203EE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473825"/>
            <a:ext cx="39195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en-US" sz="1200" b="1" dirty="0"/>
              <a:t>Lee at al, JAMA Int Med 2019;179:1105-12</a:t>
            </a:r>
            <a:endParaRPr lang="en-GB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0309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9BDDD50-F38C-44CF-A396-D111B7AE68FA}"/>
              </a:ext>
            </a:extLst>
          </p:cNvPr>
          <p:cNvGrpSpPr/>
          <p:nvPr/>
        </p:nvGrpSpPr>
        <p:grpSpPr>
          <a:xfrm>
            <a:off x="914400" y="981891"/>
            <a:ext cx="7315200" cy="5190309"/>
            <a:chOff x="1295400" y="1066800"/>
            <a:chExt cx="6781800" cy="50379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B7D0F4-E465-4217-BC54-9998490E1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95400" y="1066800"/>
              <a:ext cx="6781800" cy="5037909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53F74DA-F26D-4F15-9C0C-BE01C2381D4D}"/>
                </a:ext>
              </a:extLst>
            </p:cNvPr>
            <p:cNvCxnSpPr/>
            <p:nvPr/>
          </p:nvCxnSpPr>
          <p:spPr bwMode="auto">
            <a:xfrm>
              <a:off x="5685183" y="4800600"/>
              <a:ext cx="0" cy="67729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70B1BC-F391-4C0F-AE65-7C52EF617089}"/>
                </a:ext>
              </a:extLst>
            </p:cNvPr>
            <p:cNvSpPr txBox="1"/>
            <p:nvPr/>
          </p:nvSpPr>
          <p:spPr>
            <a:xfrm>
              <a:off x="5029200" y="3840258"/>
              <a:ext cx="1440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Curve levels at ~11,000 steps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A932A0-F5A5-44F7-9E72-7B6A6535926A}"/>
              </a:ext>
            </a:extLst>
          </p:cNvPr>
          <p:cNvSpPr txBox="1"/>
          <p:nvPr/>
        </p:nvSpPr>
        <p:spPr>
          <a:xfrm>
            <a:off x="228600" y="6397823"/>
            <a:ext cx="3307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NHANES; n ~5,000, mean age 57 y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735ADC1E-0F2C-4755-A358-6788D9B9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473825"/>
            <a:ext cx="39195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en-US" sz="1200" b="1" dirty="0"/>
              <a:t>Saint-Maurice et al, JAMA 2020;3231151-60</a:t>
            </a:r>
            <a:endParaRPr lang="en-GB" altLang="en-US" sz="1200"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BD020A9-AE2D-E3E9-971F-1D10ED94AF86}"/>
              </a:ext>
            </a:extLst>
          </p:cNvPr>
          <p:cNvSpPr txBox="1">
            <a:spLocks noChangeArrowheads="1"/>
          </p:cNvSpPr>
          <p:nvPr/>
        </p:nvSpPr>
        <p:spPr>
          <a:xfrm>
            <a:off x="452579" y="304800"/>
            <a:ext cx="8275285" cy="5218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600" b="1" kern="0" dirty="0">
                <a:solidFill>
                  <a:srgbClr val="FFFF00"/>
                </a:solidFill>
              </a:rPr>
              <a:t>Does age matter?  NHANES</a:t>
            </a:r>
          </a:p>
        </p:txBody>
      </p:sp>
    </p:spTree>
    <p:extLst>
      <p:ext uri="{BB962C8B-B14F-4D97-AF65-F5344CB8AC3E}">
        <p14:creationId xmlns:p14="http://schemas.microsoft.com/office/powerpoint/2010/main" val="2947584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A7682F-3D70-C9BF-5072-6FFC151F13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84" y="1031008"/>
            <a:ext cx="7841232" cy="5040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9F7805-5D22-4172-94A7-5535BF2AE282}"/>
              </a:ext>
            </a:extLst>
          </p:cNvPr>
          <p:cNvSpPr txBox="1"/>
          <p:nvPr/>
        </p:nvSpPr>
        <p:spPr>
          <a:xfrm>
            <a:off x="4724400" y="6428601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none" strike="noStrike" baseline="0" dirty="0">
                <a:latin typeface="+mn-lt"/>
              </a:rPr>
              <a:t>Paluch et al,  Lancet Pub Health 2022;7:e219–28</a:t>
            </a:r>
            <a:endParaRPr lang="en-US" sz="1200" dirty="0">
              <a:latin typeface="+mn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7CDB17C-14C6-DD5F-91B7-1DDA47C7C363}"/>
              </a:ext>
            </a:extLst>
          </p:cNvPr>
          <p:cNvSpPr txBox="1">
            <a:spLocks noChangeArrowheads="1"/>
          </p:cNvSpPr>
          <p:nvPr/>
        </p:nvSpPr>
        <p:spPr>
          <a:xfrm>
            <a:off x="452579" y="304800"/>
            <a:ext cx="8275285" cy="5218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600" b="1" kern="0" dirty="0">
                <a:solidFill>
                  <a:srgbClr val="FFFF00"/>
                </a:solidFill>
              </a:rPr>
              <a:t>Does age matter?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74B61-CB16-6A9A-70DE-37988F32376D}"/>
              </a:ext>
            </a:extLst>
          </p:cNvPr>
          <p:cNvSpPr txBox="1"/>
          <p:nvPr/>
        </p:nvSpPr>
        <p:spPr>
          <a:xfrm>
            <a:off x="228600" y="6336268"/>
            <a:ext cx="411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Meta-analysis of 15 studies</a:t>
            </a:r>
          </a:p>
        </p:txBody>
      </p:sp>
    </p:spTree>
    <p:extLst>
      <p:ext uri="{BB962C8B-B14F-4D97-AF65-F5344CB8AC3E}">
        <p14:creationId xmlns:p14="http://schemas.microsoft.com/office/powerpoint/2010/main" val="330005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A19C4-3EE9-4F48-5156-B940863377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1298575"/>
            <a:ext cx="6955368" cy="487680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076294E-C312-6A8A-4C77-FE8FD2CB96B9}"/>
              </a:ext>
            </a:extLst>
          </p:cNvPr>
          <p:cNvSpPr txBox="1">
            <a:spLocks noChangeArrowheads="1"/>
          </p:cNvSpPr>
          <p:nvPr/>
        </p:nvSpPr>
        <p:spPr>
          <a:xfrm>
            <a:off x="2014868" y="152400"/>
            <a:ext cx="5105400" cy="4456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600" b="1" kern="0" dirty="0">
                <a:solidFill>
                  <a:srgbClr val="FFFF00"/>
                </a:solidFill>
              </a:rPr>
              <a:t>Does quality of steps matter?  How to measure “quality”?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B2628D3-081B-26BB-1378-AEF679FC9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473825"/>
            <a:ext cx="39195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en-US" sz="1200" b="1" dirty="0"/>
              <a:t>Lee at al, JAMA Int Med 2019;179:1105-12</a:t>
            </a:r>
            <a:endParaRPr lang="en-GB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5988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01386" y="2231410"/>
            <a:ext cx="722821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FFFF"/>
              </a:buClr>
            </a:pPr>
            <a:r>
              <a:rPr lang="en-US" altLang="en-US" sz="2600" b="1" dirty="0"/>
              <a:t>Steps are an indicator of PA level</a:t>
            </a:r>
          </a:p>
          <a:p>
            <a:pPr>
              <a:spcBef>
                <a:spcPct val="50000"/>
              </a:spcBef>
              <a:buClr>
                <a:srgbClr val="00FFFF"/>
              </a:buClr>
            </a:pPr>
            <a:r>
              <a:rPr lang="en-US" altLang="en-US" sz="2600" dirty="0"/>
              <a:t>E</a:t>
            </a:r>
            <a:r>
              <a:rPr lang="en-US" altLang="en-US" sz="2600" b="1" dirty="0"/>
              <a:t>asy to understand metric for the public; thus, useful for recommendations</a:t>
            </a:r>
          </a:p>
          <a:p>
            <a:pPr>
              <a:spcBef>
                <a:spcPct val="50000"/>
              </a:spcBef>
              <a:buClr>
                <a:srgbClr val="00FFFF"/>
              </a:buClr>
            </a:pPr>
            <a:r>
              <a:rPr lang="en-US" altLang="en-US" sz="2600" b="1" dirty="0"/>
              <a:t>Wearables are increasingly popular consumer items; they track steps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68543" y="512802"/>
            <a:ext cx="68098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 b="1" dirty="0">
                <a:solidFill>
                  <a:schemeClr val="tx2"/>
                </a:solidFill>
              </a:rPr>
              <a:t>Why Steps?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42982" y="1524000"/>
            <a:ext cx="78057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46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34B576-29AE-5BB6-0D71-3C733CDD66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67" y="533400"/>
            <a:ext cx="7801233" cy="358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6D402D-FC50-26D7-402F-885CD882E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4" t="76043" r="21403" b="12261"/>
          <a:stretch/>
        </p:blipFill>
        <p:spPr>
          <a:xfrm>
            <a:off x="304800" y="4486834"/>
            <a:ext cx="8534400" cy="1075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607809-630D-24A8-DB53-73CDA4CEF7A9}"/>
              </a:ext>
            </a:extLst>
          </p:cNvPr>
          <p:cNvSpPr txBox="1"/>
          <p:nvPr/>
        </p:nvSpPr>
        <p:spPr>
          <a:xfrm>
            <a:off x="5638800" y="6400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effectLst/>
                <a:latin typeface="+mj-lt"/>
              </a:rPr>
              <a:t>Kraus et al, MSSE 2019;51:1206-12</a:t>
            </a:r>
            <a:r>
              <a:rPr lang="en-US" sz="1050" b="0" i="0" u="none" strike="noStrike" dirty="0">
                <a:solidFill>
                  <a:srgbClr val="005B92"/>
                </a:solidFill>
                <a:effectLst/>
                <a:latin typeface="Fira Sans" panose="020B0604020202020204" pitchFamily="34" charset="0"/>
                <a:hlinkClick r:id="rId4"/>
              </a:rPr>
              <a:t> 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072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40810F1-42D3-466E-8D6B-E8986A92A4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8"/>
          <a:stretch/>
        </p:blipFill>
        <p:spPr>
          <a:xfrm>
            <a:off x="1828800" y="990600"/>
            <a:ext cx="5410200" cy="54826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001B4D-D754-47DB-90C3-69C4A4CE2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155" y="212725"/>
            <a:ext cx="5948362" cy="55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</a:rPr>
              <a:t>Fitbit Default Step Goal: 10K</a:t>
            </a:r>
          </a:p>
        </p:txBody>
      </p:sp>
    </p:spTree>
    <p:extLst>
      <p:ext uri="{BB962C8B-B14F-4D97-AF65-F5344CB8AC3E}">
        <p14:creationId xmlns:p14="http://schemas.microsoft.com/office/powerpoint/2010/main" val="249726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-152400" y="1045560"/>
            <a:ext cx="5948362" cy="55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chemeClr val="tx2"/>
                </a:solidFill>
              </a:rPr>
              <a:t>10,000 Steps Needed?</a:t>
            </a: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685800" y="1907262"/>
            <a:ext cx="758152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FFFF"/>
              </a:buClr>
            </a:pPr>
            <a:r>
              <a:rPr lang="en-US" altLang="en-US" sz="2600" b="1" dirty="0"/>
              <a:t>History of 10,000 steps</a:t>
            </a:r>
          </a:p>
          <a:p>
            <a:pPr>
              <a:spcBef>
                <a:spcPct val="50000"/>
              </a:spcBef>
              <a:buClr>
                <a:srgbClr val="00FFFF"/>
              </a:buClr>
            </a:pPr>
            <a:r>
              <a:rPr lang="en-US" altLang="en-US" sz="2600" b="1" dirty="0"/>
              <a:t>Average US person takes ~4-5,000 steps/d</a:t>
            </a:r>
          </a:p>
          <a:p>
            <a:pPr>
              <a:spcBef>
                <a:spcPct val="50000"/>
              </a:spcBef>
              <a:buClr>
                <a:srgbClr val="00FFFF"/>
              </a:buClr>
            </a:pPr>
            <a:r>
              <a:rPr lang="en-US" altLang="en-US" sz="2600" b="1" dirty="0"/>
              <a:t>When put on an observed program to increase PA to level of guidelines, this requires an extra ~16,400 steps per week</a:t>
            </a:r>
          </a:p>
          <a:p>
            <a:pPr>
              <a:spcBef>
                <a:spcPct val="50000"/>
              </a:spcBef>
              <a:buClr>
                <a:srgbClr val="00FFFF"/>
              </a:buClr>
            </a:pPr>
            <a:r>
              <a:rPr lang="en-US" altLang="en-US" sz="2600" b="1" dirty="0"/>
              <a:t>16,400 extra steps per week is ~ 2,340 extra steps per day</a:t>
            </a:r>
          </a:p>
          <a:p>
            <a:pPr>
              <a:spcBef>
                <a:spcPct val="50000"/>
              </a:spcBef>
              <a:buClr>
                <a:srgbClr val="00FFFF"/>
              </a:buClr>
            </a:pPr>
            <a:r>
              <a:rPr lang="en-US" altLang="en-US" sz="2600" b="1" dirty="0"/>
              <a:t>Thus, US person could meet guidelines at ~7,000 steps/d</a:t>
            </a:r>
          </a:p>
        </p:txBody>
      </p: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6305550" y="6507163"/>
            <a:ext cx="276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/>
              <a:t>Jordan et al, MSSE 2005;37:1627-32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8E26B9-2486-42AC-3124-69A64E48E905}"/>
              </a:ext>
            </a:extLst>
          </p:cNvPr>
          <p:cNvGrpSpPr/>
          <p:nvPr/>
        </p:nvGrpSpPr>
        <p:grpSpPr>
          <a:xfrm>
            <a:off x="6032794" y="152400"/>
            <a:ext cx="2429796" cy="1810082"/>
            <a:chOff x="6032794" y="215796"/>
            <a:chExt cx="2429796" cy="1810082"/>
          </a:xfrm>
        </p:grpSpPr>
        <p:pic>
          <p:nvPicPr>
            <p:cNvPr id="3" name="Picture 2" descr="Surprise! 10,000 steps was a marketing ploy - Manage By Walking Around">
              <a:extLst>
                <a:ext uri="{FF2B5EF4-FFF2-40B4-BE49-F238E27FC236}">
                  <a16:creationId xmlns:a16="http://schemas.microsoft.com/office/drawing/2014/main" id="{660832B5-C458-3A80-1872-D0D4D7AF9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794" y="215796"/>
              <a:ext cx="769285" cy="769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" descr="cid:image002.jpg@01D832F5.D32D0930">
              <a:extLst>
                <a:ext uri="{FF2B5EF4-FFF2-40B4-BE49-F238E27FC236}">
                  <a16:creationId xmlns:a16="http://schemas.microsoft.com/office/drawing/2014/main" id="{C2F78ECB-C5BA-ADBF-A188-BFDF4D9DC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215796"/>
              <a:ext cx="1680790" cy="181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E4FF70E-7EE3-804E-940F-8A10F2E390CB}"/>
              </a:ext>
            </a:extLst>
          </p:cNvPr>
          <p:cNvSpPr txBox="1"/>
          <p:nvPr/>
        </p:nvSpPr>
        <p:spPr>
          <a:xfrm>
            <a:off x="1447800" y="3926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Japanese “man” = 10,000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2DF8F7-AD54-7C5F-40BC-21399941287F}"/>
              </a:ext>
            </a:extLst>
          </p:cNvPr>
          <p:cNvCxnSpPr>
            <a:cxnSpLocks/>
            <a:stCxn id="6" idx="3"/>
          </p:cNvCxnSpPr>
          <p:nvPr/>
        </p:nvCxnSpPr>
        <p:spPr bwMode="auto">
          <a:xfrm>
            <a:off x="5257800" y="577334"/>
            <a:ext cx="69056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1261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677863" y="1068569"/>
            <a:ext cx="7670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838200" y="1219200"/>
            <a:ext cx="7483992" cy="53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Clr>
                <a:srgbClr val="00FFFF"/>
              </a:buClr>
            </a:pPr>
            <a:r>
              <a:rPr lang="en-US" altLang="en-US" sz="2400" dirty="0"/>
              <a:t>How are steps </a:t>
            </a:r>
            <a:r>
              <a:rPr lang="en-US" altLang="en-US" sz="2400" dirty="0">
                <a:solidFill>
                  <a:srgbClr val="FFFF00"/>
                </a:solidFill>
              </a:rPr>
              <a:t>measured</a:t>
            </a:r>
            <a:r>
              <a:rPr lang="en-US" altLang="en-US" sz="2400" dirty="0"/>
              <a:t>?  Wearable vs phone?  Hip vs wrist </a:t>
            </a:r>
            <a:r>
              <a:rPr lang="en-US" altLang="en-US" sz="2400"/>
              <a:t>(dominant / non-dominant</a:t>
            </a:r>
            <a:r>
              <a:rPr lang="en-US" altLang="en-US" sz="2400" dirty="0"/>
              <a:t>) device?  LFE (low frequency extension) filter vs no LFE?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00FFFF"/>
              </a:buClr>
            </a:pPr>
            <a:r>
              <a:rPr lang="en-US" altLang="en-US" sz="2400" dirty="0"/>
              <a:t>What </a:t>
            </a:r>
            <a:r>
              <a:rPr lang="en-US" altLang="en-US" sz="2400" dirty="0">
                <a:solidFill>
                  <a:srgbClr val="FFFF00"/>
                </a:solidFill>
              </a:rPr>
              <a:t>difference in counts across devices </a:t>
            </a:r>
            <a:r>
              <a:rPr lang="en-US" altLang="en-US" sz="2400" dirty="0"/>
              <a:t>do we consider acceptable?  (That is, for us to consider the numbers to be the “same”)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00FFFF"/>
              </a:buClr>
            </a:pPr>
            <a:r>
              <a:rPr lang="en-US" altLang="en-US" sz="2400" dirty="0"/>
              <a:t>Does </a:t>
            </a:r>
            <a:r>
              <a:rPr lang="en-US" altLang="en-US" sz="2400" dirty="0">
                <a:solidFill>
                  <a:srgbClr val="FFFF00"/>
                </a:solidFill>
              </a:rPr>
              <a:t>age</a:t>
            </a:r>
            <a:r>
              <a:rPr lang="en-US" altLang="en-US" sz="2400" dirty="0"/>
              <a:t> matter?  Does health </a:t>
            </a:r>
            <a:r>
              <a:rPr lang="en-US" altLang="en-US" sz="2400" dirty="0">
                <a:solidFill>
                  <a:srgbClr val="FFFF00"/>
                </a:solidFill>
              </a:rPr>
              <a:t>outcome</a:t>
            </a:r>
            <a:r>
              <a:rPr lang="en-US" altLang="en-US" sz="2400" dirty="0"/>
              <a:t> matter?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00FFFF"/>
              </a:buClr>
            </a:pPr>
            <a:r>
              <a:rPr lang="en-US" altLang="en-US" sz="2400" dirty="0"/>
              <a:t>Does “</a:t>
            </a:r>
            <a:r>
              <a:rPr lang="en-US" altLang="en-US" sz="2400" dirty="0">
                <a:solidFill>
                  <a:srgbClr val="FFFF00"/>
                </a:solidFill>
              </a:rPr>
              <a:t>quality</a:t>
            </a:r>
            <a:r>
              <a:rPr lang="en-US" altLang="en-US" sz="2400" dirty="0"/>
              <a:t>” of steps matter?  How to measure quality?  E.g., slow vs fast steps; intermittent vs continuous; etc.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009650" y="196248"/>
            <a:ext cx="714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Issues to Consider with Step Data</a:t>
            </a:r>
          </a:p>
        </p:txBody>
      </p:sp>
    </p:spTree>
    <p:extLst>
      <p:ext uri="{BB962C8B-B14F-4D97-AF65-F5344CB8AC3E}">
        <p14:creationId xmlns:p14="http://schemas.microsoft.com/office/powerpoint/2010/main" val="195342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8DFEA8-B428-1BF4-DDC7-C1C80C28A9C8}"/>
              </a:ext>
            </a:extLst>
          </p:cNvPr>
          <p:cNvSpPr txBox="1"/>
          <p:nvPr/>
        </p:nvSpPr>
        <p:spPr>
          <a:xfrm>
            <a:off x="609600" y="914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Phone/wearable does not show you (unfortunately)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0B8616-390F-EC34-0695-D89C17E7090D}"/>
              </a:ext>
            </a:extLst>
          </p:cNvPr>
          <p:cNvGrpSpPr/>
          <p:nvPr/>
        </p:nvGrpSpPr>
        <p:grpSpPr>
          <a:xfrm>
            <a:off x="6046305" y="609600"/>
            <a:ext cx="2382078" cy="2590800"/>
            <a:chOff x="6046305" y="609600"/>
            <a:chExt cx="2382078" cy="2590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A609CC1-ECFF-0D94-4A19-4062A6F21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7208" y="609600"/>
              <a:ext cx="1781175" cy="25908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654FD01-9DF6-60A6-114B-3E5EA225704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46305" y="1143000"/>
              <a:ext cx="457200" cy="22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84C82D9-1AA9-DB23-21A6-43306F80E438}"/>
              </a:ext>
            </a:extLst>
          </p:cNvPr>
          <p:cNvSpPr txBox="1"/>
          <p:nvPr/>
        </p:nvSpPr>
        <p:spPr>
          <a:xfrm>
            <a:off x="609600" y="458217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But, it shows you</a:t>
            </a:r>
          </a:p>
        </p:txBody>
      </p:sp>
      <p:pic>
        <p:nvPicPr>
          <p:cNvPr id="9" name="Picture 2" descr="20131111170535511">
            <a:extLst>
              <a:ext uri="{FF2B5EF4-FFF2-40B4-BE49-F238E27FC236}">
                <a16:creationId xmlns:a16="http://schemas.microsoft.com/office/drawing/2014/main" id="{AC475B98-43D0-BA2E-FCBA-828320154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3" t="315" r="3455" b="2133"/>
          <a:stretch/>
        </p:blipFill>
        <p:spPr bwMode="auto">
          <a:xfrm>
            <a:off x="3886200" y="3491625"/>
            <a:ext cx="4800600" cy="302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D48AE8-91BA-887E-0A25-2BAD84999170}"/>
              </a:ext>
            </a:extLst>
          </p:cNvPr>
          <p:cNvCxnSpPr>
            <a:cxnSpLocks/>
          </p:cNvCxnSpPr>
          <p:nvPr/>
        </p:nvCxnSpPr>
        <p:spPr bwMode="auto">
          <a:xfrm flipV="1">
            <a:off x="3352800" y="4813006"/>
            <a:ext cx="457200" cy="22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4804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E3D81CDB-2DF8-A9F3-6799-727642D7C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017" y="6507163"/>
            <a:ext cx="39837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sz="1200" b="1" u="none" strike="noStrike" baseline="0" dirty="0" err="1">
                <a:latin typeface="+mn-lt"/>
              </a:rPr>
              <a:t>Amagasa</a:t>
            </a:r>
            <a:r>
              <a:rPr lang="en-US" sz="1200" b="1" u="none" strike="noStrike" baseline="0" dirty="0">
                <a:latin typeface="+mn-lt"/>
              </a:rPr>
              <a:t> et al, JMIR </a:t>
            </a:r>
            <a:r>
              <a:rPr lang="en-US" sz="1200" b="1" u="none" strike="noStrike" baseline="0" dirty="0" err="1">
                <a:latin typeface="+mn-lt"/>
              </a:rPr>
              <a:t>Mhealth</a:t>
            </a:r>
            <a:r>
              <a:rPr lang="en-US" sz="1200" b="1" u="none" strike="noStrike" baseline="0" dirty="0">
                <a:latin typeface="+mn-lt"/>
              </a:rPr>
              <a:t> </a:t>
            </a:r>
            <a:r>
              <a:rPr lang="en-US" sz="1200" b="1" u="none" strike="noStrike" baseline="0" dirty="0" err="1">
                <a:latin typeface="+mn-lt"/>
              </a:rPr>
              <a:t>Uhealth</a:t>
            </a:r>
            <a:r>
              <a:rPr lang="en-US" sz="1200" b="1" u="none" strike="noStrike" baseline="0" dirty="0">
                <a:latin typeface="+mn-lt"/>
              </a:rPr>
              <a:t> 2019;7:e10418</a:t>
            </a:r>
            <a:endParaRPr lang="en-US" altLang="en-US" sz="1200" b="1" dirty="0">
              <a:latin typeface="+mn-lt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545679E-5FA9-0C8F-3E96-4896A6073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6248"/>
            <a:ext cx="714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iPhone vs research pedometer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1D2C3A-F09A-575B-9E03-68FE2BA49424}"/>
              </a:ext>
            </a:extLst>
          </p:cNvPr>
          <p:cNvGrpSpPr/>
          <p:nvPr/>
        </p:nvGrpSpPr>
        <p:grpSpPr>
          <a:xfrm>
            <a:off x="771939" y="1028700"/>
            <a:ext cx="7814640" cy="5143500"/>
            <a:chOff x="771939" y="914400"/>
            <a:chExt cx="7814640" cy="5143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479E20D-9A1E-D604-83E1-BE61D4A492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939" y="914400"/>
              <a:ext cx="7715250" cy="5143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04F66B-1CEC-59DE-AECB-BC8E3805871D}"/>
                </a:ext>
              </a:extLst>
            </p:cNvPr>
            <p:cNvSpPr txBox="1"/>
            <p:nvPr/>
          </p:nvSpPr>
          <p:spPr>
            <a:xfrm>
              <a:off x="6833979" y="534418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Undercount by ~3,000 steps/d</a:t>
              </a:r>
            </a:p>
          </p:txBody>
        </p:sp>
        <p:sp>
          <p:nvSpPr>
            <p:cNvPr id="7" name="Arrow: Bent-Up 6">
              <a:extLst>
                <a:ext uri="{FF2B5EF4-FFF2-40B4-BE49-F238E27FC236}">
                  <a16:creationId xmlns:a16="http://schemas.microsoft.com/office/drawing/2014/main" id="{0BD189AF-8E6A-8DCC-E83E-20891AA88BA7}"/>
                </a:ext>
              </a:extLst>
            </p:cNvPr>
            <p:cNvSpPr/>
            <p:nvPr/>
          </p:nvSpPr>
          <p:spPr bwMode="auto">
            <a:xfrm flipV="1">
              <a:off x="7010400" y="4190999"/>
              <a:ext cx="971550" cy="1118497"/>
            </a:xfrm>
            <a:prstGeom prst="bentUpArrow">
              <a:avLst>
                <a:gd name="adj1" fmla="val 10725"/>
                <a:gd name="adj2" fmla="val 25000"/>
                <a:gd name="adj3" fmla="val 12510"/>
              </a:avLst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33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413D6220-ECD5-2136-1794-EA4C9FDA1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080" y="6507163"/>
            <a:ext cx="30957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sz="1200" b="1" u="none" strike="noStrike" baseline="0" dirty="0" err="1">
                <a:latin typeface="+mn-lt"/>
              </a:rPr>
              <a:t>Kamada</a:t>
            </a:r>
            <a:r>
              <a:rPr lang="en-US" sz="1200" b="1" u="none" strike="noStrike" baseline="0" dirty="0">
                <a:latin typeface="+mn-lt"/>
              </a:rPr>
              <a:t> et al, Gait Posture 2016;44:23-8</a:t>
            </a:r>
            <a:endParaRPr lang="en-US" altLang="en-US" sz="1200" b="1" dirty="0">
              <a:latin typeface="+mn-lt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5C09D97-1702-95E6-5F91-4530DFFF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91180"/>
            <a:ext cx="714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Hip vs wrist placement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414D3-9A12-6AAC-565A-4C7FA077D55F}"/>
              </a:ext>
            </a:extLst>
          </p:cNvPr>
          <p:cNvSpPr txBox="1"/>
          <p:nvPr/>
        </p:nvSpPr>
        <p:spPr>
          <a:xfrm>
            <a:off x="457200" y="41336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Depending on algorithm used, wrist can over-estimate steps by a large extent – WHS example: 5,378 (hip) vs 10,107 (wrist) steps/d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DED28C-BBAF-7C2A-D776-97DA9EAD7A4B}"/>
              </a:ext>
            </a:extLst>
          </p:cNvPr>
          <p:cNvGrpSpPr/>
          <p:nvPr/>
        </p:nvGrpSpPr>
        <p:grpSpPr>
          <a:xfrm>
            <a:off x="302895" y="1524000"/>
            <a:ext cx="8538210" cy="2133600"/>
            <a:chOff x="302895" y="1524000"/>
            <a:chExt cx="8538210" cy="213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7F09AE5-E3D4-EE46-4F9B-0C49A2F8F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2895" y="1524000"/>
              <a:ext cx="8538210" cy="20574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3402C7-DB62-5BA7-69C1-B1E224CAFE6D}"/>
                </a:ext>
              </a:extLst>
            </p:cNvPr>
            <p:cNvSpPr/>
            <p:nvPr/>
          </p:nvSpPr>
          <p:spPr bwMode="auto">
            <a:xfrm>
              <a:off x="7696200" y="2362200"/>
              <a:ext cx="914400" cy="32250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D2F67C-0597-26AF-6724-E60711C7A6A7}"/>
                </a:ext>
              </a:extLst>
            </p:cNvPr>
            <p:cNvSpPr/>
            <p:nvPr/>
          </p:nvSpPr>
          <p:spPr bwMode="auto">
            <a:xfrm>
              <a:off x="2362200" y="3352800"/>
              <a:ext cx="1219200" cy="304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1036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ASTER">
  <a:themeElements>
    <a:clrScheme name="MASTER 8">
      <a:dk1>
        <a:srgbClr val="919191"/>
      </a:dk1>
      <a:lt1>
        <a:srgbClr val="FFFFFF"/>
      </a:lt1>
      <a:dk2>
        <a:srgbClr val="063DE8"/>
      </a:dk2>
      <a:lt2>
        <a:srgbClr val="FFFF00"/>
      </a:lt2>
      <a:accent1>
        <a:srgbClr val="618FFD"/>
      </a:accent1>
      <a:accent2>
        <a:srgbClr val="3333CC"/>
      </a:accent2>
      <a:accent3>
        <a:srgbClr val="AAAFF2"/>
      </a:accent3>
      <a:accent4>
        <a:srgbClr val="DADADA"/>
      </a:accent4>
      <a:accent5>
        <a:srgbClr val="B7C6FE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8">
        <a:dk1>
          <a:srgbClr val="919191"/>
        </a:dk1>
        <a:lt1>
          <a:srgbClr val="FFFFFF"/>
        </a:lt1>
        <a:dk2>
          <a:srgbClr val="063DE8"/>
        </a:dk2>
        <a:lt2>
          <a:srgbClr val="FFFF00"/>
        </a:lt2>
        <a:accent1>
          <a:srgbClr val="618FFD"/>
        </a:accent1>
        <a:accent2>
          <a:srgbClr val="3333CC"/>
        </a:accent2>
        <a:accent3>
          <a:srgbClr val="AAAFF2"/>
        </a:accent3>
        <a:accent4>
          <a:srgbClr val="DADADA"/>
        </a:accent4>
        <a:accent5>
          <a:srgbClr val="B7C6FE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Office\Templates\MASTER.pot</Template>
  <TotalTime>39814</TotalTime>
  <Words>507</Words>
  <Application>Microsoft Office PowerPoint</Application>
  <PresentationFormat>On-screen Show (4:3)</PresentationFormat>
  <Paragraphs>53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Fira Sans</vt:lpstr>
      <vt:lpstr>Wingdings</vt:lpstr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Brigham and Women's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Philomena Quinn</dc:creator>
  <cp:lastModifiedBy>Lee, I-Min,M.B.B.S.,SC.D.</cp:lastModifiedBy>
  <cp:revision>697</cp:revision>
  <cp:lastPrinted>2022-09-06T13:38:58Z</cp:lastPrinted>
  <dcterms:created xsi:type="dcterms:W3CDTF">2001-09-13T17:41:11Z</dcterms:created>
  <dcterms:modified xsi:type="dcterms:W3CDTF">2022-09-06T14:52:26Z</dcterms:modified>
</cp:coreProperties>
</file>