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328" r:id="rId2"/>
    <p:sldId id="417" r:id="rId3"/>
    <p:sldId id="385" r:id="rId4"/>
    <p:sldId id="518" r:id="rId5"/>
    <p:sldId id="418" r:id="rId6"/>
    <p:sldId id="826" r:id="rId7"/>
    <p:sldId id="413" r:id="rId8"/>
    <p:sldId id="824" r:id="rId9"/>
    <p:sldId id="258" r:id="rId10"/>
    <p:sldId id="825" r:id="rId11"/>
    <p:sldId id="256" r:id="rId12"/>
    <p:sldId id="424" r:id="rId13"/>
    <p:sldId id="425" r:id="rId14"/>
    <p:sldId id="828" r:id="rId15"/>
    <p:sldId id="827" r:id="rId16"/>
    <p:sldId id="287" r:id="rId17"/>
    <p:sldId id="397" r:id="rId18"/>
    <p:sldId id="401" r:id="rId19"/>
    <p:sldId id="400" r:id="rId20"/>
    <p:sldId id="40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6C5E"/>
    <a:srgbClr val="A52817"/>
    <a:srgbClr val="0C6C34"/>
    <a:srgbClr val="7A5930"/>
    <a:srgbClr val="FF9300"/>
    <a:srgbClr val="FDAA6B"/>
    <a:srgbClr val="1C0C29"/>
    <a:srgbClr val="A86D68"/>
    <a:srgbClr val="AB7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0"/>
    <p:restoredTop sz="94653"/>
  </p:normalViewPr>
  <p:slideViewPr>
    <p:cSldViewPr snapToGrid="0" snapToObjects="1">
      <p:cViewPr>
        <p:scale>
          <a:sx n="110" d="100"/>
          <a:sy n="110" d="100"/>
        </p:scale>
        <p:origin x="336" y="25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F10AD-30AE-B647-A61F-5839D62A8894}" type="datetimeFigureOut">
              <a:rPr lang="en-US" smtClean="0"/>
              <a:t>9/17/22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23EF7-CA23-D643-93D1-BA7D75AA5022}" type="slidenum">
              <a:rPr lang="en-US" smtClean="0"/>
              <a:t>‹#›</a:t>
            </a:fld>
            <a:endParaRPr lang="en-US"/>
          </a:p>
        </p:txBody>
      </p:sp>
    </p:spTree>
    <p:extLst>
      <p:ext uri="{BB962C8B-B14F-4D97-AF65-F5344CB8AC3E}">
        <p14:creationId xmlns:p14="http://schemas.microsoft.com/office/powerpoint/2010/main" val="319887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ChangeArrowheads="1" noTextEdit="1"/>
          </p:cNvSpPr>
          <p:nvPr>
            <p:ph type="sldImg"/>
          </p:nvPr>
        </p:nvSpPr>
        <p:spPr>
          <a:xfrm>
            <a:off x="381000" y="685800"/>
            <a:ext cx="6096000" cy="3429000"/>
          </a:xfrm>
          <a:ln/>
        </p:spPr>
      </p:sp>
      <p:sp>
        <p:nvSpPr>
          <p:cNvPr id="6146"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837904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SC to insert key findings</a:t>
            </a:r>
            <a:r>
              <a:rPr lang="en-US" baseline="0" dirty="0"/>
              <a:t> from their review of the evidence.</a:t>
            </a:r>
            <a:endParaRPr lang="en-US" dirty="0"/>
          </a:p>
        </p:txBody>
      </p:sp>
      <p:sp>
        <p:nvSpPr>
          <p:cNvPr id="4" name="Slide Number Placeholder 3"/>
          <p:cNvSpPr>
            <a:spLocks noGrp="1"/>
          </p:cNvSpPr>
          <p:nvPr>
            <p:ph type="sldNum" sz="quarter" idx="10"/>
          </p:nvPr>
        </p:nvSpPr>
        <p:spPr/>
        <p:txBody>
          <a:bodyPr/>
          <a:lstStyle/>
          <a:p>
            <a:fld id="{E147D6A6-0088-496F-A78C-FC36A32CACA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155731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the steep early slope---anything is better than nothing, more is better than less.</a:t>
            </a:r>
          </a:p>
        </p:txBody>
      </p:sp>
      <p:sp>
        <p:nvSpPr>
          <p:cNvPr id="4" name="Slide Number Placeholder 3"/>
          <p:cNvSpPr>
            <a:spLocks noGrp="1"/>
          </p:cNvSpPr>
          <p:nvPr>
            <p:ph type="sldNum" sz="quarter" idx="5"/>
          </p:nvPr>
        </p:nvSpPr>
        <p:spPr/>
        <p:txBody>
          <a:bodyPr/>
          <a:lstStyle/>
          <a:p>
            <a:fld id="{FD381599-21C2-F14B-87B4-900CBA0E691B}" type="slidenum">
              <a:rPr lang="en-US" smtClean="0"/>
              <a:t>2</a:t>
            </a:fld>
            <a:endParaRPr lang="en-US"/>
          </a:p>
        </p:txBody>
      </p:sp>
    </p:spTree>
    <p:extLst>
      <p:ext uri="{BB962C8B-B14F-4D97-AF65-F5344CB8AC3E}">
        <p14:creationId xmlns:p14="http://schemas.microsoft.com/office/powerpoint/2010/main" val="1702036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 just mortality and heart disease.  Continuous risk curves for association between physical activity and breast cancer, colon cancer, diabetes, ischemic heart disease, and ischemic stroke </a:t>
            </a:r>
            <a:endParaRPr lang="en-US" dirty="0"/>
          </a:p>
          <a:p>
            <a:endParaRPr lang="en-US" dirty="0"/>
          </a:p>
        </p:txBody>
      </p:sp>
      <p:sp>
        <p:nvSpPr>
          <p:cNvPr id="4" name="Slide Number Placeholder 3"/>
          <p:cNvSpPr>
            <a:spLocks noGrp="1"/>
          </p:cNvSpPr>
          <p:nvPr>
            <p:ph type="sldNum" sz="quarter" idx="10"/>
          </p:nvPr>
        </p:nvSpPr>
        <p:spPr/>
        <p:txBody>
          <a:bodyPr/>
          <a:lstStyle/>
          <a:p>
            <a:fld id="{DFCEE0E6-00E5-ED47-B2CE-FD7941BD5B17}"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948433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23EF7-CA23-D643-93D1-BA7D75AA5022}" type="slidenum">
              <a:rPr lang="en-US" smtClean="0"/>
              <a:t>8</a:t>
            </a:fld>
            <a:endParaRPr lang="en-US"/>
          </a:p>
        </p:txBody>
      </p:sp>
    </p:spTree>
    <p:extLst>
      <p:ext uri="{BB962C8B-B14F-4D97-AF65-F5344CB8AC3E}">
        <p14:creationId xmlns:p14="http://schemas.microsoft.com/office/powerpoint/2010/main" val="310721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want to speak to you about another matter of more concern than that we have been discussing. Let’s look at this short video about the progression of Earth’s temperature since 1880.</a:t>
            </a:r>
          </a:p>
        </p:txBody>
      </p:sp>
      <p:sp>
        <p:nvSpPr>
          <p:cNvPr id="4" name="Slide Number Placeholder 3"/>
          <p:cNvSpPr>
            <a:spLocks noGrp="1"/>
          </p:cNvSpPr>
          <p:nvPr>
            <p:ph type="sldNum" sz="quarter" idx="5"/>
          </p:nvPr>
        </p:nvSpPr>
        <p:spPr/>
        <p:txBody>
          <a:bodyPr/>
          <a:lstStyle/>
          <a:p>
            <a:fld id="{01F86C1D-2443-8744-B2DA-12AC9628C860}" type="slidenum">
              <a:rPr lang="en-US" smtClean="0"/>
              <a:t>11</a:t>
            </a:fld>
            <a:endParaRPr lang="en-US"/>
          </a:p>
        </p:txBody>
      </p:sp>
    </p:spTree>
    <p:extLst>
      <p:ext uri="{BB962C8B-B14F-4D97-AF65-F5344CB8AC3E}">
        <p14:creationId xmlns:p14="http://schemas.microsoft.com/office/powerpoint/2010/main" val="1240066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the question you are covering on this slide and the approach to answering the question. </a:t>
            </a:r>
          </a:p>
          <a:p>
            <a:endParaRPr lang="en-US" dirty="0"/>
          </a:p>
          <a:p>
            <a:r>
              <a:rPr lang="en-US" dirty="0"/>
              <a:t>Approach</a:t>
            </a:r>
            <a:r>
              <a:rPr lang="en-US" baseline="0" dirty="0"/>
              <a:t> to answering question </a:t>
            </a:r>
          </a:p>
          <a:p>
            <a:r>
              <a:rPr lang="en-US" baseline="0" dirty="0"/>
              <a:t>SR/MA/Existing Report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Combination of SR/MA/Existing report and de novo systematic review of original articles </a:t>
            </a:r>
          </a:p>
          <a:p>
            <a:r>
              <a:rPr lang="en-US" baseline="0" dirty="0"/>
              <a:t>De novo systematic review of original articles </a:t>
            </a:r>
          </a:p>
          <a:p>
            <a:endParaRPr lang="en-US" dirty="0"/>
          </a:p>
        </p:txBody>
      </p:sp>
      <p:sp>
        <p:nvSpPr>
          <p:cNvPr id="4" name="Slide Number Placeholder 3"/>
          <p:cNvSpPr>
            <a:spLocks noGrp="1"/>
          </p:cNvSpPr>
          <p:nvPr>
            <p:ph type="sldNum" sz="quarter" idx="10"/>
          </p:nvPr>
        </p:nvSpPr>
        <p:spPr/>
        <p:txBody>
          <a:bodyPr/>
          <a:lstStyle/>
          <a:p>
            <a:fld id="{E147D6A6-0088-496F-A78C-FC36A32CACA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500720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could be used to summariz</a:t>
            </a:r>
            <a:r>
              <a:rPr lang="en-US" baseline="0" dirty="0"/>
              <a:t>e the evidence for original research and include information on the types of study, study duration, study location, sample size, etc. </a:t>
            </a:r>
            <a:endParaRPr lang="en-US" dirty="0"/>
          </a:p>
          <a:p>
            <a:endParaRPr lang="en-US" dirty="0"/>
          </a:p>
        </p:txBody>
      </p:sp>
      <p:sp>
        <p:nvSpPr>
          <p:cNvPr id="4" name="Slide Number Placeholder 3"/>
          <p:cNvSpPr>
            <a:spLocks noGrp="1"/>
          </p:cNvSpPr>
          <p:nvPr>
            <p:ph type="sldNum" sz="quarter" idx="10"/>
          </p:nvPr>
        </p:nvSpPr>
        <p:spPr/>
        <p:txBody>
          <a:bodyPr/>
          <a:lstStyle/>
          <a:p>
            <a:fld id="{E147D6A6-0088-496F-A78C-FC36A32CACA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504225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SC to insert key findings</a:t>
            </a:r>
            <a:r>
              <a:rPr lang="en-US" baseline="0" dirty="0"/>
              <a:t> from their review of the evidence.</a:t>
            </a:r>
            <a:endParaRPr lang="en-US" dirty="0"/>
          </a:p>
        </p:txBody>
      </p:sp>
      <p:sp>
        <p:nvSpPr>
          <p:cNvPr id="4" name="Slide Number Placeholder 3"/>
          <p:cNvSpPr>
            <a:spLocks noGrp="1"/>
          </p:cNvSpPr>
          <p:nvPr>
            <p:ph type="sldNum" sz="quarter" idx="10"/>
          </p:nvPr>
        </p:nvSpPr>
        <p:spPr/>
        <p:txBody>
          <a:bodyPr/>
          <a:lstStyle/>
          <a:p>
            <a:fld id="{E147D6A6-0088-496F-A78C-FC36A32CACA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471163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SC to insert key findings</a:t>
            </a:r>
            <a:r>
              <a:rPr lang="en-US" baseline="0" dirty="0"/>
              <a:t> from their review of the evidence.</a:t>
            </a:r>
            <a:endParaRPr lang="en-US" dirty="0"/>
          </a:p>
        </p:txBody>
      </p:sp>
      <p:sp>
        <p:nvSpPr>
          <p:cNvPr id="4" name="Slide Number Placeholder 3"/>
          <p:cNvSpPr>
            <a:spLocks noGrp="1"/>
          </p:cNvSpPr>
          <p:nvPr>
            <p:ph type="sldNum" sz="quarter" idx="10"/>
          </p:nvPr>
        </p:nvSpPr>
        <p:spPr/>
        <p:txBody>
          <a:bodyPr/>
          <a:lstStyle/>
          <a:p>
            <a:fld id="{E147D6A6-0088-496F-A78C-FC36A32CACA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798827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4A41473-EA09-8047-9B6C-C2197C7080A9}"/>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52DCAF51-552C-814B-9147-2CD4BC27B48D}"/>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A82C84D1-B076-3043-B4D4-8DDFB78646CF}"/>
              </a:ext>
            </a:extLst>
          </p:cNvPr>
          <p:cNvSpPr>
            <a:spLocks noGrp="1" noChangeArrowheads="1"/>
          </p:cNvSpPr>
          <p:nvPr>
            <p:ph type="sldNum" sz="quarter" idx="12"/>
          </p:nvPr>
        </p:nvSpPr>
        <p:spPr>
          <a:ln/>
        </p:spPr>
        <p:txBody>
          <a:bodyPr/>
          <a:lstStyle>
            <a:lvl1pPr>
              <a:defRPr/>
            </a:lvl1pPr>
          </a:lstStyle>
          <a:p>
            <a:fld id="{2C17021C-0A93-4F45-9990-A18BBCA291F9}" type="slidenum">
              <a:rPr lang="en-US" altLang="en-US"/>
              <a:pPr/>
              <a:t>‹#›</a:t>
            </a:fld>
            <a:endParaRPr lang="en-US" altLang="en-US"/>
          </a:p>
        </p:txBody>
      </p:sp>
    </p:spTree>
    <p:extLst>
      <p:ext uri="{BB962C8B-B14F-4D97-AF65-F5344CB8AC3E}">
        <p14:creationId xmlns:p14="http://schemas.microsoft.com/office/powerpoint/2010/main" val="424314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BC1BE2A-FD17-3F40-9FA1-89A6C1ABA519}"/>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D4BA05F6-7056-3044-818A-C67445EC2C74}"/>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28FD4C98-6D5E-9244-B7CB-178F77B402DD}"/>
              </a:ext>
            </a:extLst>
          </p:cNvPr>
          <p:cNvSpPr>
            <a:spLocks noGrp="1" noChangeArrowheads="1"/>
          </p:cNvSpPr>
          <p:nvPr>
            <p:ph type="sldNum" sz="quarter" idx="12"/>
          </p:nvPr>
        </p:nvSpPr>
        <p:spPr>
          <a:ln/>
        </p:spPr>
        <p:txBody>
          <a:bodyPr/>
          <a:lstStyle>
            <a:lvl1pPr>
              <a:defRPr/>
            </a:lvl1pPr>
          </a:lstStyle>
          <a:p>
            <a:fld id="{57E4B9E4-35D3-F749-B610-732C34FF38BE}" type="slidenum">
              <a:rPr lang="en-US" altLang="en-US"/>
              <a:pPr/>
              <a:t>‹#›</a:t>
            </a:fld>
            <a:endParaRPr lang="en-US" altLang="en-US"/>
          </a:p>
        </p:txBody>
      </p:sp>
    </p:spTree>
    <p:extLst>
      <p:ext uri="{BB962C8B-B14F-4D97-AF65-F5344CB8AC3E}">
        <p14:creationId xmlns:p14="http://schemas.microsoft.com/office/powerpoint/2010/main" val="18671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2B8AD0-5C0A-544E-B1E3-DB882EF1AC31}"/>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C0D40E17-EA7A-1F43-918B-A16B2D731657}"/>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FA6505D5-35A1-F14B-96B7-329788415E2F}"/>
              </a:ext>
            </a:extLst>
          </p:cNvPr>
          <p:cNvSpPr>
            <a:spLocks noGrp="1" noChangeArrowheads="1"/>
          </p:cNvSpPr>
          <p:nvPr>
            <p:ph type="sldNum" sz="quarter" idx="12"/>
          </p:nvPr>
        </p:nvSpPr>
        <p:spPr>
          <a:ln/>
        </p:spPr>
        <p:txBody>
          <a:bodyPr/>
          <a:lstStyle>
            <a:lvl1pPr>
              <a:defRPr/>
            </a:lvl1pPr>
          </a:lstStyle>
          <a:p>
            <a:fld id="{38FA5590-FC64-E94D-86B3-9452B944D4ED}" type="slidenum">
              <a:rPr lang="en-US" altLang="en-US"/>
              <a:pPr/>
              <a:t>‹#›</a:t>
            </a:fld>
            <a:endParaRPr lang="en-US" altLang="en-US"/>
          </a:p>
        </p:txBody>
      </p:sp>
    </p:spTree>
    <p:extLst>
      <p:ext uri="{BB962C8B-B14F-4D97-AF65-F5344CB8AC3E}">
        <p14:creationId xmlns:p14="http://schemas.microsoft.com/office/powerpoint/2010/main" val="3283663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CCC94C56-F09E-724F-9471-434C684B8CA5}"/>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E4A9FB1C-092B-8447-90C6-43F18D8E1290}"/>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B5DDEA39-D5DE-DA4B-A9DA-FD788BDB706E}"/>
              </a:ext>
            </a:extLst>
          </p:cNvPr>
          <p:cNvSpPr>
            <a:spLocks noGrp="1" noChangeArrowheads="1"/>
          </p:cNvSpPr>
          <p:nvPr>
            <p:ph type="sldNum" sz="quarter" idx="12"/>
          </p:nvPr>
        </p:nvSpPr>
        <p:spPr>
          <a:ln/>
        </p:spPr>
        <p:txBody>
          <a:bodyPr/>
          <a:lstStyle>
            <a:lvl1pPr>
              <a:defRPr/>
            </a:lvl1pPr>
          </a:lstStyle>
          <a:p>
            <a:fld id="{CE7514DE-AC5F-9748-AF3E-3D8226CC825D}" type="slidenum">
              <a:rPr lang="en-US" altLang="en-US"/>
              <a:pPr/>
              <a:t>‹#›</a:t>
            </a:fld>
            <a:endParaRPr lang="en-US" altLang="en-US"/>
          </a:p>
        </p:txBody>
      </p:sp>
    </p:spTree>
    <p:extLst>
      <p:ext uri="{BB962C8B-B14F-4D97-AF65-F5344CB8AC3E}">
        <p14:creationId xmlns:p14="http://schemas.microsoft.com/office/powerpoint/2010/main" val="3867830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90134" y="457200"/>
            <a:ext cx="9211733" cy="1295400"/>
          </a:xfrm>
        </p:spPr>
        <p:txBody>
          <a:bodyPr/>
          <a:lstStyle/>
          <a:p>
            <a:r>
              <a:rPr lang="en-US"/>
              <a:t>Click to edit Master title style</a:t>
            </a:r>
          </a:p>
        </p:txBody>
      </p:sp>
      <p:sp>
        <p:nvSpPr>
          <p:cNvPr id="3" name="Table Placeholder 2"/>
          <p:cNvSpPr>
            <a:spLocks noGrp="1"/>
          </p:cNvSpPr>
          <p:nvPr>
            <p:ph type="tbl" idx="1"/>
          </p:nvPr>
        </p:nvSpPr>
        <p:spPr>
          <a:xfrm>
            <a:off x="1490134" y="2001838"/>
            <a:ext cx="9211733" cy="4114800"/>
          </a:xfrm>
        </p:spPr>
        <p:txBody>
          <a:bodyPr/>
          <a:lstStyle/>
          <a:p>
            <a:pPr lvl="0"/>
            <a:endParaRPr lang="en-US" noProof="0"/>
          </a:p>
        </p:txBody>
      </p:sp>
    </p:spTree>
    <p:extLst>
      <p:ext uri="{BB962C8B-B14F-4D97-AF65-F5344CB8AC3E}">
        <p14:creationId xmlns:p14="http://schemas.microsoft.com/office/powerpoint/2010/main" val="2316195445"/>
      </p:ext>
    </p:extLst>
  </p:cSld>
  <p:clrMapOvr>
    <a:masterClrMapping/>
  </p:clrMapOvr>
  <p:transition>
    <p:pull dir="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0" name="Text Placeholder 13"/>
          <p:cNvSpPr>
            <a:spLocks noGrp="1"/>
          </p:cNvSpPr>
          <p:nvPr>
            <p:ph type="body" sz="quarter" idx="15" hasCustomPrompt="1"/>
          </p:nvPr>
        </p:nvSpPr>
        <p:spPr>
          <a:xfrm>
            <a:off x="203200" y="152401"/>
            <a:ext cx="8025981" cy="797627"/>
          </a:xfrm>
          <a:prstGeom prst="rect">
            <a:avLst/>
          </a:prstGeom>
        </p:spPr>
        <p:txBody>
          <a:bodyPr anchor="ctr">
            <a:normAutofit/>
          </a:bodyPr>
          <a:lstStyle>
            <a:lvl1pPr marL="0" indent="0">
              <a:buNone/>
              <a:defRPr sz="4000">
                <a:solidFill>
                  <a:srgbClr val="FFFFFF"/>
                </a:solidFill>
                <a:latin typeface="Helvetica Neue Bold Condensed"/>
                <a:cs typeface="Verdana"/>
              </a:defRPr>
            </a:lvl1pPr>
          </a:lstStyle>
          <a:p>
            <a:pPr lvl="0"/>
            <a:r>
              <a:rPr lang="en-US" dirty="0"/>
              <a:t>Click to add slide header</a:t>
            </a:r>
          </a:p>
        </p:txBody>
      </p:sp>
      <p:sp>
        <p:nvSpPr>
          <p:cNvPr id="23" name="Slide Number Placeholder 3"/>
          <p:cNvSpPr>
            <a:spLocks noGrp="1"/>
          </p:cNvSpPr>
          <p:nvPr>
            <p:ph type="sldNum" sz="quarter" idx="18"/>
          </p:nvPr>
        </p:nvSpPr>
        <p:spPr>
          <a:xfrm>
            <a:off x="10810932" y="6255794"/>
            <a:ext cx="913481" cy="446432"/>
          </a:xfrm>
          <a:prstGeom prst="rect">
            <a:avLst/>
          </a:prstGeom>
        </p:spPr>
        <p:txBody>
          <a:bodyPr lIns="0" tIns="0" rIns="0" bIns="0" anchor="ctr"/>
          <a:lstStyle>
            <a:lvl1pPr algn="r">
              <a:defRPr sz="900">
                <a:solidFill>
                  <a:schemeClr val="tx2"/>
                </a:solidFill>
                <a:latin typeface="Helvetica Neue Bold Condensed"/>
                <a:cs typeface="Verdana"/>
              </a:defRPr>
            </a:lvl1pPr>
          </a:lstStyle>
          <a:p>
            <a:pPr defTabSz="457200"/>
            <a:fld id="{7391EDBC-5481-E248-9D04-B6CCC7FAB9E3}" type="slidenum">
              <a:rPr lang="en-US" smtClean="0">
                <a:solidFill>
                  <a:srgbClr val="092353"/>
                </a:solidFill>
              </a:rPr>
              <a:pPr defTabSz="457200"/>
              <a:t>‹#›</a:t>
            </a:fld>
            <a:endParaRPr lang="en-US" dirty="0">
              <a:solidFill>
                <a:srgbClr val="092353"/>
              </a:solidFill>
            </a:endParaRPr>
          </a:p>
        </p:txBody>
      </p:sp>
      <p:sp>
        <p:nvSpPr>
          <p:cNvPr id="5" name="Text Placeholder 6"/>
          <p:cNvSpPr>
            <a:spLocks noGrp="1"/>
          </p:cNvSpPr>
          <p:nvPr>
            <p:ph type="body" sz="quarter" idx="19"/>
          </p:nvPr>
        </p:nvSpPr>
        <p:spPr>
          <a:xfrm>
            <a:off x="711200" y="1600200"/>
            <a:ext cx="10363200" cy="4419600"/>
          </a:xfrm>
          <a:prstGeom prst="rect">
            <a:avLst/>
          </a:prstGeom>
        </p:spPr>
        <p:txBody>
          <a:bodyPr/>
          <a:lstStyle>
            <a:lvl1pPr>
              <a:defRPr>
                <a:solidFill>
                  <a:schemeClr val="tx2"/>
                </a:solidFill>
                <a:latin typeface="Helvetica Neue Bold Condensed"/>
              </a:defRPr>
            </a:lvl1pPr>
            <a:lvl2pPr>
              <a:defRPr>
                <a:solidFill>
                  <a:schemeClr val="tx2"/>
                </a:solidFill>
                <a:latin typeface="Helvetica Neue Bold Condensed"/>
              </a:defRPr>
            </a:lvl2pPr>
            <a:lvl3pPr>
              <a:defRPr>
                <a:solidFill>
                  <a:schemeClr val="tx2"/>
                </a:solidFill>
                <a:latin typeface="Helvetica Neue Bold Condensed"/>
              </a:defRPr>
            </a:lvl3pPr>
            <a:lvl4pPr>
              <a:defRPr>
                <a:solidFill>
                  <a:schemeClr val="tx2"/>
                </a:solidFill>
                <a:latin typeface="Helvetica Neue Bold Condensed"/>
              </a:defRPr>
            </a:lvl4pPr>
            <a:lvl5pPr>
              <a:defRPr>
                <a:solidFill>
                  <a:schemeClr val="tx2"/>
                </a:solidFill>
                <a:latin typeface="Helvetica Neue Bold Condense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4319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p:spTree>
      <p:nvGrpSpPr>
        <p:cNvPr id="1" name=""/>
        <p:cNvGrpSpPr/>
        <p:nvPr/>
      </p:nvGrpSpPr>
      <p:grpSpPr>
        <a:xfrm>
          <a:off x="0" y="0"/>
          <a:ext cx="0" cy="0"/>
          <a:chOff x="0" y="0"/>
          <a:chExt cx="0" cy="0"/>
        </a:xfrm>
      </p:grpSpPr>
      <p:sp>
        <p:nvSpPr>
          <p:cNvPr id="33" name="Slide Number Placeholder 3"/>
          <p:cNvSpPr>
            <a:spLocks noGrp="1"/>
          </p:cNvSpPr>
          <p:nvPr>
            <p:ph type="sldNum" sz="quarter" idx="18"/>
          </p:nvPr>
        </p:nvSpPr>
        <p:spPr>
          <a:xfrm>
            <a:off x="10810932" y="6255794"/>
            <a:ext cx="913481" cy="446432"/>
          </a:xfrm>
          <a:prstGeom prst="rect">
            <a:avLst/>
          </a:prstGeom>
        </p:spPr>
        <p:txBody>
          <a:bodyPr lIns="0" tIns="0" rIns="0" bIns="0" anchor="ctr"/>
          <a:lstStyle>
            <a:lvl1pPr algn="r">
              <a:defRPr sz="1600">
                <a:solidFill>
                  <a:schemeClr val="tx2">
                    <a:lumMod val="75000"/>
                  </a:schemeClr>
                </a:solidFill>
                <a:latin typeface="Arial" panose="020B0604020202020204" pitchFamily="34" charset="0"/>
                <a:cs typeface="Arial" panose="020B0604020202020204" pitchFamily="34" charset="0"/>
              </a:defRPr>
            </a:lvl1pPr>
          </a:lstStyle>
          <a:p>
            <a:fld id="{7391EDBC-5481-E248-9D04-B6CCC7FAB9E3}" type="slidenum">
              <a:rPr lang="en-US" smtClean="0"/>
              <a:pPr/>
              <a:t>‹#›</a:t>
            </a:fld>
            <a:endParaRPr lang="en-US" dirty="0"/>
          </a:p>
        </p:txBody>
      </p:sp>
      <p:sp>
        <p:nvSpPr>
          <p:cNvPr id="2" name="Title 1">
            <a:extLst>
              <a:ext uri="{FF2B5EF4-FFF2-40B4-BE49-F238E27FC236}">
                <a16:creationId xmlns:a16="http://schemas.microsoft.com/office/drawing/2014/main" id="{D1052B51-053E-944F-90E8-335286AC5586}"/>
              </a:ext>
            </a:extLst>
          </p:cNvPr>
          <p:cNvSpPr>
            <a:spLocks noGrp="1"/>
          </p:cNvSpPr>
          <p:nvPr>
            <p:ph type="title"/>
          </p:nvPr>
        </p:nvSpPr>
        <p:spPr>
          <a:xfrm>
            <a:off x="457200" y="1097280"/>
            <a:ext cx="11247120" cy="457200"/>
          </a:xfrm>
          <a:prstGeom prst="rect">
            <a:avLst/>
          </a:prstGeom>
        </p:spPr>
        <p:txBody>
          <a:bodyPr lIns="0" tIns="0" rIns="0" bIns="0" anchor="t" anchorCtr="0"/>
          <a:lstStyle>
            <a:lvl1pPr algn="l">
              <a:defRPr sz="3200" b="1">
                <a:solidFill>
                  <a:schemeClr val="accent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Picture Placeholder 3">
            <a:extLst>
              <a:ext uri="{FF2B5EF4-FFF2-40B4-BE49-F238E27FC236}">
                <a16:creationId xmlns:a16="http://schemas.microsoft.com/office/drawing/2014/main" id="{32BDC88A-2123-AA4B-BF01-62E12EB046BB}"/>
              </a:ext>
            </a:extLst>
          </p:cNvPr>
          <p:cNvSpPr>
            <a:spLocks noGrp="1"/>
          </p:cNvSpPr>
          <p:nvPr>
            <p:ph type="pic" sz="quarter" idx="19" hasCustomPrompt="1"/>
          </p:nvPr>
        </p:nvSpPr>
        <p:spPr>
          <a:xfrm>
            <a:off x="457200" y="1828800"/>
            <a:ext cx="11247120" cy="3840480"/>
          </a:xfrm>
          <a:prstGeom prst="rect">
            <a:avLst/>
          </a:prstGeom>
        </p:spPr>
        <p:txBody>
          <a:bodyPr/>
          <a:lstStyle>
            <a:lvl1pPr marL="0" indent="0">
              <a:buNone/>
              <a:defRPr sz="2400">
                <a:solidFill>
                  <a:schemeClr val="accent6"/>
                </a:solidFill>
                <a:latin typeface="Arial" panose="020B0604020202020204" pitchFamily="34" charset="0"/>
                <a:cs typeface="Arial" panose="020B0604020202020204" pitchFamily="34" charset="0"/>
              </a:defRPr>
            </a:lvl1pPr>
          </a:lstStyle>
          <a:p>
            <a:r>
              <a:rPr lang="en-US" dirty="0"/>
              <a:t>Click to add an image</a:t>
            </a:r>
          </a:p>
        </p:txBody>
      </p:sp>
    </p:spTree>
    <p:extLst>
      <p:ext uri="{BB962C8B-B14F-4D97-AF65-F5344CB8AC3E}">
        <p14:creationId xmlns:p14="http://schemas.microsoft.com/office/powerpoint/2010/main" val="1970498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aragraph Text">
    <p:spTree>
      <p:nvGrpSpPr>
        <p:cNvPr id="1" name=""/>
        <p:cNvGrpSpPr/>
        <p:nvPr/>
      </p:nvGrpSpPr>
      <p:grpSpPr>
        <a:xfrm>
          <a:off x="0" y="0"/>
          <a:ext cx="0" cy="0"/>
          <a:chOff x="0" y="0"/>
          <a:chExt cx="0" cy="0"/>
        </a:xfrm>
      </p:grpSpPr>
      <p:sp>
        <p:nvSpPr>
          <p:cNvPr id="7" name="Text Placeholder 10"/>
          <p:cNvSpPr>
            <a:spLocks noGrp="1"/>
          </p:cNvSpPr>
          <p:nvPr>
            <p:ph type="body" sz="quarter" idx="13" hasCustomPrompt="1"/>
          </p:nvPr>
        </p:nvSpPr>
        <p:spPr>
          <a:xfrm>
            <a:off x="457200" y="1828800"/>
            <a:ext cx="11247120" cy="3842795"/>
          </a:xfrm>
          <a:prstGeom prst="rect">
            <a:avLst/>
          </a:prstGeom>
        </p:spPr>
        <p:txBody>
          <a:bodyPr>
            <a:noAutofit/>
          </a:bodyPr>
          <a:lstStyle>
            <a:lvl1pPr marL="0" indent="0">
              <a:spcBef>
                <a:spcPts val="0"/>
              </a:spcBef>
              <a:spcAft>
                <a:spcPts val="600"/>
              </a:spcAft>
              <a:buClr>
                <a:schemeClr val="accent6"/>
              </a:buClr>
              <a:buSzPct val="105000"/>
              <a:buFont typeface="Arial" panose="020B0604020202020204" pitchFamily="34" charset="0"/>
              <a:buNone/>
              <a:defRPr sz="2400">
                <a:solidFill>
                  <a:schemeClr val="accent6"/>
                </a:solidFill>
                <a:latin typeface="Arial" panose="020B0604020202020204" pitchFamily="34" charset="0"/>
                <a:cs typeface="Arial" panose="020B0604020202020204" pitchFamily="34" charset="0"/>
              </a:defRPr>
            </a:lvl1pPr>
            <a:lvl2pPr marL="742950" indent="-285750">
              <a:spcBef>
                <a:spcPts val="0"/>
              </a:spcBef>
              <a:spcAft>
                <a:spcPts val="600"/>
              </a:spcAft>
              <a:buClr>
                <a:schemeClr val="accent6"/>
              </a:buClr>
              <a:buSzPct val="85000"/>
              <a:buFont typeface="Courier New" panose="02070309020205020404" pitchFamily="49" charset="0"/>
              <a:buChar char="o"/>
              <a:defRPr sz="2400">
                <a:solidFill>
                  <a:schemeClr val="accent6">
                    <a:lumMod val="75000"/>
                  </a:schemeClr>
                </a:solidFill>
                <a:latin typeface="Arial" panose="020B0604020202020204" pitchFamily="34" charset="0"/>
                <a:cs typeface="Arial" panose="020B0604020202020204" pitchFamily="34" charset="0"/>
              </a:defRPr>
            </a:lvl2pPr>
            <a:lvl3pPr marL="1200150" indent="-285750">
              <a:spcBef>
                <a:spcPts val="0"/>
              </a:spcBef>
              <a:spcAft>
                <a:spcPts val="600"/>
              </a:spcAft>
              <a:buClr>
                <a:schemeClr val="accent6"/>
              </a:buClr>
              <a:buSzPct val="95000"/>
              <a:buFont typeface="Wingdings" pitchFamily="2" charset="2"/>
              <a:buChar char="§"/>
              <a:defRPr sz="2400">
                <a:solidFill>
                  <a:schemeClr val="accent6">
                    <a:lumMod val="75000"/>
                  </a:schemeClr>
                </a:solidFill>
                <a:latin typeface="Arial" panose="020B0604020202020204" pitchFamily="34" charset="0"/>
                <a:cs typeface="Arial" panose="020B0604020202020204" pitchFamily="34" charset="0"/>
              </a:defRPr>
            </a:lvl3pPr>
            <a:lvl4pPr marL="1657350" indent="-285750">
              <a:buClr>
                <a:schemeClr val="accent6"/>
              </a:buClr>
              <a:buFont typeface="Arial" panose="020B0604020202020204" pitchFamily="34" charset="0"/>
              <a:buChar char="•"/>
              <a:defRPr sz="2600">
                <a:latin typeface="Arial" panose="020B0604020202020204" pitchFamily="34" charset="0"/>
                <a:cs typeface="Arial" panose="020B0604020202020204" pitchFamily="34" charset="0"/>
              </a:defRPr>
            </a:lvl4pPr>
            <a:lvl5pPr marL="1828800" indent="0">
              <a:buNone/>
              <a:defRPr sz="1400">
                <a:latin typeface="Verdana"/>
                <a:cs typeface="Verdana"/>
              </a:defRPr>
            </a:lvl5pPr>
          </a:lstStyle>
          <a:p>
            <a:pPr lvl="0"/>
            <a:r>
              <a:rPr lang="en-US" dirty="0"/>
              <a:t>Click to add text</a:t>
            </a:r>
          </a:p>
        </p:txBody>
      </p:sp>
      <p:sp>
        <p:nvSpPr>
          <p:cNvPr id="33" name="Slide Number Placeholder 3"/>
          <p:cNvSpPr>
            <a:spLocks noGrp="1"/>
          </p:cNvSpPr>
          <p:nvPr>
            <p:ph type="sldNum" sz="quarter" idx="18"/>
          </p:nvPr>
        </p:nvSpPr>
        <p:spPr>
          <a:xfrm>
            <a:off x="10810932" y="6255794"/>
            <a:ext cx="913481" cy="446432"/>
          </a:xfrm>
          <a:prstGeom prst="rect">
            <a:avLst/>
          </a:prstGeom>
        </p:spPr>
        <p:txBody>
          <a:bodyPr lIns="0" tIns="0" rIns="0" bIns="0" anchor="ctr"/>
          <a:lstStyle>
            <a:lvl1pPr algn="r">
              <a:defRPr sz="1600">
                <a:solidFill>
                  <a:schemeClr val="tx2">
                    <a:lumMod val="75000"/>
                  </a:schemeClr>
                </a:solidFill>
                <a:latin typeface="Arial" panose="020B0604020202020204" pitchFamily="34" charset="0"/>
                <a:cs typeface="Arial" panose="020B0604020202020204" pitchFamily="34" charset="0"/>
              </a:defRPr>
            </a:lvl1pPr>
          </a:lstStyle>
          <a:p>
            <a:fld id="{7391EDBC-5481-E248-9D04-B6CCC7FAB9E3}" type="slidenum">
              <a:rPr lang="en-US" smtClean="0"/>
              <a:pPr/>
              <a:t>‹#›</a:t>
            </a:fld>
            <a:endParaRPr lang="en-US" dirty="0"/>
          </a:p>
        </p:txBody>
      </p:sp>
      <p:sp>
        <p:nvSpPr>
          <p:cNvPr id="2" name="Title 1">
            <a:extLst>
              <a:ext uri="{FF2B5EF4-FFF2-40B4-BE49-F238E27FC236}">
                <a16:creationId xmlns:a16="http://schemas.microsoft.com/office/drawing/2014/main" id="{D1052B51-053E-944F-90E8-335286AC5586}"/>
              </a:ext>
            </a:extLst>
          </p:cNvPr>
          <p:cNvSpPr>
            <a:spLocks noGrp="1"/>
          </p:cNvSpPr>
          <p:nvPr>
            <p:ph type="title"/>
          </p:nvPr>
        </p:nvSpPr>
        <p:spPr>
          <a:xfrm>
            <a:off x="457200" y="1097280"/>
            <a:ext cx="11247120" cy="457200"/>
          </a:xfrm>
          <a:prstGeom prst="rect">
            <a:avLst/>
          </a:prstGeom>
        </p:spPr>
        <p:txBody>
          <a:bodyPr lIns="0" tIns="0" rIns="0" bIns="0" anchor="t" anchorCtr="0"/>
          <a:lstStyle>
            <a:lvl1pPr algn="l">
              <a:defRPr sz="3200" b="1">
                <a:solidFill>
                  <a:schemeClr val="accent6"/>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24796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E30D9F-DA7C-104D-8AA0-C05CB56810CC}"/>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89B42C6D-B17E-D444-8F01-DF412717F1C4}"/>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76791A77-8025-3245-A536-DE6E0032AF34}"/>
              </a:ext>
            </a:extLst>
          </p:cNvPr>
          <p:cNvSpPr>
            <a:spLocks noGrp="1" noChangeArrowheads="1"/>
          </p:cNvSpPr>
          <p:nvPr>
            <p:ph type="sldNum" sz="quarter" idx="12"/>
          </p:nvPr>
        </p:nvSpPr>
        <p:spPr>
          <a:ln/>
        </p:spPr>
        <p:txBody>
          <a:bodyPr/>
          <a:lstStyle>
            <a:lvl1pPr>
              <a:defRPr/>
            </a:lvl1pPr>
          </a:lstStyle>
          <a:p>
            <a:fld id="{818C708C-DBCE-1A40-A769-6E13D0B1B07C}" type="slidenum">
              <a:rPr lang="en-US" altLang="en-US"/>
              <a:pPr/>
              <a:t>‹#›</a:t>
            </a:fld>
            <a:endParaRPr lang="en-US" altLang="en-US"/>
          </a:p>
        </p:txBody>
      </p:sp>
    </p:spTree>
    <p:extLst>
      <p:ext uri="{BB962C8B-B14F-4D97-AF65-F5344CB8AC3E}">
        <p14:creationId xmlns:p14="http://schemas.microsoft.com/office/powerpoint/2010/main" val="4118227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5EF146E-4975-894A-949C-41E882765D00}"/>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99399D85-5EF3-D94A-836A-3673576D5BE6}"/>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D936EDB5-7729-ED44-8902-0DAA8547158F}"/>
              </a:ext>
            </a:extLst>
          </p:cNvPr>
          <p:cNvSpPr>
            <a:spLocks noGrp="1" noChangeArrowheads="1"/>
          </p:cNvSpPr>
          <p:nvPr>
            <p:ph type="sldNum" sz="quarter" idx="12"/>
          </p:nvPr>
        </p:nvSpPr>
        <p:spPr>
          <a:ln/>
        </p:spPr>
        <p:txBody>
          <a:bodyPr/>
          <a:lstStyle>
            <a:lvl1pPr>
              <a:defRPr/>
            </a:lvl1pPr>
          </a:lstStyle>
          <a:p>
            <a:fld id="{35ED9912-9B9B-A14A-B6F1-0BD2E4C241D7}" type="slidenum">
              <a:rPr lang="en-US" altLang="en-US"/>
              <a:pPr/>
              <a:t>‹#›</a:t>
            </a:fld>
            <a:endParaRPr lang="en-US" altLang="en-US"/>
          </a:p>
        </p:txBody>
      </p:sp>
    </p:spTree>
    <p:extLst>
      <p:ext uri="{BB962C8B-B14F-4D97-AF65-F5344CB8AC3E}">
        <p14:creationId xmlns:p14="http://schemas.microsoft.com/office/powerpoint/2010/main" val="326067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BE71925-47C9-4340-B655-95A4D50D664E}"/>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C12138C4-C2D7-9C4C-8F51-F6874261CE42}"/>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CC72EC83-79EA-E548-B7B5-1FB4FF83C9D1}"/>
              </a:ext>
            </a:extLst>
          </p:cNvPr>
          <p:cNvSpPr>
            <a:spLocks noGrp="1" noChangeArrowheads="1"/>
          </p:cNvSpPr>
          <p:nvPr>
            <p:ph type="sldNum" sz="quarter" idx="12"/>
          </p:nvPr>
        </p:nvSpPr>
        <p:spPr>
          <a:ln/>
        </p:spPr>
        <p:txBody>
          <a:bodyPr/>
          <a:lstStyle>
            <a:lvl1pPr>
              <a:defRPr/>
            </a:lvl1pPr>
          </a:lstStyle>
          <a:p>
            <a:fld id="{9AAD967F-16F7-584B-852D-484B841B5987}" type="slidenum">
              <a:rPr lang="en-US" altLang="en-US"/>
              <a:pPr/>
              <a:t>‹#›</a:t>
            </a:fld>
            <a:endParaRPr lang="en-US" altLang="en-US"/>
          </a:p>
        </p:txBody>
      </p:sp>
    </p:spTree>
    <p:extLst>
      <p:ext uri="{BB962C8B-B14F-4D97-AF65-F5344CB8AC3E}">
        <p14:creationId xmlns:p14="http://schemas.microsoft.com/office/powerpoint/2010/main" val="401695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CC21E09-5699-B745-ABAA-201ECA32CDE6}"/>
              </a:ext>
            </a:extLst>
          </p:cNvPr>
          <p:cNvSpPr>
            <a:spLocks noGrp="1" noChangeArrowheads="1"/>
          </p:cNvSpPr>
          <p:nvPr>
            <p:ph type="dt" sz="half" idx="10"/>
          </p:nvPr>
        </p:nvSpPr>
        <p:spPr>
          <a:ln/>
        </p:spPr>
        <p:txBody>
          <a:bodyPr/>
          <a:lstStyle>
            <a:lvl1pPr>
              <a:defRPr/>
            </a:lvl1pPr>
          </a:lstStyle>
          <a:p>
            <a:endParaRPr lang="en-US" altLang="en-US"/>
          </a:p>
        </p:txBody>
      </p:sp>
      <p:sp>
        <p:nvSpPr>
          <p:cNvPr id="8" name="Rectangle 5">
            <a:extLst>
              <a:ext uri="{FF2B5EF4-FFF2-40B4-BE49-F238E27FC236}">
                <a16:creationId xmlns:a16="http://schemas.microsoft.com/office/drawing/2014/main" id="{25FCB8E5-4FAB-F94D-8586-D8924A87FFF8}"/>
              </a:ext>
            </a:extLst>
          </p:cNvPr>
          <p:cNvSpPr>
            <a:spLocks noGrp="1" noChangeArrowheads="1"/>
          </p:cNvSpPr>
          <p:nvPr>
            <p:ph type="ftr" sz="quarter" idx="11"/>
          </p:nvPr>
        </p:nvSpPr>
        <p:spPr>
          <a:ln/>
        </p:spPr>
        <p:txBody>
          <a:bodyPr/>
          <a:lstStyle>
            <a:lvl1pPr>
              <a:defRPr/>
            </a:lvl1pPr>
          </a:lstStyle>
          <a:p>
            <a:endParaRPr lang="en-US" altLang="en-US"/>
          </a:p>
        </p:txBody>
      </p:sp>
      <p:sp>
        <p:nvSpPr>
          <p:cNvPr id="9" name="Rectangle 6">
            <a:extLst>
              <a:ext uri="{FF2B5EF4-FFF2-40B4-BE49-F238E27FC236}">
                <a16:creationId xmlns:a16="http://schemas.microsoft.com/office/drawing/2014/main" id="{A2184B61-D963-B047-B157-834CF355B00E}"/>
              </a:ext>
            </a:extLst>
          </p:cNvPr>
          <p:cNvSpPr>
            <a:spLocks noGrp="1" noChangeArrowheads="1"/>
          </p:cNvSpPr>
          <p:nvPr>
            <p:ph type="sldNum" sz="quarter" idx="12"/>
          </p:nvPr>
        </p:nvSpPr>
        <p:spPr>
          <a:ln/>
        </p:spPr>
        <p:txBody>
          <a:bodyPr/>
          <a:lstStyle>
            <a:lvl1pPr>
              <a:defRPr/>
            </a:lvl1pPr>
          </a:lstStyle>
          <a:p>
            <a:fld id="{AED5F628-E6E9-C84F-AB83-71E0EBE24E83}" type="slidenum">
              <a:rPr lang="en-US" altLang="en-US"/>
              <a:pPr/>
              <a:t>‹#›</a:t>
            </a:fld>
            <a:endParaRPr lang="en-US" altLang="en-US"/>
          </a:p>
        </p:txBody>
      </p:sp>
    </p:spTree>
    <p:extLst>
      <p:ext uri="{BB962C8B-B14F-4D97-AF65-F5344CB8AC3E}">
        <p14:creationId xmlns:p14="http://schemas.microsoft.com/office/powerpoint/2010/main" val="1840333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7473879-EE8F-DF43-A0AC-4146578A157B}"/>
              </a:ext>
            </a:extLst>
          </p:cNvPr>
          <p:cNvSpPr>
            <a:spLocks noGrp="1" noChangeArrowheads="1"/>
          </p:cNvSpPr>
          <p:nvPr>
            <p:ph type="dt" sz="half" idx="10"/>
          </p:nvPr>
        </p:nvSpPr>
        <p:spPr>
          <a:ln/>
        </p:spPr>
        <p:txBody>
          <a:bodyPr/>
          <a:lstStyle>
            <a:lvl1pPr>
              <a:defRPr/>
            </a:lvl1pPr>
          </a:lstStyle>
          <a:p>
            <a:endParaRPr lang="en-US" altLang="en-US"/>
          </a:p>
        </p:txBody>
      </p:sp>
      <p:sp>
        <p:nvSpPr>
          <p:cNvPr id="4" name="Rectangle 5">
            <a:extLst>
              <a:ext uri="{FF2B5EF4-FFF2-40B4-BE49-F238E27FC236}">
                <a16:creationId xmlns:a16="http://schemas.microsoft.com/office/drawing/2014/main" id="{D7721C22-7B11-BD4F-AC76-B689D62B1868}"/>
              </a:ext>
            </a:extLst>
          </p:cNvPr>
          <p:cNvSpPr>
            <a:spLocks noGrp="1" noChangeArrowheads="1"/>
          </p:cNvSpPr>
          <p:nvPr>
            <p:ph type="ftr" sz="quarter" idx="11"/>
          </p:nvPr>
        </p:nvSpPr>
        <p:spPr>
          <a:ln/>
        </p:spPr>
        <p:txBody>
          <a:bodyPr/>
          <a:lstStyle>
            <a:lvl1pPr>
              <a:defRPr/>
            </a:lvl1pPr>
          </a:lstStyle>
          <a:p>
            <a:endParaRPr lang="en-US" altLang="en-US"/>
          </a:p>
        </p:txBody>
      </p:sp>
      <p:sp>
        <p:nvSpPr>
          <p:cNvPr id="5" name="Rectangle 6">
            <a:extLst>
              <a:ext uri="{FF2B5EF4-FFF2-40B4-BE49-F238E27FC236}">
                <a16:creationId xmlns:a16="http://schemas.microsoft.com/office/drawing/2014/main" id="{64F37C3B-F3BA-5D45-9B41-1430D89CA0B2}"/>
              </a:ext>
            </a:extLst>
          </p:cNvPr>
          <p:cNvSpPr>
            <a:spLocks noGrp="1" noChangeArrowheads="1"/>
          </p:cNvSpPr>
          <p:nvPr>
            <p:ph type="sldNum" sz="quarter" idx="12"/>
          </p:nvPr>
        </p:nvSpPr>
        <p:spPr>
          <a:ln/>
        </p:spPr>
        <p:txBody>
          <a:bodyPr/>
          <a:lstStyle>
            <a:lvl1pPr>
              <a:defRPr/>
            </a:lvl1pPr>
          </a:lstStyle>
          <a:p>
            <a:fld id="{2B2558F5-7176-A849-93F6-711679D41286}" type="slidenum">
              <a:rPr lang="en-US" altLang="en-US"/>
              <a:pPr/>
              <a:t>‹#›</a:t>
            </a:fld>
            <a:endParaRPr lang="en-US" altLang="en-US"/>
          </a:p>
        </p:txBody>
      </p:sp>
    </p:spTree>
    <p:extLst>
      <p:ext uri="{BB962C8B-B14F-4D97-AF65-F5344CB8AC3E}">
        <p14:creationId xmlns:p14="http://schemas.microsoft.com/office/powerpoint/2010/main" val="159704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D8D89CB-BD15-9F4E-96FF-769575AE4CE1}"/>
              </a:ext>
            </a:extLst>
          </p:cNvPr>
          <p:cNvSpPr>
            <a:spLocks noGrp="1" noChangeArrowheads="1"/>
          </p:cNvSpPr>
          <p:nvPr>
            <p:ph type="dt" sz="half" idx="10"/>
          </p:nvPr>
        </p:nvSpPr>
        <p:spPr>
          <a:ln/>
        </p:spPr>
        <p:txBody>
          <a:bodyPr/>
          <a:lstStyle>
            <a:lvl1pPr>
              <a:defRPr/>
            </a:lvl1pPr>
          </a:lstStyle>
          <a:p>
            <a:endParaRPr lang="en-US" altLang="en-US"/>
          </a:p>
        </p:txBody>
      </p:sp>
      <p:sp>
        <p:nvSpPr>
          <p:cNvPr id="3" name="Rectangle 5">
            <a:extLst>
              <a:ext uri="{FF2B5EF4-FFF2-40B4-BE49-F238E27FC236}">
                <a16:creationId xmlns:a16="http://schemas.microsoft.com/office/drawing/2014/main" id="{654D1666-739A-5F4D-8E15-CDE7C0F9C16A}"/>
              </a:ext>
            </a:extLst>
          </p:cNvPr>
          <p:cNvSpPr>
            <a:spLocks noGrp="1" noChangeArrowheads="1"/>
          </p:cNvSpPr>
          <p:nvPr>
            <p:ph type="ftr" sz="quarter" idx="11"/>
          </p:nvPr>
        </p:nvSpPr>
        <p:spPr>
          <a:ln/>
        </p:spPr>
        <p:txBody>
          <a:bodyPr/>
          <a:lstStyle>
            <a:lvl1pPr>
              <a:defRPr/>
            </a:lvl1pPr>
          </a:lstStyle>
          <a:p>
            <a:endParaRPr lang="en-US" altLang="en-US"/>
          </a:p>
        </p:txBody>
      </p:sp>
      <p:sp>
        <p:nvSpPr>
          <p:cNvPr id="4" name="Rectangle 6">
            <a:extLst>
              <a:ext uri="{FF2B5EF4-FFF2-40B4-BE49-F238E27FC236}">
                <a16:creationId xmlns:a16="http://schemas.microsoft.com/office/drawing/2014/main" id="{C1C13E1A-1176-8548-A836-CC97092B4627}"/>
              </a:ext>
            </a:extLst>
          </p:cNvPr>
          <p:cNvSpPr>
            <a:spLocks noGrp="1" noChangeArrowheads="1"/>
          </p:cNvSpPr>
          <p:nvPr>
            <p:ph type="sldNum" sz="quarter" idx="12"/>
          </p:nvPr>
        </p:nvSpPr>
        <p:spPr>
          <a:ln/>
        </p:spPr>
        <p:txBody>
          <a:bodyPr/>
          <a:lstStyle>
            <a:lvl1pPr>
              <a:defRPr/>
            </a:lvl1pPr>
          </a:lstStyle>
          <a:p>
            <a:fld id="{CC087089-0E00-EE43-88A2-47F1D9ED37EA}" type="slidenum">
              <a:rPr lang="en-US" altLang="en-US"/>
              <a:pPr/>
              <a:t>‹#›</a:t>
            </a:fld>
            <a:endParaRPr lang="en-US" altLang="en-US"/>
          </a:p>
        </p:txBody>
      </p:sp>
    </p:spTree>
    <p:extLst>
      <p:ext uri="{BB962C8B-B14F-4D97-AF65-F5344CB8AC3E}">
        <p14:creationId xmlns:p14="http://schemas.microsoft.com/office/powerpoint/2010/main" val="343429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1B5933-AF4D-0E40-8E1E-673FF781C384}"/>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19DBEE38-7B9B-DB45-8A75-F26089F3E713}"/>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B724ECF2-AF8C-ED4D-A966-6D08D6E78C30}"/>
              </a:ext>
            </a:extLst>
          </p:cNvPr>
          <p:cNvSpPr>
            <a:spLocks noGrp="1" noChangeArrowheads="1"/>
          </p:cNvSpPr>
          <p:nvPr>
            <p:ph type="sldNum" sz="quarter" idx="12"/>
          </p:nvPr>
        </p:nvSpPr>
        <p:spPr>
          <a:ln/>
        </p:spPr>
        <p:txBody>
          <a:bodyPr/>
          <a:lstStyle>
            <a:lvl1pPr>
              <a:defRPr/>
            </a:lvl1pPr>
          </a:lstStyle>
          <a:p>
            <a:fld id="{799549AE-BFBB-4A44-998F-ED0C132326CB}" type="slidenum">
              <a:rPr lang="en-US" altLang="en-US"/>
              <a:pPr/>
              <a:t>‹#›</a:t>
            </a:fld>
            <a:endParaRPr lang="en-US" altLang="en-US"/>
          </a:p>
        </p:txBody>
      </p:sp>
    </p:spTree>
    <p:extLst>
      <p:ext uri="{BB962C8B-B14F-4D97-AF65-F5344CB8AC3E}">
        <p14:creationId xmlns:p14="http://schemas.microsoft.com/office/powerpoint/2010/main" val="334305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ED22BE0-CB2A-BA44-8BD9-6FCAE9FF8744}"/>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2993F0B7-26D2-D04E-B1E4-80F12DF72B20}"/>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3FD3765C-0F52-2544-84C2-75F60D00E3D7}"/>
              </a:ext>
            </a:extLst>
          </p:cNvPr>
          <p:cNvSpPr>
            <a:spLocks noGrp="1" noChangeArrowheads="1"/>
          </p:cNvSpPr>
          <p:nvPr>
            <p:ph type="sldNum" sz="quarter" idx="12"/>
          </p:nvPr>
        </p:nvSpPr>
        <p:spPr>
          <a:ln/>
        </p:spPr>
        <p:txBody>
          <a:bodyPr/>
          <a:lstStyle>
            <a:lvl1pPr>
              <a:defRPr/>
            </a:lvl1pPr>
          </a:lstStyle>
          <a:p>
            <a:fld id="{D3DF27E7-6D44-5D4A-A203-5C92A9309424}" type="slidenum">
              <a:rPr lang="en-US" altLang="en-US"/>
              <a:pPr/>
              <a:t>‹#›</a:t>
            </a:fld>
            <a:endParaRPr lang="en-US" altLang="en-US"/>
          </a:p>
        </p:txBody>
      </p:sp>
    </p:spTree>
    <p:extLst>
      <p:ext uri="{BB962C8B-B14F-4D97-AF65-F5344CB8AC3E}">
        <p14:creationId xmlns:p14="http://schemas.microsoft.com/office/powerpoint/2010/main" val="298361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531B7EE-E707-7A4A-A840-E5075E486984}"/>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3C68CF7-483B-3F46-AEA7-A935BA888B2A}"/>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C360071-7128-0348-B13F-7C649097939F}"/>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AE2E3BB0-C710-F242-AF0F-19A923DCF4B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FA9E3B4A-D418-3B4A-BCE5-55886B3AA1E7}"/>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F409A4AA-44CD-3A44-9E11-2D7E865D96B6}" type="slidenum">
              <a:rPr lang="en-US" altLang="en-US"/>
              <a:pPr/>
              <a:t>‹#›</a:t>
            </a:fld>
            <a:endParaRPr lang="en-US" altLang="en-US"/>
          </a:p>
        </p:txBody>
      </p:sp>
    </p:spTree>
    <p:extLst>
      <p:ext uri="{BB962C8B-B14F-4D97-AF65-F5344CB8AC3E}">
        <p14:creationId xmlns:p14="http://schemas.microsoft.com/office/powerpoint/2010/main" val="1730777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apod.nasa.gov/apod/ap220822.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p:nvPr/>
        </p:nvSpPr>
        <p:spPr>
          <a:xfrm>
            <a:off x="6477000" y="6093995"/>
            <a:ext cx="1828800" cy="685801"/>
          </a:xfrm>
          <a:prstGeom prst="rect">
            <a:avLst/>
          </a:prstGeom>
          <a:blipFill>
            <a:blip r:embed="rId3" cstate="print"/>
            <a:stretch>
              <a:fillRect/>
            </a:stretch>
          </a:blipFill>
        </p:spPr>
        <p:txBody>
          <a:bodyPr wrap="square" lIns="0" tIns="0" rIns="0" bIns="0" rtlCol="0"/>
          <a:lstStyle/>
          <a:p>
            <a:endParaRPr/>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3775075"/>
            <a:ext cx="3505200" cy="308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C:\Users\roger132\AppData\Local\Microsoft\Windows\Temporary Internet Files\Content.Outlook\UFJAL7EP\heart_blue.png"/>
          <p:cNvPicPr/>
          <p:nvPr/>
        </p:nvPicPr>
        <p:blipFill rotWithShape="1">
          <a:blip r:embed="rId5" cstate="print">
            <a:extLst>
              <a:ext uri="{28A0092B-C50C-407E-A947-70E740481C1C}">
                <a14:useLocalDpi xmlns:a14="http://schemas.microsoft.com/office/drawing/2010/main" val="0"/>
              </a:ext>
            </a:extLst>
          </a:blip>
          <a:srcRect l="14805" t="28429" r="13674" b="26630"/>
          <a:stretch/>
        </p:blipFill>
        <p:spPr bwMode="auto">
          <a:xfrm>
            <a:off x="3835015" y="6248401"/>
            <a:ext cx="1575186" cy="465222"/>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9" name="Title 1">
            <a:extLst>
              <a:ext uri="{FF2B5EF4-FFF2-40B4-BE49-F238E27FC236}">
                <a16:creationId xmlns:a16="http://schemas.microsoft.com/office/drawing/2014/main" id="{F0AC6AB2-82D4-D94B-91DF-BBC0B3492F5D}"/>
              </a:ext>
            </a:extLst>
          </p:cNvPr>
          <p:cNvSpPr txBox="1">
            <a:spLocks/>
          </p:cNvSpPr>
          <p:nvPr/>
        </p:nvSpPr>
        <p:spPr bwMode="auto">
          <a:xfrm>
            <a:off x="685801" y="609600"/>
            <a:ext cx="1091837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r>
              <a:rPr lang="en-US" kern="0" dirty="0">
                <a:solidFill>
                  <a:schemeClr val="accent6">
                    <a:lumMod val="75000"/>
                  </a:schemeClr>
                </a:solidFill>
              </a:rPr>
              <a:t>Steps for Health, Part 2</a:t>
            </a:r>
          </a:p>
        </p:txBody>
      </p:sp>
      <p:sp>
        <p:nvSpPr>
          <p:cNvPr id="12" name="Title 1">
            <a:extLst>
              <a:ext uri="{FF2B5EF4-FFF2-40B4-BE49-F238E27FC236}">
                <a16:creationId xmlns:a16="http://schemas.microsoft.com/office/drawing/2014/main" id="{C5792DE8-6C53-6248-9362-6110E1DF310B}"/>
              </a:ext>
            </a:extLst>
          </p:cNvPr>
          <p:cNvSpPr txBox="1">
            <a:spLocks/>
          </p:cNvSpPr>
          <p:nvPr/>
        </p:nvSpPr>
        <p:spPr bwMode="auto">
          <a:xfrm>
            <a:off x="914400" y="1534886"/>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r>
              <a:rPr lang="en-US" sz="3600" i="1" kern="0" dirty="0">
                <a:solidFill>
                  <a:srgbClr val="7A5930"/>
                </a:solidFill>
              </a:rPr>
              <a:t>Translation to Clinical Practice</a:t>
            </a:r>
          </a:p>
        </p:txBody>
      </p:sp>
      <p:sp>
        <p:nvSpPr>
          <p:cNvPr id="13" name="TextBox 12">
            <a:extLst>
              <a:ext uri="{FF2B5EF4-FFF2-40B4-BE49-F238E27FC236}">
                <a16:creationId xmlns:a16="http://schemas.microsoft.com/office/drawing/2014/main" id="{20021C7D-F893-2843-B480-9F467F71D40E}"/>
              </a:ext>
            </a:extLst>
          </p:cNvPr>
          <p:cNvSpPr txBox="1"/>
          <p:nvPr/>
        </p:nvSpPr>
        <p:spPr>
          <a:xfrm>
            <a:off x="4212771" y="3341562"/>
            <a:ext cx="2820003" cy="523220"/>
          </a:xfrm>
          <a:prstGeom prst="rect">
            <a:avLst/>
          </a:prstGeom>
          <a:noFill/>
        </p:spPr>
        <p:txBody>
          <a:bodyPr wrap="none" rtlCol="0">
            <a:spAutoFit/>
          </a:bodyPr>
          <a:lstStyle/>
          <a:p>
            <a:r>
              <a:rPr lang="en-US" sz="2800" dirty="0"/>
              <a:t>William E. Kraus</a:t>
            </a:r>
          </a:p>
        </p:txBody>
      </p:sp>
      <p:sp>
        <p:nvSpPr>
          <p:cNvPr id="14" name="TextBox 13">
            <a:extLst>
              <a:ext uri="{FF2B5EF4-FFF2-40B4-BE49-F238E27FC236}">
                <a16:creationId xmlns:a16="http://schemas.microsoft.com/office/drawing/2014/main" id="{01B2E32B-70B0-1F42-B464-D42B674D35A9}"/>
              </a:ext>
            </a:extLst>
          </p:cNvPr>
          <p:cNvSpPr txBox="1"/>
          <p:nvPr/>
        </p:nvSpPr>
        <p:spPr>
          <a:xfrm>
            <a:off x="4371468" y="3957411"/>
            <a:ext cx="2502608" cy="1384995"/>
          </a:xfrm>
          <a:prstGeom prst="rect">
            <a:avLst/>
          </a:prstGeom>
          <a:noFill/>
        </p:spPr>
        <p:txBody>
          <a:bodyPr wrap="none" rtlCol="0">
            <a:spAutoFit/>
          </a:bodyPr>
          <a:lstStyle/>
          <a:p>
            <a:pPr algn="ctr"/>
            <a:r>
              <a:rPr lang="en-US" sz="2800" dirty="0">
                <a:solidFill>
                  <a:schemeClr val="accent1">
                    <a:lumMod val="25000"/>
                  </a:schemeClr>
                </a:solidFill>
              </a:rPr>
              <a:t>PAPH</a:t>
            </a:r>
          </a:p>
          <a:p>
            <a:pPr algn="ctr"/>
            <a:r>
              <a:rPr lang="en-US" sz="2800" dirty="0">
                <a:solidFill>
                  <a:schemeClr val="accent1">
                    <a:lumMod val="25000"/>
                  </a:schemeClr>
                </a:solidFill>
              </a:rPr>
              <a:t>Columbia, SC </a:t>
            </a:r>
          </a:p>
          <a:p>
            <a:pPr algn="ctr"/>
            <a:r>
              <a:rPr lang="en-US" sz="2800" dirty="0">
                <a:solidFill>
                  <a:schemeClr val="accent1">
                    <a:lumMod val="25000"/>
                  </a:schemeClr>
                </a:solidFill>
              </a:rPr>
              <a:t>17 Sept 2022</a:t>
            </a:r>
          </a:p>
        </p:txBody>
      </p:sp>
    </p:spTree>
    <p:extLst>
      <p:ext uri="{BB962C8B-B14F-4D97-AF65-F5344CB8AC3E}">
        <p14:creationId xmlns:p14="http://schemas.microsoft.com/office/powerpoint/2010/main" val="342009777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DCD024-AFA1-54B6-6B62-120CBF69B106}"/>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980A59DD-28A9-1F04-33F1-EFC17EE1FA9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41031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892D-343D-9AC6-2933-CF65F08ED887}"/>
              </a:ext>
            </a:extLst>
          </p:cNvPr>
          <p:cNvSpPr>
            <a:spLocks noGrp="1"/>
          </p:cNvSpPr>
          <p:nvPr>
            <p:ph type="ctrTitle"/>
          </p:nvPr>
        </p:nvSpPr>
        <p:spPr>
          <a:xfrm>
            <a:off x="1423792" y="376346"/>
            <a:ext cx="9144000" cy="906853"/>
          </a:xfrm>
        </p:spPr>
        <p:txBody>
          <a:bodyPr>
            <a:normAutofit/>
          </a:bodyPr>
          <a:lstStyle/>
          <a:p>
            <a:r>
              <a:rPr lang="en-US" dirty="0"/>
              <a:t>Climate since 1880</a:t>
            </a:r>
          </a:p>
        </p:txBody>
      </p:sp>
      <p:pic>
        <p:nvPicPr>
          <p:cNvPr id="5" name="Picture 4" descr="A picture containing chart&#10;&#10;Description automatically generated">
            <a:extLst>
              <a:ext uri="{FF2B5EF4-FFF2-40B4-BE49-F238E27FC236}">
                <a16:creationId xmlns:a16="http://schemas.microsoft.com/office/drawing/2014/main" id="{98A45756-900E-4BFA-A1E8-F20C9EFEB351}"/>
              </a:ext>
            </a:extLst>
          </p:cNvPr>
          <p:cNvPicPr>
            <a:picLocks noChangeAspect="1"/>
          </p:cNvPicPr>
          <p:nvPr/>
        </p:nvPicPr>
        <p:blipFill>
          <a:blip r:embed="rId3"/>
          <a:stretch>
            <a:fillRect/>
          </a:stretch>
        </p:blipFill>
        <p:spPr>
          <a:xfrm>
            <a:off x="1423792" y="1377863"/>
            <a:ext cx="8870924" cy="4722516"/>
          </a:xfrm>
          <a:prstGeom prst="rect">
            <a:avLst/>
          </a:prstGeom>
        </p:spPr>
      </p:pic>
      <p:sp>
        <p:nvSpPr>
          <p:cNvPr id="6" name="TextBox 5">
            <a:extLst>
              <a:ext uri="{FF2B5EF4-FFF2-40B4-BE49-F238E27FC236}">
                <a16:creationId xmlns:a16="http://schemas.microsoft.com/office/drawing/2014/main" id="{FC8F8B0A-202C-9C2B-7640-301DA1A47FAC}"/>
              </a:ext>
            </a:extLst>
          </p:cNvPr>
          <p:cNvSpPr txBox="1"/>
          <p:nvPr/>
        </p:nvSpPr>
        <p:spPr>
          <a:xfrm>
            <a:off x="3589899" y="6289706"/>
            <a:ext cx="4335995" cy="369332"/>
          </a:xfrm>
          <a:prstGeom prst="rect">
            <a:avLst/>
          </a:prstGeom>
          <a:noFill/>
        </p:spPr>
        <p:txBody>
          <a:bodyPr wrap="none" rtlCol="0">
            <a:spAutoFit/>
          </a:bodyPr>
          <a:lstStyle/>
          <a:p>
            <a:r>
              <a:rPr lang="en-US" dirty="0">
                <a:hlinkClick r:id="rId4"/>
              </a:rPr>
              <a:t>https://apod.nasa.gov/apod/ap220822.html</a:t>
            </a:r>
            <a:endParaRPr lang="en-US" dirty="0"/>
          </a:p>
        </p:txBody>
      </p:sp>
    </p:spTree>
    <p:extLst>
      <p:ext uri="{BB962C8B-B14F-4D97-AF65-F5344CB8AC3E}">
        <p14:creationId xmlns:p14="http://schemas.microsoft.com/office/powerpoint/2010/main" val="3492484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C8266B-8E3B-8E4A-89DD-21F0F57B3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568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C12341-9245-F243-8B0D-A8B40E6B0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4996C2B-809B-9F4A-A2DB-9A9BDF102D7A}"/>
              </a:ext>
            </a:extLst>
          </p:cNvPr>
          <p:cNvSpPr txBox="1"/>
          <p:nvPr/>
        </p:nvSpPr>
        <p:spPr>
          <a:xfrm>
            <a:off x="2484803" y="152400"/>
            <a:ext cx="4993546" cy="707886"/>
          </a:xfrm>
          <a:prstGeom prst="rect">
            <a:avLst/>
          </a:prstGeom>
          <a:noFill/>
        </p:spPr>
        <p:txBody>
          <a:bodyPr wrap="none">
            <a:spAutoFit/>
          </a:bodyPr>
          <a:lstStyle/>
          <a:p>
            <a:pPr algn="ctr">
              <a:defRPr/>
            </a:pPr>
            <a:r>
              <a:rPr lang="en-US" sz="4000" dirty="0">
                <a:solidFill>
                  <a:srgbClr val="FDAA6B"/>
                </a:solidFill>
              </a:rPr>
              <a:t>It’s All About Climate!</a:t>
            </a:r>
          </a:p>
        </p:txBody>
      </p:sp>
      <p:sp>
        <p:nvSpPr>
          <p:cNvPr id="6" name="TextBox 5">
            <a:extLst>
              <a:ext uri="{FF2B5EF4-FFF2-40B4-BE49-F238E27FC236}">
                <a16:creationId xmlns:a16="http://schemas.microsoft.com/office/drawing/2014/main" id="{A27A2759-8DE8-5640-9F75-602B4C15C2F4}"/>
              </a:ext>
            </a:extLst>
          </p:cNvPr>
          <p:cNvSpPr txBox="1"/>
          <p:nvPr/>
        </p:nvSpPr>
        <p:spPr>
          <a:xfrm>
            <a:off x="5190067" y="762001"/>
            <a:ext cx="4785784" cy="1323439"/>
          </a:xfrm>
          <a:prstGeom prst="rect">
            <a:avLst/>
          </a:prstGeom>
          <a:noFill/>
        </p:spPr>
        <p:txBody>
          <a:bodyPr>
            <a:spAutoFit/>
          </a:bodyPr>
          <a:lstStyle/>
          <a:p>
            <a:pPr>
              <a:defRPr/>
            </a:pPr>
            <a:r>
              <a:rPr lang="en-US" sz="4000" dirty="0">
                <a:solidFill>
                  <a:srgbClr val="FDAA6B"/>
                </a:solidFill>
              </a:rPr>
              <a:t>The Issue of Our Time</a:t>
            </a:r>
          </a:p>
        </p:txBody>
      </p:sp>
    </p:spTree>
    <p:extLst>
      <p:ext uri="{BB962C8B-B14F-4D97-AF65-F5344CB8AC3E}">
        <p14:creationId xmlns:p14="http://schemas.microsoft.com/office/powerpoint/2010/main" val="77240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DCD024-AFA1-54B6-6B62-120CBF69B106}"/>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980A59DD-28A9-1F04-33F1-EFC17EE1FA9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97415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A59DD-28A9-1F04-33F1-EFC17EE1FA91}"/>
              </a:ext>
            </a:extLst>
          </p:cNvPr>
          <p:cNvSpPr>
            <a:spLocks noGrp="1"/>
          </p:cNvSpPr>
          <p:nvPr>
            <p:ph type="title"/>
          </p:nvPr>
        </p:nvSpPr>
        <p:spPr/>
        <p:txBody>
          <a:bodyPr/>
          <a:lstStyle/>
          <a:p>
            <a:r>
              <a:rPr lang="en-US" b="0" dirty="0"/>
              <a:t>Supplemental slides</a:t>
            </a:r>
          </a:p>
        </p:txBody>
      </p:sp>
    </p:spTree>
    <p:extLst>
      <p:ext uri="{BB962C8B-B14F-4D97-AF65-F5344CB8AC3E}">
        <p14:creationId xmlns:p14="http://schemas.microsoft.com/office/powerpoint/2010/main" val="793674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a:bodyPr>
          <a:lstStyle/>
          <a:p>
            <a:r>
              <a:rPr lang="en-US" dirty="0">
                <a:solidFill>
                  <a:schemeClr val="tx1"/>
                </a:solidFill>
              </a:rPr>
              <a:t>Steps</a:t>
            </a:r>
          </a:p>
        </p:txBody>
      </p:sp>
      <p:sp>
        <p:nvSpPr>
          <p:cNvPr id="3" name="Slide Number Placeholder 2"/>
          <p:cNvSpPr>
            <a:spLocks noGrp="1"/>
          </p:cNvSpPr>
          <p:nvPr>
            <p:ph type="sldNum" sz="quarter" idx="18"/>
          </p:nvPr>
        </p:nvSpPr>
        <p:spPr/>
        <p:txBody>
          <a:bodyPr/>
          <a:lstStyle/>
          <a:p>
            <a:pPr defTabSz="457200"/>
            <a:fld id="{7391EDBC-5481-E248-9D04-B6CCC7FAB9E3}" type="slidenum">
              <a:rPr lang="en-US" smtClean="0">
                <a:solidFill>
                  <a:srgbClr val="092353"/>
                </a:solidFill>
              </a:rPr>
              <a:pPr defTabSz="457200"/>
              <a:t>16</a:t>
            </a:fld>
            <a:endParaRPr lang="en-US" dirty="0">
              <a:solidFill>
                <a:srgbClr val="092353"/>
              </a:solidFill>
            </a:endParaRPr>
          </a:p>
        </p:txBody>
      </p:sp>
      <p:sp>
        <p:nvSpPr>
          <p:cNvPr id="5" name="Text Placeholder 4"/>
          <p:cNvSpPr>
            <a:spLocks noGrp="1"/>
          </p:cNvSpPr>
          <p:nvPr>
            <p:ph type="body" sz="quarter" idx="19"/>
          </p:nvPr>
        </p:nvSpPr>
        <p:spPr>
          <a:xfrm>
            <a:off x="711200" y="1600200"/>
            <a:ext cx="10363200" cy="3505200"/>
          </a:xfrm>
        </p:spPr>
        <p:txBody>
          <a:bodyPr>
            <a:normAutofit/>
          </a:bodyPr>
          <a:lstStyle/>
          <a:p>
            <a:r>
              <a:rPr lang="en-US" dirty="0">
                <a:solidFill>
                  <a:schemeClr val="tx1"/>
                </a:solidFill>
                <a:latin typeface="Arial" panose="020B0604020202020204" pitchFamily="34" charset="0"/>
                <a:ea typeface="Arial" charset="0"/>
                <a:cs typeface="Arial" panose="020B0604020202020204" pitchFamily="34" charset="0"/>
              </a:rPr>
              <a:t>What is the relationship between step count per day and (1) mortality (i.e., all-cause or cause-specific) and (2) disease incidence (e.g., coronary heart disease, type 2 diabetes)?</a:t>
            </a:r>
          </a:p>
          <a:p>
            <a:r>
              <a:rPr lang="en-US" dirty="0">
                <a:solidFill>
                  <a:schemeClr val="tx1"/>
                </a:solidFill>
                <a:latin typeface="Arial" panose="020B0604020202020204" pitchFamily="34" charset="0"/>
                <a:ea typeface="Arial" charset="0"/>
                <a:cs typeface="Arial" panose="020B0604020202020204" pitchFamily="34" charset="0"/>
              </a:rPr>
              <a:t>Source of evidence to answer question:</a:t>
            </a:r>
          </a:p>
          <a:p>
            <a:pPr lvl="1"/>
            <a:r>
              <a:rPr lang="en-US" sz="3200" i="1" dirty="0">
                <a:solidFill>
                  <a:schemeClr val="tx1"/>
                </a:solidFill>
                <a:latin typeface="Arial" panose="020B0604020202020204" pitchFamily="34" charset="0"/>
                <a:ea typeface="Arial" charset="0"/>
                <a:cs typeface="Arial" panose="020B0604020202020204" pitchFamily="34" charset="0"/>
              </a:rPr>
              <a:t>De novo </a:t>
            </a:r>
            <a:r>
              <a:rPr lang="en-US" sz="3200" dirty="0">
                <a:solidFill>
                  <a:schemeClr val="tx1"/>
                </a:solidFill>
                <a:latin typeface="Arial" panose="020B0604020202020204" pitchFamily="34" charset="0"/>
                <a:ea typeface="Arial" charset="0"/>
                <a:cs typeface="Arial" panose="020B0604020202020204" pitchFamily="34" charset="0"/>
              </a:rPr>
              <a:t>systematic review of original articles.</a:t>
            </a:r>
          </a:p>
          <a:p>
            <a:pPr marL="0" indent="0">
              <a:buNone/>
            </a:pPr>
            <a:endParaRPr lang="en-US" dirty="0">
              <a:solidFill>
                <a:schemeClr val="tx1"/>
              </a:solidFill>
              <a:latin typeface="Arial" panose="020B0604020202020204" pitchFamily="34" charset="0"/>
              <a:ea typeface="Arial" charset="0"/>
              <a:cs typeface="Arial" panose="020B0604020202020204" pitchFamily="34" charset="0"/>
            </a:endParaRPr>
          </a:p>
          <a:p>
            <a:pPr marL="0" indent="0">
              <a:buNone/>
            </a:pPr>
            <a:endParaRPr lang="en-US" dirty="0">
              <a:solidFill>
                <a:schemeClr val="tx1"/>
              </a:solidFill>
              <a:latin typeface="Arial" panose="020B0604020202020204" pitchFamily="34" charset="0"/>
              <a:ea typeface="Arial" charset="0"/>
              <a:cs typeface="Arial" panose="020B0604020202020204" pitchFamily="34" charset="0"/>
            </a:endParaRPr>
          </a:p>
          <a:p>
            <a:pPr marL="0" indent="0">
              <a:buNone/>
            </a:pPr>
            <a:endParaRPr lang="en-US" dirty="0">
              <a:solidFill>
                <a:schemeClr val="tx1"/>
              </a:solidFill>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247330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a:bodyPr>
          <a:lstStyle/>
          <a:p>
            <a:r>
              <a:rPr lang="en-US" dirty="0">
                <a:solidFill>
                  <a:schemeClr val="tx1"/>
                </a:solidFill>
              </a:rPr>
              <a:t>Description of the Evidence </a:t>
            </a:r>
          </a:p>
        </p:txBody>
      </p:sp>
      <p:sp>
        <p:nvSpPr>
          <p:cNvPr id="3" name="Slide Number Placeholder 2"/>
          <p:cNvSpPr>
            <a:spLocks noGrp="1"/>
          </p:cNvSpPr>
          <p:nvPr>
            <p:ph type="sldNum" sz="quarter" idx="18"/>
          </p:nvPr>
        </p:nvSpPr>
        <p:spPr/>
        <p:txBody>
          <a:bodyPr/>
          <a:lstStyle/>
          <a:p>
            <a:pPr defTabSz="457200"/>
            <a:fld id="{7391EDBC-5481-E248-9D04-B6CCC7FAB9E3}" type="slidenum">
              <a:rPr lang="en-US" smtClean="0">
                <a:solidFill>
                  <a:srgbClr val="092353"/>
                </a:solidFill>
              </a:rPr>
              <a:pPr defTabSz="457200"/>
              <a:t>17</a:t>
            </a:fld>
            <a:endParaRPr lang="en-US" dirty="0">
              <a:solidFill>
                <a:srgbClr val="092353"/>
              </a:solidFill>
            </a:endParaRPr>
          </a:p>
        </p:txBody>
      </p:sp>
      <p:sp>
        <p:nvSpPr>
          <p:cNvPr id="4" name="Text Placeholder 3"/>
          <p:cNvSpPr>
            <a:spLocks noGrp="1"/>
          </p:cNvSpPr>
          <p:nvPr>
            <p:ph type="body" sz="quarter" idx="19"/>
          </p:nvPr>
        </p:nvSpPr>
        <p:spPr>
          <a:xfrm>
            <a:off x="1600200" y="1371600"/>
            <a:ext cx="8610600" cy="4648200"/>
          </a:xfrm>
        </p:spPr>
        <p:txBody>
          <a:bodyPr>
            <a:normAutofit fontScale="92500" lnSpcReduction="20000"/>
          </a:bodyPr>
          <a:lstStyle/>
          <a:p>
            <a:r>
              <a:rPr lang="en-US" dirty="0">
                <a:solidFill>
                  <a:schemeClr val="tx1"/>
                </a:solidFill>
                <a:latin typeface="+mn-lt"/>
                <a:ea typeface="Arial" charset="0"/>
                <a:cs typeface="Arial" charset="0"/>
              </a:rPr>
              <a:t>Included articles (n=9) Same Group</a:t>
            </a:r>
          </a:p>
          <a:p>
            <a:pPr lvl="1"/>
            <a:r>
              <a:rPr lang="en-US" dirty="0">
                <a:solidFill>
                  <a:schemeClr val="tx1"/>
                </a:solidFill>
                <a:latin typeface="+mn-lt"/>
                <a:ea typeface="Arial" charset="0"/>
                <a:cs typeface="Arial" charset="0"/>
              </a:rPr>
              <a:t>4 cross sectional studies</a:t>
            </a:r>
          </a:p>
          <a:p>
            <a:pPr lvl="1"/>
            <a:r>
              <a:rPr lang="en-US" dirty="0">
                <a:solidFill>
                  <a:schemeClr val="tx1"/>
                </a:solidFill>
                <a:latin typeface="+mn-lt"/>
                <a:ea typeface="Arial" charset="0"/>
                <a:cs typeface="Arial" charset="0"/>
              </a:rPr>
              <a:t>5 prospective longitudinal </a:t>
            </a:r>
          </a:p>
          <a:p>
            <a:r>
              <a:rPr lang="en-US" dirty="0">
                <a:solidFill>
                  <a:schemeClr val="tx1"/>
                </a:solidFill>
                <a:latin typeface="+mn-lt"/>
                <a:ea typeface="Arial" charset="0"/>
                <a:cs typeface="Arial" charset="0"/>
              </a:rPr>
              <a:t>Studies examined sub-group effects:</a:t>
            </a:r>
          </a:p>
          <a:p>
            <a:pPr lvl="1"/>
            <a:r>
              <a:rPr lang="en-US" dirty="0">
                <a:solidFill>
                  <a:schemeClr val="tx1"/>
                </a:solidFill>
                <a:latin typeface="+mn-lt"/>
                <a:ea typeface="Arial" charset="0"/>
                <a:cs typeface="Arial" charset="0"/>
              </a:rPr>
              <a:t>Gender, age groups, ethnicity, nationality, weight status</a:t>
            </a:r>
          </a:p>
          <a:p>
            <a:r>
              <a:rPr lang="en-US" dirty="0">
                <a:solidFill>
                  <a:schemeClr val="tx1"/>
                </a:solidFill>
                <a:latin typeface="+mn-lt"/>
                <a:ea typeface="Arial" charset="0"/>
                <a:cs typeface="Arial" charset="0"/>
              </a:rPr>
              <a:t>Exposure</a:t>
            </a:r>
          </a:p>
          <a:p>
            <a:pPr lvl="1"/>
            <a:r>
              <a:rPr lang="en-US" dirty="0">
                <a:solidFill>
                  <a:schemeClr val="tx1"/>
                </a:solidFill>
                <a:latin typeface="+mn-lt"/>
                <a:ea typeface="Arial" charset="0"/>
                <a:cs typeface="Arial" charset="0"/>
              </a:rPr>
              <a:t>Pedometer-measured steps. </a:t>
            </a:r>
          </a:p>
          <a:p>
            <a:r>
              <a:rPr lang="en-US" dirty="0">
                <a:solidFill>
                  <a:schemeClr val="tx1"/>
                </a:solidFill>
                <a:latin typeface="+mn-lt"/>
                <a:ea typeface="Arial" charset="0"/>
                <a:cs typeface="Arial" charset="0"/>
              </a:rPr>
              <a:t>Dose-response</a:t>
            </a:r>
          </a:p>
          <a:p>
            <a:pPr lvl="1"/>
            <a:r>
              <a:rPr lang="en-US" dirty="0">
                <a:solidFill>
                  <a:schemeClr val="tx1"/>
                </a:solidFill>
                <a:latin typeface="+mn-lt"/>
                <a:ea typeface="Arial" charset="0"/>
                <a:cs typeface="Arial" charset="0"/>
              </a:rPr>
              <a:t>Addressed as narrative review, not tabulated or critiqued</a:t>
            </a:r>
          </a:p>
          <a:p>
            <a:pPr marL="457200" lvl="1" indent="0">
              <a:buNone/>
            </a:pPr>
            <a:endParaRPr lang="en-US" dirty="0">
              <a:solidFill>
                <a:schemeClr val="tx1"/>
              </a:solidFill>
              <a:latin typeface="+mn-lt"/>
            </a:endParaRPr>
          </a:p>
          <a:p>
            <a:endParaRPr lang="en-US" dirty="0">
              <a:solidFill>
                <a:schemeClr val="tx1"/>
              </a:solidFill>
              <a:latin typeface="+mn-lt"/>
            </a:endParaRPr>
          </a:p>
        </p:txBody>
      </p:sp>
      <p:sp>
        <p:nvSpPr>
          <p:cNvPr id="6" name="Text Placeholder 3"/>
          <p:cNvSpPr txBox="1">
            <a:spLocks/>
          </p:cNvSpPr>
          <p:nvPr/>
        </p:nvSpPr>
        <p:spPr>
          <a:xfrm>
            <a:off x="1981200" y="1371600"/>
            <a:ext cx="7772400" cy="4191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2"/>
                </a:solidFill>
                <a:latin typeface="Helvetica Neue Bold Condensed"/>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Helvetica Neue Bold Condensed"/>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Helvetica Neue Bold Condensed"/>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Helvetica Neue Bold Condensed"/>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Helvetica Neue Bold Condense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t">
              <a:buNone/>
            </a:pPr>
            <a:endParaRPr lang="en-US" dirty="0"/>
          </a:p>
        </p:txBody>
      </p:sp>
    </p:spTree>
    <p:extLst>
      <p:ext uri="{BB962C8B-B14F-4D97-AF65-F5344CB8AC3E}">
        <p14:creationId xmlns:p14="http://schemas.microsoft.com/office/powerpoint/2010/main" val="2782187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56019" y="179120"/>
            <a:ext cx="8025981" cy="797627"/>
          </a:xfrm>
        </p:spPr>
        <p:txBody>
          <a:bodyPr>
            <a:normAutofit/>
          </a:bodyPr>
          <a:lstStyle/>
          <a:p>
            <a:r>
              <a:rPr lang="en-US" b="1" i="1" dirty="0">
                <a:solidFill>
                  <a:schemeClr val="tx1"/>
                </a:solidFill>
                <a:latin typeface="+mn-lt"/>
              </a:rPr>
              <a:t>NAVIGATOR</a:t>
            </a:r>
            <a:endParaRPr lang="en-US" b="1" dirty="0">
              <a:solidFill>
                <a:schemeClr val="tx1"/>
              </a:solidFill>
              <a:latin typeface="+mn-lt"/>
            </a:endParaRPr>
          </a:p>
        </p:txBody>
      </p:sp>
      <p:sp>
        <p:nvSpPr>
          <p:cNvPr id="3" name="Slide Number Placeholder 2"/>
          <p:cNvSpPr>
            <a:spLocks noGrp="1"/>
          </p:cNvSpPr>
          <p:nvPr>
            <p:ph type="sldNum" sz="quarter" idx="18"/>
          </p:nvPr>
        </p:nvSpPr>
        <p:spPr/>
        <p:txBody>
          <a:bodyPr/>
          <a:lstStyle/>
          <a:p>
            <a:pPr defTabSz="457200"/>
            <a:fld id="{7391EDBC-5481-E248-9D04-B6CCC7FAB9E3}" type="slidenum">
              <a:rPr lang="en-US" smtClean="0">
                <a:solidFill>
                  <a:srgbClr val="092353"/>
                </a:solidFill>
              </a:rPr>
              <a:pPr defTabSz="457200"/>
              <a:t>18</a:t>
            </a:fld>
            <a:endParaRPr lang="en-US" dirty="0">
              <a:solidFill>
                <a:srgbClr val="092353"/>
              </a:solidFill>
            </a:endParaRPr>
          </a:p>
        </p:txBody>
      </p:sp>
      <p:sp>
        <p:nvSpPr>
          <p:cNvPr id="6" name="TextBox 5"/>
          <p:cNvSpPr txBox="1"/>
          <p:nvPr/>
        </p:nvSpPr>
        <p:spPr>
          <a:xfrm>
            <a:off x="9134306" y="5047431"/>
            <a:ext cx="1210588" cy="369332"/>
          </a:xfrm>
          <a:prstGeom prst="rect">
            <a:avLst/>
          </a:prstGeom>
          <a:noFill/>
        </p:spPr>
        <p:txBody>
          <a:bodyPr wrap="none" rtlCol="0">
            <a:spAutoFit/>
          </a:bodyPr>
          <a:lstStyle/>
          <a:p>
            <a:r>
              <a:rPr lang="en-US" dirty="0"/>
              <a:t>Yates 2014</a:t>
            </a:r>
          </a:p>
        </p:txBody>
      </p:sp>
      <p:sp>
        <p:nvSpPr>
          <p:cNvPr id="4" name="Rectangle 3"/>
          <p:cNvSpPr/>
          <p:nvPr/>
        </p:nvSpPr>
        <p:spPr>
          <a:xfrm>
            <a:off x="9134306" y="976747"/>
            <a:ext cx="2552700" cy="3970318"/>
          </a:xfrm>
          <a:prstGeom prst="rect">
            <a:avLst/>
          </a:prstGeom>
        </p:spPr>
        <p:txBody>
          <a:bodyPr wrap="square">
            <a:spAutoFit/>
          </a:bodyPr>
          <a:lstStyle/>
          <a:p>
            <a:r>
              <a:rPr lang="en-US" dirty="0"/>
              <a:t>Yates (2014) used Navigator data to show change in steps per day was associated with reduce risk for cardiovascular events, specifically, a yearly 2,000 steps per day increase resulted in an 8% yearly reduction in cardiovascular event rate. Below are the data plotted for baseline steps and CVD outcomes</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143000"/>
            <a:ext cx="7848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238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a:lstStyle/>
          <a:p>
            <a:pPr defTabSz="457200"/>
            <a:fld id="{7391EDBC-5481-E248-9D04-B6CCC7FAB9E3}" type="slidenum">
              <a:rPr lang="en-US" smtClean="0">
                <a:solidFill>
                  <a:srgbClr val="092353"/>
                </a:solidFill>
              </a:rPr>
              <a:pPr defTabSz="457200"/>
              <a:t>19</a:t>
            </a:fld>
            <a:endParaRPr lang="en-US" dirty="0">
              <a:solidFill>
                <a:srgbClr val="092353"/>
              </a:solidFill>
            </a:endParaRPr>
          </a:p>
        </p:txBody>
      </p:sp>
      <p:sp>
        <p:nvSpPr>
          <p:cNvPr id="6" name="TextBox 5"/>
          <p:cNvSpPr txBox="1"/>
          <p:nvPr/>
        </p:nvSpPr>
        <p:spPr>
          <a:xfrm>
            <a:off x="2514600" y="5943600"/>
            <a:ext cx="1210588" cy="369332"/>
          </a:xfrm>
          <a:prstGeom prst="rect">
            <a:avLst/>
          </a:prstGeom>
          <a:noFill/>
        </p:spPr>
        <p:txBody>
          <a:bodyPr wrap="none" rtlCol="0">
            <a:spAutoFit/>
          </a:bodyPr>
          <a:lstStyle/>
          <a:p>
            <a:r>
              <a:rPr lang="en-US" dirty="0"/>
              <a:t>Yates 2014</a:t>
            </a:r>
          </a:p>
        </p:txBody>
      </p:sp>
      <p:pic>
        <p:nvPicPr>
          <p:cNvPr id="7" name="Picture 6"/>
          <p:cNvPicPr/>
          <p:nvPr/>
        </p:nvPicPr>
        <p:blipFill>
          <a:blip r:embed="rId3"/>
          <a:stretch>
            <a:fillRect/>
          </a:stretch>
        </p:blipFill>
        <p:spPr>
          <a:xfrm>
            <a:off x="381000" y="732513"/>
            <a:ext cx="7165023" cy="5222171"/>
          </a:xfrm>
          <a:prstGeom prst="rect">
            <a:avLst/>
          </a:prstGeom>
        </p:spPr>
      </p:pic>
      <p:sp>
        <p:nvSpPr>
          <p:cNvPr id="4" name="Rectangle 3"/>
          <p:cNvSpPr/>
          <p:nvPr/>
        </p:nvSpPr>
        <p:spPr>
          <a:xfrm>
            <a:off x="7924800" y="1219200"/>
            <a:ext cx="3962400" cy="3970318"/>
          </a:xfrm>
          <a:prstGeom prst="rect">
            <a:avLst/>
          </a:prstGeom>
        </p:spPr>
        <p:txBody>
          <a:bodyPr wrap="square">
            <a:spAutoFit/>
          </a:bodyPr>
          <a:lstStyle/>
          <a:p>
            <a:r>
              <a:rPr lang="en-US" dirty="0"/>
              <a:t>Yates (2014) used Navigator data to show change in steps per day was associated with reduce risk for cardiovascular events, specifically, a yearly 2,000 steps per day increase resulted in an 8% yearly reduction in cardiovascular event rate. The dose-response appeared linear. Baseline level of steps per day was inversely associated with cardiovascular event incidence, specifically at baseline each 2000 steps per day increment was associated with a 10% lower cardiovascular event rate. </a:t>
            </a:r>
          </a:p>
        </p:txBody>
      </p:sp>
      <p:sp>
        <p:nvSpPr>
          <p:cNvPr id="9" name="Text Placeholder 1">
            <a:extLst>
              <a:ext uri="{FF2B5EF4-FFF2-40B4-BE49-F238E27FC236}">
                <a16:creationId xmlns:a16="http://schemas.microsoft.com/office/drawing/2014/main" id="{B39C5CB0-E0B0-1F43-A952-9FF410A6CDB9}"/>
              </a:ext>
            </a:extLst>
          </p:cNvPr>
          <p:cNvSpPr txBox="1">
            <a:spLocks/>
          </p:cNvSpPr>
          <p:nvPr/>
        </p:nvSpPr>
        <p:spPr>
          <a:xfrm>
            <a:off x="228600" y="63325"/>
            <a:ext cx="8025981" cy="797627"/>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sz="4000" kern="1200">
                <a:solidFill>
                  <a:srgbClr val="FFFFFF"/>
                </a:solidFill>
                <a:latin typeface="Helvetica Neue Bold Condensed"/>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i="1" dirty="0">
                <a:solidFill>
                  <a:schemeClr val="tx1"/>
                </a:solidFill>
                <a:latin typeface="+mn-lt"/>
              </a:rPr>
              <a:t>NAVIGATOR</a:t>
            </a:r>
            <a:endParaRPr lang="en-US" b="1" dirty="0">
              <a:solidFill>
                <a:schemeClr val="tx1"/>
              </a:solidFill>
              <a:latin typeface="+mn-lt"/>
            </a:endParaRPr>
          </a:p>
        </p:txBody>
      </p:sp>
    </p:spTree>
    <p:extLst>
      <p:ext uri="{BB962C8B-B14F-4D97-AF65-F5344CB8AC3E}">
        <p14:creationId xmlns:p14="http://schemas.microsoft.com/office/powerpoint/2010/main" val="134469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B34D05-E0A0-5242-B58B-2761C1B338BF}"/>
              </a:ext>
            </a:extLst>
          </p:cNvPr>
          <p:cNvPicPr>
            <a:picLocks noChangeAspect="1"/>
          </p:cNvPicPr>
          <p:nvPr/>
        </p:nvPicPr>
        <p:blipFill>
          <a:blip r:embed="rId3"/>
          <a:stretch>
            <a:fillRect/>
          </a:stretch>
        </p:blipFill>
        <p:spPr>
          <a:xfrm>
            <a:off x="2933700" y="811348"/>
            <a:ext cx="8754256" cy="4924269"/>
          </a:xfrm>
          <a:prstGeom prst="rect">
            <a:avLst/>
          </a:prstGeom>
        </p:spPr>
      </p:pic>
      <p:sp>
        <p:nvSpPr>
          <p:cNvPr id="2" name="Slide Number Placeholder 1">
            <a:extLst>
              <a:ext uri="{FF2B5EF4-FFF2-40B4-BE49-F238E27FC236}">
                <a16:creationId xmlns:a16="http://schemas.microsoft.com/office/drawing/2014/main" id="{63639BD2-93CC-1248-8CAA-1F67374D79D6}"/>
              </a:ext>
            </a:extLst>
          </p:cNvPr>
          <p:cNvSpPr>
            <a:spLocks noGrp="1"/>
          </p:cNvSpPr>
          <p:nvPr>
            <p:ph type="sldNum" sz="quarter" idx="18"/>
          </p:nvPr>
        </p:nvSpPr>
        <p:spPr/>
        <p:txBody>
          <a:bodyPr/>
          <a:lstStyle/>
          <a:p>
            <a:fld id="{7391EDBC-5481-E248-9D04-B6CCC7FAB9E3}" type="slidenum">
              <a:rPr lang="en-US" smtClean="0"/>
              <a:pPr/>
              <a:t>2</a:t>
            </a:fld>
            <a:endParaRPr lang="en-US" dirty="0"/>
          </a:p>
        </p:txBody>
      </p:sp>
      <p:sp>
        <p:nvSpPr>
          <p:cNvPr id="3" name="Title 2">
            <a:extLst>
              <a:ext uri="{FF2B5EF4-FFF2-40B4-BE49-F238E27FC236}">
                <a16:creationId xmlns:a16="http://schemas.microsoft.com/office/drawing/2014/main" id="{1426F316-B784-7B47-9D24-A8CEBE353CD9}"/>
              </a:ext>
            </a:extLst>
          </p:cNvPr>
          <p:cNvSpPr>
            <a:spLocks noGrp="1"/>
          </p:cNvSpPr>
          <p:nvPr>
            <p:ph type="title"/>
          </p:nvPr>
        </p:nvSpPr>
        <p:spPr>
          <a:xfrm>
            <a:off x="368300" y="1820903"/>
            <a:ext cx="2565400" cy="1760754"/>
          </a:xfrm>
        </p:spPr>
        <p:txBody>
          <a:bodyPr/>
          <a:lstStyle/>
          <a:p>
            <a:pPr algn="ctr"/>
            <a:r>
              <a:rPr lang="en-US" b="0" dirty="0">
                <a:solidFill>
                  <a:schemeClr val="tx1"/>
                </a:solidFill>
              </a:rPr>
              <a:t>Defining the exposure targets</a:t>
            </a:r>
          </a:p>
        </p:txBody>
      </p:sp>
      <p:sp>
        <p:nvSpPr>
          <p:cNvPr id="7" name="TextBox 5">
            <a:extLst>
              <a:ext uri="{FF2B5EF4-FFF2-40B4-BE49-F238E27FC236}">
                <a16:creationId xmlns:a16="http://schemas.microsoft.com/office/drawing/2014/main" id="{D7C5C706-8A81-9149-85C2-AD3139736C22}"/>
              </a:ext>
            </a:extLst>
          </p:cNvPr>
          <p:cNvSpPr txBox="1">
            <a:spLocks noChangeArrowheads="1"/>
          </p:cNvSpPr>
          <p:nvPr/>
        </p:nvSpPr>
        <p:spPr bwMode="auto">
          <a:xfrm>
            <a:off x="6490686" y="905018"/>
            <a:ext cx="4946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dirty="0">
                <a:solidFill>
                  <a:srgbClr val="000000"/>
                </a:solidFill>
                <a:cs typeface="Arial" panose="020B0604020202020204" pitchFamily="34" charset="0"/>
              </a:rPr>
              <a:t>654, 827 Men &amp; Women,  82,465 deaths</a:t>
            </a:r>
          </a:p>
        </p:txBody>
      </p:sp>
      <p:sp>
        <p:nvSpPr>
          <p:cNvPr id="8" name="TextBox 7">
            <a:extLst>
              <a:ext uri="{FF2B5EF4-FFF2-40B4-BE49-F238E27FC236}">
                <a16:creationId xmlns:a16="http://schemas.microsoft.com/office/drawing/2014/main" id="{C3A902F1-A209-8248-80B3-CE81171BE829}"/>
              </a:ext>
            </a:extLst>
          </p:cNvPr>
          <p:cNvSpPr txBox="1">
            <a:spLocks noChangeArrowheads="1"/>
          </p:cNvSpPr>
          <p:nvPr/>
        </p:nvSpPr>
        <p:spPr bwMode="auto">
          <a:xfrm>
            <a:off x="5317609" y="1970434"/>
            <a:ext cx="1574358" cy="29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t>Steep early slope</a:t>
            </a:r>
          </a:p>
        </p:txBody>
      </p:sp>
      <p:sp>
        <p:nvSpPr>
          <p:cNvPr id="9" name="TextBox 8">
            <a:extLst>
              <a:ext uri="{FF2B5EF4-FFF2-40B4-BE49-F238E27FC236}">
                <a16:creationId xmlns:a16="http://schemas.microsoft.com/office/drawing/2014/main" id="{08BCCB73-018B-3845-8EFF-B7E566570DE4}"/>
              </a:ext>
            </a:extLst>
          </p:cNvPr>
          <p:cNvSpPr txBox="1">
            <a:spLocks noChangeArrowheads="1"/>
          </p:cNvSpPr>
          <p:nvPr/>
        </p:nvSpPr>
        <p:spPr bwMode="auto">
          <a:xfrm>
            <a:off x="5149826" y="1512992"/>
            <a:ext cx="2681721" cy="29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t>No lower threshold for benefit</a:t>
            </a:r>
          </a:p>
        </p:txBody>
      </p:sp>
      <p:sp>
        <p:nvSpPr>
          <p:cNvPr id="10" name="TextBox 9">
            <a:extLst>
              <a:ext uri="{FF2B5EF4-FFF2-40B4-BE49-F238E27FC236}">
                <a16:creationId xmlns:a16="http://schemas.microsoft.com/office/drawing/2014/main" id="{B168101D-239D-144F-9AEF-184C7EC00660}"/>
              </a:ext>
            </a:extLst>
          </p:cNvPr>
          <p:cNvSpPr txBox="1">
            <a:spLocks noChangeArrowheads="1"/>
          </p:cNvSpPr>
          <p:nvPr/>
        </p:nvSpPr>
        <p:spPr bwMode="auto">
          <a:xfrm>
            <a:off x="8867929" y="3127077"/>
            <a:ext cx="2641173" cy="29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t>No apparent upper threshold</a:t>
            </a:r>
          </a:p>
        </p:txBody>
      </p:sp>
      <p:sp>
        <p:nvSpPr>
          <p:cNvPr id="12" name="TextBox 11">
            <a:extLst>
              <a:ext uri="{FF2B5EF4-FFF2-40B4-BE49-F238E27FC236}">
                <a16:creationId xmlns:a16="http://schemas.microsoft.com/office/drawing/2014/main" id="{19A0757D-D488-8741-8740-6A766A902417}"/>
              </a:ext>
            </a:extLst>
          </p:cNvPr>
          <p:cNvSpPr txBox="1">
            <a:spLocks noChangeArrowheads="1"/>
          </p:cNvSpPr>
          <p:nvPr/>
        </p:nvSpPr>
        <p:spPr bwMode="auto">
          <a:xfrm>
            <a:off x="7652159" y="3834846"/>
            <a:ext cx="3555588" cy="29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t>No evidence of increased risk at high end</a:t>
            </a:r>
          </a:p>
        </p:txBody>
      </p:sp>
      <p:sp>
        <p:nvSpPr>
          <p:cNvPr id="13" name="TextBox 12">
            <a:extLst>
              <a:ext uri="{FF2B5EF4-FFF2-40B4-BE49-F238E27FC236}">
                <a16:creationId xmlns:a16="http://schemas.microsoft.com/office/drawing/2014/main" id="{68789E04-2814-C449-B1DD-77D76C7D0A41}"/>
              </a:ext>
            </a:extLst>
          </p:cNvPr>
          <p:cNvSpPr txBox="1">
            <a:spLocks noChangeArrowheads="1"/>
          </p:cNvSpPr>
          <p:nvPr/>
        </p:nvSpPr>
        <p:spPr bwMode="auto">
          <a:xfrm>
            <a:off x="6787103" y="2701280"/>
            <a:ext cx="4604226" cy="29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t>About 70% of benefit reached by 8.25 MET-</a:t>
            </a:r>
            <a:r>
              <a:rPr lang="en-US" altLang="en-US" sz="1800" dirty="0" err="1"/>
              <a:t>hr</a:t>
            </a:r>
            <a:r>
              <a:rPr lang="en-US" altLang="en-US" sz="1800" dirty="0"/>
              <a:t>/</a:t>
            </a:r>
            <a:r>
              <a:rPr lang="en-US" altLang="en-US" sz="1800" dirty="0" err="1"/>
              <a:t>wk</a:t>
            </a:r>
            <a:endParaRPr lang="en-US" altLang="en-US" sz="1800" dirty="0"/>
          </a:p>
        </p:txBody>
      </p:sp>
      <p:sp>
        <p:nvSpPr>
          <p:cNvPr id="14" name="TextBox 7">
            <a:extLst>
              <a:ext uri="{FF2B5EF4-FFF2-40B4-BE49-F238E27FC236}">
                <a16:creationId xmlns:a16="http://schemas.microsoft.com/office/drawing/2014/main" id="{4743B75B-348F-744E-AC75-B476CBD49F4F}"/>
              </a:ext>
            </a:extLst>
          </p:cNvPr>
          <p:cNvSpPr txBox="1">
            <a:spLocks noChangeArrowheads="1"/>
          </p:cNvSpPr>
          <p:nvPr/>
        </p:nvSpPr>
        <p:spPr bwMode="auto">
          <a:xfrm>
            <a:off x="1976226" y="4713418"/>
            <a:ext cx="1914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solidFill>
                  <a:schemeClr val="tx2">
                    <a:lumMod val="75000"/>
                  </a:schemeClr>
                </a:solidFill>
              </a:rPr>
              <a:t>150-300 Min  MPA </a:t>
            </a:r>
          </a:p>
          <a:p>
            <a:pPr eaLnBrk="1" hangingPunct="1"/>
            <a:r>
              <a:rPr lang="en-US" altLang="en-US" sz="1600" dirty="0">
                <a:solidFill>
                  <a:schemeClr val="tx2">
                    <a:lumMod val="75000"/>
                  </a:schemeClr>
                </a:solidFill>
              </a:rPr>
              <a:t>     @ 3.3 METs</a:t>
            </a:r>
          </a:p>
          <a:p>
            <a:pPr eaLnBrk="1" hangingPunct="1"/>
            <a:r>
              <a:rPr lang="en-US" altLang="en-US" sz="1600" dirty="0">
                <a:solidFill>
                  <a:schemeClr val="tx2">
                    <a:lumMod val="75000"/>
                  </a:schemeClr>
                </a:solidFill>
              </a:rPr>
              <a:t>(3 miles per hour)</a:t>
            </a:r>
          </a:p>
        </p:txBody>
      </p:sp>
      <p:sp>
        <p:nvSpPr>
          <p:cNvPr id="15" name="TextBox 17">
            <a:extLst>
              <a:ext uri="{FF2B5EF4-FFF2-40B4-BE49-F238E27FC236}">
                <a16:creationId xmlns:a16="http://schemas.microsoft.com/office/drawing/2014/main" id="{DEE7A7A0-34A4-B345-96F2-7077BB51B6BC}"/>
              </a:ext>
            </a:extLst>
          </p:cNvPr>
          <p:cNvSpPr txBox="1">
            <a:spLocks noChangeArrowheads="1"/>
          </p:cNvSpPr>
          <p:nvPr/>
        </p:nvSpPr>
        <p:spPr bwMode="auto">
          <a:xfrm>
            <a:off x="8163079" y="5616196"/>
            <a:ext cx="34371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solidFill>
                  <a:srgbClr val="002060"/>
                </a:solidFill>
                <a:cs typeface="Arial" panose="020B0604020202020204" pitchFamily="34" charset="0"/>
              </a:rPr>
              <a:t>Moore, et al.  PLOS Medicine, 2012</a:t>
            </a:r>
          </a:p>
        </p:txBody>
      </p:sp>
      <p:cxnSp>
        <p:nvCxnSpPr>
          <p:cNvPr id="17" name="Straight Connector 16">
            <a:extLst>
              <a:ext uri="{FF2B5EF4-FFF2-40B4-BE49-F238E27FC236}">
                <a16:creationId xmlns:a16="http://schemas.microsoft.com/office/drawing/2014/main" id="{AB6DEF2F-DACF-9749-BD72-AB8E042E708B}"/>
              </a:ext>
            </a:extLst>
          </p:cNvPr>
          <p:cNvCxnSpPr>
            <a:cxnSpLocks/>
          </p:cNvCxnSpPr>
          <p:nvPr/>
        </p:nvCxnSpPr>
        <p:spPr>
          <a:xfrm>
            <a:off x="6378830" y="4069460"/>
            <a:ext cx="0" cy="555058"/>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BCDF467-8796-5349-BADE-D9E3378D2225}"/>
              </a:ext>
            </a:extLst>
          </p:cNvPr>
          <p:cNvCxnSpPr>
            <a:cxnSpLocks/>
          </p:cNvCxnSpPr>
          <p:nvPr/>
        </p:nvCxnSpPr>
        <p:spPr>
          <a:xfrm>
            <a:off x="7997074" y="4127659"/>
            <a:ext cx="0" cy="466158"/>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C8F61D82-9F3C-CF49-91A5-38A165769BC7}"/>
              </a:ext>
            </a:extLst>
          </p:cNvPr>
          <p:cNvSpPr/>
          <p:nvPr/>
        </p:nvSpPr>
        <p:spPr>
          <a:xfrm>
            <a:off x="6378830" y="4158360"/>
            <a:ext cx="1618244" cy="273031"/>
          </a:xfrm>
          <a:prstGeom prst="rect">
            <a:avLst/>
          </a:prstGeom>
          <a:solidFill>
            <a:schemeClr val="accent1">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63F28460-2DD5-0B41-990A-062411B08D07}"/>
              </a:ext>
            </a:extLst>
          </p:cNvPr>
          <p:cNvCxnSpPr>
            <a:cxnSpLocks/>
            <a:stCxn id="14" idx="3"/>
          </p:cNvCxnSpPr>
          <p:nvPr/>
        </p:nvCxnSpPr>
        <p:spPr>
          <a:xfrm flipV="1">
            <a:off x="3891174" y="4431392"/>
            <a:ext cx="2487656" cy="697525"/>
          </a:xfrm>
          <a:prstGeom prst="straightConnector1">
            <a:avLst/>
          </a:prstGeom>
          <a:ln w="38100">
            <a:solidFill>
              <a:schemeClr val="tx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335E3EEC-3CBD-AB45-BB42-4E543FAA56DD}"/>
              </a:ext>
            </a:extLst>
          </p:cNvPr>
          <p:cNvSpPr/>
          <p:nvPr/>
        </p:nvSpPr>
        <p:spPr>
          <a:xfrm>
            <a:off x="6032481" y="3102166"/>
            <a:ext cx="196178" cy="5952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35EA6B8-DEFF-4C43-B9CA-0912BC32FE49}"/>
              </a:ext>
            </a:extLst>
          </p:cNvPr>
          <p:cNvSpPr/>
          <p:nvPr/>
        </p:nvSpPr>
        <p:spPr>
          <a:xfrm>
            <a:off x="6032481" y="3989779"/>
            <a:ext cx="196178" cy="2606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85E9E9-1290-1945-AA25-D1666DC0E0EE}"/>
              </a:ext>
            </a:extLst>
          </p:cNvPr>
          <p:cNvSpPr/>
          <p:nvPr/>
        </p:nvSpPr>
        <p:spPr>
          <a:xfrm>
            <a:off x="5317609" y="3697392"/>
            <a:ext cx="1469494" cy="2266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00B9AD0-3BCA-994F-9BE8-B54686828CD9}"/>
              </a:ext>
            </a:extLst>
          </p:cNvPr>
          <p:cNvSpPr txBox="1">
            <a:spLocks noChangeArrowheads="1"/>
          </p:cNvSpPr>
          <p:nvPr/>
        </p:nvSpPr>
        <p:spPr bwMode="auto">
          <a:xfrm>
            <a:off x="5149826" y="3531334"/>
            <a:ext cx="2189559" cy="292813"/>
          </a:xfrm>
          <a:prstGeom prst="rect">
            <a:avLst/>
          </a:prstGeom>
          <a:solidFill>
            <a:schemeClr val="bg1"/>
          </a:solidFill>
          <a:ln>
            <a:noFill/>
          </a:ln>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t>No obvious best amount</a:t>
            </a:r>
          </a:p>
        </p:txBody>
      </p:sp>
      <p:sp>
        <p:nvSpPr>
          <p:cNvPr id="24" name="TextBox 23">
            <a:extLst>
              <a:ext uri="{FF2B5EF4-FFF2-40B4-BE49-F238E27FC236}">
                <a16:creationId xmlns:a16="http://schemas.microsoft.com/office/drawing/2014/main" id="{5055B804-AFC4-DB4A-B895-14615C864890}"/>
              </a:ext>
            </a:extLst>
          </p:cNvPr>
          <p:cNvSpPr txBox="1"/>
          <p:nvPr/>
        </p:nvSpPr>
        <p:spPr>
          <a:xfrm>
            <a:off x="8163079" y="5954633"/>
            <a:ext cx="2471702" cy="369332"/>
          </a:xfrm>
          <a:prstGeom prst="rect">
            <a:avLst/>
          </a:prstGeom>
          <a:noFill/>
        </p:spPr>
        <p:txBody>
          <a:bodyPr wrap="none" rtlCol="0">
            <a:spAutoFit/>
          </a:bodyPr>
          <a:lstStyle/>
          <a:p>
            <a:r>
              <a:rPr lang="en-US" dirty="0">
                <a:solidFill>
                  <a:srgbClr val="002060"/>
                </a:solidFill>
              </a:rPr>
              <a:t>Attributed to WL Haskell</a:t>
            </a:r>
          </a:p>
        </p:txBody>
      </p:sp>
    </p:spTree>
    <p:extLst>
      <p:ext uri="{BB962C8B-B14F-4D97-AF65-F5344CB8AC3E}">
        <p14:creationId xmlns:p14="http://schemas.microsoft.com/office/powerpoint/2010/main" val="130895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ssolv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dissolve">
                                      <p:cBhvr>
                                        <p:cTn id="45" dur="500"/>
                                        <p:tgtEl>
                                          <p:spTgt spid="21"/>
                                        </p:tgtEl>
                                      </p:cBhvr>
                                    </p:animEffect>
                                  </p:childTnLst>
                                </p:cTn>
                              </p:par>
                              <p:par>
                                <p:cTn id="46" presetID="9"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500"/>
                                        <p:tgtEl>
                                          <p:spTgt spid="19"/>
                                        </p:tgtEl>
                                      </p:cBhvr>
                                    </p:animEffect>
                                  </p:childTnLst>
                                </p:cTn>
                              </p:par>
                              <p:par>
                                <p:cTn id="49" presetID="9"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ssolve">
                                      <p:cBhvr>
                                        <p:cTn id="51" dur="500"/>
                                        <p:tgtEl>
                                          <p:spTgt spid="17"/>
                                        </p:tgtEl>
                                      </p:cBhvr>
                                    </p:animEffect>
                                  </p:childTnLst>
                                </p:cTn>
                              </p:par>
                              <p:par>
                                <p:cTn id="52" presetID="9"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dissolve">
                                      <p:cBhvr>
                                        <p:cTn id="54" dur="500"/>
                                        <p:tgtEl>
                                          <p:spTgt spid="23"/>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dissolve">
                                      <p:cBhvr>
                                        <p:cTn id="62" dur="500"/>
                                        <p:tgtEl>
                                          <p:spTgt spid="24"/>
                                        </p:tgtEl>
                                      </p:cBhvr>
                                    </p:animEffect>
                                  </p:childTnLst>
                                </p:cTn>
                              </p:par>
                              <p:par>
                                <p:cTn id="63" presetID="9" presetClass="entr" presetSubtype="0" fill="hold" grpId="1"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dissolve">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P spid="14" grpId="0"/>
      <p:bldP spid="15" grpId="0"/>
      <p:bldP spid="15" grpId="1"/>
      <p:bldP spid="21" grpId="0" animBg="1"/>
      <p:bldP spid="11" grpId="0" animBg="1"/>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a:lstStyle/>
          <a:p>
            <a:pPr defTabSz="457200"/>
            <a:fld id="{7391EDBC-5481-E248-9D04-B6CCC7FAB9E3}" type="slidenum">
              <a:rPr lang="en-US" smtClean="0">
                <a:solidFill>
                  <a:srgbClr val="092353"/>
                </a:solidFill>
              </a:rPr>
              <a:pPr defTabSz="457200"/>
              <a:t>20</a:t>
            </a:fld>
            <a:endParaRPr lang="en-US" dirty="0">
              <a:solidFill>
                <a:srgbClr val="092353"/>
              </a:solidFill>
            </a:endParaRPr>
          </a:p>
        </p:txBody>
      </p:sp>
      <p:sp>
        <p:nvSpPr>
          <p:cNvPr id="4" name="Rectangle 3"/>
          <p:cNvSpPr/>
          <p:nvPr/>
        </p:nvSpPr>
        <p:spPr>
          <a:xfrm>
            <a:off x="9934632" y="1231669"/>
            <a:ext cx="1752600" cy="4524315"/>
          </a:xfrm>
          <a:prstGeom prst="rect">
            <a:avLst/>
          </a:prstGeom>
        </p:spPr>
        <p:txBody>
          <a:bodyPr wrap="square">
            <a:spAutoFit/>
          </a:bodyPr>
          <a:lstStyle/>
          <a:p>
            <a:r>
              <a:rPr lang="en-US" b="1" i="1" dirty="0"/>
              <a:t>Saint-Maurice, JAHA, 2018</a:t>
            </a:r>
          </a:p>
          <a:p>
            <a:endParaRPr lang="en-US" dirty="0"/>
          </a:p>
          <a:p>
            <a:r>
              <a:rPr lang="en-US" dirty="0"/>
              <a:t>NHANES, 2003-2006 wave</a:t>
            </a:r>
          </a:p>
          <a:p>
            <a:r>
              <a:rPr lang="en-US" dirty="0"/>
              <a:t>&gt;40 y</a:t>
            </a:r>
          </a:p>
          <a:p>
            <a:r>
              <a:rPr lang="en-US" dirty="0"/>
              <a:t>4840 individuals</a:t>
            </a:r>
          </a:p>
          <a:p>
            <a:r>
              <a:rPr lang="en-US" dirty="0"/>
              <a:t>700 deaths (31 Dec 2011)</a:t>
            </a:r>
          </a:p>
          <a:p>
            <a:endParaRPr lang="en-US" dirty="0"/>
          </a:p>
          <a:p>
            <a:r>
              <a:rPr lang="en-US" dirty="0"/>
              <a:t>100-759 </a:t>
            </a:r>
            <a:r>
              <a:rPr lang="en-US" dirty="0" err="1"/>
              <a:t>cpm</a:t>
            </a:r>
            <a:r>
              <a:rPr lang="en-US" dirty="0"/>
              <a:t> = light</a:t>
            </a:r>
          </a:p>
          <a:p>
            <a:r>
              <a:rPr lang="en-US" dirty="0"/>
              <a:t>≥ 760 </a:t>
            </a:r>
            <a:r>
              <a:rPr lang="en-US" dirty="0" err="1"/>
              <a:t>cpm</a:t>
            </a:r>
            <a:r>
              <a:rPr lang="en-US" dirty="0"/>
              <a:t> = MVPA</a:t>
            </a:r>
          </a:p>
          <a:p>
            <a:endParaRPr lang="en-US" dirty="0"/>
          </a:p>
          <a:p>
            <a:endParaRPr lang="en-US" dirty="0"/>
          </a:p>
        </p:txBody>
      </p:sp>
      <p:sp>
        <p:nvSpPr>
          <p:cNvPr id="9" name="Text Placeholder 1">
            <a:extLst>
              <a:ext uri="{FF2B5EF4-FFF2-40B4-BE49-F238E27FC236}">
                <a16:creationId xmlns:a16="http://schemas.microsoft.com/office/drawing/2014/main" id="{B39C5CB0-E0B0-1F43-A952-9FF410A6CDB9}"/>
              </a:ext>
            </a:extLst>
          </p:cNvPr>
          <p:cNvSpPr txBox="1">
            <a:spLocks/>
          </p:cNvSpPr>
          <p:nvPr/>
        </p:nvSpPr>
        <p:spPr>
          <a:xfrm>
            <a:off x="228600" y="63325"/>
            <a:ext cx="8025981" cy="797627"/>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sz="4000" kern="1200">
                <a:solidFill>
                  <a:srgbClr val="FFFFFF"/>
                </a:solidFill>
                <a:latin typeface="Helvetica Neue Bold Condensed"/>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i="1" dirty="0">
                <a:solidFill>
                  <a:schemeClr val="tx1"/>
                </a:solidFill>
                <a:latin typeface="+mn-lt"/>
              </a:rPr>
              <a:t>New Data</a:t>
            </a:r>
            <a:endParaRPr lang="en-US" b="1" dirty="0">
              <a:solidFill>
                <a:schemeClr val="tx1"/>
              </a:solidFill>
              <a:latin typeface="+mn-lt"/>
            </a:endParaRPr>
          </a:p>
        </p:txBody>
      </p:sp>
      <p:pic>
        <p:nvPicPr>
          <p:cNvPr id="8" name="Picture 7">
            <a:extLst>
              <a:ext uri="{FF2B5EF4-FFF2-40B4-BE49-F238E27FC236}">
                <a16:creationId xmlns:a16="http://schemas.microsoft.com/office/drawing/2014/main" id="{CC5CA132-2FE8-1241-9ED0-E64297A0564A}"/>
              </a:ext>
            </a:extLst>
          </p:cNvPr>
          <p:cNvPicPr/>
          <p:nvPr/>
        </p:nvPicPr>
        <p:blipFill>
          <a:blip r:embed="rId3">
            <a:extLst>
              <a:ext uri="{28A0092B-C50C-407E-A947-70E740481C1C}">
                <a14:useLocalDpi xmlns:a14="http://schemas.microsoft.com/office/drawing/2010/main" val="0"/>
              </a:ext>
            </a:extLst>
          </a:blip>
          <a:stretch>
            <a:fillRect/>
          </a:stretch>
        </p:blipFill>
        <p:spPr>
          <a:xfrm>
            <a:off x="646560" y="1066800"/>
            <a:ext cx="8573640" cy="4953000"/>
          </a:xfrm>
          <a:prstGeom prst="rect">
            <a:avLst/>
          </a:prstGeom>
        </p:spPr>
      </p:pic>
    </p:spTree>
    <p:extLst>
      <p:ext uri="{BB962C8B-B14F-4D97-AF65-F5344CB8AC3E}">
        <p14:creationId xmlns:p14="http://schemas.microsoft.com/office/powerpoint/2010/main" val="2284582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56417" y="709944"/>
            <a:ext cx="8229600" cy="5210322"/>
          </a:xfrm>
          <a:prstGeom prst="rect">
            <a:avLst/>
          </a:prstGeom>
        </p:spPr>
      </p:pic>
      <p:sp>
        <p:nvSpPr>
          <p:cNvPr id="5" name="Rectangle 4"/>
          <p:cNvSpPr/>
          <p:nvPr/>
        </p:nvSpPr>
        <p:spPr>
          <a:xfrm>
            <a:off x="458718" y="3099529"/>
            <a:ext cx="2450000" cy="2800767"/>
          </a:xfrm>
          <a:prstGeom prst="rect">
            <a:avLst/>
          </a:prstGeom>
        </p:spPr>
        <p:txBody>
          <a:bodyPr wrap="square">
            <a:spAutoFit/>
          </a:bodyPr>
          <a:lstStyle/>
          <a:p>
            <a:r>
              <a:rPr lang="en-US" sz="1600" dirty="0" err="1">
                <a:solidFill>
                  <a:prstClr val="black"/>
                </a:solidFill>
                <a:latin typeface="Arial" panose="020B0604020202020204" pitchFamily="34" charset="0"/>
                <a:ea typeface="Calibri" charset="0"/>
                <a:cs typeface="Arial" panose="020B0604020202020204" pitchFamily="34" charset="0"/>
              </a:rPr>
              <a:t>Kyu</a:t>
            </a:r>
            <a:r>
              <a:rPr lang="en-US" sz="1600" dirty="0">
                <a:solidFill>
                  <a:prstClr val="black"/>
                </a:solidFill>
                <a:latin typeface="Arial" panose="020B0604020202020204" pitchFamily="34" charset="0"/>
                <a:ea typeface="Calibri" charset="0"/>
                <a:cs typeface="Arial" panose="020B0604020202020204" pitchFamily="34" charset="0"/>
              </a:rPr>
              <a:t> HH </a:t>
            </a:r>
            <a:r>
              <a:rPr lang="en-US" sz="1600" i="1" dirty="0">
                <a:solidFill>
                  <a:prstClr val="black"/>
                </a:solidFill>
                <a:latin typeface="Arial" panose="020B0604020202020204" pitchFamily="34" charset="0"/>
                <a:ea typeface="Calibri" charset="0"/>
                <a:cs typeface="Arial" panose="020B0604020202020204" pitchFamily="34" charset="0"/>
              </a:rPr>
              <a:t>et al. </a:t>
            </a:r>
            <a:r>
              <a:rPr lang="en-US" sz="1600" dirty="0">
                <a:solidFill>
                  <a:prstClr val="black"/>
                </a:solidFill>
                <a:latin typeface="Arial" panose="020B0604020202020204" pitchFamily="34" charset="0"/>
                <a:ea typeface="Calibri" charset="0"/>
                <a:cs typeface="Arial" panose="020B0604020202020204" pitchFamily="34" charset="0"/>
              </a:rPr>
              <a:t>Physical activity and risk of breast cancer, colon cancer, diabetes, </a:t>
            </a:r>
            <a:r>
              <a:rPr lang="en-US" sz="1600" dirty="0">
                <a:solidFill>
                  <a:srgbClr val="C00000"/>
                </a:solidFill>
                <a:latin typeface="Arial" panose="020B0604020202020204" pitchFamily="34" charset="0"/>
                <a:ea typeface="Calibri" charset="0"/>
                <a:cs typeface="Arial" panose="020B0604020202020204" pitchFamily="34" charset="0"/>
              </a:rPr>
              <a:t>ischemic heart disease, and ischemic stroke </a:t>
            </a:r>
            <a:r>
              <a:rPr lang="en-US" sz="1600" dirty="0">
                <a:solidFill>
                  <a:prstClr val="black"/>
                </a:solidFill>
                <a:latin typeface="Arial" panose="020B0604020202020204" pitchFamily="34" charset="0"/>
                <a:ea typeface="Calibri" charset="0"/>
                <a:cs typeface="Arial" panose="020B0604020202020204" pitchFamily="34" charset="0"/>
              </a:rPr>
              <a:t>events: systematic review and dose-response meta-analysis for the Global Burden of Disease Study. BMJ, 354, 2013.</a:t>
            </a:r>
            <a:endParaRPr lang="en-US" sz="1600" dirty="0">
              <a:solidFill>
                <a:prstClr val="black"/>
              </a:solidFill>
              <a:latin typeface="Arial" panose="020B0604020202020204" pitchFamily="34" charset="0"/>
              <a:cs typeface="Arial" panose="020B0604020202020204" pitchFamily="34" charset="0"/>
            </a:endParaRPr>
          </a:p>
        </p:txBody>
      </p:sp>
      <p:cxnSp>
        <p:nvCxnSpPr>
          <p:cNvPr id="6" name="Straight Arrow Connector 5"/>
          <p:cNvCxnSpPr/>
          <p:nvPr/>
        </p:nvCxnSpPr>
        <p:spPr>
          <a:xfrm>
            <a:off x="4988881" y="1544484"/>
            <a:ext cx="0" cy="58362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369881" y="1544483"/>
            <a:ext cx="2636" cy="58533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665281" y="1544484"/>
            <a:ext cx="0" cy="583623"/>
          </a:xfrm>
          <a:prstGeom prst="straightConnector1">
            <a:avLst/>
          </a:prstGeom>
          <a:ln w="57150">
            <a:solidFill>
              <a:srgbClr val="7A593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88881" y="2154922"/>
            <a:ext cx="0" cy="2451389"/>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69881" y="2138713"/>
            <a:ext cx="0" cy="2451389"/>
          </a:xfrm>
          <a:prstGeom prst="line">
            <a:avLst/>
          </a:prstGeom>
          <a:ln w="28575">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650458" y="2154923"/>
            <a:ext cx="0" cy="2451389"/>
          </a:xfrm>
          <a:prstGeom prst="line">
            <a:avLst/>
          </a:prstGeom>
          <a:ln w="28575">
            <a:solidFill>
              <a:srgbClr val="7A5930"/>
            </a:solidFill>
            <a:prstDash val="sysDash"/>
          </a:ln>
        </p:spPr>
        <p:style>
          <a:lnRef idx="1">
            <a:schemeClr val="accent1"/>
          </a:lnRef>
          <a:fillRef idx="0">
            <a:schemeClr val="accent1"/>
          </a:fillRef>
          <a:effectRef idx="0">
            <a:schemeClr val="accent1"/>
          </a:effectRef>
          <a:fontRef idx="minor">
            <a:schemeClr val="tx1"/>
          </a:fontRef>
        </p:style>
      </p:cxnSp>
      <p:sp>
        <p:nvSpPr>
          <p:cNvPr id="10" name="Title 2">
            <a:extLst>
              <a:ext uri="{FF2B5EF4-FFF2-40B4-BE49-F238E27FC236}">
                <a16:creationId xmlns:a16="http://schemas.microsoft.com/office/drawing/2014/main" id="{7A9B6DAD-EF67-9A47-B573-968EEA33541D}"/>
              </a:ext>
            </a:extLst>
          </p:cNvPr>
          <p:cNvSpPr>
            <a:spLocks noGrp="1"/>
          </p:cNvSpPr>
          <p:nvPr>
            <p:ph type="title"/>
          </p:nvPr>
        </p:nvSpPr>
        <p:spPr>
          <a:xfrm>
            <a:off x="351236" y="1084948"/>
            <a:ext cx="2565400" cy="1760754"/>
          </a:xfrm>
        </p:spPr>
        <p:txBody>
          <a:bodyPr/>
          <a:lstStyle/>
          <a:p>
            <a:pPr algn="l"/>
            <a:r>
              <a:rPr lang="en-US" sz="3200" dirty="0">
                <a:latin typeface="Arial" panose="020B0604020202020204" pitchFamily="34" charset="0"/>
                <a:cs typeface="Arial" panose="020B0604020202020204" pitchFamily="34" charset="0"/>
              </a:rPr>
              <a:t>Not Just for Mortality and CVD</a:t>
            </a:r>
          </a:p>
        </p:txBody>
      </p:sp>
      <p:grpSp>
        <p:nvGrpSpPr>
          <p:cNvPr id="11" name="Group 10">
            <a:extLst>
              <a:ext uri="{FF2B5EF4-FFF2-40B4-BE49-F238E27FC236}">
                <a16:creationId xmlns:a16="http://schemas.microsoft.com/office/drawing/2014/main" id="{24B1D5A8-2D48-D141-AD9D-C76D88D75D0B}"/>
              </a:ext>
            </a:extLst>
          </p:cNvPr>
          <p:cNvGrpSpPr/>
          <p:nvPr/>
        </p:nvGrpSpPr>
        <p:grpSpPr>
          <a:xfrm>
            <a:off x="8156394" y="2119434"/>
            <a:ext cx="2923306" cy="915866"/>
            <a:chOff x="5410200" y="2477131"/>
            <a:chExt cx="3297558" cy="1104269"/>
          </a:xfrm>
          <a:solidFill>
            <a:schemeClr val="bg1"/>
          </a:solidFill>
        </p:grpSpPr>
        <p:cxnSp>
          <p:nvCxnSpPr>
            <p:cNvPr id="12" name="Straight Arrow Connector 11">
              <a:extLst>
                <a:ext uri="{FF2B5EF4-FFF2-40B4-BE49-F238E27FC236}">
                  <a16:creationId xmlns:a16="http://schemas.microsoft.com/office/drawing/2014/main" id="{1D815D1C-13DA-A848-B304-D845E7016460}"/>
                </a:ext>
              </a:extLst>
            </p:cNvPr>
            <p:cNvCxnSpPr/>
            <p:nvPr/>
          </p:nvCxnSpPr>
          <p:spPr>
            <a:xfrm>
              <a:off x="5410200" y="2532642"/>
              <a:ext cx="0" cy="457200"/>
            </a:xfrm>
            <a:prstGeom prst="straightConnector1">
              <a:avLst/>
            </a:prstGeom>
            <a:grpFill/>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AC79C77-3D18-1344-A4C0-C66DD30A4E48}"/>
                </a:ext>
              </a:extLst>
            </p:cNvPr>
            <p:cNvSpPr txBox="1"/>
            <p:nvPr/>
          </p:nvSpPr>
          <p:spPr>
            <a:xfrm>
              <a:off x="5495918" y="2521065"/>
              <a:ext cx="1383653" cy="371090"/>
            </a:xfrm>
            <a:prstGeom prst="rect">
              <a:avLst/>
            </a:prstGeom>
            <a:grpFill/>
          </p:spPr>
          <p:txBody>
            <a:bodyPr wrap="none" rtlCol="0">
              <a:spAutoFit/>
            </a:bodyPr>
            <a:lstStyle/>
            <a:p>
              <a:r>
                <a:rPr lang="en-US" sz="1400" dirty="0"/>
                <a:t>150/75 min/w</a:t>
              </a:r>
            </a:p>
          </p:txBody>
        </p:sp>
        <p:cxnSp>
          <p:nvCxnSpPr>
            <p:cNvPr id="14" name="Straight Arrow Connector 13">
              <a:extLst>
                <a:ext uri="{FF2B5EF4-FFF2-40B4-BE49-F238E27FC236}">
                  <a16:creationId xmlns:a16="http://schemas.microsoft.com/office/drawing/2014/main" id="{D7FB2BA4-F56B-1848-87A8-1F3E35E7CCC2}"/>
                </a:ext>
              </a:extLst>
            </p:cNvPr>
            <p:cNvCxnSpPr/>
            <p:nvPr/>
          </p:nvCxnSpPr>
          <p:spPr>
            <a:xfrm>
              <a:off x="5410200" y="3124200"/>
              <a:ext cx="0" cy="457200"/>
            </a:xfrm>
            <a:prstGeom prst="straightConnector1">
              <a:avLst/>
            </a:prstGeom>
            <a:grpFill/>
            <a:ln w="38100">
              <a:solidFill>
                <a:srgbClr val="7A593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D334EF5-FF78-0646-BB21-C44332FC9981}"/>
                </a:ext>
              </a:extLst>
            </p:cNvPr>
            <p:cNvSpPr txBox="1"/>
            <p:nvPr/>
          </p:nvSpPr>
          <p:spPr>
            <a:xfrm>
              <a:off x="5495919" y="3089442"/>
              <a:ext cx="1486724" cy="371090"/>
            </a:xfrm>
            <a:prstGeom prst="rect">
              <a:avLst/>
            </a:prstGeom>
            <a:grpFill/>
          </p:spPr>
          <p:txBody>
            <a:bodyPr wrap="none" rtlCol="0">
              <a:spAutoFit/>
            </a:bodyPr>
            <a:lstStyle/>
            <a:p>
              <a:r>
                <a:rPr lang="en-US" sz="1400" dirty="0"/>
                <a:t>600/300 min/w</a:t>
              </a:r>
            </a:p>
          </p:txBody>
        </p:sp>
        <p:cxnSp>
          <p:nvCxnSpPr>
            <p:cNvPr id="19" name="Straight Arrow Connector 18">
              <a:extLst>
                <a:ext uri="{FF2B5EF4-FFF2-40B4-BE49-F238E27FC236}">
                  <a16:creationId xmlns:a16="http://schemas.microsoft.com/office/drawing/2014/main" id="{EB895C82-5F99-9541-8BCE-6A46AE43951D}"/>
                </a:ext>
              </a:extLst>
            </p:cNvPr>
            <p:cNvCxnSpPr/>
            <p:nvPr/>
          </p:nvCxnSpPr>
          <p:spPr>
            <a:xfrm>
              <a:off x="7162800" y="2477131"/>
              <a:ext cx="0" cy="457200"/>
            </a:xfrm>
            <a:prstGeom prst="straightConnector1">
              <a:avLst/>
            </a:prstGeom>
            <a:grpFill/>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7613B48-C865-DD4B-B89F-47AC2384CEFF}"/>
                </a:ext>
              </a:extLst>
            </p:cNvPr>
            <p:cNvSpPr txBox="1"/>
            <p:nvPr/>
          </p:nvSpPr>
          <p:spPr>
            <a:xfrm>
              <a:off x="7221034" y="2500376"/>
              <a:ext cx="1486724" cy="371090"/>
            </a:xfrm>
            <a:prstGeom prst="rect">
              <a:avLst/>
            </a:prstGeom>
            <a:grpFill/>
          </p:spPr>
          <p:txBody>
            <a:bodyPr wrap="none" rtlCol="0">
              <a:spAutoFit/>
            </a:bodyPr>
            <a:lstStyle/>
            <a:p>
              <a:r>
                <a:rPr lang="en-US" sz="1400" dirty="0"/>
                <a:t>300/150 min/w</a:t>
              </a:r>
            </a:p>
          </p:txBody>
        </p:sp>
      </p:grpSp>
      <p:sp>
        <p:nvSpPr>
          <p:cNvPr id="2" name="Slide Number Placeholder 1"/>
          <p:cNvSpPr>
            <a:spLocks noGrp="1"/>
          </p:cNvSpPr>
          <p:nvPr>
            <p:ph type="sldNum" sz="quarter" idx="12"/>
          </p:nvPr>
        </p:nvSpPr>
        <p:spPr/>
        <p:txBody>
          <a:bodyPr/>
          <a:lstStyle/>
          <a:p>
            <a:fld id="{DD1A6A03-927B-4D73-B3EA-90CDBEED1E88}" type="slidenum">
              <a:rPr lang="en-US" smtClean="0"/>
              <a:t>3</a:t>
            </a:fld>
            <a:endParaRPr lang="en-US" dirty="0"/>
          </a:p>
        </p:txBody>
      </p:sp>
    </p:spTree>
    <p:extLst>
      <p:ext uri="{BB962C8B-B14F-4D97-AF65-F5344CB8AC3E}">
        <p14:creationId xmlns:p14="http://schemas.microsoft.com/office/powerpoint/2010/main" val="151430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dissolv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65C2DC2-731E-114E-BACD-EC17D67E1C50}"/>
              </a:ext>
            </a:extLst>
          </p:cNvPr>
          <p:cNvSpPr>
            <a:spLocks noGrp="1" noChangeArrowheads="1"/>
          </p:cNvSpPr>
          <p:nvPr>
            <p:ph type="title" idx="4294967295"/>
          </p:nvPr>
        </p:nvSpPr>
        <p:spPr>
          <a:xfrm>
            <a:off x="917246" y="454438"/>
            <a:ext cx="10284153" cy="970758"/>
          </a:xfrm>
        </p:spPr>
        <p:txBody>
          <a:bodyPr>
            <a:noAutofit/>
          </a:bodyPr>
          <a:lstStyle/>
          <a:p>
            <a:pPr eaLnBrk="1" hangingPunct="1">
              <a:defRPr/>
            </a:pPr>
            <a:r>
              <a:rPr lang="en-US" sz="3200" i="1" dirty="0">
                <a:latin typeface="Arial" panose="020B0604020202020204" pitchFamily="34" charset="0"/>
                <a:cs typeface="Arial" panose="020B0604020202020204" pitchFamily="34" charset="0"/>
              </a:rPr>
              <a:t>Risk of selected health events by hours/week </a:t>
            </a:r>
            <a:br>
              <a:rPr lang="en-US" sz="3200" i="1" dirty="0">
                <a:latin typeface="Arial" panose="020B0604020202020204" pitchFamily="34" charset="0"/>
                <a:cs typeface="Arial" panose="020B0604020202020204" pitchFamily="34" charset="0"/>
              </a:rPr>
            </a:br>
            <a:r>
              <a:rPr lang="en-US" sz="3200" i="1" dirty="0">
                <a:latin typeface="Arial" panose="020B0604020202020204" pitchFamily="34" charset="0"/>
                <a:cs typeface="Arial" panose="020B0604020202020204" pitchFamily="34" charset="0"/>
              </a:rPr>
              <a:t>of moderate to vigorous physical activity</a:t>
            </a:r>
          </a:p>
        </p:txBody>
      </p:sp>
      <p:graphicFrame>
        <p:nvGraphicFramePr>
          <p:cNvPr id="16386" name="Object 3">
            <a:extLst>
              <a:ext uri="{FF2B5EF4-FFF2-40B4-BE49-F238E27FC236}">
                <a16:creationId xmlns:a16="http://schemas.microsoft.com/office/drawing/2014/main" id="{40113242-51F3-2E4D-87CD-7F44A6E71090}"/>
              </a:ext>
            </a:extLst>
          </p:cNvPr>
          <p:cNvGraphicFramePr>
            <a:graphicFrameLocks noGrp="1" noChangeAspect="1"/>
          </p:cNvGraphicFramePr>
          <p:nvPr>
            <p:ph type="chart" idx="4294967295"/>
          </p:nvPr>
        </p:nvGraphicFramePr>
        <p:xfrm>
          <a:off x="2009974" y="1743690"/>
          <a:ext cx="7685314" cy="4830006"/>
        </p:xfrm>
        <a:graphic>
          <a:graphicData uri="http://schemas.openxmlformats.org/presentationml/2006/ole">
            <mc:AlternateContent xmlns:mc="http://schemas.openxmlformats.org/markup-compatibility/2006">
              <mc:Choice xmlns:v="urn:schemas-microsoft-com:vml" Requires="v">
                <p:oleObj r:id="rId2" imgW="8572500" imgH="5384800" progId="Excel.Chart.8">
                  <p:embed/>
                </p:oleObj>
              </mc:Choice>
              <mc:Fallback>
                <p:oleObj r:id="rId2" imgW="8572500" imgH="5384800" progId="Excel.Chart.8">
                  <p:embed/>
                  <p:pic>
                    <p:nvPicPr>
                      <p:cNvPr id="16386" name="Object 3">
                        <a:extLst>
                          <a:ext uri="{FF2B5EF4-FFF2-40B4-BE49-F238E27FC236}">
                            <a16:creationId xmlns:a16="http://schemas.microsoft.com/office/drawing/2014/main" id="{40113242-51F3-2E4D-87CD-7F44A6E71090}"/>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974" y="1743690"/>
                        <a:ext cx="7685314" cy="4830006"/>
                      </a:xfrm>
                      <a:prstGeom prst="rect">
                        <a:avLst/>
                      </a:prstGeom>
                      <a:noFill/>
                      <a:ln>
                        <a:noFill/>
                      </a:ln>
                    </p:spPr>
                  </p:pic>
                </p:oleObj>
              </mc:Fallback>
            </mc:AlternateContent>
          </a:graphicData>
        </a:graphic>
      </p:graphicFrame>
      <p:sp>
        <p:nvSpPr>
          <p:cNvPr id="16387" name="Text Box 4">
            <a:extLst>
              <a:ext uri="{FF2B5EF4-FFF2-40B4-BE49-F238E27FC236}">
                <a16:creationId xmlns:a16="http://schemas.microsoft.com/office/drawing/2014/main" id="{40C6267F-B670-3A45-922E-96CE6585F88A}"/>
              </a:ext>
            </a:extLst>
          </p:cNvPr>
          <p:cNvSpPr txBox="1">
            <a:spLocks noChangeArrowheads="1"/>
          </p:cNvSpPr>
          <p:nvPr/>
        </p:nvSpPr>
        <p:spPr bwMode="auto">
          <a:xfrm>
            <a:off x="1644650" y="64008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endParaRPr>
          </a:p>
        </p:txBody>
      </p:sp>
      <p:sp>
        <p:nvSpPr>
          <p:cNvPr id="16388" name="Text Box 6">
            <a:extLst>
              <a:ext uri="{FF2B5EF4-FFF2-40B4-BE49-F238E27FC236}">
                <a16:creationId xmlns:a16="http://schemas.microsoft.com/office/drawing/2014/main" id="{AC6A2775-76AB-8942-9512-6A8B55765069}"/>
              </a:ext>
            </a:extLst>
          </p:cNvPr>
          <p:cNvSpPr txBox="1">
            <a:spLocks noChangeArrowheads="1"/>
          </p:cNvSpPr>
          <p:nvPr/>
        </p:nvSpPr>
        <p:spPr bwMode="auto">
          <a:xfrm>
            <a:off x="8212866" y="2418986"/>
            <a:ext cx="1636687" cy="32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dirty="0">
                <a:solidFill>
                  <a:srgbClr val="FF3399"/>
                </a:solidFill>
              </a:rPr>
              <a:t>breast cancer</a:t>
            </a:r>
          </a:p>
        </p:txBody>
      </p:sp>
      <p:sp>
        <p:nvSpPr>
          <p:cNvPr id="16389" name="Text Box 7">
            <a:extLst>
              <a:ext uri="{FF2B5EF4-FFF2-40B4-BE49-F238E27FC236}">
                <a16:creationId xmlns:a16="http://schemas.microsoft.com/office/drawing/2014/main" id="{095A19A9-BCBF-7E42-8421-1F1EB9BA4754}"/>
              </a:ext>
            </a:extLst>
          </p:cNvPr>
          <p:cNvSpPr txBox="1">
            <a:spLocks noChangeArrowheads="1"/>
          </p:cNvSpPr>
          <p:nvPr/>
        </p:nvSpPr>
        <p:spPr bwMode="auto">
          <a:xfrm>
            <a:off x="6475864" y="2232748"/>
            <a:ext cx="1565527" cy="5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dirty="0">
                <a:solidFill>
                  <a:srgbClr val="0070C0"/>
                </a:solidFill>
              </a:rPr>
              <a:t>depression, dementia</a:t>
            </a:r>
          </a:p>
        </p:txBody>
      </p:sp>
      <p:sp>
        <p:nvSpPr>
          <p:cNvPr id="16390" name="Text Box 8">
            <a:extLst>
              <a:ext uri="{FF2B5EF4-FFF2-40B4-BE49-F238E27FC236}">
                <a16:creationId xmlns:a16="http://schemas.microsoft.com/office/drawing/2014/main" id="{AA3D59EB-3CCB-2E4A-9464-EC998DB1E347}"/>
              </a:ext>
            </a:extLst>
          </p:cNvPr>
          <p:cNvSpPr txBox="1">
            <a:spLocks noChangeArrowheads="1"/>
          </p:cNvSpPr>
          <p:nvPr/>
        </p:nvSpPr>
        <p:spPr bwMode="auto">
          <a:xfrm>
            <a:off x="8270468" y="3331254"/>
            <a:ext cx="1707848" cy="32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dirty="0">
                <a:solidFill>
                  <a:srgbClr val="00B050"/>
                </a:solidFill>
              </a:rPr>
              <a:t>colon cancer</a:t>
            </a:r>
          </a:p>
        </p:txBody>
      </p:sp>
      <p:sp>
        <p:nvSpPr>
          <p:cNvPr id="16391" name="Text Box 9">
            <a:extLst>
              <a:ext uri="{FF2B5EF4-FFF2-40B4-BE49-F238E27FC236}">
                <a16:creationId xmlns:a16="http://schemas.microsoft.com/office/drawing/2014/main" id="{610773B3-1745-AC45-8790-6F8795C0285B}"/>
              </a:ext>
            </a:extLst>
          </p:cNvPr>
          <p:cNvSpPr txBox="1">
            <a:spLocks noChangeArrowheads="1"/>
          </p:cNvSpPr>
          <p:nvPr/>
        </p:nvSpPr>
        <p:spPr bwMode="auto">
          <a:xfrm>
            <a:off x="3208421" y="4065260"/>
            <a:ext cx="1494367" cy="33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dirty="0">
                <a:solidFill>
                  <a:srgbClr val="7030A0"/>
                </a:solidFill>
              </a:rPr>
              <a:t>hip fracture</a:t>
            </a:r>
          </a:p>
        </p:txBody>
      </p:sp>
      <p:sp>
        <p:nvSpPr>
          <p:cNvPr id="16392" name="Text Box 10">
            <a:extLst>
              <a:ext uri="{FF2B5EF4-FFF2-40B4-BE49-F238E27FC236}">
                <a16:creationId xmlns:a16="http://schemas.microsoft.com/office/drawing/2014/main" id="{E5517E0B-E889-E54C-B003-595F96A907BF}"/>
              </a:ext>
            </a:extLst>
          </p:cNvPr>
          <p:cNvSpPr txBox="1">
            <a:spLocks noChangeArrowheads="1"/>
          </p:cNvSpPr>
          <p:nvPr/>
        </p:nvSpPr>
        <p:spPr bwMode="auto">
          <a:xfrm>
            <a:off x="3337533" y="3461174"/>
            <a:ext cx="1260131" cy="32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dirty="0">
                <a:solidFill>
                  <a:srgbClr val="FF9900"/>
                </a:solidFill>
              </a:rPr>
              <a:t>diabetes</a:t>
            </a:r>
          </a:p>
        </p:txBody>
      </p:sp>
      <p:sp>
        <p:nvSpPr>
          <p:cNvPr id="16393" name="Text Box 11">
            <a:extLst>
              <a:ext uri="{FF2B5EF4-FFF2-40B4-BE49-F238E27FC236}">
                <a16:creationId xmlns:a16="http://schemas.microsoft.com/office/drawing/2014/main" id="{ABAC6BE0-AF64-8C4F-8E80-6031DCBA2C7B}"/>
              </a:ext>
            </a:extLst>
          </p:cNvPr>
          <p:cNvSpPr txBox="1">
            <a:spLocks noChangeArrowheads="1"/>
          </p:cNvSpPr>
          <p:nvPr/>
        </p:nvSpPr>
        <p:spPr bwMode="auto">
          <a:xfrm>
            <a:off x="5173775" y="4080486"/>
            <a:ext cx="1980629" cy="32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C00000"/>
                </a:solidFill>
              </a:rPr>
              <a:t>CVD, CHD, stroke</a:t>
            </a:r>
          </a:p>
        </p:txBody>
      </p:sp>
      <p:sp>
        <p:nvSpPr>
          <p:cNvPr id="16394" name="Text Box 12">
            <a:extLst>
              <a:ext uri="{FF2B5EF4-FFF2-40B4-BE49-F238E27FC236}">
                <a16:creationId xmlns:a16="http://schemas.microsoft.com/office/drawing/2014/main" id="{021E1F3F-B083-9F49-ABAA-CFFF23D89696}"/>
              </a:ext>
            </a:extLst>
          </p:cNvPr>
          <p:cNvSpPr txBox="1">
            <a:spLocks noChangeArrowheads="1"/>
          </p:cNvSpPr>
          <p:nvPr/>
        </p:nvSpPr>
        <p:spPr bwMode="auto">
          <a:xfrm>
            <a:off x="3371496" y="2191363"/>
            <a:ext cx="2065132" cy="32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dirty="0">
                <a:solidFill>
                  <a:srgbClr val="000000"/>
                </a:solidFill>
              </a:rPr>
              <a:t>all-cause mortality</a:t>
            </a:r>
          </a:p>
        </p:txBody>
      </p:sp>
      <p:sp>
        <p:nvSpPr>
          <p:cNvPr id="16395" name="Line 13">
            <a:extLst>
              <a:ext uri="{FF2B5EF4-FFF2-40B4-BE49-F238E27FC236}">
                <a16:creationId xmlns:a16="http://schemas.microsoft.com/office/drawing/2014/main" id="{DC1FBAA1-69AE-DD43-BB2D-D220C00893F1}"/>
              </a:ext>
            </a:extLst>
          </p:cNvPr>
          <p:cNvSpPr>
            <a:spLocks noChangeShapeType="1"/>
          </p:cNvSpPr>
          <p:nvPr/>
        </p:nvSpPr>
        <p:spPr bwMode="auto">
          <a:xfrm>
            <a:off x="4011938" y="2528055"/>
            <a:ext cx="0" cy="40403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6" name="Line 14">
            <a:extLst>
              <a:ext uri="{FF2B5EF4-FFF2-40B4-BE49-F238E27FC236}">
                <a16:creationId xmlns:a16="http://schemas.microsoft.com/office/drawing/2014/main" id="{5D06674A-6991-D240-A4A3-80AC1E7745A7}"/>
              </a:ext>
            </a:extLst>
          </p:cNvPr>
          <p:cNvSpPr>
            <a:spLocks noChangeShapeType="1"/>
          </p:cNvSpPr>
          <p:nvPr/>
        </p:nvSpPr>
        <p:spPr bwMode="black">
          <a:xfrm flipH="1">
            <a:off x="7416545" y="3533269"/>
            <a:ext cx="925084" cy="0"/>
          </a:xfrm>
          <a:prstGeom prst="line">
            <a:avLst/>
          </a:prstGeom>
          <a:noFill/>
          <a:ln w="25400">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7" name="Line 16">
            <a:extLst>
              <a:ext uri="{FF2B5EF4-FFF2-40B4-BE49-F238E27FC236}">
                <a16:creationId xmlns:a16="http://schemas.microsoft.com/office/drawing/2014/main" id="{07CF5BE5-32C5-F34A-8EEB-CE46E4C87307}"/>
              </a:ext>
            </a:extLst>
          </p:cNvPr>
          <p:cNvSpPr>
            <a:spLocks noChangeShapeType="1"/>
          </p:cNvSpPr>
          <p:nvPr/>
        </p:nvSpPr>
        <p:spPr bwMode="auto">
          <a:xfrm flipH="1" flipV="1">
            <a:off x="5473241" y="3541778"/>
            <a:ext cx="0" cy="606046"/>
          </a:xfrm>
          <a:prstGeom prst="line">
            <a:avLst/>
          </a:prstGeom>
          <a:noFill/>
          <a:ln w="254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8" name="Line 18">
            <a:extLst>
              <a:ext uri="{FF2B5EF4-FFF2-40B4-BE49-F238E27FC236}">
                <a16:creationId xmlns:a16="http://schemas.microsoft.com/office/drawing/2014/main" id="{9812B0B1-ED69-C949-905E-DC1429CEF1A7}"/>
              </a:ext>
            </a:extLst>
          </p:cNvPr>
          <p:cNvSpPr>
            <a:spLocks noChangeShapeType="1"/>
          </p:cNvSpPr>
          <p:nvPr/>
        </p:nvSpPr>
        <p:spPr bwMode="auto">
          <a:xfrm>
            <a:off x="4384183" y="3636123"/>
            <a:ext cx="426962" cy="0"/>
          </a:xfrm>
          <a:prstGeom prst="line">
            <a:avLst/>
          </a:prstGeom>
          <a:noFill/>
          <a:ln w="254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9" name="Line 20">
            <a:extLst>
              <a:ext uri="{FF2B5EF4-FFF2-40B4-BE49-F238E27FC236}">
                <a16:creationId xmlns:a16="http://schemas.microsoft.com/office/drawing/2014/main" id="{0319DE5E-2311-B94E-B547-3C5212DFBA94}"/>
              </a:ext>
            </a:extLst>
          </p:cNvPr>
          <p:cNvSpPr>
            <a:spLocks noChangeShapeType="1"/>
          </p:cNvSpPr>
          <p:nvPr/>
        </p:nvSpPr>
        <p:spPr bwMode="auto">
          <a:xfrm flipV="1">
            <a:off x="4551375" y="3807488"/>
            <a:ext cx="450879" cy="400208"/>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0" name="Line 21">
            <a:extLst>
              <a:ext uri="{FF2B5EF4-FFF2-40B4-BE49-F238E27FC236}">
                <a16:creationId xmlns:a16="http://schemas.microsoft.com/office/drawing/2014/main" id="{503DFB5D-60B5-9643-9695-B371B1E6208A}"/>
              </a:ext>
            </a:extLst>
          </p:cNvPr>
          <p:cNvSpPr>
            <a:spLocks noChangeShapeType="1"/>
          </p:cNvSpPr>
          <p:nvPr/>
        </p:nvSpPr>
        <p:spPr bwMode="auto">
          <a:xfrm flipH="1">
            <a:off x="5783939" y="2864748"/>
            <a:ext cx="1074412" cy="477683"/>
          </a:xfrm>
          <a:prstGeom prst="line">
            <a:avLst/>
          </a:prstGeom>
          <a:noFill/>
          <a:ln w="254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1" name="Line 23">
            <a:extLst>
              <a:ext uri="{FF2B5EF4-FFF2-40B4-BE49-F238E27FC236}">
                <a16:creationId xmlns:a16="http://schemas.microsoft.com/office/drawing/2014/main" id="{179899E6-7101-F84E-B148-366A10428EA9}"/>
              </a:ext>
            </a:extLst>
          </p:cNvPr>
          <p:cNvSpPr>
            <a:spLocks noChangeShapeType="1"/>
          </p:cNvSpPr>
          <p:nvPr/>
        </p:nvSpPr>
        <p:spPr bwMode="auto">
          <a:xfrm flipH="1">
            <a:off x="7358942" y="2745859"/>
            <a:ext cx="853924" cy="471369"/>
          </a:xfrm>
          <a:prstGeom prst="line">
            <a:avLst/>
          </a:prstGeom>
          <a:noFill/>
          <a:ln w="25400">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12"/>
          </p:nvPr>
        </p:nvSpPr>
        <p:spPr/>
        <p:txBody>
          <a:bodyPr/>
          <a:lstStyle/>
          <a:p>
            <a:fld id="{7D680D89-267B-8D45-8611-E8F9EE95BD58}" type="slidenum">
              <a:rPr lang="en-US" altLang="en-US" smtClean="0"/>
              <a:pPr/>
              <a:t>4</a:t>
            </a:fld>
            <a:endParaRPr lang="en-US" altLang="en-US"/>
          </a:p>
        </p:txBody>
      </p:sp>
    </p:spTree>
    <p:extLst>
      <p:ext uri="{BB962C8B-B14F-4D97-AF65-F5344CB8AC3E}">
        <p14:creationId xmlns:p14="http://schemas.microsoft.com/office/powerpoint/2010/main" val="239054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dissolve">
                                      <p:cBhvr>
                                        <p:cTn id="7" dur="500"/>
                                        <p:tgtEl>
                                          <p:spTgt spid="1639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394"/>
                                        </p:tgtEl>
                                        <p:attrNameLst>
                                          <p:attrName>style.visibility</p:attrName>
                                        </p:attrNameLst>
                                      </p:cBhvr>
                                      <p:to>
                                        <p:strVal val="visible"/>
                                      </p:to>
                                    </p:set>
                                    <p:animEffect transition="in" filter="dissolve">
                                      <p:cBhvr>
                                        <p:cTn id="10" dur="500"/>
                                        <p:tgtEl>
                                          <p:spTgt spid="1639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392"/>
                                        </p:tgtEl>
                                        <p:attrNameLst>
                                          <p:attrName>style.visibility</p:attrName>
                                        </p:attrNameLst>
                                      </p:cBhvr>
                                      <p:to>
                                        <p:strVal val="visible"/>
                                      </p:to>
                                    </p:set>
                                    <p:animEffect transition="in" filter="dissolve">
                                      <p:cBhvr>
                                        <p:cTn id="15" dur="500"/>
                                        <p:tgtEl>
                                          <p:spTgt spid="1639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6398"/>
                                        </p:tgtEl>
                                        <p:attrNameLst>
                                          <p:attrName>style.visibility</p:attrName>
                                        </p:attrNameLst>
                                      </p:cBhvr>
                                      <p:to>
                                        <p:strVal val="visible"/>
                                      </p:to>
                                    </p:set>
                                    <p:animEffect transition="in" filter="dissolve">
                                      <p:cBhvr>
                                        <p:cTn id="18" dur="500"/>
                                        <p:tgtEl>
                                          <p:spTgt spid="1639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6393"/>
                                        </p:tgtEl>
                                        <p:attrNameLst>
                                          <p:attrName>style.visibility</p:attrName>
                                        </p:attrNameLst>
                                      </p:cBhvr>
                                      <p:to>
                                        <p:strVal val="visible"/>
                                      </p:to>
                                    </p:set>
                                    <p:animEffect transition="in" filter="dissolve">
                                      <p:cBhvr>
                                        <p:cTn id="23" dur="500"/>
                                        <p:tgtEl>
                                          <p:spTgt spid="1639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6397"/>
                                        </p:tgtEl>
                                        <p:attrNameLst>
                                          <p:attrName>style.visibility</p:attrName>
                                        </p:attrNameLst>
                                      </p:cBhvr>
                                      <p:to>
                                        <p:strVal val="visible"/>
                                      </p:to>
                                    </p:set>
                                    <p:animEffect transition="in" filter="dissolve">
                                      <p:cBhvr>
                                        <p:cTn id="26" dur="500"/>
                                        <p:tgtEl>
                                          <p:spTgt spid="1639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6401"/>
                                        </p:tgtEl>
                                        <p:attrNameLst>
                                          <p:attrName>style.visibility</p:attrName>
                                        </p:attrNameLst>
                                      </p:cBhvr>
                                      <p:to>
                                        <p:strVal val="visible"/>
                                      </p:to>
                                    </p:set>
                                    <p:animEffect transition="in" filter="dissolve">
                                      <p:cBhvr>
                                        <p:cTn id="31" dur="500"/>
                                        <p:tgtEl>
                                          <p:spTgt spid="1640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6388"/>
                                        </p:tgtEl>
                                        <p:attrNameLst>
                                          <p:attrName>style.visibility</p:attrName>
                                        </p:attrNameLst>
                                      </p:cBhvr>
                                      <p:to>
                                        <p:strVal val="visible"/>
                                      </p:to>
                                    </p:set>
                                    <p:animEffect transition="in" filter="dissolve">
                                      <p:cBhvr>
                                        <p:cTn id="34" dur="500"/>
                                        <p:tgtEl>
                                          <p:spTgt spid="1638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6396"/>
                                        </p:tgtEl>
                                        <p:attrNameLst>
                                          <p:attrName>style.visibility</p:attrName>
                                        </p:attrNameLst>
                                      </p:cBhvr>
                                      <p:to>
                                        <p:strVal val="visible"/>
                                      </p:to>
                                    </p:set>
                                    <p:animEffect transition="in" filter="dissolve">
                                      <p:cBhvr>
                                        <p:cTn id="39" dur="500"/>
                                        <p:tgtEl>
                                          <p:spTgt spid="1639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6390"/>
                                        </p:tgtEl>
                                        <p:attrNameLst>
                                          <p:attrName>style.visibility</p:attrName>
                                        </p:attrNameLst>
                                      </p:cBhvr>
                                      <p:to>
                                        <p:strVal val="visible"/>
                                      </p:to>
                                    </p:set>
                                    <p:animEffect transition="in" filter="dissolve">
                                      <p:cBhvr>
                                        <p:cTn id="42" dur="500"/>
                                        <p:tgtEl>
                                          <p:spTgt spid="1639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6389"/>
                                        </p:tgtEl>
                                        <p:attrNameLst>
                                          <p:attrName>style.visibility</p:attrName>
                                        </p:attrNameLst>
                                      </p:cBhvr>
                                      <p:to>
                                        <p:strVal val="visible"/>
                                      </p:to>
                                    </p:set>
                                    <p:animEffect transition="in" filter="dissolve">
                                      <p:cBhvr>
                                        <p:cTn id="47" dur="500"/>
                                        <p:tgtEl>
                                          <p:spTgt spid="16389"/>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6400"/>
                                        </p:tgtEl>
                                        <p:attrNameLst>
                                          <p:attrName>style.visibility</p:attrName>
                                        </p:attrNameLst>
                                      </p:cBhvr>
                                      <p:to>
                                        <p:strVal val="visible"/>
                                      </p:to>
                                    </p:set>
                                    <p:animEffect transition="in" filter="dissolve">
                                      <p:cBhvr>
                                        <p:cTn id="50" dur="500"/>
                                        <p:tgtEl>
                                          <p:spTgt spid="16400"/>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6391"/>
                                        </p:tgtEl>
                                        <p:attrNameLst>
                                          <p:attrName>style.visibility</p:attrName>
                                        </p:attrNameLst>
                                      </p:cBhvr>
                                      <p:to>
                                        <p:strVal val="visible"/>
                                      </p:to>
                                    </p:set>
                                    <p:animEffect transition="in" filter="dissolve">
                                      <p:cBhvr>
                                        <p:cTn id="55" dur="500"/>
                                        <p:tgtEl>
                                          <p:spTgt spid="16391"/>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6399"/>
                                        </p:tgtEl>
                                        <p:attrNameLst>
                                          <p:attrName>style.visibility</p:attrName>
                                        </p:attrNameLst>
                                      </p:cBhvr>
                                      <p:to>
                                        <p:strVal val="visible"/>
                                      </p:to>
                                    </p:set>
                                    <p:animEffect transition="in" filter="dissolve">
                                      <p:cBhvr>
                                        <p:cTn id="58" dur="500"/>
                                        <p:tgtEl>
                                          <p:spTgt spid="16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P spid="16390" grpId="0"/>
      <p:bldP spid="16391" grpId="0"/>
      <p:bldP spid="16392" grpId="0"/>
      <p:bldP spid="16393" grpId="0"/>
      <p:bldP spid="16394" grpId="0"/>
      <p:bldP spid="16395" grpId="0" animBg="1"/>
      <p:bldP spid="16396" grpId="0" animBg="1"/>
      <p:bldP spid="16397" grpId="0" animBg="1"/>
      <p:bldP spid="16398" grpId="0" animBg="1"/>
      <p:bldP spid="16399" grpId="0" animBg="1"/>
      <p:bldP spid="16400" grpId="0" animBg="1"/>
      <p:bldP spid="1640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77F564-25E9-CC4A-AFF2-FA5A450B0038}"/>
              </a:ext>
            </a:extLst>
          </p:cNvPr>
          <p:cNvPicPr>
            <a:picLocks noChangeAspect="1"/>
          </p:cNvPicPr>
          <p:nvPr/>
        </p:nvPicPr>
        <p:blipFill>
          <a:blip r:embed="rId2"/>
          <a:stretch>
            <a:fillRect/>
          </a:stretch>
        </p:blipFill>
        <p:spPr>
          <a:xfrm>
            <a:off x="2360906" y="1012689"/>
            <a:ext cx="8721622" cy="4905912"/>
          </a:xfrm>
          <a:prstGeom prst="rect">
            <a:avLst/>
          </a:prstGeom>
        </p:spPr>
      </p:pic>
      <p:sp>
        <p:nvSpPr>
          <p:cNvPr id="17414" name="TextBox 24">
            <a:extLst>
              <a:ext uri="{FF2B5EF4-FFF2-40B4-BE49-F238E27FC236}">
                <a16:creationId xmlns:a16="http://schemas.microsoft.com/office/drawing/2014/main" id="{9284CA12-FF20-1B42-8A27-3E44E84B4A2C}"/>
              </a:ext>
            </a:extLst>
          </p:cNvPr>
          <p:cNvSpPr txBox="1">
            <a:spLocks noChangeArrowheads="1"/>
          </p:cNvSpPr>
          <p:nvPr/>
        </p:nvSpPr>
        <p:spPr bwMode="auto">
          <a:xfrm>
            <a:off x="3146685" y="499365"/>
            <a:ext cx="8843131" cy="830263"/>
          </a:xfrm>
          <a:prstGeom prst="rect">
            <a:avLst/>
          </a:prstGeom>
          <a:solidFill>
            <a:schemeClr val="bg1"/>
          </a:solidFill>
          <a:ln>
            <a:noFill/>
          </a:ln>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dirty="0"/>
              <a:t>How best to describe the amount of PA recommended by these Guidelines</a:t>
            </a:r>
          </a:p>
        </p:txBody>
      </p:sp>
      <p:sp>
        <p:nvSpPr>
          <p:cNvPr id="28" name="TextBox 27">
            <a:extLst>
              <a:ext uri="{FF2B5EF4-FFF2-40B4-BE49-F238E27FC236}">
                <a16:creationId xmlns:a16="http://schemas.microsoft.com/office/drawing/2014/main" id="{C1113DA3-B60F-C347-8F7D-18176B5FF856}"/>
              </a:ext>
            </a:extLst>
          </p:cNvPr>
          <p:cNvSpPr txBox="1"/>
          <p:nvPr/>
        </p:nvSpPr>
        <p:spPr>
          <a:xfrm>
            <a:off x="5899598" y="1595028"/>
            <a:ext cx="6090218" cy="1631216"/>
          </a:xfrm>
          <a:prstGeom prst="rect">
            <a:avLst/>
          </a:prstGeom>
          <a:noFill/>
        </p:spPr>
        <p:txBody>
          <a:bodyPr wrap="square">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pPr>
            <a:r>
              <a:rPr lang="en-US" altLang="en-US" sz="1600" dirty="0"/>
              <a:t>Is it the minimal amount of activity to obtain health benefit?</a:t>
            </a:r>
          </a:p>
          <a:p>
            <a:pPr marL="0" indent="0" eaLnBrk="1" hangingPunct="1">
              <a:spcBef>
                <a:spcPts val="600"/>
              </a:spcBef>
            </a:pPr>
            <a:r>
              <a:rPr lang="en-US" altLang="en-US" sz="1600" dirty="0"/>
              <a:t>Is it the amount of activity that provides maximal benefit?</a:t>
            </a:r>
          </a:p>
          <a:p>
            <a:pPr eaLnBrk="1" hangingPunct="1">
              <a:spcBef>
                <a:spcPts val="600"/>
              </a:spcBef>
            </a:pPr>
            <a:r>
              <a:rPr lang="en-US" altLang="en-US" sz="1600" dirty="0"/>
              <a:t>Is it the amount of activity that provides optimal benefit?</a:t>
            </a:r>
          </a:p>
          <a:p>
            <a:pPr eaLnBrk="1" hangingPunct="1">
              <a:spcBef>
                <a:spcPts val="600"/>
              </a:spcBef>
            </a:pPr>
            <a:r>
              <a:rPr lang="en-US" altLang="en-US" sz="1600" dirty="0"/>
              <a:t>It is a “public health target” where many adults achieve</a:t>
            </a:r>
          </a:p>
          <a:p>
            <a:pPr eaLnBrk="1" hangingPunct="1">
              <a:spcBef>
                <a:spcPts val="600"/>
              </a:spcBef>
            </a:pPr>
            <a:r>
              <a:rPr lang="en-US" altLang="en-US" sz="1600" dirty="0"/>
              <a:t>      substantial benefit – benefit for the most people</a:t>
            </a:r>
          </a:p>
        </p:txBody>
      </p:sp>
      <p:sp>
        <p:nvSpPr>
          <p:cNvPr id="11" name="Title 2">
            <a:extLst>
              <a:ext uri="{FF2B5EF4-FFF2-40B4-BE49-F238E27FC236}">
                <a16:creationId xmlns:a16="http://schemas.microsoft.com/office/drawing/2014/main" id="{9B538B72-E292-774A-ADC0-F8AC944B4E83}"/>
              </a:ext>
            </a:extLst>
          </p:cNvPr>
          <p:cNvSpPr>
            <a:spLocks noGrp="1"/>
          </p:cNvSpPr>
          <p:nvPr>
            <p:ph type="title"/>
          </p:nvPr>
        </p:nvSpPr>
        <p:spPr>
          <a:xfrm>
            <a:off x="340538" y="1595028"/>
            <a:ext cx="2565400" cy="1760754"/>
          </a:xfrm>
        </p:spPr>
        <p:txBody>
          <a:bodyPr/>
          <a:lstStyle/>
          <a:p>
            <a:pPr algn="ctr"/>
            <a:r>
              <a:rPr lang="en-US" sz="3200" b="0" dirty="0">
                <a:latin typeface="Arial" panose="020B0604020202020204" pitchFamily="34" charset="0"/>
                <a:cs typeface="Arial" panose="020B0604020202020204" pitchFamily="34" charset="0"/>
              </a:rPr>
              <a:t>Defining the exposure targets</a:t>
            </a:r>
          </a:p>
        </p:txBody>
      </p:sp>
      <p:sp>
        <p:nvSpPr>
          <p:cNvPr id="12" name="TextBox 11">
            <a:extLst>
              <a:ext uri="{FF2B5EF4-FFF2-40B4-BE49-F238E27FC236}">
                <a16:creationId xmlns:a16="http://schemas.microsoft.com/office/drawing/2014/main" id="{E8C14A7B-1ADE-134B-8540-FDFADE13BFAF}"/>
              </a:ext>
            </a:extLst>
          </p:cNvPr>
          <p:cNvSpPr txBox="1"/>
          <p:nvPr/>
        </p:nvSpPr>
        <p:spPr>
          <a:xfrm>
            <a:off x="8039451" y="6121383"/>
            <a:ext cx="2471702" cy="369332"/>
          </a:xfrm>
          <a:prstGeom prst="rect">
            <a:avLst/>
          </a:prstGeom>
          <a:noFill/>
        </p:spPr>
        <p:txBody>
          <a:bodyPr wrap="none" rtlCol="0">
            <a:spAutoFit/>
          </a:bodyPr>
          <a:lstStyle/>
          <a:p>
            <a:r>
              <a:rPr lang="en-US" dirty="0">
                <a:solidFill>
                  <a:srgbClr val="002060"/>
                </a:solidFill>
              </a:rPr>
              <a:t>Attributed to WL Haskell</a:t>
            </a:r>
          </a:p>
        </p:txBody>
      </p:sp>
      <p:sp>
        <p:nvSpPr>
          <p:cNvPr id="2" name="Slide Number Placeholder 1"/>
          <p:cNvSpPr>
            <a:spLocks noGrp="1"/>
          </p:cNvSpPr>
          <p:nvPr>
            <p:ph type="sldNum" sz="quarter" idx="12"/>
          </p:nvPr>
        </p:nvSpPr>
        <p:spPr/>
        <p:txBody>
          <a:bodyPr/>
          <a:lstStyle/>
          <a:p>
            <a:fld id="{DD1A6A03-927B-4D73-B3EA-90CDBEED1E88}" type="slidenum">
              <a:rPr lang="en-US" smtClean="0"/>
              <a:t>5</a:t>
            </a:fld>
            <a:endParaRPr lang="en-US"/>
          </a:p>
        </p:txBody>
      </p:sp>
    </p:spTree>
    <p:extLst>
      <p:ext uri="{BB962C8B-B14F-4D97-AF65-F5344CB8AC3E}">
        <p14:creationId xmlns:p14="http://schemas.microsoft.com/office/powerpoint/2010/main" val="1942650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 calcmode="lin" valueType="num">
                                      <p:cBhvr additive="base">
                                        <p:cTn id="13"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
                                            <p:txEl>
                                              <p:pRg st="2" end="2"/>
                                            </p:txEl>
                                          </p:spTgt>
                                        </p:tgtEl>
                                        <p:attrNameLst>
                                          <p:attrName>style.visibility</p:attrName>
                                        </p:attrNameLst>
                                      </p:cBhvr>
                                      <p:to>
                                        <p:strVal val="visible"/>
                                      </p:to>
                                    </p:set>
                                    <p:anim calcmode="lin" valueType="num">
                                      <p:cBhvr additive="base">
                                        <p:cTn id="19"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8">
                                            <p:txEl>
                                              <p:pRg st="3" end="3"/>
                                            </p:txEl>
                                          </p:spTgt>
                                        </p:tgtEl>
                                        <p:attrNameLst>
                                          <p:attrName>style.visibility</p:attrName>
                                        </p:attrNameLst>
                                      </p:cBhvr>
                                      <p:to>
                                        <p:strVal val="visible"/>
                                      </p:to>
                                    </p:set>
                                    <p:anim calcmode="lin" valueType="num">
                                      <p:cBhvr additive="base">
                                        <p:cTn id="25" dur="500" fill="hold"/>
                                        <p:tgtEl>
                                          <p:spTgt spid="2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8">
                                            <p:txEl>
                                              <p:pRg st="4" end="4"/>
                                            </p:txEl>
                                          </p:spTgt>
                                        </p:tgtEl>
                                        <p:attrNameLst>
                                          <p:attrName>style.visibility</p:attrName>
                                        </p:attrNameLst>
                                      </p:cBhvr>
                                      <p:to>
                                        <p:strVal val="visible"/>
                                      </p:to>
                                    </p:set>
                                    <p:anim calcmode="lin" valueType="num">
                                      <p:cBhvr additive="base">
                                        <p:cTn id="29" dur="500" fill="hold"/>
                                        <p:tgtEl>
                                          <p:spTgt spid="2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89C99-F4AE-6F2A-944E-30E8705E8C81}"/>
              </a:ext>
            </a:extLst>
          </p:cNvPr>
          <p:cNvSpPr>
            <a:spLocks noGrp="1"/>
          </p:cNvSpPr>
          <p:nvPr>
            <p:ph type="title"/>
          </p:nvPr>
        </p:nvSpPr>
        <p:spPr/>
        <p:txBody>
          <a:bodyPr/>
          <a:lstStyle/>
          <a:p>
            <a:r>
              <a:rPr lang="en-US" dirty="0"/>
              <a:t>How do effective teams work?</a:t>
            </a:r>
          </a:p>
        </p:txBody>
      </p:sp>
      <p:sp>
        <p:nvSpPr>
          <p:cNvPr id="3" name="Content Placeholder 2">
            <a:extLst>
              <a:ext uri="{FF2B5EF4-FFF2-40B4-BE49-F238E27FC236}">
                <a16:creationId xmlns:a16="http://schemas.microsoft.com/office/drawing/2014/main" id="{7C45516B-B0B9-B78F-AD35-B83F620979EA}"/>
              </a:ext>
            </a:extLst>
          </p:cNvPr>
          <p:cNvSpPr>
            <a:spLocks noGrp="1"/>
          </p:cNvSpPr>
          <p:nvPr>
            <p:ph idx="1"/>
          </p:nvPr>
        </p:nvSpPr>
        <p:spPr>
          <a:xfrm>
            <a:off x="3179618" y="2528455"/>
            <a:ext cx="5527964" cy="900545"/>
          </a:xfrm>
        </p:spPr>
        <p:txBody>
          <a:bodyPr/>
          <a:lstStyle/>
          <a:p>
            <a:pPr marL="0" indent="0">
              <a:buNone/>
            </a:pPr>
            <a:r>
              <a:rPr lang="en-US" dirty="0"/>
              <a:t>PAGAC as an effective team</a:t>
            </a:r>
          </a:p>
        </p:txBody>
      </p:sp>
    </p:spTree>
    <p:extLst>
      <p:ext uri="{BB962C8B-B14F-4D97-AF65-F5344CB8AC3E}">
        <p14:creationId xmlns:p14="http://schemas.microsoft.com/office/powerpoint/2010/main" val="1031672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65A01F-830B-944F-B450-4890C3BD3CE4}"/>
              </a:ext>
            </a:extLst>
          </p:cNvPr>
          <p:cNvSpPr>
            <a:spLocks noGrp="1"/>
          </p:cNvSpPr>
          <p:nvPr>
            <p:ph type="body" sz="quarter" idx="13"/>
          </p:nvPr>
        </p:nvSpPr>
        <p:spPr/>
        <p:txBody>
          <a:bodyPr/>
          <a:lstStyle/>
          <a:p>
            <a:pPr marL="342900" indent="-342900">
              <a:buClr>
                <a:srgbClr val="920305"/>
              </a:buClr>
              <a:buFont typeface="Arial" panose="020B0604020202020204" pitchFamily="34" charset="0"/>
              <a:buChar char="•"/>
            </a:pPr>
            <a:r>
              <a:rPr lang="en-US" sz="2800" dirty="0">
                <a:solidFill>
                  <a:schemeClr val="tx1"/>
                </a:solidFill>
              </a:rPr>
              <a:t>Background steps—those associated with activities of daily living are about 5,000 steps per day.</a:t>
            </a:r>
          </a:p>
          <a:p>
            <a:pPr marL="342900" indent="-342900">
              <a:spcBef>
                <a:spcPts val="600"/>
              </a:spcBef>
              <a:buClr>
                <a:srgbClr val="920305"/>
              </a:buClr>
              <a:buFont typeface="Arial" panose="020B0604020202020204" pitchFamily="34" charset="0"/>
              <a:buChar char="•"/>
            </a:pPr>
            <a:r>
              <a:rPr lang="en-US" sz="2800" dirty="0">
                <a:solidFill>
                  <a:schemeClr val="tx1"/>
                </a:solidFill>
              </a:rPr>
              <a:t>Walking briskly for 10 minutes at 3.3 miles per hour requires about 1,000 steps.</a:t>
            </a:r>
          </a:p>
          <a:p>
            <a:pPr marL="342900" indent="-342900">
              <a:spcBef>
                <a:spcPts val="600"/>
              </a:spcBef>
              <a:buClr>
                <a:srgbClr val="920305"/>
              </a:buClr>
              <a:buFont typeface="Arial" panose="020B0604020202020204" pitchFamily="34" charset="0"/>
              <a:buChar char="•"/>
            </a:pPr>
            <a:r>
              <a:rPr lang="en-US" sz="2800" dirty="0">
                <a:solidFill>
                  <a:srgbClr val="920305"/>
                </a:solidFill>
              </a:rPr>
              <a:t>This equates to between </a:t>
            </a:r>
            <a:r>
              <a:rPr lang="en-US" sz="2800" dirty="0">
                <a:solidFill>
                  <a:schemeClr val="tx1"/>
                </a:solidFill>
              </a:rPr>
              <a:t>(5,000 + 2,000 =) </a:t>
            </a:r>
            <a:r>
              <a:rPr lang="en-US" sz="2800" i="1" dirty="0">
                <a:solidFill>
                  <a:srgbClr val="A50003"/>
                </a:solidFill>
              </a:rPr>
              <a:t>7,000 steps per day </a:t>
            </a:r>
            <a:r>
              <a:rPr lang="en-US" sz="2800" dirty="0">
                <a:solidFill>
                  <a:srgbClr val="A50003"/>
                </a:solidFill>
              </a:rPr>
              <a:t>and (</a:t>
            </a:r>
            <a:r>
              <a:rPr lang="en-US" sz="2800" dirty="0">
                <a:solidFill>
                  <a:schemeClr val="tx1"/>
                </a:solidFill>
              </a:rPr>
              <a:t>5,000 + 4,000 =)</a:t>
            </a:r>
            <a:r>
              <a:rPr lang="en-US" sz="2800" dirty="0"/>
              <a:t> </a:t>
            </a:r>
            <a:r>
              <a:rPr lang="en-US" sz="2800" i="1" dirty="0">
                <a:solidFill>
                  <a:srgbClr val="920305"/>
                </a:solidFill>
              </a:rPr>
              <a:t>9,000 steps per day </a:t>
            </a:r>
            <a:r>
              <a:rPr lang="en-US" sz="2800" dirty="0">
                <a:solidFill>
                  <a:srgbClr val="920305"/>
                </a:solidFill>
              </a:rPr>
              <a:t>to meet weekly physical activity guidelines.</a:t>
            </a:r>
          </a:p>
        </p:txBody>
      </p:sp>
      <p:sp>
        <p:nvSpPr>
          <p:cNvPr id="3" name="Slide Number Placeholder 2">
            <a:extLst>
              <a:ext uri="{FF2B5EF4-FFF2-40B4-BE49-F238E27FC236}">
                <a16:creationId xmlns:a16="http://schemas.microsoft.com/office/drawing/2014/main" id="{9C565921-1DA0-664B-9138-937B68E653D4}"/>
              </a:ext>
            </a:extLst>
          </p:cNvPr>
          <p:cNvSpPr>
            <a:spLocks noGrp="1"/>
          </p:cNvSpPr>
          <p:nvPr>
            <p:ph type="sldNum" sz="quarter" idx="18"/>
          </p:nvPr>
        </p:nvSpPr>
        <p:spPr/>
        <p:txBody>
          <a:bodyPr/>
          <a:lstStyle/>
          <a:p>
            <a:fld id="{7391EDBC-5481-E248-9D04-B6CCC7FAB9E3}" type="slidenum">
              <a:rPr lang="en-US" smtClean="0"/>
              <a:pPr/>
              <a:t>7</a:t>
            </a:fld>
            <a:endParaRPr lang="en-US" dirty="0"/>
          </a:p>
        </p:txBody>
      </p:sp>
      <p:sp>
        <p:nvSpPr>
          <p:cNvPr id="4" name="Title 3">
            <a:extLst>
              <a:ext uri="{FF2B5EF4-FFF2-40B4-BE49-F238E27FC236}">
                <a16:creationId xmlns:a16="http://schemas.microsoft.com/office/drawing/2014/main" id="{AC67E066-0569-1341-A3CC-79B88621FFA0}"/>
              </a:ext>
            </a:extLst>
          </p:cNvPr>
          <p:cNvSpPr>
            <a:spLocks noGrp="1"/>
          </p:cNvSpPr>
          <p:nvPr>
            <p:ph type="title"/>
          </p:nvPr>
        </p:nvSpPr>
        <p:spPr/>
        <p:txBody>
          <a:bodyPr>
            <a:normAutofit fontScale="90000"/>
          </a:bodyPr>
          <a:lstStyle/>
          <a:p>
            <a:r>
              <a:rPr lang="en-US" dirty="0">
                <a:solidFill>
                  <a:schemeClr val="tx1"/>
                </a:solidFill>
              </a:rPr>
              <a:t>What about Steps?</a:t>
            </a:r>
          </a:p>
        </p:txBody>
      </p:sp>
      <p:sp>
        <p:nvSpPr>
          <p:cNvPr id="5" name="TextBox 4">
            <a:extLst>
              <a:ext uri="{FF2B5EF4-FFF2-40B4-BE49-F238E27FC236}">
                <a16:creationId xmlns:a16="http://schemas.microsoft.com/office/drawing/2014/main" id="{E04FB058-E571-B44E-8232-D3960BED39FE}"/>
              </a:ext>
            </a:extLst>
          </p:cNvPr>
          <p:cNvSpPr txBox="1"/>
          <p:nvPr/>
        </p:nvSpPr>
        <p:spPr>
          <a:xfrm>
            <a:off x="5238580" y="5917240"/>
            <a:ext cx="6499280" cy="338554"/>
          </a:xfrm>
          <a:prstGeom prst="rect">
            <a:avLst/>
          </a:prstGeom>
          <a:noFill/>
        </p:spPr>
        <p:txBody>
          <a:bodyPr wrap="none" rtlCol="0">
            <a:spAutoFit/>
          </a:bodyPr>
          <a:lstStyle/>
          <a:p>
            <a:r>
              <a:rPr lang="en-US" sz="1600" i="1" dirty="0">
                <a:solidFill>
                  <a:srgbClr val="002060"/>
                </a:solidFill>
                <a:latin typeface="Arial" panose="020B0604020202020204" pitchFamily="34" charset="0"/>
                <a:cs typeface="Arial" panose="020B0604020202020204" pitchFamily="34" charset="0"/>
              </a:rPr>
              <a:t>Physical Activity Guidelines for Americans</a:t>
            </a:r>
            <a:r>
              <a:rPr lang="en-US" sz="1600" dirty="0">
                <a:solidFill>
                  <a:srgbClr val="002060"/>
                </a:solidFill>
                <a:latin typeface="Arial" panose="020B0604020202020204" pitchFamily="34" charset="0"/>
                <a:cs typeface="Arial" panose="020B0604020202020204" pitchFamily="34" charset="0"/>
              </a:rPr>
              <a:t>, 2</a:t>
            </a:r>
            <a:r>
              <a:rPr lang="en-US" sz="1600" baseline="30000" dirty="0">
                <a:solidFill>
                  <a:srgbClr val="002060"/>
                </a:solidFill>
                <a:latin typeface="Arial" panose="020B0604020202020204" pitchFamily="34" charset="0"/>
                <a:cs typeface="Arial" panose="020B0604020202020204" pitchFamily="34" charset="0"/>
              </a:rPr>
              <a:t>nd</a:t>
            </a:r>
            <a:r>
              <a:rPr lang="en-US" sz="1600" dirty="0">
                <a:solidFill>
                  <a:srgbClr val="002060"/>
                </a:solidFill>
                <a:latin typeface="Arial" panose="020B0604020202020204" pitchFamily="34" charset="0"/>
                <a:cs typeface="Arial" panose="020B0604020202020204" pitchFamily="34" charset="0"/>
              </a:rPr>
              <a:t> edition: A1.1; page 116</a:t>
            </a:r>
          </a:p>
        </p:txBody>
      </p:sp>
      <p:sp>
        <p:nvSpPr>
          <p:cNvPr id="6" name="TextBox 5">
            <a:extLst>
              <a:ext uri="{FF2B5EF4-FFF2-40B4-BE49-F238E27FC236}">
                <a16:creationId xmlns:a16="http://schemas.microsoft.com/office/drawing/2014/main" id="{54E0B3FC-365C-754D-B804-01792F0C710C}"/>
              </a:ext>
            </a:extLst>
          </p:cNvPr>
          <p:cNvSpPr txBox="1"/>
          <p:nvPr/>
        </p:nvSpPr>
        <p:spPr>
          <a:xfrm>
            <a:off x="5586923" y="6255794"/>
            <a:ext cx="1777218" cy="338554"/>
          </a:xfrm>
          <a:prstGeom prst="rect">
            <a:avLst/>
          </a:prstGeom>
          <a:noFill/>
        </p:spPr>
        <p:txBody>
          <a:bodyPr wrap="none" rtlCol="0">
            <a:spAutoFit/>
          </a:bodyPr>
          <a:lstStyle/>
          <a:p>
            <a:r>
              <a:rPr lang="en-US" sz="1600" i="1" dirty="0">
                <a:solidFill>
                  <a:srgbClr val="002060"/>
                </a:solidFill>
                <a:latin typeface="Arial" panose="020B0604020202020204" pitchFamily="34" charset="0"/>
                <a:cs typeface="Arial" panose="020B0604020202020204" pitchFamily="34" charset="0"/>
              </a:rPr>
              <a:t>e.g., Rick Troiano</a:t>
            </a:r>
            <a:endParaRPr lang="en-US" sz="1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033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2EAC7E-277F-A645-869B-D63147DC3FEB}"/>
              </a:ext>
            </a:extLst>
          </p:cNvPr>
          <p:cNvPicPr/>
          <p:nvPr/>
        </p:nvPicPr>
        <p:blipFill rotWithShape="1">
          <a:blip r:embed="rId3">
            <a:extLst>
              <a:ext uri="{28A0092B-C50C-407E-A947-70E740481C1C}">
                <a14:useLocalDpi xmlns:a14="http://schemas.microsoft.com/office/drawing/2010/main" val="0"/>
              </a:ext>
            </a:extLst>
          </a:blip>
          <a:srcRect t="9609"/>
          <a:stretch/>
        </p:blipFill>
        <p:spPr bwMode="auto">
          <a:xfrm>
            <a:off x="519000" y="68263"/>
            <a:ext cx="11153999" cy="6721475"/>
          </a:xfrm>
          <a:prstGeom prst="rect">
            <a:avLst/>
          </a:prstGeom>
          <a:noFill/>
          <a:ln>
            <a:noFill/>
          </a:ln>
        </p:spPr>
      </p:pic>
      <p:pic>
        <p:nvPicPr>
          <p:cNvPr id="3" name="Picture 2" descr="A picture containing text&#10;&#10;Description automatically generated">
            <a:extLst>
              <a:ext uri="{FF2B5EF4-FFF2-40B4-BE49-F238E27FC236}">
                <a16:creationId xmlns:a16="http://schemas.microsoft.com/office/drawing/2014/main" id="{AB177673-7D0A-5DD9-2F4B-B939D339EE48}"/>
              </a:ext>
            </a:extLst>
          </p:cNvPr>
          <p:cNvPicPr>
            <a:picLocks noChangeAspect="1"/>
          </p:cNvPicPr>
          <p:nvPr/>
        </p:nvPicPr>
        <p:blipFill>
          <a:blip r:embed="rId4"/>
          <a:stretch>
            <a:fillRect/>
          </a:stretch>
        </p:blipFill>
        <p:spPr>
          <a:xfrm>
            <a:off x="4762865" y="422563"/>
            <a:ext cx="6025788" cy="782781"/>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249478BF-02B7-C0B0-E116-3D440AE01D7E}"/>
              </a:ext>
            </a:extLst>
          </p:cNvPr>
          <p:cNvPicPr>
            <a:picLocks noChangeAspect="1"/>
          </p:cNvPicPr>
          <p:nvPr/>
        </p:nvPicPr>
        <p:blipFill>
          <a:blip r:embed="rId5"/>
          <a:stretch>
            <a:fillRect/>
          </a:stretch>
        </p:blipFill>
        <p:spPr>
          <a:xfrm>
            <a:off x="8385359" y="4634343"/>
            <a:ext cx="1942523" cy="581227"/>
          </a:xfrm>
          <a:prstGeom prst="rect">
            <a:avLst/>
          </a:prstGeom>
        </p:spPr>
      </p:pic>
      <p:sp>
        <p:nvSpPr>
          <p:cNvPr id="7" name="TextBox 6">
            <a:extLst>
              <a:ext uri="{FF2B5EF4-FFF2-40B4-BE49-F238E27FC236}">
                <a16:creationId xmlns:a16="http://schemas.microsoft.com/office/drawing/2014/main" id="{BC15DA3F-37AA-F222-152F-136B32AFB393}"/>
              </a:ext>
            </a:extLst>
          </p:cNvPr>
          <p:cNvSpPr txBox="1"/>
          <p:nvPr/>
        </p:nvSpPr>
        <p:spPr>
          <a:xfrm>
            <a:off x="7775759" y="836012"/>
            <a:ext cx="1321452" cy="369332"/>
          </a:xfrm>
          <a:prstGeom prst="rect">
            <a:avLst/>
          </a:prstGeom>
          <a:noFill/>
        </p:spPr>
        <p:txBody>
          <a:bodyPr wrap="none" rtlCol="0">
            <a:spAutoFit/>
          </a:bodyPr>
          <a:lstStyle/>
          <a:p>
            <a:r>
              <a:rPr lang="en-US" dirty="0" err="1">
                <a:latin typeface="Calibri" panose="020F0502020204030204" pitchFamily="34" charset="0"/>
                <a:cs typeface="Calibri" panose="020F0502020204030204" pitchFamily="34" charset="0"/>
              </a:rPr>
              <a:t>Paluch</a:t>
            </a:r>
            <a:r>
              <a:rPr lang="en-US" dirty="0">
                <a:latin typeface="Calibri" panose="020F0502020204030204" pitchFamily="34" charset="0"/>
                <a:cs typeface="Calibri" panose="020F0502020204030204" pitchFamily="34" charset="0"/>
              </a:rPr>
              <a:t> et al.</a:t>
            </a:r>
          </a:p>
        </p:txBody>
      </p:sp>
      <p:cxnSp>
        <p:nvCxnSpPr>
          <p:cNvPr id="9" name="Straight Arrow Connector 8">
            <a:extLst>
              <a:ext uri="{FF2B5EF4-FFF2-40B4-BE49-F238E27FC236}">
                <a16:creationId xmlns:a16="http://schemas.microsoft.com/office/drawing/2014/main" id="{85ACC6E9-339E-F635-8ABF-A01B265C07B6}"/>
              </a:ext>
            </a:extLst>
          </p:cNvPr>
          <p:cNvCxnSpPr/>
          <p:nvPr/>
        </p:nvCxnSpPr>
        <p:spPr bwMode="auto">
          <a:xfrm>
            <a:off x="6428509" y="1787237"/>
            <a:ext cx="0" cy="623454"/>
          </a:xfrm>
          <a:prstGeom prst="straightConnector1">
            <a:avLst/>
          </a:prstGeom>
          <a:solidFill>
            <a:schemeClr val="accent1"/>
          </a:solidFill>
          <a:ln w="57150" cap="flat" cmpd="sng" algn="ctr">
            <a:solidFill>
              <a:srgbClr val="A52817"/>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3F8738DC-551A-A65A-ACAA-E2F76EA8EEAC}"/>
              </a:ext>
            </a:extLst>
          </p:cNvPr>
          <p:cNvCxnSpPr>
            <a:cxnSpLocks/>
          </p:cNvCxnSpPr>
          <p:nvPr/>
        </p:nvCxnSpPr>
        <p:spPr bwMode="auto">
          <a:xfrm flipV="1">
            <a:off x="5334002" y="2985655"/>
            <a:ext cx="0" cy="623454"/>
          </a:xfrm>
          <a:prstGeom prst="straightConnector1">
            <a:avLst/>
          </a:prstGeom>
          <a:solidFill>
            <a:schemeClr val="accent1"/>
          </a:solidFill>
          <a:ln w="57150" cap="flat" cmpd="sng" algn="ctr">
            <a:solidFill>
              <a:srgbClr val="326C5E"/>
            </a:solidFill>
            <a:prstDash val="solid"/>
            <a:round/>
            <a:headEnd type="none" w="med" len="med"/>
            <a:tailEnd type="triangle"/>
          </a:ln>
          <a:effectLst/>
        </p:spPr>
      </p:cxnSp>
      <p:sp>
        <p:nvSpPr>
          <p:cNvPr id="13" name="TextBox 12">
            <a:extLst>
              <a:ext uri="{FF2B5EF4-FFF2-40B4-BE49-F238E27FC236}">
                <a16:creationId xmlns:a16="http://schemas.microsoft.com/office/drawing/2014/main" id="{9FA0E7FB-5AE6-8735-5E8B-3B51B397C95C}"/>
              </a:ext>
            </a:extLst>
          </p:cNvPr>
          <p:cNvSpPr txBox="1"/>
          <p:nvPr/>
        </p:nvSpPr>
        <p:spPr>
          <a:xfrm>
            <a:off x="5791201" y="1311624"/>
            <a:ext cx="1544012" cy="369332"/>
          </a:xfrm>
          <a:prstGeom prst="rect">
            <a:avLst/>
          </a:prstGeom>
          <a:solidFill>
            <a:schemeClr val="bg1"/>
          </a:solidFill>
          <a:ln>
            <a:noFill/>
          </a:ln>
        </p:spPr>
        <p:txBody>
          <a:bodyPr wrap="none" rtlCol="0">
            <a:spAutoFit/>
          </a:bodyPr>
          <a:lstStyle/>
          <a:p>
            <a:r>
              <a:rPr lang="en-US" dirty="0">
                <a:solidFill>
                  <a:srgbClr val="A52817"/>
                </a:solidFill>
              </a:rPr>
              <a:t>8,000-10,000</a:t>
            </a:r>
          </a:p>
        </p:txBody>
      </p:sp>
      <p:sp>
        <p:nvSpPr>
          <p:cNvPr id="14" name="TextBox 13">
            <a:extLst>
              <a:ext uri="{FF2B5EF4-FFF2-40B4-BE49-F238E27FC236}">
                <a16:creationId xmlns:a16="http://schemas.microsoft.com/office/drawing/2014/main" id="{618FD70C-42DA-C3BC-E543-3E14DD09DD00}"/>
              </a:ext>
            </a:extLst>
          </p:cNvPr>
          <p:cNvSpPr txBox="1"/>
          <p:nvPr/>
        </p:nvSpPr>
        <p:spPr>
          <a:xfrm>
            <a:off x="4626116" y="3648991"/>
            <a:ext cx="1415772" cy="369332"/>
          </a:xfrm>
          <a:prstGeom prst="rect">
            <a:avLst/>
          </a:prstGeom>
          <a:noFill/>
        </p:spPr>
        <p:txBody>
          <a:bodyPr wrap="none" rtlCol="0">
            <a:spAutoFit/>
          </a:bodyPr>
          <a:lstStyle/>
          <a:p>
            <a:r>
              <a:rPr lang="en-US" dirty="0">
                <a:solidFill>
                  <a:srgbClr val="326C5E"/>
                </a:solidFill>
              </a:rPr>
              <a:t>6,000-8,000</a:t>
            </a:r>
          </a:p>
        </p:txBody>
      </p:sp>
    </p:spTree>
    <p:extLst>
      <p:ext uri="{BB962C8B-B14F-4D97-AF65-F5344CB8AC3E}">
        <p14:creationId xmlns:p14="http://schemas.microsoft.com/office/powerpoint/2010/main" val="252873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F10286F4-313D-DEBD-0527-CB12871D81D0}"/>
              </a:ext>
            </a:extLst>
          </p:cNvPr>
          <p:cNvPicPr>
            <a:picLocks noChangeAspect="1"/>
          </p:cNvPicPr>
          <p:nvPr/>
        </p:nvPicPr>
        <p:blipFill>
          <a:blip r:embed="rId2"/>
          <a:stretch>
            <a:fillRect/>
          </a:stretch>
        </p:blipFill>
        <p:spPr>
          <a:xfrm>
            <a:off x="580767" y="340534"/>
            <a:ext cx="10488678" cy="1886122"/>
          </a:xfrm>
          <a:prstGeom prst="rect">
            <a:avLst/>
          </a:prstGeom>
          <a:ln w="38100">
            <a:solidFill>
              <a:schemeClr val="tx1"/>
            </a:solidFill>
          </a:ln>
        </p:spPr>
      </p:pic>
      <p:pic>
        <p:nvPicPr>
          <p:cNvPr id="7" name="Picture 6" descr="Text&#10;&#10;Description automatically generated with low confidence">
            <a:extLst>
              <a:ext uri="{FF2B5EF4-FFF2-40B4-BE49-F238E27FC236}">
                <a16:creationId xmlns:a16="http://schemas.microsoft.com/office/drawing/2014/main" id="{AACA652B-A2DE-4CF7-8286-7441E0494C37}"/>
              </a:ext>
            </a:extLst>
          </p:cNvPr>
          <p:cNvPicPr>
            <a:picLocks noChangeAspect="1"/>
          </p:cNvPicPr>
          <p:nvPr/>
        </p:nvPicPr>
        <p:blipFill>
          <a:blip r:embed="rId3"/>
          <a:stretch>
            <a:fillRect/>
          </a:stretch>
        </p:blipFill>
        <p:spPr>
          <a:xfrm>
            <a:off x="9165796" y="6149166"/>
            <a:ext cx="2806700" cy="368300"/>
          </a:xfrm>
          <a:prstGeom prst="rect">
            <a:avLst/>
          </a:prstGeom>
        </p:spPr>
      </p:pic>
      <p:pic>
        <p:nvPicPr>
          <p:cNvPr id="9" name="Picture 8" descr="Graphical user interface, chart&#10;&#10;Description automatically generated">
            <a:extLst>
              <a:ext uri="{FF2B5EF4-FFF2-40B4-BE49-F238E27FC236}">
                <a16:creationId xmlns:a16="http://schemas.microsoft.com/office/drawing/2014/main" id="{5E6A91E1-6EDF-21E2-AD4A-5A797D318062}"/>
              </a:ext>
            </a:extLst>
          </p:cNvPr>
          <p:cNvPicPr>
            <a:picLocks noChangeAspect="1"/>
          </p:cNvPicPr>
          <p:nvPr/>
        </p:nvPicPr>
        <p:blipFill>
          <a:blip r:embed="rId4"/>
          <a:stretch>
            <a:fillRect/>
          </a:stretch>
        </p:blipFill>
        <p:spPr>
          <a:xfrm>
            <a:off x="1645456" y="969868"/>
            <a:ext cx="7092632" cy="5451480"/>
          </a:xfrm>
          <a:prstGeom prst="rect">
            <a:avLst/>
          </a:prstGeom>
        </p:spPr>
      </p:pic>
      <p:cxnSp>
        <p:nvCxnSpPr>
          <p:cNvPr id="2" name="Straight Arrow Connector 1">
            <a:extLst>
              <a:ext uri="{FF2B5EF4-FFF2-40B4-BE49-F238E27FC236}">
                <a16:creationId xmlns:a16="http://schemas.microsoft.com/office/drawing/2014/main" id="{076E52EB-46EB-0027-9FEF-03EB8CCD283A}"/>
              </a:ext>
            </a:extLst>
          </p:cNvPr>
          <p:cNvCxnSpPr>
            <a:cxnSpLocks/>
          </p:cNvCxnSpPr>
          <p:nvPr/>
        </p:nvCxnSpPr>
        <p:spPr bwMode="auto">
          <a:xfrm>
            <a:off x="3017399" y="1995777"/>
            <a:ext cx="0" cy="422864"/>
          </a:xfrm>
          <a:prstGeom prst="straightConnector1">
            <a:avLst/>
          </a:prstGeom>
          <a:solidFill>
            <a:schemeClr val="accent1"/>
          </a:solidFill>
          <a:ln w="38100" cap="flat" cmpd="sng" algn="ctr">
            <a:solidFill>
              <a:srgbClr val="A52817"/>
            </a:solidFill>
            <a:prstDash val="solid"/>
            <a:round/>
            <a:headEnd type="none" w="med" len="med"/>
            <a:tailEnd type="triangle"/>
          </a:ln>
          <a:effectLst/>
        </p:spPr>
      </p:cxnSp>
      <p:sp>
        <p:nvSpPr>
          <p:cNvPr id="3" name="TextBox 2">
            <a:extLst>
              <a:ext uri="{FF2B5EF4-FFF2-40B4-BE49-F238E27FC236}">
                <a16:creationId xmlns:a16="http://schemas.microsoft.com/office/drawing/2014/main" id="{7E7A6711-EF67-8D5D-8268-7ABD2B9F19EF}"/>
              </a:ext>
            </a:extLst>
          </p:cNvPr>
          <p:cNvSpPr txBox="1"/>
          <p:nvPr/>
        </p:nvSpPr>
        <p:spPr>
          <a:xfrm>
            <a:off x="2701447" y="1649903"/>
            <a:ext cx="631904" cy="307777"/>
          </a:xfrm>
          <a:prstGeom prst="rect">
            <a:avLst/>
          </a:prstGeom>
          <a:solidFill>
            <a:schemeClr val="bg1"/>
          </a:solidFill>
          <a:ln>
            <a:noFill/>
          </a:ln>
        </p:spPr>
        <p:txBody>
          <a:bodyPr wrap="none" rtlCol="0">
            <a:spAutoFit/>
          </a:bodyPr>
          <a:lstStyle/>
          <a:p>
            <a:r>
              <a:rPr lang="en-US" sz="1400" dirty="0">
                <a:solidFill>
                  <a:srgbClr val="A52817"/>
                </a:solidFill>
              </a:rPr>
              <a:t>9,826</a:t>
            </a:r>
          </a:p>
        </p:txBody>
      </p:sp>
      <p:cxnSp>
        <p:nvCxnSpPr>
          <p:cNvPr id="6" name="Straight Arrow Connector 5">
            <a:extLst>
              <a:ext uri="{FF2B5EF4-FFF2-40B4-BE49-F238E27FC236}">
                <a16:creationId xmlns:a16="http://schemas.microsoft.com/office/drawing/2014/main" id="{08F1597A-E7F1-D1DB-EC09-F002EA5D2A80}"/>
              </a:ext>
            </a:extLst>
          </p:cNvPr>
          <p:cNvCxnSpPr>
            <a:cxnSpLocks/>
          </p:cNvCxnSpPr>
          <p:nvPr/>
        </p:nvCxnSpPr>
        <p:spPr bwMode="auto">
          <a:xfrm>
            <a:off x="6930766" y="1876508"/>
            <a:ext cx="0" cy="388244"/>
          </a:xfrm>
          <a:prstGeom prst="straightConnector1">
            <a:avLst/>
          </a:prstGeom>
          <a:solidFill>
            <a:schemeClr val="accent1"/>
          </a:solidFill>
          <a:ln w="38100" cap="flat" cmpd="sng" algn="ctr">
            <a:solidFill>
              <a:srgbClr val="A52817"/>
            </a:solidFill>
            <a:prstDash val="solid"/>
            <a:round/>
            <a:headEnd type="none" w="med" len="med"/>
            <a:tailEnd type="triangle"/>
          </a:ln>
          <a:effectLst/>
        </p:spPr>
      </p:cxnSp>
      <p:sp>
        <p:nvSpPr>
          <p:cNvPr id="8" name="TextBox 7">
            <a:extLst>
              <a:ext uri="{FF2B5EF4-FFF2-40B4-BE49-F238E27FC236}">
                <a16:creationId xmlns:a16="http://schemas.microsoft.com/office/drawing/2014/main" id="{6C70B803-BE09-04D7-DD6C-54CC483D0DDD}"/>
              </a:ext>
            </a:extLst>
          </p:cNvPr>
          <p:cNvSpPr txBox="1"/>
          <p:nvPr/>
        </p:nvSpPr>
        <p:spPr>
          <a:xfrm>
            <a:off x="6614814" y="1568731"/>
            <a:ext cx="631904" cy="307777"/>
          </a:xfrm>
          <a:prstGeom prst="rect">
            <a:avLst/>
          </a:prstGeom>
          <a:solidFill>
            <a:schemeClr val="bg1"/>
          </a:solidFill>
          <a:ln>
            <a:noFill/>
          </a:ln>
        </p:spPr>
        <p:txBody>
          <a:bodyPr wrap="none" rtlCol="0">
            <a:spAutoFit/>
          </a:bodyPr>
          <a:lstStyle/>
          <a:p>
            <a:r>
              <a:rPr lang="en-US" sz="1400" dirty="0">
                <a:solidFill>
                  <a:srgbClr val="A52817"/>
                </a:solidFill>
              </a:rPr>
              <a:t>3,677</a:t>
            </a:r>
          </a:p>
        </p:txBody>
      </p:sp>
      <p:cxnSp>
        <p:nvCxnSpPr>
          <p:cNvPr id="11" name="Straight Arrow Connector 10">
            <a:extLst>
              <a:ext uri="{FF2B5EF4-FFF2-40B4-BE49-F238E27FC236}">
                <a16:creationId xmlns:a16="http://schemas.microsoft.com/office/drawing/2014/main" id="{70686119-B170-A304-AA64-805763649AA9}"/>
              </a:ext>
            </a:extLst>
          </p:cNvPr>
          <p:cNvCxnSpPr>
            <a:cxnSpLocks/>
          </p:cNvCxnSpPr>
          <p:nvPr/>
        </p:nvCxnSpPr>
        <p:spPr bwMode="auto">
          <a:xfrm>
            <a:off x="2813316" y="4477890"/>
            <a:ext cx="0" cy="388244"/>
          </a:xfrm>
          <a:prstGeom prst="straightConnector1">
            <a:avLst/>
          </a:prstGeom>
          <a:solidFill>
            <a:schemeClr val="accent1"/>
          </a:solidFill>
          <a:ln w="38100" cap="flat" cmpd="sng" algn="ctr">
            <a:solidFill>
              <a:srgbClr val="A52817"/>
            </a:solidFill>
            <a:prstDash val="solid"/>
            <a:round/>
            <a:headEnd type="none" w="med" len="med"/>
            <a:tailEnd type="triangle"/>
          </a:ln>
          <a:effectLst/>
        </p:spPr>
      </p:cxnSp>
      <p:sp>
        <p:nvSpPr>
          <p:cNvPr id="12" name="TextBox 11">
            <a:extLst>
              <a:ext uri="{FF2B5EF4-FFF2-40B4-BE49-F238E27FC236}">
                <a16:creationId xmlns:a16="http://schemas.microsoft.com/office/drawing/2014/main" id="{DF9F568A-C5A1-048C-E2EA-05601D72EE66}"/>
              </a:ext>
            </a:extLst>
          </p:cNvPr>
          <p:cNvSpPr txBox="1"/>
          <p:nvPr/>
        </p:nvSpPr>
        <p:spPr>
          <a:xfrm>
            <a:off x="2497364" y="4170113"/>
            <a:ext cx="631904" cy="307777"/>
          </a:xfrm>
          <a:prstGeom prst="rect">
            <a:avLst/>
          </a:prstGeom>
          <a:solidFill>
            <a:schemeClr val="bg1"/>
          </a:solidFill>
          <a:ln>
            <a:noFill/>
          </a:ln>
        </p:spPr>
        <p:txBody>
          <a:bodyPr wrap="none" rtlCol="0">
            <a:spAutoFit/>
          </a:bodyPr>
          <a:lstStyle/>
          <a:p>
            <a:r>
              <a:rPr lang="en-US" sz="1400" dirty="0">
                <a:solidFill>
                  <a:srgbClr val="A52817"/>
                </a:solidFill>
              </a:rPr>
              <a:t>6,315</a:t>
            </a:r>
          </a:p>
        </p:txBody>
      </p:sp>
    </p:spTree>
    <p:extLst>
      <p:ext uri="{BB962C8B-B14F-4D97-AF65-F5344CB8AC3E}">
        <p14:creationId xmlns:p14="http://schemas.microsoft.com/office/powerpoint/2010/main" val="373268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2"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905</Words>
  <Application>Microsoft Macintosh PowerPoint</Application>
  <PresentationFormat>Widescreen</PresentationFormat>
  <Paragraphs>122</Paragraphs>
  <Slides>20</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Arial</vt:lpstr>
      <vt:lpstr>Calibri</vt:lpstr>
      <vt:lpstr>Courier New</vt:lpstr>
      <vt:lpstr>Helvetica Neue Bold Condensed</vt:lpstr>
      <vt:lpstr>Verdana</vt:lpstr>
      <vt:lpstr>Wingdings</vt:lpstr>
      <vt:lpstr>Blank Presentation</vt:lpstr>
      <vt:lpstr>Excel.Chart.8</vt:lpstr>
      <vt:lpstr>PowerPoint Presentation</vt:lpstr>
      <vt:lpstr>Defining the exposure targets</vt:lpstr>
      <vt:lpstr>Not Just for Mortality and CVD</vt:lpstr>
      <vt:lpstr>Risk of selected health events by hours/week  of moderate to vigorous physical activity</vt:lpstr>
      <vt:lpstr>Defining the exposure targets</vt:lpstr>
      <vt:lpstr>How do effective teams work?</vt:lpstr>
      <vt:lpstr>What about Steps?</vt:lpstr>
      <vt:lpstr>PowerPoint Presentation</vt:lpstr>
      <vt:lpstr>PowerPoint Presentation</vt:lpstr>
      <vt:lpstr>PowerPoint Presentation</vt:lpstr>
      <vt:lpstr>Climate since 1880</vt:lpstr>
      <vt:lpstr>PowerPoint Presentation</vt:lpstr>
      <vt:lpstr>PowerPoint Presentation</vt:lpstr>
      <vt:lpstr>PowerPoint Presentation</vt:lpstr>
      <vt:lpstr>Supplemental slides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1995 ASCM/CDC Guidelines Thinktank</dc:title>
  <dc:creator>William E. Kraus, M.D.</dc:creator>
  <cp:lastModifiedBy>William E. Kraus, M.D.</cp:lastModifiedBy>
  <cp:revision>19</cp:revision>
  <dcterms:created xsi:type="dcterms:W3CDTF">2021-09-13T13:55:46Z</dcterms:created>
  <dcterms:modified xsi:type="dcterms:W3CDTF">2022-09-17T15:30:18Z</dcterms:modified>
</cp:coreProperties>
</file>