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6C47-B3D2-4034-9E83-81070AEEB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EB9C38-0DD3-9FE0-F14F-8E8DF7E69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73C06-B0C7-3E74-D367-BB5490A1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185F0-CA77-AEEE-86A9-3C958BB4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52975-7877-1997-22C0-0E701CE5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1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1AC8-40E8-E892-0A6F-DE97DD61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94B76-048C-0F59-353B-3DC6600C5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DCF6-9F8A-DEA0-8258-5FCDE16D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4EE83-F9C7-7379-E826-B7C98E93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B6DB8-C9DD-1B1E-8A07-6A7650A5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7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3234D-FF36-574D-BF15-021620D59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842E6-F106-235A-B1BB-22820E94A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202A1-54DC-744E-D279-D5BBCE08C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66154-97AB-247B-8E40-42CA20A1A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ADF3D-AF2C-6A34-2CA4-369978FA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5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0E43-2BE2-232B-C77A-E93BD9C00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F0549-E6A9-2F26-1712-4B1421EE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6D62A-782A-4F4E-13C5-05CD9191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5C1E-5FFF-5821-5D3F-C35196A7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1A34A-D9EF-1B37-16CB-3EB6430C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1420-8B75-CA2E-4EAF-7C786DD8B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E6A48-28EE-8B72-F879-47DF1429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9305-BAEB-7AAA-AE84-6030CB4F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B3A0-A884-A916-6B8E-6E75B797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9EC2C-C3F5-1BFC-BF27-EFD5B5B5F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8E1B-8AAA-FDDA-5587-F68FA6682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AF82F-5F18-650F-41C2-8D851564F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D8B05-484A-2803-0F21-81A33234F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A7E6-BA4B-A083-4D1C-372B204D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316EF-C635-60D6-D841-C27B48ED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F135F-F8C3-1386-7DB2-64494650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6AFA-D765-62F9-CC86-861F09F2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D3961-F143-9EE4-7CDE-BDB0D71F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1355B-558D-F809-30FA-F834C1656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63FD1-E7BA-1BF9-C1DD-3CDDADF8B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324661-1A21-A719-A382-0E00495BE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825C21-2430-1840-7890-A5E0C97F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6AE39-CE46-722D-4409-2F5D2742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50D12-8D64-BF99-B55C-206E04A8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9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747F-0E85-31AB-6AD9-C520AC20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A6865-B4F0-962E-0974-C5F18B2C5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5519B-C0D7-031C-3ECF-27B6262B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97DB2-BC4E-5FBB-E4DA-28367BAB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3B67F1-6F75-85B1-6C94-5B93FD0D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94F07-0A11-C455-EB95-CFDBA5CB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9BBF8-E8F8-0DC5-624E-53CF3F298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5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14F3-9C6B-7C1A-E5F5-8A054397B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E0AAE-7E77-99D8-534C-797C0AF05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5BFA5-A412-2926-63D7-33237ED8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86231-E657-CD45-8CD5-8D6987C9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35C5A-14F9-FF77-6643-202140944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10714-64F7-5A34-4441-0EA294F0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BA9A4-97E9-17BF-2419-5DE6B50A0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C57B0-D0B9-B519-AA56-627883E02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9725B-FB6F-89F2-00A1-91449C30E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CA4CC-8A96-4246-3B6C-7ACA9BC8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28E81-0A45-3743-CDE6-6D50F94B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F564D-7BDA-4734-1D54-6815F3B5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760A8-693A-82C6-39D6-E590E7E8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C54C3-3E97-FBCC-4E5A-E811C09E8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4C6CF-6EEF-8A07-BAFC-44849875F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DD3A-31C6-4B84-82F5-E73E0229BF00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C0F39-6ED7-E798-141C-037C7FE51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D1A7-A09C-C5DF-2B59-376604464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4F30-238A-406B-8BA4-3AD00EA9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4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8C93.39E6D2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8C93.39E6D2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8C93.39E6D2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8C93.39E6D2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8C93.39E6D2D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0E8F3-D29E-E5F8-6C25-94DF7D2410F8}"/>
              </a:ext>
            </a:extLst>
          </p:cNvPr>
          <p:cNvSpPr txBox="1"/>
          <p:nvPr/>
        </p:nvSpPr>
        <p:spPr>
          <a:xfrm>
            <a:off x="2672861" y="546410"/>
            <a:ext cx="8680939" cy="5630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</a:rPr>
              <a:t>Specific Aims</a:t>
            </a:r>
            <a:endParaRPr lang="en-US" sz="4000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</a:rPr>
              <a:t>“The most vital part of a grant is the specific aims section. As the leading section of the proposal, the specific aims section serves as a 1-page synopsis that needs to gain the attention and interest of the </a:t>
            </a:r>
            <a:r>
              <a:rPr lang="en-US" sz="4000">
                <a:effectLst/>
              </a:rPr>
              <a:t>reviewers.”</a:t>
            </a:r>
            <a:r>
              <a:rPr lang="en-US" sz="4000" dirty="0">
                <a:effectLst/>
              </a:rPr>
              <a:t>			</a:t>
            </a:r>
            <a:r>
              <a:rPr lang="en-US" sz="4000">
                <a:effectLst/>
              </a:rPr>
              <a:t>	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>
                <a:effectLst/>
              </a:rPr>
              <a:t>Goldstein</a:t>
            </a:r>
            <a:r>
              <a:rPr lang="en-US" sz="4000" dirty="0">
                <a:effectLst/>
              </a:rPr>
              <a:t>, et al, 2020</a:t>
            </a:r>
          </a:p>
        </p:txBody>
      </p:sp>
      <p:pic>
        <p:nvPicPr>
          <p:cNvPr id="4" name="Picture 3" descr="A person running next to a palm tree&#10;&#10;Description automatically generated with medium confidence">
            <a:extLst>
              <a:ext uri="{FF2B5EF4-FFF2-40B4-BE49-F238E27FC236}">
                <a16:creationId xmlns:a16="http://schemas.microsoft.com/office/drawing/2014/main" id="{F11D2786-5730-85C9-E3F0-2A16564DC61A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3" y="386143"/>
            <a:ext cx="1778009" cy="139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557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0E8F3-D29E-E5F8-6C25-94DF7D2410F8}"/>
              </a:ext>
            </a:extLst>
          </p:cNvPr>
          <p:cNvSpPr txBox="1"/>
          <p:nvPr/>
        </p:nvSpPr>
        <p:spPr>
          <a:xfrm>
            <a:off x="2419815" y="468351"/>
            <a:ext cx="8933985" cy="5708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effectLst/>
              </a:rPr>
              <a:t>Key Characteristics</a:t>
            </a:r>
            <a:endParaRPr lang="en-US" sz="4000" dirty="0"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Clarity is critical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Flow must be smooth, logical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Components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Set Context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What is known?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What is not known?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Overarching goal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Aims statements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Significance, Innovation</a:t>
            </a:r>
          </a:p>
        </p:txBody>
      </p:sp>
      <p:pic>
        <p:nvPicPr>
          <p:cNvPr id="2" name="Picture 1" descr="A person running next to a palm tree&#10;&#10;Description automatically generated with medium confidence">
            <a:extLst>
              <a:ext uri="{FF2B5EF4-FFF2-40B4-BE49-F238E27FC236}">
                <a16:creationId xmlns:a16="http://schemas.microsoft.com/office/drawing/2014/main" id="{7C2E0186-7CF8-A41D-6882-66FB1D41D4E6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3" y="386143"/>
            <a:ext cx="1778009" cy="139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58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684DDA-CB96-1220-0C68-2CF4E4638BE9}"/>
              </a:ext>
            </a:extLst>
          </p:cNvPr>
          <p:cNvSpPr txBox="1"/>
          <p:nvPr/>
        </p:nvSpPr>
        <p:spPr>
          <a:xfrm>
            <a:off x="2672861" y="490654"/>
            <a:ext cx="8680939" cy="5686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dirty="0">
                <a:effectLst/>
              </a:rPr>
              <a:t>The Aims Statements</a:t>
            </a:r>
            <a:endParaRPr lang="en-US" sz="4000" dirty="0"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Clear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Concise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Limit to small number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More is NOT better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Each aim must be: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Significant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Not dependent on other aims</a:t>
            </a:r>
          </a:p>
          <a:p>
            <a:pPr marL="742950" marR="0" lvl="1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Addressed by methods</a:t>
            </a:r>
          </a:p>
        </p:txBody>
      </p:sp>
      <p:pic>
        <p:nvPicPr>
          <p:cNvPr id="2" name="Picture 1" descr="A person running next to a palm tree&#10;&#10;Description automatically generated with medium confidence">
            <a:extLst>
              <a:ext uri="{FF2B5EF4-FFF2-40B4-BE49-F238E27FC236}">
                <a16:creationId xmlns:a16="http://schemas.microsoft.com/office/drawing/2014/main" id="{28335057-96BC-B1C8-77EF-EE73E2C706DD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3" y="386143"/>
            <a:ext cx="1778009" cy="139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3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1C1F24-CE6E-404D-66D3-62F9DDC16794}"/>
              </a:ext>
            </a:extLst>
          </p:cNvPr>
          <p:cNvSpPr txBox="1"/>
          <p:nvPr/>
        </p:nvSpPr>
        <p:spPr>
          <a:xfrm>
            <a:off x="2506981" y="390293"/>
            <a:ext cx="8846819" cy="578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1440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dirty="0">
                <a:effectLst/>
              </a:rPr>
              <a:t>Phrasing the Aims Statements</a:t>
            </a:r>
            <a:endParaRPr lang="en-US" sz="4000" dirty="0"/>
          </a:p>
          <a:p>
            <a:pPr marL="91440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b="1" dirty="0">
                <a:effectLst/>
              </a:rPr>
              <a:t> </a:t>
            </a:r>
            <a:endParaRPr lang="en-US" sz="3600" dirty="0"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Many appropriate approaches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Use strong words – determine, identify, test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Avoid weak words – explore, examine, consider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Can include hypotheses  (not mandatory)</a:t>
            </a:r>
          </a:p>
        </p:txBody>
      </p:sp>
      <p:pic>
        <p:nvPicPr>
          <p:cNvPr id="2" name="Picture 1" descr="A person running next to a palm tree&#10;&#10;Description automatically generated with medium confidence">
            <a:extLst>
              <a:ext uri="{FF2B5EF4-FFF2-40B4-BE49-F238E27FC236}">
                <a16:creationId xmlns:a16="http://schemas.microsoft.com/office/drawing/2014/main" id="{677DBC61-A530-5DA0-A417-9650FFCD261F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3" y="386143"/>
            <a:ext cx="1778009" cy="139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595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DB3589-F1AE-EBCA-3358-FE5CEBA049BB}"/>
              </a:ext>
            </a:extLst>
          </p:cNvPr>
          <p:cNvSpPr txBox="1"/>
          <p:nvPr/>
        </p:nvSpPr>
        <p:spPr>
          <a:xfrm>
            <a:off x="2453268" y="657922"/>
            <a:ext cx="8900532" cy="5519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85800"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dirty="0">
                <a:effectLst/>
              </a:rPr>
              <a:t>Drafting Tips</a:t>
            </a:r>
            <a:endParaRPr lang="en-US" sz="4000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3600" dirty="0">
              <a:effectLst/>
            </a:endParaRP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Draft the aims first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Revisit frequently as the grant develops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Avoid mission creep</a:t>
            </a:r>
          </a:p>
          <a:p>
            <a:pPr marL="8001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Rephrase aims if necessary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Short paragraphs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Spacing </a:t>
            </a:r>
          </a:p>
          <a:p>
            <a:pPr marL="34290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effectLst/>
              </a:rPr>
              <a:t>Bold, italicize, underline selectively</a:t>
            </a:r>
          </a:p>
        </p:txBody>
      </p:sp>
      <p:pic>
        <p:nvPicPr>
          <p:cNvPr id="2" name="Picture 1" descr="A person running next to a palm tree&#10;&#10;Description automatically generated with medium confidence">
            <a:extLst>
              <a:ext uri="{FF2B5EF4-FFF2-40B4-BE49-F238E27FC236}">
                <a16:creationId xmlns:a16="http://schemas.microsoft.com/office/drawing/2014/main" id="{8B186467-7BE6-5E4D-59EB-8F732983BCF9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3" y="386143"/>
            <a:ext cx="1778009" cy="1394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563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173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Murrie, Dale</dc:creator>
  <cp:lastModifiedBy>Murrie, Dale</cp:lastModifiedBy>
  <cp:revision>3</cp:revision>
  <cp:lastPrinted>2023-09-12T14:04:39Z</cp:lastPrinted>
  <dcterms:created xsi:type="dcterms:W3CDTF">2022-09-07T14:28:21Z</dcterms:created>
  <dcterms:modified xsi:type="dcterms:W3CDTF">2023-09-12T15:52:23Z</dcterms:modified>
</cp:coreProperties>
</file>