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6" r:id="rId4"/>
    <p:sldId id="275" r:id="rId5"/>
    <p:sldId id="269" r:id="rId6"/>
    <p:sldId id="270" r:id="rId7"/>
    <p:sldId id="258" r:id="rId8"/>
    <p:sldId id="259" r:id="rId9"/>
    <p:sldId id="260" r:id="rId10"/>
    <p:sldId id="263" r:id="rId11"/>
    <p:sldId id="264" r:id="rId12"/>
    <p:sldId id="265" r:id="rId13"/>
    <p:sldId id="273" r:id="rId14"/>
    <p:sldId id="277" r:id="rId15"/>
    <p:sldId id="278" r:id="rId16"/>
    <p:sldId id="279" r:id="rId17"/>
    <p:sldId id="291" r:id="rId18"/>
    <p:sldId id="285" r:id="rId19"/>
    <p:sldId id="289" r:id="rId20"/>
    <p:sldId id="286" r:id="rId21"/>
    <p:sldId id="287" r:id="rId22"/>
    <p:sldId id="288" r:id="rId23"/>
    <p:sldId id="280" r:id="rId24"/>
    <p:sldId id="282" r:id="rId25"/>
    <p:sldId id="283" r:id="rId26"/>
    <p:sldId id="266" r:id="rId27"/>
    <p:sldId id="292" r:id="rId28"/>
    <p:sldId id="293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6D53-4DCB-4745-8EE7-422569D7324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A0252-6AEF-48D6-8B43-C0BB69E4F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EF64-780F-6242-9939-DA4F9B9AA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4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3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D013-D717-49F6-A1B9-CDA26AE55810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CB90-E89D-4757-8830-5C0FD5DE6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downloads/clinical-care/E-Physical-Inactivity-Review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006728" cy="32830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Physical Activity </a:t>
            </a:r>
            <a:r>
              <a:rPr lang="en-US" b="1" dirty="0" smtClean="0">
                <a:solidFill>
                  <a:srgbClr val="0070C0"/>
                </a:solidFill>
              </a:rPr>
              <a:t>and COVID-19: Let’s Plan Not to Make the Same Mistakes Again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0323" y="3635565"/>
            <a:ext cx="7888077" cy="302413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James F Sallis, PhD, FACSM</a:t>
            </a:r>
            <a:endParaRPr lang="en-US" dirty="0" smtClean="0"/>
          </a:p>
          <a:p>
            <a:r>
              <a:rPr lang="en-US" dirty="0"/>
              <a:t>Herbert Wertheim School of Public Health, </a:t>
            </a:r>
          </a:p>
          <a:p>
            <a:r>
              <a:rPr lang="en-US" dirty="0"/>
              <a:t>University of California, San Diego USA</a:t>
            </a:r>
          </a:p>
          <a:p>
            <a:r>
              <a:rPr lang="en-US" dirty="0" smtClean="0"/>
              <a:t>Mary </a:t>
            </a:r>
            <a:r>
              <a:rPr lang="en-US" dirty="0" err="1" smtClean="0"/>
              <a:t>MacKillop</a:t>
            </a:r>
            <a:r>
              <a:rPr lang="en-US" dirty="0" smtClean="0"/>
              <a:t> Institute for Health Research</a:t>
            </a:r>
          </a:p>
          <a:p>
            <a:r>
              <a:rPr lang="en-US" dirty="0" smtClean="0"/>
              <a:t>Australian </a:t>
            </a:r>
            <a:r>
              <a:rPr lang="en-US" dirty="0"/>
              <a:t>Catholic University, Melbourne</a:t>
            </a:r>
          </a:p>
          <a:p>
            <a:endParaRPr lang="en-US" dirty="0" smtClean="0"/>
          </a:p>
          <a:p>
            <a:r>
              <a:rPr lang="en-US" sz="3000" dirty="0" smtClean="0">
                <a:solidFill>
                  <a:srgbClr val="0070C0"/>
                </a:solidFill>
              </a:rPr>
              <a:t>PAPH Research Course. September 2023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AutoShape 2" descr="Dawgs design CDC's COVID-19 graphic - UGA Alum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wgs design CDC's COVID-19 graphic - UGA Alum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577" y="312738"/>
            <a:ext cx="4835437" cy="27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755"/>
            <a:ext cx="10515600" cy="84673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Analyses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704"/>
            <a:ext cx="10515600" cy="5064259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ogistic </a:t>
            </a:r>
            <a:r>
              <a:rPr lang="en-US" dirty="0"/>
              <a:t>regressions </a:t>
            </a:r>
            <a:r>
              <a:rPr lang="en-US" dirty="0" smtClean="0"/>
              <a:t>estimated </a:t>
            </a:r>
            <a:r>
              <a:rPr lang="en-US" dirty="0"/>
              <a:t>odds ratios (and 95% confidence intervals) for the association of </a:t>
            </a:r>
            <a:r>
              <a:rPr lang="en-US" dirty="0" smtClean="0"/>
              <a:t>EVS categories and all covariates </a:t>
            </a:r>
            <a:r>
              <a:rPr lang="en-US" dirty="0"/>
              <a:t>with </a:t>
            </a:r>
            <a:r>
              <a:rPr lang="en-US" dirty="0" smtClean="0"/>
              <a:t>outcomes</a:t>
            </a:r>
            <a:r>
              <a:rPr lang="en-US" dirty="0"/>
              <a:t>, with separate models for </a:t>
            </a:r>
            <a:r>
              <a:rPr lang="en-US" dirty="0" smtClean="0"/>
              <a:t>each outcome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Adjusted for demographics and all risky “underlying conditions” identified by CDC</a:t>
            </a:r>
          </a:p>
        </p:txBody>
      </p:sp>
    </p:spTree>
    <p:extLst>
      <p:ext uri="{BB962C8B-B14F-4D97-AF65-F5344CB8AC3E}">
        <p14:creationId xmlns:p14="http://schemas.microsoft.com/office/powerpoint/2010/main" val="224113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70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Adjusted odds ratios of EVS categories with outcomes. N=48,440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207276"/>
              </p:ext>
            </p:extLst>
          </p:nvPr>
        </p:nvGraphicFramePr>
        <p:xfrm>
          <a:off x="838199" y="1575411"/>
          <a:ext cx="9737993" cy="478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422">
                  <a:extLst>
                    <a:ext uri="{9D8B030D-6E8A-4147-A177-3AD203B41FA5}">
                      <a16:colId xmlns:a16="http://schemas.microsoft.com/office/drawing/2014/main" val="1124881223"/>
                    </a:ext>
                  </a:extLst>
                </a:gridCol>
                <a:gridCol w="3541349">
                  <a:extLst>
                    <a:ext uri="{9D8B030D-6E8A-4147-A177-3AD203B41FA5}">
                      <a16:colId xmlns:a16="http://schemas.microsoft.com/office/drawing/2014/main" val="3385286588"/>
                    </a:ext>
                  </a:extLst>
                </a:gridCol>
                <a:gridCol w="2912222">
                  <a:extLst>
                    <a:ext uri="{9D8B030D-6E8A-4147-A177-3AD203B41FA5}">
                      <a16:colId xmlns:a16="http://schemas.microsoft.com/office/drawing/2014/main" val="1933896830"/>
                    </a:ext>
                  </a:extLst>
                </a:gridCol>
              </a:tblGrid>
              <a:tr h="138302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EVS Comparisons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Hospitalization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Death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057831"/>
                  </a:ext>
                </a:extLst>
              </a:tr>
              <a:tr h="13830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Inactive vs Active (ref)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2.26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2.49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86774"/>
                  </a:ext>
                </a:extLst>
              </a:tr>
              <a:tr h="201526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Inactive</a:t>
                      </a:r>
                      <a:r>
                        <a:rPr lang="en-US" sz="3200" b="1" baseline="0" dirty="0" smtClean="0"/>
                        <a:t> vs Some Activity</a:t>
                      </a:r>
                    </a:p>
                    <a:p>
                      <a:r>
                        <a:rPr lang="en-US" sz="3200" b="1" baseline="0" dirty="0" smtClean="0"/>
                        <a:t>(ref)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1.32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3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8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704"/>
            <a:ext cx="10515600" cy="83571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Key Findings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906"/>
            <a:ext cx="10515600" cy="5387247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Inactivity had higher odds ratios for all outcomes than all CDC risk factors, except age and history of transplant</a:t>
            </a:r>
          </a:p>
          <a:p>
            <a:r>
              <a:rPr lang="en-US" sz="3200" dirty="0" smtClean="0"/>
              <a:t>Some activity (less than guidelines) provided modest protection compared to inactivity</a:t>
            </a:r>
          </a:p>
          <a:p>
            <a:r>
              <a:rPr lang="en-US" sz="3200" u="sng" dirty="0" smtClean="0"/>
              <a:t>Reported odds ratios are probably conservative </a:t>
            </a:r>
            <a:r>
              <a:rPr lang="en-US" sz="3200" dirty="0" smtClean="0"/>
              <a:t>because they are adjusted for numerous chronic diseases that are in the causal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557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1" y="1134738"/>
            <a:ext cx="11912105" cy="46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Outcomes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20328"/>
            <a:ext cx="10515600" cy="465663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Altmetric</a:t>
            </a:r>
            <a:r>
              <a:rPr lang="en-US" dirty="0" smtClean="0"/>
              <a:t> score of almost 9000. Picked up by 338 news outlets worldwide</a:t>
            </a:r>
          </a:p>
          <a:p>
            <a:r>
              <a:rPr lang="en-US" dirty="0" smtClean="0"/>
              <a:t>Highest score to date for a BJSM article</a:t>
            </a:r>
          </a:p>
          <a:p>
            <a:endParaRPr lang="en-US" dirty="0"/>
          </a:p>
          <a:p>
            <a:r>
              <a:rPr lang="en-US" dirty="0" smtClean="0"/>
              <a:t>No response at all from infectious disease community</a:t>
            </a:r>
          </a:p>
          <a:p>
            <a:r>
              <a:rPr lang="en-US" dirty="0" smtClean="0"/>
              <a:t>No mention by pandemic spokespeople</a:t>
            </a:r>
          </a:p>
          <a:p>
            <a:r>
              <a:rPr lang="en-US" dirty="0" smtClean="0"/>
              <a:t>No impact on pandemic control</a:t>
            </a:r>
          </a:p>
          <a:p>
            <a:endParaRPr lang="en-US" dirty="0" smtClean="0"/>
          </a:p>
          <a:p>
            <a:r>
              <a:rPr lang="en-US" dirty="0" smtClean="0"/>
              <a:t>This study was presented to the 1000+ CDC COVID task force</a:t>
            </a:r>
          </a:p>
          <a:p>
            <a:r>
              <a:rPr lang="en-US" dirty="0" smtClean="0"/>
              <a:t>Justified a CDC review of the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CDC’s systematic review. Posted April 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402"/>
            <a:ext cx="10515600" cy="5117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Brief Summary of Findings on the Association Between Physical Inactivity and Severe COVID-19 Outcomes </a:t>
            </a:r>
            <a:endParaRPr lang="en-US" b="1" dirty="0" smtClean="0"/>
          </a:p>
          <a:p>
            <a:r>
              <a:rPr lang="en-US" dirty="0" smtClean="0"/>
              <a:t>By Hill, Whitfield et al.</a:t>
            </a:r>
          </a:p>
          <a:p>
            <a:r>
              <a:rPr lang="en-US" dirty="0" smtClean="0"/>
              <a:t>25 </a:t>
            </a:r>
            <a:r>
              <a:rPr lang="en-US" dirty="0"/>
              <a:t>studies, 15 cohort, 5 cross-sectional, 4 ecological and one case-control, reported data on </a:t>
            </a:r>
            <a:r>
              <a:rPr lang="en-US" dirty="0" smtClean="0"/>
              <a:t>physical fitness, physical </a:t>
            </a:r>
            <a:r>
              <a:rPr lang="en-US" dirty="0"/>
              <a:t>inactivity or physical activity and severe COVID-19 outcomes and were included in this analysis</a:t>
            </a:r>
            <a:r>
              <a:rPr lang="en-US" dirty="0" smtClean="0"/>
              <a:t>.</a:t>
            </a:r>
          </a:p>
          <a:p>
            <a:r>
              <a:rPr lang="en-US" dirty="0"/>
              <a:t>The data indicate an association between increased </a:t>
            </a:r>
            <a:r>
              <a:rPr lang="en-US" dirty="0" smtClean="0"/>
              <a:t>mortality (1-12) </a:t>
            </a:r>
            <a:r>
              <a:rPr lang="en-US" dirty="0"/>
              <a:t>and </a:t>
            </a:r>
            <a:r>
              <a:rPr lang="en-US" dirty="0" smtClean="0"/>
              <a:t>hospitalization (8,13-18) </a:t>
            </a:r>
            <a:r>
              <a:rPr lang="en-US" dirty="0"/>
              <a:t>due to COVID1-19 infection and physical </a:t>
            </a:r>
            <a:r>
              <a:rPr lang="en-US" dirty="0" smtClean="0"/>
              <a:t>inactivity</a:t>
            </a:r>
          </a:p>
          <a:p>
            <a:r>
              <a:rPr lang="en-US" dirty="0" smtClean="0"/>
              <a:t>Evidence is “consistent” and “conclusive”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www.cdc.gov/coronavirus/2019-ncov/downloads/clinical-care/E-Physical-Inactivity-Review.pdf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5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Outcomes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the review is posted on the CDC COVID-19 website, I challenge you to find it by searching</a:t>
            </a:r>
          </a:p>
          <a:p>
            <a:r>
              <a:rPr lang="en-US" dirty="0" smtClean="0"/>
              <a:t>Physical inactivity was listed as an “underlying condition”</a:t>
            </a:r>
          </a:p>
          <a:p>
            <a:r>
              <a:rPr lang="en-US" dirty="0" smtClean="0"/>
              <a:t>CDC and DHHS refused to issue a press release or announcement</a:t>
            </a:r>
          </a:p>
          <a:p>
            <a:r>
              <a:rPr lang="en-US" dirty="0" smtClean="0"/>
              <a:t>No mention by pandemic spokespeople</a:t>
            </a:r>
          </a:p>
          <a:p>
            <a:r>
              <a:rPr lang="en-US" dirty="0" smtClean="0"/>
              <a:t>No impact on pandemic control</a:t>
            </a:r>
          </a:p>
        </p:txBody>
      </p:sp>
    </p:spTree>
    <p:extLst>
      <p:ext uri="{BB962C8B-B14F-4D97-AF65-F5344CB8AC3E}">
        <p14:creationId xmlns:p14="http://schemas.microsoft.com/office/powerpoint/2010/main" val="25986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" y="164863"/>
            <a:ext cx="11989805" cy="4221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667" y="4594034"/>
            <a:ext cx="5637169" cy="3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Purpose and Methods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determined if a dose-response association was observed and </a:t>
            </a:r>
            <a:r>
              <a:rPr lang="en-US" dirty="0" smtClean="0"/>
              <a:t>between PA and COVID-19 outcomes and if </a:t>
            </a:r>
            <a:r>
              <a:rPr lang="en-US" dirty="0"/>
              <a:t>associations were consistent across demographic subgroups and chronic conditions. </a:t>
            </a:r>
            <a:endParaRPr lang="en-US" dirty="0" smtClean="0"/>
          </a:p>
          <a:p>
            <a:r>
              <a:rPr lang="en-US" u="sng" dirty="0"/>
              <a:t>194,191 </a:t>
            </a:r>
            <a:r>
              <a:rPr lang="en-US" u="sng" dirty="0" smtClean="0"/>
              <a:t>adults with COVID-19 diagnosis had 3 or more EVS measures prior to the pandemic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5 categories of PA were created</a:t>
            </a:r>
          </a:p>
          <a:p>
            <a:r>
              <a:rPr lang="en-US" dirty="0" smtClean="0"/>
              <a:t>Very few were vaccinated prior to May 31, 2021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0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54298" r="8284" b="-321"/>
          <a:stretch/>
        </p:blipFill>
        <p:spPr>
          <a:xfrm>
            <a:off x="2001397" y="1355077"/>
            <a:ext cx="7930798" cy="5752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8"/>
          <a:stretch/>
        </p:blipFill>
        <p:spPr>
          <a:xfrm>
            <a:off x="985413" y="99152"/>
            <a:ext cx="9876093" cy="12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Outline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076"/>
            <a:ext cx="10515600" cy="5199960"/>
          </a:xfrm>
        </p:spPr>
        <p:txBody>
          <a:bodyPr>
            <a:normAutofit/>
          </a:bodyPr>
          <a:lstStyle/>
          <a:p>
            <a:r>
              <a:rPr lang="en-US" dirty="0" smtClean="0"/>
              <a:t>Main takeaway: Physical activity can be effective in reducing multiple harms of the pandemic, but we have not applied what we know</a:t>
            </a:r>
          </a:p>
          <a:p>
            <a:r>
              <a:rPr lang="en-US" dirty="0" smtClean="0"/>
              <a:t>Pre-existing evidence on the value of physical activity for multiple pandemic-related outcomes</a:t>
            </a:r>
          </a:p>
          <a:p>
            <a:r>
              <a:rPr lang="en-US" dirty="0" smtClean="0"/>
              <a:t>New evidence that physical activity can reduce severity of COVID-19 infections</a:t>
            </a:r>
          </a:p>
          <a:p>
            <a:r>
              <a:rPr lang="en-US" dirty="0" smtClean="0"/>
              <a:t>Evidence is ignored and dismissed by infectious disease community</a:t>
            </a:r>
          </a:p>
          <a:p>
            <a:r>
              <a:rPr lang="en-US" dirty="0" smtClean="0"/>
              <a:t>Call to action: Those of us in the PA field need to figure out how to overcome resistance to PA evidence for use in the COVID-19 pandemic—and be better prepared for the next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4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10"/>
          <a:stretch/>
        </p:blipFill>
        <p:spPr>
          <a:xfrm>
            <a:off x="-63945" y="-1"/>
            <a:ext cx="12149449" cy="5910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7947" y="6147412"/>
            <a:ext cx="733258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Reference is “always active”: meeting guidelines on all EVS measures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14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36626" r="4334" b="34458"/>
          <a:stretch/>
        </p:blipFill>
        <p:spPr>
          <a:xfrm>
            <a:off x="48594" y="1046602"/>
            <a:ext cx="11860640" cy="48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65221" r="5789" b="3454"/>
          <a:stretch/>
        </p:blipFill>
        <p:spPr>
          <a:xfrm>
            <a:off x="123727" y="974043"/>
            <a:ext cx="11884658" cy="5327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668" y="6301649"/>
            <a:ext cx="1013552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This paper was rejected without review by 6 mainstream medical journals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02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9995" y="198304"/>
            <a:ext cx="10466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interfaceregular"/>
              </a:rPr>
              <a:t>Ezzatvar</a:t>
            </a:r>
            <a:r>
              <a:rPr lang="en-US" dirty="0">
                <a:solidFill>
                  <a:srgbClr val="333333"/>
                </a:solidFill>
                <a:latin typeface="interfaceregular"/>
              </a:rPr>
              <a:t> Y, </a:t>
            </a:r>
            <a:r>
              <a:rPr lang="en-US" dirty="0" err="1">
                <a:solidFill>
                  <a:srgbClr val="333333"/>
                </a:solidFill>
                <a:latin typeface="interfaceregular"/>
              </a:rPr>
              <a:t>Ramírez-Vélez</a:t>
            </a:r>
            <a:r>
              <a:rPr lang="en-US" dirty="0">
                <a:solidFill>
                  <a:srgbClr val="333333"/>
                </a:solidFill>
                <a:latin typeface="interfaceregular"/>
              </a:rPr>
              <a:t> R, </a:t>
            </a:r>
            <a:r>
              <a:rPr lang="en-US" dirty="0" err="1">
                <a:solidFill>
                  <a:srgbClr val="333333"/>
                </a:solidFill>
                <a:latin typeface="interfaceregular"/>
              </a:rPr>
              <a:t>Izquierdo</a:t>
            </a:r>
            <a:r>
              <a:rPr lang="en-US" dirty="0">
                <a:solidFill>
                  <a:srgbClr val="333333"/>
                </a:solidFill>
                <a:latin typeface="interfaceregular"/>
              </a:rPr>
              <a:t> M</a:t>
            </a:r>
            <a:r>
              <a:rPr lang="en-US" i="1" dirty="0">
                <a:solidFill>
                  <a:srgbClr val="333333"/>
                </a:solidFill>
                <a:latin typeface="interfaceregular"/>
              </a:rPr>
              <a:t>, et al</a:t>
            </a:r>
            <a:endParaRPr lang="en-US" dirty="0">
              <a:solidFill>
                <a:srgbClr val="333333"/>
              </a:solidFill>
              <a:latin typeface="interfaceregular"/>
            </a:endParaRPr>
          </a:p>
          <a:p>
            <a:r>
              <a:rPr lang="en-US" sz="2800" b="1" dirty="0">
                <a:solidFill>
                  <a:srgbClr val="333333"/>
                </a:solidFill>
                <a:latin typeface="interfaceregular"/>
              </a:rPr>
              <a:t>Physical activity and risk of infection, severity and mortality of COVID-19: a systematic review and non-linear dose–response meta-analysis of data from 1 853 610 adults</a:t>
            </a:r>
          </a:p>
          <a:p>
            <a:r>
              <a:rPr lang="en-US" sz="2400" i="1" dirty="0">
                <a:solidFill>
                  <a:srgbClr val="333333"/>
                </a:solidFill>
                <a:latin typeface="interfaceregular"/>
              </a:rPr>
              <a:t>British Journal of Sports Medicine </a:t>
            </a:r>
            <a:r>
              <a:rPr lang="en-US" sz="2400" dirty="0">
                <a:solidFill>
                  <a:srgbClr val="333333"/>
                </a:solidFill>
                <a:latin typeface="interfaceregular"/>
              </a:rPr>
              <a:t>2022;</a:t>
            </a:r>
            <a:r>
              <a:rPr lang="en-US" sz="2400" b="1" dirty="0">
                <a:solidFill>
                  <a:srgbClr val="333333"/>
                </a:solidFill>
                <a:latin typeface="interfaceregular"/>
              </a:rPr>
              <a:t>56:</a:t>
            </a:r>
            <a:r>
              <a:rPr lang="en-US" sz="2400" dirty="0">
                <a:solidFill>
                  <a:srgbClr val="333333"/>
                </a:solidFill>
                <a:latin typeface="interfaceregular"/>
              </a:rPr>
              <a:t>1188-1193.</a:t>
            </a:r>
            <a:endParaRPr lang="en-US" sz="2400" b="0" i="0" dirty="0">
              <a:solidFill>
                <a:srgbClr val="333333"/>
              </a:solidFill>
              <a:effectLst/>
              <a:latin typeface="interface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993" y="2351956"/>
            <a:ext cx="107083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interfaceregular"/>
              </a:rPr>
              <a:t>Sixteen studies were </a:t>
            </a:r>
            <a:r>
              <a:rPr lang="en-US" sz="2800" dirty="0" smtClean="0">
                <a:solidFill>
                  <a:srgbClr val="333333"/>
                </a:solidFill>
                <a:latin typeface="interfaceregular"/>
              </a:rPr>
              <a:t>included. 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Overall, those who engaged in regular physical activity had a lower risk of infection (RR=0.89; 95% CI 0.84 to 0.95; I</a:t>
            </a:r>
            <a:r>
              <a:rPr lang="en-US" sz="2800" baseline="30000" dirty="0">
                <a:solidFill>
                  <a:srgbClr val="333333"/>
                </a:solidFill>
                <a:latin typeface="interfaceregular"/>
              </a:rPr>
              <a:t>2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=0%), </a:t>
            </a:r>
            <a:r>
              <a:rPr lang="en-US" sz="2800" dirty="0" err="1">
                <a:solidFill>
                  <a:srgbClr val="333333"/>
                </a:solidFill>
                <a:latin typeface="interfaceregular"/>
              </a:rPr>
              <a:t>hospitalisation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 (</a:t>
            </a:r>
            <a:r>
              <a:rPr lang="en-US" sz="2800" b="1" dirty="0">
                <a:solidFill>
                  <a:srgbClr val="0070C0"/>
                </a:solidFill>
                <a:latin typeface="interfaceregular"/>
              </a:rPr>
              <a:t>RR=0.64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; 95% CI 0.54 to 0.76; I</a:t>
            </a:r>
            <a:r>
              <a:rPr lang="en-US" sz="2800" baseline="30000" dirty="0">
                <a:solidFill>
                  <a:srgbClr val="333333"/>
                </a:solidFill>
                <a:latin typeface="interfaceregular"/>
              </a:rPr>
              <a:t>2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=48.01%), severe COVID-19 illness (</a:t>
            </a:r>
            <a:r>
              <a:rPr lang="en-US" sz="2800" dirty="0">
                <a:solidFill>
                  <a:srgbClr val="0070C0"/>
                </a:solidFill>
                <a:latin typeface="interfaceregular"/>
              </a:rPr>
              <a:t>RR=0.66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; 95% CI 0.58 to 0.77; I</a:t>
            </a:r>
            <a:r>
              <a:rPr lang="en-US" sz="2800" baseline="30000" dirty="0">
                <a:solidFill>
                  <a:srgbClr val="333333"/>
                </a:solidFill>
                <a:latin typeface="interfaceregular"/>
              </a:rPr>
              <a:t>2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=50.93%) and COVID-19-related death (</a:t>
            </a:r>
            <a:r>
              <a:rPr lang="en-US" sz="2800" b="1" dirty="0">
                <a:solidFill>
                  <a:srgbClr val="0070C0"/>
                </a:solidFill>
                <a:latin typeface="interfaceregular"/>
              </a:rPr>
              <a:t>RR=0.57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; 95% CI 0.46 to 0.71; I</a:t>
            </a:r>
            <a:r>
              <a:rPr lang="en-US" sz="2800" baseline="30000" dirty="0">
                <a:solidFill>
                  <a:srgbClr val="333333"/>
                </a:solidFill>
                <a:latin typeface="interfaceregular"/>
              </a:rPr>
              <a:t>2</a:t>
            </a:r>
            <a:r>
              <a:rPr lang="en-US" sz="2800" dirty="0">
                <a:solidFill>
                  <a:srgbClr val="333333"/>
                </a:solidFill>
                <a:latin typeface="interfaceregular"/>
              </a:rPr>
              <a:t>=26.63%) as compared with their inactive peers. 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49993" y="5582826"/>
            <a:ext cx="10708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interfaceregular"/>
              </a:rPr>
              <a:t>Our findings highlight the protective effects of engaging in sufficient physical activity as a public health strategy, with potential benefits to reduce the risk of severe COVID-19.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6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2" y="619498"/>
            <a:ext cx="12070528" cy="45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0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Comments from infectious disease specialists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8" y="1657638"/>
            <a:ext cx="11314323" cy="274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0" y="4756591"/>
            <a:ext cx="11425811" cy="16248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1024569" y="2489812"/>
            <a:ext cx="10488058" cy="1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38200" y="2754217"/>
            <a:ext cx="1199920" cy="22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83817" y="3826392"/>
            <a:ext cx="528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8200" y="4109292"/>
            <a:ext cx="1086171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4403383"/>
            <a:ext cx="3612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8200" y="4473515"/>
            <a:ext cx="3612614" cy="3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7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686"/>
            <a:ext cx="10515600" cy="72554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Conclusions, Recommendations, Questions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366"/>
            <a:ext cx="10515600" cy="56736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Consistent findings </a:t>
            </a:r>
            <a:r>
              <a:rPr lang="en-US" dirty="0"/>
              <a:t>that physical inactivity </a:t>
            </a:r>
            <a:r>
              <a:rPr lang="en-US" dirty="0" smtClean="0"/>
              <a:t>is a strong </a:t>
            </a:r>
            <a:r>
              <a:rPr lang="en-US" dirty="0"/>
              <a:t>modifiable risk factor </a:t>
            </a:r>
            <a:r>
              <a:rPr lang="en-US" dirty="0" smtClean="0"/>
              <a:t>contrasts </a:t>
            </a:r>
            <a:r>
              <a:rPr lang="en-US" dirty="0"/>
              <a:t>with the </a:t>
            </a:r>
            <a:r>
              <a:rPr lang="en-US" dirty="0" smtClean="0"/>
              <a:t>lack of visible </a:t>
            </a:r>
            <a:r>
              <a:rPr lang="en-US" dirty="0"/>
              <a:t>efforts by US public health authorities to educate </a:t>
            </a:r>
            <a:r>
              <a:rPr lang="en-US" dirty="0" smtClean="0"/>
              <a:t>people </a:t>
            </a:r>
            <a:r>
              <a:rPr lang="en-US" dirty="0"/>
              <a:t>about </a:t>
            </a:r>
            <a:r>
              <a:rPr lang="en-US" dirty="0" smtClean="0"/>
              <a:t>benefits </a:t>
            </a:r>
            <a:r>
              <a:rPr lang="en-US" dirty="0"/>
              <a:t>of PA </a:t>
            </a:r>
            <a:r>
              <a:rPr lang="en-US" dirty="0" smtClean="0"/>
              <a:t>or promote PA </a:t>
            </a:r>
            <a:r>
              <a:rPr lang="en-US" dirty="0"/>
              <a:t>during the pandemic. </a:t>
            </a:r>
            <a:endParaRPr lang="en-US" dirty="0" smtClean="0"/>
          </a:p>
          <a:p>
            <a:r>
              <a:rPr lang="en-US" dirty="0" smtClean="0"/>
              <a:t>By contrast, WHO identified inactivity as a risk factor early in the pandemic, recommended people be active, and disseminated supporting evidence.</a:t>
            </a:r>
          </a:p>
          <a:p>
            <a:r>
              <a:rPr lang="en-US" dirty="0" smtClean="0"/>
              <a:t>Mitigation measures that reduce PA could be counterproductive for public health outcomes.</a:t>
            </a:r>
          </a:p>
          <a:p>
            <a:r>
              <a:rPr lang="en-US" dirty="0" smtClean="0"/>
              <a:t>Why is “consistent and conclusive” evidence of PA’s benefits for COVID-19 outcomes ignored by the CDC and dismissed by infectious disease leaders?</a:t>
            </a:r>
          </a:p>
          <a:p>
            <a:r>
              <a:rPr lang="en-US" dirty="0" smtClean="0"/>
              <a:t>The mental health benefits of PA have been known for decades, and COVID produced a pandemic of mental health problems. Why was PA ignored as a solution?</a:t>
            </a:r>
          </a:p>
          <a:p>
            <a:r>
              <a:rPr lang="en-US" dirty="0" smtClean="0"/>
              <a:t>The Young et al results suggest PA could help reduce inequities in COVID-19 outcomes</a:t>
            </a:r>
          </a:p>
          <a:p>
            <a:r>
              <a:rPr lang="en-US" dirty="0" smtClean="0"/>
              <a:t>Did failure to act on PA evidence cause public health harm?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8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686"/>
            <a:ext cx="10515600" cy="72554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How Can We Do Better Next Time?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366"/>
            <a:ext cx="10515600" cy="5673687"/>
          </a:xfrm>
        </p:spPr>
        <p:txBody>
          <a:bodyPr>
            <a:normAutofit/>
          </a:bodyPr>
          <a:lstStyle/>
          <a:p>
            <a:r>
              <a:rPr lang="en-US" dirty="0" smtClean="0"/>
              <a:t>PA assessment (e.g., EVS) should be integrated into EHRs on a routine basis to allow rapid assessment of PA as a risk factor during outbreaks. This is the main way other “underlying conditions of risk” were identified quickly in the US.</a:t>
            </a:r>
          </a:p>
          <a:p>
            <a:pPr lvl="1"/>
            <a:r>
              <a:rPr lang="en-US" dirty="0" smtClean="0"/>
              <a:t>CDC and the PA Alliance are making progress on this</a:t>
            </a:r>
          </a:p>
          <a:p>
            <a:r>
              <a:rPr lang="en-US" dirty="0" smtClean="0"/>
              <a:t>PA should be incorporated into models that guide infection control decisions. Data are needed to enable PA’s inclusion.</a:t>
            </a:r>
          </a:p>
          <a:p>
            <a:r>
              <a:rPr lang="en-US" dirty="0" smtClean="0"/>
              <a:t>Vaccine trials should include PA intervention conditions</a:t>
            </a:r>
          </a:p>
          <a:p>
            <a:r>
              <a:rPr lang="en-US" dirty="0" smtClean="0"/>
              <a:t>How can we better communicate the PA evidence to public health and infectious disease leaders who could put it into practice?</a:t>
            </a:r>
          </a:p>
          <a:p>
            <a:pPr lvl="1"/>
            <a:r>
              <a:rPr lang="en-US" dirty="0" smtClean="0"/>
              <a:t>To answer this question we should study the perceptions of PA’s evidence, relevance, and what would be required to justify public health action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03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686"/>
            <a:ext cx="10515600" cy="72554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How Can We Do Better Next Time?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366"/>
            <a:ext cx="10515600" cy="56736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rethink the whole paradigm. </a:t>
            </a:r>
          </a:p>
          <a:p>
            <a:pPr lvl="1"/>
            <a:r>
              <a:rPr lang="en-US" dirty="0" smtClean="0"/>
              <a:t>COVID-19 was </a:t>
            </a:r>
            <a:r>
              <a:rPr lang="en-US" u="sng" dirty="0" smtClean="0"/>
              <a:t>not</a:t>
            </a:r>
            <a:r>
              <a:rPr lang="en-US" dirty="0" smtClean="0"/>
              <a:t> a pandemic. </a:t>
            </a:r>
          </a:p>
          <a:p>
            <a:pPr lvl="1"/>
            <a:r>
              <a:rPr lang="en-US" dirty="0" smtClean="0"/>
              <a:t>It was a </a:t>
            </a:r>
            <a:r>
              <a:rPr lang="en-US" b="1" dirty="0" smtClean="0"/>
              <a:t>“</a:t>
            </a:r>
            <a:r>
              <a:rPr lang="en-US" b="1" dirty="0" err="1" smtClean="0"/>
              <a:t>syndemic</a:t>
            </a:r>
            <a:r>
              <a:rPr lang="en-US" b="1" dirty="0" smtClean="0"/>
              <a:t>” </a:t>
            </a:r>
            <a:r>
              <a:rPr lang="en-US" dirty="0" smtClean="0"/>
              <a:t>of multiple, interacting pandemics: COVID-19, chronic diseases, health inequities, mental health problems, physical inactivity</a:t>
            </a:r>
          </a:p>
          <a:p>
            <a:r>
              <a:rPr lang="en-US" dirty="0" smtClean="0"/>
              <a:t>Let’s develop relationships with the infectious disease field to </a:t>
            </a:r>
          </a:p>
          <a:p>
            <a:pPr lvl="1"/>
            <a:r>
              <a:rPr lang="en-US" dirty="0" smtClean="0"/>
              <a:t>Collaborate on research</a:t>
            </a:r>
          </a:p>
          <a:p>
            <a:pPr lvl="1"/>
            <a:r>
              <a:rPr lang="en-US" dirty="0" smtClean="0"/>
              <a:t>Collaborate on solutions based on lessons learned (or that should be learned) from COVID-19</a:t>
            </a:r>
            <a:endParaRPr lang="en-US" dirty="0"/>
          </a:p>
          <a:p>
            <a:r>
              <a:rPr lang="en-US" dirty="0" smtClean="0"/>
              <a:t>Planning for the next pandemic/</a:t>
            </a:r>
            <a:r>
              <a:rPr lang="en-US" dirty="0" err="1" smtClean="0"/>
              <a:t>syndemic</a:t>
            </a:r>
            <a:r>
              <a:rPr lang="en-US" dirty="0" smtClean="0"/>
              <a:t> should include a broader range of expertise (Ma and Sallis, J Gen </a:t>
            </a:r>
            <a:r>
              <a:rPr lang="en-US" dirty="0" err="1" smtClean="0"/>
              <a:t>Int</a:t>
            </a:r>
            <a:r>
              <a:rPr lang="en-US" dirty="0" smtClean="0"/>
              <a:t> Med, 2022)</a:t>
            </a:r>
          </a:p>
          <a:p>
            <a:pPr lvl="1"/>
            <a:r>
              <a:rPr lang="en-US" dirty="0" smtClean="0"/>
              <a:t>Infectious disease </a:t>
            </a:r>
            <a:r>
              <a:rPr lang="en-US" b="1" dirty="0" smtClean="0"/>
              <a:t>PLUS</a:t>
            </a:r>
          </a:p>
          <a:p>
            <a:pPr lvl="1"/>
            <a:r>
              <a:rPr lang="en-US" dirty="0" smtClean="0"/>
              <a:t>Chronic disease</a:t>
            </a:r>
          </a:p>
          <a:p>
            <a:pPr lvl="1"/>
            <a:r>
              <a:rPr lang="en-US" dirty="0" smtClean="0"/>
              <a:t>Health equity</a:t>
            </a:r>
          </a:p>
          <a:p>
            <a:pPr lvl="1"/>
            <a:r>
              <a:rPr lang="en-US" dirty="0" smtClean="0"/>
              <a:t>Mental health</a:t>
            </a:r>
          </a:p>
          <a:p>
            <a:pPr lvl="1"/>
            <a:r>
              <a:rPr lang="en-US" dirty="0" smtClean="0"/>
              <a:t>Physical activity</a:t>
            </a:r>
          </a:p>
          <a:p>
            <a:pPr lvl="1"/>
            <a:r>
              <a:rPr lang="en-US" dirty="0" smtClean="0"/>
              <a:t>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1" y="1685581"/>
            <a:ext cx="11563440" cy="35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A1A2E8-95BD-7D4E-A607-C2CCB41D7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6F5375-B32E-8A47-B9C6-4B79EF4A86BF}"/>
              </a:ext>
            </a:extLst>
          </p:cNvPr>
          <p:cNvSpPr/>
          <p:nvPr/>
        </p:nvSpPr>
        <p:spPr>
          <a:xfrm>
            <a:off x="1524000" y="6488668"/>
            <a:ext cx="9060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900" dirty="0">
              <a:latin typeface="Myriad Pro"/>
              <a:cs typeface="Myriad Pro"/>
            </a:endParaRPr>
          </a:p>
          <a:p>
            <a:pPr algn="r"/>
            <a:r>
              <a:rPr lang="en-US" sz="900" dirty="0">
                <a:latin typeface="Myriad Pro"/>
                <a:cs typeface="Myriad Pro"/>
              </a:rPr>
              <a:t>Picture Credits: </a:t>
            </a:r>
            <a:r>
              <a:rPr lang="en-GB" sz="900" dirty="0">
                <a:latin typeface="Myriad Pro"/>
                <a:cs typeface="Myriad Pro"/>
              </a:rPr>
              <a:t>Prof. James F. </a:t>
            </a:r>
            <a:r>
              <a:rPr lang="en-GB" sz="900" dirty="0" err="1">
                <a:latin typeface="Myriad Pro"/>
                <a:cs typeface="Myriad Pro"/>
              </a:rPr>
              <a:t>Sallis</a:t>
            </a:r>
            <a:r>
              <a:rPr lang="en-GB" sz="900" dirty="0">
                <a:latin typeface="Myriad Pro"/>
                <a:cs typeface="Myriad Pro"/>
              </a:rPr>
              <a:t>, USA</a:t>
            </a:r>
            <a:endParaRPr lang="en-US" sz="900" dirty="0">
              <a:latin typeface="Myriad Pro"/>
              <a:cs typeface="Myriad Pr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1294EE-DA87-294A-A747-DE046645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1105"/>
            <a:ext cx="10515600" cy="962229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San Diego, USA</a:t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June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88135"/>
            <a:ext cx="930325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COVID-19 pandemic changed PA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 February 2020 I gave a lecture in India on </a:t>
            </a:r>
            <a:r>
              <a:rPr lang="en-US" b="1" dirty="0" smtClean="0">
                <a:solidFill>
                  <a:srgbClr val="0070C0"/>
                </a:solidFill>
              </a:rPr>
              <a:t>PA, immune function, inflammation</a:t>
            </a:r>
            <a:r>
              <a:rPr lang="en-US" dirty="0" smtClean="0">
                <a:solidFill>
                  <a:srgbClr val="0070C0"/>
                </a:solidFill>
              </a:rPr>
              <a:t>, &amp; cancer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20806" b="15448"/>
          <a:stretch/>
        </p:blipFill>
        <p:spPr>
          <a:xfrm>
            <a:off x="772886" y="1325563"/>
            <a:ext cx="10502749" cy="53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" y="627612"/>
            <a:ext cx="11956516" cy="5925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056" y="104393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Published July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B796-DBA7-4889-AA52-2007AEE9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820400" cy="13550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Physical Activity May Contribute to Controlling the </a:t>
            </a:r>
            <a:r>
              <a:rPr lang="en-US" b="1" dirty="0" smtClean="0">
                <a:solidFill>
                  <a:srgbClr val="0070C0"/>
                </a:solidFill>
              </a:rPr>
              <a:t>Pandemic: Pre-existing Evidence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51C1B-D010-441F-8F30-9AA853E3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2194"/>
            <a:ext cx="11430000" cy="5425806"/>
          </a:xfrm>
        </p:spPr>
        <p:txBody>
          <a:bodyPr>
            <a:normAutofit/>
          </a:bodyPr>
          <a:lstStyle/>
          <a:p>
            <a:r>
              <a:rPr lang="en-US" dirty="0"/>
              <a:t>Moderate PA enhances immune function and reduces inflammation, so it could reduce severity of </a:t>
            </a:r>
            <a:r>
              <a:rPr lang="en-US" dirty="0" smtClean="0"/>
              <a:t>infections</a:t>
            </a:r>
            <a:endParaRPr lang="en-US" dirty="0"/>
          </a:p>
          <a:p>
            <a:r>
              <a:rPr lang="en-US" dirty="0"/>
              <a:t>Moderate PA can improve the common chronic conditions that increase risk for severe COVID-19</a:t>
            </a:r>
          </a:p>
          <a:p>
            <a:pPr lvl="1"/>
            <a:r>
              <a:rPr lang="en-US" sz="2800" dirty="0"/>
              <a:t>About 95% of COVID-19 deaths are in people with chronic </a:t>
            </a:r>
            <a:r>
              <a:rPr lang="en-US" sz="2800" dirty="0" smtClean="0"/>
              <a:t>conditions</a:t>
            </a:r>
            <a:endParaRPr lang="en-US" sz="2800" dirty="0"/>
          </a:p>
          <a:p>
            <a:r>
              <a:rPr lang="en-US" dirty="0"/>
              <a:t>Moderate PA is one of the best stress management methods</a:t>
            </a:r>
          </a:p>
          <a:p>
            <a:r>
              <a:rPr lang="en-US" dirty="0" smtClean="0"/>
              <a:t>Stress </a:t>
            </a:r>
            <a:r>
              <a:rPr lang="en-US" dirty="0"/>
              <a:t>and distress create imbalances of cortisol, that negatively affect immune function and inflammation. PA rebalances cortisol</a:t>
            </a:r>
          </a:p>
          <a:p>
            <a:r>
              <a:rPr lang="en-US" dirty="0" smtClean="0"/>
              <a:t>Both </a:t>
            </a:r>
            <a:r>
              <a:rPr lang="en-US" dirty="0"/>
              <a:t>acute and chronic PA improve immune responses to vaccines</a:t>
            </a:r>
          </a:p>
          <a:p>
            <a:r>
              <a:rPr lang="en-US" dirty="0">
                <a:solidFill>
                  <a:srgbClr val="00B050"/>
                </a:solidFill>
              </a:rPr>
              <a:t>Note: PA produces </a:t>
            </a:r>
            <a:r>
              <a:rPr lang="en-US" b="1" dirty="0">
                <a:solidFill>
                  <a:srgbClr val="00B050"/>
                </a:solidFill>
              </a:rPr>
              <a:t>acute</a:t>
            </a:r>
            <a:r>
              <a:rPr lang="en-US" dirty="0">
                <a:solidFill>
                  <a:srgbClr val="00B050"/>
                </a:solidFill>
              </a:rPr>
              <a:t> effects for most of these </a:t>
            </a:r>
            <a:r>
              <a:rPr lang="en-US" dirty="0" smtClean="0">
                <a:solidFill>
                  <a:srgbClr val="00B050"/>
                </a:solidFill>
              </a:rPr>
              <a:t>outcomes</a:t>
            </a:r>
            <a:endParaRPr lang="en-US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569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0" y="126798"/>
            <a:ext cx="11912510" cy="4151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9" y="4927608"/>
            <a:ext cx="11003911" cy="9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start of the pandemic there were </a:t>
            </a:r>
            <a:r>
              <a:rPr lang="en-US" dirty="0"/>
              <a:t>no data regarding the effect of regular physical activity (PA) on COVID-19 outcomes, even </a:t>
            </a:r>
            <a:r>
              <a:rPr lang="en-US" dirty="0" smtClean="0"/>
              <a:t>though </a:t>
            </a:r>
            <a:r>
              <a:rPr lang="en-US" dirty="0"/>
              <a:t>lack of PA is a </a:t>
            </a:r>
            <a:r>
              <a:rPr lang="en-US" dirty="0" smtClean="0"/>
              <a:t>well-documented risk </a:t>
            </a:r>
            <a:r>
              <a:rPr lang="en-US" dirty="0"/>
              <a:t>factor for multiple chronic </a:t>
            </a:r>
            <a:r>
              <a:rPr lang="en-US" dirty="0" smtClean="0"/>
              <a:t>diseases </a:t>
            </a:r>
            <a:r>
              <a:rPr lang="en-US" dirty="0"/>
              <a:t>associated with severe COVID-19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study evaluated </a:t>
            </a:r>
            <a:r>
              <a:rPr lang="en-US" dirty="0"/>
              <a:t>the hypothesis that consistently meeting </a:t>
            </a:r>
            <a:r>
              <a:rPr lang="en-US" dirty="0" smtClean="0"/>
              <a:t>PA guidelines </a:t>
            </a:r>
            <a:r>
              <a:rPr lang="en-US" dirty="0"/>
              <a:t>prior to diagnosis is associated with more favorable COVID-19 outcomes among infected adults.</a:t>
            </a:r>
          </a:p>
        </p:txBody>
      </p:sp>
    </p:spTree>
    <p:extLst>
      <p:ext uri="{BB962C8B-B14F-4D97-AF65-F5344CB8AC3E}">
        <p14:creationId xmlns:p14="http://schemas.microsoft.com/office/powerpoint/2010/main" val="376016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Participants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Conducted </a:t>
            </a:r>
            <a:r>
              <a:rPr lang="en-US" sz="3200" dirty="0"/>
              <a:t>at Kaiser Permanente Southern California (KPSC</a:t>
            </a:r>
            <a:r>
              <a:rPr lang="en-US" sz="3200" dirty="0" smtClean="0"/>
              <a:t>), </a:t>
            </a:r>
            <a:r>
              <a:rPr lang="en-US" sz="3200" dirty="0"/>
              <a:t>an integrated healthcare system </a:t>
            </a:r>
            <a:r>
              <a:rPr lang="en-US" sz="3200" dirty="0" smtClean="0"/>
              <a:t>serving </a:t>
            </a:r>
            <a:r>
              <a:rPr lang="en-US" sz="3200" dirty="0"/>
              <a:t>4.7 million </a:t>
            </a:r>
            <a:r>
              <a:rPr lang="en-US" sz="3200" dirty="0" smtClean="0"/>
              <a:t>residents </a:t>
            </a:r>
            <a:r>
              <a:rPr lang="en-US" sz="3200" dirty="0"/>
              <a:t>at 15 medical centers. </a:t>
            </a:r>
            <a:endParaRPr lang="en-US" sz="3200" dirty="0" smtClean="0"/>
          </a:p>
          <a:p>
            <a:r>
              <a:rPr lang="en-US" sz="3200" dirty="0" smtClean="0"/>
              <a:t>Inclusion criteria</a:t>
            </a:r>
          </a:p>
          <a:p>
            <a:pPr lvl="1"/>
            <a:r>
              <a:rPr lang="en-US" sz="2800" dirty="0" smtClean="0"/>
              <a:t>KPSC member aged 18+ years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ositive </a:t>
            </a:r>
            <a:r>
              <a:rPr lang="en-US" sz="2800" dirty="0"/>
              <a:t>COVID-19 test or diagnosis between </a:t>
            </a:r>
            <a:r>
              <a:rPr lang="en-US" sz="2800" dirty="0" smtClean="0"/>
              <a:t>1/1/2020 </a:t>
            </a:r>
            <a:r>
              <a:rPr lang="en-US" sz="2800" dirty="0"/>
              <a:t>and </a:t>
            </a:r>
            <a:r>
              <a:rPr lang="en-US" sz="2800" dirty="0" smtClean="0"/>
              <a:t>10/21/2020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t </a:t>
            </a:r>
            <a:r>
              <a:rPr lang="en-US" sz="2800" dirty="0"/>
              <a:t>least 3</a:t>
            </a:r>
            <a:r>
              <a:rPr lang="en-US" sz="2800" dirty="0" smtClean="0"/>
              <a:t> </a:t>
            </a:r>
            <a:r>
              <a:rPr lang="en-US" sz="2800" dirty="0"/>
              <a:t>outpatient visits with an Exercise Vital Sign (EVS) measure between </a:t>
            </a:r>
            <a:r>
              <a:rPr lang="en-US" sz="2800" dirty="0" smtClean="0"/>
              <a:t>3/19/2018 </a:t>
            </a:r>
            <a:r>
              <a:rPr lang="en-US" sz="2800" dirty="0"/>
              <a:t>and </a:t>
            </a:r>
            <a:r>
              <a:rPr lang="en-US" sz="2800" dirty="0" smtClean="0"/>
              <a:t>3/19/2020 recorded in the Electronic Health Record (EHR)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68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1438</Words>
  <Application>Microsoft Office PowerPoint</Application>
  <PresentationFormat>Widescreen</PresentationFormat>
  <Paragraphs>123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interfaceregular</vt:lpstr>
      <vt:lpstr>Myriad Pro</vt:lpstr>
      <vt:lpstr>Office Theme</vt:lpstr>
      <vt:lpstr>Physical Activity and COVID-19: Let’s Plan Not to Make the Same Mistakes Again</vt:lpstr>
      <vt:lpstr>Outline</vt:lpstr>
      <vt:lpstr>San Diego, USA June 2020</vt:lpstr>
      <vt:lpstr>In February 2020 I gave a lecture in India on PA, immune function, inflammation, &amp; cancer</vt:lpstr>
      <vt:lpstr>PowerPoint Presentation</vt:lpstr>
      <vt:lpstr>Physical Activity May Contribute to Controlling the Pandemic: Pre-existing Evidence</vt:lpstr>
      <vt:lpstr>PowerPoint Presentation</vt:lpstr>
      <vt:lpstr>Introduction</vt:lpstr>
      <vt:lpstr>Participants</vt:lpstr>
      <vt:lpstr>Analyses</vt:lpstr>
      <vt:lpstr>Adjusted odds ratios of EVS categories with outcomes. N=48,440</vt:lpstr>
      <vt:lpstr>Key Findings</vt:lpstr>
      <vt:lpstr>PowerPoint Presentation</vt:lpstr>
      <vt:lpstr>Outcomes</vt:lpstr>
      <vt:lpstr>CDC’s systematic review. Posted April 2022</vt:lpstr>
      <vt:lpstr>Outcomes</vt:lpstr>
      <vt:lpstr>PowerPoint Presentation</vt:lpstr>
      <vt:lpstr>Purpose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from infectious disease specialists</vt:lpstr>
      <vt:lpstr>Conclusions, Recommendations, Questions</vt:lpstr>
      <vt:lpstr>How Can We Do Better Next Time?</vt:lpstr>
      <vt:lpstr>How Can We Do Better Next Time?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Used Exercise Science and What We Are Learning During the COVID-19 Pandemic</dc:title>
  <dc:creator>Sallis, Jim</dc:creator>
  <cp:lastModifiedBy>Sallis, Jim</cp:lastModifiedBy>
  <cp:revision>47</cp:revision>
  <dcterms:created xsi:type="dcterms:W3CDTF">2021-04-12T17:31:45Z</dcterms:created>
  <dcterms:modified xsi:type="dcterms:W3CDTF">2023-09-20T12:25:58Z</dcterms:modified>
</cp:coreProperties>
</file>