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260" r:id="rId4"/>
    <p:sldId id="298" r:id="rId5"/>
    <p:sldId id="262" r:id="rId6"/>
    <p:sldId id="258" r:id="rId7"/>
    <p:sldId id="299" r:id="rId8"/>
    <p:sldId id="311" r:id="rId9"/>
    <p:sldId id="318" r:id="rId10"/>
    <p:sldId id="315" r:id="rId11"/>
    <p:sldId id="316" r:id="rId12"/>
    <p:sldId id="317" r:id="rId13"/>
    <p:sldId id="319" r:id="rId14"/>
    <p:sldId id="302" r:id="rId15"/>
    <p:sldId id="303" r:id="rId16"/>
    <p:sldId id="257" r:id="rId17"/>
    <p:sldId id="310" r:id="rId18"/>
    <p:sldId id="300" r:id="rId19"/>
    <p:sldId id="301" r:id="rId20"/>
    <p:sldId id="309" r:id="rId21"/>
    <p:sldId id="307" r:id="rId22"/>
    <p:sldId id="308" r:id="rId23"/>
    <p:sldId id="306" r:id="rId24"/>
    <p:sldId id="312" r:id="rId25"/>
    <p:sldId id="305" r:id="rId26"/>
    <p:sldId id="304" r:id="rId27"/>
    <p:sldId id="31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1" d="100"/>
          <a:sy n="101" d="100"/>
        </p:scale>
        <p:origin x="138" y="31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738DA-63C1-1829-71C6-4457B52E57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045848-5287-E965-D69D-3FD33D1CB0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8BF15D-DA06-A749-E9DC-BAE3E67F7B0D}"/>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5" name="Footer Placeholder 4">
            <a:extLst>
              <a:ext uri="{FF2B5EF4-FFF2-40B4-BE49-F238E27FC236}">
                <a16:creationId xmlns:a16="http://schemas.microsoft.com/office/drawing/2014/main" id="{38E638EC-7617-5839-140A-AA8AFA3CA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522CF-E5F7-F5D4-674D-ECC1DA0C40A0}"/>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591629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F699-BE5A-D97F-B8C3-A84E11419B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F4268C-89EB-A08E-70E6-5A44DD14FD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204E1-AB93-5B7E-58E2-7A87000A8CC0}"/>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5" name="Footer Placeholder 4">
            <a:extLst>
              <a:ext uri="{FF2B5EF4-FFF2-40B4-BE49-F238E27FC236}">
                <a16:creationId xmlns:a16="http://schemas.microsoft.com/office/drawing/2014/main" id="{EC063C62-CE98-A807-1A8D-EB88D55F5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205C4-65C1-FA0D-C24B-09F6FB815ED0}"/>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1278851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397A1-4CB5-EEAE-3083-94CB0A312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FB63DA-5829-E452-DC9B-864D4B6875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0C0E4-A342-3230-CF4E-6528E9515A7B}"/>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5" name="Footer Placeholder 4">
            <a:extLst>
              <a:ext uri="{FF2B5EF4-FFF2-40B4-BE49-F238E27FC236}">
                <a16:creationId xmlns:a16="http://schemas.microsoft.com/office/drawing/2014/main" id="{BBE5384F-8E21-94CF-8E2E-2A1B01AC7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30688-DF49-2ABE-C151-AA870D039E45}"/>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2169018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A877-37AE-79AA-DFC0-9D3AB7FEE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2FB01-F0DF-D446-A106-4242F0C5D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06198-4FB6-BAE6-C07E-2BFF33DF9F7A}"/>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5" name="Footer Placeholder 4">
            <a:extLst>
              <a:ext uri="{FF2B5EF4-FFF2-40B4-BE49-F238E27FC236}">
                <a16:creationId xmlns:a16="http://schemas.microsoft.com/office/drawing/2014/main" id="{51F5371B-C297-D137-AED4-D38930A0B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0D86F-8260-FDDC-AE13-1D41C64715B8}"/>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2914846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48AF7-3882-8344-0DED-04EEF373C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02E805-6ACF-FC1F-97FC-1692512266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6DE2FE-1990-57FC-8257-4F761497BA80}"/>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5" name="Footer Placeholder 4">
            <a:extLst>
              <a:ext uri="{FF2B5EF4-FFF2-40B4-BE49-F238E27FC236}">
                <a16:creationId xmlns:a16="http://schemas.microsoft.com/office/drawing/2014/main" id="{7518B86B-85F5-9DC4-9522-D8B9D135A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94CBB9-E023-1366-7C1B-D2BC94DC05BA}"/>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3127634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8DE91-B2F3-71AB-C3A4-3B56B9B8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1CF8A-3EAA-BF73-F0EB-19FE70E43E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D08B05-D726-934D-0DBC-3E566A1A50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334F8E-B7A3-37F3-D6C9-9B2B74D508C1}"/>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6" name="Footer Placeholder 5">
            <a:extLst>
              <a:ext uri="{FF2B5EF4-FFF2-40B4-BE49-F238E27FC236}">
                <a16:creationId xmlns:a16="http://schemas.microsoft.com/office/drawing/2014/main" id="{1DB3BA19-1E04-DB0C-3A32-B3E6F58A45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3A7102-624F-8DA5-0F93-981B70DA04A3}"/>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1887778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09A0-B6C3-E180-971A-DA85AB288F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35ED3-77A5-DB13-34A4-91153D42C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0D19B6-4F96-0BA5-90B0-9CB1096236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F30DD4-2AB2-E930-5EC2-146F4B3386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02A83-1D5A-4931-1E70-26EE2D8AF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CA8D5-2B64-EAB6-03C2-A221D4FAB45C}"/>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8" name="Footer Placeholder 7">
            <a:extLst>
              <a:ext uri="{FF2B5EF4-FFF2-40B4-BE49-F238E27FC236}">
                <a16:creationId xmlns:a16="http://schemas.microsoft.com/office/drawing/2014/main" id="{87569CC3-5CB8-1D57-56CF-7ACCE08AC5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E6ED65-A372-CCF4-38CF-772C92DA791B}"/>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958828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C6FE3-8102-B22B-0688-2EAF2C125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26F904-655F-7E63-F617-0218D20EF682}"/>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4" name="Footer Placeholder 3">
            <a:extLst>
              <a:ext uri="{FF2B5EF4-FFF2-40B4-BE49-F238E27FC236}">
                <a16:creationId xmlns:a16="http://schemas.microsoft.com/office/drawing/2014/main" id="{AEB50430-8930-1E53-31DA-4CAEECB606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EFAB0-C002-FD7C-8B03-6A47F30C173A}"/>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1028352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790F87-714F-E773-E13F-B5AFE2CF7AA5}"/>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3" name="Footer Placeholder 2">
            <a:extLst>
              <a:ext uri="{FF2B5EF4-FFF2-40B4-BE49-F238E27FC236}">
                <a16:creationId xmlns:a16="http://schemas.microsoft.com/office/drawing/2014/main" id="{D46699AF-F301-E995-9F79-972505556A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AFCFD3-D7A8-7000-F633-42D4C81D37EC}"/>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673673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8000-4446-0C31-5183-ED972F7462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B611A-CA58-AC44-9272-149B003EA5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72DFB0-921A-8D31-6695-D2A8A154BC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AA9FA-3521-4E9F-7F1F-2C29B7942E7F}"/>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6" name="Footer Placeholder 5">
            <a:extLst>
              <a:ext uri="{FF2B5EF4-FFF2-40B4-BE49-F238E27FC236}">
                <a16:creationId xmlns:a16="http://schemas.microsoft.com/office/drawing/2014/main" id="{CE9C38AC-EEB3-2243-5B03-A419C8328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C4519-BE04-AA8D-1989-3E9913E30925}"/>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362393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F74F-586A-D87B-AC63-6B68A2A397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50F1FF-9DD3-FC66-CE19-2D1F6AAC0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F26F63-43E2-A380-8644-8AB3840DD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250C8-E26E-89D4-3488-8EDC2B31208C}"/>
              </a:ext>
            </a:extLst>
          </p:cNvPr>
          <p:cNvSpPr>
            <a:spLocks noGrp="1"/>
          </p:cNvSpPr>
          <p:nvPr>
            <p:ph type="dt" sz="half" idx="10"/>
          </p:nvPr>
        </p:nvSpPr>
        <p:spPr/>
        <p:txBody>
          <a:bodyPr/>
          <a:lstStyle/>
          <a:p>
            <a:fld id="{B1179BBE-7902-46A8-8CEC-31FD470C4566}" type="datetimeFigureOut">
              <a:rPr lang="en-US" smtClean="0"/>
              <a:t>9/18/2022</a:t>
            </a:fld>
            <a:endParaRPr lang="en-US"/>
          </a:p>
        </p:txBody>
      </p:sp>
      <p:sp>
        <p:nvSpPr>
          <p:cNvPr id="6" name="Footer Placeholder 5">
            <a:extLst>
              <a:ext uri="{FF2B5EF4-FFF2-40B4-BE49-F238E27FC236}">
                <a16:creationId xmlns:a16="http://schemas.microsoft.com/office/drawing/2014/main" id="{915D7987-619B-56BB-0744-856DB83F1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4A9D1-9C3C-72F7-F074-F3A65F6FC24E}"/>
              </a:ext>
            </a:extLst>
          </p:cNvPr>
          <p:cNvSpPr>
            <a:spLocks noGrp="1"/>
          </p:cNvSpPr>
          <p:nvPr>
            <p:ph type="sldNum" sz="quarter" idx="12"/>
          </p:nvPr>
        </p:nvSpPr>
        <p:spPr/>
        <p:txBody>
          <a:bodyPr/>
          <a:lstStyle/>
          <a:p>
            <a:fld id="{55925A66-FF98-47D8-BDDC-29F61C1E85E7}" type="slidenum">
              <a:rPr lang="en-US" smtClean="0"/>
              <a:t>‹#›</a:t>
            </a:fld>
            <a:endParaRPr lang="en-US"/>
          </a:p>
        </p:txBody>
      </p:sp>
    </p:spTree>
    <p:extLst>
      <p:ext uri="{BB962C8B-B14F-4D97-AF65-F5344CB8AC3E}">
        <p14:creationId xmlns:p14="http://schemas.microsoft.com/office/powerpoint/2010/main" val="3599286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2E9CE8-E173-4263-FC36-6E4754EDEE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52ACBF-F36D-2025-CD63-5F58138226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C2A60-5173-7099-55DA-BC9277B92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79BBE-7902-46A8-8CEC-31FD470C4566}" type="datetimeFigureOut">
              <a:rPr lang="en-US" smtClean="0"/>
              <a:t>9/18/2022</a:t>
            </a:fld>
            <a:endParaRPr lang="en-US"/>
          </a:p>
        </p:txBody>
      </p:sp>
      <p:sp>
        <p:nvSpPr>
          <p:cNvPr id="5" name="Footer Placeholder 4">
            <a:extLst>
              <a:ext uri="{FF2B5EF4-FFF2-40B4-BE49-F238E27FC236}">
                <a16:creationId xmlns:a16="http://schemas.microsoft.com/office/drawing/2014/main" id="{7C9E09AF-8A44-2134-EC42-3C1004F7B6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D71534-615C-1C22-B4B8-1A8DD52F0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25A66-FF98-47D8-BDDC-29F61C1E85E7}" type="slidenum">
              <a:rPr lang="en-US" smtClean="0"/>
              <a:t>‹#›</a:t>
            </a:fld>
            <a:endParaRPr lang="en-US"/>
          </a:p>
        </p:txBody>
      </p:sp>
    </p:spTree>
    <p:extLst>
      <p:ext uri="{BB962C8B-B14F-4D97-AF65-F5344CB8AC3E}">
        <p14:creationId xmlns:p14="http://schemas.microsoft.com/office/powerpoint/2010/main" val="411624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E3F1-CB02-218C-3889-E84E171CCC44}"/>
              </a:ext>
            </a:extLst>
          </p:cNvPr>
          <p:cNvSpPr>
            <a:spLocks noGrp="1"/>
          </p:cNvSpPr>
          <p:nvPr>
            <p:ph type="ctrTitle"/>
          </p:nvPr>
        </p:nvSpPr>
        <p:spPr>
          <a:xfrm>
            <a:off x="1524000" y="1987505"/>
            <a:ext cx="9144000" cy="2387600"/>
          </a:xfrm>
        </p:spPr>
        <p:txBody>
          <a:bodyPr>
            <a:normAutofit fontScale="90000"/>
          </a:bodyPr>
          <a:lstStyle/>
          <a:p>
            <a:r>
              <a:rPr lang="en-US" sz="7200" dirty="0">
                <a:solidFill>
                  <a:schemeClr val="bg1"/>
                </a:solidFill>
                <a:latin typeface="Century Gothic" panose="020B0502020202020204" pitchFamily="34" charset="0"/>
              </a:rPr>
              <a:t>Can it be done well?</a:t>
            </a:r>
            <a:br>
              <a:rPr lang="en-US" sz="7200" dirty="0">
                <a:solidFill>
                  <a:schemeClr val="bg1"/>
                </a:solidFill>
                <a:latin typeface="Century Gothic" panose="020B0502020202020204" pitchFamily="34" charset="0"/>
              </a:rPr>
            </a:br>
            <a:r>
              <a:rPr lang="en-US" sz="2700" cap="all" dirty="0">
                <a:solidFill>
                  <a:schemeClr val="bg1"/>
                </a:solidFill>
                <a:latin typeface="Century Gothic" panose="020B0502020202020204" pitchFamily="34" charset="0"/>
              </a:rPr>
              <a:t>Preliminary Studies and Approach</a:t>
            </a:r>
            <a:endParaRPr lang="en-US" sz="7200" cap="all"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93434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FEC9F-D610-07F9-6491-5E600FEFE6C1}"/>
              </a:ext>
            </a:extLst>
          </p:cNvPr>
          <p:cNvSpPr>
            <a:spLocks noGrp="1"/>
          </p:cNvSpPr>
          <p:nvPr>
            <p:ph type="ctrTitle"/>
          </p:nvPr>
        </p:nvSpPr>
        <p:spPr>
          <a:xfrm>
            <a:off x="1524000" y="3094038"/>
            <a:ext cx="9144000" cy="2387600"/>
          </a:xfrm>
          <a:noFill/>
        </p:spPr>
        <p:txBody>
          <a:bodyPr>
            <a:noAutofit/>
          </a:bodyPr>
          <a:lstStyle/>
          <a:p>
            <a:pPr>
              <a:lnSpc>
                <a:spcPct val="150000"/>
              </a:lnSpc>
            </a:pPr>
            <a:r>
              <a:rPr lang="en-US" sz="4800" dirty="0">
                <a:solidFill>
                  <a:schemeClr val="bg1"/>
                </a:solidFill>
                <a:latin typeface="Century Gothic" panose="020B0502020202020204" pitchFamily="34" charset="0"/>
              </a:rPr>
              <a:t>Even if it [PAR, FOA] says it does not require preliminary studies… </a:t>
            </a:r>
            <a:r>
              <a:rPr lang="en-US" sz="4800" b="1" u="sng" dirty="0">
                <a:solidFill>
                  <a:srgbClr val="FFFF00"/>
                </a:solidFill>
                <a:latin typeface="Century Gothic" panose="020B0502020202020204" pitchFamily="34" charset="0"/>
              </a:rPr>
              <a:t>ALL</a:t>
            </a:r>
            <a:r>
              <a:rPr lang="en-US" sz="4800" dirty="0">
                <a:solidFill>
                  <a:schemeClr val="bg1"/>
                </a:solidFill>
                <a:latin typeface="Century Gothic" panose="020B0502020202020204" pitchFamily="34" charset="0"/>
              </a:rPr>
              <a:t> grants require preliminary studies </a:t>
            </a:r>
          </a:p>
        </p:txBody>
      </p:sp>
    </p:spTree>
    <p:extLst>
      <p:ext uri="{BB962C8B-B14F-4D97-AF65-F5344CB8AC3E}">
        <p14:creationId xmlns:p14="http://schemas.microsoft.com/office/powerpoint/2010/main" val="2023217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FEC9F-D610-07F9-6491-5E600FEFE6C1}"/>
              </a:ext>
            </a:extLst>
          </p:cNvPr>
          <p:cNvSpPr>
            <a:spLocks noGrp="1"/>
          </p:cNvSpPr>
          <p:nvPr>
            <p:ph type="ctrTitle"/>
          </p:nvPr>
        </p:nvSpPr>
        <p:spPr>
          <a:xfrm>
            <a:off x="1524000" y="3094038"/>
            <a:ext cx="9144000" cy="2387600"/>
          </a:xfrm>
          <a:noFill/>
        </p:spPr>
        <p:txBody>
          <a:bodyPr>
            <a:noAutofit/>
          </a:bodyPr>
          <a:lstStyle/>
          <a:p>
            <a:pPr>
              <a:lnSpc>
                <a:spcPct val="150000"/>
              </a:lnSpc>
            </a:pPr>
            <a:r>
              <a:rPr lang="en-US" sz="4800" dirty="0">
                <a:solidFill>
                  <a:schemeClr val="bg1"/>
                </a:solidFill>
                <a:latin typeface="Comic Sans MS" panose="030F0702030302020204" pitchFamily="66" charset="0"/>
              </a:rPr>
              <a:t>Even if it [PAR, FOA] says it does not require preliminary studies… </a:t>
            </a:r>
            <a:r>
              <a:rPr lang="en-US" sz="4800" b="1" u="sng" dirty="0">
                <a:solidFill>
                  <a:srgbClr val="00B0F0"/>
                </a:solidFill>
                <a:latin typeface="Comic Sans MS" panose="030F0702030302020204" pitchFamily="66" charset="0"/>
              </a:rPr>
              <a:t>ALL</a:t>
            </a:r>
            <a:r>
              <a:rPr lang="en-US" sz="4800" dirty="0">
                <a:solidFill>
                  <a:schemeClr val="bg1"/>
                </a:solidFill>
                <a:latin typeface="Comic Sans MS" panose="030F0702030302020204" pitchFamily="66" charset="0"/>
              </a:rPr>
              <a:t> grants require preliminary studies </a:t>
            </a:r>
          </a:p>
        </p:txBody>
      </p:sp>
    </p:spTree>
    <p:extLst>
      <p:ext uri="{BB962C8B-B14F-4D97-AF65-F5344CB8AC3E}">
        <p14:creationId xmlns:p14="http://schemas.microsoft.com/office/powerpoint/2010/main" val="2366180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FEC9F-D610-07F9-6491-5E600FEFE6C1}"/>
              </a:ext>
            </a:extLst>
          </p:cNvPr>
          <p:cNvSpPr>
            <a:spLocks noGrp="1"/>
          </p:cNvSpPr>
          <p:nvPr>
            <p:ph type="ctrTitle"/>
          </p:nvPr>
        </p:nvSpPr>
        <p:spPr>
          <a:xfrm>
            <a:off x="818606" y="2501855"/>
            <a:ext cx="10363200" cy="2387600"/>
          </a:xfrm>
          <a:noFill/>
        </p:spPr>
        <p:txBody>
          <a:bodyPr>
            <a:noAutofit/>
          </a:bodyPr>
          <a:lstStyle/>
          <a:p>
            <a:pPr>
              <a:lnSpc>
                <a:spcPct val="150000"/>
              </a:lnSpc>
            </a:pPr>
            <a:r>
              <a:rPr lang="en-US" sz="4800" dirty="0">
                <a:solidFill>
                  <a:schemeClr val="bg1"/>
                </a:solidFill>
                <a:latin typeface="Impact" panose="020B0806030902050204" pitchFamily="34" charset="0"/>
              </a:rPr>
              <a:t>Even if it [PAR, FOA] says it does not require preliminary studies… </a:t>
            </a:r>
            <a:br>
              <a:rPr lang="en-US" sz="4800" dirty="0">
                <a:solidFill>
                  <a:schemeClr val="bg1"/>
                </a:solidFill>
                <a:latin typeface="Impact" panose="020B0806030902050204" pitchFamily="34" charset="0"/>
              </a:rPr>
            </a:br>
            <a:r>
              <a:rPr lang="en-US" sz="4800" b="1" u="sng" dirty="0">
                <a:solidFill>
                  <a:srgbClr val="FF0000"/>
                </a:solidFill>
                <a:latin typeface="Impact" panose="020B0806030902050204" pitchFamily="34" charset="0"/>
              </a:rPr>
              <a:t>ALL</a:t>
            </a:r>
            <a:r>
              <a:rPr lang="en-US" sz="4800" dirty="0">
                <a:solidFill>
                  <a:schemeClr val="bg1"/>
                </a:solidFill>
                <a:latin typeface="Impact" panose="020B0806030902050204" pitchFamily="34" charset="0"/>
              </a:rPr>
              <a:t> grants require preliminary studies </a:t>
            </a:r>
          </a:p>
        </p:txBody>
      </p:sp>
    </p:spTree>
    <p:extLst>
      <p:ext uri="{BB962C8B-B14F-4D97-AF65-F5344CB8AC3E}">
        <p14:creationId xmlns:p14="http://schemas.microsoft.com/office/powerpoint/2010/main" val="3993757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F41A-B2A8-20C5-69F4-15F24972E9A0}"/>
              </a:ext>
            </a:extLst>
          </p:cNvPr>
          <p:cNvSpPr>
            <a:spLocks noGrp="1"/>
          </p:cNvSpPr>
          <p:nvPr>
            <p:ph type="title"/>
          </p:nvPr>
        </p:nvSpPr>
        <p:spPr/>
        <p:txBody>
          <a:bodyPr>
            <a:normAutofit/>
          </a:bodyPr>
          <a:lstStyle/>
          <a:p>
            <a:r>
              <a:rPr lang="en-US" sz="3600" b="1" dirty="0">
                <a:solidFill>
                  <a:schemeClr val="bg1"/>
                </a:solidFill>
                <a:latin typeface="Century Gothic" panose="020B0502020202020204" pitchFamily="34" charset="0"/>
              </a:rPr>
              <a:t>Components of Approach</a:t>
            </a:r>
          </a:p>
        </p:txBody>
      </p:sp>
      <p:sp>
        <p:nvSpPr>
          <p:cNvPr id="3" name="Content Placeholder 2">
            <a:extLst>
              <a:ext uri="{FF2B5EF4-FFF2-40B4-BE49-F238E27FC236}">
                <a16:creationId xmlns:a16="http://schemas.microsoft.com/office/drawing/2014/main" id="{EC1D5E2C-259D-DA3D-B310-FEB023A0AFA6}"/>
              </a:ext>
            </a:extLst>
          </p:cNvPr>
          <p:cNvSpPr>
            <a:spLocks noGrp="1"/>
          </p:cNvSpPr>
          <p:nvPr>
            <p:ph idx="1"/>
          </p:nvPr>
        </p:nvSpPr>
        <p:spPr>
          <a:xfrm>
            <a:off x="838200" y="1504950"/>
            <a:ext cx="10515600" cy="5133975"/>
          </a:xfrm>
        </p:spPr>
        <p:txBody>
          <a:bodyPr>
            <a:normAutofit/>
          </a:bodyPr>
          <a:lstStyle/>
          <a:p>
            <a:pPr>
              <a:lnSpc>
                <a:spcPct val="100000"/>
              </a:lnSpc>
              <a:spcBef>
                <a:spcPts val="0"/>
              </a:spcBef>
              <a:spcAft>
                <a:spcPts val="600"/>
              </a:spcAft>
            </a:pPr>
            <a:r>
              <a:rPr lang="en-US" sz="2400" dirty="0">
                <a:solidFill>
                  <a:schemeClr val="bg1"/>
                </a:solidFill>
                <a:latin typeface="Century Gothic" panose="020B0502020202020204" pitchFamily="34" charset="0"/>
              </a:rPr>
              <a:t>Design and Rationale</a:t>
            </a:r>
          </a:p>
          <a:p>
            <a:pPr>
              <a:lnSpc>
                <a:spcPct val="100000"/>
              </a:lnSpc>
              <a:spcBef>
                <a:spcPts val="0"/>
              </a:spcBef>
              <a:spcAft>
                <a:spcPts val="600"/>
              </a:spcAft>
            </a:pPr>
            <a:r>
              <a:rPr lang="en-US" sz="2400" dirty="0">
                <a:solidFill>
                  <a:schemeClr val="bg1"/>
                </a:solidFill>
                <a:latin typeface="Century Gothic" panose="020B0502020202020204" pitchFamily="34" charset="0"/>
              </a:rPr>
              <a:t>Hypotheses (where appropriate)</a:t>
            </a:r>
          </a:p>
          <a:p>
            <a:pPr>
              <a:lnSpc>
                <a:spcPct val="100000"/>
              </a:lnSpc>
              <a:spcBef>
                <a:spcPts val="0"/>
              </a:spcBef>
              <a:spcAft>
                <a:spcPts val="600"/>
              </a:spcAft>
            </a:pPr>
            <a:r>
              <a:rPr lang="en-US" sz="2400" dirty="0">
                <a:solidFill>
                  <a:schemeClr val="bg1"/>
                </a:solidFill>
                <a:latin typeface="Century Gothic" panose="020B0502020202020204" pitchFamily="34" charset="0"/>
              </a:rPr>
              <a:t>Sample Characteristics and Selection</a:t>
            </a:r>
          </a:p>
          <a:p>
            <a:pPr>
              <a:lnSpc>
                <a:spcPct val="100000"/>
              </a:lnSpc>
              <a:spcBef>
                <a:spcPts val="0"/>
              </a:spcBef>
              <a:spcAft>
                <a:spcPts val="600"/>
              </a:spcAft>
            </a:pPr>
            <a:r>
              <a:rPr lang="en-US" sz="2400" dirty="0">
                <a:solidFill>
                  <a:schemeClr val="bg1"/>
                </a:solidFill>
                <a:latin typeface="Century Gothic" panose="020B0502020202020204" pitchFamily="34" charset="0"/>
              </a:rPr>
              <a:t>Generalizability of Sample</a:t>
            </a:r>
          </a:p>
          <a:p>
            <a:pPr>
              <a:lnSpc>
                <a:spcPct val="100000"/>
              </a:lnSpc>
              <a:spcBef>
                <a:spcPts val="0"/>
              </a:spcBef>
              <a:spcAft>
                <a:spcPts val="600"/>
              </a:spcAft>
            </a:pPr>
            <a:r>
              <a:rPr lang="en-US" sz="2400" dirty="0">
                <a:solidFill>
                  <a:schemeClr val="bg1"/>
                </a:solidFill>
                <a:latin typeface="Century Gothic" panose="020B0502020202020204" pitchFamily="34" charset="0"/>
              </a:rPr>
              <a:t>Intervention Description (where appropriate)</a:t>
            </a:r>
          </a:p>
          <a:p>
            <a:pPr>
              <a:lnSpc>
                <a:spcPct val="100000"/>
              </a:lnSpc>
              <a:spcBef>
                <a:spcPts val="0"/>
              </a:spcBef>
              <a:spcAft>
                <a:spcPts val="600"/>
              </a:spcAft>
            </a:pPr>
            <a:r>
              <a:rPr lang="en-US" sz="2400" dirty="0">
                <a:solidFill>
                  <a:schemeClr val="bg1"/>
                </a:solidFill>
                <a:latin typeface="Century Gothic" panose="020B0502020202020204" pitchFamily="34" charset="0"/>
              </a:rPr>
              <a:t>Measures and Protocols (Quantitative and Qualitative)</a:t>
            </a:r>
          </a:p>
          <a:p>
            <a:pPr>
              <a:lnSpc>
                <a:spcPct val="100000"/>
              </a:lnSpc>
              <a:spcBef>
                <a:spcPts val="0"/>
              </a:spcBef>
              <a:spcAft>
                <a:spcPts val="600"/>
              </a:spcAft>
            </a:pPr>
            <a:r>
              <a:rPr lang="en-US" sz="2400" dirty="0">
                <a:solidFill>
                  <a:schemeClr val="bg1"/>
                </a:solidFill>
                <a:latin typeface="Century Gothic" panose="020B0502020202020204" pitchFamily="34" charset="0"/>
              </a:rPr>
              <a:t>Timeline</a:t>
            </a:r>
          </a:p>
          <a:p>
            <a:pPr>
              <a:lnSpc>
                <a:spcPct val="100000"/>
              </a:lnSpc>
              <a:spcBef>
                <a:spcPts val="0"/>
              </a:spcBef>
              <a:spcAft>
                <a:spcPts val="600"/>
              </a:spcAft>
            </a:pPr>
            <a:r>
              <a:rPr lang="en-US" sz="2400" dirty="0">
                <a:solidFill>
                  <a:schemeClr val="bg1"/>
                </a:solidFill>
                <a:latin typeface="Century Gothic" panose="020B0502020202020204" pitchFamily="34" charset="0"/>
              </a:rPr>
              <a:t>Analyses, Power, Missing Data</a:t>
            </a:r>
          </a:p>
          <a:p>
            <a:pPr>
              <a:lnSpc>
                <a:spcPct val="100000"/>
              </a:lnSpc>
              <a:spcBef>
                <a:spcPts val="0"/>
              </a:spcBef>
              <a:spcAft>
                <a:spcPts val="600"/>
              </a:spcAft>
            </a:pPr>
            <a:r>
              <a:rPr lang="en-US" sz="2400" dirty="0">
                <a:solidFill>
                  <a:schemeClr val="bg1"/>
                </a:solidFill>
                <a:latin typeface="Century Gothic" panose="020B0502020202020204" pitchFamily="34" charset="0"/>
              </a:rPr>
              <a:t>Limitations/Alternative Directions</a:t>
            </a:r>
          </a:p>
          <a:p>
            <a:pPr>
              <a:lnSpc>
                <a:spcPct val="100000"/>
              </a:lnSpc>
              <a:spcBef>
                <a:spcPts val="0"/>
              </a:spcBef>
              <a:spcAft>
                <a:spcPts val="600"/>
              </a:spcAft>
            </a:pPr>
            <a:r>
              <a:rPr lang="en-US" sz="2400" dirty="0">
                <a:solidFill>
                  <a:schemeClr val="bg1"/>
                </a:solidFill>
                <a:latin typeface="Century Gothic" panose="020B0502020202020204" pitchFamily="34" charset="0"/>
              </a:rPr>
              <a:t>Future Directions</a:t>
            </a:r>
          </a:p>
          <a:p>
            <a:pPr>
              <a:lnSpc>
                <a:spcPct val="100000"/>
              </a:lnSpc>
              <a:spcBef>
                <a:spcPts val="0"/>
              </a:spcBef>
              <a:spcAft>
                <a:spcPts val="600"/>
              </a:spcAft>
            </a:pPr>
            <a:endParaRPr 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72099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usy businesswoman working at home office">
            <a:extLst>
              <a:ext uri="{FF2B5EF4-FFF2-40B4-BE49-F238E27FC236}">
                <a16:creationId xmlns:a16="http://schemas.microsoft.com/office/drawing/2014/main" id="{188CF7B6-DD91-A545-86CC-5358BEB5F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05000" y="0"/>
            <a:ext cx="10287000" cy="68525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90F326B-AA3F-C916-3ECE-8BEC19E95FC9}"/>
              </a:ext>
            </a:extLst>
          </p:cNvPr>
          <p:cNvSpPr/>
          <p:nvPr/>
        </p:nvSpPr>
        <p:spPr>
          <a:xfrm>
            <a:off x="1600200" y="0"/>
            <a:ext cx="10591800" cy="6858000"/>
          </a:xfrm>
          <a:prstGeom prst="rect">
            <a:avLst/>
          </a:prstGeom>
          <a:gradFill flip="none" rotWithShape="1">
            <a:gsLst>
              <a:gs pos="0">
                <a:schemeClr val="bg1">
                  <a:alpha val="33000"/>
                </a:schemeClr>
              </a:gs>
              <a:gs pos="83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46907C2-8C3F-AE9E-735B-F7AF47BD2A19}"/>
              </a:ext>
            </a:extLst>
          </p:cNvPr>
          <p:cNvSpPr>
            <a:spLocks noGrp="1"/>
          </p:cNvSpPr>
          <p:nvPr>
            <p:ph type="ctrTitle"/>
          </p:nvPr>
        </p:nvSpPr>
        <p:spPr>
          <a:xfrm>
            <a:off x="444500" y="2044700"/>
            <a:ext cx="9144000" cy="2387600"/>
          </a:xfrm>
        </p:spPr>
        <p:txBody>
          <a:bodyPr>
            <a:normAutofit/>
          </a:bodyPr>
          <a:lstStyle/>
          <a:p>
            <a:r>
              <a:rPr lang="en-US" sz="5400" dirty="0">
                <a:latin typeface="Century Gothic" panose="020B0502020202020204" pitchFamily="34" charset="0"/>
              </a:rPr>
              <a:t>How many grants does each reviewer read?</a:t>
            </a:r>
            <a:br>
              <a:rPr lang="en-US" sz="5400" dirty="0">
                <a:latin typeface="Century Gothic" panose="020B0502020202020204" pitchFamily="34" charset="0"/>
              </a:rPr>
            </a:br>
            <a:r>
              <a:rPr lang="en-US" sz="2800" dirty="0">
                <a:latin typeface="Century Gothic" panose="020B0502020202020204" pitchFamily="34" charset="0"/>
              </a:rPr>
              <a:t>(1</a:t>
            </a:r>
            <a:r>
              <a:rPr lang="en-US" sz="2800" baseline="30000" dirty="0">
                <a:latin typeface="Century Gothic" panose="020B0502020202020204" pitchFamily="34" charset="0"/>
              </a:rPr>
              <a:t>st</a:t>
            </a:r>
            <a:r>
              <a:rPr lang="en-US" sz="2800" dirty="0">
                <a:latin typeface="Century Gothic" panose="020B0502020202020204" pitchFamily="34" charset="0"/>
              </a:rPr>
              <a:t>, 2</a:t>
            </a:r>
            <a:r>
              <a:rPr lang="en-US" sz="2800" baseline="30000" dirty="0">
                <a:latin typeface="Century Gothic" panose="020B0502020202020204" pitchFamily="34" charset="0"/>
              </a:rPr>
              <a:t>nd</a:t>
            </a:r>
            <a:r>
              <a:rPr lang="en-US" sz="2800" dirty="0">
                <a:latin typeface="Century Gothic" panose="020B0502020202020204" pitchFamily="34" charset="0"/>
              </a:rPr>
              <a:t>, or 3</a:t>
            </a:r>
            <a:r>
              <a:rPr lang="en-US" sz="2800" baseline="30000" dirty="0">
                <a:latin typeface="Century Gothic" panose="020B0502020202020204" pitchFamily="34" charset="0"/>
              </a:rPr>
              <a:t>rd</a:t>
            </a:r>
            <a:r>
              <a:rPr lang="en-US" sz="2800" dirty="0">
                <a:latin typeface="Century Gothic" panose="020B0502020202020204" pitchFamily="34" charset="0"/>
              </a:rPr>
              <a:t> reviewer)</a:t>
            </a:r>
            <a:endParaRPr lang="en-US" sz="4800" dirty="0">
              <a:latin typeface="Century Gothic" panose="020B0502020202020204" pitchFamily="34" charset="0"/>
            </a:endParaRPr>
          </a:p>
        </p:txBody>
      </p:sp>
    </p:spTree>
    <p:extLst>
      <p:ext uri="{BB962C8B-B14F-4D97-AF65-F5344CB8AC3E}">
        <p14:creationId xmlns:p14="http://schemas.microsoft.com/office/powerpoint/2010/main" val="192602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D4EC59-6F3B-2945-E74F-419BE4A690DA}"/>
              </a:ext>
            </a:extLst>
          </p:cNvPr>
          <p:cNvSpPr>
            <a:spLocks noGrp="1"/>
          </p:cNvSpPr>
          <p:nvPr>
            <p:ph type="ctrTitle"/>
          </p:nvPr>
        </p:nvSpPr>
        <p:spPr>
          <a:xfrm>
            <a:off x="1524000" y="1922463"/>
            <a:ext cx="9144000" cy="2387600"/>
          </a:xfrm>
        </p:spPr>
        <p:txBody>
          <a:bodyPr/>
          <a:lstStyle/>
          <a:p>
            <a:r>
              <a:rPr lang="en-US" dirty="0">
                <a:solidFill>
                  <a:schemeClr val="bg1"/>
                </a:solidFill>
                <a:latin typeface="Century Gothic" panose="020B0502020202020204" pitchFamily="34" charset="0"/>
              </a:rPr>
              <a:t>When do reviewers typically read?</a:t>
            </a:r>
          </a:p>
        </p:txBody>
      </p:sp>
    </p:spTree>
    <p:extLst>
      <p:ext uri="{BB962C8B-B14F-4D97-AF65-F5344CB8AC3E}">
        <p14:creationId xmlns:p14="http://schemas.microsoft.com/office/powerpoint/2010/main" val="3020617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306858-59D4-1252-2BE9-D3BF355C8EAB}"/>
              </a:ext>
            </a:extLst>
          </p:cNvPr>
          <p:cNvSpPr>
            <a:spLocks noGrp="1"/>
          </p:cNvSpPr>
          <p:nvPr>
            <p:ph type="ctrTitle"/>
          </p:nvPr>
        </p:nvSpPr>
        <p:spPr>
          <a:xfrm>
            <a:off x="533400" y="3511550"/>
            <a:ext cx="11106150" cy="2387600"/>
          </a:xfrm>
        </p:spPr>
        <p:txBody>
          <a:bodyPr>
            <a:normAutofit fontScale="90000"/>
          </a:bodyPr>
          <a:lstStyle/>
          <a:p>
            <a:r>
              <a:rPr lang="en-US" dirty="0">
                <a:solidFill>
                  <a:schemeClr val="bg1"/>
                </a:solidFill>
                <a:latin typeface="Century Gothic" panose="020B0502020202020204" pitchFamily="34" charset="0"/>
              </a:rPr>
              <a:t>A </a:t>
            </a:r>
            <a:r>
              <a:rPr lang="en-US" b="1" cap="all" dirty="0">
                <a:solidFill>
                  <a:srgbClr val="FFFF00"/>
                </a:solidFill>
                <a:latin typeface="Century Gothic" panose="020B0502020202020204" pitchFamily="34" charset="0"/>
              </a:rPr>
              <a:t>bad</a:t>
            </a:r>
            <a:r>
              <a:rPr lang="en-US" dirty="0">
                <a:solidFill>
                  <a:schemeClr val="bg1"/>
                </a:solidFill>
                <a:latin typeface="Century Gothic" panose="020B0502020202020204" pitchFamily="34" charset="0"/>
              </a:rPr>
              <a:t> idea cannot be made better from </a:t>
            </a:r>
            <a:r>
              <a:rPr lang="en-US" b="1" cap="all" dirty="0">
                <a:solidFill>
                  <a:srgbClr val="FFFF00"/>
                </a:solidFill>
                <a:latin typeface="Century Gothic" panose="020B0502020202020204" pitchFamily="34" charset="0"/>
              </a:rPr>
              <a:t>great</a:t>
            </a:r>
            <a:r>
              <a:rPr lang="en-US" dirty="0">
                <a:solidFill>
                  <a:schemeClr val="bg1"/>
                </a:solidFill>
                <a:latin typeface="Century Gothic" panose="020B0502020202020204" pitchFamily="34" charset="0"/>
              </a:rPr>
              <a:t> formatting (i.e., presentation)…</a:t>
            </a:r>
            <a:br>
              <a:rPr lang="en-US" dirty="0">
                <a:solidFill>
                  <a:schemeClr val="bg1"/>
                </a:solidFill>
                <a:latin typeface="Century Gothic" panose="020B0502020202020204" pitchFamily="34" charset="0"/>
              </a:rPr>
            </a:b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but a </a:t>
            </a:r>
            <a:r>
              <a:rPr lang="en-US" b="1" cap="all" dirty="0">
                <a:solidFill>
                  <a:srgbClr val="FFFF00"/>
                </a:solidFill>
                <a:latin typeface="Century Gothic" panose="020B0502020202020204" pitchFamily="34" charset="0"/>
              </a:rPr>
              <a:t>great</a:t>
            </a:r>
            <a:r>
              <a:rPr lang="en-US" dirty="0">
                <a:solidFill>
                  <a:schemeClr val="bg1"/>
                </a:solidFill>
                <a:latin typeface="Century Gothic" panose="020B0502020202020204" pitchFamily="34" charset="0"/>
              </a:rPr>
              <a:t> idea can be made worse from </a:t>
            </a:r>
            <a:r>
              <a:rPr lang="en-US" b="1" cap="all" dirty="0">
                <a:solidFill>
                  <a:srgbClr val="FFFF00"/>
                </a:solidFill>
                <a:latin typeface="Century Gothic" panose="020B0502020202020204" pitchFamily="34" charset="0"/>
              </a:rPr>
              <a:t>bad</a:t>
            </a:r>
            <a:r>
              <a:rPr lang="en-US" dirty="0">
                <a:solidFill>
                  <a:schemeClr val="bg1"/>
                </a:solidFill>
                <a:latin typeface="Century Gothic" panose="020B0502020202020204" pitchFamily="34" charset="0"/>
              </a:rPr>
              <a:t> formatting</a:t>
            </a:r>
          </a:p>
        </p:txBody>
      </p:sp>
    </p:spTree>
    <p:extLst>
      <p:ext uri="{BB962C8B-B14F-4D97-AF65-F5344CB8AC3E}">
        <p14:creationId xmlns:p14="http://schemas.microsoft.com/office/powerpoint/2010/main" val="2248761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114BC7-E225-9849-1DB4-3A4D86B23A9F}"/>
              </a:ext>
            </a:extLst>
          </p:cNvPr>
          <p:cNvSpPr>
            <a:spLocks noGrp="1"/>
          </p:cNvSpPr>
          <p:nvPr>
            <p:ph type="ctrTitle"/>
          </p:nvPr>
        </p:nvSpPr>
        <p:spPr>
          <a:noFill/>
        </p:spPr>
        <p:txBody>
          <a:bodyPr/>
          <a:lstStyle/>
          <a:p>
            <a:r>
              <a:rPr lang="en-US" dirty="0">
                <a:solidFill>
                  <a:schemeClr val="bg1"/>
                </a:solidFill>
                <a:latin typeface="Century Gothic" panose="020B0502020202020204" pitchFamily="34" charset="0"/>
              </a:rPr>
              <a:t>Examples</a:t>
            </a:r>
          </a:p>
        </p:txBody>
      </p:sp>
      <p:sp>
        <p:nvSpPr>
          <p:cNvPr id="7" name="Subtitle 6">
            <a:extLst>
              <a:ext uri="{FF2B5EF4-FFF2-40B4-BE49-F238E27FC236}">
                <a16:creationId xmlns:a16="http://schemas.microsoft.com/office/drawing/2014/main" id="{8048C5C7-DC54-9452-6CE3-3D70EDE8D9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99871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7B80C5-890A-6CDE-B873-E7D69EDBFE58}"/>
              </a:ext>
            </a:extLst>
          </p:cNvPr>
          <p:cNvPicPr>
            <a:picLocks noChangeAspect="1"/>
          </p:cNvPicPr>
          <p:nvPr/>
        </p:nvPicPr>
        <p:blipFill>
          <a:blip r:embed="rId2"/>
          <a:stretch>
            <a:fillRect/>
          </a:stretch>
        </p:blipFill>
        <p:spPr>
          <a:xfrm>
            <a:off x="159004" y="243840"/>
            <a:ext cx="3883660" cy="5029200"/>
          </a:xfrm>
          <a:prstGeom prst="rect">
            <a:avLst/>
          </a:prstGeom>
          <a:ln>
            <a:solidFill>
              <a:schemeClr val="tx1"/>
            </a:solidFill>
          </a:ln>
        </p:spPr>
      </p:pic>
      <p:pic>
        <p:nvPicPr>
          <p:cNvPr id="11" name="Picture 10">
            <a:extLst>
              <a:ext uri="{FF2B5EF4-FFF2-40B4-BE49-F238E27FC236}">
                <a16:creationId xmlns:a16="http://schemas.microsoft.com/office/drawing/2014/main" id="{0E28EB69-D9BA-FB8C-6515-C35AC3F3BC82}"/>
              </a:ext>
            </a:extLst>
          </p:cNvPr>
          <p:cNvPicPr>
            <a:picLocks noChangeAspect="1"/>
          </p:cNvPicPr>
          <p:nvPr/>
        </p:nvPicPr>
        <p:blipFill>
          <a:blip r:embed="rId3"/>
          <a:stretch>
            <a:fillRect/>
          </a:stretch>
        </p:blipFill>
        <p:spPr>
          <a:xfrm>
            <a:off x="4092703" y="914400"/>
            <a:ext cx="3883660" cy="5029200"/>
          </a:xfrm>
          <a:prstGeom prst="rect">
            <a:avLst/>
          </a:prstGeom>
          <a:ln>
            <a:solidFill>
              <a:schemeClr val="tx1"/>
            </a:solidFill>
          </a:ln>
        </p:spPr>
      </p:pic>
      <p:pic>
        <p:nvPicPr>
          <p:cNvPr id="13" name="Picture 12">
            <a:extLst>
              <a:ext uri="{FF2B5EF4-FFF2-40B4-BE49-F238E27FC236}">
                <a16:creationId xmlns:a16="http://schemas.microsoft.com/office/drawing/2014/main" id="{2434708A-D3CE-7605-40D0-11B947CCDAB9}"/>
              </a:ext>
            </a:extLst>
          </p:cNvPr>
          <p:cNvPicPr>
            <a:picLocks noChangeAspect="1"/>
          </p:cNvPicPr>
          <p:nvPr/>
        </p:nvPicPr>
        <p:blipFill>
          <a:blip r:embed="rId4"/>
          <a:stretch>
            <a:fillRect/>
          </a:stretch>
        </p:blipFill>
        <p:spPr>
          <a:xfrm>
            <a:off x="8026402" y="1554480"/>
            <a:ext cx="3888084" cy="5029200"/>
          </a:xfrm>
          <a:prstGeom prst="rect">
            <a:avLst/>
          </a:prstGeom>
          <a:ln>
            <a:solidFill>
              <a:schemeClr val="tx1"/>
            </a:solidFill>
          </a:ln>
        </p:spPr>
      </p:pic>
    </p:spTree>
    <p:extLst>
      <p:ext uri="{BB962C8B-B14F-4D97-AF65-F5344CB8AC3E}">
        <p14:creationId xmlns:p14="http://schemas.microsoft.com/office/powerpoint/2010/main" val="109817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79CD4-2D99-8659-5589-84430AD9B85D}"/>
              </a:ext>
            </a:extLst>
          </p:cNvPr>
          <p:cNvPicPr>
            <a:picLocks noChangeAspect="1"/>
          </p:cNvPicPr>
          <p:nvPr/>
        </p:nvPicPr>
        <p:blipFill>
          <a:blip r:embed="rId2"/>
          <a:stretch>
            <a:fillRect/>
          </a:stretch>
        </p:blipFill>
        <p:spPr>
          <a:xfrm>
            <a:off x="205427" y="114300"/>
            <a:ext cx="3908334" cy="5029200"/>
          </a:xfrm>
          <a:prstGeom prst="rect">
            <a:avLst/>
          </a:prstGeom>
          <a:ln>
            <a:solidFill>
              <a:schemeClr val="tx1"/>
            </a:solidFill>
          </a:ln>
        </p:spPr>
      </p:pic>
      <p:pic>
        <p:nvPicPr>
          <p:cNvPr id="5" name="Picture 4">
            <a:extLst>
              <a:ext uri="{FF2B5EF4-FFF2-40B4-BE49-F238E27FC236}">
                <a16:creationId xmlns:a16="http://schemas.microsoft.com/office/drawing/2014/main" id="{4E8CCA90-CFB2-B08B-A9E3-8370BB595B08}"/>
              </a:ext>
            </a:extLst>
          </p:cNvPr>
          <p:cNvPicPr>
            <a:picLocks noChangeAspect="1"/>
          </p:cNvPicPr>
          <p:nvPr/>
        </p:nvPicPr>
        <p:blipFill>
          <a:blip r:embed="rId3"/>
          <a:stretch>
            <a:fillRect/>
          </a:stretch>
        </p:blipFill>
        <p:spPr>
          <a:xfrm>
            <a:off x="4196119" y="762000"/>
            <a:ext cx="3912311" cy="5029200"/>
          </a:xfrm>
          <a:prstGeom prst="rect">
            <a:avLst/>
          </a:prstGeom>
          <a:ln>
            <a:solidFill>
              <a:schemeClr val="tx1"/>
            </a:solidFill>
          </a:ln>
        </p:spPr>
      </p:pic>
      <p:pic>
        <p:nvPicPr>
          <p:cNvPr id="7" name="Picture 6">
            <a:extLst>
              <a:ext uri="{FF2B5EF4-FFF2-40B4-BE49-F238E27FC236}">
                <a16:creationId xmlns:a16="http://schemas.microsoft.com/office/drawing/2014/main" id="{6AE58EF6-4237-2F50-5D7D-DBB0520B7A3B}"/>
              </a:ext>
            </a:extLst>
          </p:cNvPr>
          <p:cNvPicPr>
            <a:picLocks noChangeAspect="1"/>
          </p:cNvPicPr>
          <p:nvPr/>
        </p:nvPicPr>
        <p:blipFill>
          <a:blip r:embed="rId4"/>
          <a:stretch>
            <a:fillRect/>
          </a:stretch>
        </p:blipFill>
        <p:spPr>
          <a:xfrm>
            <a:off x="8184630" y="1562100"/>
            <a:ext cx="3912311" cy="5029200"/>
          </a:xfrm>
          <a:prstGeom prst="rect">
            <a:avLst/>
          </a:prstGeom>
          <a:ln>
            <a:solidFill>
              <a:schemeClr val="tx1"/>
            </a:solidFill>
          </a:ln>
        </p:spPr>
      </p:pic>
    </p:spTree>
    <p:extLst>
      <p:ext uri="{BB962C8B-B14F-4D97-AF65-F5344CB8AC3E}">
        <p14:creationId xmlns:p14="http://schemas.microsoft.com/office/powerpoint/2010/main" val="1169108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6D4573-A1CD-A211-65E4-2A4F92B27AB2}"/>
              </a:ext>
            </a:extLst>
          </p:cNvPr>
          <p:cNvSpPr>
            <a:spLocks noGrp="1"/>
          </p:cNvSpPr>
          <p:nvPr>
            <p:ph type="ctrTitle"/>
          </p:nvPr>
        </p:nvSpPr>
        <p:spPr>
          <a:xfrm>
            <a:off x="1524000" y="296863"/>
            <a:ext cx="9144000" cy="2387600"/>
          </a:xfrm>
        </p:spPr>
        <p:txBody>
          <a:bodyPr>
            <a:normAutofit/>
          </a:bodyPr>
          <a:lstStyle/>
          <a:p>
            <a:r>
              <a:rPr lang="en-US" sz="7200" b="1" dirty="0">
                <a:solidFill>
                  <a:schemeClr val="bg1"/>
                </a:solidFill>
                <a:latin typeface="Century Gothic" panose="020B0502020202020204" pitchFamily="34" charset="0"/>
              </a:rPr>
              <a:t>Opinions</a:t>
            </a:r>
          </a:p>
        </p:txBody>
      </p:sp>
      <p:sp>
        <p:nvSpPr>
          <p:cNvPr id="5" name="Subtitle 4">
            <a:extLst>
              <a:ext uri="{FF2B5EF4-FFF2-40B4-BE49-F238E27FC236}">
                <a16:creationId xmlns:a16="http://schemas.microsoft.com/office/drawing/2014/main" id="{B7A5764A-A9B9-B7BB-4A56-B9D39104C4C8}"/>
              </a:ext>
            </a:extLst>
          </p:cNvPr>
          <p:cNvSpPr>
            <a:spLocks noGrp="1"/>
          </p:cNvSpPr>
          <p:nvPr>
            <p:ph type="subTitle" idx="1"/>
          </p:nvPr>
        </p:nvSpPr>
        <p:spPr>
          <a:xfrm>
            <a:off x="628650" y="3571875"/>
            <a:ext cx="10858500" cy="2781299"/>
          </a:xfrm>
        </p:spPr>
        <p:txBody>
          <a:bodyPr>
            <a:normAutofit/>
          </a:bodyPr>
          <a:lstStyle/>
          <a:p>
            <a:pPr>
              <a:spcBef>
                <a:spcPts val="0"/>
              </a:spcBef>
              <a:spcAft>
                <a:spcPts val="2400"/>
              </a:spcAft>
            </a:pPr>
            <a:r>
              <a:rPr lang="en-US" sz="1800" b="1" cap="all" dirty="0">
                <a:solidFill>
                  <a:schemeClr val="bg1"/>
                </a:solidFill>
                <a:latin typeface="Century Gothic" panose="020B0502020202020204" pitchFamily="34" charset="0"/>
              </a:rPr>
              <a:t>NIH absolute Rules</a:t>
            </a:r>
          </a:p>
          <a:p>
            <a:pPr>
              <a:spcBef>
                <a:spcPts val="0"/>
              </a:spcBef>
              <a:spcAft>
                <a:spcPts val="2400"/>
              </a:spcAft>
            </a:pPr>
            <a:r>
              <a:rPr lang="en-US" sz="1800" b="1" dirty="0">
                <a:solidFill>
                  <a:schemeClr val="bg1"/>
                </a:solidFill>
                <a:latin typeface="Century Gothic" panose="020B0502020202020204" pitchFamily="34" charset="0"/>
              </a:rPr>
              <a:t>Page Limits </a:t>
            </a:r>
            <a:r>
              <a:rPr lang="en-US" sz="1800" dirty="0">
                <a:solidFill>
                  <a:schemeClr val="bg1"/>
                </a:solidFill>
                <a:latin typeface="Century Gothic" panose="020B0502020202020204" pitchFamily="34" charset="0"/>
              </a:rPr>
              <a:t>(1pg Specific Aims, 6-12pgs Research Strategy, 1pg Response to Reviewers)</a:t>
            </a:r>
          </a:p>
          <a:p>
            <a:pPr>
              <a:spcBef>
                <a:spcPts val="0"/>
              </a:spcBef>
              <a:spcAft>
                <a:spcPts val="2400"/>
              </a:spcAft>
            </a:pPr>
            <a:r>
              <a:rPr lang="en-US" sz="1800" b="1" dirty="0">
                <a:solidFill>
                  <a:schemeClr val="bg1"/>
                </a:solidFill>
                <a:latin typeface="Century Gothic" panose="020B0502020202020204" pitchFamily="34" charset="0"/>
              </a:rPr>
              <a:t>Margin Size </a:t>
            </a:r>
            <a:r>
              <a:rPr lang="en-US" sz="1800" dirty="0">
                <a:solidFill>
                  <a:schemeClr val="bg1"/>
                </a:solidFill>
                <a:latin typeface="Century Gothic" panose="020B0502020202020204" pitchFamily="34" charset="0"/>
              </a:rPr>
              <a:t>(no smaller than ½ inch)</a:t>
            </a:r>
          </a:p>
          <a:p>
            <a:pPr>
              <a:spcBef>
                <a:spcPts val="0"/>
              </a:spcBef>
              <a:spcAft>
                <a:spcPts val="2400"/>
              </a:spcAft>
            </a:pPr>
            <a:r>
              <a:rPr lang="en-US" sz="1800" b="1" dirty="0">
                <a:solidFill>
                  <a:schemeClr val="bg1"/>
                </a:solidFill>
                <a:latin typeface="Century Gothic" panose="020B0502020202020204" pitchFamily="34" charset="0"/>
              </a:rPr>
              <a:t>Font Size </a:t>
            </a:r>
            <a:r>
              <a:rPr lang="en-US" sz="1800" dirty="0">
                <a:solidFill>
                  <a:schemeClr val="bg1"/>
                </a:solidFill>
                <a:latin typeface="Century Gothic" panose="020B0502020202020204" pitchFamily="34" charset="0"/>
              </a:rPr>
              <a:t>(no smaller than 11pt for main body text)</a:t>
            </a:r>
          </a:p>
          <a:p>
            <a:pPr>
              <a:spcBef>
                <a:spcPts val="0"/>
              </a:spcBef>
              <a:spcAft>
                <a:spcPts val="2400"/>
              </a:spcAft>
            </a:pPr>
            <a:r>
              <a:rPr lang="en-US" sz="1800" b="1" dirty="0">
                <a:solidFill>
                  <a:schemeClr val="bg1"/>
                </a:solidFill>
                <a:latin typeface="Century Gothic" panose="020B0502020202020204" pitchFamily="34" charset="0"/>
              </a:rPr>
              <a:t>Required Documents </a:t>
            </a:r>
            <a:r>
              <a:rPr lang="en-US" sz="1800" dirty="0">
                <a:solidFill>
                  <a:schemeClr val="bg1"/>
                </a:solidFill>
                <a:latin typeface="Century Gothic" panose="020B0502020202020204" pitchFamily="34" charset="0"/>
              </a:rPr>
              <a:t>(beyond Research Strategy)</a:t>
            </a:r>
          </a:p>
        </p:txBody>
      </p:sp>
    </p:spTree>
    <p:extLst>
      <p:ext uri="{BB962C8B-B14F-4D97-AF65-F5344CB8AC3E}">
        <p14:creationId xmlns:p14="http://schemas.microsoft.com/office/powerpoint/2010/main" val="2143586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2EBC05-A780-244B-4FC9-A3561FCE6FA3}"/>
              </a:ext>
            </a:extLst>
          </p:cNvPr>
          <p:cNvPicPr>
            <a:picLocks noChangeAspect="1"/>
          </p:cNvPicPr>
          <p:nvPr/>
        </p:nvPicPr>
        <p:blipFill>
          <a:blip r:embed="rId2"/>
          <a:stretch>
            <a:fillRect/>
          </a:stretch>
        </p:blipFill>
        <p:spPr>
          <a:xfrm>
            <a:off x="885825" y="228600"/>
            <a:ext cx="4942840" cy="6400800"/>
          </a:xfrm>
          <a:prstGeom prst="rect">
            <a:avLst/>
          </a:prstGeom>
        </p:spPr>
      </p:pic>
      <p:pic>
        <p:nvPicPr>
          <p:cNvPr id="5" name="Picture 4">
            <a:extLst>
              <a:ext uri="{FF2B5EF4-FFF2-40B4-BE49-F238E27FC236}">
                <a16:creationId xmlns:a16="http://schemas.microsoft.com/office/drawing/2014/main" id="{A545F4F1-0C79-01E8-D1CD-D1218DE4F6A2}"/>
              </a:ext>
            </a:extLst>
          </p:cNvPr>
          <p:cNvPicPr>
            <a:picLocks noChangeAspect="1"/>
          </p:cNvPicPr>
          <p:nvPr/>
        </p:nvPicPr>
        <p:blipFill>
          <a:blip r:embed="rId3"/>
          <a:stretch>
            <a:fillRect/>
          </a:stretch>
        </p:blipFill>
        <p:spPr>
          <a:xfrm>
            <a:off x="6181725" y="228600"/>
            <a:ext cx="4942840" cy="6400800"/>
          </a:xfrm>
          <a:prstGeom prst="rect">
            <a:avLst/>
          </a:prstGeom>
        </p:spPr>
      </p:pic>
    </p:spTree>
    <p:extLst>
      <p:ext uri="{BB962C8B-B14F-4D97-AF65-F5344CB8AC3E}">
        <p14:creationId xmlns:p14="http://schemas.microsoft.com/office/powerpoint/2010/main" val="3854668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98DCD-5A6D-BC05-7B2E-AC74C848F029}"/>
              </a:ext>
            </a:extLst>
          </p:cNvPr>
          <p:cNvPicPr>
            <a:picLocks noChangeAspect="1"/>
          </p:cNvPicPr>
          <p:nvPr/>
        </p:nvPicPr>
        <p:blipFill>
          <a:blip r:embed="rId2"/>
          <a:stretch>
            <a:fillRect/>
          </a:stretch>
        </p:blipFill>
        <p:spPr>
          <a:xfrm>
            <a:off x="933450" y="228600"/>
            <a:ext cx="4942840" cy="6400800"/>
          </a:xfrm>
          <a:prstGeom prst="rect">
            <a:avLst/>
          </a:prstGeom>
        </p:spPr>
      </p:pic>
      <p:pic>
        <p:nvPicPr>
          <p:cNvPr id="5" name="Picture 4">
            <a:extLst>
              <a:ext uri="{FF2B5EF4-FFF2-40B4-BE49-F238E27FC236}">
                <a16:creationId xmlns:a16="http://schemas.microsoft.com/office/drawing/2014/main" id="{6F2F72FF-09D9-7EB3-8AEF-11F46B807908}"/>
              </a:ext>
            </a:extLst>
          </p:cNvPr>
          <p:cNvPicPr>
            <a:picLocks noChangeAspect="1"/>
          </p:cNvPicPr>
          <p:nvPr/>
        </p:nvPicPr>
        <p:blipFill>
          <a:blip r:embed="rId3"/>
          <a:stretch>
            <a:fillRect/>
          </a:stretch>
        </p:blipFill>
        <p:spPr>
          <a:xfrm>
            <a:off x="6172200" y="228600"/>
            <a:ext cx="4942840" cy="6400800"/>
          </a:xfrm>
          <a:prstGeom prst="rect">
            <a:avLst/>
          </a:prstGeom>
        </p:spPr>
      </p:pic>
    </p:spTree>
    <p:extLst>
      <p:ext uri="{BB962C8B-B14F-4D97-AF65-F5344CB8AC3E}">
        <p14:creationId xmlns:p14="http://schemas.microsoft.com/office/powerpoint/2010/main" val="130666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1EB4C-70FB-CC2F-7F56-271578AAC941}"/>
              </a:ext>
            </a:extLst>
          </p:cNvPr>
          <p:cNvPicPr>
            <a:picLocks noChangeAspect="1"/>
          </p:cNvPicPr>
          <p:nvPr/>
        </p:nvPicPr>
        <p:blipFill>
          <a:blip r:embed="rId2"/>
          <a:stretch>
            <a:fillRect/>
          </a:stretch>
        </p:blipFill>
        <p:spPr>
          <a:xfrm>
            <a:off x="295275" y="228600"/>
            <a:ext cx="4942840" cy="6400800"/>
          </a:xfrm>
          <a:prstGeom prst="rect">
            <a:avLst/>
          </a:prstGeom>
        </p:spPr>
      </p:pic>
      <p:pic>
        <p:nvPicPr>
          <p:cNvPr id="5" name="Picture 4">
            <a:extLst>
              <a:ext uri="{FF2B5EF4-FFF2-40B4-BE49-F238E27FC236}">
                <a16:creationId xmlns:a16="http://schemas.microsoft.com/office/drawing/2014/main" id="{5D267B0C-CB70-F701-398C-510BA8F4415D}"/>
              </a:ext>
            </a:extLst>
          </p:cNvPr>
          <p:cNvPicPr>
            <a:picLocks noChangeAspect="1"/>
          </p:cNvPicPr>
          <p:nvPr/>
        </p:nvPicPr>
        <p:blipFill>
          <a:blip r:embed="rId3"/>
          <a:stretch>
            <a:fillRect/>
          </a:stretch>
        </p:blipFill>
        <p:spPr>
          <a:xfrm>
            <a:off x="5495925" y="955339"/>
            <a:ext cx="6400800" cy="4947322"/>
          </a:xfrm>
          <a:prstGeom prst="rect">
            <a:avLst/>
          </a:prstGeom>
        </p:spPr>
      </p:pic>
    </p:spTree>
    <p:extLst>
      <p:ext uri="{BB962C8B-B14F-4D97-AF65-F5344CB8AC3E}">
        <p14:creationId xmlns:p14="http://schemas.microsoft.com/office/powerpoint/2010/main" val="2931801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4733F7-A3C4-3982-4C7C-FF8AB2603248}"/>
              </a:ext>
            </a:extLst>
          </p:cNvPr>
          <p:cNvPicPr>
            <a:picLocks noChangeAspect="1"/>
          </p:cNvPicPr>
          <p:nvPr/>
        </p:nvPicPr>
        <p:blipFill>
          <a:blip r:embed="rId2"/>
          <a:stretch>
            <a:fillRect/>
          </a:stretch>
        </p:blipFill>
        <p:spPr>
          <a:xfrm>
            <a:off x="1067435" y="228600"/>
            <a:ext cx="4942840" cy="6400800"/>
          </a:xfrm>
          <a:prstGeom prst="rect">
            <a:avLst/>
          </a:prstGeom>
        </p:spPr>
      </p:pic>
      <p:pic>
        <p:nvPicPr>
          <p:cNvPr id="7" name="Picture 6">
            <a:extLst>
              <a:ext uri="{FF2B5EF4-FFF2-40B4-BE49-F238E27FC236}">
                <a16:creationId xmlns:a16="http://schemas.microsoft.com/office/drawing/2014/main" id="{C2FD8966-EC9B-6ECD-82E6-DDF9625DED45}"/>
              </a:ext>
            </a:extLst>
          </p:cNvPr>
          <p:cNvPicPr>
            <a:picLocks noChangeAspect="1"/>
          </p:cNvPicPr>
          <p:nvPr/>
        </p:nvPicPr>
        <p:blipFill>
          <a:blip r:embed="rId3"/>
          <a:stretch>
            <a:fillRect/>
          </a:stretch>
        </p:blipFill>
        <p:spPr>
          <a:xfrm>
            <a:off x="6243955" y="228600"/>
            <a:ext cx="4942840" cy="6400800"/>
          </a:xfrm>
          <a:prstGeom prst="rect">
            <a:avLst/>
          </a:prstGeom>
        </p:spPr>
      </p:pic>
    </p:spTree>
    <p:extLst>
      <p:ext uri="{BB962C8B-B14F-4D97-AF65-F5344CB8AC3E}">
        <p14:creationId xmlns:p14="http://schemas.microsoft.com/office/powerpoint/2010/main" val="507889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AD85F3-C7CD-E065-C5B0-115EB98E88AE}"/>
              </a:ext>
            </a:extLst>
          </p:cNvPr>
          <p:cNvPicPr>
            <a:picLocks noChangeAspect="1"/>
          </p:cNvPicPr>
          <p:nvPr/>
        </p:nvPicPr>
        <p:blipFill>
          <a:blip r:embed="rId2"/>
          <a:stretch>
            <a:fillRect/>
          </a:stretch>
        </p:blipFill>
        <p:spPr>
          <a:xfrm>
            <a:off x="4154171" y="876300"/>
            <a:ext cx="3883660" cy="5029200"/>
          </a:xfrm>
          <a:prstGeom prst="rect">
            <a:avLst/>
          </a:prstGeom>
        </p:spPr>
      </p:pic>
      <p:pic>
        <p:nvPicPr>
          <p:cNvPr id="3" name="Picture 2">
            <a:extLst>
              <a:ext uri="{FF2B5EF4-FFF2-40B4-BE49-F238E27FC236}">
                <a16:creationId xmlns:a16="http://schemas.microsoft.com/office/drawing/2014/main" id="{F6C5DF72-7C8F-DE6E-8966-C87BCC4D30E9}"/>
              </a:ext>
            </a:extLst>
          </p:cNvPr>
          <p:cNvPicPr>
            <a:picLocks noChangeAspect="1"/>
          </p:cNvPicPr>
          <p:nvPr/>
        </p:nvPicPr>
        <p:blipFill>
          <a:blip r:embed="rId3"/>
          <a:stretch>
            <a:fillRect/>
          </a:stretch>
        </p:blipFill>
        <p:spPr>
          <a:xfrm>
            <a:off x="8109586" y="1573439"/>
            <a:ext cx="3883660" cy="5029200"/>
          </a:xfrm>
          <a:prstGeom prst="rect">
            <a:avLst/>
          </a:prstGeom>
        </p:spPr>
      </p:pic>
      <p:pic>
        <p:nvPicPr>
          <p:cNvPr id="4" name="Picture 3">
            <a:extLst>
              <a:ext uri="{FF2B5EF4-FFF2-40B4-BE49-F238E27FC236}">
                <a16:creationId xmlns:a16="http://schemas.microsoft.com/office/drawing/2014/main" id="{61744F49-7EC6-438E-BC3F-9C5115FF9C78}"/>
              </a:ext>
            </a:extLst>
          </p:cNvPr>
          <p:cNvPicPr>
            <a:picLocks noChangeAspect="1"/>
          </p:cNvPicPr>
          <p:nvPr/>
        </p:nvPicPr>
        <p:blipFill>
          <a:blip r:embed="rId4"/>
          <a:stretch>
            <a:fillRect/>
          </a:stretch>
        </p:blipFill>
        <p:spPr>
          <a:xfrm>
            <a:off x="198756" y="161925"/>
            <a:ext cx="3883660" cy="5029200"/>
          </a:xfrm>
          <a:prstGeom prst="rect">
            <a:avLst/>
          </a:prstGeom>
        </p:spPr>
      </p:pic>
    </p:spTree>
    <p:extLst>
      <p:ext uri="{BB962C8B-B14F-4D97-AF65-F5344CB8AC3E}">
        <p14:creationId xmlns:p14="http://schemas.microsoft.com/office/powerpoint/2010/main" val="626892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77BD1-A096-2F2D-635F-3C6068DAB662}"/>
              </a:ext>
            </a:extLst>
          </p:cNvPr>
          <p:cNvPicPr>
            <a:picLocks noChangeAspect="1"/>
          </p:cNvPicPr>
          <p:nvPr/>
        </p:nvPicPr>
        <p:blipFill>
          <a:blip r:embed="rId2"/>
          <a:stretch>
            <a:fillRect/>
          </a:stretch>
        </p:blipFill>
        <p:spPr>
          <a:xfrm>
            <a:off x="3624580" y="228600"/>
            <a:ext cx="4942840" cy="6400800"/>
          </a:xfrm>
          <a:prstGeom prst="rect">
            <a:avLst/>
          </a:prstGeom>
        </p:spPr>
      </p:pic>
    </p:spTree>
    <p:extLst>
      <p:ext uri="{BB962C8B-B14F-4D97-AF65-F5344CB8AC3E}">
        <p14:creationId xmlns:p14="http://schemas.microsoft.com/office/powerpoint/2010/main" val="2817852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D7B85-702C-F64F-A105-50ED32CAFD76}"/>
              </a:ext>
            </a:extLst>
          </p:cNvPr>
          <p:cNvPicPr>
            <a:picLocks noChangeAspect="1"/>
          </p:cNvPicPr>
          <p:nvPr/>
        </p:nvPicPr>
        <p:blipFill rotWithShape="1">
          <a:blip r:embed="rId2"/>
          <a:srcRect b="37622"/>
          <a:stretch/>
        </p:blipFill>
        <p:spPr>
          <a:xfrm>
            <a:off x="2178050" y="316677"/>
            <a:ext cx="7835900" cy="6338123"/>
          </a:xfrm>
          <a:prstGeom prst="rect">
            <a:avLst/>
          </a:prstGeom>
        </p:spPr>
      </p:pic>
    </p:spTree>
    <p:extLst>
      <p:ext uri="{BB962C8B-B14F-4D97-AF65-F5344CB8AC3E}">
        <p14:creationId xmlns:p14="http://schemas.microsoft.com/office/powerpoint/2010/main" val="1886399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1287-A455-4026-7C72-A57C6B83FE92}"/>
              </a:ext>
            </a:extLst>
          </p:cNvPr>
          <p:cNvSpPr>
            <a:spLocks noGrp="1"/>
          </p:cNvSpPr>
          <p:nvPr>
            <p:ph type="ctrTitle"/>
          </p:nvPr>
        </p:nvSpPr>
        <p:spPr/>
        <p:txBody>
          <a:bodyPr/>
          <a:lstStyle/>
          <a:p>
            <a:r>
              <a:rPr lang="en-US" b="1" dirty="0">
                <a:solidFill>
                  <a:schemeClr val="bg1"/>
                </a:solidFill>
                <a:latin typeface="Century Gothic" panose="020B0502020202020204" pitchFamily="34" charset="0"/>
              </a:rPr>
              <a:t>Thoughts?</a:t>
            </a:r>
          </a:p>
        </p:txBody>
      </p:sp>
      <p:sp>
        <p:nvSpPr>
          <p:cNvPr id="3" name="Subtitle 2">
            <a:extLst>
              <a:ext uri="{FF2B5EF4-FFF2-40B4-BE49-F238E27FC236}">
                <a16:creationId xmlns:a16="http://schemas.microsoft.com/office/drawing/2014/main" id="{39C20FD3-1336-9392-E5D1-190CF05D5B4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91556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content.sportslogos.net/logos/33/798/full/2568.gif">
            <a:extLst>
              <a:ext uri="{FF2B5EF4-FFF2-40B4-BE49-F238E27FC236}">
                <a16:creationId xmlns:a16="http://schemas.microsoft.com/office/drawing/2014/main" id="{F28E3039-D746-474F-9883-0871E3DC1E10}"/>
              </a:ext>
            </a:extLst>
          </p:cNvPr>
          <p:cNvPicPr>
            <a:picLocks noChangeAspect="1" noChangeArrowheads="1"/>
          </p:cNvPicPr>
          <p:nvPr/>
        </p:nvPicPr>
        <p:blipFill>
          <a:blip r:embed="rId2"/>
          <a:srcRect/>
          <a:stretch>
            <a:fillRect/>
          </a:stretch>
        </p:blipFill>
        <p:spPr bwMode="auto">
          <a:xfrm>
            <a:off x="8554059" y="3492511"/>
            <a:ext cx="2071094" cy="1475460"/>
          </a:xfrm>
          <a:prstGeom prst="rect">
            <a:avLst/>
          </a:prstGeom>
          <a:noFill/>
        </p:spPr>
      </p:pic>
      <p:pic>
        <p:nvPicPr>
          <p:cNvPr id="4" name="Picture 6" descr="wushock WuShock &amp; Etsy Shop!">
            <a:extLst>
              <a:ext uri="{FF2B5EF4-FFF2-40B4-BE49-F238E27FC236}">
                <a16:creationId xmlns:a16="http://schemas.microsoft.com/office/drawing/2014/main" id="{F59E68AB-3AD9-4E8A-974F-0D740340A432}"/>
              </a:ext>
            </a:extLst>
          </p:cNvPr>
          <p:cNvPicPr>
            <a:picLocks noChangeAspect="1" noChangeArrowheads="1"/>
          </p:cNvPicPr>
          <p:nvPr/>
        </p:nvPicPr>
        <p:blipFill>
          <a:blip r:embed="rId3"/>
          <a:srcRect/>
          <a:stretch>
            <a:fillRect/>
          </a:stretch>
        </p:blipFill>
        <p:spPr bwMode="auto">
          <a:xfrm>
            <a:off x="8554059" y="1615040"/>
            <a:ext cx="1962678" cy="1677549"/>
          </a:xfrm>
          <a:prstGeom prst="rect">
            <a:avLst/>
          </a:prstGeom>
          <a:noFill/>
        </p:spPr>
      </p:pic>
      <p:pic>
        <p:nvPicPr>
          <p:cNvPr id="6" name="Picture 10" descr="https://encrypted-tbn0.gstatic.com/images?q=tbn:ANd9GcSaPcCt9RvqGee1gGA37Gk9GzsN0ux_2UWFkAk-ama_dX0mv2n8">
            <a:extLst>
              <a:ext uri="{FF2B5EF4-FFF2-40B4-BE49-F238E27FC236}">
                <a16:creationId xmlns:a16="http://schemas.microsoft.com/office/drawing/2014/main" id="{74AD4E13-80DF-4545-9B24-37D4D5703EE7}"/>
              </a:ext>
            </a:extLst>
          </p:cNvPr>
          <p:cNvPicPr>
            <a:picLocks noChangeAspect="1" noChangeArrowheads="1"/>
          </p:cNvPicPr>
          <p:nvPr/>
        </p:nvPicPr>
        <p:blipFill>
          <a:blip r:embed="rId4"/>
          <a:srcRect/>
          <a:stretch>
            <a:fillRect/>
          </a:stretch>
        </p:blipFill>
        <p:spPr bwMode="auto">
          <a:xfrm>
            <a:off x="8056323" y="440022"/>
            <a:ext cx="2958151" cy="936748"/>
          </a:xfrm>
          <a:prstGeom prst="rect">
            <a:avLst/>
          </a:prstGeom>
          <a:noFill/>
        </p:spPr>
      </p:pic>
      <p:sp>
        <p:nvSpPr>
          <p:cNvPr id="3" name="Content Placeholder 2">
            <a:extLst>
              <a:ext uri="{FF2B5EF4-FFF2-40B4-BE49-F238E27FC236}">
                <a16:creationId xmlns:a16="http://schemas.microsoft.com/office/drawing/2014/main" id="{36D332E7-44BA-477C-BB75-4CAC5B16DA4F}"/>
              </a:ext>
            </a:extLst>
          </p:cNvPr>
          <p:cNvSpPr>
            <a:spLocks noGrp="1"/>
          </p:cNvSpPr>
          <p:nvPr>
            <p:ph idx="1"/>
          </p:nvPr>
        </p:nvSpPr>
        <p:spPr>
          <a:xfrm>
            <a:off x="838200" y="757646"/>
            <a:ext cx="6762750" cy="5869577"/>
          </a:xfrm>
        </p:spPr>
        <p:txBody>
          <a:bodyPr>
            <a:normAutofit/>
          </a:bodyPr>
          <a:lstStyle/>
          <a:p>
            <a:pPr>
              <a:lnSpc>
                <a:spcPct val="100000"/>
              </a:lnSpc>
              <a:spcBef>
                <a:spcPts val="0"/>
              </a:spcBef>
              <a:spcAft>
                <a:spcPts val="600"/>
              </a:spcAft>
            </a:pPr>
            <a:r>
              <a:rPr lang="en-US" sz="2000" dirty="0"/>
              <a:t>Scholarship to </a:t>
            </a:r>
            <a:r>
              <a:rPr lang="en-US" sz="2000" b="1" dirty="0"/>
              <a:t>Johnson and Wales Culinary School</a:t>
            </a:r>
            <a:br>
              <a:rPr lang="en-US" sz="2000" dirty="0"/>
            </a:br>
            <a:r>
              <a:rPr lang="en-US" sz="2000" dirty="0"/>
              <a:t>(never made it)</a:t>
            </a:r>
          </a:p>
          <a:p>
            <a:pPr>
              <a:lnSpc>
                <a:spcPct val="100000"/>
              </a:lnSpc>
              <a:spcBef>
                <a:spcPts val="0"/>
              </a:spcBef>
              <a:spcAft>
                <a:spcPts val="600"/>
              </a:spcAft>
            </a:pPr>
            <a:r>
              <a:rPr lang="en-US" sz="2000" b="1" dirty="0"/>
              <a:t>Colorado Institute of Art</a:t>
            </a:r>
          </a:p>
          <a:p>
            <a:pPr lvl="1">
              <a:lnSpc>
                <a:spcPct val="100000"/>
              </a:lnSpc>
              <a:spcBef>
                <a:spcPts val="0"/>
              </a:spcBef>
              <a:spcAft>
                <a:spcPts val="600"/>
              </a:spcAft>
            </a:pPr>
            <a:r>
              <a:rPr lang="en-US" sz="1600" dirty="0"/>
              <a:t>Associate Degree in Commercial Photography and Digital Imaging </a:t>
            </a:r>
          </a:p>
          <a:p>
            <a:pPr>
              <a:lnSpc>
                <a:spcPct val="100000"/>
              </a:lnSpc>
              <a:spcBef>
                <a:spcPts val="0"/>
              </a:spcBef>
              <a:spcAft>
                <a:spcPts val="600"/>
              </a:spcAft>
            </a:pPr>
            <a:r>
              <a:rPr lang="en-US" sz="2000" b="1" dirty="0"/>
              <a:t>Wichita State University </a:t>
            </a:r>
            <a:r>
              <a:rPr lang="en-US" sz="2000" dirty="0"/>
              <a:t>(2000-2003)</a:t>
            </a:r>
          </a:p>
          <a:p>
            <a:pPr lvl="1">
              <a:lnSpc>
                <a:spcPct val="100000"/>
              </a:lnSpc>
              <a:spcBef>
                <a:spcPts val="0"/>
              </a:spcBef>
              <a:spcAft>
                <a:spcPts val="600"/>
              </a:spcAft>
            </a:pPr>
            <a:r>
              <a:rPr lang="en-US" sz="1600" dirty="0"/>
              <a:t>M.Ed. – Exercise Science</a:t>
            </a:r>
          </a:p>
          <a:p>
            <a:pPr lvl="1">
              <a:lnSpc>
                <a:spcPct val="100000"/>
              </a:lnSpc>
              <a:spcBef>
                <a:spcPts val="0"/>
              </a:spcBef>
              <a:spcAft>
                <a:spcPts val="600"/>
              </a:spcAft>
            </a:pPr>
            <a:r>
              <a:rPr lang="en-US" sz="1600" dirty="0"/>
              <a:t>M.P.H.</a:t>
            </a:r>
          </a:p>
          <a:p>
            <a:pPr>
              <a:lnSpc>
                <a:spcPct val="100000"/>
              </a:lnSpc>
              <a:spcBef>
                <a:spcPts val="0"/>
              </a:spcBef>
              <a:spcAft>
                <a:spcPts val="600"/>
              </a:spcAft>
            </a:pPr>
            <a:r>
              <a:rPr lang="en-US" sz="2000" b="1" dirty="0"/>
              <a:t>Oregon State University</a:t>
            </a:r>
            <a:r>
              <a:rPr lang="en-US" sz="2000" dirty="0"/>
              <a:t> (2003-07)</a:t>
            </a:r>
          </a:p>
          <a:p>
            <a:pPr lvl="1">
              <a:lnSpc>
                <a:spcPct val="100000"/>
              </a:lnSpc>
              <a:spcBef>
                <a:spcPts val="0"/>
              </a:spcBef>
              <a:spcAft>
                <a:spcPts val="600"/>
              </a:spcAft>
            </a:pPr>
            <a:r>
              <a:rPr lang="en-US" sz="1600" dirty="0"/>
              <a:t>Ph.D. Health Education and Behavior Change,</a:t>
            </a:r>
            <a:br>
              <a:rPr lang="en-US" sz="1600" dirty="0"/>
            </a:br>
            <a:r>
              <a:rPr lang="en-US" sz="1600" dirty="0"/>
              <a:t>Department of Public Health</a:t>
            </a:r>
          </a:p>
          <a:p>
            <a:pPr>
              <a:lnSpc>
                <a:spcPct val="100000"/>
              </a:lnSpc>
              <a:spcBef>
                <a:spcPts val="0"/>
              </a:spcBef>
              <a:spcAft>
                <a:spcPts val="600"/>
              </a:spcAft>
            </a:pPr>
            <a:r>
              <a:rPr lang="en-US" sz="2000" b="1" dirty="0"/>
              <a:t>Post-Doctoral Fellow </a:t>
            </a:r>
            <a:r>
              <a:rPr lang="en-US" sz="2000" dirty="0"/>
              <a:t>(2007-2008)</a:t>
            </a:r>
          </a:p>
          <a:p>
            <a:pPr lvl="1">
              <a:lnSpc>
                <a:spcPct val="100000"/>
              </a:lnSpc>
              <a:spcBef>
                <a:spcPts val="0"/>
              </a:spcBef>
              <a:spcAft>
                <a:spcPts val="600"/>
              </a:spcAft>
            </a:pPr>
            <a:r>
              <a:rPr lang="en-US" sz="1600" dirty="0"/>
              <a:t>Oregon State University</a:t>
            </a:r>
          </a:p>
          <a:p>
            <a:pPr>
              <a:lnSpc>
                <a:spcPct val="100000"/>
              </a:lnSpc>
              <a:spcBef>
                <a:spcPts val="0"/>
              </a:spcBef>
              <a:spcAft>
                <a:spcPts val="600"/>
              </a:spcAft>
            </a:pPr>
            <a:r>
              <a:rPr lang="en-US" sz="2200" b="1" dirty="0"/>
              <a:t>Assistant to Carolina Distinguished Professor</a:t>
            </a:r>
            <a:br>
              <a:rPr lang="en-US" sz="2200" dirty="0"/>
            </a:br>
            <a:r>
              <a:rPr lang="en-US" sz="2200" dirty="0"/>
              <a:t>(2008-present)</a:t>
            </a:r>
          </a:p>
          <a:p>
            <a:pPr lvl="1">
              <a:lnSpc>
                <a:spcPct val="100000"/>
              </a:lnSpc>
              <a:spcBef>
                <a:spcPts val="0"/>
              </a:spcBef>
              <a:spcAft>
                <a:spcPts val="600"/>
              </a:spcAft>
            </a:pPr>
            <a:r>
              <a:rPr lang="en-US" sz="1600" dirty="0"/>
              <a:t>Department of Exercise Science, Arnold School Public Health, University of South Carolina</a:t>
            </a:r>
          </a:p>
          <a:p>
            <a:pPr marL="0" indent="0">
              <a:lnSpc>
                <a:spcPct val="100000"/>
              </a:lnSpc>
              <a:spcBef>
                <a:spcPts val="0"/>
              </a:spcBef>
              <a:spcAft>
                <a:spcPts val="600"/>
              </a:spcAft>
              <a:buNone/>
            </a:pPr>
            <a:endParaRPr lang="en-US" sz="2200" dirty="0"/>
          </a:p>
        </p:txBody>
      </p:sp>
      <p:pic>
        <p:nvPicPr>
          <p:cNvPr id="10" name="Picture 2">
            <a:extLst>
              <a:ext uri="{FF2B5EF4-FFF2-40B4-BE49-F238E27FC236}">
                <a16:creationId xmlns:a16="http://schemas.microsoft.com/office/drawing/2014/main" id="{FAE6917B-9D72-2103-21A8-7FB79C22D5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9111" y="5099122"/>
            <a:ext cx="1580990" cy="158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03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0942-BDF8-4274-925E-CC18E84F5184}"/>
              </a:ext>
            </a:extLst>
          </p:cNvPr>
          <p:cNvSpPr>
            <a:spLocks noGrp="1"/>
          </p:cNvSpPr>
          <p:nvPr>
            <p:ph type="title"/>
          </p:nvPr>
        </p:nvSpPr>
        <p:spPr/>
        <p:txBody>
          <a:bodyPr/>
          <a:lstStyle/>
          <a:p>
            <a:r>
              <a:rPr lang="en-US" b="1" dirty="0"/>
              <a:t>Grant Writing Courses</a:t>
            </a:r>
          </a:p>
        </p:txBody>
      </p:sp>
      <p:sp>
        <p:nvSpPr>
          <p:cNvPr id="3" name="Content Placeholder 2">
            <a:extLst>
              <a:ext uri="{FF2B5EF4-FFF2-40B4-BE49-F238E27FC236}">
                <a16:creationId xmlns:a16="http://schemas.microsoft.com/office/drawing/2014/main" id="{CDEE7026-B7AF-4DCD-8D21-5D620E6BD036}"/>
              </a:ext>
            </a:extLst>
          </p:cNvPr>
          <p:cNvSpPr>
            <a:spLocks noGrp="1"/>
          </p:cNvSpPr>
          <p:nvPr>
            <p:ph sz="half" idx="1"/>
          </p:nvPr>
        </p:nvSpPr>
        <p:spPr>
          <a:xfrm>
            <a:off x="838200" y="1988191"/>
            <a:ext cx="5181600" cy="4767613"/>
          </a:xfrm>
        </p:spPr>
        <p:txBody>
          <a:bodyPr>
            <a:normAutofit/>
          </a:bodyPr>
          <a:lstStyle/>
          <a:p>
            <a:r>
              <a:rPr lang="en-US" sz="2400" b="1" dirty="0"/>
              <a:t>Director, NIH Grant Writing Workshop</a:t>
            </a:r>
          </a:p>
          <a:p>
            <a:pPr lvl="1"/>
            <a:r>
              <a:rPr lang="en-US" sz="2000" dirty="0"/>
              <a:t>6 years, 7 workshops</a:t>
            </a:r>
          </a:p>
          <a:p>
            <a:pPr lvl="1"/>
            <a:r>
              <a:rPr lang="en-US" sz="2000" dirty="0"/>
              <a:t>&gt;200 faculty</a:t>
            </a:r>
          </a:p>
          <a:p>
            <a:pPr lvl="1"/>
            <a:r>
              <a:rPr lang="en-US" sz="2000" dirty="0"/>
              <a:t>Onboarding of new faculty, existing faculty</a:t>
            </a:r>
          </a:p>
          <a:p>
            <a:pPr lvl="1"/>
            <a:r>
              <a:rPr lang="en-US" sz="2000" dirty="0"/>
              <a:t>4 in-person 4hrs sessions (Fall)</a:t>
            </a:r>
          </a:p>
          <a:p>
            <a:pPr lvl="2"/>
            <a:r>
              <a:rPr lang="en-US" sz="1800" dirty="0"/>
              <a:t>Didactic grant mechanics, invited speakers</a:t>
            </a:r>
          </a:p>
          <a:p>
            <a:pPr lvl="1"/>
            <a:r>
              <a:rPr lang="en-US" sz="2000" dirty="0"/>
              <a:t>4 in-person 4hr sessions (Spring)</a:t>
            </a:r>
          </a:p>
          <a:p>
            <a:pPr lvl="2"/>
            <a:r>
              <a:rPr lang="en-US" sz="1800" dirty="0"/>
              <a:t>Presentations of grant ideas</a:t>
            </a:r>
          </a:p>
          <a:p>
            <a:pPr lvl="2"/>
            <a:r>
              <a:rPr lang="en-US" sz="1800" dirty="0"/>
              <a:t>Mock NIH Review panel</a:t>
            </a:r>
          </a:p>
        </p:txBody>
      </p:sp>
      <p:sp>
        <p:nvSpPr>
          <p:cNvPr id="4" name="Content Placeholder 3">
            <a:extLst>
              <a:ext uri="{FF2B5EF4-FFF2-40B4-BE49-F238E27FC236}">
                <a16:creationId xmlns:a16="http://schemas.microsoft.com/office/drawing/2014/main" id="{C11AECE0-477E-4876-A9D9-F9F0D1BE27D5}"/>
              </a:ext>
            </a:extLst>
          </p:cNvPr>
          <p:cNvSpPr>
            <a:spLocks noGrp="1"/>
          </p:cNvSpPr>
          <p:nvPr>
            <p:ph sz="half" idx="2"/>
          </p:nvPr>
        </p:nvSpPr>
        <p:spPr>
          <a:xfrm>
            <a:off x="6172200" y="1988191"/>
            <a:ext cx="5181600" cy="4767613"/>
          </a:xfrm>
        </p:spPr>
        <p:txBody>
          <a:bodyPr>
            <a:normAutofit/>
          </a:bodyPr>
          <a:lstStyle/>
          <a:p>
            <a:r>
              <a:rPr lang="en-US" sz="2400" b="1" dirty="0"/>
              <a:t>Grant Revision Workshop</a:t>
            </a:r>
          </a:p>
          <a:p>
            <a:pPr lvl="1"/>
            <a:r>
              <a:rPr lang="en-US" sz="2000" dirty="0"/>
              <a:t>Half-day, dos and don’ts of revising an application </a:t>
            </a:r>
          </a:p>
          <a:p>
            <a:pPr lvl="1"/>
            <a:endParaRPr lang="en-US" sz="2000" dirty="0"/>
          </a:p>
          <a:p>
            <a:r>
              <a:rPr lang="en-US" sz="2400" b="1" dirty="0"/>
              <a:t>NIH F31 Pre-Doctoral Fellowship Writing Course</a:t>
            </a:r>
            <a:br>
              <a:rPr lang="en-US" sz="2400" b="1" dirty="0"/>
            </a:br>
            <a:r>
              <a:rPr lang="en-US" sz="1400" dirty="0"/>
              <a:t>(doctoral students)</a:t>
            </a:r>
          </a:p>
          <a:p>
            <a:pPr lvl="1"/>
            <a:endParaRPr lang="en-US" sz="2000" dirty="0"/>
          </a:p>
          <a:p>
            <a:r>
              <a:rPr lang="en-US" sz="2400" b="1" dirty="0"/>
              <a:t>NIH F32 Post-Doctoral Fellowship Writing</a:t>
            </a:r>
          </a:p>
          <a:p>
            <a:pPr lvl="1"/>
            <a:r>
              <a:rPr lang="en-US" sz="2000" dirty="0"/>
              <a:t>Required for post-docs in our group </a:t>
            </a:r>
          </a:p>
          <a:p>
            <a:pPr lvl="1"/>
            <a:endParaRPr lang="en-US" sz="2000" dirty="0"/>
          </a:p>
        </p:txBody>
      </p:sp>
    </p:spTree>
    <p:extLst>
      <p:ext uri="{BB962C8B-B14F-4D97-AF65-F5344CB8AC3E}">
        <p14:creationId xmlns:p14="http://schemas.microsoft.com/office/powerpoint/2010/main" val="3939408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74DE-44B1-4268-8DDC-BD140F9CE5B6}"/>
              </a:ext>
            </a:extLst>
          </p:cNvPr>
          <p:cNvSpPr>
            <a:spLocks noGrp="1"/>
          </p:cNvSpPr>
          <p:nvPr>
            <p:ph type="title"/>
          </p:nvPr>
        </p:nvSpPr>
        <p:spPr/>
        <p:txBody>
          <a:bodyPr/>
          <a:lstStyle/>
          <a:p>
            <a:r>
              <a:rPr lang="en-US" b="1" dirty="0"/>
              <a:t>Grant Experience</a:t>
            </a:r>
          </a:p>
        </p:txBody>
      </p:sp>
      <p:sp>
        <p:nvSpPr>
          <p:cNvPr id="3" name="Content Placeholder 2">
            <a:extLst>
              <a:ext uri="{FF2B5EF4-FFF2-40B4-BE49-F238E27FC236}">
                <a16:creationId xmlns:a16="http://schemas.microsoft.com/office/drawing/2014/main" id="{6BB0C924-7D7F-4A93-A97C-8844DE969C3F}"/>
              </a:ext>
            </a:extLst>
          </p:cNvPr>
          <p:cNvSpPr>
            <a:spLocks noGrp="1"/>
          </p:cNvSpPr>
          <p:nvPr>
            <p:ph sz="half" idx="1"/>
          </p:nvPr>
        </p:nvSpPr>
        <p:spPr/>
        <p:txBody>
          <a:bodyPr>
            <a:normAutofit fontScale="92500" lnSpcReduction="20000"/>
          </a:bodyPr>
          <a:lstStyle/>
          <a:p>
            <a:r>
              <a:rPr lang="en-US" b="1" dirty="0"/>
              <a:t>NIH Review Panels</a:t>
            </a:r>
          </a:p>
          <a:p>
            <a:pPr lvl="1"/>
            <a:r>
              <a:rPr lang="en-US" dirty="0"/>
              <a:t>2014-2019, 16 panels as ad-hoc, 1 chair</a:t>
            </a:r>
          </a:p>
          <a:p>
            <a:pPr lvl="1"/>
            <a:r>
              <a:rPr lang="en-US" dirty="0"/>
              <a:t>Standing Study Section Member: Lifestyle Change and Behavioral Health Study Section (formerly PRDP) 2020-2024</a:t>
            </a:r>
          </a:p>
          <a:p>
            <a:endParaRPr lang="en-US" dirty="0"/>
          </a:p>
          <a:p>
            <a:r>
              <a:rPr lang="en-US" b="1" dirty="0"/>
              <a:t>Grants Awarded (PI only)</a:t>
            </a:r>
          </a:p>
          <a:p>
            <a:pPr lvl="1"/>
            <a:r>
              <a:rPr lang="en-US" dirty="0"/>
              <a:t>1 R21</a:t>
            </a:r>
          </a:p>
          <a:p>
            <a:pPr lvl="1"/>
            <a:r>
              <a:rPr lang="en-US" dirty="0"/>
              <a:t>6 R01s (3 active)</a:t>
            </a:r>
          </a:p>
          <a:p>
            <a:pPr lvl="1"/>
            <a:r>
              <a:rPr lang="en-US" dirty="0"/>
              <a:t>1 P20 Center Grant (active)</a:t>
            </a:r>
          </a:p>
          <a:p>
            <a:pPr lvl="1"/>
            <a:r>
              <a:rPr lang="en-US" dirty="0"/>
              <a:t>~$30m</a:t>
            </a:r>
          </a:p>
          <a:p>
            <a:pPr lvl="1"/>
            <a:endParaRPr lang="en-US" dirty="0"/>
          </a:p>
        </p:txBody>
      </p:sp>
      <p:sp>
        <p:nvSpPr>
          <p:cNvPr id="4" name="Content Placeholder 3">
            <a:extLst>
              <a:ext uri="{FF2B5EF4-FFF2-40B4-BE49-F238E27FC236}">
                <a16:creationId xmlns:a16="http://schemas.microsoft.com/office/drawing/2014/main" id="{BE34A1DA-6D2E-4903-8847-3D66371243DE}"/>
              </a:ext>
            </a:extLst>
          </p:cNvPr>
          <p:cNvSpPr>
            <a:spLocks noGrp="1"/>
          </p:cNvSpPr>
          <p:nvPr>
            <p:ph sz="half" idx="2"/>
          </p:nvPr>
        </p:nvSpPr>
        <p:spPr/>
        <p:txBody>
          <a:bodyPr>
            <a:normAutofit fontScale="92500" lnSpcReduction="20000"/>
          </a:bodyPr>
          <a:lstStyle/>
          <a:p>
            <a:r>
              <a:rPr lang="en-US" b="1" dirty="0"/>
              <a:t>Mechanisms Submitted</a:t>
            </a:r>
          </a:p>
          <a:p>
            <a:pPr lvl="1"/>
            <a:r>
              <a:rPr lang="en-US" dirty="0"/>
              <a:t>R03</a:t>
            </a:r>
          </a:p>
          <a:p>
            <a:pPr lvl="1"/>
            <a:r>
              <a:rPr lang="en-US" dirty="0"/>
              <a:t>R21</a:t>
            </a:r>
          </a:p>
          <a:p>
            <a:pPr lvl="1"/>
            <a:r>
              <a:rPr lang="en-US" dirty="0"/>
              <a:t>R01</a:t>
            </a:r>
          </a:p>
          <a:p>
            <a:pPr lvl="1"/>
            <a:r>
              <a:rPr lang="en-US" dirty="0"/>
              <a:t>P20</a:t>
            </a:r>
          </a:p>
          <a:p>
            <a:pPr lvl="1"/>
            <a:r>
              <a:rPr lang="en-US" dirty="0"/>
              <a:t>F31, F32</a:t>
            </a:r>
          </a:p>
          <a:p>
            <a:pPr lvl="1"/>
            <a:r>
              <a:rPr lang="en-US" dirty="0"/>
              <a:t>T32</a:t>
            </a:r>
          </a:p>
          <a:p>
            <a:endParaRPr lang="en-US" b="1" dirty="0"/>
          </a:p>
        </p:txBody>
      </p:sp>
      <p:pic>
        <p:nvPicPr>
          <p:cNvPr id="3074" name="Picture 2" descr="National Institutes of Health (NIH) - Turning Discovery into Health">
            <a:extLst>
              <a:ext uri="{FF2B5EF4-FFF2-40B4-BE49-F238E27FC236}">
                <a16:creationId xmlns:a16="http://schemas.microsoft.com/office/drawing/2014/main" id="{A15C4C66-AE3D-474A-AB54-CBCEF5342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105" y="595929"/>
            <a:ext cx="5615695" cy="86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96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photo of serious young man sitting in office coworking">
            <a:extLst>
              <a:ext uri="{FF2B5EF4-FFF2-40B4-BE49-F238E27FC236}">
                <a16:creationId xmlns:a16="http://schemas.microsoft.com/office/drawing/2014/main" id="{E7E6CDDB-F858-1DFA-DB6B-2824074BE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
            <a:ext cx="10296525" cy="68588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697FFE7-2F5C-7F60-E7AF-94257938984E}"/>
              </a:ext>
            </a:extLst>
          </p:cNvPr>
          <p:cNvSpPr/>
          <p:nvPr/>
        </p:nvSpPr>
        <p:spPr>
          <a:xfrm>
            <a:off x="1600200" y="0"/>
            <a:ext cx="10591800" cy="6858000"/>
          </a:xfrm>
          <a:prstGeom prst="rect">
            <a:avLst/>
          </a:prstGeom>
          <a:gradFill flip="none" rotWithShape="1">
            <a:gsLst>
              <a:gs pos="0">
                <a:schemeClr val="bg1">
                  <a:alpha val="33000"/>
                </a:schemeClr>
              </a:gs>
              <a:gs pos="83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9DCA25E-CB02-DF53-25D5-58FBD778B8A8}"/>
              </a:ext>
            </a:extLst>
          </p:cNvPr>
          <p:cNvSpPr>
            <a:spLocks noGrp="1"/>
          </p:cNvSpPr>
          <p:nvPr>
            <p:ph type="ctrTitle"/>
          </p:nvPr>
        </p:nvSpPr>
        <p:spPr>
          <a:xfrm>
            <a:off x="-304800" y="1625601"/>
            <a:ext cx="7251700" cy="2387600"/>
          </a:xfrm>
        </p:spPr>
        <p:txBody>
          <a:bodyPr/>
          <a:lstStyle/>
          <a:p>
            <a:r>
              <a:rPr lang="en-US" dirty="0">
                <a:latin typeface="Century Gothic" panose="020B0502020202020204" pitchFamily="34" charset="0"/>
              </a:rPr>
              <a:t>“We write for</a:t>
            </a:r>
            <a:br>
              <a:rPr lang="en-US" dirty="0">
                <a:latin typeface="Century Gothic" panose="020B0502020202020204" pitchFamily="34" charset="0"/>
              </a:rPr>
            </a:br>
            <a:r>
              <a:rPr lang="en-US" dirty="0">
                <a:latin typeface="Century Gothic" panose="020B0502020202020204" pitchFamily="34" charset="0"/>
              </a:rPr>
              <a:t>a living”</a:t>
            </a:r>
          </a:p>
        </p:txBody>
      </p:sp>
      <p:sp>
        <p:nvSpPr>
          <p:cNvPr id="5" name="Subtitle 4">
            <a:extLst>
              <a:ext uri="{FF2B5EF4-FFF2-40B4-BE49-F238E27FC236}">
                <a16:creationId xmlns:a16="http://schemas.microsoft.com/office/drawing/2014/main" id="{12534767-0319-C9C5-E652-C6B08A840CAA}"/>
              </a:ext>
            </a:extLst>
          </p:cNvPr>
          <p:cNvSpPr>
            <a:spLocks noGrp="1"/>
          </p:cNvSpPr>
          <p:nvPr>
            <p:ph type="subTitle" idx="1"/>
          </p:nvPr>
        </p:nvSpPr>
        <p:spPr>
          <a:xfrm>
            <a:off x="787400" y="4195763"/>
            <a:ext cx="5067300" cy="1655762"/>
          </a:xfrm>
        </p:spPr>
        <p:txBody>
          <a:bodyPr>
            <a:normAutofit/>
          </a:bodyPr>
          <a:lstStyle/>
          <a:p>
            <a:r>
              <a:rPr lang="en-US" sz="2000" dirty="0">
                <a:latin typeface="Century Gothic" panose="020B0502020202020204" pitchFamily="34" charset="0"/>
              </a:rPr>
              <a:t>Taren Swindle</a:t>
            </a:r>
          </a:p>
        </p:txBody>
      </p:sp>
      <p:pic>
        <p:nvPicPr>
          <p:cNvPr id="1028" name="Picture 4" descr="UAMS Researcher Leading $3.1 Million Preschool Intervention to Reduce  Obesity and Cancer in Arkansas, Louisiana | UAMS News">
            <a:extLst>
              <a:ext uri="{FF2B5EF4-FFF2-40B4-BE49-F238E27FC236}">
                <a16:creationId xmlns:a16="http://schemas.microsoft.com/office/drawing/2014/main" id="{74885C19-4804-28D9-A5D4-8982F2EAF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154" y="457201"/>
            <a:ext cx="2157471" cy="355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3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dam Grant - Wikipedia">
            <a:extLst>
              <a:ext uri="{FF2B5EF4-FFF2-40B4-BE49-F238E27FC236}">
                <a16:creationId xmlns:a16="http://schemas.microsoft.com/office/drawing/2014/main" id="{05EFEA9E-C327-27C8-FECF-DB453EF6103D}"/>
              </a:ext>
            </a:extLst>
          </p:cNvPr>
          <p:cNvPicPr>
            <a:picLocks noChangeAspect="1" noChangeArrowheads="1"/>
          </p:cNvPicPr>
          <p:nvPr/>
        </p:nvPicPr>
        <p:blipFill rotWithShape="1">
          <a:blip r:embed="rId2">
            <a:alphaModFix amt="50000"/>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val="0"/>
              </a:ext>
            </a:extLst>
          </a:blip>
          <a:srcRect t="12367" b="4024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63614AC-2A33-B3FB-53EC-E949BC39BFFC}"/>
              </a:ext>
            </a:extLst>
          </p:cNvPr>
          <p:cNvSpPr>
            <a:spLocks noGrp="1"/>
          </p:cNvSpPr>
          <p:nvPr>
            <p:ph type="ctrTitle"/>
          </p:nvPr>
        </p:nvSpPr>
        <p:spPr>
          <a:xfrm>
            <a:off x="400050" y="2259012"/>
            <a:ext cx="11334750" cy="2900518"/>
          </a:xfrm>
        </p:spPr>
        <p:txBody>
          <a:bodyPr>
            <a:noAutofit/>
          </a:bodyPr>
          <a:lstStyle/>
          <a:p>
            <a:r>
              <a:rPr lang="en-US" sz="2800" b="0" i="0" dirty="0">
                <a:solidFill>
                  <a:srgbClr val="FFFFFF"/>
                </a:solidFill>
                <a:effectLst/>
                <a:latin typeface="Century Gothic" panose="020B0502020202020204" pitchFamily="34" charset="0"/>
              </a:rPr>
              <a:t>Writing is more than a vehicle for communicating ideas. </a:t>
            </a:r>
            <a:br>
              <a:rPr lang="en-US" sz="2800" b="0" i="0" dirty="0">
                <a:solidFill>
                  <a:srgbClr val="FFFFFF"/>
                </a:solidFill>
                <a:effectLst/>
                <a:latin typeface="Century Gothic" panose="020B0502020202020204" pitchFamily="34" charset="0"/>
              </a:rPr>
            </a:br>
            <a:br>
              <a:rPr lang="en-US" sz="2800" b="0" i="0" dirty="0">
                <a:solidFill>
                  <a:srgbClr val="FFFFFF"/>
                </a:solidFill>
                <a:effectLst/>
                <a:latin typeface="Century Gothic" panose="020B0502020202020204" pitchFamily="34" charset="0"/>
              </a:rPr>
            </a:br>
            <a:r>
              <a:rPr lang="en-US" sz="2800" b="0" i="0" dirty="0">
                <a:solidFill>
                  <a:srgbClr val="FFFFFF"/>
                </a:solidFill>
                <a:effectLst/>
                <a:latin typeface="Century Gothic" panose="020B0502020202020204" pitchFamily="34" charset="0"/>
              </a:rPr>
              <a:t>It's a tool for crystallizing ideas. </a:t>
            </a:r>
            <a:br>
              <a:rPr lang="en-US" sz="2800" b="0" i="0" dirty="0">
                <a:solidFill>
                  <a:srgbClr val="FFFFFF"/>
                </a:solidFill>
                <a:effectLst/>
                <a:latin typeface="Century Gothic" panose="020B0502020202020204" pitchFamily="34" charset="0"/>
              </a:rPr>
            </a:br>
            <a:br>
              <a:rPr lang="en-US" sz="2800" b="0" i="0" dirty="0">
                <a:solidFill>
                  <a:srgbClr val="FFFFFF"/>
                </a:solidFill>
                <a:effectLst/>
                <a:latin typeface="Century Gothic" panose="020B0502020202020204" pitchFamily="34" charset="0"/>
              </a:rPr>
            </a:br>
            <a:r>
              <a:rPr lang="en-US" sz="2800" b="0" i="0" dirty="0">
                <a:solidFill>
                  <a:srgbClr val="FFFFFF"/>
                </a:solidFill>
                <a:effectLst/>
                <a:latin typeface="Century Gothic" panose="020B0502020202020204" pitchFamily="34" charset="0"/>
              </a:rPr>
              <a:t>Writing exposes gaps in your knowledge and logic. </a:t>
            </a:r>
            <a:br>
              <a:rPr lang="en-US" sz="2800" b="0" i="0" dirty="0">
                <a:solidFill>
                  <a:srgbClr val="FFFFFF"/>
                </a:solidFill>
                <a:effectLst/>
                <a:latin typeface="Century Gothic" panose="020B0502020202020204" pitchFamily="34" charset="0"/>
              </a:rPr>
            </a:br>
            <a:br>
              <a:rPr lang="en-US" sz="2800" b="0" i="0" dirty="0">
                <a:solidFill>
                  <a:srgbClr val="FFFFFF"/>
                </a:solidFill>
                <a:effectLst/>
                <a:latin typeface="Century Gothic" panose="020B0502020202020204" pitchFamily="34" charset="0"/>
              </a:rPr>
            </a:br>
            <a:r>
              <a:rPr lang="en-US" sz="2800" b="0" i="0" dirty="0">
                <a:solidFill>
                  <a:srgbClr val="FFFFFF"/>
                </a:solidFill>
                <a:effectLst/>
                <a:latin typeface="Century Gothic" panose="020B0502020202020204" pitchFamily="34" charset="0"/>
              </a:rPr>
              <a:t>It pushes you to articulate assumptions and consider counterarguments. </a:t>
            </a:r>
            <a:br>
              <a:rPr lang="en-US" sz="2800" b="0" i="0" dirty="0">
                <a:solidFill>
                  <a:srgbClr val="FFFFFF"/>
                </a:solidFill>
                <a:effectLst/>
                <a:latin typeface="Century Gothic" panose="020B0502020202020204" pitchFamily="34" charset="0"/>
              </a:rPr>
            </a:br>
            <a:br>
              <a:rPr lang="en-US" sz="2800" b="0" i="0" dirty="0">
                <a:solidFill>
                  <a:srgbClr val="FFFFFF"/>
                </a:solidFill>
                <a:effectLst/>
                <a:latin typeface="Century Gothic" panose="020B0502020202020204" pitchFamily="34" charset="0"/>
              </a:rPr>
            </a:br>
            <a:r>
              <a:rPr lang="en-US" sz="2800" b="0" i="0" dirty="0">
                <a:solidFill>
                  <a:srgbClr val="FFFFFF"/>
                </a:solidFill>
                <a:effectLst/>
                <a:latin typeface="Century Gothic" panose="020B0502020202020204" pitchFamily="34" charset="0"/>
              </a:rPr>
              <a:t>One of the best paths to sharper thinking is frequent writing.</a:t>
            </a:r>
            <a:endParaRPr lang="en-US" sz="2800" dirty="0">
              <a:solidFill>
                <a:srgbClr val="FFFFFF"/>
              </a:solidFill>
              <a:latin typeface="Century Gothic" panose="020B0502020202020204" pitchFamily="34" charset="0"/>
            </a:endParaRPr>
          </a:p>
        </p:txBody>
      </p:sp>
      <p:sp>
        <p:nvSpPr>
          <p:cNvPr id="5" name="Subtitle 4">
            <a:extLst>
              <a:ext uri="{FF2B5EF4-FFF2-40B4-BE49-F238E27FC236}">
                <a16:creationId xmlns:a16="http://schemas.microsoft.com/office/drawing/2014/main" id="{FB062B2A-F73A-03F8-B811-E16DEEDEB93C}"/>
              </a:ext>
            </a:extLst>
          </p:cNvPr>
          <p:cNvSpPr>
            <a:spLocks noGrp="1"/>
          </p:cNvSpPr>
          <p:nvPr>
            <p:ph type="subTitle" idx="1"/>
          </p:nvPr>
        </p:nvSpPr>
        <p:spPr>
          <a:xfrm>
            <a:off x="1524000" y="5296054"/>
            <a:ext cx="9144000" cy="1098395"/>
          </a:xfrm>
        </p:spPr>
        <p:txBody>
          <a:bodyPr>
            <a:normAutofit/>
          </a:bodyPr>
          <a:lstStyle/>
          <a:p>
            <a:r>
              <a:rPr lang="en-US" sz="2000" dirty="0">
                <a:solidFill>
                  <a:srgbClr val="FFFFFF"/>
                </a:solidFill>
                <a:latin typeface="Century Gothic" panose="020B0502020202020204" pitchFamily="34" charset="0"/>
              </a:rPr>
              <a:t>Adam Grant</a:t>
            </a:r>
          </a:p>
        </p:txBody>
      </p:sp>
    </p:spTree>
    <p:extLst>
      <p:ext uri="{BB962C8B-B14F-4D97-AF65-F5344CB8AC3E}">
        <p14:creationId xmlns:p14="http://schemas.microsoft.com/office/powerpoint/2010/main" val="3745991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7305E9-8B99-FEE0-EB4C-DF1FEF348950}"/>
              </a:ext>
            </a:extLst>
          </p:cNvPr>
          <p:cNvSpPr>
            <a:spLocks noGrp="1"/>
          </p:cNvSpPr>
          <p:nvPr>
            <p:ph type="ctrTitle"/>
          </p:nvPr>
        </p:nvSpPr>
        <p:spPr>
          <a:xfrm>
            <a:off x="1524000" y="3319463"/>
            <a:ext cx="9144000" cy="2387600"/>
          </a:xfrm>
        </p:spPr>
        <p:txBody>
          <a:bodyPr>
            <a:noAutofit/>
          </a:bodyPr>
          <a:lstStyle/>
          <a:p>
            <a:r>
              <a:rPr lang="en-US" b="1" dirty="0">
                <a:solidFill>
                  <a:schemeClr val="bg1"/>
                </a:solidFill>
                <a:latin typeface="Century Gothic" panose="020B0502020202020204" pitchFamily="34" charset="0"/>
              </a:rPr>
              <a:t>Significance</a:t>
            </a:r>
            <a:br>
              <a:rPr lang="en-US" b="1"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Should it be done?</a:t>
            </a:r>
            <a:br>
              <a:rPr lang="en-US" dirty="0">
                <a:solidFill>
                  <a:schemeClr val="bg1"/>
                </a:solidFill>
                <a:latin typeface="Century Gothic" panose="020B0502020202020204" pitchFamily="34" charset="0"/>
              </a:rPr>
            </a:br>
            <a:br>
              <a:rPr lang="en-US" dirty="0">
                <a:solidFill>
                  <a:schemeClr val="bg1"/>
                </a:solidFill>
                <a:latin typeface="Century Gothic" panose="020B0502020202020204" pitchFamily="34" charset="0"/>
              </a:rPr>
            </a:br>
            <a:r>
              <a:rPr lang="en-US" b="1" dirty="0">
                <a:solidFill>
                  <a:srgbClr val="FFFF00"/>
                </a:solidFill>
                <a:latin typeface="Century Gothic" panose="020B0502020202020204" pitchFamily="34" charset="0"/>
              </a:rPr>
              <a:t>Approach</a:t>
            </a:r>
            <a:br>
              <a:rPr lang="en-US" b="1" dirty="0">
                <a:solidFill>
                  <a:schemeClr val="bg1"/>
                </a:solidFill>
                <a:latin typeface="Century Gothic" panose="020B0502020202020204" pitchFamily="34" charset="0"/>
              </a:rPr>
            </a:br>
            <a:r>
              <a:rPr lang="en-US" sz="3200" dirty="0">
                <a:solidFill>
                  <a:schemeClr val="bg1"/>
                </a:solidFill>
                <a:latin typeface="Century Gothic" panose="020B0502020202020204" pitchFamily="34" charset="0"/>
              </a:rPr>
              <a:t>(Preliminary Studies and Approach)</a:t>
            </a:r>
            <a:br>
              <a:rPr lang="en-US" sz="4800"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Can it be done well? </a:t>
            </a:r>
          </a:p>
        </p:txBody>
      </p:sp>
    </p:spTree>
    <p:extLst>
      <p:ext uri="{BB962C8B-B14F-4D97-AF65-F5344CB8AC3E}">
        <p14:creationId xmlns:p14="http://schemas.microsoft.com/office/powerpoint/2010/main" val="1382557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F41A-B2A8-20C5-69F4-15F24972E9A0}"/>
              </a:ext>
            </a:extLst>
          </p:cNvPr>
          <p:cNvSpPr>
            <a:spLocks noGrp="1"/>
          </p:cNvSpPr>
          <p:nvPr>
            <p:ph type="title"/>
          </p:nvPr>
        </p:nvSpPr>
        <p:spPr/>
        <p:txBody>
          <a:bodyPr>
            <a:normAutofit/>
          </a:bodyPr>
          <a:lstStyle/>
          <a:p>
            <a:r>
              <a:rPr lang="en-US" sz="3600" b="1" dirty="0">
                <a:solidFill>
                  <a:schemeClr val="bg1"/>
                </a:solidFill>
                <a:latin typeface="Century Gothic" panose="020B0502020202020204" pitchFamily="34" charset="0"/>
              </a:rPr>
              <a:t>Components of Preliminary Studies</a:t>
            </a:r>
          </a:p>
        </p:txBody>
      </p:sp>
      <p:sp>
        <p:nvSpPr>
          <p:cNvPr id="3" name="Content Placeholder 2">
            <a:extLst>
              <a:ext uri="{FF2B5EF4-FFF2-40B4-BE49-F238E27FC236}">
                <a16:creationId xmlns:a16="http://schemas.microsoft.com/office/drawing/2014/main" id="{EC1D5E2C-259D-DA3D-B310-FEB023A0AFA6}"/>
              </a:ext>
            </a:extLst>
          </p:cNvPr>
          <p:cNvSpPr>
            <a:spLocks noGrp="1"/>
          </p:cNvSpPr>
          <p:nvPr>
            <p:ph idx="1"/>
          </p:nvPr>
        </p:nvSpPr>
        <p:spPr/>
        <p:txBody>
          <a:bodyPr>
            <a:normAutofit fontScale="92500" lnSpcReduction="10000"/>
          </a:bodyPr>
          <a:lstStyle/>
          <a:p>
            <a:r>
              <a:rPr lang="en-US" dirty="0">
                <a:solidFill>
                  <a:schemeClr val="bg1"/>
                </a:solidFill>
                <a:latin typeface="Century Gothic" panose="020B0502020202020204" pitchFamily="34" charset="0"/>
              </a:rPr>
              <a:t>Preliminary Studies – do you have “sufficient” evidence of…</a:t>
            </a:r>
          </a:p>
          <a:p>
            <a:pPr lvl="1"/>
            <a:r>
              <a:rPr lang="en-US" b="1" dirty="0">
                <a:solidFill>
                  <a:srgbClr val="FFFF00"/>
                </a:solidFill>
                <a:latin typeface="Century Gothic" panose="020B0502020202020204" pitchFamily="34" charset="0"/>
              </a:rPr>
              <a:t>Trial feasibility:</a:t>
            </a:r>
            <a:br>
              <a:rPr lang="en-US" b="1" dirty="0">
                <a:solidFill>
                  <a:srgbClr val="FFFF00"/>
                </a:solidFill>
                <a:latin typeface="Century Gothic" panose="020B0502020202020204" pitchFamily="34" charset="0"/>
              </a:rPr>
            </a:br>
            <a:r>
              <a:rPr lang="en-US" dirty="0">
                <a:solidFill>
                  <a:schemeClr val="bg1"/>
                </a:solidFill>
                <a:latin typeface="Century Gothic" panose="020B0502020202020204" pitchFamily="34" charset="0"/>
              </a:rPr>
              <a:t>recruitment of the target population and assessment of outcomes</a:t>
            </a:r>
          </a:p>
          <a:p>
            <a:pPr lvl="1"/>
            <a:endParaRPr lang="en-US" dirty="0">
              <a:solidFill>
                <a:schemeClr val="bg1"/>
              </a:solidFill>
              <a:latin typeface="Century Gothic" panose="020B0502020202020204" pitchFamily="34" charset="0"/>
            </a:endParaRPr>
          </a:p>
          <a:p>
            <a:pPr lvl="1"/>
            <a:r>
              <a:rPr lang="en-US" b="1" dirty="0">
                <a:solidFill>
                  <a:srgbClr val="FFFF00"/>
                </a:solidFill>
                <a:latin typeface="Century Gothic" panose="020B0502020202020204" pitchFamily="34" charset="0"/>
              </a:rPr>
              <a:t>Intervention implementation and feasibility:</a:t>
            </a:r>
            <a:br>
              <a:rPr lang="en-US" b="1" dirty="0">
                <a:solidFill>
                  <a:srgbClr val="FFFF00"/>
                </a:solidFill>
                <a:latin typeface="Century Gothic" panose="020B0502020202020204" pitchFamily="34" charset="0"/>
              </a:rPr>
            </a:br>
            <a:r>
              <a:rPr lang="en-US" dirty="0">
                <a:solidFill>
                  <a:schemeClr val="bg1"/>
                </a:solidFill>
                <a:latin typeface="Century Gothic" panose="020B0502020202020204" pitchFamily="34" charset="0"/>
              </a:rPr>
              <a:t>participant enjoyment/acceptability, attendance/dosage, and missing or needed intervention components</a:t>
            </a:r>
          </a:p>
          <a:p>
            <a:pPr lvl="1"/>
            <a:endParaRPr lang="en-US" dirty="0">
              <a:solidFill>
                <a:schemeClr val="bg1"/>
              </a:solidFill>
              <a:latin typeface="Century Gothic" panose="020B0502020202020204" pitchFamily="34" charset="0"/>
            </a:endParaRPr>
          </a:p>
          <a:p>
            <a:pPr lvl="1"/>
            <a:r>
              <a:rPr lang="en-US" b="1" dirty="0">
                <a:solidFill>
                  <a:srgbClr val="FFFF00"/>
                </a:solidFill>
                <a:latin typeface="Century Gothic" panose="020B0502020202020204" pitchFamily="34" charset="0"/>
              </a:rPr>
              <a:t>Preliminary efficacy:</a:t>
            </a:r>
            <a:br>
              <a:rPr lang="en-US" b="1"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whether an initial clinically significant “signal” of promise is detected via changes in either primary and/or secondary outcomes</a:t>
            </a:r>
          </a:p>
          <a:p>
            <a:pPr lvl="1"/>
            <a:endParaRPr lang="en-US" dirty="0">
              <a:solidFill>
                <a:schemeClr val="bg1"/>
              </a:solidFill>
              <a:latin typeface="Century Gothic" panose="020B0502020202020204" pitchFamily="34" charset="0"/>
            </a:endParaRPr>
          </a:p>
          <a:p>
            <a:pPr lvl="1"/>
            <a:r>
              <a:rPr lang="en-US" b="1" dirty="0">
                <a:solidFill>
                  <a:srgbClr val="FFFF00"/>
                </a:solidFill>
                <a:latin typeface="Century Gothic" panose="020B0502020202020204" pitchFamily="34" charset="0"/>
              </a:rPr>
              <a:t>Evidence of phenomenon understudy</a:t>
            </a:r>
          </a:p>
        </p:txBody>
      </p:sp>
    </p:spTree>
    <p:extLst>
      <p:ext uri="{BB962C8B-B14F-4D97-AF65-F5344CB8AC3E}">
        <p14:creationId xmlns:p14="http://schemas.microsoft.com/office/powerpoint/2010/main" val="1390097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4049</TotalTime>
  <Words>643</Words>
  <Application>Microsoft Office PowerPoint</Application>
  <PresentationFormat>Widescreen</PresentationFormat>
  <Paragraphs>86</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Century Gothic</vt:lpstr>
      <vt:lpstr>Comic Sans MS</vt:lpstr>
      <vt:lpstr>Impact</vt:lpstr>
      <vt:lpstr>Office Theme</vt:lpstr>
      <vt:lpstr>Can it be done well? Preliminary Studies and Approach</vt:lpstr>
      <vt:lpstr>Opinions</vt:lpstr>
      <vt:lpstr>PowerPoint Presentation</vt:lpstr>
      <vt:lpstr>Grant Writing Courses</vt:lpstr>
      <vt:lpstr>Grant Experience</vt:lpstr>
      <vt:lpstr>“We write for a living”</vt:lpstr>
      <vt:lpstr>Writing is more than a vehicle for communicating ideas.   It's a tool for crystallizing ideas.   Writing exposes gaps in your knowledge and logic.   It pushes you to articulate assumptions and consider counterarguments.   One of the best paths to sharper thinking is frequent writing.</vt:lpstr>
      <vt:lpstr>Significance Should it be done?  Approach (Preliminary Studies and Approach) Can it be done well? </vt:lpstr>
      <vt:lpstr>Components of Preliminary Studies</vt:lpstr>
      <vt:lpstr>Even if it [PAR, FOA] says it does not require preliminary studies… ALL grants require preliminary studies </vt:lpstr>
      <vt:lpstr>Even if it [PAR, FOA] says it does not require preliminary studies… ALL grants require preliminary studies </vt:lpstr>
      <vt:lpstr>Even if it [PAR, FOA] says it does not require preliminary studies…  ALL grants require preliminary studies </vt:lpstr>
      <vt:lpstr>Components of Approach</vt:lpstr>
      <vt:lpstr>How many grants does each reviewer read? (1st, 2nd, or 3rd reviewer)</vt:lpstr>
      <vt:lpstr>When do reviewers typically read?</vt:lpstr>
      <vt:lpstr>A bad idea cannot be made better from great formatting (i.e., presentation)…  but a great idea can be made worse from bad formatting</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Micheal Beets</dc:creator>
  <cp:lastModifiedBy>Micheal Beets</cp:lastModifiedBy>
  <cp:revision>31</cp:revision>
  <dcterms:created xsi:type="dcterms:W3CDTF">2022-09-14T19:38:08Z</dcterms:created>
  <dcterms:modified xsi:type="dcterms:W3CDTF">2022-09-19T12:38:40Z</dcterms:modified>
</cp:coreProperties>
</file>