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701" r:id="rId4"/>
  </p:sldMasterIdLst>
  <p:notesMasterIdLst>
    <p:notesMasterId r:id="rId50"/>
  </p:notesMasterIdLst>
  <p:sldIdLst>
    <p:sldId id="257" r:id="rId5"/>
    <p:sldId id="1013" r:id="rId6"/>
    <p:sldId id="1429" r:id="rId7"/>
    <p:sldId id="1029" r:id="rId8"/>
    <p:sldId id="1028" r:id="rId9"/>
    <p:sldId id="1004" r:id="rId10"/>
    <p:sldId id="1426" r:id="rId11"/>
    <p:sldId id="990" r:id="rId12"/>
    <p:sldId id="1031" r:id="rId13"/>
    <p:sldId id="1047" r:id="rId14"/>
    <p:sldId id="263" r:id="rId15"/>
    <p:sldId id="1444" r:id="rId16"/>
    <p:sldId id="989" r:id="rId17"/>
    <p:sldId id="1441" r:id="rId18"/>
    <p:sldId id="1456" r:id="rId19"/>
    <p:sldId id="1457" r:id="rId20"/>
    <p:sldId id="1455" r:id="rId21"/>
    <p:sldId id="1030" r:id="rId22"/>
    <p:sldId id="1445" r:id="rId23"/>
    <p:sldId id="482" r:id="rId24"/>
    <p:sldId id="1447" r:id="rId25"/>
    <p:sldId id="427" r:id="rId26"/>
    <p:sldId id="490" r:id="rId27"/>
    <p:sldId id="1448" r:id="rId28"/>
    <p:sldId id="484" r:id="rId29"/>
    <p:sldId id="1011" r:id="rId30"/>
    <p:sldId id="1432" r:id="rId31"/>
    <p:sldId id="1032" r:id="rId32"/>
    <p:sldId id="1033" r:id="rId33"/>
    <p:sldId id="1458" r:id="rId34"/>
    <p:sldId id="1465" r:id="rId35"/>
    <p:sldId id="1459" r:id="rId36"/>
    <p:sldId id="1464" r:id="rId37"/>
    <p:sldId id="1460" r:id="rId38"/>
    <p:sldId id="1424" r:id="rId39"/>
    <p:sldId id="1461" r:id="rId40"/>
    <p:sldId id="1425" r:id="rId41"/>
    <p:sldId id="1462" r:id="rId42"/>
    <p:sldId id="1463" r:id="rId43"/>
    <p:sldId id="425" r:id="rId44"/>
    <p:sldId id="688" r:id="rId45"/>
    <p:sldId id="271" r:id="rId46"/>
    <p:sldId id="1440" r:id="rId47"/>
    <p:sldId id="1466" r:id="rId48"/>
    <p:sldId id="259" r:id="rId4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6"/>
    <a:srgbClr val="005FA6"/>
    <a:srgbClr val="FCA009"/>
    <a:srgbClr val="C0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/>
    <p:restoredTop sz="80680"/>
  </p:normalViewPr>
  <p:slideViewPr>
    <p:cSldViewPr snapToGrid="0">
      <p:cViewPr>
        <p:scale>
          <a:sx n="44" d="100"/>
          <a:sy n="44" d="100"/>
        </p:scale>
        <p:origin x="7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fq\0vprqpvn5b7_yrmwk2mcy5sstw3fv2\T\com.microsoft.Outlook\Outlook%20Temp\Copy%20of%20Childrens%20Center%20Comparison_GSCN_9-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ul.estabrooks\Dropbox\My%20Documents%20VT%20Macbook\Research\Invited%20Talks\UNMC%20IRB%20Conference\Carilion%20CC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stabrkp\My%20Documents\Research\Conferences\ISBNPA\ISBNPA%202011\Potential%20Determinants%20&amp;%20Graphs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stabrkp\My%20Documents\Research\Conferences\ISBNPA\ISBNPA%202011\Potential%20Determinants%20&amp;%20Graphs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ul_estabrooks:Dropbox:Research:Research%20Projects:Work%20Site:Paper%20Ideas:Reach%20and%20Retention:Reach_Retention%20Tables%200506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88888888889003E-2"/>
          <c:y val="4.3165467625899297E-2"/>
          <c:w val="0.64761904761904898"/>
          <c:h val="0.80575539568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4F81BD"/>
            </a:solidFill>
            <a:ln w="25386">
              <a:noFill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6M Follow-Up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278</c:v>
                </c:pt>
                <c:pt idx="1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F-A14E-9FF5-17D7E53B35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Insufficient</c:v>
                </c:pt>
              </c:strCache>
            </c:strRef>
          </c:tx>
          <c:spPr>
            <a:solidFill>
              <a:srgbClr val="00ABEA"/>
            </a:solidFill>
            <a:ln w="25386">
              <a:noFill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6M Follow-Up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65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F-A14E-9FF5-17D7E53B35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0000D4"/>
            </a:solidFill>
            <a:ln w="25386">
              <a:noFill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6M Follow-Up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  <c:pt idx="1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F-A14E-9FF5-17D7E53B3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539472"/>
        <c:axId val="1895541248"/>
      </c:barChart>
      <c:catAx>
        <c:axId val="189553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955412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895541248"/>
        <c:scaling>
          <c:orientation val="minMax"/>
          <c:max val="400"/>
        </c:scaling>
        <c:delete val="0"/>
        <c:axPos val="l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95539472"/>
        <c:crosses val="autoZero"/>
        <c:crossBetween val="between"/>
        <c:majorUnit val="50"/>
        <c:minorUnit val="25"/>
      </c:valAx>
      <c:spPr>
        <a:noFill/>
        <a:ln w="3173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1248101218302399"/>
          <c:y val="6.3435770240093795E-2"/>
          <c:w val="0.22834645669291301"/>
          <c:h val="0.24148606811145501"/>
        </c:manualLayout>
      </c:layout>
      <c:overlay val="0"/>
      <c:spPr>
        <a:noFill/>
        <a:ln w="3173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400" b="0">
                <a:latin typeface="Century Gothic" panose="020B0502020202020204" pitchFamily="34" charset="0"/>
              </a:rPr>
              <a:t>Nurse Training Outcomes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[Workbook1]Sheet1!$G$15</c:f>
              <c:strCache>
                <c:ptCount val="1"/>
                <c:pt idx="0">
                  <c:v>CME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[1]Sheet1!$H$14:$J$14</c:f>
              <c:strCache>
                <c:ptCount val="3"/>
                <c:pt idx="0">
                  <c:v>Nurse Adoption</c:v>
                </c:pt>
                <c:pt idx="1">
                  <c:v>Implementation Fidelity</c:v>
                </c:pt>
                <c:pt idx="2">
                  <c:v>Maintained Delivery</c:v>
                </c:pt>
              </c:strCache>
            </c:strRef>
          </c:cat>
          <c:val>
            <c:numRef>
              <c:f>[1]Sheet1!$H$15:$J$15</c:f>
              <c:numCache>
                <c:formatCode>0%</c:formatCode>
                <c:ptCount val="3"/>
                <c:pt idx="0">
                  <c:v>0.61</c:v>
                </c:pt>
                <c:pt idx="1">
                  <c:v>0.85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3-014E-B959-0118E70D0516}"/>
            </c:ext>
          </c:extLst>
        </c:ser>
        <c:ser>
          <c:idx val="1"/>
          <c:order val="1"/>
          <c:tx>
            <c:strRef>
              <c:f>[Workbook1]Sheet1!$G$16</c:f>
              <c:strCache>
                <c:ptCount val="1"/>
                <c:pt idx="0">
                  <c:v>Consultee-Centered Training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[1]Sheet1!$H$14:$J$14</c:f>
              <c:strCache>
                <c:ptCount val="3"/>
                <c:pt idx="0">
                  <c:v>Nurse Adoption</c:v>
                </c:pt>
                <c:pt idx="1">
                  <c:v>Implementation Fidelity</c:v>
                </c:pt>
                <c:pt idx="2">
                  <c:v>Maintained Delivery</c:v>
                </c:pt>
              </c:strCache>
            </c:strRef>
          </c:cat>
          <c:val>
            <c:numRef>
              <c:f>[1]Sheet1!$H$16:$J$16</c:f>
              <c:numCache>
                <c:formatCode>0%</c:formatCode>
                <c:ptCount val="3"/>
                <c:pt idx="0">
                  <c:v>0.71</c:v>
                </c:pt>
                <c:pt idx="1">
                  <c:v>0.81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3-014E-B959-0118E70D0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3389888"/>
        <c:axId val="1893391664"/>
      </c:barChart>
      <c:catAx>
        <c:axId val="18933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893391664"/>
        <c:crosses val="autoZero"/>
        <c:auto val="1"/>
        <c:lblAlgn val="ctr"/>
        <c:lblOffset val="100"/>
        <c:noMultiLvlLbl val="0"/>
      </c:catAx>
      <c:valAx>
        <c:axId val="1893391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89338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400" dirty="0">
                <a:latin typeface="Century Gothic" panose="020B0502020202020204" pitchFamily="34" charset="0"/>
              </a:rPr>
              <a:t>Patient Outcomes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Sheet1!$G$26</c:f>
              <c:strCache>
                <c:ptCount val="1"/>
                <c:pt idx="0">
                  <c:v>CME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Sheet1!$H$25:$I$25</c:f>
              <c:strCache>
                <c:ptCount val="2"/>
                <c:pt idx="0">
                  <c:v>Patient Reach</c:v>
                </c:pt>
                <c:pt idx="1">
                  <c:v>Effectiveness: Proportion achieving 5% weight loss (total n=769)</c:v>
                </c:pt>
              </c:strCache>
            </c:strRef>
          </c:cat>
          <c:val>
            <c:numRef>
              <c:f>Sheet1!$H$26:$I$26</c:f>
              <c:numCache>
                <c:formatCode>0</c:formatCode>
                <c:ptCount val="2"/>
                <c:pt idx="0">
                  <c:v>14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5-6047-9569-019724886D71}"/>
            </c:ext>
          </c:extLst>
        </c:ser>
        <c:ser>
          <c:idx val="1"/>
          <c:order val="1"/>
          <c:tx>
            <c:strRef>
              <c:f>Sheet1!$G$27</c:f>
              <c:strCache>
                <c:ptCount val="1"/>
                <c:pt idx="0">
                  <c:v>Consultee-Centered Training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Sheet1!$H$25:$I$25</c:f>
              <c:strCache>
                <c:ptCount val="2"/>
                <c:pt idx="0">
                  <c:v>Patient Reach</c:v>
                </c:pt>
                <c:pt idx="1">
                  <c:v>Effectiveness: Proportion achieving 5% weight loss (total n=769)</c:v>
                </c:pt>
              </c:strCache>
            </c:strRef>
          </c:cat>
          <c:val>
            <c:numRef>
              <c:f>Sheet1!$H$27:$I$27</c:f>
              <c:numCache>
                <c:formatCode>0</c:formatCode>
                <c:ptCount val="2"/>
                <c:pt idx="0">
                  <c:v>23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5-6047-9569-019724886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3346880"/>
        <c:axId val="1893349200"/>
      </c:barChart>
      <c:catAx>
        <c:axId val="189334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893349200"/>
        <c:crosses val="autoZero"/>
        <c:auto val="1"/>
        <c:lblAlgn val="ctr"/>
        <c:lblOffset val="100"/>
        <c:noMultiLvlLbl val="0"/>
      </c:catAx>
      <c:valAx>
        <c:axId val="189334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89334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</c:f>
              <c:strCache>
                <c:ptCount val="1"/>
                <c:pt idx="0">
                  <c:v>ALED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Sheet2!$F$1:$J$1</c:f>
              <c:strCache>
                <c:ptCount val="5"/>
                <c:pt idx="0">
                  <c:v>Reach</c:v>
                </c:pt>
                <c:pt idx="1">
                  <c:v>Effectiveness</c:v>
                </c:pt>
                <c:pt idx="2">
                  <c:v>Adoption</c:v>
                </c:pt>
                <c:pt idx="3">
                  <c:v>Implementation</c:v>
                </c:pt>
                <c:pt idx="4">
                  <c:v>Maintenance</c:v>
                </c:pt>
              </c:strCache>
            </c:strRef>
          </c:cat>
          <c:val>
            <c:numRef>
              <c:f>Sheet2!$F$2:$J$2</c:f>
              <c:numCache>
                <c:formatCode>0.0</c:formatCode>
                <c:ptCount val="5"/>
                <c:pt idx="0">
                  <c:v>3.270833333333333</c:v>
                </c:pt>
                <c:pt idx="1">
                  <c:v>3.8518518518518525</c:v>
                </c:pt>
                <c:pt idx="2">
                  <c:v>3.1562499999999982</c:v>
                </c:pt>
                <c:pt idx="3">
                  <c:v>3.2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F-B541-B961-485D1E041FC0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FitEX</c:v>
                </c:pt>
              </c:strCache>
            </c:strRef>
          </c:tx>
          <c:invertIfNegative val="0"/>
          <c:cat>
            <c:strRef>
              <c:f>Sheet2!$F$1:$J$1</c:f>
              <c:strCache>
                <c:ptCount val="5"/>
                <c:pt idx="0">
                  <c:v>Reach</c:v>
                </c:pt>
                <c:pt idx="1">
                  <c:v>Effectiveness</c:v>
                </c:pt>
                <c:pt idx="2">
                  <c:v>Adoption</c:v>
                </c:pt>
                <c:pt idx="3">
                  <c:v>Implementation</c:v>
                </c:pt>
                <c:pt idx="4">
                  <c:v>Maintenance</c:v>
                </c:pt>
              </c:strCache>
            </c:strRef>
          </c:cat>
          <c:val>
            <c:numRef>
              <c:f>Sheet2!$F$3:$J$3</c:f>
              <c:numCache>
                <c:formatCode>0.0</c:formatCode>
                <c:ptCount val="5"/>
                <c:pt idx="0">
                  <c:v>3.8703703703703711</c:v>
                </c:pt>
                <c:pt idx="1">
                  <c:v>3.6666666666666665</c:v>
                </c:pt>
                <c:pt idx="2">
                  <c:v>3.9444444444444438</c:v>
                </c:pt>
                <c:pt idx="3">
                  <c:v>3.8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F-B541-B961-485D1E041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2608"/>
        <c:axId val="123978880"/>
      </c:barChart>
      <c:catAx>
        <c:axId val="12349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23978880"/>
        <c:crosses val="autoZero"/>
        <c:auto val="1"/>
        <c:lblAlgn val="ctr"/>
        <c:lblOffset val="100"/>
        <c:noMultiLvlLbl val="0"/>
      </c:catAx>
      <c:valAx>
        <c:axId val="123978880"/>
        <c:scaling>
          <c:orientation val="minMax"/>
          <c:max val="5"/>
          <c:min val="1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Century Gothic" panose="020B0502020202020204" pitchFamily="34" charset="0"/>
              </a:defRPr>
            </a:pPr>
            <a:endParaRPr lang="en-US"/>
          </a:p>
        </c:txPr>
        <c:crossAx val="1234926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 b="1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Sheet2!$K$2</c:f>
              <c:strCache>
                <c:ptCount val="1"/>
                <c:pt idx="0">
                  <c:v>ALED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Sheet2!$L$1:$N$1</c:f>
              <c:strCache>
                <c:ptCount val="3"/>
                <c:pt idx="0">
                  <c:v>Ease</c:v>
                </c:pt>
                <c:pt idx="1">
                  <c:v>Organizational Support</c:v>
                </c:pt>
                <c:pt idx="2">
                  <c:v>Stakeholder/Community Support</c:v>
                </c:pt>
              </c:strCache>
            </c:strRef>
          </c:cat>
          <c:val>
            <c:numRef>
              <c:f>Sheet2!$L$2:$N$2</c:f>
              <c:numCache>
                <c:formatCode>0.0</c:formatCode>
                <c:ptCount val="3"/>
                <c:pt idx="0">
                  <c:v>3.1875000000000004</c:v>
                </c:pt>
                <c:pt idx="1">
                  <c:v>3.84375</c:v>
                </c:pt>
                <c:pt idx="2">
                  <c:v>3.8124999999999996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3-3A4C-87D0-F2DD74FFC9A7}"/>
            </c:ext>
          </c:extLst>
        </c:ser>
        <c:ser>
          <c:idx val="1"/>
          <c:order val="1"/>
          <c:tx>
            <c:strRef>
              <c:f>Sheet2!$K$3</c:f>
              <c:strCache>
                <c:ptCount val="1"/>
                <c:pt idx="0">
                  <c:v>FitEX</c:v>
                </c:pt>
              </c:strCache>
            </c:strRef>
          </c:tx>
          <c:invertIfNegative val="0"/>
          <c:cat>
            <c:strRef>
              <c:f>Sheet2!$L$1:$N$1</c:f>
              <c:strCache>
                <c:ptCount val="3"/>
                <c:pt idx="0">
                  <c:v>Ease</c:v>
                </c:pt>
                <c:pt idx="1">
                  <c:v>Organizational Support</c:v>
                </c:pt>
                <c:pt idx="2">
                  <c:v>Stakeholder/Community Support</c:v>
                </c:pt>
              </c:strCache>
            </c:strRef>
          </c:cat>
          <c:val>
            <c:numRef>
              <c:f>Sheet2!$L$3:$N$3</c:f>
              <c:numCache>
                <c:formatCode>0.0</c:formatCode>
                <c:ptCount val="3"/>
                <c:pt idx="0">
                  <c:v>3.6944444444444442</c:v>
                </c:pt>
                <c:pt idx="1">
                  <c:v>4.0882352941176476</c:v>
                </c:pt>
                <c:pt idx="2">
                  <c:v>4.3055555555555536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3-3A4C-87D0-F2DD74FFC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07232"/>
        <c:axId val="125409152"/>
      </c:barChart>
      <c:catAx>
        <c:axId val="12540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Century Gothic" panose="020B0502020202020204" pitchFamily="34" charset="0"/>
              </a:defRPr>
            </a:pPr>
            <a:endParaRPr lang="en-US"/>
          </a:p>
        </c:txPr>
        <c:crossAx val="125409152"/>
        <c:crosses val="autoZero"/>
        <c:auto val="1"/>
        <c:lblAlgn val="ctr"/>
        <c:lblOffset val="100"/>
        <c:noMultiLvlLbl val="0"/>
      </c:catAx>
      <c:valAx>
        <c:axId val="125409152"/>
        <c:scaling>
          <c:orientation val="minMax"/>
          <c:max val="5"/>
          <c:min val="1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Century Gothic" panose="020B0502020202020204" pitchFamily="34" charset="0"/>
              </a:defRPr>
            </a:pPr>
            <a:endParaRPr lang="en-US"/>
          </a:p>
        </c:txPr>
        <c:crossAx val="1254072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3600" b="1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"/>
          <c:y val="5.0359712230215833E-2"/>
          <c:w val="0.71428571428571463"/>
          <c:h val="0.7985611510791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Fit Ex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Training</c:v>
                </c:pt>
                <c:pt idx="1">
                  <c:v>Delivered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5-6D41-8E9E-9C485B470C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Training</c:v>
                </c:pt>
                <c:pt idx="1">
                  <c:v>Delivered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B5-6D41-8E9E-9C485B470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151856"/>
        <c:axId val="1"/>
      </c:barChart>
      <c:catAx>
        <c:axId val="106515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2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5151856"/>
        <c:crosses val="autoZero"/>
        <c:crossBetween val="between"/>
      </c:valAx>
      <c:spPr>
        <a:noFill/>
        <a:ln w="24372">
          <a:noFill/>
        </a:ln>
      </c:spPr>
    </c:plotArea>
    <c:legend>
      <c:legendPos val="r"/>
      <c:layout>
        <c:manualLayout>
          <c:xMode val="edge"/>
          <c:yMode val="edge"/>
          <c:x val="0.83750000000000002"/>
          <c:y val="0.41562500000000002"/>
          <c:w val="0.14791666666666667"/>
          <c:h val="0.16250000000000001"/>
        </c:manualLayout>
      </c:layout>
      <c:overlay val="0"/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2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1'!$C$36</c:f>
              <c:strCache>
                <c:ptCount val="1"/>
                <c:pt idx="0">
                  <c:v>IncentaHEALTH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</c:spPr>
          <c:invertIfNegative val="0"/>
          <c:cat>
            <c:strRef>
              <c:f>'Table 1'!$B$37:$B$50</c:f>
              <c:strCache>
                <c:ptCount val="14"/>
                <c:pt idx="0">
                  <c:v>Worksite 1</c:v>
                </c:pt>
                <c:pt idx="1">
                  <c:v>Worksite 2</c:v>
                </c:pt>
                <c:pt idx="2">
                  <c:v>Worksite 3</c:v>
                </c:pt>
                <c:pt idx="3">
                  <c:v>Worksite 4</c:v>
                </c:pt>
                <c:pt idx="4">
                  <c:v>Worksite 5</c:v>
                </c:pt>
                <c:pt idx="5">
                  <c:v>Worksite 6</c:v>
                </c:pt>
                <c:pt idx="6">
                  <c:v>Worksite 7</c:v>
                </c:pt>
                <c:pt idx="7">
                  <c:v>Worksite 8</c:v>
                </c:pt>
                <c:pt idx="8">
                  <c:v>Worksite 9</c:v>
                </c:pt>
                <c:pt idx="9">
                  <c:v>Worksite 10</c:v>
                </c:pt>
                <c:pt idx="10">
                  <c:v>Worksite 11</c:v>
                </c:pt>
                <c:pt idx="11">
                  <c:v>Worksite 12</c:v>
                </c:pt>
                <c:pt idx="12">
                  <c:v>Worksite 13</c:v>
                </c:pt>
                <c:pt idx="13">
                  <c:v>Worksite 14</c:v>
                </c:pt>
              </c:strCache>
            </c:strRef>
          </c:cat>
          <c:val>
            <c:numRef>
              <c:f>'Table 1'!$C$37:$C$50</c:f>
              <c:numCache>
                <c:formatCode>0%</c:formatCode>
                <c:ptCount val="14"/>
                <c:pt idx="0">
                  <c:v>0.22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</c:v>
                </c:pt>
                <c:pt idx="4">
                  <c:v>0.33</c:v>
                </c:pt>
                <c:pt idx="5">
                  <c:v>0.34</c:v>
                </c:pt>
                <c:pt idx="6">
                  <c:v>0.42</c:v>
                </c:pt>
                <c:pt idx="7">
                  <c:v>0.42</c:v>
                </c:pt>
                <c:pt idx="8">
                  <c:v>0.43</c:v>
                </c:pt>
                <c:pt idx="9">
                  <c:v>0.44</c:v>
                </c:pt>
                <c:pt idx="10">
                  <c:v>0.44</c:v>
                </c:pt>
                <c:pt idx="11">
                  <c:v>0.44</c:v>
                </c:pt>
                <c:pt idx="12">
                  <c:v>0.44</c:v>
                </c:pt>
                <c:pt idx="1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4-FA48-9931-8C2FCFADE345}"/>
            </c:ext>
          </c:extLst>
        </c:ser>
        <c:ser>
          <c:idx val="1"/>
          <c:order val="1"/>
          <c:tx>
            <c:strRef>
              <c:f>'Table 1'!$D$36</c:f>
              <c:strCache>
                <c:ptCount val="1"/>
                <c:pt idx="0">
                  <c:v>Livin' My Weigh</c:v>
                </c:pt>
              </c:strCache>
            </c:strRef>
          </c:tx>
          <c:invertIfNegative val="0"/>
          <c:cat>
            <c:strRef>
              <c:f>'Table 1'!$B$37:$B$50</c:f>
              <c:strCache>
                <c:ptCount val="14"/>
                <c:pt idx="0">
                  <c:v>Worksite 1</c:v>
                </c:pt>
                <c:pt idx="1">
                  <c:v>Worksite 2</c:v>
                </c:pt>
                <c:pt idx="2">
                  <c:v>Worksite 3</c:v>
                </c:pt>
                <c:pt idx="3">
                  <c:v>Worksite 4</c:v>
                </c:pt>
                <c:pt idx="4">
                  <c:v>Worksite 5</c:v>
                </c:pt>
                <c:pt idx="5">
                  <c:v>Worksite 6</c:v>
                </c:pt>
                <c:pt idx="6">
                  <c:v>Worksite 7</c:v>
                </c:pt>
                <c:pt idx="7">
                  <c:v>Worksite 8</c:v>
                </c:pt>
                <c:pt idx="8">
                  <c:v>Worksite 9</c:v>
                </c:pt>
                <c:pt idx="9">
                  <c:v>Worksite 10</c:v>
                </c:pt>
                <c:pt idx="10">
                  <c:v>Worksite 11</c:v>
                </c:pt>
                <c:pt idx="11">
                  <c:v>Worksite 12</c:v>
                </c:pt>
                <c:pt idx="12">
                  <c:v>Worksite 13</c:v>
                </c:pt>
                <c:pt idx="13">
                  <c:v>Worksite 14</c:v>
                </c:pt>
              </c:strCache>
            </c:strRef>
          </c:cat>
          <c:val>
            <c:numRef>
              <c:f>'Table 1'!$D$37:$D$50</c:f>
              <c:numCache>
                <c:formatCode>0%</c:formatCode>
                <c:ptCount val="14"/>
                <c:pt idx="0">
                  <c:v>0.16</c:v>
                </c:pt>
                <c:pt idx="1">
                  <c:v>0.21</c:v>
                </c:pt>
                <c:pt idx="2">
                  <c:v>0.22</c:v>
                </c:pt>
                <c:pt idx="3">
                  <c:v>0.24</c:v>
                </c:pt>
                <c:pt idx="4">
                  <c:v>0.24</c:v>
                </c:pt>
                <c:pt idx="5">
                  <c:v>0.26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0.28999999999999998</c:v>
                </c:pt>
                <c:pt idx="10">
                  <c:v>0.3</c:v>
                </c:pt>
                <c:pt idx="11">
                  <c:v>0.31</c:v>
                </c:pt>
                <c:pt idx="12">
                  <c:v>0.32</c:v>
                </c:pt>
                <c:pt idx="1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4-FA48-9931-8C2FCFADE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28583984"/>
        <c:axId val="-1228581232"/>
      </c:barChart>
      <c:catAx>
        <c:axId val="-122858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28581232"/>
        <c:crosses val="autoZero"/>
        <c:auto val="1"/>
        <c:lblAlgn val="ctr"/>
        <c:lblOffset val="100"/>
        <c:noMultiLvlLbl val="0"/>
      </c:catAx>
      <c:valAx>
        <c:axId val="-12285812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22858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895799133502"/>
          <c:y val="0.116218242934146"/>
          <c:w val="0.21250084118838999"/>
          <c:h val="0.15798107600281"/>
        </c:manualLayout>
      </c:layout>
      <c:overlay val="0"/>
      <c:txPr>
        <a:bodyPr/>
        <a:lstStyle/>
        <a:p>
          <a:pPr>
            <a:defRPr sz="16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Sheet1!$G$29</c:f>
              <c:strCache>
                <c:ptCount val="1"/>
                <c:pt idx="0">
                  <c:v>Incent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Sheet1!$H$28:$K$28</c:f>
              <c:strCache>
                <c:ptCount val="4"/>
                <c:pt idx="0">
                  <c:v>6 months</c:v>
                </c:pt>
                <c:pt idx="1">
                  <c:v>12 months</c:v>
                </c:pt>
                <c:pt idx="2">
                  <c:v>18 months</c:v>
                </c:pt>
                <c:pt idx="3">
                  <c:v>24 months</c:v>
                </c:pt>
              </c:strCache>
            </c:strRef>
          </c:cat>
          <c:val>
            <c:numRef>
              <c:f>Sheet1!$H$29:$K$29</c:f>
              <c:numCache>
                <c:formatCode>General</c:formatCode>
                <c:ptCount val="4"/>
                <c:pt idx="0">
                  <c:v>6.1319999999999997</c:v>
                </c:pt>
                <c:pt idx="1">
                  <c:v>6.09</c:v>
                </c:pt>
                <c:pt idx="2">
                  <c:v>6.09</c:v>
                </c:pt>
                <c:pt idx="3">
                  <c:v>6.3839999999999986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A-574E-B130-1A99B0A48581}"/>
            </c:ext>
          </c:extLst>
        </c:ser>
        <c:ser>
          <c:idx val="1"/>
          <c:order val="1"/>
          <c:tx>
            <c:strRef>
              <c:f>Sheet1!$G$30</c:f>
              <c:strCache>
                <c:ptCount val="1"/>
                <c:pt idx="0">
                  <c:v>Livin' My Weigh</c:v>
                </c:pt>
              </c:strCache>
            </c:strRef>
          </c:tx>
          <c:invertIfNegative val="0"/>
          <c:cat>
            <c:strRef>
              <c:f>Sheet1!$H$28:$K$28</c:f>
              <c:strCache>
                <c:ptCount val="4"/>
                <c:pt idx="0">
                  <c:v>6 months</c:v>
                </c:pt>
                <c:pt idx="1">
                  <c:v>12 months</c:v>
                </c:pt>
                <c:pt idx="2">
                  <c:v>18 months</c:v>
                </c:pt>
                <c:pt idx="3">
                  <c:v>24 months</c:v>
                </c:pt>
              </c:strCache>
            </c:strRef>
          </c:cat>
          <c:val>
            <c:numRef>
              <c:f>Sheet1!$H$30:$K$30</c:f>
              <c:numCache>
                <c:formatCode>General</c:formatCode>
                <c:ptCount val="4"/>
                <c:pt idx="0">
                  <c:v>2.7160000000000002</c:v>
                </c:pt>
                <c:pt idx="1">
                  <c:v>3.584000000000001</c:v>
                </c:pt>
                <c:pt idx="2">
                  <c:v>4.2</c:v>
                </c:pt>
                <c:pt idx="3">
                  <c:v>4.2840000000000007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A-574E-B130-1A99B0A48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536304"/>
        <c:axId val="526539056"/>
      </c:barChart>
      <c:catAx>
        <c:axId val="52653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6539056"/>
        <c:crosses val="autoZero"/>
        <c:auto val="1"/>
        <c:lblAlgn val="ctr"/>
        <c:lblOffset val="100"/>
        <c:noMultiLvlLbl val="0"/>
      </c:catAx>
      <c:valAx>
        <c:axId val="526539056"/>
        <c:scaling>
          <c:orientation val="minMax"/>
          <c:max val="1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536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the end in 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01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022E9C60-3BCE-F349-9085-3EC2EEDD04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t>Dr. R. Dymond - VT CEE</a:t>
            </a:r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07A9FA9B-2168-044D-9F35-35C6CB4F5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0F067-BD44-C445-A9B1-0251D61FF7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6" name="Text Box 2">
            <a:extLst>
              <a:ext uri="{FF2B5EF4-FFF2-40B4-BE49-F238E27FC236}">
                <a16:creationId xmlns:a16="http://schemas.microsoft.com/office/drawing/2014/main" id="{280A6589-08A7-CE4A-B67A-DA893E4E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802628-90EA-424D-9743-EB52CA79F2B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7" name="Text Box 3">
            <a:extLst>
              <a:ext uri="{FF2B5EF4-FFF2-40B4-BE49-F238E27FC236}">
                <a16:creationId xmlns:a16="http://schemas.microsoft.com/office/drawing/2014/main" id="{0E1B5B7E-E14F-E44F-B02E-561D10AA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2B99930C-3620-4742-BBD1-B113783C90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7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the end in 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630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41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Slide 4 is for publication.</a:t>
            </a:r>
          </a:p>
          <a:p>
            <a:endParaRPr lang="en-US" baseline="0" dirty="0"/>
          </a:p>
          <a:p>
            <a:r>
              <a:rPr lang="en-US" baseline="0" dirty="0"/>
              <a:t>Notes for CG and GP—1) review the figure to ensure the language aligns with the paper text and CDC supplement approved language. 2) fix font for consistency (currently some </a:t>
            </a:r>
            <a:r>
              <a:rPr lang="en-US" baseline="0"/>
              <a:t>boxes are </a:t>
            </a:r>
            <a:r>
              <a:rPr lang="en-US" baseline="0" dirty="0" err="1"/>
              <a:t>arial</a:t>
            </a:r>
            <a:r>
              <a:rPr lang="en-US" baseline="0" dirty="0"/>
              <a:t> and some Calibri)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0BCA8-E8AE-D84F-90A2-88D89ABD20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022E9C60-3BCE-F349-9085-3EC2EEDD04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t>Dr. R. Dymond - VT CEE</a:t>
            </a:r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07A9FA9B-2168-044D-9F35-35C6CB4F5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0F067-BD44-C445-A9B1-0251D61FF7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6" name="Text Box 2">
            <a:extLst>
              <a:ext uri="{FF2B5EF4-FFF2-40B4-BE49-F238E27FC236}">
                <a16:creationId xmlns:a16="http://schemas.microsoft.com/office/drawing/2014/main" id="{280A6589-08A7-CE4A-B67A-DA893E4E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802628-90EA-424D-9743-EB52CA79F2B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7" name="Text Box 3">
            <a:extLst>
              <a:ext uri="{FF2B5EF4-FFF2-40B4-BE49-F238E27FC236}">
                <a16:creationId xmlns:a16="http://schemas.microsoft.com/office/drawing/2014/main" id="{0E1B5B7E-E14F-E44F-B02E-561D10AA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2B99930C-3620-4742-BBD1-B113783C90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1941-1914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7244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C5D75BAE-B26C-28D8-6620-E7C71B779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7D24BB75-1E2E-2227-3D59-029E45B64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1A0F8-CDC3-567F-17C9-AB6BB763B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9A52822-35C9-C54F-B2AA-53623B513D74}" type="slidenum">
              <a:rPr lang="en-US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5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1941-1914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0617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1941-1914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452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1941-1914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2873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6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Slide 4 is for publication.</a:t>
            </a:r>
          </a:p>
          <a:p>
            <a:endParaRPr lang="en-US" baseline="0" dirty="0"/>
          </a:p>
          <a:p>
            <a:r>
              <a:rPr lang="en-US" baseline="0" dirty="0"/>
              <a:t>Notes for CG and GP—1) review the figure to ensure the language aligns with the paper text and CDC supplement approved language. 2) fix font for consistency (currently some </a:t>
            </a:r>
            <a:r>
              <a:rPr lang="en-US" baseline="0"/>
              <a:t>boxes are </a:t>
            </a:r>
            <a:r>
              <a:rPr lang="en-US" baseline="0" dirty="0" err="1"/>
              <a:t>arial</a:t>
            </a:r>
            <a:r>
              <a:rPr lang="en-US" baseline="0" dirty="0"/>
              <a:t> and some Calibri)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0BCA8-E8AE-D84F-90A2-88D89ABD2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52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2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711DC-AC9A-4529-A771-2C2DC615904E}" type="slidenum"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8839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022E9C60-3BCE-F349-9085-3EC2EEDD04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t>Dr. R. Dymond - VT CEE</a:t>
            </a:r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07A9FA9B-2168-044D-9F35-35C6CB4F5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0F067-BD44-C445-A9B1-0251D61FF7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6" name="Text Box 2">
            <a:extLst>
              <a:ext uri="{FF2B5EF4-FFF2-40B4-BE49-F238E27FC236}">
                <a16:creationId xmlns:a16="http://schemas.microsoft.com/office/drawing/2014/main" id="{280A6589-08A7-CE4A-B67A-DA893E4E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802628-90EA-424D-9743-EB52CA79F2B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Helvetica Neue Medium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7" name="Text Box 3">
            <a:extLst>
              <a:ext uri="{FF2B5EF4-FFF2-40B4-BE49-F238E27FC236}">
                <a16:creationId xmlns:a16="http://schemas.microsoft.com/office/drawing/2014/main" id="{0E1B5B7E-E14F-E44F-B02E-561D10AA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"/>
            </a:endParaRP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2B99930C-3620-4742-BBD1-B113783C90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Addresses gap in home-based health promotion                       programs for AI families with young children</a:t>
            </a:r>
          </a:p>
          <a:p>
            <a:pPr lvl="1"/>
            <a:r>
              <a:rPr lang="en-US" i="1" dirty="0"/>
              <a:t>Year-long, monthly mailed kits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Effectiveness tested in two large trials: ~600 families, 8 communities</a:t>
            </a:r>
          </a:p>
          <a:p>
            <a:endParaRPr lang="en-US" sz="1200" dirty="0"/>
          </a:p>
          <a:p>
            <a:r>
              <a:rPr lang="en-US" dirty="0"/>
              <a:t>Current project: How best to scale-up Turtle Island Tales to interested communities?</a:t>
            </a:r>
          </a:p>
          <a:p>
            <a:pPr lvl="1"/>
            <a:r>
              <a:rPr lang="en-US" i="1" dirty="0"/>
              <a:t>Accepted into SNAP-Ed Toolkit of EBIs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86701-48DC-5F49-9A9A-F8B5B61B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elvetica Neue Medium"/>
                <a:cs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768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47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1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82C15BA-2AD0-F4F7-7C6F-3AF4F9AF2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8A182A7-EF53-012B-21A8-59EB432A5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7EAA18D-3EEF-7D93-A428-5F8385BBE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7C78096-C9AE-DFD3-EDEF-11BA4CCFF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8718DBB-1806-7BF0-92C7-62821ACF9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5AFDEF5-1452-CB93-BB98-5B68C0F73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Each participant completed an online registration and an objective assessment of weight on a validated scale. Attrition was operationalized as completion of the 3 or 6 month weight assessment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den-Lassonde-13.jpeg"/>
          <p:cNvSpPr>
            <a:spLocks noGrp="1"/>
          </p:cNvSpPr>
          <p:nvPr>
            <p:ph type="pic" idx="13"/>
          </p:nvPr>
        </p:nvSpPr>
        <p:spPr>
          <a:xfrm>
            <a:off x="1141134" y="-5786"/>
            <a:ext cx="23242866" cy="137275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898641" y="5815542"/>
            <a:ext cx="16586731" cy="10583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879E20A-94BE-BA40-BF54-E6049A700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60" y="4285827"/>
            <a:ext cx="5021324" cy="9885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5F66D3A-111A-2D44-965C-A6D002B16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5995597"/>
            <a:ext cx="20726400" cy="29400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70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422F50-23C8-204E-A4D5-934CB5640D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600" y="8208612"/>
            <a:ext cx="17068800" cy="412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EB228E-5D37-DE42-BA31-374665E6906E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6056313" y="7889875"/>
            <a:ext cx="12192000" cy="10583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4EA94B-4972-E642-83B1-ADFA9CC6FCC6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5C89BE1-B994-4541-8F5E-6CEF87B48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941" y="13096070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80E471C-2310-9E42-8633-CE85F72294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4676" y="13096070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0623718-98EE-614F-90B6-3FF4AEE8F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9414" y="13096070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869AC21-254E-E140-97CF-6E76614CF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2838" y="5250658"/>
            <a:ext cx="16256000" cy="2461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334" b="0" i="0" spc="333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7" name="Picture 3" descr="U Health_horizontal_white.eps">
            <a:extLst>
              <a:ext uri="{FF2B5EF4-FFF2-40B4-BE49-F238E27FC236}">
                <a16:creationId xmlns:a16="http://schemas.microsoft.com/office/drawing/2014/main" id="{3A5686FB-A54D-154C-B262-819175A65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588" y="8347605"/>
            <a:ext cx="55245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2" y="-13932"/>
            <a:ext cx="24384000" cy="137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211667" cy="13837708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6056313" y="7889875"/>
            <a:ext cx="12192000" cy="10583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24DC9AB-D6F9-5A46-ACDB-8BC683F76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1274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12EB29B-BDA0-824E-9B8E-103911955B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6010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652469C-D67E-0F43-BFB5-493B84EBC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0748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04F874-137D-DA4C-9CD2-9896BC66BF5E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5D92E16-5DC9-2D47-9DBA-07BC794B0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9833" y="5244194"/>
            <a:ext cx="16256000" cy="2873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334" b="0" i="0" spc="333" baseline="0">
                <a:solidFill>
                  <a:srgbClr val="991C2C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>
            <a:extLst>
              <a:ext uri="{FF2B5EF4-FFF2-40B4-BE49-F238E27FC236}">
                <a16:creationId xmlns:a16="http://schemas.microsoft.com/office/drawing/2014/main" id="{2AE54A6C-F0FE-E64A-88A8-DB9AB7BC9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68" y="8326438"/>
            <a:ext cx="54821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6" y="1157470"/>
            <a:ext cx="21323300" cy="10990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211667" cy="13837708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841505" y="3524780"/>
            <a:ext cx="21127358" cy="8918007"/>
          </a:xfrm>
          <a:prstGeom prst="rect">
            <a:avLst/>
          </a:prstGeom>
        </p:spPr>
        <p:txBody>
          <a:bodyPr/>
          <a:lstStyle>
            <a:lvl1pPr>
              <a:defRPr sz="7467"/>
            </a:lvl1pPr>
            <a:lvl2pPr>
              <a:defRPr sz="6400"/>
            </a:lvl2pPr>
            <a:lvl3pPr>
              <a:defRPr sz="5333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F114CE-A71F-1948-827E-49A309476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1274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D1DDD64-E7BD-7D49-BCAB-B2F3B9E687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6010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4666489-4827-F540-B563-CD6001CF3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0748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769863-E1A1-5948-B595-F73FB9ABEBB5}"/>
              </a:ext>
            </a:extLst>
          </p:cNvPr>
          <p:cNvCxnSpPr/>
          <p:nvPr userDrawn="1"/>
        </p:nvCxnSpPr>
        <p:spPr>
          <a:xfrm>
            <a:off x="4294189" y="13094230"/>
            <a:ext cx="21211644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441B5AA-7CEE-ED4E-880B-EB8215354E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76002" y="12477750"/>
            <a:ext cx="12908000" cy="616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2AC291-E03D-254B-893B-1467227A9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2862561"/>
            <a:ext cx="2972371" cy="5851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32AE5D-BE74-2B4E-A98E-089E7E1EA637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211667" cy="13837708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14E1B193-F4BB-A246-BAE2-A67C1FFD6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1274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6E4D557-733B-F443-B3A6-B791074C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6010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C424D65-3239-F04F-8F2E-05DE2A88F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0748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9D294B-177B-CA4F-968B-AB8507BE20A2}"/>
              </a:ext>
            </a:extLst>
          </p:cNvPr>
          <p:cNvCxnSpPr/>
          <p:nvPr userDrawn="1"/>
        </p:nvCxnSpPr>
        <p:spPr>
          <a:xfrm>
            <a:off x="4294189" y="13094230"/>
            <a:ext cx="21211644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9C62EE2-AB79-B646-BBC2-8D46AB17A2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76002" y="12477750"/>
            <a:ext cx="12908000" cy="616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A9BD1-EA8F-4D4B-9C32-8916107D447E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D34D9A-E924-A148-BD1D-90861F655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2862561"/>
            <a:ext cx="2972371" cy="5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6" y="1157470"/>
            <a:ext cx="21323300" cy="10990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211667" cy="13837708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911B2F5-8652-A845-853C-B6722CB9D1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1274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06BED06-852C-DB4F-8208-534A3890F7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6010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943AED2-8055-DD44-BFBF-C2DED039DF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0748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8ADC7D-8A64-C141-A7F6-5F1DE4BEDAAA}"/>
              </a:ext>
            </a:extLst>
          </p:cNvPr>
          <p:cNvCxnSpPr/>
          <p:nvPr userDrawn="1"/>
        </p:nvCxnSpPr>
        <p:spPr>
          <a:xfrm>
            <a:off x="4294189" y="13094230"/>
            <a:ext cx="21211644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A307A0C-295F-2F4F-BB5A-7212C6117B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76002" y="12477750"/>
            <a:ext cx="12908000" cy="616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676B95-6F01-084F-BFE3-2C22F2E6B6F0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95E259-0FD0-224B-A315-DF337D52F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2862561"/>
            <a:ext cx="2972371" cy="5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6" y="1157470"/>
            <a:ext cx="21323300" cy="10990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211667" cy="13837708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3524780"/>
            <a:ext cx="10099716" cy="8918007"/>
          </a:xfrm>
          <a:prstGeom prst="rect">
            <a:avLst/>
          </a:prstGeom>
        </p:spPr>
        <p:txBody>
          <a:bodyPr/>
          <a:lstStyle>
            <a:lvl1pPr>
              <a:defRPr sz="7467"/>
            </a:lvl1pPr>
            <a:lvl2pPr>
              <a:defRPr sz="6400"/>
            </a:lvl2pPr>
            <a:lvl3pPr>
              <a:defRPr sz="5333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13065086" y="3524780"/>
            <a:ext cx="10099716" cy="8918007"/>
          </a:xfrm>
          <a:prstGeom prst="rect">
            <a:avLst/>
          </a:prstGeom>
        </p:spPr>
        <p:txBody>
          <a:bodyPr/>
          <a:lstStyle>
            <a:lvl1pPr>
              <a:defRPr sz="7467"/>
            </a:lvl1pPr>
            <a:lvl2pPr>
              <a:defRPr sz="6400"/>
            </a:lvl2pPr>
            <a:lvl3pPr>
              <a:defRPr sz="5333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A44294C-7E80-E249-BEA9-CB3CAEFAC8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1274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2F82BB2E-FCAE-5541-B0FD-287161E9B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6010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409D07-A21A-9E49-B1D4-5A43EBF9F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0748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40B304-394F-444B-8332-FFF7658F5E42}"/>
              </a:ext>
            </a:extLst>
          </p:cNvPr>
          <p:cNvCxnSpPr/>
          <p:nvPr userDrawn="1"/>
        </p:nvCxnSpPr>
        <p:spPr>
          <a:xfrm>
            <a:off x="4294189" y="13094230"/>
            <a:ext cx="21211644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CE61ABD1-91E8-0843-B203-B87A75080E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76002" y="12477750"/>
            <a:ext cx="12908000" cy="616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6E1E4A-FA4E-2943-9D56-20EB93D20976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C0050E-DCBD-8842-8D09-F9690E93B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2862561"/>
            <a:ext cx="2972371" cy="5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6" y="1157470"/>
            <a:ext cx="21323300" cy="10990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211667" cy="13837708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  <p:sp>
        <p:nvSpPr>
          <p:cNvPr id="16" name="Rectangle 15"/>
          <p:cNvSpPr/>
          <p:nvPr userDrawn="1"/>
        </p:nvSpPr>
        <p:spPr>
          <a:xfrm>
            <a:off x="-543084" y="2697784"/>
            <a:ext cx="25548271" cy="9725718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0E3DB2D-5E52-5541-8C4C-8FE6B8378E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1274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A33A00E-DD2F-2540-AD30-DBBFE9EAC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6010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0C2FA2A-913C-1A42-A7DE-92B2746DA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0748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E62ADA-7AE3-164D-AF7A-8F79E91841F4}"/>
              </a:ext>
            </a:extLst>
          </p:cNvPr>
          <p:cNvCxnSpPr/>
          <p:nvPr userDrawn="1"/>
        </p:nvCxnSpPr>
        <p:spPr>
          <a:xfrm>
            <a:off x="4294189" y="13094230"/>
            <a:ext cx="21211644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E338969-0EA7-E444-AF53-EA164272DC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76002" y="12477750"/>
            <a:ext cx="12908000" cy="616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B8B329-6556-8847-A96A-DA22BB6CC996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4396A7-A597-E740-A401-E714C1C3B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2862561"/>
            <a:ext cx="2972371" cy="5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211667" cy="13716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</p:spTree>
    <p:extLst>
      <p:ext uri="{BB962C8B-B14F-4D97-AF65-F5344CB8AC3E}">
        <p14:creationId xmlns:p14="http://schemas.microsoft.com/office/powerpoint/2010/main" val="35580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56" y="12861762"/>
            <a:ext cx="2966720" cy="5791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3439" y="5775853"/>
            <a:ext cx="213995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202582" y="8511647"/>
            <a:ext cx="10699751" cy="611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0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2"/>
            <a:ext cx="211667" cy="13716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8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88279F0-1413-BE44-BB96-CB42EF008A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1274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E267FA-96CD-F149-813D-10F702A788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6010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E087E5B-8CE3-D84F-87ED-068C09827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90748" y="13111542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122EAA-0E2E-334C-8FD7-F7152351DF1D}"/>
              </a:ext>
            </a:extLst>
          </p:cNvPr>
          <p:cNvCxnSpPr/>
          <p:nvPr userDrawn="1"/>
        </p:nvCxnSpPr>
        <p:spPr>
          <a:xfrm>
            <a:off x="4294189" y="13094230"/>
            <a:ext cx="21211644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C46318F0-0337-6543-A959-E460F34C9A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76002" y="12477750"/>
            <a:ext cx="12908000" cy="616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94BCC-9AC9-B541-A6EA-15BF0043F44B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umn Aerials-22.jpeg"/>
          <p:cNvSpPr>
            <a:spLocks noGrp="1"/>
          </p:cNvSpPr>
          <p:nvPr>
            <p:ph type="pic" sz="quarter" idx="13"/>
          </p:nvPr>
        </p:nvSpPr>
        <p:spPr>
          <a:xfrm>
            <a:off x="16395700" y="6540500"/>
            <a:ext cx="7404101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_DSC3450.jpeg"/>
          <p:cNvSpPr>
            <a:spLocks noGrp="1"/>
          </p:cNvSpPr>
          <p:nvPr>
            <p:ph type="pic" sz="quarter" idx="14"/>
          </p:nvPr>
        </p:nvSpPr>
        <p:spPr>
          <a:xfrm>
            <a:off x="16395700" y="622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HOTU Emalee Egelund-7.jpeg"/>
          <p:cNvSpPr>
            <a:spLocks noGrp="1"/>
          </p:cNvSpPr>
          <p:nvPr>
            <p:ph type="pic" idx="15"/>
          </p:nvPr>
        </p:nvSpPr>
        <p:spPr>
          <a:xfrm>
            <a:off x="1841500" y="622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2800" y="12576177"/>
            <a:ext cx="2438400" cy="9144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Book Antiqua" charset="0"/>
              </a:defRPr>
            </a:lvl1pPr>
          </a:lstStyle>
          <a:p>
            <a:pPr>
              <a:defRPr/>
            </a:pPr>
            <a:fld id="{CE847AEC-122E-BD4A-83CA-F9B32A5C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38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715A-C07B-2773-679E-96BE0E56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309AF-CA86-6D60-4DB6-13D04A60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6D671-D635-6A94-C84A-7988FD8A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CE911-6526-0141-1A50-D4CA92A9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36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7414A-8D73-4915-9138-71413211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9417D-B1EF-DAEA-CAFB-17C39AA6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B9BD9-29FB-53F7-D1D6-D53C8777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5D92-D692-EC03-A977-19E4DB8FD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7C133-3519-6686-2CA7-83BB4CF33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876D-FA1C-7AA3-6B98-91EE7843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11FC5-521A-357A-D187-04E217B3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52D3-C0D1-39A2-2CB6-15CB1A68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6E06-3048-889C-8495-A51ED8D2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3C9D-B31A-8E6D-C047-047CD7DF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C0397-B029-DE1B-1652-606616C9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9122-5EE8-27FC-3787-723D7682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5186A-7F3B-CB9C-9E72-F879684A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B9A7-A828-CB14-B860-CA0DEA4A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8FA53-0245-B4FC-A772-83B7E4FDF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E680-4858-21DB-C80A-2261474F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FBD59-C597-D28E-CF05-741CBC09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7D96D-BC48-037A-EE5E-851B0C48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1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36A-F0CD-2224-FF08-C2575B50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8697-BBB6-C4A2-1EFF-713F46297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4CD61-3FBB-8F36-FA47-11A03C67C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E9333-A515-BD2C-7809-BCE4C3CC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AE2D3-63D9-A26F-10A7-0BF4557B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9DF48-04B8-5D1E-5B17-88C1CCC2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0A52-52D3-33B8-BAC9-F1D68EA5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87471-33C6-3E9A-58E8-30F969A53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D0015-0BFA-DF8F-2DDC-94BABA00A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0A560-F844-48B4-8C25-8A13A20A1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CEAA8-CF87-F681-3FB0-04BE336B4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84BD5-7F0E-64C8-0210-870B1763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A601F-4FEA-0966-AFC0-3374F759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A1DA9-CC6E-967D-6306-AFF2E5B4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1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715A-C07B-2773-679E-96BE0E56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309AF-CA86-6D60-4DB6-13D04A60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6D671-D635-6A94-C84A-7988FD8A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CE911-6526-0141-1A50-D4CA92A9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32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7414A-8D73-4915-9138-71413211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9417D-B1EF-DAEA-CAFB-17C39AA6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B9BD9-29FB-53F7-D1D6-D53C8777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wels Door Winter.jpeg"/>
          <p:cNvSpPr>
            <a:spLocks noGrp="1"/>
          </p:cNvSpPr>
          <p:nvPr>
            <p:ph type="pic" sz="half" idx="13"/>
          </p:nvPr>
        </p:nvSpPr>
        <p:spPr>
          <a:xfrm>
            <a:off x="13927980" y="698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413000" y="825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3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EC29-014B-6326-852B-D17EB6A3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4B3B-6A8E-E700-9112-E8F2662B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A840E-4FE8-67BB-22D9-2647C5403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DB73-6FB1-58D4-10E6-0EF80474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95D31-523B-453B-87BE-A27010F4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85DDC-B68A-0AB5-5738-1C7A6A00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2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66D3-EF8B-9D9A-DB8A-A69DE5C0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465B3-A3EA-675C-69D6-FF6BBD5C5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B629-CCBD-7968-4645-89D1295F7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EDA88-3FC9-2ECE-249F-CBE283E1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53072-C1DA-F4EA-46E0-FB898C2A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539CC-863A-45EA-03C5-94BBCF80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4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C3D8-D7C9-2FFB-995E-3C5F4E64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275F6-049B-3485-502A-1E30A3B08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D327-3C6F-F9A8-822D-BA41A658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B3D2D-C696-4C69-A9B4-4B903505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672DC-CD65-DD59-8679-0217DF1C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3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E5963-DBD4-92BB-80A9-3977E0745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61443-4B25-C2B3-6ECA-490EB84F5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85FB1-0B06-57C3-1C36-2C41D153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AB65-E00C-F54C-2B80-846EC686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B3FC-FC2D-F38C-1117-42A93DA8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0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6056313" y="7889875"/>
            <a:ext cx="12192000" cy="10583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4EA94B-4972-E642-83B1-ADFA9CC6FCC6}"/>
              </a:ext>
            </a:extLst>
          </p:cNvPr>
          <p:cNvSpPr txBox="1"/>
          <p:nvPr userDrawn="1"/>
        </p:nvSpPr>
        <p:spPr>
          <a:xfrm>
            <a:off x="17435595" y="13096070"/>
            <a:ext cx="62380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500" b="1" spc="37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500" b="1" spc="37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500" b="1" spc="375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5C89BE1-B994-4541-8F5E-6CEF87B48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941" y="13096070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80E471C-2310-9E42-8633-CE85F72294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4676" y="13096070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0623718-98EE-614F-90B6-3FF4AEE8F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9414" y="13096070"/>
            <a:ext cx="1985256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spc="2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869AC21-254E-E140-97CF-6E76614CF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2838" y="5250658"/>
            <a:ext cx="16256000" cy="2461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334" b="0" i="0" spc="333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7" name="Picture 3" descr="U Health_horizontal_white.eps">
            <a:extLst>
              <a:ext uri="{FF2B5EF4-FFF2-40B4-BE49-F238E27FC236}">
                <a16:creationId xmlns:a16="http://schemas.microsoft.com/office/drawing/2014/main" id="{3A5686FB-A54D-154C-B262-819175A65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588" y="8347605"/>
            <a:ext cx="55245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den-Lassonde-13.jpeg"/>
          <p:cNvSpPr>
            <a:spLocks noGrp="1"/>
          </p:cNvSpPr>
          <p:nvPr>
            <p:ph type="pic" idx="13"/>
          </p:nvPr>
        </p:nvSpPr>
        <p:spPr>
          <a:xfrm>
            <a:off x="1141134" y="-5786"/>
            <a:ext cx="23242866" cy="137275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54815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umn Aerials-22.jpeg"/>
          <p:cNvSpPr>
            <a:spLocks noGrp="1"/>
          </p:cNvSpPr>
          <p:nvPr>
            <p:ph type="pic" sz="quarter" idx="13"/>
          </p:nvPr>
        </p:nvSpPr>
        <p:spPr>
          <a:xfrm>
            <a:off x="16395700" y="6540500"/>
            <a:ext cx="7404101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_DSC3450.jpeg"/>
          <p:cNvSpPr>
            <a:spLocks noGrp="1"/>
          </p:cNvSpPr>
          <p:nvPr>
            <p:ph type="pic" sz="quarter" idx="14"/>
          </p:nvPr>
        </p:nvSpPr>
        <p:spPr>
          <a:xfrm>
            <a:off x="16395700" y="622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HOTU Emalee Egelund-7.jpeg"/>
          <p:cNvSpPr>
            <a:spLocks noGrp="1"/>
          </p:cNvSpPr>
          <p:nvPr>
            <p:ph type="pic" idx="15"/>
          </p:nvPr>
        </p:nvSpPr>
        <p:spPr>
          <a:xfrm>
            <a:off x="1841500" y="622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13712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wels Door Winter.jpeg"/>
          <p:cNvSpPr>
            <a:spLocks noGrp="1"/>
          </p:cNvSpPr>
          <p:nvPr>
            <p:ph type="pic" sz="half" idx="13"/>
          </p:nvPr>
        </p:nvSpPr>
        <p:spPr>
          <a:xfrm>
            <a:off x="13927980" y="698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413000" y="825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3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21893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rocker Science Students-131.jpeg"/>
          <p:cNvSpPr>
            <a:spLocks noGrp="1"/>
          </p:cNvSpPr>
          <p:nvPr>
            <p:ph type="pic" idx="13"/>
          </p:nvPr>
        </p:nvSpPr>
        <p:spPr>
          <a:xfrm>
            <a:off x="37482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143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1144905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23301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22987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2803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rocker Science Students-131.jpeg"/>
          <p:cNvSpPr>
            <a:spLocks noGrp="1"/>
          </p:cNvSpPr>
          <p:nvPr>
            <p:ph type="pic" idx="13"/>
          </p:nvPr>
        </p:nvSpPr>
        <p:spPr>
          <a:xfrm>
            <a:off x="37482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143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1144905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12404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23114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2501900" y="3149600"/>
            <a:ext cx="21005800" cy="9296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43866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den-Lassonde-13.jpeg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21336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463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87423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3022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3022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23043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33B8-7CE0-4938-8052-4819D2DE88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/>
          <a:p>
            <a:fld id="{45E30CC9-B596-46FD-A0B6-B8C2D618C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4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22987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23114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2501900" y="3149600"/>
            <a:ext cx="21005800" cy="9296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den-Lassonde-13.jpeg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21336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463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3022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3022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-0742 Ruth Presentation.jpg" descr="18-0742 Ruth Presentatio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3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9194" rtl="0" eaLnBrk="1" latinLnBrk="0" hangingPunct="1">
        <a:spcBef>
          <a:spcPct val="0"/>
        </a:spcBef>
        <a:buNone/>
        <a:defRPr sz="7467" b="0" i="0" kern="1200" cap="all" baseline="0">
          <a:solidFill>
            <a:srgbClr val="B01C32"/>
          </a:solidFill>
          <a:latin typeface="Century Gothic" charset="0"/>
          <a:ea typeface="+mj-ea"/>
          <a:cs typeface="Avenir"/>
        </a:defRPr>
      </a:lvl1pPr>
    </p:titleStyle>
    <p:bodyStyle>
      <a:lvl1pPr marL="914395" indent="-914395" algn="l" defTabSz="1219194" rtl="0" eaLnBrk="1" latinLnBrk="0" hangingPunct="1">
        <a:spcBef>
          <a:spcPct val="20000"/>
        </a:spcBef>
        <a:buFont typeface="Arial"/>
        <a:buChar char="•"/>
        <a:defRPr sz="7467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1pPr>
      <a:lvl2pPr marL="1981190" indent="-761997" algn="l" defTabSz="1219194" rtl="0" eaLnBrk="1" latinLnBrk="0" hangingPunct="1">
        <a:spcBef>
          <a:spcPct val="20000"/>
        </a:spcBef>
        <a:buFont typeface="Arial"/>
        <a:buChar char="–"/>
        <a:defRPr sz="64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2pPr>
      <a:lvl3pPr marL="3047984" indent="-609597" algn="l" defTabSz="1219194" rtl="0" eaLnBrk="1" latinLnBrk="0" hangingPunct="1">
        <a:spcBef>
          <a:spcPct val="20000"/>
        </a:spcBef>
        <a:buFont typeface="Arial"/>
        <a:buChar char="•"/>
        <a:defRPr sz="5333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4267179" indent="-609597" algn="l" defTabSz="1219194" rtl="0" eaLnBrk="1" latinLnBrk="0" hangingPunct="1">
        <a:spcBef>
          <a:spcPct val="20000"/>
        </a:spcBef>
        <a:buFont typeface="Arial"/>
        <a:buChar char="–"/>
        <a:defRPr sz="4267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4pPr>
      <a:lvl5pPr marL="5486373" indent="-609597" algn="l" defTabSz="1219194" rtl="0" eaLnBrk="1" latinLnBrk="0" hangingPunct="1">
        <a:spcBef>
          <a:spcPct val="20000"/>
        </a:spcBef>
        <a:buFont typeface="Arial"/>
        <a:buChar char="»"/>
        <a:defRPr sz="3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5pPr>
      <a:lvl6pPr marL="6705566" indent="-609597" algn="l" defTabSz="1219194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760" indent="-609597" algn="l" defTabSz="1219194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3955" indent="-609597" algn="l" defTabSz="1219194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149" indent="-609597" algn="l" defTabSz="1219194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94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87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81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776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970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163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357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552" algn="l" defTabSz="12191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>
          <p15:clr>
            <a:srgbClr val="F26B43"/>
          </p15:clr>
        </p15:guide>
        <p15:guide id="2" orient="horz" pos="49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A4239-BD8D-2DC8-171C-08C4DA6E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95DE0-EB21-3CE5-BDBF-BC6E814E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0131C-AC71-6208-1804-BDD701EFA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5ECD-1FF8-064C-99C4-D270AE44D04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E2FF-4A7A-F163-CC29-63F5C7CE5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58D75-75EC-9CCC-C72A-D4F64BA93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6A31-E5D2-4344-911A-C36CDA4F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2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8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-0742 Ruth Presentation.jpg" descr="18-0742 Ruth Presentatio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9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ementationscience.biomedcentral.com/articles/10.1186/s13012-020-01041-8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tm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735CD97-DF2B-AF9A-FCA8-DCFF7F51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052" y="5140313"/>
            <a:ext cx="14684752" cy="200660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Examples and Applications of D&amp;I Science to PA Research</a:t>
            </a:r>
            <a:br>
              <a:rPr lang="en-US" sz="6000" dirty="0">
                <a:latin typeface="Century Gothic" panose="020B0502020202020204" pitchFamily="34" charset="0"/>
              </a:rPr>
            </a:b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930D77B-81DD-7309-661D-3EBDA893306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92617" y="9772804"/>
            <a:ext cx="14684752" cy="15875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Paul Estabrooks, PhD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Professor of Health &amp; Kinesiology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Associate Dean of Community Engagement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College of Health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University of Utah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740AA5-C0FA-3708-F386-6D3191EE9E77}"/>
              </a:ext>
            </a:extLst>
          </p:cNvPr>
          <p:cNvGrpSpPr/>
          <p:nvPr/>
        </p:nvGrpSpPr>
        <p:grpSpPr>
          <a:xfrm>
            <a:off x="16895898" y="2114154"/>
            <a:ext cx="6345102" cy="9487692"/>
            <a:chOff x="9007418" y="2073047"/>
            <a:chExt cx="6345102" cy="9487692"/>
          </a:xfrm>
        </p:grpSpPr>
        <p:sp>
          <p:nvSpPr>
            <p:cNvPr id="2" name="Text Box 15">
              <a:extLst>
                <a:ext uri="{FF2B5EF4-FFF2-40B4-BE49-F238E27FC236}">
                  <a16:creationId xmlns:a16="http://schemas.microsoft.com/office/drawing/2014/main" id="{484832C2-6A2D-67F0-8323-2FB87968E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9869" y="3345538"/>
              <a:ext cx="46091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defTabSz="1219224" eaLnBrk="1" hangingPunct="1"/>
              <a:r>
                <a:rPr lang="en-US" altLang="en-US" kern="1200" dirty="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Infrastructure 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2D4A0A0-85CB-5E3A-5FB4-DEB41E76C32D}"/>
                </a:ext>
              </a:extLst>
            </p:cNvPr>
            <p:cNvGrpSpPr/>
            <p:nvPr/>
          </p:nvGrpSpPr>
          <p:grpSpPr>
            <a:xfrm>
              <a:off x="9889397" y="4026003"/>
              <a:ext cx="4581144" cy="3756375"/>
              <a:chOff x="15316159" y="4222653"/>
              <a:chExt cx="4581144" cy="3756375"/>
            </a:xfrm>
          </p:grpSpPr>
          <p:sp>
            <p:nvSpPr>
              <p:cNvPr id="4" name="Oval 9">
                <a:extLst>
                  <a:ext uri="{FF2B5EF4-FFF2-40B4-BE49-F238E27FC236}">
                    <a16:creationId xmlns:a16="http://schemas.microsoft.com/office/drawing/2014/main" id="{8AFB5E84-343D-9DA1-CBB1-DB4FDA75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16159" y="4222653"/>
                <a:ext cx="4581144" cy="37161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kern="1200" dirty="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6" name="Oval 9">
                <a:extLst>
                  <a:ext uri="{FF2B5EF4-FFF2-40B4-BE49-F238E27FC236}">
                    <a16:creationId xmlns:a16="http://schemas.microsoft.com/office/drawing/2014/main" id="{5C58B3B8-4C1F-C1B0-2AB1-BAFA56028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8896" y="5307160"/>
                <a:ext cx="3666744" cy="267186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id="{B004C7E4-1928-EDE2-FF9E-0FCCBE95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256" y="6299156"/>
                <a:ext cx="2478024" cy="16093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8" name="Text Box 15">
                <a:extLst>
                  <a:ext uri="{FF2B5EF4-FFF2-40B4-BE49-F238E27FC236}">
                    <a16:creationId xmlns:a16="http://schemas.microsoft.com/office/drawing/2014/main" id="{7535C9B9-01EF-7807-C1C1-D717F2D959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40648" y="4702052"/>
                <a:ext cx="30444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Decision Makers</a:t>
                </a:r>
              </a:p>
            </p:txBody>
          </p:sp>
          <p:sp>
            <p:nvSpPr>
              <p:cNvPr id="9" name="Text Box 15">
                <a:extLst>
                  <a:ext uri="{FF2B5EF4-FFF2-40B4-BE49-F238E27FC236}">
                    <a16:creationId xmlns:a16="http://schemas.microsoft.com/office/drawing/2014/main" id="{5E18051F-25C9-775E-4E7A-4481B2CE00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97720" y="5713762"/>
                <a:ext cx="25490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Implementors</a:t>
                </a:r>
              </a:p>
            </p:txBody>
          </p:sp>
          <p:sp>
            <p:nvSpPr>
              <p:cNvPr id="10" name="Text Box 15">
                <a:extLst>
                  <a:ext uri="{FF2B5EF4-FFF2-40B4-BE49-F238E27FC236}">
                    <a16:creationId xmlns:a16="http://schemas.microsoft.com/office/drawing/2014/main" id="{ADCC620C-3A02-0093-EB90-4262C5EFF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06520" y="6850245"/>
                <a:ext cx="239681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Beneficiaries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F16F95-83D4-3D9F-CDF7-AFD9A8E00AA6}"/>
                </a:ext>
              </a:extLst>
            </p:cNvPr>
            <p:cNvGrpSpPr/>
            <p:nvPr/>
          </p:nvGrpSpPr>
          <p:grpSpPr>
            <a:xfrm>
              <a:off x="9889397" y="7771691"/>
              <a:ext cx="4581144" cy="3756375"/>
              <a:chOff x="15823603" y="6858000"/>
              <a:chExt cx="4581144" cy="3756375"/>
            </a:xfrm>
          </p:grpSpPr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B023D61C-2715-EF40-9130-59A657203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5823603" y="6898203"/>
                <a:ext cx="4581144" cy="37161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kern="1200" dirty="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14EABD01-5345-D11D-C6D3-DB8F59138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6315266" y="6858000"/>
                <a:ext cx="3666744" cy="267186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id="{02F0EAF7-1745-F406-9307-0DDF66270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6909626" y="6928528"/>
                <a:ext cx="2478024" cy="16093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62E22363-1D5C-B8D4-B708-98D185CA8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0565" y="9611756"/>
                <a:ext cx="269497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Institutionalization</a:t>
                </a:r>
              </a:p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Policy Development</a:t>
                </a:r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7381AC7B-6B73-4909-B3FE-D85A24DF0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99106" y="8502075"/>
                <a:ext cx="216437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Adoption</a:t>
                </a:r>
              </a:p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Implementation</a:t>
                </a:r>
              </a:p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Sustainment</a:t>
                </a:r>
              </a:p>
            </p:txBody>
          </p:sp>
          <p:sp>
            <p:nvSpPr>
              <p:cNvPr id="19" name="Text Box 15">
                <a:extLst>
                  <a:ext uri="{FF2B5EF4-FFF2-40B4-BE49-F238E27FC236}">
                    <a16:creationId xmlns:a16="http://schemas.microsoft.com/office/drawing/2014/main" id="{2CB83622-D3E4-B2B7-91C6-9E029837B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76457" y="7169650"/>
                <a:ext cx="187904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Reach</a:t>
                </a:r>
              </a:p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Effectiveness</a:t>
                </a:r>
              </a:p>
              <a:p>
                <a:pPr defTabSz="1219224" eaLnBrk="1" hangingPunct="1"/>
                <a:r>
                  <a:rPr lang="en-US" altLang="en-US" sz="2000" b="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Maintenance</a:t>
                </a:r>
              </a:p>
            </p:txBody>
          </p:sp>
        </p:grp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78ADA44D-C4D8-0191-08DA-9EEFAF76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418" y="3014112"/>
              <a:ext cx="6345102" cy="85466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algn="l" defTabSz="1219224" eaLnBrk="1" hangingPunct="1"/>
              <a:endParaRPr lang="en-US" altLang="en-US" sz="4667" b="0" kern="120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FCA1718-2E7F-18D2-6A00-C93B0CE7E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2525" y="2073047"/>
              <a:ext cx="46091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defTabSz="1219224" eaLnBrk="1" hangingPunct="1"/>
              <a:r>
                <a:rPr lang="en-US" altLang="en-US" sz="3600" kern="1200" dirty="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Setting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DB510-7E11-4AA1-9C26-756AA2BBB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32D9B-372E-4286-8620-2798621F4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EA84A-15F7-4F51-8FAB-1294F328F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AD3361-A8FB-48EA-914A-93565F8472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20B329B-A579-4FEF-BD38-EF697746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569" y="4364467"/>
            <a:ext cx="4855778" cy="5764947"/>
          </a:xfrm>
          <a:prstGeom prst="rect">
            <a:avLst/>
          </a:prstGeom>
          <a:noFill/>
          <a:ln w="1908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758CA8D2-208F-43B4-B7F6-F21500AC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2762" y="9717293"/>
            <a:ext cx="1870018" cy="4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0000" tIns="93600" rIns="180000" bIns="936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1524030" algn="l"/>
                <a:tab pos="3048061" algn="l"/>
                <a:tab pos="4572091" algn="l"/>
                <a:tab pos="6096122" algn="l"/>
                <a:tab pos="7620152" algn="l"/>
                <a:tab pos="9144183" algn="l"/>
                <a:tab pos="10668213" algn="l"/>
                <a:tab pos="12192244" algn="l"/>
                <a:tab pos="13716274" algn="l"/>
                <a:tab pos="15240305" algn="l"/>
                <a:tab pos="16764335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77"/>
                <a:ea typeface="Helvetica Neue"/>
                <a:cs typeface="Helvetica Neue"/>
                <a:sym typeface="Helvetica Neue"/>
              </a:rPr>
              <a:t>Patent Pending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1F7B2D4-FA18-4198-877C-2435ADCA6115}"/>
              </a:ext>
            </a:extLst>
          </p:cNvPr>
          <p:cNvSpPr txBox="1">
            <a:spLocks/>
          </p:cNvSpPr>
          <p:nvPr/>
        </p:nvSpPr>
        <p:spPr>
          <a:xfrm>
            <a:off x="13799127" y="12477749"/>
            <a:ext cx="7536874" cy="564706"/>
          </a:xfrm>
          <a:prstGeom prst="rect">
            <a:avLst/>
          </a:prstGeom>
        </p:spPr>
        <p:txBody>
          <a:bodyPr/>
          <a:lstStyle>
            <a:lvl1pPr marL="0" indent="0" algn="l" defTabSz="731502" rtl="0" eaLnBrk="1" latinLnBrk="0" hangingPunct="1">
              <a:spcBef>
                <a:spcPct val="20000"/>
              </a:spcBef>
              <a:buFont typeface="Arial"/>
              <a:buNone/>
              <a:defRPr sz="9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Almeida et al., 2015; Estabrooks et al., 2016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423AF2DA-1FB4-30D0-D214-CB0CC7952068}"/>
              </a:ext>
            </a:extLst>
          </p:cNvPr>
          <p:cNvGrpSpPr/>
          <p:nvPr/>
        </p:nvGrpSpPr>
        <p:grpSpPr>
          <a:xfrm>
            <a:off x="3544938" y="2046341"/>
            <a:ext cx="2731316" cy="5210308"/>
            <a:chOff x="0" y="0"/>
            <a:chExt cx="4808730" cy="9671271"/>
          </a:xfrm>
        </p:grpSpPr>
        <p:pic>
          <p:nvPicPr>
            <p:cNvPr id="7" name="Picture 3" descr="Picture 3">
              <a:extLst>
                <a:ext uri="{FF2B5EF4-FFF2-40B4-BE49-F238E27FC236}">
                  <a16:creationId xmlns:a16="http://schemas.microsoft.com/office/drawing/2014/main" id="{A4281174-B083-82F4-D35B-8A8661E5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0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15" name="iPhone XS Max.png" descr="iPhone XS Max.png">
              <a:extLst>
                <a:ext uri="{FF2B5EF4-FFF2-40B4-BE49-F238E27FC236}">
                  <a16:creationId xmlns:a16="http://schemas.microsoft.com/office/drawing/2014/main" id="{F6209024-51D2-4900-3A79-8F262792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858E010D-5DED-DDF8-32DD-C7E5A0AB4ED3}"/>
              </a:ext>
            </a:extLst>
          </p:cNvPr>
          <p:cNvGrpSpPr/>
          <p:nvPr/>
        </p:nvGrpSpPr>
        <p:grpSpPr>
          <a:xfrm>
            <a:off x="2114527" y="5531522"/>
            <a:ext cx="2731315" cy="5210308"/>
            <a:chOff x="0" y="0"/>
            <a:chExt cx="4808730" cy="9671271"/>
          </a:xfrm>
        </p:grpSpPr>
        <p:pic>
          <p:nvPicPr>
            <p:cNvPr id="20" name="Picture 6" descr="Picture 6">
              <a:extLst>
                <a:ext uri="{FF2B5EF4-FFF2-40B4-BE49-F238E27FC236}">
                  <a16:creationId xmlns:a16="http://schemas.microsoft.com/office/drawing/2014/main" id="{295E1937-B01D-7B12-E544-B3FCFE57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7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21" name="iPhone XS Max.png" descr="iPhone XS Max.png">
              <a:extLst>
                <a:ext uri="{FF2B5EF4-FFF2-40B4-BE49-F238E27FC236}">
                  <a16:creationId xmlns:a16="http://schemas.microsoft.com/office/drawing/2014/main" id="{220B44DD-CBB8-3ADB-D9C5-267AC80F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" name="Group">
            <a:extLst>
              <a:ext uri="{FF2B5EF4-FFF2-40B4-BE49-F238E27FC236}">
                <a16:creationId xmlns:a16="http://schemas.microsoft.com/office/drawing/2014/main" id="{8BF820A5-0EA3-D493-5079-A1106FAD0A82}"/>
              </a:ext>
            </a:extLst>
          </p:cNvPr>
          <p:cNvGrpSpPr/>
          <p:nvPr/>
        </p:nvGrpSpPr>
        <p:grpSpPr>
          <a:xfrm>
            <a:off x="4910596" y="5529197"/>
            <a:ext cx="2773380" cy="5210311"/>
            <a:chOff x="0" y="0"/>
            <a:chExt cx="5727021" cy="11518130"/>
          </a:xfrm>
        </p:grpSpPr>
        <p:pic>
          <p:nvPicPr>
            <p:cNvPr id="32" name="IMG_0F05AD294ECF-1.jpeg" descr="IMG_0F05AD294ECF-1.jpeg">
              <a:extLst>
                <a:ext uri="{FF2B5EF4-FFF2-40B4-BE49-F238E27FC236}">
                  <a16:creationId xmlns:a16="http://schemas.microsoft.com/office/drawing/2014/main" id="{74B2CCDE-9F9B-E98B-C4A1-9567A065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791" y="319365"/>
              <a:ext cx="5026867" cy="1087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iPhone XS Max.png" descr="iPhone XS Max.png">
              <a:extLst>
                <a:ext uri="{FF2B5EF4-FFF2-40B4-BE49-F238E27FC236}">
                  <a16:creationId xmlns:a16="http://schemas.microsoft.com/office/drawing/2014/main" id="{74C1C937-FAE0-C748-7389-EC34948FE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27022" cy="11518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A5906CC-0ED6-38A5-A155-2503CFE0006E}"/>
              </a:ext>
            </a:extLst>
          </p:cNvPr>
          <p:cNvSpPr txBox="1"/>
          <p:nvPr/>
        </p:nvSpPr>
        <p:spPr>
          <a:xfrm>
            <a:off x="4239043" y="11113860"/>
            <a:ext cx="939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EBI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EC8453-962C-F84A-75A0-9084FE0020D6}"/>
              </a:ext>
            </a:extLst>
          </p:cNvPr>
          <p:cNvSpPr txBox="1"/>
          <p:nvPr/>
        </p:nvSpPr>
        <p:spPr>
          <a:xfrm>
            <a:off x="8046455" y="10652195"/>
            <a:ext cx="3292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External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Facilitation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074346-AFFB-8537-9D17-F8A35732C368}"/>
              </a:ext>
            </a:extLst>
          </p:cNvPr>
          <p:cNvSpPr txBox="1"/>
          <p:nvPr/>
        </p:nvSpPr>
        <p:spPr>
          <a:xfrm>
            <a:off x="12421586" y="11113860"/>
            <a:ext cx="3749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Infrastructure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2E64E9-CCC5-C5D4-E638-4A0151A72987}"/>
              </a:ext>
            </a:extLst>
          </p:cNvPr>
          <p:cNvSpPr txBox="1"/>
          <p:nvPr/>
        </p:nvSpPr>
        <p:spPr>
          <a:xfrm>
            <a:off x="18141714" y="10652195"/>
            <a:ext cx="28729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Incentive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Policy</a:t>
            </a:r>
          </a:p>
        </p:txBody>
      </p:sp>
      <p:pic>
        <p:nvPicPr>
          <p:cNvPr id="38" name="Picture 37" descr="A green sign with white text&#10;&#10;Description automatically generated">
            <a:extLst>
              <a:ext uri="{FF2B5EF4-FFF2-40B4-BE49-F238E27FC236}">
                <a16:creationId xmlns:a16="http://schemas.microsoft.com/office/drawing/2014/main" id="{11383721-2CD2-0669-89F0-346ACCA68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4686" y="4744756"/>
            <a:ext cx="4646958" cy="529753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74BF796-A2C9-EC9F-D8B0-25FC02DF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06" y="4698074"/>
            <a:ext cx="2430515" cy="2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EAAB37-6A55-3B18-9CC8-673504CC6DB3}"/>
              </a:ext>
            </a:extLst>
          </p:cNvPr>
          <p:cNvSpPr txBox="1">
            <a:spLocks/>
          </p:cNvSpPr>
          <p:nvPr/>
        </p:nvSpPr>
        <p:spPr>
          <a:xfrm>
            <a:off x="4129702" y="375723"/>
            <a:ext cx="17651272" cy="1099073"/>
          </a:xfrm>
          <a:prstGeom prst="rect">
            <a:avLst/>
          </a:prstGeom>
        </p:spPr>
        <p:txBody>
          <a:bodyPr/>
          <a:lstStyle>
            <a:lvl1pPr algn="l" defTabSz="1219194" rtl="0" eaLnBrk="1" latinLnBrk="0" hangingPunct="1">
              <a:spcBef>
                <a:spcPct val="0"/>
              </a:spcBef>
              <a:buNone/>
              <a:defRPr sz="7467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0" i="0" u="none" strike="noStrike" kern="1200" cap="all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j-ea"/>
                <a:sym typeface="Helvetica Neue"/>
              </a:rPr>
              <a:t>Multi-Leveled Strategies Applied to a Worksite Physical Activity, Healthful Eating, and Weight Loss EBI</a:t>
            </a:r>
            <a:endParaRPr kumimoji="0" lang="en-US" sz="5333" b="0" i="0" u="none" strike="noStrike" kern="1200" cap="all" spc="0" normalizeH="0" baseline="0" noProof="0" dirty="0">
              <a:ln>
                <a:noFill/>
              </a:ln>
              <a:solidFill>
                <a:srgbClr val="A31527"/>
              </a:solidFill>
              <a:effectLst/>
              <a:uLnTx/>
              <a:uFillTx/>
              <a:latin typeface="Century Gothic" charset="0"/>
              <a:ea typeface="+mj-ea"/>
              <a:sym typeface="Helvetica Neue"/>
            </a:endParaRPr>
          </a:p>
        </p:txBody>
      </p:sp>
      <p:pic>
        <p:nvPicPr>
          <p:cNvPr id="4098" name="Picture 2" descr="Call Center Icon - Free PNG &amp; SVG 75317 - Noun Project">
            <a:extLst>
              <a:ext uri="{FF2B5EF4-FFF2-40B4-BE49-F238E27FC236}">
                <a16:creationId xmlns:a16="http://schemas.microsoft.com/office/drawing/2014/main" id="{B3B0D51D-6AD0-8542-3F73-A421DE7D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02" y="4981122"/>
            <a:ext cx="4016707" cy="40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628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A58D-0DC9-00AE-A084-691C1797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30" y="3133073"/>
            <a:ext cx="6556512" cy="963682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Multi-Level CEDI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0D7A6-3074-9447-12A0-6F6632BD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53390" y="11542264"/>
            <a:ext cx="8091092" cy="137525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07BA2D-026F-FF27-8B84-BBE12BE0B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22" y="11399556"/>
            <a:ext cx="7068064" cy="1961296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8C2294AF-9788-D598-D0A0-FC7510C4992D}"/>
              </a:ext>
            </a:extLst>
          </p:cNvPr>
          <p:cNvSpPr/>
          <p:nvPr/>
        </p:nvSpPr>
        <p:spPr>
          <a:xfrm>
            <a:off x="9186443" y="11399556"/>
            <a:ext cx="5161006" cy="19612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C49927E-3F0F-EE56-EAE6-906DE2B106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3" t="47747" r="15476"/>
          <a:stretch/>
        </p:blipFill>
        <p:spPr>
          <a:xfrm>
            <a:off x="435054" y="4066852"/>
            <a:ext cx="7068064" cy="63879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80FA54-BAF8-73C5-6796-012967B10A57}"/>
              </a:ext>
            </a:extLst>
          </p:cNvPr>
          <p:cNvSpPr txBox="1">
            <a:spLocks/>
          </p:cNvSpPr>
          <p:nvPr/>
        </p:nvSpPr>
        <p:spPr>
          <a:xfrm>
            <a:off x="11740878" y="4619150"/>
            <a:ext cx="6556512" cy="96368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EBI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3A47DE-9D74-A411-698A-D53218E7FEAE}"/>
              </a:ext>
            </a:extLst>
          </p:cNvPr>
          <p:cNvSpPr txBox="1">
            <a:spLocks/>
          </p:cNvSpPr>
          <p:nvPr/>
        </p:nvSpPr>
        <p:spPr>
          <a:xfrm>
            <a:off x="8413931" y="3972035"/>
            <a:ext cx="4104170" cy="963682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Key Partners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183646-252C-46E8-645A-7D8454C05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8133" y="5616507"/>
            <a:ext cx="3437610" cy="328861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B5C6519-1464-AA25-41D1-5EEFFF8ECDE7}"/>
              </a:ext>
            </a:extLst>
          </p:cNvPr>
          <p:cNvSpPr txBox="1">
            <a:spLocks/>
          </p:cNvSpPr>
          <p:nvPr/>
        </p:nvSpPr>
        <p:spPr>
          <a:xfrm>
            <a:off x="17703799" y="5622138"/>
            <a:ext cx="5886277" cy="96368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Intended Audience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20B85F-A31F-780B-0727-3155FFF8B025}"/>
              </a:ext>
            </a:extLst>
          </p:cNvPr>
          <p:cNvSpPr txBox="1">
            <a:spLocks/>
          </p:cNvSpPr>
          <p:nvPr/>
        </p:nvSpPr>
        <p:spPr>
          <a:xfrm>
            <a:off x="18035775" y="6437352"/>
            <a:ext cx="5864146" cy="2651126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9900" marR="0" lvl="0" indent="-46990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Blackfeet Nation</a:t>
            </a:r>
          </a:p>
          <a:p>
            <a:pPr marL="469900" marR="0" lvl="0" indent="-46990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Confederated Tribes of Warm Springs</a:t>
            </a:r>
          </a:p>
          <a:p>
            <a:pPr marL="469900" marR="0" lvl="0" indent="-46990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Cheyenne River Sioux Tribe</a:t>
            </a:r>
          </a:p>
          <a:p>
            <a:pPr marL="469900" marR="0" lvl="0" indent="-46990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Helvetica Neue"/>
              </a:rPr>
              <a:t>Menominee Indian Tribe of Wisconsin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01F736-5550-7922-F041-A53FD25DD6EB}"/>
              </a:ext>
            </a:extLst>
          </p:cNvPr>
          <p:cNvGrpSpPr/>
          <p:nvPr/>
        </p:nvGrpSpPr>
        <p:grpSpPr>
          <a:xfrm>
            <a:off x="7612183" y="5003071"/>
            <a:ext cx="5034850" cy="4515482"/>
            <a:chOff x="3704491" y="2391291"/>
            <a:chExt cx="2517425" cy="2257741"/>
          </a:xfrm>
        </p:grpSpPr>
        <p:pic>
          <p:nvPicPr>
            <p:cNvPr id="1026" name="Picture 2" descr="Montana State University Extension">
              <a:extLst>
                <a:ext uri="{FF2B5EF4-FFF2-40B4-BE49-F238E27FC236}">
                  <a16:creationId xmlns:a16="http://schemas.microsoft.com/office/drawing/2014/main" id="{14CD6314-BDED-3176-D9A5-0FC6B0A19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190" y="2569854"/>
              <a:ext cx="1108262" cy="73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regon State University | ForestGEO">
              <a:extLst>
                <a:ext uri="{FF2B5EF4-FFF2-40B4-BE49-F238E27FC236}">
                  <a16:creationId xmlns:a16="http://schemas.microsoft.com/office/drawing/2014/main" id="{8AD8CC73-2DFA-20A7-FB5A-E6EC00A31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355" y="2391291"/>
              <a:ext cx="1091095" cy="109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bout South Dakota State University Extension Services">
              <a:extLst>
                <a:ext uri="{FF2B5EF4-FFF2-40B4-BE49-F238E27FC236}">
                  <a16:creationId xmlns:a16="http://schemas.microsoft.com/office/drawing/2014/main" id="{7933CC89-DCF9-16F9-5BE3-27A042425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491" y="3607566"/>
              <a:ext cx="1547661" cy="812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isconsin Agriculture - Extension">
              <a:extLst>
                <a:ext uri="{FF2B5EF4-FFF2-40B4-BE49-F238E27FC236}">
                  <a16:creationId xmlns:a16="http://schemas.microsoft.com/office/drawing/2014/main" id="{6AB56F36-FEAA-ED99-CCD2-8716FBF1E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888" y="3429004"/>
              <a:ext cx="1220028" cy="1220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FBF6041-0AF4-7C78-B25F-CB0613B60751}"/>
              </a:ext>
            </a:extLst>
          </p:cNvPr>
          <p:cNvSpPr txBox="1">
            <a:spLocks/>
          </p:cNvSpPr>
          <p:nvPr/>
        </p:nvSpPr>
        <p:spPr>
          <a:xfrm>
            <a:off x="14713526" y="12884149"/>
            <a:ext cx="8673351" cy="502103"/>
          </a:xfrm>
          <a:prstGeom prst="rect">
            <a:avLst/>
          </a:prstGeom>
        </p:spPr>
        <p:txBody>
          <a:bodyPr/>
          <a:lstStyle>
            <a:lvl1pPr marL="0" indent="0" algn="l" defTabSz="731502" rtl="0" eaLnBrk="1" latinLnBrk="0" hangingPunct="1">
              <a:spcBef>
                <a:spcPct val="20000"/>
              </a:spcBef>
              <a:buFont typeface="Arial"/>
              <a:buNone/>
              <a:defRPr sz="9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Tomayko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, Adams, Estabrooks (MPI) U54 CA280812  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52B4079-47F3-1967-CCCC-B094CA5C2507}"/>
              </a:ext>
            </a:extLst>
          </p:cNvPr>
          <p:cNvSpPr txBox="1">
            <a:spLocks/>
          </p:cNvSpPr>
          <p:nvPr/>
        </p:nvSpPr>
        <p:spPr>
          <a:xfrm>
            <a:off x="207259" y="497213"/>
            <a:ext cx="16529540" cy="1099073"/>
          </a:xfrm>
          <a:prstGeom prst="rect">
            <a:avLst/>
          </a:prstGeom>
        </p:spPr>
        <p:txBody>
          <a:bodyPr/>
          <a:lstStyle>
            <a:lvl1pPr algn="l" defTabSz="1219194" rtl="0" eaLnBrk="1" latinLnBrk="0" hangingPunct="1">
              <a:spcBef>
                <a:spcPct val="0"/>
              </a:spcBef>
              <a:buNone/>
              <a:defRPr sz="7467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0" i="0" u="none" strike="noStrike" kern="1200" cap="all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j-ea"/>
                <a:sym typeface="Helvetica Neue"/>
              </a:rPr>
              <a:t>Multi-Leveled Strategies Applied to An Obesity Prevention EBI for Native American Children</a:t>
            </a:r>
            <a:endParaRPr kumimoji="0" lang="en-US" sz="5333" b="0" i="0" u="none" strike="noStrike" kern="1200" cap="all" spc="0" normalizeH="0" baseline="0" noProof="0" dirty="0">
              <a:ln>
                <a:noFill/>
              </a:ln>
              <a:solidFill>
                <a:srgbClr val="A31527"/>
              </a:solidFill>
              <a:effectLst/>
              <a:uLnTx/>
              <a:uFillTx/>
              <a:latin typeface="Century Gothic" charset="0"/>
              <a:ea typeface="+mj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639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D0359-185D-0D42-B487-8EBDE7355551}"/>
              </a:ext>
            </a:extLst>
          </p:cNvPr>
          <p:cNvSpPr txBox="1"/>
          <p:nvPr/>
        </p:nvSpPr>
        <p:spPr>
          <a:xfrm>
            <a:off x="4570640" y="2218224"/>
            <a:ext cx="149059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24" hangingPunct="1"/>
            <a:r>
              <a:rPr lang="en-US" sz="9000" b="0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Dissemination &amp; Implementation Science:</a:t>
            </a:r>
          </a:p>
          <a:p>
            <a:pPr defTabSz="1219224" hangingPunct="1"/>
            <a:r>
              <a:rPr lang="en-US" sz="9000" b="0" u="sng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Strategy- Outcome Examples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6C6338-1DB6-D540-A7A2-409E1C07D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956" y="13111542"/>
            <a:ext cx="1488942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3AC48E-7C84-644A-8548-64B16A9FF6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7507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AACA7A-8FD9-C441-A33B-7FABA329C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6061" y="13111542"/>
            <a:ext cx="1488942" cy="5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EBA2-1616-F3CA-A06D-DEA25C59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714" y="329835"/>
            <a:ext cx="14729010" cy="1099073"/>
          </a:xfrm>
        </p:spPr>
        <p:txBody>
          <a:bodyPr/>
          <a:lstStyle/>
          <a:p>
            <a:pPr algn="ctr"/>
            <a:r>
              <a:rPr lang="en-US" sz="6000" cap="none" dirty="0"/>
              <a:t>Strategy</a:t>
            </a:r>
            <a:br>
              <a:rPr lang="en-US" sz="6000" cap="none" dirty="0"/>
            </a:br>
            <a:r>
              <a:rPr lang="en-US" sz="5400" cap="none" dirty="0"/>
              <a:t>Integrated research-practice partnership to design for dissemination &amp; sustainability (D4DS)</a:t>
            </a:r>
            <a:endParaRPr lang="en-US" sz="6000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12BACC-7F31-AB9C-2068-845605FD3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73263" y="12630151"/>
            <a:ext cx="8662738" cy="606042"/>
          </a:xfrm>
        </p:spPr>
        <p:txBody>
          <a:bodyPr/>
          <a:lstStyle/>
          <a:p>
            <a:r>
              <a:rPr lang="en-US" sz="2667" dirty="0" err="1"/>
              <a:t>Estabrooks</a:t>
            </a:r>
            <a:r>
              <a:rPr lang="en-US" sz="2667" dirty="0"/>
              <a:t> &amp; Glasgow, 2006; </a:t>
            </a:r>
            <a:r>
              <a:rPr lang="en-US" sz="2667" dirty="0" err="1"/>
              <a:t>Estabrooks</a:t>
            </a:r>
            <a:r>
              <a:rPr lang="en-US" sz="2667" dirty="0"/>
              <a:t> et al., 2008</a:t>
            </a:r>
          </a:p>
        </p:txBody>
      </p:sp>
      <p:grpSp>
        <p:nvGrpSpPr>
          <p:cNvPr id="10" name="Group 47">
            <a:extLst>
              <a:ext uri="{FF2B5EF4-FFF2-40B4-BE49-F238E27FC236}">
                <a16:creationId xmlns:a16="http://schemas.microsoft.com/office/drawing/2014/main" id="{F257C3F3-EAC8-33BF-7887-2A1432933A90}"/>
              </a:ext>
            </a:extLst>
          </p:cNvPr>
          <p:cNvGrpSpPr>
            <a:grpSpLocks/>
          </p:cNvGrpSpPr>
          <p:nvPr/>
        </p:nvGrpSpPr>
        <p:grpSpPr bwMode="auto">
          <a:xfrm>
            <a:off x="8702099" y="3761424"/>
            <a:ext cx="6916208" cy="6040439"/>
            <a:chOff x="50" y="645"/>
            <a:chExt cx="2614" cy="2283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1EED909-2C4E-25ED-FE31-EB775ED95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" y="1804"/>
              <a:ext cx="81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defTabSz="1219224" eaLnBrk="1" hangingPunct="1"/>
              <a:r>
                <a:rPr lang="en-US" altLang="en-US" sz="1667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Peer Sharing</a:t>
              </a:r>
            </a:p>
            <a:p>
              <a:pPr defTabSz="1219224" eaLnBrk="1" hangingPunct="1"/>
              <a:r>
                <a:rPr lang="en-US" altLang="en-US" sz="1667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Group feedback </a:t>
              </a:r>
            </a:p>
            <a:p>
              <a:pPr defTabSz="1219224" eaLnBrk="1" hangingPunct="1"/>
              <a:r>
                <a:rPr lang="en-US" altLang="en-US" sz="1667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Sense of Distinction</a:t>
              </a:r>
            </a:p>
            <a:p>
              <a:pPr defTabSz="1219224" eaLnBrk="1" hangingPunct="1"/>
              <a:r>
                <a:rPr lang="en-US" altLang="en-US" sz="1667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Group goal setting</a:t>
              </a:r>
            </a:p>
            <a:p>
              <a:pPr defTabSz="1219224" eaLnBrk="1" hangingPunct="1"/>
              <a:r>
                <a:rPr lang="en-US" altLang="en-US" sz="1667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Group Roles</a:t>
              </a:r>
              <a:r>
                <a:rPr lang="en-US" altLang="en-US" sz="1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 </a:t>
              </a:r>
            </a:p>
          </p:txBody>
        </p:sp>
        <p:grpSp>
          <p:nvGrpSpPr>
            <p:cNvPr id="12" name="Group 46">
              <a:extLst>
                <a:ext uri="{FF2B5EF4-FFF2-40B4-BE49-F238E27FC236}">
                  <a16:creationId xmlns:a16="http://schemas.microsoft.com/office/drawing/2014/main" id="{B63C44AA-38CD-8DCF-3EFC-5EA35922B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" y="645"/>
              <a:ext cx="2614" cy="2283"/>
              <a:chOff x="50" y="645"/>
              <a:chExt cx="2614" cy="2283"/>
            </a:xfrm>
          </p:grpSpPr>
          <p:sp>
            <p:nvSpPr>
              <p:cNvPr id="15" name="Oval 4">
                <a:extLst>
                  <a:ext uri="{FF2B5EF4-FFF2-40B4-BE49-F238E27FC236}">
                    <a16:creationId xmlns:a16="http://schemas.microsoft.com/office/drawing/2014/main" id="{C93DE981-1B64-A399-0813-BF9428D01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1200"/>
                <a:ext cx="1776" cy="17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id="{253A0EA1-95B9-F8D2-3300-FC5E064D4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" y="1231"/>
                <a:ext cx="943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4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Tested in </a:t>
                </a:r>
              </a:p>
            </p:txBody>
          </p:sp>
          <p:sp>
            <p:nvSpPr>
              <p:cNvPr id="17" name="Text Box 8">
                <a:extLst>
                  <a:ext uri="{FF2B5EF4-FFF2-40B4-BE49-F238E27FC236}">
                    <a16:creationId xmlns:a16="http://schemas.microsoft.com/office/drawing/2014/main" id="{9E6CA4B1-FAB4-F8E4-9D4F-8250B62AF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" y="645"/>
                <a:ext cx="2614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400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Evidence-Based </a:t>
                </a:r>
              </a:p>
              <a:p>
                <a:pPr defTabSz="1219224" eaLnBrk="1" hangingPunct="1"/>
                <a:r>
                  <a:rPr lang="en-US" altLang="en-US" sz="400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Intervention</a:t>
                </a:r>
              </a:p>
            </p:txBody>
          </p:sp>
          <p:sp>
            <p:nvSpPr>
              <p:cNvPr id="18" name="Text Box 26">
                <a:extLst>
                  <a:ext uri="{FF2B5EF4-FFF2-40B4-BE49-F238E27FC236}">
                    <a16:creationId xmlns:a16="http://schemas.microsoft.com/office/drawing/2014/main" id="{E0A2DF3F-09F0-66C1-98B0-4B25A7F97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9" y="2517"/>
                <a:ext cx="836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Diverse Samples</a:t>
                </a:r>
              </a:p>
            </p:txBody>
          </p:sp>
          <p:sp>
            <p:nvSpPr>
              <p:cNvPr id="19" name="Text Box 27">
                <a:extLst>
                  <a:ext uri="{FF2B5EF4-FFF2-40B4-BE49-F238E27FC236}">
                    <a16:creationId xmlns:a16="http://schemas.microsoft.com/office/drawing/2014/main" id="{FDDD9866-8442-CCD4-C549-CF483FA114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8" y="1453"/>
                <a:ext cx="825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Multiple Settings</a:t>
                </a:r>
              </a:p>
            </p:txBody>
          </p:sp>
          <p:sp>
            <p:nvSpPr>
              <p:cNvPr id="20" name="Text Box 28">
                <a:extLst>
                  <a:ext uri="{FF2B5EF4-FFF2-40B4-BE49-F238E27FC236}">
                    <a16:creationId xmlns:a16="http://schemas.microsoft.com/office/drawing/2014/main" id="{D7560C4D-6D0D-DC24-9C81-243904318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68" y="1996"/>
                <a:ext cx="888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Frequent Contact</a:t>
                </a:r>
              </a:p>
            </p:txBody>
          </p:sp>
          <p:sp>
            <p:nvSpPr>
              <p:cNvPr id="21" name="Text Box 29">
                <a:extLst>
                  <a:ext uri="{FF2B5EF4-FFF2-40B4-BE49-F238E27FC236}">
                    <a16:creationId xmlns:a16="http://schemas.microsoft.com/office/drawing/2014/main" id="{4B4A04F1-2574-6FA7-7DDE-2BEB4E5CC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331" y="1996"/>
                <a:ext cx="1139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Research Staff Delivery</a:t>
                </a:r>
              </a:p>
            </p:txBody>
          </p:sp>
        </p:grpSp>
        <p:sp>
          <p:nvSpPr>
            <p:cNvPr id="13" name="Text Box 39">
              <a:extLst>
                <a:ext uri="{FF2B5EF4-FFF2-40B4-BE49-F238E27FC236}">
                  <a16:creationId xmlns:a16="http://schemas.microsoft.com/office/drawing/2014/main" id="{9FEC0EBB-120B-2A9A-BC7E-C98E8B39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1704"/>
              <a:ext cx="71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defTabSz="1219224" eaLnBrk="1" hangingPunct="1"/>
              <a:r>
                <a:rPr lang="en-US" altLang="en-US" sz="1667" b="0" u="sng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Critical Elements</a:t>
              </a: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50282F54-DA33-001D-2EDC-BFC8080FB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621"/>
              <a:ext cx="936" cy="91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algn="l" defTabSz="1219224" eaLnBrk="1" hangingPunct="1"/>
              <a:endParaRPr lang="en-US" altLang="en-US" sz="4667" b="0" kern="120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B094758E-0634-99D4-B77D-FBE5F596A333}"/>
              </a:ext>
            </a:extLst>
          </p:cNvPr>
          <p:cNvGrpSpPr>
            <a:grpSpLocks/>
          </p:cNvGrpSpPr>
          <p:nvPr/>
        </p:nvGrpSpPr>
        <p:grpSpPr bwMode="auto">
          <a:xfrm>
            <a:off x="17068225" y="3875193"/>
            <a:ext cx="6537856" cy="6688667"/>
            <a:chOff x="3212" y="688"/>
            <a:chExt cx="2471" cy="2528"/>
          </a:xfrm>
        </p:grpSpPr>
        <p:sp>
          <p:nvSpPr>
            <p:cNvPr id="23" name="Text Box 36">
              <a:extLst>
                <a:ext uri="{FF2B5EF4-FFF2-40B4-BE49-F238E27FC236}">
                  <a16:creationId xmlns:a16="http://schemas.microsoft.com/office/drawing/2014/main" id="{CC963F18-6496-F16E-2CA5-42CC7E799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" y="2865"/>
              <a:ext cx="144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defTabSz="1219224" eaLnBrk="1" hangingPunct="1"/>
              <a:r>
                <a:rPr lang="en-US" altLang="en-US" sz="200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rPr>
                <a:t>Scheduling &amp; Cost of Delivery</a:t>
              </a:r>
            </a:p>
          </p:txBody>
        </p:sp>
        <p:grpSp>
          <p:nvGrpSpPr>
            <p:cNvPr id="24" name="Group 42">
              <a:extLst>
                <a:ext uri="{FF2B5EF4-FFF2-40B4-BE49-F238E27FC236}">
                  <a16:creationId xmlns:a16="http://schemas.microsoft.com/office/drawing/2014/main" id="{DDECBC02-85FF-113A-62CA-81F36643E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688"/>
              <a:ext cx="2471" cy="2528"/>
              <a:chOff x="3212" y="673"/>
              <a:chExt cx="2471" cy="2528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46FED1E3-4012-E582-FEF1-0129F8B72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952"/>
                <a:ext cx="2471" cy="22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A44D3374-1E35-F0E6-11AE-9A919171C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4" y="1362"/>
                <a:ext cx="1766" cy="14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1FC2EEF1-4547-F4C3-EB78-3C12FF77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694"/>
                <a:ext cx="866" cy="76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endParaRPr lang="en-US" altLang="en-US" sz="4667" b="0" kern="1200">
                  <a:solidFill>
                    <a:prstClr val="black"/>
                  </a:solidFill>
                  <a:latin typeface="Century Gothic" panose="020B0502020202020204" pitchFamily="34" charset="0"/>
                  <a:cs typeface="+mn-cs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AD0CEB9D-A89B-A008-4A53-E38F79A5E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983"/>
                <a:ext cx="127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algn="l" defTabSz="1219224" eaLnBrk="1" hangingPunct="1"/>
                <a:r>
                  <a:rPr lang="en-US" altLang="en-US" sz="4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Organization</a:t>
                </a:r>
              </a:p>
            </p:txBody>
          </p:sp>
          <p:sp>
            <p:nvSpPr>
              <p:cNvPr id="29" name="Text Box 13">
                <a:extLst>
                  <a:ext uri="{FF2B5EF4-FFF2-40B4-BE49-F238E27FC236}">
                    <a16:creationId xmlns:a16="http://schemas.microsoft.com/office/drawing/2014/main" id="{E3376B49-BB30-F146-FAEE-E6922FBCF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5" y="1341"/>
                <a:ext cx="771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3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Extension </a:t>
                </a:r>
              </a:p>
              <a:p>
                <a:pPr defTabSz="1219224" eaLnBrk="1" hangingPunct="1"/>
                <a:r>
                  <a:rPr lang="en-US" altLang="en-US" sz="3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Office</a:t>
                </a:r>
              </a:p>
            </p:txBody>
          </p:sp>
          <p:sp>
            <p:nvSpPr>
              <p:cNvPr id="30" name="Text Box 14">
                <a:extLst>
                  <a:ext uri="{FF2B5EF4-FFF2-40B4-BE49-F238E27FC236}">
                    <a16:creationId xmlns:a16="http://schemas.microsoft.com/office/drawing/2014/main" id="{1E6DC7A0-37B6-AF78-0499-58FD6C296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" y="1950"/>
                <a:ext cx="72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4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Agents</a:t>
                </a:r>
              </a:p>
            </p:txBody>
          </p:sp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EB7BAA8D-2B86-4268-72E1-A71FC78B3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" y="673"/>
                <a:ext cx="130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4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Delivery Sites</a:t>
                </a:r>
              </a:p>
            </p:txBody>
          </p:sp>
          <p:sp>
            <p:nvSpPr>
              <p:cNvPr id="32" name="Text Box 30">
                <a:extLst>
                  <a:ext uri="{FF2B5EF4-FFF2-40B4-BE49-F238E27FC236}">
                    <a16:creationId xmlns:a16="http://schemas.microsoft.com/office/drawing/2014/main" id="{D6C50749-8D1C-F988-4C69-EF7DB208B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531" y="1997"/>
                <a:ext cx="650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Space Limits</a:t>
                </a:r>
              </a:p>
            </p:txBody>
          </p:sp>
          <p:sp>
            <p:nvSpPr>
              <p:cNvPr id="33" name="Text Box 31">
                <a:extLst>
                  <a:ext uri="{FF2B5EF4-FFF2-40B4-BE49-F238E27FC236}">
                    <a16:creationId xmlns:a16="http://schemas.microsoft.com/office/drawing/2014/main" id="{659F34B4-E6DE-D436-1D2D-D6E442FFF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624" y="2016"/>
                <a:ext cx="87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Limited Staff Time</a:t>
                </a:r>
              </a:p>
            </p:txBody>
          </p:sp>
          <p:sp>
            <p:nvSpPr>
              <p:cNvPr id="34" name="Text Box 33">
                <a:extLst>
                  <a:ext uri="{FF2B5EF4-FFF2-40B4-BE49-F238E27FC236}">
                    <a16:creationId xmlns:a16="http://schemas.microsoft.com/office/drawing/2014/main" id="{ED7E10A6-39D1-C6ED-6A93-585823D5B9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1" y="2473"/>
                <a:ext cx="1208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Office Staff Engagement</a:t>
                </a:r>
              </a:p>
            </p:txBody>
          </p:sp>
          <p:sp>
            <p:nvSpPr>
              <p:cNvPr id="35" name="Text Box 34">
                <a:extLst>
                  <a:ext uri="{FF2B5EF4-FFF2-40B4-BE49-F238E27FC236}">
                    <a16:creationId xmlns:a16="http://schemas.microsoft.com/office/drawing/2014/main" id="{A9BEB5A8-C720-B498-39C7-3898F69E8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" y="1201"/>
                <a:ext cx="1125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Cooperative Extension</a:t>
                </a:r>
              </a:p>
            </p:txBody>
          </p:sp>
          <p:sp>
            <p:nvSpPr>
              <p:cNvPr id="36" name="Text Box 35">
                <a:extLst>
                  <a:ext uri="{FF2B5EF4-FFF2-40B4-BE49-F238E27FC236}">
                    <a16:creationId xmlns:a16="http://schemas.microsoft.com/office/drawing/2014/main" id="{ABC46EA0-14BE-50F9-7C6C-9EC36C31E1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969" y="1972"/>
                <a:ext cx="1024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Available Resources</a:t>
                </a:r>
              </a:p>
            </p:txBody>
          </p:sp>
          <p:sp>
            <p:nvSpPr>
              <p:cNvPr id="37" name="Text Box 37">
                <a:extLst>
                  <a:ext uri="{FF2B5EF4-FFF2-40B4-BE49-F238E27FC236}">
                    <a16:creationId xmlns:a16="http://schemas.microsoft.com/office/drawing/2014/main" id="{AF51B065-C4E2-63C2-94CD-BAF12A444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887" y="2009"/>
                <a:ext cx="1188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200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Current Heath Programs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E55053-EE4C-AA4F-7826-006330BE6620}"/>
              </a:ext>
            </a:extLst>
          </p:cNvPr>
          <p:cNvGrpSpPr/>
          <p:nvPr/>
        </p:nvGrpSpPr>
        <p:grpSpPr>
          <a:xfrm>
            <a:off x="13461954" y="6780318"/>
            <a:ext cx="4786312" cy="5815542"/>
            <a:chOff x="3061180" y="2962275"/>
            <a:chExt cx="2871787" cy="3489325"/>
          </a:xfrm>
        </p:grpSpPr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322FF769-09B0-F2D4-ABA5-F94917146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1417" y="3532188"/>
              <a:ext cx="1504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219224" hangingPunct="1"/>
              <a:endParaRPr lang="en-US" sz="4800" b="0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0" name="Group 45">
              <a:extLst>
                <a:ext uri="{FF2B5EF4-FFF2-40B4-BE49-F238E27FC236}">
                  <a16:creationId xmlns:a16="http://schemas.microsoft.com/office/drawing/2014/main" id="{B2E8AD3F-0D42-5D05-13D9-64427A0F9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180" y="2962275"/>
              <a:ext cx="2871787" cy="3489325"/>
              <a:chOff x="1849" y="1786"/>
              <a:chExt cx="1809" cy="2198"/>
            </a:xfrm>
          </p:grpSpPr>
          <p:sp>
            <p:nvSpPr>
              <p:cNvPr id="41" name="Text Box 19">
                <a:extLst>
                  <a:ext uri="{FF2B5EF4-FFF2-40B4-BE49-F238E27FC236}">
                    <a16:creationId xmlns:a16="http://schemas.microsoft.com/office/drawing/2014/main" id="{67BAD2DE-3695-D914-659F-7F7056F832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9" y="3394"/>
                <a:ext cx="1250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defTabSz="1219224" eaLnBrk="1" hangingPunct="1"/>
                <a:r>
                  <a:rPr lang="en-US" altLang="en-US" sz="3333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Demonstration </a:t>
                </a:r>
              </a:p>
              <a:p>
                <a:pPr defTabSz="1219224" eaLnBrk="1" hangingPunct="1"/>
                <a:r>
                  <a:rPr lang="en-US" altLang="en-US" sz="3333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rPr>
                  <a:t>Project</a:t>
                </a:r>
              </a:p>
            </p:txBody>
          </p:sp>
          <p:grpSp>
            <p:nvGrpSpPr>
              <p:cNvPr id="42" name="Group 44">
                <a:extLst>
                  <a:ext uri="{FF2B5EF4-FFF2-40B4-BE49-F238E27FC236}">
                    <a16:creationId xmlns:a16="http://schemas.microsoft.com/office/drawing/2014/main" id="{3C8E7305-FC47-5633-E4EF-535DCA540E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9" y="1786"/>
                <a:ext cx="1809" cy="2198"/>
                <a:chOff x="1849" y="1801"/>
                <a:chExt cx="1809" cy="2198"/>
              </a:xfrm>
            </p:grpSpPr>
            <p:sp>
              <p:nvSpPr>
                <p:cNvPr id="43" name="Text Box 17">
                  <a:extLst>
                    <a:ext uri="{FF2B5EF4-FFF2-40B4-BE49-F238E27FC236}">
                      <a16:creationId xmlns:a16="http://schemas.microsoft.com/office/drawing/2014/main" id="{CF0928C3-D9FA-6F0D-945F-5F589169B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74" y="1801"/>
                  <a:ext cx="268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algn="l" defTabSz="1219224" eaLnBrk="1" hangingPunct="1"/>
                  <a:r>
                    <a:rPr lang="en-US" altLang="en-US" sz="4000" kern="12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Fit</a:t>
                  </a:r>
                </a:p>
              </p:txBody>
            </p:sp>
            <p:sp>
              <p:nvSpPr>
                <p:cNvPr id="44" name="Oval 18">
                  <a:extLst>
                    <a:ext uri="{FF2B5EF4-FFF2-40B4-BE49-F238E27FC236}">
                      <a16:creationId xmlns:a16="http://schemas.microsoft.com/office/drawing/2014/main" id="{AF7FAAC1-4093-DACC-5182-9D64933AC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4" y="3228"/>
                  <a:ext cx="1310" cy="77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algn="l" defTabSz="1219224" eaLnBrk="1" hangingPunct="1"/>
                  <a:endParaRPr lang="en-US" altLang="en-US" sz="4667" b="0" kern="120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endParaRPr>
                </a:p>
              </p:txBody>
            </p:sp>
            <p:sp>
              <p:nvSpPr>
                <p:cNvPr id="45" name="Line 20">
                  <a:extLst>
                    <a:ext uri="{FF2B5EF4-FFF2-40B4-BE49-F238E27FC236}">
                      <a16:creationId xmlns:a16="http://schemas.microsoft.com/office/drawing/2014/main" id="{6D8E9457-150E-40BC-6C2B-8680EC83B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120699" flipH="1">
                  <a:off x="3258" y="3014"/>
                  <a:ext cx="400" cy="2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defTabSz="1219224" hangingPunct="1"/>
                  <a:endParaRPr lang="en-US" sz="4800" b="0" kern="120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21">
                  <a:extLst>
                    <a:ext uri="{FF2B5EF4-FFF2-40B4-BE49-F238E27FC236}">
                      <a16:creationId xmlns:a16="http://schemas.microsoft.com/office/drawing/2014/main" id="{4B4BE5BC-4074-2790-A13A-FBF29826D5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49" y="2863"/>
                  <a:ext cx="363" cy="4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defTabSz="1219224" hangingPunct="1"/>
                  <a:endParaRPr lang="en-US" sz="4800" b="0" kern="120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Text Box 22">
                  <a:extLst>
                    <a:ext uri="{FF2B5EF4-FFF2-40B4-BE49-F238E27FC236}">
                      <a16:creationId xmlns:a16="http://schemas.microsoft.com/office/drawing/2014/main" id="{2F0EE378-37B0-1DD5-E1E0-7B2F7A3181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8" y="2887"/>
                  <a:ext cx="810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defTabSz="1219224" eaLnBrk="1" hangingPunct="1"/>
                  <a:r>
                    <a:rPr lang="en-US" altLang="en-US" sz="3333" kern="120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Design Fit</a:t>
                  </a:r>
                  <a:endParaRPr lang="en-US" altLang="en-US" sz="3333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endParaRPr>
                </a:p>
              </p:txBody>
            </p:sp>
            <p:sp>
              <p:nvSpPr>
                <p:cNvPr id="48" name="Text Box 38">
                  <a:extLst>
                    <a:ext uri="{FF2B5EF4-FFF2-40B4-BE49-F238E27FC236}">
                      <a16:creationId xmlns:a16="http://schemas.microsoft.com/office/drawing/2014/main" id="{2FD51600-863B-09D9-A76A-D0E7505B37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3" y="2163"/>
                  <a:ext cx="1059" cy="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defTabSz="1219224" eaLnBrk="1" hangingPunct="1"/>
                  <a:r>
                    <a:rPr lang="en-US" altLang="en-US" sz="2000" u="sng" kern="12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Walk Kansas</a:t>
                  </a:r>
                  <a:r>
                    <a:rPr lang="en-US" altLang="en-US" sz="2000" kern="12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 </a:t>
                  </a:r>
                </a:p>
                <a:p>
                  <a:pPr defTabSz="1219224" eaLnBrk="1" hangingPunct="1"/>
                  <a:r>
                    <a:rPr lang="en-US" altLang="en-US" sz="2000" kern="12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Re-invention of </a:t>
                  </a:r>
                </a:p>
                <a:p>
                  <a:pPr defTabSz="1219224" eaLnBrk="1" hangingPunct="1"/>
                  <a:r>
                    <a:rPr lang="en-US" altLang="en-US" sz="2000" kern="12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intervention retaining</a:t>
                  </a:r>
                </a:p>
                <a:p>
                  <a:pPr defTabSz="1219224" eaLnBrk="1" hangingPunct="1"/>
                  <a:r>
                    <a:rPr lang="en-US" altLang="en-US" sz="2000" kern="12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critical elements but </a:t>
                  </a:r>
                </a:p>
                <a:p>
                  <a:pPr defTabSz="1219224" eaLnBrk="1" hangingPunct="1"/>
                  <a:r>
                    <a:rPr lang="en-US" altLang="en-US" sz="2000" kern="12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+mn-cs"/>
                    </a:rPr>
                    <a:t>reducing contact </a:t>
                  </a:r>
                </a:p>
                <a:p>
                  <a:pPr defTabSz="1219224" eaLnBrk="1" hangingPunct="1"/>
                  <a:endParaRPr lang="en-US" altLang="en-US" sz="200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450C-0ED7-E9DB-F88C-796276C23729}"/>
              </a:ext>
            </a:extLst>
          </p:cNvPr>
          <p:cNvSpPr txBox="1">
            <a:spLocks/>
          </p:cNvSpPr>
          <p:nvPr/>
        </p:nvSpPr>
        <p:spPr>
          <a:xfrm>
            <a:off x="616239" y="1165751"/>
            <a:ext cx="8682496" cy="7815530"/>
          </a:xfrm>
          <a:prstGeom prst="rect">
            <a:avLst/>
          </a:prstGeom>
        </p:spPr>
        <p:txBody>
          <a:bodyPr/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buNone/>
            </a:pPr>
            <a:r>
              <a:rPr lang="en-US" sz="6000" dirty="0">
                <a:solidFill>
                  <a:srgbClr val="B01C32"/>
                </a:solidFill>
                <a:ea typeface="+mj-ea"/>
                <a:cs typeface="Arial"/>
              </a:rPr>
              <a:t>Context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:</a:t>
            </a: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Rural Midwest </a:t>
            </a:r>
            <a:r>
              <a:rPr lang="en-US" sz="4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↓ PA</a:t>
            </a:r>
            <a:endParaRPr lang="en-US" sz="44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Few resources to support physical activity promotion</a:t>
            </a: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Challenges with travel and the need for regular meetings</a:t>
            </a: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Cooperative Extension System Available and Interested in PA in rural areas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Includes integrated training model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Experience in program delivery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Looking to increase impact (# of people served). 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Open to partnership</a:t>
            </a:r>
            <a:endParaRPr lang="en-US" sz="336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2D6C881-35E6-75C2-F52A-1F8955BA1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0516" y="11623518"/>
            <a:ext cx="6916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defTabSz="1219224" eaLnBrk="1" hangingPunct="1"/>
            <a:r>
              <a:rPr lang="en-US" altLang="en-US" sz="3200" b="0" kern="1200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*Integration of Training</a:t>
            </a:r>
          </a:p>
        </p:txBody>
      </p:sp>
    </p:spTree>
    <p:extLst>
      <p:ext uri="{BB962C8B-B14F-4D97-AF65-F5344CB8AC3E}">
        <p14:creationId xmlns:p14="http://schemas.microsoft.com/office/powerpoint/2010/main" val="39598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C35E4-6E8B-9C97-B813-DCE949714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9305E-7F3C-B535-6082-253B61307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34D08-2D7E-D078-B735-6484E3FB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C:\Paul's Documents\KSU research\FNP-Reach Study\Walk Kansas logo.gif">
            <a:extLst>
              <a:ext uri="{FF2B5EF4-FFF2-40B4-BE49-F238E27FC236}">
                <a16:creationId xmlns:a16="http://schemas.microsoft.com/office/drawing/2014/main" id="{C70E2842-3E65-89F4-6051-AE4B6827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25" y="10231992"/>
            <a:ext cx="4218607" cy="243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D031814A-FC94-3760-0A42-1AEEE14A8A8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9345" y="6756020"/>
            <a:ext cx="6350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152403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67" dirty="0">
                <a:solidFill>
                  <a:srgbClr val="000000"/>
                </a:solidFill>
                <a:cs typeface="+mn-cs"/>
              </a:rPr>
              <a:t>Weekly minutes of moderate PA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F176B4E9-6425-4E6F-D223-BE13707BF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229742"/>
              </p:ext>
            </p:extLst>
          </p:nvPr>
        </p:nvGraphicFramePr>
        <p:xfrm>
          <a:off x="3320094" y="5057089"/>
          <a:ext cx="7192112" cy="451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FFDF58D6-965B-0858-B090-950A4AA99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255266"/>
              </p:ext>
            </p:extLst>
          </p:nvPr>
        </p:nvGraphicFramePr>
        <p:xfrm>
          <a:off x="10483376" y="680300"/>
          <a:ext cx="11012675" cy="451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9131374" imgH="3752981" progId="Excel.Chart.8">
                  <p:embed/>
                </p:oleObj>
              </mc:Choice>
              <mc:Fallback>
                <p:oleObj name="Chart" r:id="rId4" imgW="9131374" imgH="3752981" progId="Excel.Chart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FFDF58D6-965B-0858-B090-950A4AA99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3376" y="680300"/>
                        <a:ext cx="11012675" cy="4516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BC7134AE-428B-B206-9F7E-BF5461BD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02" y="6096000"/>
            <a:ext cx="8500629" cy="52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B56A24D-C596-4CA8-960A-8AA004912B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65314" y="12477750"/>
            <a:ext cx="4070685" cy="616480"/>
          </a:xfrm>
        </p:spPr>
        <p:txBody>
          <a:bodyPr/>
          <a:lstStyle/>
          <a:p>
            <a:r>
              <a:rPr lang="en-US" sz="2667" dirty="0" err="1"/>
              <a:t>Estabrooks</a:t>
            </a:r>
            <a:r>
              <a:rPr lang="en-US" sz="2667" dirty="0"/>
              <a:t> et al., 2008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743B1E-FF82-D3E4-F6FE-BC669FB4423C}"/>
              </a:ext>
            </a:extLst>
          </p:cNvPr>
          <p:cNvSpPr txBox="1">
            <a:spLocks/>
          </p:cNvSpPr>
          <p:nvPr/>
        </p:nvSpPr>
        <p:spPr>
          <a:xfrm>
            <a:off x="616239" y="1165751"/>
            <a:ext cx="8682496" cy="2369929"/>
          </a:xfrm>
          <a:prstGeom prst="rect">
            <a:avLst/>
          </a:prstGeom>
        </p:spPr>
        <p:txBody>
          <a:bodyPr/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buNone/>
            </a:pPr>
            <a:r>
              <a:rPr lang="en-US" sz="6667" dirty="0">
                <a:solidFill>
                  <a:srgbClr val="B01C32"/>
                </a:solidFill>
                <a:ea typeface="+mj-ea"/>
                <a:cs typeface="Arial"/>
              </a:rPr>
              <a:t>Mechanisms?</a:t>
            </a:r>
          </a:p>
          <a:p>
            <a:pPr marL="0" indent="0" defTabSz="1219194">
              <a:buNone/>
            </a:pPr>
            <a:r>
              <a:rPr lang="en-US" sz="6667" dirty="0">
                <a:solidFill>
                  <a:srgbClr val="B01C32"/>
                </a:solidFill>
                <a:latin typeface="Century Gothic" panose="020B0502020202020204" pitchFamily="34" charset="0"/>
                <a:ea typeface="+mj-ea"/>
                <a:cs typeface="Arial"/>
              </a:rPr>
              <a:t>Outcomes:</a:t>
            </a:r>
            <a:endParaRPr lang="en-US" sz="336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813C7D-87D3-CC25-B410-BF3C7E00A4FA}"/>
              </a:ext>
            </a:extLst>
          </p:cNvPr>
          <p:cNvSpPr txBox="1">
            <a:spLocks/>
          </p:cNvSpPr>
          <p:nvPr/>
        </p:nvSpPr>
        <p:spPr>
          <a:xfrm>
            <a:off x="4410429" y="9119255"/>
            <a:ext cx="3488209" cy="770952"/>
          </a:xfrm>
          <a:prstGeom prst="rect">
            <a:avLst/>
          </a:prstGeom>
        </p:spPr>
        <p:txBody>
          <a:bodyPr/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buNone/>
            </a:pPr>
            <a:r>
              <a:rPr lang="en-US" sz="3200" dirty="0">
                <a:solidFill>
                  <a:srgbClr val="B01C32"/>
                </a:solidFill>
                <a:ea typeface="+mj-ea"/>
                <a:cs typeface="Arial"/>
              </a:rPr>
              <a:t>Effectiveness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71DF9B-4398-8599-E373-394368ED9A62}"/>
              </a:ext>
            </a:extLst>
          </p:cNvPr>
          <p:cNvSpPr txBox="1">
            <a:spLocks/>
          </p:cNvSpPr>
          <p:nvPr/>
        </p:nvSpPr>
        <p:spPr>
          <a:xfrm>
            <a:off x="15521209" y="5064384"/>
            <a:ext cx="3488209" cy="770952"/>
          </a:xfrm>
          <a:prstGeom prst="rect">
            <a:avLst/>
          </a:prstGeom>
        </p:spPr>
        <p:txBody>
          <a:bodyPr/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buNone/>
            </a:pPr>
            <a:r>
              <a:rPr lang="en-US" sz="3200" dirty="0">
                <a:solidFill>
                  <a:srgbClr val="B01C32"/>
                </a:solidFill>
                <a:latin typeface="Century Gothic" panose="020B0502020202020204" pitchFamily="34" charset="0"/>
                <a:ea typeface="+mj-ea"/>
                <a:cs typeface="Arial"/>
              </a:rPr>
              <a:t>Reach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3A9BAB-CC08-5ED7-FBCF-4BA15AF830D8}"/>
              </a:ext>
            </a:extLst>
          </p:cNvPr>
          <p:cNvSpPr txBox="1">
            <a:spLocks/>
          </p:cNvSpPr>
          <p:nvPr/>
        </p:nvSpPr>
        <p:spPr>
          <a:xfrm>
            <a:off x="12835369" y="11368353"/>
            <a:ext cx="8500630" cy="770952"/>
          </a:xfrm>
          <a:prstGeom prst="rect">
            <a:avLst/>
          </a:prstGeom>
        </p:spPr>
        <p:txBody>
          <a:bodyPr/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buNone/>
            </a:pPr>
            <a:r>
              <a:rPr lang="en-US" sz="3200" dirty="0">
                <a:solidFill>
                  <a:srgbClr val="B01C32"/>
                </a:solidFill>
                <a:latin typeface="Century Gothic" panose="020B0502020202020204" pitchFamily="34" charset="0"/>
                <a:ea typeface="+mj-ea"/>
                <a:cs typeface="Arial"/>
              </a:rPr>
              <a:t>Adoption &amp; Organizational Maintenance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3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OleChart spid="10" grpId="0"/>
      <p:bldP spid="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EBA2-1616-F3CA-A06D-DEA25C59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714" y="329835"/>
            <a:ext cx="14729010" cy="1099073"/>
          </a:xfrm>
        </p:spPr>
        <p:txBody>
          <a:bodyPr/>
          <a:lstStyle/>
          <a:p>
            <a:pPr algn="ctr"/>
            <a:r>
              <a:rPr lang="en-US" sz="6000" cap="none" dirty="0"/>
              <a:t>Strategy</a:t>
            </a:r>
            <a:br>
              <a:rPr lang="en-US" sz="6000" cap="none" dirty="0"/>
            </a:br>
            <a:r>
              <a:rPr lang="en-US" sz="5400" cap="none" dirty="0"/>
              <a:t>Integrated research-practice partnership to design for dissemination &amp; sustainability (D4DS)</a:t>
            </a:r>
            <a:endParaRPr lang="en-US" sz="6000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12BACC-7F31-AB9C-2068-845605FD3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73262" y="12474191"/>
            <a:ext cx="10237537" cy="508001"/>
          </a:xfrm>
        </p:spPr>
        <p:txBody>
          <a:bodyPr/>
          <a:lstStyle/>
          <a:p>
            <a:r>
              <a:rPr lang="en-US" sz="2667" dirty="0"/>
              <a:t>Estabrooks, Johnson, &amp; Almeida, 2016; Estabrooks,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450C-0ED7-E9DB-F88C-796276C23729}"/>
              </a:ext>
            </a:extLst>
          </p:cNvPr>
          <p:cNvSpPr txBox="1">
            <a:spLocks/>
          </p:cNvSpPr>
          <p:nvPr/>
        </p:nvSpPr>
        <p:spPr>
          <a:xfrm>
            <a:off x="616239" y="1165751"/>
            <a:ext cx="8682496" cy="7815530"/>
          </a:xfrm>
          <a:prstGeom prst="rect">
            <a:avLst/>
          </a:prstGeom>
        </p:spPr>
        <p:txBody>
          <a:bodyPr/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buNone/>
            </a:pPr>
            <a:r>
              <a:rPr lang="en-US" sz="6000" dirty="0">
                <a:solidFill>
                  <a:srgbClr val="B01C32"/>
                </a:solidFill>
                <a:ea typeface="+mj-ea"/>
                <a:cs typeface="Arial"/>
              </a:rPr>
              <a:t>Context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:</a:t>
            </a:r>
          </a:p>
          <a:p>
            <a:pPr marL="571511" indent="-57151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4800" dirty="0">
                <a:latin typeface="Century Gothic" panose="020B0502020202020204" pitchFamily="34" charset="0"/>
                <a:ea typeface="Calibri" charset="0"/>
                <a:cs typeface="Calibri" charset="0"/>
              </a:rPr>
              <a:t>Nurse chronic care coordinators in a regional hospital system found </a:t>
            </a:r>
            <a:r>
              <a:rPr lang="en-US" sz="4000" dirty="0">
                <a:latin typeface="Century Gothic" panose="020B0502020202020204" pitchFamily="34" charset="0"/>
                <a:ea typeface="Calibri" charset="0"/>
                <a:cs typeface="Calibri" charset="0"/>
              </a:rPr>
              <a:t>68% of patients are overweight or obese</a:t>
            </a:r>
          </a:p>
          <a:p>
            <a:pPr marL="571511" indent="-57151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  <a:ea typeface="Calibri" charset="0"/>
                <a:cs typeface="Calibri" charset="0"/>
              </a:rPr>
              <a:t>Nurses were regularly asked to provide physical activity, healthful eating, and weight management</a:t>
            </a:r>
          </a:p>
          <a:p>
            <a:pPr marL="571511" indent="-57151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  <a:ea typeface="Calibri" charset="0"/>
                <a:cs typeface="Calibri" charset="0"/>
              </a:rPr>
              <a:t>Limited behavior change resources</a:t>
            </a:r>
          </a:p>
          <a:p>
            <a:pPr marL="571511" indent="-57151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latin typeface="Century Gothic" panose="020B0502020202020204" pitchFamily="34" charset="0"/>
                <a:ea typeface="Calibri" charset="0"/>
                <a:cs typeface="Calibri" charset="0"/>
              </a:rPr>
              <a:t>Nursing leadership searching for a systematic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C0B802-C702-0301-F7C8-838B2679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004" y="4749799"/>
            <a:ext cx="11073556" cy="65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0D9589-2F2E-63B5-3D4B-A464B21648CF}"/>
              </a:ext>
            </a:extLst>
          </p:cNvPr>
          <p:cNvGrpSpPr/>
          <p:nvPr/>
        </p:nvGrpSpPr>
        <p:grpSpPr>
          <a:xfrm>
            <a:off x="19697825" y="8392028"/>
            <a:ext cx="4581144" cy="3756375"/>
            <a:chOff x="15823603" y="6858000"/>
            <a:chExt cx="4581144" cy="3756375"/>
          </a:xfrm>
        </p:grpSpPr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F2C88903-8D32-4382-29CF-092C2CDA14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823603" y="6898203"/>
              <a:ext cx="4581144" cy="37161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5F5AEAC8-821C-86F6-F21F-933777D8E4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315266" y="6858000"/>
              <a:ext cx="3666744" cy="26718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483796D3-F650-7419-BCDA-58A23AEF69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909626" y="6928528"/>
              <a:ext cx="2478024" cy="16093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CB1B55C-C5DC-29AE-EC24-FA1C037C7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10565" y="9611756"/>
              <a:ext cx="26949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Institutionalization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Policy Development</a:t>
              </a:r>
            </a:p>
          </p:txBody>
        </p:sp>
        <p:sp>
          <p:nvSpPr>
            <p:cNvPr id="67" name="Text Box 15">
              <a:extLst>
                <a:ext uri="{FF2B5EF4-FFF2-40B4-BE49-F238E27FC236}">
                  <a16:creationId xmlns:a16="http://schemas.microsoft.com/office/drawing/2014/main" id="{AF99B0A4-40BD-D075-9375-52A00065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9106" y="8502075"/>
              <a:ext cx="216437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Adoption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Implementation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Sustainment</a:t>
              </a:r>
            </a:p>
          </p:txBody>
        </p:sp>
        <p:sp>
          <p:nvSpPr>
            <p:cNvPr id="68" name="Text Box 15">
              <a:extLst>
                <a:ext uri="{FF2B5EF4-FFF2-40B4-BE49-F238E27FC236}">
                  <a16:creationId xmlns:a16="http://schemas.microsoft.com/office/drawing/2014/main" id="{6A1A2032-8898-0CFB-748F-78E44DE8E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6457" y="7169650"/>
              <a:ext cx="187904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Reach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Effectiveness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Maintenance</a:t>
              </a:r>
            </a:p>
          </p:txBody>
        </p:sp>
      </p:grp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76CC394-12D4-442B-0D85-605A019CF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2B0A1C-906A-FD1B-43D4-0C5307FD08B6}"/>
              </a:ext>
            </a:extLst>
          </p:cNvPr>
          <p:cNvGrpSpPr/>
          <p:nvPr/>
        </p:nvGrpSpPr>
        <p:grpSpPr>
          <a:xfrm>
            <a:off x="552570" y="7191699"/>
            <a:ext cx="6345102" cy="5810093"/>
            <a:chOff x="552570" y="3572199"/>
            <a:chExt cx="6345102" cy="581009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C482EA3-874B-2047-62B7-FE70141025A3}"/>
                </a:ext>
              </a:extLst>
            </p:cNvPr>
            <p:cNvGrpSpPr/>
            <p:nvPr/>
          </p:nvGrpSpPr>
          <p:grpSpPr>
            <a:xfrm>
              <a:off x="1442887" y="3572199"/>
              <a:ext cx="4616436" cy="5810093"/>
              <a:chOff x="1442887" y="6429184"/>
              <a:chExt cx="4616436" cy="5810093"/>
            </a:xfrm>
          </p:grpSpPr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EB7BAA8D-2B86-4268-72E1-A71FC78B3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200" y="7859441"/>
                <a:ext cx="46091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rPr>
                  <a:t>Infrastructure 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8EB3352-0D67-447A-60AB-A57313A5478A}"/>
                  </a:ext>
                </a:extLst>
              </p:cNvPr>
              <p:cNvGrpSpPr/>
              <p:nvPr/>
            </p:nvGrpSpPr>
            <p:grpSpPr>
              <a:xfrm>
                <a:off x="1442887" y="8482902"/>
                <a:ext cx="4581144" cy="3756375"/>
                <a:chOff x="15316159" y="4222653"/>
                <a:chExt cx="4581144" cy="3756375"/>
              </a:xfrm>
            </p:grpSpPr>
            <p:sp>
              <p:nvSpPr>
                <p:cNvPr id="25" name="Oval 9">
                  <a:extLst>
                    <a:ext uri="{FF2B5EF4-FFF2-40B4-BE49-F238E27FC236}">
                      <a16:creationId xmlns:a16="http://schemas.microsoft.com/office/drawing/2014/main" id="{46FED1E3-4012-E582-FEF1-0129F8B72B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16159" y="4222653"/>
                  <a:ext cx="4581144" cy="37161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3" name="Oval 9">
                  <a:extLst>
                    <a:ext uri="{FF2B5EF4-FFF2-40B4-BE49-F238E27FC236}">
                      <a16:creationId xmlns:a16="http://schemas.microsoft.com/office/drawing/2014/main" id="{B912F79E-721C-C9BF-F269-2261C07E8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8896" y="5307160"/>
                  <a:ext cx="3666744" cy="267186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8" name="Oval 9">
                  <a:extLst>
                    <a:ext uri="{FF2B5EF4-FFF2-40B4-BE49-F238E27FC236}">
                      <a16:creationId xmlns:a16="http://schemas.microsoft.com/office/drawing/2014/main" id="{6002B6DD-7385-4028-70D0-1AACDC2C0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3256" y="6299156"/>
                  <a:ext cx="2478024" cy="160934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1" name="Text Box 15">
                  <a:extLst>
                    <a:ext uri="{FF2B5EF4-FFF2-40B4-BE49-F238E27FC236}">
                      <a16:creationId xmlns:a16="http://schemas.microsoft.com/office/drawing/2014/main" id="{F8A4B766-0813-8CBA-EEED-1387AAF1C8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40648" y="4702052"/>
                  <a:ext cx="304442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Decision Makers</a:t>
                  </a:r>
                </a:p>
              </p:txBody>
            </p:sp>
            <p:sp>
              <p:nvSpPr>
                <p:cNvPr id="52" name="Text Box 15">
                  <a:extLst>
                    <a:ext uri="{FF2B5EF4-FFF2-40B4-BE49-F238E27FC236}">
                      <a16:creationId xmlns:a16="http://schemas.microsoft.com/office/drawing/2014/main" id="{C94DB392-E94C-5CC9-3838-72DCD91961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97720" y="5713762"/>
                  <a:ext cx="2549096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Implementors</a:t>
                  </a:r>
                </a:p>
              </p:txBody>
            </p:sp>
            <p:sp>
              <p:nvSpPr>
                <p:cNvPr id="53" name="Text Box 15">
                  <a:extLst>
                    <a:ext uri="{FF2B5EF4-FFF2-40B4-BE49-F238E27FC236}">
                      <a16:creationId xmlns:a16="http://schemas.microsoft.com/office/drawing/2014/main" id="{7B39304C-5610-75AC-F2C9-B8DA161FAF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06520" y="6850245"/>
                  <a:ext cx="239681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Beneficiaries</a:t>
                  </a:r>
                </a:p>
              </p:txBody>
            </p:sp>
          </p:grpSp>
          <p:sp>
            <p:nvSpPr>
              <p:cNvPr id="91" name="Text Box 15">
                <a:extLst>
                  <a:ext uri="{FF2B5EF4-FFF2-40B4-BE49-F238E27FC236}">
                    <a16:creationId xmlns:a16="http://schemas.microsoft.com/office/drawing/2014/main" id="{BE59FFC6-CC7B-2C0D-D73A-DEB31A661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200" y="6429184"/>
                <a:ext cx="4609123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kern="12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Regional Healthcare System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73" name="Oval 4">
              <a:extLst>
                <a:ext uri="{FF2B5EF4-FFF2-40B4-BE49-F238E27FC236}">
                  <a16:creationId xmlns:a16="http://schemas.microsoft.com/office/drawing/2014/main" id="{3AC29446-A191-2305-1383-275C1B2E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70" y="4745603"/>
              <a:ext cx="6345102" cy="46366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191417D-87CA-35C1-1F20-FF2A243A9408}"/>
              </a:ext>
            </a:extLst>
          </p:cNvPr>
          <p:cNvSpPr/>
          <p:nvPr/>
        </p:nvSpPr>
        <p:spPr>
          <a:xfrm>
            <a:off x="109006" y="9639261"/>
            <a:ext cx="24165988" cy="1676477"/>
          </a:xfrm>
          <a:prstGeom prst="rect">
            <a:avLst/>
          </a:prstGeom>
          <a:solidFill>
            <a:srgbClr val="005FA6">
              <a:alpha val="20000"/>
            </a:srgbClr>
          </a:solidFill>
          <a:ln w="38100">
            <a:solidFill>
              <a:srgbClr val="005F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BBAE10-274C-9921-B4F9-F3CA95F948AB}"/>
              </a:ext>
            </a:extLst>
          </p:cNvPr>
          <p:cNvSpPr/>
          <p:nvPr/>
        </p:nvSpPr>
        <p:spPr>
          <a:xfrm>
            <a:off x="6906010" y="1145866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Packaging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 intervention </a:t>
            </a:r>
            <a:r>
              <a:rPr lang="en-US" sz="32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and ½ day CME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7B971D-4837-8EB9-8264-D36BE88A04CA}"/>
                  </a:ext>
                </a:extLst>
              </p:cNvPr>
              <p:cNvSpPr/>
              <p:nvPr/>
            </p:nvSpPr>
            <p:spPr>
              <a:xfrm>
                <a:off x="13202307" y="1145866"/>
                <a:ext cx="4572000" cy="2286000"/>
              </a:xfrm>
              <a:prstGeom prst="rect">
                <a:avLst/>
              </a:prstGeom>
              <a:solidFill>
                <a:srgbClr val="005FA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marR="0" lvl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Helvetica Neue"/>
                      </a:rPr>
                      <m:t>↑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 Compatibility</a:t>
                </a:r>
              </a:p>
              <a:p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↓Complexity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Trailability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Relative advantage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7B971D-4837-8EB9-8264-D36BE88A0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07" y="1145866"/>
                <a:ext cx="4572000" cy="2286000"/>
              </a:xfrm>
              <a:prstGeom prst="rect">
                <a:avLst/>
              </a:prstGeom>
              <a:blipFill>
                <a:blip r:embed="rId2"/>
                <a:stretch>
                  <a:fillRect r="-1381" b="-2747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 Placeholder 69">
            <a:extLst>
              <a:ext uri="{FF2B5EF4-FFF2-40B4-BE49-F238E27FC236}">
                <a16:creationId xmlns:a16="http://schemas.microsoft.com/office/drawing/2014/main" id="{65DEA374-D434-DC27-0571-63661EFDADAF}"/>
              </a:ext>
            </a:extLst>
          </p:cNvPr>
          <p:cNvSpPr txBox="1">
            <a:spLocks/>
          </p:cNvSpPr>
          <p:nvPr/>
        </p:nvSpPr>
        <p:spPr>
          <a:xfrm>
            <a:off x="11496114" y="12603542"/>
            <a:ext cx="12887885" cy="706874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981190" indent="-7619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6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3047984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4267179" indent="-6095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4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5486373" indent="-609597" algn="l" defTabSz="1219194" rtl="0" eaLnBrk="1" latinLnBrk="0" hangingPunct="1">
              <a:spcBef>
                <a:spcPct val="20000"/>
              </a:spcBef>
              <a:buFont typeface="Arial"/>
              <a:buChar char="»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6705566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60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55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49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/>
              <a:t>You, 2011; Almeida et al., 2015; Estabrooks et al., 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8480F-978B-E69C-7FB2-50C315A14C22}"/>
              </a:ext>
            </a:extLst>
          </p:cNvPr>
          <p:cNvSpPr txBox="1"/>
          <p:nvPr/>
        </p:nvSpPr>
        <p:spPr>
          <a:xfrm>
            <a:off x="6906010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E30AF-C7E7-EFB8-2755-34FF9ACDB355}"/>
              </a:ext>
            </a:extLst>
          </p:cNvPr>
          <p:cNvSpPr txBox="1"/>
          <p:nvPr/>
        </p:nvSpPr>
        <p:spPr>
          <a:xfrm>
            <a:off x="13202307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Mechanism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BE9E9-133C-4E0E-BD71-8300B4EF1853}"/>
              </a:ext>
            </a:extLst>
          </p:cNvPr>
          <p:cNvSpPr txBox="1"/>
          <p:nvPr/>
        </p:nvSpPr>
        <p:spPr>
          <a:xfrm>
            <a:off x="19461093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Outcome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D8BF8-EC27-F685-3D11-E1EE2062A4E2}"/>
              </a:ext>
            </a:extLst>
          </p:cNvPr>
          <p:cNvSpPr/>
          <p:nvPr/>
        </p:nvSpPr>
        <p:spPr>
          <a:xfrm>
            <a:off x="6906010" y="3566175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Electronic Medical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 Record Implementation Support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68C0F9-B985-361A-8CB5-42136AC69D63}"/>
              </a:ext>
            </a:extLst>
          </p:cNvPr>
          <p:cNvSpPr/>
          <p:nvPr/>
        </p:nvSpPr>
        <p:spPr>
          <a:xfrm>
            <a:off x="6906010" y="6024584"/>
            <a:ext cx="4572000" cy="2286000"/>
          </a:xfrm>
          <a:prstGeom prst="rect">
            <a:avLst/>
          </a:prstGeom>
          <a:solidFill>
            <a:srgbClr val="00B050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Consultee Centered Training Approach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1F5E6-94DF-B085-F6D3-D23C4D9F4CDA}"/>
              </a:ext>
            </a:extLst>
          </p:cNvPr>
          <p:cNvSpPr/>
          <p:nvPr/>
        </p:nvSpPr>
        <p:spPr>
          <a:xfrm>
            <a:off x="19461093" y="1145866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Arial" charset="0"/>
                <a:sym typeface="Helvetica Neue"/>
              </a:rPr>
              <a:t>Adoption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# Nurses Initiate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Delivery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5E3672-7B25-E38E-52B1-D7594847825B}"/>
                  </a:ext>
                </a:extLst>
              </p:cNvPr>
              <p:cNvSpPr/>
              <p:nvPr/>
            </p:nvSpPr>
            <p:spPr>
              <a:xfrm>
                <a:off x="13240407" y="3566175"/>
                <a:ext cx="4572000" cy="2286000"/>
              </a:xfrm>
              <a:prstGeom prst="rect">
                <a:avLst/>
              </a:prstGeom>
              <a:solidFill>
                <a:srgbClr val="005FA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↓Complexity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Relative advantage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5E3672-7B25-E38E-52B1-D75948478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407" y="3566175"/>
                <a:ext cx="4572000" cy="2286000"/>
              </a:xfrm>
              <a:prstGeom prst="rect">
                <a:avLst/>
              </a:prstGeom>
              <a:blipFill>
                <a:blip r:embed="rId3"/>
                <a:stretch>
                  <a:fillRect r="-1657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DDDE2A1-9D59-8EE6-772C-F7FB75EA9EBC}"/>
              </a:ext>
            </a:extLst>
          </p:cNvPr>
          <p:cNvSpPr/>
          <p:nvPr/>
        </p:nvSpPr>
        <p:spPr>
          <a:xfrm>
            <a:off x="19499193" y="3566175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Arial" charset="0"/>
                <a:sym typeface="Helvetica Neue"/>
              </a:rPr>
              <a:t>Implementation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Fidelity to intervention protocol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Consistency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DEB626-4B27-2457-4AA0-482C07AA4469}"/>
                  </a:ext>
                </a:extLst>
              </p:cNvPr>
              <p:cNvSpPr/>
              <p:nvPr/>
            </p:nvSpPr>
            <p:spPr>
              <a:xfrm>
                <a:off x="13202307" y="6024584"/>
                <a:ext cx="4572000" cy="2286000"/>
              </a:xfrm>
              <a:prstGeom prst="rect">
                <a:avLst/>
              </a:prstGeom>
              <a:solidFill>
                <a:srgbClr val="00B050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↑</m:t>
                      </m:r>
                      <m:r>
                        <m:rPr>
                          <m:nor/>
                        </m:rPr>
                        <a:rPr lang="en-US" sz="32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Arial" charset="0"/>
                          <a:cs typeface="Arial" charset="0"/>
                        </a:rPr>
                        <m:t>Nurse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Arial" charset="0"/>
                          <a:cs typeface="Arial" charset="0"/>
                        </a:rPr>
                        <m:t>Capacity</m:t>
                      </m:r>
                    </m:oMath>
                  </m:oMathPara>
                </a14:m>
                <a:endParaRPr lang="en-US" sz="3200" b="0" dirty="0">
                  <a:solidFill>
                    <a:prstClr val="black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Accountability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DEB626-4B27-2457-4AA0-482C07AA4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07" y="6024584"/>
                <a:ext cx="4572000" cy="228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339F313-29BD-0414-4AA5-5DFD7A42B470}"/>
              </a:ext>
            </a:extLst>
          </p:cNvPr>
          <p:cNvSpPr/>
          <p:nvPr/>
        </p:nvSpPr>
        <p:spPr>
          <a:xfrm>
            <a:off x="19461093" y="6024584"/>
            <a:ext cx="4572000" cy="2286000"/>
          </a:xfrm>
          <a:prstGeom prst="rect">
            <a:avLst/>
          </a:prstGeom>
          <a:solidFill>
            <a:srgbClr val="00B050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Arial" charset="0"/>
                <a:sym typeface="Helvetica Neue"/>
              </a:rPr>
              <a:t>Maintenance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# Nurses sustain program implementation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643EE03-C40B-9B64-B8E9-5DA32B3E0D13}"/>
              </a:ext>
            </a:extLst>
          </p:cNvPr>
          <p:cNvSpPr/>
          <p:nvPr/>
        </p:nvSpPr>
        <p:spPr>
          <a:xfrm>
            <a:off x="11754004" y="17568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1901B00-3F7C-50A7-4B72-530F5989B8DF}"/>
              </a:ext>
            </a:extLst>
          </p:cNvPr>
          <p:cNvSpPr/>
          <p:nvPr/>
        </p:nvSpPr>
        <p:spPr>
          <a:xfrm>
            <a:off x="18040504" y="17568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21078F3-52AC-0162-6672-988E5FF13E88}"/>
              </a:ext>
            </a:extLst>
          </p:cNvPr>
          <p:cNvSpPr/>
          <p:nvPr/>
        </p:nvSpPr>
        <p:spPr>
          <a:xfrm>
            <a:off x="11754004" y="43476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5BB11C3-8AF8-1F31-9FCC-B23D81E2FA88}"/>
              </a:ext>
            </a:extLst>
          </p:cNvPr>
          <p:cNvSpPr/>
          <p:nvPr/>
        </p:nvSpPr>
        <p:spPr>
          <a:xfrm>
            <a:off x="18040504" y="43476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FD1ECF7-313D-4147-8AD8-DDB324F6AA4F}"/>
              </a:ext>
            </a:extLst>
          </p:cNvPr>
          <p:cNvSpPr/>
          <p:nvPr/>
        </p:nvSpPr>
        <p:spPr>
          <a:xfrm>
            <a:off x="11754004" y="6787004"/>
            <a:ext cx="1209820" cy="678658"/>
          </a:xfrm>
          <a:prstGeom prst="rightArrow">
            <a:avLst/>
          </a:prstGeom>
          <a:solidFill>
            <a:srgbClr val="00B05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1F0727A-8FC7-5CFC-20BD-B2C8C2586C6B}"/>
              </a:ext>
            </a:extLst>
          </p:cNvPr>
          <p:cNvSpPr/>
          <p:nvPr/>
        </p:nvSpPr>
        <p:spPr>
          <a:xfrm>
            <a:off x="18040504" y="6787004"/>
            <a:ext cx="1209820" cy="678658"/>
          </a:xfrm>
          <a:prstGeom prst="rightArrow">
            <a:avLst/>
          </a:prstGeom>
          <a:solidFill>
            <a:srgbClr val="00B05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73A86635-3623-6FFA-E75E-64A11962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1" y="2887674"/>
            <a:ext cx="6142671" cy="1200328"/>
          </a:xfrm>
        </p:spPr>
        <p:txBody>
          <a:bodyPr/>
          <a:lstStyle/>
          <a:p>
            <a:pPr algn="ctr"/>
            <a:r>
              <a:rPr lang="en-US" sz="4800" dirty="0"/>
              <a:t>Hypothesized 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6087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73" y="11131016"/>
            <a:ext cx="9078687" cy="2317962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47219"/>
              </p:ext>
            </p:extLst>
          </p:nvPr>
        </p:nvGraphicFramePr>
        <p:xfrm>
          <a:off x="1637937" y="1573031"/>
          <a:ext cx="9509762" cy="633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347353"/>
              </p:ext>
            </p:extLst>
          </p:nvPr>
        </p:nvGraphicFramePr>
        <p:xfrm>
          <a:off x="13700760" y="5644616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7D069043-A915-FA1E-17D4-25DD8184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692" y="3077646"/>
            <a:ext cx="6142671" cy="1200328"/>
          </a:xfrm>
        </p:spPr>
        <p:txBody>
          <a:bodyPr/>
          <a:lstStyle/>
          <a:p>
            <a:pPr algn="ctr"/>
            <a:r>
              <a:rPr lang="en-US" sz="6000" dirty="0"/>
              <a:t>RE-AIM Outcomes </a:t>
            </a:r>
          </a:p>
        </p:txBody>
      </p:sp>
    </p:spTree>
    <p:extLst>
      <p:ext uri="{BB962C8B-B14F-4D97-AF65-F5344CB8AC3E}">
        <p14:creationId xmlns:p14="http://schemas.microsoft.com/office/powerpoint/2010/main" val="6480186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D0359-185D-0D42-B487-8EBDE7355551}"/>
              </a:ext>
            </a:extLst>
          </p:cNvPr>
          <p:cNvSpPr txBox="1"/>
          <p:nvPr/>
        </p:nvSpPr>
        <p:spPr>
          <a:xfrm>
            <a:off x="4570640" y="2218224"/>
            <a:ext cx="149059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24" hangingPunct="1"/>
            <a:r>
              <a:rPr lang="en-US" sz="9000" b="0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Dissemination &amp; Implementation Science:</a:t>
            </a:r>
          </a:p>
          <a:p>
            <a:pPr defTabSz="1219224" hangingPunct="1"/>
            <a:r>
              <a:rPr lang="en-US" sz="9000" b="0" u="sng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Strategy-Mechanism-Outcome Examples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6C6338-1DB6-D540-A7A2-409E1C07D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956" y="13111542"/>
            <a:ext cx="1488942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3AC48E-7C84-644A-8548-64B16A9FF6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7507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AACA7A-8FD9-C441-A33B-7FABA329C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6061" y="13111542"/>
            <a:ext cx="1488942" cy="5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450C-0ED7-E9DB-F88C-796276C23729}"/>
              </a:ext>
            </a:extLst>
          </p:cNvPr>
          <p:cNvSpPr txBox="1">
            <a:spLocks/>
          </p:cNvSpPr>
          <p:nvPr/>
        </p:nvSpPr>
        <p:spPr>
          <a:xfrm>
            <a:off x="616239" y="1165751"/>
            <a:ext cx="8355734" cy="7815530"/>
          </a:xfrm>
          <a:prstGeom prst="rect">
            <a:avLst/>
          </a:prstGeom>
        </p:spPr>
        <p:txBody>
          <a:bodyPr/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buNone/>
            </a:pPr>
            <a:r>
              <a:rPr lang="en-US" sz="6667" dirty="0">
                <a:solidFill>
                  <a:srgbClr val="B01C32"/>
                </a:solidFill>
                <a:ea typeface="+mj-ea"/>
                <a:cs typeface="Arial"/>
              </a:rPr>
              <a:t>Context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:</a:t>
            </a: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Rural &amp; Micropolitan VA </a:t>
            </a:r>
            <a:r>
              <a:rPr lang="en-US" sz="4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↓ PA</a:t>
            </a:r>
            <a:endParaRPr lang="en-US" sz="44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Few resources to support physical activity promotion</a:t>
            </a: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Challenges with the need for regular meetings</a:t>
            </a:r>
          </a:p>
          <a:p>
            <a:pPr defTabSz="1219194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Cooperative Extension System Available and Interested in PA promotion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Includes integrated training model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Experience in program delivery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Looking to increase impact (# of people served). </a:t>
            </a:r>
          </a:p>
          <a:p>
            <a:pPr lvl="1" defTabSz="1219194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  <a:t>Open to partnership</a:t>
            </a:r>
            <a:endParaRPr lang="en-US" sz="336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1022043-1419-358D-37DB-9F3C71EB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751" y="1370453"/>
            <a:ext cx="14729010" cy="1099073"/>
          </a:xfrm>
        </p:spPr>
        <p:txBody>
          <a:bodyPr/>
          <a:lstStyle/>
          <a:p>
            <a:pPr algn="ctr"/>
            <a:r>
              <a:rPr lang="en-US" sz="6000" cap="none" dirty="0"/>
              <a:t>Strategy</a:t>
            </a:r>
            <a:br>
              <a:rPr lang="en-US" sz="6000" cap="none" dirty="0"/>
            </a:br>
            <a:r>
              <a:rPr lang="en-US" sz="6000" cap="none" dirty="0"/>
              <a:t>Participatory </a:t>
            </a:r>
            <a:r>
              <a:rPr lang="en-US" sz="5400" cap="none" dirty="0"/>
              <a:t>D4DS</a:t>
            </a:r>
            <a:endParaRPr lang="en-US" sz="6000" cap="none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CBCDFB1-7AF6-ACDF-7430-2B06186A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078" y="4009994"/>
            <a:ext cx="12842355" cy="7561079"/>
          </a:xfrm>
          <a:prstGeom prst="rect">
            <a:avLst/>
          </a:prstGeom>
        </p:spPr>
      </p:pic>
      <p:sp>
        <p:nvSpPr>
          <p:cNvPr id="93" name="Text Placeholder 6">
            <a:extLst>
              <a:ext uri="{FF2B5EF4-FFF2-40B4-BE49-F238E27FC236}">
                <a16:creationId xmlns:a16="http://schemas.microsoft.com/office/drawing/2014/main" id="{9544BD68-4967-D75A-9ABE-67B4D84C1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651002" y="12318408"/>
            <a:ext cx="12908000" cy="616480"/>
          </a:xfrm>
        </p:spPr>
        <p:txBody>
          <a:bodyPr/>
          <a:lstStyle/>
          <a:p>
            <a:r>
              <a:rPr lang="en-US" sz="2667" dirty="0"/>
              <a:t>Estabrooks et al., 2019</a:t>
            </a:r>
          </a:p>
        </p:txBody>
      </p:sp>
    </p:spTree>
    <p:extLst>
      <p:ext uri="{BB962C8B-B14F-4D97-AF65-F5344CB8AC3E}">
        <p14:creationId xmlns:p14="http://schemas.microsoft.com/office/powerpoint/2010/main" val="35951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1449659" y="825500"/>
            <a:ext cx="12215541" cy="1485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Dissemination &amp; Implementation Science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119" name="Body"/>
          <p:cNvSpPr txBox="1">
            <a:spLocks noGrp="1"/>
          </p:cNvSpPr>
          <p:nvPr>
            <p:ph type="body" sz="quarter" idx="1"/>
          </p:nvPr>
        </p:nvSpPr>
        <p:spPr>
          <a:xfrm>
            <a:off x="1219200" y="4187593"/>
            <a:ext cx="12446000" cy="39150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The scientific study of the </a:t>
            </a:r>
            <a:r>
              <a:rPr lang="en-US" sz="4400" b="1" dirty="0">
                <a:latin typeface="Century Gothic" panose="020B0502020202020204" pitchFamily="34" charset="0"/>
              </a:rPr>
              <a:t>strategies </a:t>
            </a:r>
            <a:r>
              <a:rPr lang="en-US" sz="4400" dirty="0">
                <a:latin typeface="Century Gothic" panose="020B0502020202020204" pitchFamily="34" charset="0"/>
              </a:rPr>
              <a:t>and </a:t>
            </a:r>
            <a:r>
              <a:rPr lang="en-US" sz="4400" b="1" dirty="0">
                <a:latin typeface="Century Gothic" panose="020B0502020202020204" pitchFamily="34" charset="0"/>
              </a:rPr>
              <a:t>mechanisms</a:t>
            </a:r>
            <a:r>
              <a:rPr lang="en-US" sz="4400" dirty="0">
                <a:latin typeface="Century Gothic" panose="020B0502020202020204" pitchFamily="34" charset="0"/>
              </a:rPr>
              <a:t> by which scientific </a:t>
            </a:r>
            <a:r>
              <a:rPr lang="en-US" sz="4400" b="1" dirty="0">
                <a:latin typeface="Century Gothic" panose="020B0502020202020204" pitchFamily="34" charset="0"/>
              </a:rPr>
              <a:t>evidence</a:t>
            </a:r>
            <a:r>
              <a:rPr lang="en-US" sz="4400" dirty="0">
                <a:latin typeface="Century Gothic" panose="020B0502020202020204" pitchFamily="34" charset="0"/>
              </a:rPr>
              <a:t> is </a:t>
            </a:r>
            <a:r>
              <a:rPr lang="en-US" sz="4400" b="1" dirty="0">
                <a:latin typeface="Century Gothic" panose="020B0502020202020204" pitchFamily="34" charset="0"/>
              </a:rPr>
              <a:t>disseminated</a:t>
            </a:r>
            <a:r>
              <a:rPr lang="en-US" sz="4400" dirty="0">
                <a:latin typeface="Century Gothic" panose="020B0502020202020204" pitchFamily="34" charset="0"/>
              </a:rPr>
              <a:t> and </a:t>
            </a:r>
            <a:r>
              <a:rPr lang="en-US" sz="4400" b="1" dirty="0">
                <a:latin typeface="Century Gothic" panose="020B0502020202020204" pitchFamily="34" charset="0"/>
              </a:rPr>
              <a:t>implemented</a:t>
            </a:r>
            <a:r>
              <a:rPr lang="en-US" sz="4400" dirty="0">
                <a:latin typeface="Century Gothic" panose="020B0502020202020204" pitchFamily="34" charset="0"/>
              </a:rPr>
              <a:t> in community or clinical settings to improve outcomes for a specified population.</a:t>
            </a:r>
          </a:p>
        </p:txBody>
      </p:sp>
      <p:pic>
        <p:nvPicPr>
          <p:cNvPr id="2050" name="Picture 2" descr="What Is A Skills Mismatch And How Do You Solve It?">
            <a:extLst>
              <a:ext uri="{FF2B5EF4-FFF2-40B4-BE49-F238E27FC236}">
                <a16:creationId xmlns:a16="http://schemas.microsoft.com/office/drawing/2014/main" id="{A62277A1-9754-3E71-804C-F2E3FD50AE83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r="219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5687E-23D1-346C-061F-D6CDF9C73E4B}"/>
              </a:ext>
            </a:extLst>
          </p:cNvPr>
          <p:cNvSpPr txBox="1"/>
          <p:nvPr/>
        </p:nvSpPr>
        <p:spPr>
          <a:xfrm>
            <a:off x="1142999" y="13008114"/>
            <a:ext cx="1333128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000" b="0" dirty="0">
                <a:latin typeface="Century Gothic" panose="020B0502020202020204" pitchFamily="34" charset="0"/>
              </a:rPr>
              <a:t>Estabrooks, 2023; Estabrooks, Brownson, Pronk, 2018; Brownson et al., 2015</a:t>
            </a:r>
          </a:p>
        </p:txBody>
      </p:sp>
    </p:spTree>
    <p:extLst>
      <p:ext uri="{BB962C8B-B14F-4D97-AF65-F5344CB8AC3E}">
        <p14:creationId xmlns:p14="http://schemas.microsoft.com/office/powerpoint/2010/main" val="244048307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25006F-205F-42C0-8D55-B77AC929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0" y="1157471"/>
            <a:ext cx="15291430" cy="892552"/>
          </a:xfrm>
        </p:spPr>
        <p:txBody>
          <a:bodyPr/>
          <a:lstStyle/>
          <a:p>
            <a:pPr algn="ctr"/>
            <a:r>
              <a:rPr lang="en-US" sz="6000" dirty="0"/>
              <a:t>Comparing D4Ds to standard intervention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5E573C-78D7-4613-9741-B6C2DEF9E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EF93D-3AF3-4F42-B6BD-48D9CDC9A9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4AAF7B-B0C2-4AA4-AEB2-C0ACAD7E1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158A96-5106-4D11-A103-5DBC02BDE8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77898" y="12477749"/>
            <a:ext cx="13558105" cy="791952"/>
          </a:xfrm>
        </p:spPr>
        <p:txBody>
          <a:bodyPr/>
          <a:lstStyle/>
          <a:p>
            <a:r>
              <a:rPr lang="en-US" sz="2667" dirty="0"/>
              <a:t>Harden, Johnson, Almeida, </a:t>
            </a:r>
            <a:r>
              <a:rPr lang="en-US" sz="2667" dirty="0" err="1"/>
              <a:t>Estabrooks</a:t>
            </a:r>
            <a:r>
              <a:rPr lang="en-US" sz="2667" dirty="0"/>
              <a:t>, 2017; Johnson, Harden, </a:t>
            </a:r>
            <a:r>
              <a:rPr lang="en-US" sz="2667" dirty="0" err="1"/>
              <a:t>Estabrooks</a:t>
            </a:r>
            <a:r>
              <a:rPr lang="en-US" sz="2667" dirty="0"/>
              <a:t>, 2016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B71760-335B-4297-B4B5-447DEA1718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048000" y="12575648"/>
            <a:ext cx="1830917" cy="915458"/>
          </a:xfrm>
          <a:prstGeom prst="rect">
            <a:avLst/>
          </a:prstGeom>
        </p:spPr>
        <p:txBody>
          <a:bodyPr/>
          <a:lstStyle>
            <a:lvl1pPr eaLnBrk="0" hangingPunct="0"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1485930" indent="-571511" eaLnBrk="0" hangingPunct="0"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2286046" indent="-457209" eaLnBrk="0" hangingPunct="0"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3200464" indent="-457209" eaLnBrk="0" hangingPunct="0"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4114882" indent="-457209" eaLnBrk="0" hangingPunct="0"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5029301" indent="-457209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5943719" indent="-457209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6858137" indent="-457209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7772555" indent="-457209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l" defTabSz="1219224"/>
            <a:fld id="{F35B294D-F881-4B71-AA3E-EC29A0A748EA}" type="slidenum">
              <a:rPr lang="en-US" altLang="en-US" sz="200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pPr algn="l" defTabSz="1219224"/>
              <a:t>20</a:t>
            </a:fld>
            <a:endParaRPr lang="en-US" altLang="en-US" sz="2000" b="0" kern="12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222" name="TextBox 29">
            <a:extLst>
              <a:ext uri="{FF2B5EF4-FFF2-40B4-BE49-F238E27FC236}">
                <a16:creationId xmlns:a16="http://schemas.microsoft.com/office/drawing/2014/main" id="{0A678155-2497-4039-8D16-E76B0265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7" y="3810002"/>
            <a:ext cx="70770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defTabSz="1219224" eaLnBrk="1" hangingPunct="1"/>
            <a:r>
              <a:rPr lang="en-US" altLang="en-US" sz="3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Participatory Designed for Dissemination &amp; Sustainability</a:t>
            </a:r>
          </a:p>
        </p:txBody>
      </p:sp>
      <p:sp>
        <p:nvSpPr>
          <p:cNvPr id="9223" name="TextBox 29">
            <a:extLst>
              <a:ext uri="{FF2B5EF4-FFF2-40B4-BE49-F238E27FC236}">
                <a16:creationId xmlns:a16="http://schemas.microsoft.com/office/drawing/2014/main" id="{C7DBA683-BC30-478B-9386-81E96644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120" y="3810002"/>
            <a:ext cx="70770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defTabSz="1219224" eaLnBrk="1" hangingPunct="1"/>
            <a:r>
              <a:rPr lang="en-US" altLang="en-US" sz="3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Standard Development Strategy</a:t>
            </a:r>
          </a:p>
        </p:txBody>
      </p:sp>
      <p:sp>
        <p:nvSpPr>
          <p:cNvPr id="9224" name="TextBox 29">
            <a:extLst>
              <a:ext uri="{FF2B5EF4-FFF2-40B4-BE49-F238E27FC236}">
                <a16:creationId xmlns:a16="http://schemas.microsoft.com/office/drawing/2014/main" id="{50C42D9F-7942-4A4F-82D7-B56E504BA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270" y="7716803"/>
            <a:ext cx="2716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defTabSz="1219224" eaLnBrk="1" hangingPunct="1"/>
            <a:r>
              <a:rPr lang="en-US" altLang="en-US" sz="3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Versus</a:t>
            </a:r>
          </a:p>
        </p:txBody>
      </p:sp>
      <p:sp>
        <p:nvSpPr>
          <p:cNvPr id="9225" name="TextBox 29">
            <a:extLst>
              <a:ext uri="{FF2B5EF4-FFF2-40B4-BE49-F238E27FC236}">
                <a16:creationId xmlns:a16="http://schemas.microsoft.com/office/drawing/2014/main" id="{A2B7E4B2-175F-4FAA-BE9F-86FFBEDA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7" y="11277603"/>
            <a:ext cx="7915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defTabSz="1219224" eaLnBrk="1" hangingPunct="1"/>
            <a:r>
              <a:rPr lang="en-US" altLang="en-US" sz="4800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Fit Extension</a:t>
            </a:r>
          </a:p>
        </p:txBody>
      </p:sp>
      <p:sp>
        <p:nvSpPr>
          <p:cNvPr id="9226" name="TextBox 29">
            <a:extLst>
              <a:ext uri="{FF2B5EF4-FFF2-40B4-BE49-F238E27FC236}">
                <a16:creationId xmlns:a16="http://schemas.microsoft.com/office/drawing/2014/main" id="{6D9EFC9C-D76E-40E7-9D42-8F3000B5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120" y="11299827"/>
            <a:ext cx="7077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defTabSz="1219224" eaLnBrk="1" hangingPunct="1"/>
            <a:r>
              <a:rPr lang="en-US" altLang="en-US" sz="4800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Active Living Everyday 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0913F89-0C98-49FE-898C-6F048E29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04" y="5279263"/>
            <a:ext cx="4281003" cy="55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2414ED-B303-4304-90ED-A2A351394C8C}"/>
              </a:ext>
            </a:extLst>
          </p:cNvPr>
          <p:cNvGrpSpPr/>
          <p:nvPr/>
        </p:nvGrpSpPr>
        <p:grpSpPr>
          <a:xfrm>
            <a:off x="1453517" y="5910853"/>
            <a:ext cx="6731000" cy="4267200"/>
            <a:chOff x="817246" y="3546512"/>
            <a:chExt cx="4038600" cy="2560320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0E813A22-6C15-4C71-809A-36AC4A47B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6" y="3546512"/>
              <a:ext cx="4038600" cy="25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 descr="https://static.wixstatic.com/media/a85561_73e19e0027504001a6a8ae136e02c6b8~mv2.png/v1/fill/w_138,h_75,al_c,q_85,usm_0.66_1.00_0.01,enc_auto/a85561_73e19e0027504001a6a8ae136e02c6b8~mv2.png">
              <a:extLst>
                <a:ext uri="{FF2B5EF4-FFF2-40B4-BE49-F238E27FC236}">
                  <a16:creationId xmlns:a16="http://schemas.microsoft.com/office/drawing/2014/main" id="{57BC2978-E777-476F-BC5D-81648E08B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245" y="4128682"/>
              <a:ext cx="2568602" cy="139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0D73B7-A361-B234-DDD8-6B190D6AAD41}"/>
              </a:ext>
            </a:extLst>
          </p:cNvPr>
          <p:cNvGrpSpPr/>
          <p:nvPr/>
        </p:nvGrpSpPr>
        <p:grpSpPr>
          <a:xfrm>
            <a:off x="17780002" y="1919277"/>
            <a:ext cx="7112001" cy="10373897"/>
            <a:chOff x="2743200" y="669756"/>
            <a:chExt cx="4267201" cy="6224338"/>
          </a:xfrm>
        </p:grpSpPr>
        <p:sp>
          <p:nvSpPr>
            <p:cNvPr id="4" name="Text Box 258">
              <a:extLst>
                <a:ext uri="{FF2B5EF4-FFF2-40B4-BE49-F238E27FC236}">
                  <a16:creationId xmlns:a16="http://schemas.microsoft.com/office/drawing/2014/main" id="{23C87845-A304-6AFC-DA3B-1B6E83819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1" y="669756"/>
              <a:ext cx="2057400" cy="6969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defTabSz="1219224"/>
              <a:r>
                <a:rPr lang="en-US" altLang="en-US" sz="3333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N=56 Health Educators</a:t>
              </a:r>
            </a:p>
          </p:txBody>
        </p: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FEF5E1D5-C2E0-F4A0-FF97-69E660AFD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399" y="1431754"/>
              <a:ext cx="2057401" cy="1945103"/>
              <a:chOff x="2112" y="1296"/>
              <a:chExt cx="1037" cy="576"/>
            </a:xfrm>
          </p:grpSpPr>
          <p:sp>
            <p:nvSpPr>
              <p:cNvPr id="27" name="Text Box 262">
                <a:extLst>
                  <a:ext uri="{FF2B5EF4-FFF2-40B4-BE49-F238E27FC236}">
                    <a16:creationId xmlns:a16="http://schemas.microsoft.com/office/drawing/2014/main" id="{B9CC12C5-5564-7D75-5195-E02DCE283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447"/>
                <a:ext cx="1037" cy="4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  <a:cs typeface="Arial" panose="020B0604020202020204" pitchFamily="34" charset="0"/>
                  </a:defRPr>
                </a:lvl9pPr>
              </a:lstStyle>
              <a:p>
                <a:pPr defTabSz="1219224"/>
                <a:r>
                  <a:rPr lang="en-US" altLang="en-US" sz="3333" kern="1200">
                    <a:solidFill>
                      <a:prstClr val="black"/>
                    </a:solidFill>
                    <a:latin typeface="Century Gothic" panose="020B0502020202020204" pitchFamily="34" charset="0"/>
                    <a:ea typeface="PMingLiU" panose="020B0604030504040204" pitchFamily="18" charset="-120"/>
                  </a:rPr>
                  <a:t>Health Educators interested</a:t>
                </a:r>
              </a:p>
              <a:p>
                <a:pPr defTabSz="1219224"/>
                <a:r>
                  <a:rPr lang="en-US" altLang="en-US" sz="3333" kern="1200">
                    <a:solidFill>
                      <a:prstClr val="black"/>
                    </a:solidFill>
                    <a:latin typeface="Century Gothic" panose="020B0502020202020204" pitchFamily="34" charset="0"/>
                    <a:ea typeface="PMingLiU" panose="020B0604030504040204" pitchFamily="18" charset="-120"/>
                  </a:rPr>
                  <a:t>N=36</a:t>
                </a:r>
              </a:p>
            </p:txBody>
          </p:sp>
          <p:sp>
            <p:nvSpPr>
              <p:cNvPr id="28" name="Line 269">
                <a:extLst>
                  <a:ext uri="{FF2B5EF4-FFF2-40B4-BE49-F238E27FC236}">
                    <a16:creationId xmlns:a16="http://schemas.microsoft.com/office/drawing/2014/main" id="{AB19FA93-C7DB-F0A6-61FC-C8377ADE0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29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1219224" hangingPunct="1"/>
                <a:endParaRPr lang="en-US" sz="3333" b="0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 Box 264">
              <a:extLst>
                <a:ext uri="{FF2B5EF4-FFF2-40B4-BE49-F238E27FC236}">
                  <a16:creationId xmlns:a16="http://schemas.microsoft.com/office/drawing/2014/main" id="{44A42FCE-D10B-3200-00B9-B7D9856CC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4402470"/>
              <a:ext cx="1676400" cy="658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defTabSz="1219224"/>
              <a:r>
                <a:rPr lang="en-US" altLang="en-US" sz="3333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ALED</a:t>
              </a:r>
            </a:p>
            <a:p>
              <a:pPr defTabSz="1219224"/>
              <a:r>
                <a:rPr lang="en-US" altLang="en-US" sz="3333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N= 18</a:t>
              </a:r>
              <a:endParaRPr lang="en-US" altLang="en-US" sz="3333" b="0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3" name="Text Box 266">
              <a:extLst>
                <a:ext uri="{FF2B5EF4-FFF2-40B4-BE49-F238E27FC236}">
                  <a16:creationId xmlns:a16="http://schemas.microsoft.com/office/drawing/2014/main" id="{438BD2E9-28E7-86C4-D967-A47C0FEC5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402470"/>
              <a:ext cx="1524000" cy="658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defTabSz="1219224"/>
              <a:r>
                <a:rPr lang="en-US" altLang="en-US" sz="3333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Fit Ex</a:t>
              </a:r>
            </a:p>
            <a:p>
              <a:pPr defTabSz="1219224"/>
              <a:r>
                <a:rPr lang="en-US" altLang="en-US" sz="3333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N=18</a:t>
              </a:r>
              <a:endParaRPr lang="en-US" altLang="en-US" sz="3333" b="0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CFB435AA-AEA1-0A3C-8B0C-4070028F0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3773904"/>
              <a:ext cx="1371600" cy="484188"/>
              <a:chOff x="2400" y="925"/>
              <a:chExt cx="624" cy="274"/>
            </a:xfrm>
          </p:grpSpPr>
          <p:sp>
            <p:nvSpPr>
              <p:cNvPr id="25" name="Line 272">
                <a:extLst>
                  <a:ext uri="{FF2B5EF4-FFF2-40B4-BE49-F238E27FC236}">
                    <a16:creationId xmlns:a16="http://schemas.microsoft.com/office/drawing/2014/main" id="{FE025727-75A1-9BA3-53D8-DC31BFF2C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925"/>
                <a:ext cx="312" cy="2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1219224" hangingPunct="1"/>
                <a:endParaRPr lang="en-US" sz="3333" b="0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272">
                <a:extLst>
                  <a:ext uri="{FF2B5EF4-FFF2-40B4-BE49-F238E27FC236}">
                    <a16:creationId xmlns:a16="http://schemas.microsoft.com/office/drawing/2014/main" id="{84862292-3051-62C2-0854-0FB649C71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926"/>
                <a:ext cx="277" cy="2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1219224" hangingPunct="1"/>
                <a:endParaRPr lang="en-US" sz="3333" b="0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Arrow Connector 21">
              <a:extLst>
                <a:ext uri="{FF2B5EF4-FFF2-40B4-BE49-F238E27FC236}">
                  <a16:creationId xmlns:a16="http://schemas.microsoft.com/office/drawing/2014/main" id="{E9B07AD9-DDD2-6079-0BEA-B1E1789A42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730083" y="456237"/>
              <a:ext cx="152400" cy="2408237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E15BF2-C946-07AD-F7F2-A8379C35A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613482"/>
              <a:ext cx="6858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defTabSz="1219224"/>
              <a:r>
                <a:rPr lang="en-US" altLang="en-US" sz="3333" b="0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R</a:t>
              </a:r>
            </a:p>
          </p:txBody>
        </p:sp>
        <p:sp>
          <p:nvSpPr>
            <p:cNvPr id="19" name="Text Box 264">
              <a:extLst>
                <a:ext uri="{FF2B5EF4-FFF2-40B4-BE49-F238E27FC236}">
                  <a16:creationId xmlns:a16="http://schemas.microsoft.com/office/drawing/2014/main" id="{FEB0DED9-4C58-E089-8D11-33A4F72D3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297906"/>
              <a:ext cx="38100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defTabSz="1219224"/>
              <a:r>
                <a:rPr lang="en-US" altLang="en-US" sz="3333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Telephone Introduction</a:t>
              </a:r>
              <a:endParaRPr lang="en-US" altLang="en-US" sz="3333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20" name="Text Box 266">
              <a:extLst>
                <a:ext uri="{FF2B5EF4-FFF2-40B4-BE49-F238E27FC236}">
                  <a16:creationId xmlns:a16="http://schemas.microsoft.com/office/drawing/2014/main" id="{CB15E834-626E-323F-8388-FF0C855D1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850272"/>
              <a:ext cx="38100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defTabSz="1219224"/>
              <a:r>
                <a:rPr lang="en-US" altLang="en-US" sz="3333" kern="120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Online Training</a:t>
              </a:r>
              <a:endParaRPr lang="en-US" altLang="en-US" sz="3333" b="0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22" name="Text Box 264">
              <a:extLst>
                <a:ext uri="{FF2B5EF4-FFF2-40B4-BE49-F238E27FC236}">
                  <a16:creationId xmlns:a16="http://schemas.microsoft.com/office/drawing/2014/main" id="{6F8B2B81-994F-0B1E-4A4A-AA260175E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6463882"/>
              <a:ext cx="38100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cs typeface="Arial" panose="020B0604020202020204" pitchFamily="34" charset="0"/>
                </a:defRPr>
              </a:lvl9pPr>
            </a:lstStyle>
            <a:p>
              <a:pPr defTabSz="1219224"/>
              <a:r>
                <a:rPr lang="en-US" altLang="en-US" sz="3333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</a:rPr>
                <a:t>In person training</a:t>
              </a:r>
              <a:endParaRPr lang="en-US" altLang="en-US" sz="3333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0D9589-2F2E-63B5-3D4B-A464B21648CF}"/>
              </a:ext>
            </a:extLst>
          </p:cNvPr>
          <p:cNvGrpSpPr/>
          <p:nvPr/>
        </p:nvGrpSpPr>
        <p:grpSpPr>
          <a:xfrm>
            <a:off x="19697825" y="8392028"/>
            <a:ext cx="4581144" cy="3756375"/>
            <a:chOff x="15823603" y="6858000"/>
            <a:chExt cx="4581144" cy="3756375"/>
          </a:xfrm>
        </p:grpSpPr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F2C88903-8D32-4382-29CF-092C2CDA14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823603" y="6898203"/>
              <a:ext cx="4581144" cy="37161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5F5AEAC8-821C-86F6-F21F-933777D8E4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315266" y="6858000"/>
              <a:ext cx="3666744" cy="26718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483796D3-F650-7419-BCDA-58A23AEF69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909626" y="6928528"/>
              <a:ext cx="2478024" cy="16093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CB1B55C-C5DC-29AE-EC24-FA1C037C7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10565" y="9611756"/>
              <a:ext cx="26949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Institutionalization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Policy Development</a:t>
              </a:r>
            </a:p>
          </p:txBody>
        </p:sp>
        <p:sp>
          <p:nvSpPr>
            <p:cNvPr id="67" name="Text Box 15">
              <a:extLst>
                <a:ext uri="{FF2B5EF4-FFF2-40B4-BE49-F238E27FC236}">
                  <a16:creationId xmlns:a16="http://schemas.microsoft.com/office/drawing/2014/main" id="{AF99B0A4-40BD-D075-9375-52A00065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9106" y="8502075"/>
              <a:ext cx="216437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Adoption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Implementation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Sustainment</a:t>
              </a:r>
            </a:p>
          </p:txBody>
        </p:sp>
        <p:sp>
          <p:nvSpPr>
            <p:cNvPr id="68" name="Text Box 15">
              <a:extLst>
                <a:ext uri="{FF2B5EF4-FFF2-40B4-BE49-F238E27FC236}">
                  <a16:creationId xmlns:a16="http://schemas.microsoft.com/office/drawing/2014/main" id="{6A1A2032-8898-0CFB-748F-78E44DE8E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6457" y="7169650"/>
              <a:ext cx="187904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Reach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Effectiveness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Maintenance</a:t>
              </a:r>
            </a:p>
          </p:txBody>
        </p:sp>
      </p:grp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76CC394-12D4-442B-0D85-605A019CF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2B0A1C-906A-FD1B-43D4-0C5307FD08B6}"/>
              </a:ext>
            </a:extLst>
          </p:cNvPr>
          <p:cNvGrpSpPr/>
          <p:nvPr/>
        </p:nvGrpSpPr>
        <p:grpSpPr>
          <a:xfrm>
            <a:off x="552570" y="7197881"/>
            <a:ext cx="6345102" cy="5803911"/>
            <a:chOff x="552570" y="3578381"/>
            <a:chExt cx="6345102" cy="580391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C482EA3-874B-2047-62B7-FE70141025A3}"/>
                </a:ext>
              </a:extLst>
            </p:cNvPr>
            <p:cNvGrpSpPr/>
            <p:nvPr/>
          </p:nvGrpSpPr>
          <p:grpSpPr>
            <a:xfrm>
              <a:off x="1442887" y="3578381"/>
              <a:ext cx="4765622" cy="5803911"/>
              <a:chOff x="1442887" y="6435366"/>
              <a:chExt cx="4765622" cy="5803911"/>
            </a:xfrm>
          </p:grpSpPr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EB7BAA8D-2B86-4268-72E1-A71FC78B3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200" y="7859441"/>
                <a:ext cx="46091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rPr>
                  <a:t>Infrastructure 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8EB3352-0D67-447A-60AB-A57313A5478A}"/>
                  </a:ext>
                </a:extLst>
              </p:cNvPr>
              <p:cNvGrpSpPr/>
              <p:nvPr/>
            </p:nvGrpSpPr>
            <p:grpSpPr>
              <a:xfrm>
                <a:off x="1442887" y="8482902"/>
                <a:ext cx="4581144" cy="3756375"/>
                <a:chOff x="15316159" y="4222653"/>
                <a:chExt cx="4581144" cy="3756375"/>
              </a:xfrm>
            </p:grpSpPr>
            <p:sp>
              <p:nvSpPr>
                <p:cNvPr id="25" name="Oval 9">
                  <a:extLst>
                    <a:ext uri="{FF2B5EF4-FFF2-40B4-BE49-F238E27FC236}">
                      <a16:creationId xmlns:a16="http://schemas.microsoft.com/office/drawing/2014/main" id="{46FED1E3-4012-E582-FEF1-0129F8B72B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16159" y="4222653"/>
                  <a:ext cx="4581144" cy="37161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3" name="Oval 9">
                  <a:extLst>
                    <a:ext uri="{FF2B5EF4-FFF2-40B4-BE49-F238E27FC236}">
                      <a16:creationId xmlns:a16="http://schemas.microsoft.com/office/drawing/2014/main" id="{B912F79E-721C-C9BF-F269-2261C07E8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8896" y="5307160"/>
                  <a:ext cx="3666744" cy="267186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8" name="Oval 9">
                  <a:extLst>
                    <a:ext uri="{FF2B5EF4-FFF2-40B4-BE49-F238E27FC236}">
                      <a16:creationId xmlns:a16="http://schemas.microsoft.com/office/drawing/2014/main" id="{6002B6DD-7385-4028-70D0-1AACDC2C0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3256" y="6299156"/>
                  <a:ext cx="2478024" cy="160934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1" name="Text Box 15">
                  <a:extLst>
                    <a:ext uri="{FF2B5EF4-FFF2-40B4-BE49-F238E27FC236}">
                      <a16:creationId xmlns:a16="http://schemas.microsoft.com/office/drawing/2014/main" id="{F8A4B766-0813-8CBA-EEED-1387AAF1C8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40648" y="4702052"/>
                  <a:ext cx="304442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Decision Makers</a:t>
                  </a:r>
                </a:p>
              </p:txBody>
            </p:sp>
            <p:sp>
              <p:nvSpPr>
                <p:cNvPr id="52" name="Text Box 15">
                  <a:extLst>
                    <a:ext uri="{FF2B5EF4-FFF2-40B4-BE49-F238E27FC236}">
                      <a16:creationId xmlns:a16="http://schemas.microsoft.com/office/drawing/2014/main" id="{C94DB392-E94C-5CC9-3838-72DCD91961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97720" y="5713762"/>
                  <a:ext cx="2549096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Implementors</a:t>
                  </a:r>
                </a:p>
              </p:txBody>
            </p:sp>
            <p:sp>
              <p:nvSpPr>
                <p:cNvPr id="53" name="Text Box 15">
                  <a:extLst>
                    <a:ext uri="{FF2B5EF4-FFF2-40B4-BE49-F238E27FC236}">
                      <a16:creationId xmlns:a16="http://schemas.microsoft.com/office/drawing/2014/main" id="{7B39304C-5610-75AC-F2C9-B8DA161FAF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06520" y="6850245"/>
                  <a:ext cx="239681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Beneficiaries</a:t>
                  </a:r>
                </a:p>
              </p:txBody>
            </p:sp>
          </p:grpSp>
          <p:sp>
            <p:nvSpPr>
              <p:cNvPr id="91" name="Text Box 15">
                <a:extLst>
                  <a:ext uri="{FF2B5EF4-FFF2-40B4-BE49-F238E27FC236}">
                    <a16:creationId xmlns:a16="http://schemas.microsoft.com/office/drawing/2014/main" id="{BE59FFC6-CC7B-2C0D-D73A-DEB31A661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9386" y="6435366"/>
                <a:ext cx="4609123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rPr>
                  <a:t>Cooperative Extension</a:t>
                </a:r>
              </a:p>
            </p:txBody>
          </p:sp>
        </p:grpSp>
        <p:sp>
          <p:nvSpPr>
            <p:cNvPr id="73" name="Oval 4">
              <a:extLst>
                <a:ext uri="{FF2B5EF4-FFF2-40B4-BE49-F238E27FC236}">
                  <a16:creationId xmlns:a16="http://schemas.microsoft.com/office/drawing/2014/main" id="{3AC29446-A191-2305-1383-275C1B2E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70" y="4745603"/>
              <a:ext cx="6345102" cy="46366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191417D-87CA-35C1-1F20-FF2A243A9408}"/>
              </a:ext>
            </a:extLst>
          </p:cNvPr>
          <p:cNvSpPr/>
          <p:nvPr/>
        </p:nvSpPr>
        <p:spPr>
          <a:xfrm>
            <a:off x="109006" y="9639261"/>
            <a:ext cx="24165988" cy="1676477"/>
          </a:xfrm>
          <a:prstGeom prst="rect">
            <a:avLst/>
          </a:prstGeom>
          <a:solidFill>
            <a:srgbClr val="005FA6">
              <a:alpha val="20000"/>
            </a:srgbClr>
          </a:solidFill>
          <a:ln w="38100">
            <a:solidFill>
              <a:srgbClr val="005F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BBAE10-274C-9921-B4F9-F3CA95F948AB}"/>
              </a:ext>
            </a:extLst>
          </p:cNvPr>
          <p:cNvSpPr/>
          <p:nvPr/>
        </p:nvSpPr>
        <p:spPr>
          <a:xfrm>
            <a:off x="3581648" y="3978269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Participatory D4DS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7B971D-4837-8EB9-8264-D36BE88A04CA}"/>
                  </a:ext>
                </a:extLst>
              </p:cNvPr>
              <p:cNvSpPr/>
              <p:nvPr/>
            </p:nvSpPr>
            <p:spPr>
              <a:xfrm>
                <a:off x="9877945" y="3978269"/>
                <a:ext cx="4572000" cy="2286000"/>
              </a:xfrm>
              <a:prstGeom prst="rect">
                <a:avLst/>
              </a:prstGeom>
              <a:solidFill>
                <a:srgbClr val="005FA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marR="0" lvl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Helvetica Neue"/>
                      </a:rPr>
                      <m:t>↑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 Compatibility</a:t>
                </a:r>
              </a:p>
              <a:p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↓Complexity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Trailability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Relative advantage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7B971D-4837-8EB9-8264-D36BE88A0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945" y="3978269"/>
                <a:ext cx="4572000" cy="2286000"/>
              </a:xfrm>
              <a:prstGeom prst="rect">
                <a:avLst/>
              </a:prstGeom>
              <a:blipFill>
                <a:blip r:embed="rId2"/>
                <a:stretch>
                  <a:fillRect r="-1657" b="-2747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918480F-978B-E69C-7FB2-50C315A14C22}"/>
              </a:ext>
            </a:extLst>
          </p:cNvPr>
          <p:cNvSpPr txBox="1"/>
          <p:nvPr/>
        </p:nvSpPr>
        <p:spPr>
          <a:xfrm>
            <a:off x="3581648" y="3141853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E30AF-C7E7-EFB8-2755-34FF9ACDB355}"/>
              </a:ext>
            </a:extLst>
          </p:cNvPr>
          <p:cNvSpPr txBox="1"/>
          <p:nvPr/>
        </p:nvSpPr>
        <p:spPr>
          <a:xfrm>
            <a:off x="9877945" y="3141853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Mechanism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BE9E9-133C-4E0E-BD71-8300B4EF1853}"/>
              </a:ext>
            </a:extLst>
          </p:cNvPr>
          <p:cNvSpPr txBox="1"/>
          <p:nvPr/>
        </p:nvSpPr>
        <p:spPr>
          <a:xfrm>
            <a:off x="16136731" y="3141853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Outcome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1F5E6-94DF-B085-F6D3-D23C4D9F4CDA}"/>
              </a:ext>
            </a:extLst>
          </p:cNvPr>
          <p:cNvSpPr/>
          <p:nvPr/>
        </p:nvSpPr>
        <p:spPr>
          <a:xfrm>
            <a:off x="16136731" y="3978269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Arial" charset="0"/>
                <a:sym typeface="Helvetica Neue"/>
              </a:rPr>
              <a:t>Adoption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# Agents that are trained and deliver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643EE03-C40B-9B64-B8E9-5DA32B3E0D13}"/>
              </a:ext>
            </a:extLst>
          </p:cNvPr>
          <p:cNvSpPr/>
          <p:nvPr/>
        </p:nvSpPr>
        <p:spPr>
          <a:xfrm>
            <a:off x="8429642" y="4589224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1901B00-3F7C-50A7-4B72-530F5989B8DF}"/>
              </a:ext>
            </a:extLst>
          </p:cNvPr>
          <p:cNvSpPr/>
          <p:nvPr/>
        </p:nvSpPr>
        <p:spPr>
          <a:xfrm>
            <a:off x="14716142" y="4589224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969DB2DC-0850-8B57-C087-7410E507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0" y="1157471"/>
            <a:ext cx="15291430" cy="892552"/>
          </a:xfrm>
        </p:spPr>
        <p:txBody>
          <a:bodyPr/>
          <a:lstStyle/>
          <a:p>
            <a:pPr algn="ctr"/>
            <a:r>
              <a:rPr lang="en-US" sz="6000" dirty="0"/>
              <a:t>Hypothesized Mechanism of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FC284B-FD90-99EE-C5C3-1F831BB7505D}"/>
              </a:ext>
            </a:extLst>
          </p:cNvPr>
          <p:cNvSpPr txBox="1"/>
          <p:nvPr/>
        </p:nvSpPr>
        <p:spPr>
          <a:xfrm>
            <a:off x="4321274" y="6896282"/>
            <a:ext cx="16304162" cy="152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24" hangingPunct="1"/>
            <a:r>
              <a:rPr lang="en-US" sz="4667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Quantitative, qualitative, and mixed methods approaches are needed to assess mechanisms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F6EE2CF-1913-D66E-6CC5-06A8F924B640}"/>
              </a:ext>
            </a:extLst>
          </p:cNvPr>
          <p:cNvSpPr txBox="1">
            <a:spLocks/>
          </p:cNvSpPr>
          <p:nvPr/>
        </p:nvSpPr>
        <p:spPr>
          <a:xfrm>
            <a:off x="7777898" y="12477749"/>
            <a:ext cx="13558105" cy="791952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981190" indent="-7619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6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3047984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4267179" indent="-6095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4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5486373" indent="-609597" algn="l" defTabSz="1219194" rtl="0" eaLnBrk="1" latinLnBrk="0" hangingPunct="1">
              <a:spcBef>
                <a:spcPct val="20000"/>
              </a:spcBef>
              <a:buFont typeface="Arial"/>
              <a:buChar char="»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6705566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60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55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49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/>
              <a:t>Harden, Johnson, Almeida, Estabrooks, 2017; Johnson, Harden, Estabrooks, 2016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40913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37AFAD43-3E7D-D651-B4FB-DC5A4CE72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2416" y="932497"/>
            <a:ext cx="19812000" cy="16764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Mechanism: </a:t>
            </a:r>
            <a:b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Relative advantage based on RE-AIM OUTCOME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新細明體" pitchFamily="28" charset="-12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D08A6C-3AB0-7376-D905-000168523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752939"/>
              </p:ext>
            </p:extLst>
          </p:nvPr>
        </p:nvGraphicFramePr>
        <p:xfrm>
          <a:off x="4876800" y="3505200"/>
          <a:ext cx="137160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0" name="TextBox 3">
            <a:extLst>
              <a:ext uri="{FF2B5EF4-FFF2-40B4-BE49-F238E27FC236}">
                <a16:creationId xmlns:a16="http://schemas.microsoft.com/office/drawing/2014/main" id="{C117D5F9-F018-680A-4805-31A01DE3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736" y="12344401"/>
            <a:ext cx="1686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 p&lt;0.05</a:t>
            </a:r>
          </a:p>
        </p:txBody>
      </p:sp>
      <p:sp>
        <p:nvSpPr>
          <p:cNvPr id="14341" name="TextBox 4">
            <a:extLst>
              <a:ext uri="{FF2B5EF4-FFF2-40B4-BE49-F238E27FC236}">
                <a16:creationId xmlns:a16="http://schemas.microsoft.com/office/drawing/2014/main" id="{25C2355E-4E6D-7087-CE86-0F89BE38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72" y="5334001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</a:t>
            </a:r>
          </a:p>
        </p:txBody>
      </p:sp>
      <p:sp>
        <p:nvSpPr>
          <p:cNvPr id="14342" name="TextBox 6">
            <a:extLst>
              <a:ext uri="{FF2B5EF4-FFF2-40B4-BE49-F238E27FC236}">
                <a16:creationId xmlns:a16="http://schemas.microsoft.com/office/drawing/2014/main" id="{F8480ADA-E3A1-DFA0-63BF-DCA65DD2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2472" y="5334001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</a:t>
            </a:r>
          </a:p>
        </p:txBody>
      </p:sp>
      <p:sp>
        <p:nvSpPr>
          <p:cNvPr id="14343" name="TextBox 7">
            <a:extLst>
              <a:ext uri="{FF2B5EF4-FFF2-40B4-BE49-F238E27FC236}">
                <a16:creationId xmlns:a16="http://schemas.microsoft.com/office/drawing/2014/main" id="{1AD4B532-1D7B-60E2-6630-E342031FB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8472" y="5638801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</a:t>
            </a:r>
          </a:p>
        </p:txBody>
      </p:sp>
      <p:sp>
        <p:nvSpPr>
          <p:cNvPr id="14344" name="TextBox 8">
            <a:extLst>
              <a:ext uri="{FF2B5EF4-FFF2-40B4-BE49-F238E27FC236}">
                <a16:creationId xmlns:a16="http://schemas.microsoft.com/office/drawing/2014/main" id="{A62EDE44-BA93-A5AF-2F2E-FA364DE0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7322" y="6181727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14E4E16-713C-CCA3-5CE3-EB9F16ECB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087744"/>
              </p:ext>
            </p:extLst>
          </p:nvPr>
        </p:nvGraphicFramePr>
        <p:xfrm>
          <a:off x="5638800" y="3505200"/>
          <a:ext cx="13716000" cy="869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Box 3">
            <a:extLst>
              <a:ext uri="{FF2B5EF4-FFF2-40B4-BE49-F238E27FC236}">
                <a16:creationId xmlns:a16="http://schemas.microsoft.com/office/drawing/2014/main" id="{F401BE0F-A45B-1D9D-0F7F-97016755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736" y="12344401"/>
            <a:ext cx="1686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 p&lt;0.05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4A8BA023-0BD2-D616-8C58-45034D9F9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322" y="5791201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</a:t>
            </a:r>
          </a:p>
        </p:txBody>
      </p:sp>
      <p:sp>
        <p:nvSpPr>
          <p:cNvPr id="15366" name="TextBox 6">
            <a:extLst>
              <a:ext uri="{FF2B5EF4-FFF2-40B4-BE49-F238E27FC236}">
                <a16:creationId xmlns:a16="http://schemas.microsoft.com/office/drawing/2014/main" id="{DCBBC605-D65E-B7B3-E0B4-37E234F7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7322" y="4572001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*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49EFDF-22BC-BD49-D206-2C5FB3F6869B}"/>
              </a:ext>
            </a:extLst>
          </p:cNvPr>
          <p:cNvSpPr txBox="1">
            <a:spLocks noChangeArrowheads="1"/>
          </p:cNvSpPr>
          <p:nvPr/>
        </p:nvSpPr>
        <p:spPr>
          <a:xfrm>
            <a:off x="2332416" y="932497"/>
            <a:ext cx="19812000" cy="1676400"/>
          </a:xfrm>
        </p:spPr>
        <p:txBody>
          <a:bodyPr/>
          <a:lstStyle>
            <a:lvl1pPr algn="l" defTabSz="1219194" rtl="0" eaLnBrk="1" latinLnBrk="0" hangingPunct="1">
              <a:spcBef>
                <a:spcPct val="0"/>
              </a:spcBef>
              <a:buNone/>
              <a:defRPr sz="7467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pPr algn="ctr">
              <a:defRPr/>
            </a:pP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Mechanism: </a:t>
            </a:r>
            <a:b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Complexity and Compatibility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新細明體" pitchFamily="28" charset="-12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E46B-AAAE-4D38-B4BF-90ECA545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6093F-6D56-43C2-8117-D91B72382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57099-2FD5-4D76-B324-685418B29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D2F50-D64F-4743-96DD-F56A0CC6D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528185-2F86-41E8-A367-C92262269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BCB175-0E82-4E61-B378-8EFE9DA0057B}"/>
              </a:ext>
            </a:extLst>
          </p:cNvPr>
          <p:cNvGrpSpPr/>
          <p:nvPr/>
        </p:nvGrpSpPr>
        <p:grpSpPr>
          <a:xfrm>
            <a:off x="3195580" y="3319644"/>
            <a:ext cx="17378133" cy="8916933"/>
            <a:chOff x="-3059476" y="3830466"/>
            <a:chExt cx="17068800" cy="8296275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39769B6D-95B7-4BD9-90C1-A172721D1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24" y="3830466"/>
              <a:ext cx="1386840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A3EFA137-5536-4FF7-9368-B07DD7213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59476" y="7219779"/>
              <a:ext cx="5334000" cy="134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64970A16-21F0-4C99-8907-3EF1AA89D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4076" y="4897266"/>
              <a:ext cx="48514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9A194D95-6AEB-4D0C-B1BA-854789FFC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974" y="9469266"/>
              <a:ext cx="7086600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F83171-F993-439B-8756-C71BCB88A25C}"/>
              </a:ext>
            </a:extLst>
          </p:cNvPr>
          <p:cNvSpPr txBox="1"/>
          <p:nvPr/>
        </p:nvSpPr>
        <p:spPr>
          <a:xfrm flipH="1">
            <a:off x="5465080" y="11069053"/>
            <a:ext cx="522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24" hangingPunct="1"/>
            <a:r>
              <a:rPr lang="en-US" sz="4800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ALED Adopter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37E8A-F25E-437E-8DF4-628473208651}"/>
              </a:ext>
            </a:extLst>
          </p:cNvPr>
          <p:cNvSpPr txBox="1"/>
          <p:nvPr/>
        </p:nvSpPr>
        <p:spPr>
          <a:xfrm flipH="1">
            <a:off x="3396510" y="8672070"/>
            <a:ext cx="5229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24" hangingPunct="1"/>
            <a:r>
              <a:rPr lang="en-US" sz="4800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ALED Non-Adopter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8F2B6C-511B-46C3-BD6F-A1F204B3E4BB}"/>
              </a:ext>
            </a:extLst>
          </p:cNvPr>
          <p:cNvSpPr txBox="1"/>
          <p:nvPr/>
        </p:nvSpPr>
        <p:spPr>
          <a:xfrm flipH="1">
            <a:off x="3925990" y="3716977"/>
            <a:ext cx="522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24" hangingPunct="1"/>
            <a:r>
              <a:rPr lang="en-US" sz="4800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Fit Ex Adopter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C089C0C-0790-48B7-B2AE-02BF3336C87F}"/>
              </a:ext>
            </a:extLst>
          </p:cNvPr>
          <p:cNvSpPr txBox="1">
            <a:spLocks/>
          </p:cNvSpPr>
          <p:nvPr/>
        </p:nvSpPr>
        <p:spPr>
          <a:xfrm>
            <a:off x="7777898" y="12477749"/>
            <a:ext cx="13558105" cy="791952"/>
          </a:xfrm>
          <a:prstGeom prst="rect">
            <a:avLst/>
          </a:prstGeom>
        </p:spPr>
        <p:txBody>
          <a:bodyPr/>
          <a:lstStyle>
            <a:lvl1pPr marL="0" indent="0" algn="l" defTabSz="731502" rtl="0" eaLnBrk="1" latinLnBrk="0" hangingPunct="1">
              <a:spcBef>
                <a:spcPct val="20000"/>
              </a:spcBef>
              <a:buFont typeface="Arial"/>
              <a:buNone/>
              <a:defRPr sz="9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94"/>
            <a:r>
              <a:rPr lang="en-US" sz="2667"/>
              <a:t>Harden, Johnson, Almeida, Estabrooks, 2017; Johnson, Harden, Estabrooks, 2016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8422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F59FDF2-5A85-EF8C-820E-D16F80D51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155018"/>
              </p:ext>
            </p:extLst>
          </p:nvPr>
        </p:nvGraphicFramePr>
        <p:xfrm>
          <a:off x="6096000" y="3022600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6149132-1E91-1CBC-6171-97C107272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768" y="12519027"/>
            <a:ext cx="2626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*χ</a:t>
            </a:r>
            <a:r>
              <a:rPr lang="en-US" altLang="en-US" sz="2400" baseline="30000" dirty="0">
                <a:latin typeface="Century Gothic" panose="020B0502020202020204" pitchFamily="34" charset="0"/>
              </a:rPr>
              <a:t>2</a:t>
            </a:r>
            <a:r>
              <a:rPr lang="en-US" altLang="en-US" sz="2400" dirty="0">
                <a:latin typeface="Century Gothic" panose="020B0502020202020204" pitchFamily="34" charset="0"/>
              </a:rPr>
              <a:t>(1)=7.2, </a:t>
            </a:r>
            <a:r>
              <a:rPr lang="en-US" altLang="en-US" sz="2400" i="1" dirty="0">
                <a:latin typeface="Century Gothic" panose="020B0502020202020204" pitchFamily="34" charset="0"/>
              </a:rPr>
              <a:t>p</a:t>
            </a:r>
            <a:r>
              <a:rPr lang="en-US" altLang="en-US" sz="2400" dirty="0">
                <a:latin typeface="Century Gothic" panose="020B0502020202020204" pitchFamily="34" charset="0"/>
              </a:rPr>
              <a:t>&lt;.01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F7958-89B1-FF1D-0894-B0E75E1D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2318" y="4235451"/>
            <a:ext cx="503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0" dirty="0">
                <a:latin typeface="Century Gothic" panose="020B0502020202020204" pitchFamily="34" charset="0"/>
              </a:rPr>
              <a:t>*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0A12EF-74C6-F2E7-A11C-F29DC90E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19C7008-1095-B44C-CAE6-D126B8F98CA2}"/>
              </a:ext>
            </a:extLst>
          </p:cNvPr>
          <p:cNvSpPr txBox="1">
            <a:spLocks noChangeArrowheads="1"/>
          </p:cNvSpPr>
          <p:nvPr/>
        </p:nvSpPr>
        <p:spPr>
          <a:xfrm>
            <a:off x="2332416" y="932497"/>
            <a:ext cx="19812000" cy="1676400"/>
          </a:xfrm>
        </p:spPr>
        <p:txBody>
          <a:bodyPr/>
          <a:lstStyle>
            <a:lvl1pPr algn="l" defTabSz="1219194" rtl="0" eaLnBrk="1" latinLnBrk="0" hangingPunct="1">
              <a:spcBef>
                <a:spcPct val="0"/>
              </a:spcBef>
              <a:buNone/>
              <a:defRPr sz="7467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pPr algn="ctr">
              <a:defRPr/>
            </a:pP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Outcome: Adoption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新細明體" pitchFamily="28" charset="-12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1D167E6-8963-9114-4932-0589F822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146" y="1353720"/>
            <a:ext cx="11577712" cy="1099073"/>
          </a:xfrm>
        </p:spPr>
        <p:txBody>
          <a:bodyPr/>
          <a:lstStyle/>
          <a:p>
            <a:pPr algn="ctr"/>
            <a:r>
              <a:rPr lang="en-US" sz="6000" cap="none" dirty="0"/>
              <a:t>Conclusion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10784-EBDE-D3AA-C334-0F0C60754F03}"/>
              </a:ext>
            </a:extLst>
          </p:cNvPr>
          <p:cNvSpPr txBox="1"/>
          <p:nvPr/>
        </p:nvSpPr>
        <p:spPr>
          <a:xfrm>
            <a:off x="9741152" y="3083993"/>
            <a:ext cx="4939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8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Mechanism of Action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A18E7FF-262F-9887-2C9B-65039FB8E0F0}"/>
              </a:ext>
            </a:extLst>
          </p:cNvPr>
          <p:cNvSpPr/>
          <p:nvPr/>
        </p:nvSpPr>
        <p:spPr>
          <a:xfrm>
            <a:off x="8261530" y="5736606"/>
            <a:ext cx="1209820" cy="6786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 hangingPunct="1">
              <a:defRPr/>
            </a:pPr>
            <a:endParaRPr lang="en-US" sz="3600" b="0" kern="12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FEC136B-6F40-AE41-E878-4E46757AA19A}"/>
              </a:ext>
            </a:extLst>
          </p:cNvPr>
          <p:cNvSpPr/>
          <p:nvPr/>
        </p:nvSpPr>
        <p:spPr>
          <a:xfrm>
            <a:off x="14912653" y="5736606"/>
            <a:ext cx="1209820" cy="6786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 hangingPunct="1">
              <a:defRPr/>
            </a:pPr>
            <a:endParaRPr lang="en-US" sz="3600" b="0" kern="12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9676DD-99BE-3AEC-8291-865C55861918}"/>
              </a:ext>
            </a:extLst>
          </p:cNvPr>
          <p:cNvGrpSpPr/>
          <p:nvPr/>
        </p:nvGrpSpPr>
        <p:grpSpPr>
          <a:xfrm>
            <a:off x="3673301" y="4372209"/>
            <a:ext cx="4596802" cy="3407452"/>
            <a:chOff x="151598" y="958313"/>
            <a:chExt cx="3749708" cy="24061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D2D82D-3D0C-0782-B187-FFCEA50616A5}"/>
                </a:ext>
              </a:extLst>
            </p:cNvPr>
            <p:cNvSpPr/>
            <p:nvPr/>
          </p:nvSpPr>
          <p:spPr>
            <a:xfrm>
              <a:off x="544284" y="1224237"/>
              <a:ext cx="2994756" cy="1868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18" hangingPunct="1">
                <a:defRPr/>
              </a:pPr>
              <a:endParaRPr lang="en-US" sz="2200" b="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38397840-FA56-46C2-AEA6-C47E474DF613}"/>
                </a:ext>
              </a:extLst>
            </p:cNvPr>
            <p:cNvSpPr/>
            <p:nvPr/>
          </p:nvSpPr>
          <p:spPr>
            <a:xfrm>
              <a:off x="151598" y="958313"/>
              <a:ext cx="3749708" cy="24061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18" hangingPunct="1">
                <a:defRPr/>
              </a:pPr>
              <a:r>
                <a:rPr lang="en-US" sz="3333" b="0" kern="1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Integrated Research Practice Partnership: D4DS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AEBAED5-7A0A-061E-FA6B-2371C0473AA2}"/>
              </a:ext>
            </a:extLst>
          </p:cNvPr>
          <p:cNvSpPr txBox="1"/>
          <p:nvPr/>
        </p:nvSpPr>
        <p:spPr>
          <a:xfrm>
            <a:off x="9481513" y="4613084"/>
            <a:ext cx="5458447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18" hangingPunct="1">
              <a:defRPr/>
            </a:pPr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Characteristics of the Intervention</a:t>
            </a:r>
          </a:p>
          <a:p>
            <a:pPr marL="403396" indent="-403396" algn="l" defTabSz="914418" hangingPunct="1">
              <a:buFont typeface="Arial" panose="020B0604020202020204" pitchFamily="34" charset="0"/>
              <a:buChar char="•"/>
              <a:defRPr/>
            </a:pPr>
            <a:r>
              <a:rPr lang="en-US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Relative advantage across RE-AIM outcomes</a:t>
            </a:r>
          </a:p>
          <a:p>
            <a:pPr marL="403396" indent="-403396" algn="l" defTabSz="914418" hangingPunct="1">
              <a:buFont typeface="Arial" panose="020B0604020202020204" pitchFamily="34" charset="0"/>
              <a:buChar char="•"/>
              <a:defRPr/>
            </a:pPr>
            <a:r>
              <a:rPr lang="en-US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Complexity/Ease of Use</a:t>
            </a:r>
          </a:p>
          <a:p>
            <a:pPr algn="l" defTabSz="914418" hangingPunct="1">
              <a:defRPr/>
            </a:pPr>
            <a:endParaRPr lang="en-US" b="0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73E71D-9D75-A5BD-F487-7C927647205C}"/>
              </a:ext>
            </a:extLst>
          </p:cNvPr>
          <p:cNvGrpSpPr/>
          <p:nvPr/>
        </p:nvGrpSpPr>
        <p:grpSpPr>
          <a:xfrm>
            <a:off x="16113902" y="4369193"/>
            <a:ext cx="4989292" cy="3413485"/>
            <a:chOff x="151598" y="958313"/>
            <a:chExt cx="3749708" cy="24061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8E4C6D-19BE-92DD-8C60-8233076B3C90}"/>
                </a:ext>
              </a:extLst>
            </p:cNvPr>
            <p:cNvSpPr/>
            <p:nvPr/>
          </p:nvSpPr>
          <p:spPr>
            <a:xfrm>
              <a:off x="544284" y="1224237"/>
              <a:ext cx="2994756" cy="1868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18" hangingPunct="1">
                <a:defRPr/>
              </a:pPr>
              <a:endParaRPr lang="en-US" sz="2700" b="0" kern="12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94BBF738-B8F7-6D1B-43B3-570AF5A91D99}"/>
                </a:ext>
              </a:extLst>
            </p:cNvPr>
            <p:cNvSpPr/>
            <p:nvPr/>
          </p:nvSpPr>
          <p:spPr>
            <a:xfrm>
              <a:off x="151598" y="958313"/>
              <a:ext cx="3749708" cy="24061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18" hangingPunct="1">
                <a:defRPr/>
              </a:pPr>
              <a:r>
                <a:rPr lang="en-US" sz="3333" b="0" kern="1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Adoption—number and representativeness of health educators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999D51-1CEB-472F-1680-A6009BA54FFB}"/>
              </a:ext>
            </a:extLst>
          </p:cNvPr>
          <p:cNvSpPr txBox="1"/>
          <p:nvPr/>
        </p:nvSpPr>
        <p:spPr>
          <a:xfrm>
            <a:off x="4317008" y="8156242"/>
            <a:ext cx="163041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24" hangingPunct="1"/>
            <a:r>
              <a:rPr lang="en-US" sz="4000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In the context of a community program delivery system providing services to geographic areas experiencing disparities in PA, this study demonstrated the benefit of a participatory D4DS strategy to increase program adoption. </a:t>
            </a:r>
          </a:p>
          <a:p>
            <a:pPr defTabSz="1219224" hangingPunct="1"/>
            <a:endParaRPr lang="en-US" sz="4000" b="0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defTabSz="1219224" hangingPunct="1"/>
            <a:r>
              <a:rPr lang="en-US" sz="4000" b="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Quantitative and qualitative data support the potential mechanisms of program relative advantage, compatibility, and complexity as potential mechanisms of adoption.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E18901-02C9-472D-B6E1-87AAC31C6FC6}"/>
              </a:ext>
            </a:extLst>
          </p:cNvPr>
          <p:cNvSpPr txBox="1"/>
          <p:nvPr/>
        </p:nvSpPr>
        <p:spPr>
          <a:xfrm>
            <a:off x="4961649" y="3083993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8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Strategy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34BC26-94C2-49E4-B188-2C9D41BDDEE5}"/>
              </a:ext>
            </a:extLst>
          </p:cNvPr>
          <p:cNvSpPr txBox="1"/>
          <p:nvPr/>
        </p:nvSpPr>
        <p:spPr>
          <a:xfrm>
            <a:off x="17285368" y="3083993"/>
            <a:ext cx="264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8" hangingPunct="1">
              <a:defRPr/>
            </a:pPr>
            <a:r>
              <a:rPr lang="en-US" sz="3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8867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DB510-7E11-4AA1-9C26-756AA2BBB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32D9B-372E-4286-8620-2798621F4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EA84A-15F7-4F51-8FAB-1294F328F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AD3361-A8FB-48EA-914A-93565F8472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20B329B-A579-4FEF-BD38-EF697746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49" y="4181587"/>
            <a:ext cx="4855778" cy="5764947"/>
          </a:xfrm>
          <a:prstGeom prst="rect">
            <a:avLst/>
          </a:prstGeom>
          <a:noFill/>
          <a:ln w="1908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758CA8D2-208F-43B4-B7F6-F21500AC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1642" y="9534413"/>
            <a:ext cx="1870018" cy="4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0000" tIns="93600" rIns="180000" bIns="936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1524030" algn="l"/>
                <a:tab pos="3048061" algn="l"/>
                <a:tab pos="4572091" algn="l"/>
                <a:tab pos="6096122" algn="l"/>
                <a:tab pos="7620152" algn="l"/>
                <a:tab pos="9144183" algn="l"/>
                <a:tab pos="10668213" algn="l"/>
                <a:tab pos="12192244" algn="l"/>
                <a:tab pos="13716274" algn="l"/>
                <a:tab pos="15240305" algn="l"/>
                <a:tab pos="16764335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77"/>
                <a:ea typeface="Helvetica Neue"/>
                <a:cs typeface="Helvetica Neue"/>
                <a:sym typeface="Helvetica Neue"/>
              </a:rPr>
              <a:t>Patent Pending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1F7B2D4-FA18-4198-877C-2435ADCA6115}"/>
              </a:ext>
            </a:extLst>
          </p:cNvPr>
          <p:cNvSpPr txBox="1">
            <a:spLocks/>
          </p:cNvSpPr>
          <p:nvPr/>
        </p:nvSpPr>
        <p:spPr>
          <a:xfrm>
            <a:off x="13799127" y="12477749"/>
            <a:ext cx="7536874" cy="564706"/>
          </a:xfrm>
          <a:prstGeom prst="rect">
            <a:avLst/>
          </a:prstGeom>
        </p:spPr>
        <p:txBody>
          <a:bodyPr/>
          <a:lstStyle>
            <a:lvl1pPr marL="0" indent="0" algn="l" defTabSz="731502" rtl="0" eaLnBrk="1" latinLnBrk="0" hangingPunct="1">
              <a:spcBef>
                <a:spcPct val="20000"/>
              </a:spcBef>
              <a:buFont typeface="Arial"/>
              <a:buNone/>
              <a:defRPr sz="9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Almeida et al., 2015; Estabrooks et al., 2016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423AF2DA-1FB4-30D0-D214-CB0CC7952068}"/>
              </a:ext>
            </a:extLst>
          </p:cNvPr>
          <p:cNvGrpSpPr/>
          <p:nvPr/>
        </p:nvGrpSpPr>
        <p:grpSpPr>
          <a:xfrm>
            <a:off x="2203818" y="1863461"/>
            <a:ext cx="2731316" cy="5210308"/>
            <a:chOff x="0" y="0"/>
            <a:chExt cx="4808730" cy="9671271"/>
          </a:xfrm>
        </p:grpSpPr>
        <p:pic>
          <p:nvPicPr>
            <p:cNvPr id="7" name="Picture 3" descr="Picture 3">
              <a:extLst>
                <a:ext uri="{FF2B5EF4-FFF2-40B4-BE49-F238E27FC236}">
                  <a16:creationId xmlns:a16="http://schemas.microsoft.com/office/drawing/2014/main" id="{A4281174-B083-82F4-D35B-8A8661E5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0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15" name="iPhone XS Max.png" descr="iPhone XS Max.png">
              <a:extLst>
                <a:ext uri="{FF2B5EF4-FFF2-40B4-BE49-F238E27FC236}">
                  <a16:creationId xmlns:a16="http://schemas.microsoft.com/office/drawing/2014/main" id="{F6209024-51D2-4900-3A79-8F262792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858E010D-5DED-DDF8-32DD-C7E5A0AB4ED3}"/>
              </a:ext>
            </a:extLst>
          </p:cNvPr>
          <p:cNvGrpSpPr/>
          <p:nvPr/>
        </p:nvGrpSpPr>
        <p:grpSpPr>
          <a:xfrm>
            <a:off x="773407" y="5348642"/>
            <a:ext cx="2731315" cy="5210308"/>
            <a:chOff x="0" y="0"/>
            <a:chExt cx="4808730" cy="9671271"/>
          </a:xfrm>
        </p:grpSpPr>
        <p:pic>
          <p:nvPicPr>
            <p:cNvPr id="20" name="Picture 6" descr="Picture 6">
              <a:extLst>
                <a:ext uri="{FF2B5EF4-FFF2-40B4-BE49-F238E27FC236}">
                  <a16:creationId xmlns:a16="http://schemas.microsoft.com/office/drawing/2014/main" id="{295E1937-B01D-7B12-E544-B3FCFE57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7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21" name="iPhone XS Max.png" descr="iPhone XS Max.png">
              <a:extLst>
                <a:ext uri="{FF2B5EF4-FFF2-40B4-BE49-F238E27FC236}">
                  <a16:creationId xmlns:a16="http://schemas.microsoft.com/office/drawing/2014/main" id="{220B44DD-CBB8-3ADB-D9C5-267AC80F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" name="Group">
            <a:extLst>
              <a:ext uri="{FF2B5EF4-FFF2-40B4-BE49-F238E27FC236}">
                <a16:creationId xmlns:a16="http://schemas.microsoft.com/office/drawing/2014/main" id="{8BF820A5-0EA3-D493-5079-A1106FAD0A82}"/>
              </a:ext>
            </a:extLst>
          </p:cNvPr>
          <p:cNvGrpSpPr/>
          <p:nvPr/>
        </p:nvGrpSpPr>
        <p:grpSpPr>
          <a:xfrm>
            <a:off x="3569476" y="5346317"/>
            <a:ext cx="2773380" cy="5210311"/>
            <a:chOff x="0" y="0"/>
            <a:chExt cx="5727021" cy="11518130"/>
          </a:xfrm>
        </p:grpSpPr>
        <p:pic>
          <p:nvPicPr>
            <p:cNvPr id="32" name="IMG_0F05AD294ECF-1.jpeg" descr="IMG_0F05AD294ECF-1.jpeg">
              <a:extLst>
                <a:ext uri="{FF2B5EF4-FFF2-40B4-BE49-F238E27FC236}">
                  <a16:creationId xmlns:a16="http://schemas.microsoft.com/office/drawing/2014/main" id="{74B2CCDE-9F9B-E98B-C4A1-9567A065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791" y="319365"/>
              <a:ext cx="5026867" cy="1087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iPhone XS Max.png" descr="iPhone XS Max.png">
              <a:extLst>
                <a:ext uri="{FF2B5EF4-FFF2-40B4-BE49-F238E27FC236}">
                  <a16:creationId xmlns:a16="http://schemas.microsoft.com/office/drawing/2014/main" id="{74C1C937-FAE0-C748-7389-EC34948FE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27022" cy="11518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A5906CC-0ED6-38A5-A155-2503CFE0006E}"/>
              </a:ext>
            </a:extLst>
          </p:cNvPr>
          <p:cNvSpPr txBox="1"/>
          <p:nvPr/>
        </p:nvSpPr>
        <p:spPr>
          <a:xfrm>
            <a:off x="2897923" y="10930980"/>
            <a:ext cx="939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EBI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EC8453-962C-F84A-75A0-9084FE0020D6}"/>
              </a:ext>
            </a:extLst>
          </p:cNvPr>
          <p:cNvSpPr txBox="1"/>
          <p:nvPr/>
        </p:nvSpPr>
        <p:spPr>
          <a:xfrm>
            <a:off x="6705335" y="10469315"/>
            <a:ext cx="3292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External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Facilitation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074346-AFFB-8537-9D17-F8A35732C368}"/>
              </a:ext>
            </a:extLst>
          </p:cNvPr>
          <p:cNvSpPr txBox="1"/>
          <p:nvPr/>
        </p:nvSpPr>
        <p:spPr>
          <a:xfrm>
            <a:off x="11080466" y="10930980"/>
            <a:ext cx="3749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Infrastructure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2E64E9-CCC5-C5D4-E638-4A0151A72987}"/>
              </a:ext>
            </a:extLst>
          </p:cNvPr>
          <p:cNvSpPr txBox="1"/>
          <p:nvPr/>
        </p:nvSpPr>
        <p:spPr>
          <a:xfrm>
            <a:off x="16800594" y="10469315"/>
            <a:ext cx="28729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Incentive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Policy</a:t>
            </a:r>
          </a:p>
        </p:txBody>
      </p:sp>
      <p:pic>
        <p:nvPicPr>
          <p:cNvPr id="38" name="Picture 37" descr="A green sign with white text&#10;&#10;Description automatically generated">
            <a:extLst>
              <a:ext uri="{FF2B5EF4-FFF2-40B4-BE49-F238E27FC236}">
                <a16:creationId xmlns:a16="http://schemas.microsoft.com/office/drawing/2014/main" id="{11383721-2CD2-0669-89F0-346ACCA68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13566" y="4561876"/>
            <a:ext cx="4646958" cy="529753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74BF796-A2C9-EC9F-D8B0-25FC02DF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86" y="4515194"/>
            <a:ext cx="2430515" cy="2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EAAB37-6A55-3B18-9CC8-673504CC6DB3}"/>
              </a:ext>
            </a:extLst>
          </p:cNvPr>
          <p:cNvSpPr txBox="1">
            <a:spLocks/>
          </p:cNvSpPr>
          <p:nvPr/>
        </p:nvSpPr>
        <p:spPr>
          <a:xfrm>
            <a:off x="271054" y="497213"/>
            <a:ext cx="16529540" cy="1099073"/>
          </a:xfrm>
          <a:prstGeom prst="rect">
            <a:avLst/>
          </a:prstGeom>
        </p:spPr>
        <p:txBody>
          <a:bodyPr/>
          <a:lstStyle>
            <a:lvl1pPr algn="l" defTabSz="1219194" rtl="0" eaLnBrk="1" latinLnBrk="0" hangingPunct="1">
              <a:spcBef>
                <a:spcPct val="0"/>
              </a:spcBef>
              <a:buNone/>
              <a:defRPr sz="7467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0" i="0" u="none" strike="noStrike" kern="1200" cap="all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j-ea"/>
                <a:sym typeface="Helvetica Neue"/>
              </a:rPr>
              <a:t>Multi-Leveled Strategies Applied to a Worksite Weight Loss EBI</a:t>
            </a:r>
            <a:endParaRPr kumimoji="0" lang="en-US" sz="5333" b="0" i="0" u="none" strike="noStrike" kern="1200" cap="all" spc="0" normalizeH="0" baseline="0" noProof="0" dirty="0">
              <a:ln>
                <a:noFill/>
              </a:ln>
              <a:solidFill>
                <a:srgbClr val="A31527"/>
              </a:solidFill>
              <a:effectLst/>
              <a:uLnTx/>
              <a:uFillTx/>
              <a:latin typeface="Century Gothic" charset="0"/>
              <a:ea typeface="+mj-ea"/>
              <a:sym typeface="Helvetica Neue"/>
            </a:endParaRPr>
          </a:p>
        </p:txBody>
      </p:sp>
      <p:pic>
        <p:nvPicPr>
          <p:cNvPr id="4098" name="Picture 2" descr="Call Center Icon - Free PNG &amp; SVG 75317 - Noun Project">
            <a:extLst>
              <a:ext uri="{FF2B5EF4-FFF2-40B4-BE49-F238E27FC236}">
                <a16:creationId xmlns:a16="http://schemas.microsoft.com/office/drawing/2014/main" id="{B3B0D51D-6AD0-8542-3F73-A421DE7D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82" y="4798242"/>
            <a:ext cx="4016707" cy="40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EKAP | Community Energy Knowledge Action Partnership">
            <a:extLst>
              <a:ext uri="{FF2B5EF4-FFF2-40B4-BE49-F238E27FC236}">
                <a16:creationId xmlns:a16="http://schemas.microsoft.com/office/drawing/2014/main" id="{520B3317-2DBD-3BF4-7C4E-922B2828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764" y="497213"/>
            <a:ext cx="4976142" cy="27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6F7C95-215F-C562-E750-8644881DFDDA}"/>
              </a:ext>
            </a:extLst>
          </p:cNvPr>
          <p:cNvSpPr txBox="1"/>
          <p:nvPr/>
        </p:nvSpPr>
        <p:spPr>
          <a:xfrm>
            <a:off x="18098550" y="3296293"/>
            <a:ext cx="555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Between Community-Based Research &amp; Community-Based Participatory Research</a:t>
            </a:r>
          </a:p>
        </p:txBody>
      </p:sp>
    </p:spTree>
    <p:extLst>
      <p:ext uri="{BB962C8B-B14F-4D97-AF65-F5344CB8AC3E}">
        <p14:creationId xmlns:p14="http://schemas.microsoft.com/office/powerpoint/2010/main" val="23683620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EB7BAA8D-2B86-4268-72E1-A71FC78B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359" y="2916112"/>
            <a:ext cx="460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Infrastructure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8EB3352-0D67-447A-60AB-A57313A5478A}"/>
              </a:ext>
            </a:extLst>
          </p:cNvPr>
          <p:cNvGrpSpPr/>
          <p:nvPr/>
        </p:nvGrpSpPr>
        <p:grpSpPr>
          <a:xfrm>
            <a:off x="1442887" y="3596577"/>
            <a:ext cx="4581144" cy="3756375"/>
            <a:chOff x="15316159" y="4222653"/>
            <a:chExt cx="4581144" cy="3756375"/>
          </a:xfrm>
        </p:grpSpPr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46FED1E3-4012-E582-FEF1-0129F8B72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6159" y="4222653"/>
              <a:ext cx="4581144" cy="37161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B912F79E-721C-C9BF-F269-2261C07E8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8896" y="5307160"/>
              <a:ext cx="3666744" cy="26718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6002B6DD-7385-4028-70D0-1AACDC2C0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3256" y="6299156"/>
              <a:ext cx="2478024" cy="16093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F8A4B766-0813-8CBA-EEED-1387AAF1C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0648" y="4702052"/>
              <a:ext cx="30444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Decision Makers</a:t>
              </a:r>
            </a:p>
          </p:txBody>
        </p:sp>
        <p:sp>
          <p:nvSpPr>
            <p:cNvPr id="52" name="Text Box 15">
              <a:extLst>
                <a:ext uri="{FF2B5EF4-FFF2-40B4-BE49-F238E27FC236}">
                  <a16:creationId xmlns:a16="http://schemas.microsoft.com/office/drawing/2014/main" id="{C94DB392-E94C-5CC9-3838-72DCD9196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7720" y="5713762"/>
              <a:ext cx="25490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Implementors</a:t>
              </a: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7B39304C-5610-75AC-F2C9-B8DA161FA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06520" y="6850245"/>
              <a:ext cx="23968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Beneficiaries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0D9589-2F2E-63B5-3D4B-A464B21648CF}"/>
              </a:ext>
            </a:extLst>
          </p:cNvPr>
          <p:cNvGrpSpPr/>
          <p:nvPr/>
        </p:nvGrpSpPr>
        <p:grpSpPr>
          <a:xfrm>
            <a:off x="19693850" y="5577043"/>
            <a:ext cx="4581144" cy="3756375"/>
            <a:chOff x="15823603" y="6858000"/>
            <a:chExt cx="4581144" cy="3756375"/>
          </a:xfrm>
        </p:grpSpPr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F2C88903-8D32-4382-29CF-092C2CDA14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823603" y="6898203"/>
              <a:ext cx="4581144" cy="37161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5F5AEAC8-821C-86F6-F21F-933777D8E4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315266" y="6858000"/>
              <a:ext cx="3666744" cy="26718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483796D3-F650-7419-BCDA-58A23AEF69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909626" y="6928528"/>
              <a:ext cx="2478024" cy="16093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CB1B55C-C5DC-29AE-EC24-FA1C037C7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10565" y="9611756"/>
              <a:ext cx="26949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Institutionalization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Policy Development</a:t>
              </a:r>
            </a:p>
          </p:txBody>
        </p:sp>
        <p:sp>
          <p:nvSpPr>
            <p:cNvPr id="67" name="Text Box 15">
              <a:extLst>
                <a:ext uri="{FF2B5EF4-FFF2-40B4-BE49-F238E27FC236}">
                  <a16:creationId xmlns:a16="http://schemas.microsoft.com/office/drawing/2014/main" id="{AF99B0A4-40BD-D075-9375-52A00065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9106" y="8502075"/>
              <a:ext cx="216437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Adoption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Implementation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Sustainment</a:t>
              </a:r>
            </a:p>
          </p:txBody>
        </p:sp>
        <p:sp>
          <p:nvSpPr>
            <p:cNvPr id="68" name="Text Box 15">
              <a:extLst>
                <a:ext uri="{FF2B5EF4-FFF2-40B4-BE49-F238E27FC236}">
                  <a16:creationId xmlns:a16="http://schemas.microsoft.com/office/drawing/2014/main" id="{6A1A2032-8898-0CFB-748F-78E44DE8E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6457" y="7169650"/>
              <a:ext cx="187904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Reach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Effectiveness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Maintenance</a:t>
              </a:r>
            </a:p>
          </p:txBody>
        </p:sp>
      </p:grpSp>
      <p:sp>
        <p:nvSpPr>
          <p:cNvPr id="91" name="Text Box 15">
            <a:extLst>
              <a:ext uri="{FF2B5EF4-FFF2-40B4-BE49-F238E27FC236}">
                <a16:creationId xmlns:a16="http://schemas.microsoft.com/office/drawing/2014/main" id="{BE59FFC6-CC7B-2C0D-D73A-DEB31A66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15" y="1643621"/>
            <a:ext cx="4609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Workplace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B568A2-64F5-0F90-9228-8B79B1AB59AB}"/>
              </a:ext>
            </a:extLst>
          </p:cNvPr>
          <p:cNvSpPr/>
          <p:nvPr/>
        </p:nvSpPr>
        <p:spPr>
          <a:xfrm>
            <a:off x="0" y="5555406"/>
            <a:ext cx="24309457" cy="1693036"/>
          </a:xfrm>
          <a:prstGeom prst="rect">
            <a:avLst/>
          </a:prstGeom>
          <a:solidFill>
            <a:srgbClr val="007836">
              <a:alpha val="20000"/>
            </a:srgbClr>
          </a:solidFill>
          <a:ln w="38100">
            <a:solidFill>
              <a:srgbClr val="0078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73" name="Oval 4">
            <a:extLst>
              <a:ext uri="{FF2B5EF4-FFF2-40B4-BE49-F238E27FC236}">
                <a16:creationId xmlns:a16="http://schemas.microsoft.com/office/drawing/2014/main" id="{3AC29446-A191-2305-1383-275C1B2E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70" y="2716263"/>
            <a:ext cx="6345102" cy="463668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BBACA-516A-A49B-0A36-F581D16027DD}"/>
              </a:ext>
            </a:extLst>
          </p:cNvPr>
          <p:cNvSpPr txBox="1"/>
          <p:nvPr/>
        </p:nvSpPr>
        <p:spPr>
          <a:xfrm>
            <a:off x="6943521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666AC-11D5-A867-5D4A-74A6E8607380}"/>
              </a:ext>
            </a:extLst>
          </p:cNvPr>
          <p:cNvSpPr/>
          <p:nvPr/>
        </p:nvSpPr>
        <p:spPr>
          <a:xfrm>
            <a:off x="6943521" y="3239237"/>
            <a:ext cx="4572000" cy="2011680"/>
          </a:xfrm>
          <a:prstGeom prst="rect">
            <a:avLst/>
          </a:prstGeom>
          <a:solidFill>
            <a:srgbClr val="00783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Social cognitive intervention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B7D6A-3BD2-A807-2602-8A1B4469C360}"/>
              </a:ext>
            </a:extLst>
          </p:cNvPr>
          <p:cNvSpPr txBox="1"/>
          <p:nvPr/>
        </p:nvSpPr>
        <p:spPr>
          <a:xfrm>
            <a:off x="13202307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E4BB29-A1DB-4218-9258-A755F7F73F81}"/>
                  </a:ext>
                </a:extLst>
              </p:cNvPr>
              <p:cNvSpPr/>
              <p:nvPr/>
            </p:nvSpPr>
            <p:spPr>
              <a:xfrm>
                <a:off x="13202307" y="3239237"/>
                <a:ext cx="4572000" cy="2011680"/>
              </a:xfrm>
              <a:prstGeom prst="rect">
                <a:avLst/>
              </a:prstGeom>
              <a:solidFill>
                <a:srgbClr val="00783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marR="0" lvl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Helvetica Neue"/>
                      </a:rPr>
                      <m:t>↑</m:t>
                    </m:r>
                  </m:oMath>
                </a14:m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 </a:t>
                </a:r>
                <a:r>
                  <a:rPr lang="en-US" sz="36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S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elf-efficacy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6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US" sz="3600" b="0" noProof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Social support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6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kumimoji="0" lang="en-US" sz="36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Self</a:t>
                </a:r>
                <a:r>
                  <a:rPr kumimoji="0" lang="en-US" sz="3600" b="0" i="0" u="none" strike="noStrike" kern="0" cap="none" spc="0" normalizeH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 regulation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E4BB29-A1DB-4218-9258-A755F7F73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07" y="3239237"/>
                <a:ext cx="4572000" cy="2011680"/>
              </a:xfrm>
              <a:prstGeom prst="rect">
                <a:avLst/>
              </a:prstGeom>
              <a:blipFill>
                <a:blip r:embed="rId2"/>
                <a:stretch>
                  <a:fillRect b="-4375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5C4A806-F1F6-84A0-AC98-965641044C9F}"/>
              </a:ext>
            </a:extLst>
          </p:cNvPr>
          <p:cNvSpPr txBox="1"/>
          <p:nvPr/>
        </p:nvSpPr>
        <p:spPr>
          <a:xfrm>
            <a:off x="19461093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Outcome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C4901-9463-93F5-F531-0B579ED35415}"/>
              </a:ext>
            </a:extLst>
          </p:cNvPr>
          <p:cNvSpPr/>
          <p:nvPr/>
        </p:nvSpPr>
        <p:spPr>
          <a:xfrm>
            <a:off x="19461093" y="3239237"/>
            <a:ext cx="4572000" cy="2011680"/>
          </a:xfrm>
          <a:prstGeom prst="rect">
            <a:avLst/>
          </a:prstGeom>
          <a:solidFill>
            <a:srgbClr val="00783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Effectiveness &amp; Maintenance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↓Weight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B42A7F-B388-A193-7DE1-57BB8838F1F7}"/>
              </a:ext>
            </a:extLst>
          </p:cNvPr>
          <p:cNvSpPr/>
          <p:nvPr/>
        </p:nvSpPr>
        <p:spPr>
          <a:xfrm>
            <a:off x="6943521" y="1090310"/>
            <a:ext cx="4572000" cy="2011680"/>
          </a:xfrm>
          <a:prstGeom prst="rect">
            <a:avLst/>
          </a:prstGeom>
          <a:solidFill>
            <a:srgbClr val="00783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Incentive 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Policy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0106628-B48B-C7C7-5975-044DC2BADDBE}"/>
                  </a:ext>
                </a:extLst>
              </p:cNvPr>
              <p:cNvSpPr/>
              <p:nvPr/>
            </p:nvSpPr>
            <p:spPr>
              <a:xfrm>
                <a:off x="13202307" y="1090310"/>
                <a:ext cx="4572000" cy="2011680"/>
              </a:xfrm>
              <a:prstGeom prst="rect">
                <a:avLst/>
              </a:prstGeom>
              <a:solidFill>
                <a:srgbClr val="00783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Relative advantage</a:t>
                </a:r>
              </a:p>
              <a:p>
                <a:pPr marR="0" lvl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Extrinsic-intrinsic motivation transition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0106628-B48B-C7C7-5975-044DC2BAD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07" y="1090310"/>
                <a:ext cx="4572000" cy="2011680"/>
              </a:xfrm>
              <a:prstGeom prst="rect">
                <a:avLst/>
              </a:prstGeom>
              <a:blipFill>
                <a:blip r:embed="rId3"/>
                <a:stretch>
                  <a:fillRect r="-1381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B6B352A-D060-D740-DADC-2550E0DD4BC8}"/>
                  </a:ext>
                </a:extLst>
              </p:cNvPr>
              <p:cNvSpPr/>
              <p:nvPr/>
            </p:nvSpPr>
            <p:spPr>
              <a:xfrm>
                <a:off x="19461093" y="1090310"/>
                <a:ext cx="4572000" cy="2011680"/>
              </a:xfrm>
              <a:prstGeom prst="rect">
                <a:avLst/>
              </a:prstGeom>
              <a:solidFill>
                <a:srgbClr val="00783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marR="0" lvl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Reach</a:t>
                </a:r>
              </a:p>
              <a:p>
                <a:pPr marR="0" lvl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Helvetica Neue"/>
                      </a:rPr>
                      <m:t>↑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 participation</a:t>
                </a:r>
                <a:endParaRPr lang="en-US" sz="2800" dirty="0">
                  <a:solidFill>
                    <a:prstClr val="black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8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28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Underrepresented employee participation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B6B352A-D060-D740-DADC-2550E0DD4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093" y="1090310"/>
                <a:ext cx="4572000" cy="2011680"/>
              </a:xfrm>
              <a:prstGeom prst="rect">
                <a:avLst/>
              </a:prstGeom>
              <a:blipFill>
                <a:blip r:embed="rId4"/>
                <a:stretch>
                  <a:fillRect t="-1875" b="-6250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Placeholder 69">
            <a:extLst>
              <a:ext uri="{FF2B5EF4-FFF2-40B4-BE49-F238E27FC236}">
                <a16:creationId xmlns:a16="http://schemas.microsoft.com/office/drawing/2014/main" id="{BB4BB535-09C6-66C4-074D-5217217C5236}"/>
              </a:ext>
            </a:extLst>
          </p:cNvPr>
          <p:cNvSpPr txBox="1">
            <a:spLocks/>
          </p:cNvSpPr>
          <p:nvPr/>
        </p:nvSpPr>
        <p:spPr>
          <a:xfrm>
            <a:off x="9258300" y="12603542"/>
            <a:ext cx="15125700" cy="508000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981190" indent="-7619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6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3047984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4267179" indent="-6095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4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5486373" indent="-609597" algn="l" defTabSz="1219194" rtl="0" eaLnBrk="1" latinLnBrk="0" hangingPunct="1">
              <a:spcBef>
                <a:spcPct val="20000"/>
              </a:spcBef>
              <a:buFont typeface="Arial"/>
              <a:buChar char="»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6705566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60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55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49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You, 2011; Almeida et al., 2015; Estabrooks et al., 2016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026F4F1-CE0B-D29D-1ACC-A8F831B4ED23}"/>
              </a:ext>
            </a:extLst>
          </p:cNvPr>
          <p:cNvSpPr/>
          <p:nvPr/>
        </p:nvSpPr>
        <p:spPr>
          <a:xfrm>
            <a:off x="11754004" y="1756821"/>
            <a:ext cx="1209820" cy="678658"/>
          </a:xfrm>
          <a:prstGeom prst="rightArrow">
            <a:avLst/>
          </a:prstGeom>
          <a:solidFill>
            <a:srgbClr val="00783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97A9731-FA05-138C-A157-2CA6F07D6D22}"/>
              </a:ext>
            </a:extLst>
          </p:cNvPr>
          <p:cNvSpPr/>
          <p:nvPr/>
        </p:nvSpPr>
        <p:spPr>
          <a:xfrm>
            <a:off x="18040504" y="1756821"/>
            <a:ext cx="1209820" cy="678658"/>
          </a:xfrm>
          <a:prstGeom prst="rightArrow">
            <a:avLst/>
          </a:prstGeom>
          <a:solidFill>
            <a:srgbClr val="00783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DC80BEC-A623-6E91-4737-930A90A43A49}"/>
              </a:ext>
            </a:extLst>
          </p:cNvPr>
          <p:cNvSpPr/>
          <p:nvPr/>
        </p:nvSpPr>
        <p:spPr>
          <a:xfrm>
            <a:off x="11754004" y="3776121"/>
            <a:ext cx="1209820" cy="678658"/>
          </a:xfrm>
          <a:prstGeom prst="rightArrow">
            <a:avLst/>
          </a:prstGeom>
          <a:solidFill>
            <a:srgbClr val="00783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52ACAAE-81F8-82FA-D39A-6680E05A0AA6}"/>
              </a:ext>
            </a:extLst>
          </p:cNvPr>
          <p:cNvSpPr/>
          <p:nvPr/>
        </p:nvSpPr>
        <p:spPr>
          <a:xfrm>
            <a:off x="18040504" y="3776121"/>
            <a:ext cx="1209820" cy="678658"/>
          </a:xfrm>
          <a:prstGeom prst="rightArrow">
            <a:avLst/>
          </a:prstGeom>
          <a:solidFill>
            <a:srgbClr val="00783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28" grpId="0" animBg="1"/>
      <p:bldP spid="29" grpId="0" animBg="1"/>
      <p:bldP spid="3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0D9589-2F2E-63B5-3D4B-A464B21648CF}"/>
              </a:ext>
            </a:extLst>
          </p:cNvPr>
          <p:cNvGrpSpPr/>
          <p:nvPr/>
        </p:nvGrpSpPr>
        <p:grpSpPr>
          <a:xfrm>
            <a:off x="19697825" y="8392028"/>
            <a:ext cx="4581144" cy="3756375"/>
            <a:chOff x="15823603" y="6858000"/>
            <a:chExt cx="4581144" cy="3756375"/>
          </a:xfrm>
        </p:grpSpPr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F2C88903-8D32-4382-29CF-092C2CDA14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823603" y="6898203"/>
              <a:ext cx="4581144" cy="37161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5F5AEAC8-821C-86F6-F21F-933777D8E4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315266" y="6858000"/>
              <a:ext cx="3666744" cy="26718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483796D3-F650-7419-BCDA-58A23AEF69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909626" y="6928528"/>
              <a:ext cx="2478024" cy="16093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CB1B55C-C5DC-29AE-EC24-FA1C037C7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10565" y="9611756"/>
              <a:ext cx="26949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Institutionalization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Policy Development</a:t>
              </a:r>
            </a:p>
          </p:txBody>
        </p:sp>
        <p:sp>
          <p:nvSpPr>
            <p:cNvPr id="67" name="Text Box 15">
              <a:extLst>
                <a:ext uri="{FF2B5EF4-FFF2-40B4-BE49-F238E27FC236}">
                  <a16:creationId xmlns:a16="http://schemas.microsoft.com/office/drawing/2014/main" id="{AF99B0A4-40BD-D075-9375-52A00065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9106" y="8502075"/>
              <a:ext cx="216437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Adoption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Implementation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Sustainment</a:t>
              </a:r>
            </a:p>
          </p:txBody>
        </p:sp>
        <p:sp>
          <p:nvSpPr>
            <p:cNvPr id="68" name="Text Box 15">
              <a:extLst>
                <a:ext uri="{FF2B5EF4-FFF2-40B4-BE49-F238E27FC236}">
                  <a16:creationId xmlns:a16="http://schemas.microsoft.com/office/drawing/2014/main" id="{6A1A2032-8898-0CFB-748F-78E44DE8E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6457" y="7169650"/>
              <a:ext cx="187904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Reach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Effectiveness</a:t>
              </a:r>
            </a:p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Maintenance</a:t>
              </a:r>
            </a:p>
          </p:txBody>
        </p:sp>
      </p:grp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76CC394-12D4-442B-0D85-605A019CF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2B0A1C-906A-FD1B-43D4-0C5307FD08B6}"/>
              </a:ext>
            </a:extLst>
          </p:cNvPr>
          <p:cNvGrpSpPr/>
          <p:nvPr/>
        </p:nvGrpSpPr>
        <p:grpSpPr>
          <a:xfrm>
            <a:off x="552570" y="7349465"/>
            <a:ext cx="6345102" cy="5652327"/>
            <a:chOff x="552570" y="3729965"/>
            <a:chExt cx="6345102" cy="565232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C482EA3-874B-2047-62B7-FE70141025A3}"/>
                </a:ext>
              </a:extLst>
            </p:cNvPr>
            <p:cNvGrpSpPr/>
            <p:nvPr/>
          </p:nvGrpSpPr>
          <p:grpSpPr>
            <a:xfrm>
              <a:off x="1442887" y="3729965"/>
              <a:ext cx="4649092" cy="5652327"/>
              <a:chOff x="1442887" y="6586950"/>
              <a:chExt cx="4649092" cy="5652327"/>
            </a:xfrm>
          </p:grpSpPr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EB7BAA8D-2B86-4268-72E1-A71FC78B3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200" y="7859441"/>
                <a:ext cx="46091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rPr>
                  <a:t>Infrastructure 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8EB3352-0D67-447A-60AB-A57313A5478A}"/>
                  </a:ext>
                </a:extLst>
              </p:cNvPr>
              <p:cNvGrpSpPr/>
              <p:nvPr/>
            </p:nvGrpSpPr>
            <p:grpSpPr>
              <a:xfrm>
                <a:off x="1442887" y="8482902"/>
                <a:ext cx="4581144" cy="3756375"/>
                <a:chOff x="15316159" y="4222653"/>
                <a:chExt cx="4581144" cy="3756375"/>
              </a:xfrm>
            </p:grpSpPr>
            <p:sp>
              <p:nvSpPr>
                <p:cNvPr id="25" name="Oval 9">
                  <a:extLst>
                    <a:ext uri="{FF2B5EF4-FFF2-40B4-BE49-F238E27FC236}">
                      <a16:creationId xmlns:a16="http://schemas.microsoft.com/office/drawing/2014/main" id="{46FED1E3-4012-E582-FEF1-0129F8B72B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16159" y="4222653"/>
                  <a:ext cx="4581144" cy="37161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3" name="Oval 9">
                  <a:extLst>
                    <a:ext uri="{FF2B5EF4-FFF2-40B4-BE49-F238E27FC236}">
                      <a16:creationId xmlns:a16="http://schemas.microsoft.com/office/drawing/2014/main" id="{B912F79E-721C-C9BF-F269-2261C07E8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8896" y="5307160"/>
                  <a:ext cx="3666744" cy="267186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8" name="Oval 9">
                  <a:extLst>
                    <a:ext uri="{FF2B5EF4-FFF2-40B4-BE49-F238E27FC236}">
                      <a16:creationId xmlns:a16="http://schemas.microsoft.com/office/drawing/2014/main" id="{6002B6DD-7385-4028-70D0-1AACDC2C0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3256" y="6299156"/>
                  <a:ext cx="2478024" cy="160934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66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51" name="Text Box 15">
                  <a:extLst>
                    <a:ext uri="{FF2B5EF4-FFF2-40B4-BE49-F238E27FC236}">
                      <a16:creationId xmlns:a16="http://schemas.microsoft.com/office/drawing/2014/main" id="{F8A4B766-0813-8CBA-EEED-1387AAF1C8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40648" y="4702052"/>
                  <a:ext cx="304442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Decision Makers</a:t>
                  </a:r>
                </a:p>
              </p:txBody>
            </p:sp>
            <p:sp>
              <p:nvSpPr>
                <p:cNvPr id="52" name="Text Box 15">
                  <a:extLst>
                    <a:ext uri="{FF2B5EF4-FFF2-40B4-BE49-F238E27FC236}">
                      <a16:creationId xmlns:a16="http://schemas.microsoft.com/office/drawing/2014/main" id="{C94DB392-E94C-5CC9-3838-72DCD91961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97720" y="5713762"/>
                  <a:ext cx="2549096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Implementors</a:t>
                  </a:r>
                </a:p>
              </p:txBody>
            </p:sp>
            <p:sp>
              <p:nvSpPr>
                <p:cNvPr id="53" name="Text Box 15">
                  <a:extLst>
                    <a:ext uri="{FF2B5EF4-FFF2-40B4-BE49-F238E27FC236}">
                      <a16:creationId xmlns:a16="http://schemas.microsoft.com/office/drawing/2014/main" id="{7B39304C-5610-75AC-F2C9-B8DA161FAF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06520" y="6850245"/>
                  <a:ext cx="239681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Beneficiaries</a:t>
                  </a:r>
                </a:p>
              </p:txBody>
            </p:sp>
          </p:grpSp>
          <p:sp>
            <p:nvSpPr>
              <p:cNvPr id="91" name="Text Box 15">
                <a:extLst>
                  <a:ext uri="{FF2B5EF4-FFF2-40B4-BE49-F238E27FC236}">
                    <a16:creationId xmlns:a16="http://schemas.microsoft.com/office/drawing/2014/main" id="{BE59FFC6-CC7B-2C0D-D73A-DEB31A661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2856" y="6586950"/>
                <a:ext cx="46091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rPr>
                  <a:t>Workplace</a:t>
                </a:r>
              </a:p>
            </p:txBody>
          </p:sp>
        </p:grpSp>
        <p:sp>
          <p:nvSpPr>
            <p:cNvPr id="73" name="Oval 4">
              <a:extLst>
                <a:ext uri="{FF2B5EF4-FFF2-40B4-BE49-F238E27FC236}">
                  <a16:creationId xmlns:a16="http://schemas.microsoft.com/office/drawing/2014/main" id="{3AC29446-A191-2305-1383-275C1B2E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70" y="4745603"/>
              <a:ext cx="6345102" cy="46366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191417D-87CA-35C1-1F20-FF2A243A9408}"/>
              </a:ext>
            </a:extLst>
          </p:cNvPr>
          <p:cNvSpPr/>
          <p:nvPr/>
        </p:nvSpPr>
        <p:spPr>
          <a:xfrm>
            <a:off x="109006" y="9639261"/>
            <a:ext cx="24165988" cy="1676477"/>
          </a:xfrm>
          <a:prstGeom prst="rect">
            <a:avLst/>
          </a:prstGeom>
          <a:solidFill>
            <a:srgbClr val="005FA6">
              <a:alpha val="20000"/>
            </a:srgbClr>
          </a:solidFill>
          <a:ln w="38100">
            <a:solidFill>
              <a:srgbClr val="005F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BBAE10-274C-9921-B4F9-F3CA95F948AB}"/>
              </a:ext>
            </a:extLst>
          </p:cNvPr>
          <p:cNvSpPr/>
          <p:nvPr/>
        </p:nvSpPr>
        <p:spPr>
          <a:xfrm>
            <a:off x="6906010" y="1145866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Packaging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 intervention </a:t>
            </a:r>
            <a:r>
              <a:rPr lang="en-US" sz="32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using technology and external coaching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7B971D-4837-8EB9-8264-D36BE88A04CA}"/>
                  </a:ext>
                </a:extLst>
              </p:cNvPr>
              <p:cNvSpPr/>
              <p:nvPr/>
            </p:nvSpPr>
            <p:spPr>
              <a:xfrm>
                <a:off x="13202307" y="1145866"/>
                <a:ext cx="4572000" cy="2286000"/>
              </a:xfrm>
              <a:prstGeom prst="rect">
                <a:avLst/>
              </a:prstGeom>
              <a:solidFill>
                <a:srgbClr val="005FA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marR="0" lvl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Helvetica Neue"/>
                      </a:rPr>
                      <m:t>↑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Arial" charset="0"/>
                    <a:cs typeface="Arial" charset="0"/>
                    <a:sym typeface="Helvetica Neue"/>
                  </a:rPr>
                  <a:t> Compatibility</a:t>
                </a:r>
              </a:p>
              <a:p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↓Complexity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Trailability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Relative advantage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7B971D-4837-8EB9-8264-D36BE88A0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07" y="1145866"/>
                <a:ext cx="4572000" cy="2286000"/>
              </a:xfrm>
              <a:prstGeom prst="rect">
                <a:avLst/>
              </a:prstGeom>
              <a:blipFill>
                <a:blip r:embed="rId2"/>
                <a:stretch>
                  <a:fillRect r="-1381" b="-2747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 Placeholder 69">
            <a:extLst>
              <a:ext uri="{FF2B5EF4-FFF2-40B4-BE49-F238E27FC236}">
                <a16:creationId xmlns:a16="http://schemas.microsoft.com/office/drawing/2014/main" id="{65DEA374-D434-DC27-0571-63661EFDADAF}"/>
              </a:ext>
            </a:extLst>
          </p:cNvPr>
          <p:cNvSpPr txBox="1">
            <a:spLocks/>
          </p:cNvSpPr>
          <p:nvPr/>
        </p:nvSpPr>
        <p:spPr>
          <a:xfrm>
            <a:off x="11496114" y="12603542"/>
            <a:ext cx="12887885" cy="706874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981190" indent="-7619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6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3047984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4267179" indent="-6095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4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5486373" indent="-609597" algn="l" defTabSz="1219194" rtl="0" eaLnBrk="1" latinLnBrk="0" hangingPunct="1">
              <a:spcBef>
                <a:spcPct val="20000"/>
              </a:spcBef>
              <a:buFont typeface="Arial"/>
              <a:buChar char="»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6705566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60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55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49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dirty="0"/>
              <a:t>You, 2011; Almeida et al., 2015; Estabrooks et al., 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8480F-978B-E69C-7FB2-50C315A14C22}"/>
              </a:ext>
            </a:extLst>
          </p:cNvPr>
          <p:cNvSpPr txBox="1"/>
          <p:nvPr/>
        </p:nvSpPr>
        <p:spPr>
          <a:xfrm>
            <a:off x="6906010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E30AF-C7E7-EFB8-2755-34FF9ACDB355}"/>
              </a:ext>
            </a:extLst>
          </p:cNvPr>
          <p:cNvSpPr txBox="1"/>
          <p:nvPr/>
        </p:nvSpPr>
        <p:spPr>
          <a:xfrm>
            <a:off x="13202307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Mechanism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BE9E9-133C-4E0E-BD71-8300B4EF1853}"/>
              </a:ext>
            </a:extLst>
          </p:cNvPr>
          <p:cNvSpPr txBox="1"/>
          <p:nvPr/>
        </p:nvSpPr>
        <p:spPr>
          <a:xfrm>
            <a:off x="19461093" y="309450"/>
            <a:ext cx="4572000" cy="656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Outcome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D8BF8-EC27-F685-3D11-E1EE2062A4E2}"/>
              </a:ext>
            </a:extLst>
          </p:cNvPr>
          <p:cNvSpPr/>
          <p:nvPr/>
        </p:nvSpPr>
        <p:spPr>
          <a:xfrm>
            <a:off x="6906010" y="3566175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External Expert Facilitation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68C0F9-B985-361A-8CB5-42136AC69D63}"/>
              </a:ext>
            </a:extLst>
          </p:cNvPr>
          <p:cNvSpPr/>
          <p:nvPr/>
        </p:nvSpPr>
        <p:spPr>
          <a:xfrm>
            <a:off x="6906010" y="6024584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Audit and feedback on worksite outcomes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1F5E6-94DF-B085-F6D3-D23C4D9F4CDA}"/>
              </a:ext>
            </a:extLst>
          </p:cNvPr>
          <p:cNvSpPr/>
          <p:nvPr/>
        </p:nvSpPr>
        <p:spPr>
          <a:xfrm>
            <a:off x="19461093" y="1145866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Arial" charset="0"/>
                <a:sym typeface="Helvetica Neue"/>
              </a:rPr>
              <a:t>Adoption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# Worksites Initiate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Representativeness of Worksites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5E3672-7B25-E38E-52B1-D7594847825B}"/>
                  </a:ext>
                </a:extLst>
              </p:cNvPr>
              <p:cNvSpPr/>
              <p:nvPr/>
            </p:nvSpPr>
            <p:spPr>
              <a:xfrm>
                <a:off x="13240407" y="3566175"/>
                <a:ext cx="4572000" cy="2286000"/>
              </a:xfrm>
              <a:prstGeom prst="rect">
                <a:avLst/>
              </a:prstGeom>
              <a:solidFill>
                <a:srgbClr val="005FA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↓Complexity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Relative advantage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5E3672-7B25-E38E-52B1-D75948478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407" y="3566175"/>
                <a:ext cx="4572000" cy="2286000"/>
              </a:xfrm>
              <a:prstGeom prst="rect">
                <a:avLst/>
              </a:prstGeom>
              <a:blipFill>
                <a:blip r:embed="rId3"/>
                <a:stretch>
                  <a:fillRect r="-1657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DDDE2A1-9D59-8EE6-772C-F7FB75EA9EBC}"/>
              </a:ext>
            </a:extLst>
          </p:cNvPr>
          <p:cNvSpPr/>
          <p:nvPr/>
        </p:nvSpPr>
        <p:spPr>
          <a:xfrm>
            <a:off x="19499193" y="3566175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Arial" charset="0"/>
                <a:sym typeface="Helvetica Neue"/>
              </a:rPr>
              <a:t>Implementation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Fidelity to intervention protocol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Consistency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DEB626-4B27-2457-4AA0-482C07AA4469}"/>
                  </a:ext>
                </a:extLst>
              </p:cNvPr>
              <p:cNvSpPr/>
              <p:nvPr/>
            </p:nvSpPr>
            <p:spPr>
              <a:xfrm>
                <a:off x="13202307" y="6024584"/>
                <a:ext cx="4572000" cy="2286000"/>
              </a:xfrm>
              <a:prstGeom prst="rect">
                <a:avLst/>
              </a:prstGeom>
              <a:solidFill>
                <a:srgbClr val="005FA6">
                  <a:alpha val="20000"/>
                </a:srgb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↑</m:t>
                      </m:r>
                      <m:r>
                        <m:rPr>
                          <m:nor/>
                        </m:rPr>
                        <a:rPr lang="en-US" sz="32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Arial" charset="0"/>
                          <a:cs typeface="Arial" charset="0"/>
                        </a:rPr>
                        <m:t>Observability</m:t>
                      </m:r>
                    </m:oMath>
                  </m:oMathPara>
                </a14:m>
                <a:endParaRPr lang="en-US" sz="3200" b="0" dirty="0">
                  <a:solidFill>
                    <a:prstClr val="black"/>
                  </a:solidFill>
                  <a:latin typeface="Century Gothic" panose="020B0502020202020204" pitchFamily="34" charset="0"/>
                  <a:ea typeface="Arial" charset="0"/>
                  <a:cs typeface="Arial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↑</m:t>
                    </m:r>
                  </m:oMath>
                </a14:m>
                <a:r>
                  <a:rPr lang="en-US" sz="3200" b="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Arial" charset="0"/>
                    <a:cs typeface="Arial" charset="0"/>
                  </a:rPr>
                  <a:t> Relative advantage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" charset="0"/>
                  <a:cs typeface="Arial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DEB626-4B27-2457-4AA0-482C07AA4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07" y="6024584"/>
                <a:ext cx="4572000" cy="2286000"/>
              </a:xfrm>
              <a:prstGeom prst="rect">
                <a:avLst/>
              </a:prstGeom>
              <a:blipFill>
                <a:blip r:embed="rId4"/>
                <a:stretch>
                  <a:fillRect r="-1657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339F313-29BD-0414-4AA5-5DFD7A42B470}"/>
              </a:ext>
            </a:extLst>
          </p:cNvPr>
          <p:cNvSpPr/>
          <p:nvPr/>
        </p:nvSpPr>
        <p:spPr>
          <a:xfrm>
            <a:off x="19461093" y="6024584"/>
            <a:ext cx="4572000" cy="2286000"/>
          </a:xfrm>
          <a:prstGeom prst="rect">
            <a:avLst/>
          </a:prstGeom>
          <a:solidFill>
            <a:srgbClr val="005FA6">
              <a:alpha val="2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Arial" charset="0"/>
                <a:sym typeface="Helvetica Neue"/>
              </a:rPr>
              <a:t>Maintenance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  <a:sym typeface="Helvetica Neue"/>
              </a:rPr>
              <a:t># Worksites sustain program implementation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643EE03-C40B-9B64-B8E9-5DA32B3E0D13}"/>
              </a:ext>
            </a:extLst>
          </p:cNvPr>
          <p:cNvSpPr/>
          <p:nvPr/>
        </p:nvSpPr>
        <p:spPr>
          <a:xfrm>
            <a:off x="11754004" y="17568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1901B00-3F7C-50A7-4B72-530F5989B8DF}"/>
              </a:ext>
            </a:extLst>
          </p:cNvPr>
          <p:cNvSpPr/>
          <p:nvPr/>
        </p:nvSpPr>
        <p:spPr>
          <a:xfrm>
            <a:off x="18040504" y="17568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21078F3-52AC-0162-6672-988E5FF13E88}"/>
              </a:ext>
            </a:extLst>
          </p:cNvPr>
          <p:cNvSpPr/>
          <p:nvPr/>
        </p:nvSpPr>
        <p:spPr>
          <a:xfrm>
            <a:off x="11754004" y="43476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5BB11C3-8AF8-1F31-9FCC-B23D81E2FA88}"/>
              </a:ext>
            </a:extLst>
          </p:cNvPr>
          <p:cNvSpPr/>
          <p:nvPr/>
        </p:nvSpPr>
        <p:spPr>
          <a:xfrm>
            <a:off x="18040504" y="4347621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FD1ECF7-313D-4147-8AD8-DDB324F6AA4F}"/>
              </a:ext>
            </a:extLst>
          </p:cNvPr>
          <p:cNvSpPr/>
          <p:nvPr/>
        </p:nvSpPr>
        <p:spPr>
          <a:xfrm>
            <a:off x="11754004" y="6787004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1F0727A-8FC7-5CFC-20BD-B2C8C2586C6B}"/>
              </a:ext>
            </a:extLst>
          </p:cNvPr>
          <p:cNvSpPr/>
          <p:nvPr/>
        </p:nvSpPr>
        <p:spPr>
          <a:xfrm>
            <a:off x="18040504" y="6787004"/>
            <a:ext cx="1209820" cy="678658"/>
          </a:xfrm>
          <a:prstGeom prst="rightArrow">
            <a:avLst/>
          </a:prstGeom>
          <a:solidFill>
            <a:srgbClr val="005FA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>
              <a:defRPr/>
            </a:pPr>
            <a:endParaRPr lang="en-US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61AF4B-400B-BD9D-A5A3-A1CDE759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What is D&amp;I Science All About?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E5A18C-DF74-277C-0C75-0E0C4FF75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2521686"/>
            <a:ext cx="19100799" cy="9296400"/>
          </a:xfrm>
        </p:spPr>
        <p:txBody>
          <a:bodyPr anchor="t">
            <a:noAutofit/>
          </a:bodyPr>
          <a:lstStyle/>
          <a:p>
            <a:pPr>
              <a:spcBef>
                <a:spcPts val="2800"/>
              </a:spcBef>
            </a:pP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Understanding the </a:t>
            </a:r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</a:rPr>
              <a:t>c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ontext</a:t>
            </a: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 related to </a:t>
            </a:r>
            <a:r>
              <a:rPr lang="en-US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e</a:t>
            </a:r>
            <a:r>
              <a:rPr lang="en-US" b="1" i="1" u="none" strike="noStrike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vidence-based </a:t>
            </a:r>
            <a:r>
              <a:rPr lang="en-US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i</a:t>
            </a:r>
            <a:r>
              <a:rPr lang="en-US" b="1" i="1" u="none" strike="noStrike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ntervention (EBI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) </a:t>
            </a: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dissemination, implementation, and sustainment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2800"/>
              </a:spcBef>
            </a:pP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Designing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strategies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to improve EBI </a:t>
            </a: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dissemination, implementation, and sustainment that fit within a given context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2800"/>
              </a:spcBef>
            </a:pP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Using conceptual models or theories to map strategies to u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nderlying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mechanisms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of organizational and individual change.</a:t>
            </a:r>
          </a:p>
          <a:p>
            <a:pPr>
              <a:spcBef>
                <a:spcPts val="2800"/>
              </a:spcBef>
            </a:pP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Documenting the relationship between strategies, mechanisms, and </a:t>
            </a:r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</a:rPr>
              <a:t>outcomes </a:t>
            </a:r>
            <a:r>
              <a:rPr lang="en-US" dirty="0">
                <a:solidFill>
                  <a:srgbClr val="333333"/>
                </a:solidFill>
                <a:latin typeface="Century Gothic" panose="020B0502020202020204" pitchFamily="34" charset="0"/>
              </a:rPr>
              <a:t>to produce generalizable knowledge.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ACD41-84D1-D8D9-ED4B-C007E8118A42}"/>
              </a:ext>
            </a:extLst>
          </p:cNvPr>
          <p:cNvSpPr txBox="1"/>
          <p:nvPr/>
        </p:nvSpPr>
        <p:spPr>
          <a:xfrm>
            <a:off x="1142999" y="13008114"/>
            <a:ext cx="1333128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Terry, 2022; Pronk &amp;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Spoonheim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, 2023; Estabrooks, 2023</a:t>
            </a:r>
          </a:p>
        </p:txBody>
      </p:sp>
    </p:spTree>
    <p:extLst>
      <p:ext uri="{BB962C8B-B14F-4D97-AF65-F5344CB8AC3E}">
        <p14:creationId xmlns:p14="http://schemas.microsoft.com/office/powerpoint/2010/main" val="251080649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FA62-4323-9AFF-6D03-B62955BA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97" y="1053463"/>
            <a:ext cx="16610538" cy="1099073"/>
          </a:xfrm>
        </p:spPr>
        <p:txBody>
          <a:bodyPr/>
          <a:lstStyle/>
          <a:p>
            <a:r>
              <a:rPr lang="en-US" sz="5333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9076F-B558-8F72-B6A2-E14F555F7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186E4-E486-C0A9-4297-1BFFFF650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32342-9437-9C17-3ECB-C67F569E2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3" descr="C:\Users\Barb\Documents\Glasgow\Presentations\RE-AIM Materials\RE-AIM logos\RE-AIM Circle Logo.tif">
            <a:extLst>
              <a:ext uri="{FF2B5EF4-FFF2-40B4-BE49-F238E27FC236}">
                <a16:creationId xmlns:a16="http://schemas.microsoft.com/office/drawing/2014/main" id="{E41B5479-9935-27FD-52B2-34ACE9AE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674" y="604458"/>
            <a:ext cx="8394905" cy="83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0C3FC7-D8DD-86F7-6AA1-6B3D28FFCF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69">
            <a:extLst>
              <a:ext uri="{FF2B5EF4-FFF2-40B4-BE49-F238E27FC236}">
                <a16:creationId xmlns:a16="http://schemas.microsoft.com/office/drawing/2014/main" id="{09A18089-A035-B9CF-E359-99F669DD3860}"/>
              </a:ext>
            </a:extLst>
          </p:cNvPr>
          <p:cNvSpPr txBox="1">
            <a:spLocks/>
          </p:cNvSpPr>
          <p:nvPr/>
        </p:nvSpPr>
        <p:spPr>
          <a:xfrm>
            <a:off x="11496114" y="12603542"/>
            <a:ext cx="12887885" cy="706874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981190" indent="-7619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6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3047984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4267179" indent="-6095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4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5486373" indent="-609597" algn="l" defTabSz="1219194" rtl="0" eaLnBrk="1" latinLnBrk="0" hangingPunct="1">
              <a:spcBef>
                <a:spcPct val="20000"/>
              </a:spcBef>
              <a:buFont typeface="Arial"/>
              <a:buChar char="»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6705566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60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55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49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You, 2011; Almeida et al., 2015; Estabrooks et al., 2017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A5F85A3-0BA3-F19C-21A2-5CAC66F5279C}"/>
              </a:ext>
            </a:extLst>
          </p:cNvPr>
          <p:cNvGraphicFramePr>
            <a:graphicFrameLocks/>
          </p:cNvGraphicFramePr>
          <p:nvPr/>
        </p:nvGraphicFramePr>
        <p:xfrm>
          <a:off x="4443476" y="2894808"/>
          <a:ext cx="10405813" cy="720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78040CF0-7F04-309E-50B5-F886A7BDFFEF}"/>
              </a:ext>
            </a:extLst>
          </p:cNvPr>
          <p:cNvGrpSpPr/>
          <p:nvPr/>
        </p:nvGrpSpPr>
        <p:grpSpPr>
          <a:xfrm>
            <a:off x="3105054" y="2456045"/>
            <a:ext cx="10676095" cy="8087470"/>
            <a:chOff x="12591954" y="4327384"/>
            <a:chExt cx="10676095" cy="80874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317459-3400-60EE-6BEA-2C43C35797F0}"/>
                </a:ext>
              </a:extLst>
            </p:cNvPr>
            <p:cNvGrpSpPr/>
            <p:nvPr/>
          </p:nvGrpSpPr>
          <p:grpSpPr>
            <a:xfrm>
              <a:off x="12591954" y="4327384"/>
              <a:ext cx="10676095" cy="8087470"/>
              <a:chOff x="3054758" y="2511709"/>
              <a:chExt cx="10676095" cy="8087470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B8F4559B-4B33-DE64-4AB1-2810652728E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887800" y="2876253"/>
              <a:ext cx="9843053" cy="73583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B07334-C1ED-F3CB-A886-96678B6A2B38}"/>
                  </a:ext>
                </a:extLst>
              </p:cNvPr>
              <p:cNvSpPr txBox="1"/>
              <p:nvPr/>
            </p:nvSpPr>
            <p:spPr>
              <a:xfrm rot="16200000">
                <a:off x="-788922" y="6355389"/>
                <a:ext cx="8087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Helvetica Neue"/>
                    <a:cs typeface="Helvetica Neue"/>
                    <a:sym typeface="Helvetica Neue"/>
                  </a:rPr>
                  <a:t>Percent of overall employee population meeting 5% weight loss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FAC7B-C6F3-BA3A-FE2C-F3A88396402E}"/>
                </a:ext>
              </a:extLst>
            </p:cNvPr>
            <p:cNvSpPr txBox="1"/>
            <p:nvPr/>
          </p:nvSpPr>
          <p:spPr>
            <a:xfrm>
              <a:off x="13977796" y="8316773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n=192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E5552C-B89E-7BD0-1E83-1029D9E2F7E0}"/>
                </a:ext>
              </a:extLst>
            </p:cNvPr>
            <p:cNvSpPr txBox="1"/>
            <p:nvPr/>
          </p:nvSpPr>
          <p:spPr>
            <a:xfrm>
              <a:off x="14833220" y="10035904"/>
              <a:ext cx="898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n=80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10B9C3-651C-C2E5-54CA-D2C3A73FD5C7}"/>
                </a:ext>
              </a:extLst>
            </p:cNvPr>
            <p:cNvSpPr txBox="1"/>
            <p:nvPr/>
          </p:nvSpPr>
          <p:spPr>
            <a:xfrm>
              <a:off x="16378096" y="8392973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n=195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414564-7F88-E1B0-92AE-EC6F95E230EC}"/>
                </a:ext>
              </a:extLst>
            </p:cNvPr>
            <p:cNvSpPr txBox="1"/>
            <p:nvPr/>
          </p:nvSpPr>
          <p:spPr>
            <a:xfrm>
              <a:off x="17072362" y="9654904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n=112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0F4AA3-7A8C-FE75-0DF9-FEA021332450}"/>
                </a:ext>
              </a:extLst>
            </p:cNvPr>
            <p:cNvSpPr txBox="1"/>
            <p:nvPr/>
          </p:nvSpPr>
          <p:spPr>
            <a:xfrm>
              <a:off x="18860409" y="8392973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n=195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B3F7E-8119-A498-09EF-A6AFA9C578F3}"/>
                </a:ext>
              </a:extLst>
            </p:cNvPr>
            <p:cNvSpPr txBox="1"/>
            <p:nvPr/>
          </p:nvSpPr>
          <p:spPr>
            <a:xfrm>
              <a:off x="19554675" y="9426304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n=128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F9FE5D-9F16-ECB8-1489-DB4C25B566FF}"/>
                </a:ext>
              </a:extLst>
            </p:cNvPr>
            <p:cNvSpPr txBox="1"/>
            <p:nvPr/>
          </p:nvSpPr>
          <p:spPr>
            <a:xfrm>
              <a:off x="21108309" y="8392973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n=198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E9FC2-A066-5AC1-31CD-39E1006D8783}"/>
                </a:ext>
              </a:extLst>
            </p:cNvPr>
            <p:cNvSpPr txBox="1"/>
            <p:nvPr/>
          </p:nvSpPr>
          <p:spPr>
            <a:xfrm>
              <a:off x="21802575" y="9426304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Helvetica Neue"/>
                  <a:cs typeface="Helvetica Neue"/>
                  <a:sym typeface="Helvetica Neue"/>
                </a:rPr>
                <a:t>n=131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30438A-9AFA-1BB2-EFAD-2BE2693121F2}"/>
              </a:ext>
            </a:extLst>
          </p:cNvPr>
          <p:cNvSpPr txBox="1"/>
          <p:nvPr/>
        </p:nvSpPr>
        <p:spPr>
          <a:xfrm>
            <a:off x="1703128" y="3552334"/>
            <a:ext cx="142123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73 Worksites contacted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28 Agreed (38%)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Reasons for decline: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None (44%),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Program would compete with other programs (n=33%)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expected internal changes (n=13%),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Study too long (n=7%),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B9287-5059-8E34-6A63-682940E13C22}"/>
              </a:ext>
            </a:extLst>
          </p:cNvPr>
          <p:cNvSpPr txBox="1"/>
          <p:nvPr/>
        </p:nvSpPr>
        <p:spPr>
          <a:xfrm>
            <a:off x="3202573" y="998989"/>
            <a:ext cx="2645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Reach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F5C97A-E028-4C79-3792-6B7AF12E1D37}"/>
              </a:ext>
            </a:extLst>
          </p:cNvPr>
          <p:cNvSpPr txBox="1"/>
          <p:nvPr/>
        </p:nvSpPr>
        <p:spPr>
          <a:xfrm>
            <a:off x="5845366" y="998989"/>
            <a:ext cx="4987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Effectiveness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57FDB5-AC30-0DA7-545E-671D7C74D000}"/>
              </a:ext>
            </a:extLst>
          </p:cNvPr>
          <p:cNvSpPr txBox="1"/>
          <p:nvPr/>
        </p:nvSpPr>
        <p:spPr>
          <a:xfrm>
            <a:off x="3124275" y="1722889"/>
            <a:ext cx="3696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Adoption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7F5470-4B4B-40C5-B708-22227C47B857}"/>
              </a:ext>
            </a:extLst>
          </p:cNvPr>
          <p:cNvSpPr txBox="1"/>
          <p:nvPr/>
        </p:nvSpPr>
        <p:spPr>
          <a:xfrm>
            <a:off x="3255590" y="1722889"/>
            <a:ext cx="6125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Implementation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D8AFC2-B134-9ADB-5B9D-759085ECB0AD}"/>
              </a:ext>
            </a:extLst>
          </p:cNvPr>
          <p:cNvSpPr txBox="1"/>
          <p:nvPr/>
        </p:nvSpPr>
        <p:spPr>
          <a:xfrm>
            <a:off x="3185200" y="1722889"/>
            <a:ext cx="5266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Maintenance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BBA369-2307-A860-1940-03D301E28B49}"/>
              </a:ext>
            </a:extLst>
          </p:cNvPr>
          <p:cNvSpPr txBox="1"/>
          <p:nvPr/>
        </p:nvSpPr>
        <p:spPr>
          <a:xfrm>
            <a:off x="1547184" y="2949264"/>
            <a:ext cx="142123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All study components were delivered as intended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Participants varied in components of the the intervention that were used from daily message reading (highest &gt;60%) to use of daily self-reported goals (&lt;15%).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647623-BCB5-E095-6702-D9C83ACE2686}"/>
              </a:ext>
            </a:extLst>
          </p:cNvPr>
          <p:cNvSpPr txBox="1"/>
          <p:nvPr/>
        </p:nvSpPr>
        <p:spPr>
          <a:xfrm>
            <a:off x="471912" y="5312461"/>
            <a:ext cx="16362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75% of the workplaces opted to maintain the program for a second year (no cost; no incentives; no health coach)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25% of worksites expressed interest in continuing the program in it’s complete form.</a:t>
            </a:r>
          </a:p>
        </p:txBody>
      </p:sp>
    </p:spTree>
    <p:extLst>
      <p:ext uri="{BB962C8B-B14F-4D97-AF65-F5344CB8AC3E}">
        <p14:creationId xmlns:p14="http://schemas.microsoft.com/office/powerpoint/2010/main" val="12740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D0359-185D-0D42-B487-8EBDE7355551}"/>
              </a:ext>
            </a:extLst>
          </p:cNvPr>
          <p:cNvSpPr txBox="1"/>
          <p:nvPr/>
        </p:nvSpPr>
        <p:spPr>
          <a:xfrm>
            <a:off x="4570640" y="2218224"/>
            <a:ext cx="14905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24" hangingPunct="1"/>
            <a:r>
              <a:rPr lang="en-US" sz="9000" b="0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Communicating Complexity in D&amp;I Projects</a:t>
            </a:r>
            <a:endParaRPr lang="en-US" sz="9000" b="0" u="sng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6C6338-1DB6-D540-A7A2-409E1C07D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956" y="13111542"/>
            <a:ext cx="1488942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3AC48E-7C84-644A-8548-64B16A9FF6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7507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AACA7A-8FD9-C441-A33B-7FABA329C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6061" y="13111542"/>
            <a:ext cx="1488942" cy="5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D41537-4D99-753D-BDF8-1603AB625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" t="5987" r="596" b="9001"/>
          <a:stretch/>
        </p:blipFill>
        <p:spPr>
          <a:xfrm>
            <a:off x="2844801" y="2249879"/>
            <a:ext cx="17754600" cy="8900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F42B17-F291-21E4-EDA4-1BC56ED6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6" y="523956"/>
            <a:ext cx="21323300" cy="1099073"/>
          </a:xfrm>
        </p:spPr>
        <p:txBody>
          <a:bodyPr/>
          <a:lstStyle/>
          <a:p>
            <a:r>
              <a:rPr lang="en-US" dirty="0"/>
              <a:t>Implementation Research </a:t>
            </a:r>
            <a:r>
              <a:rPr lang="en-US" dirty="0" err="1"/>
              <a:t>LoGic</a:t>
            </a:r>
            <a:r>
              <a:rPr lang="en-US" dirty="0"/>
              <a:t>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472E7-4349-ED2B-07A2-28C9F0D18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3242E-D683-0D47-36CB-B0B7A5394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A6A0C-8542-0764-0E7F-1FB13B13A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62061A-CF10-7652-27D1-335FD56BEA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E3696-65E5-DC28-334E-FB27C139AE7B}"/>
              </a:ext>
            </a:extLst>
          </p:cNvPr>
          <p:cNvSpPr txBox="1"/>
          <p:nvPr/>
        </p:nvSpPr>
        <p:spPr>
          <a:xfrm>
            <a:off x="3683001" y="11420012"/>
            <a:ext cx="16916400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Smith, J.D., Li, D.H. &amp; Rafferty, M.R. The Implementation Research Logic Model: a method for planning, executing, reporting, and synthesizing implementation projects.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Implementation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15, 84 (2020).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Paper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https://implementationscience.biomedcentral.com/articles/10.1186/s13012-020-01041-8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has great additional file examples</a:t>
            </a:r>
          </a:p>
        </p:txBody>
      </p:sp>
    </p:spTree>
    <p:extLst>
      <p:ext uri="{BB962C8B-B14F-4D97-AF65-F5344CB8AC3E}">
        <p14:creationId xmlns:p14="http://schemas.microsoft.com/office/powerpoint/2010/main" val="25577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767328F-4273-844F-9B52-87E8818418D4}"/>
              </a:ext>
            </a:extLst>
          </p:cNvPr>
          <p:cNvSpPr/>
          <p:nvPr/>
        </p:nvSpPr>
        <p:spPr>
          <a:xfrm>
            <a:off x="7594061" y="2098715"/>
            <a:ext cx="5091046" cy="193193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Fund &amp; Contract (A)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Identify communities with strong partnerships across organizations and a priority to address childhood obesity.</a:t>
            </a:r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DFEBF9C6-90FD-6545-8EFF-589CB4078687}"/>
              </a:ext>
            </a:extLst>
          </p:cNvPr>
          <p:cNvSpPr/>
          <p:nvPr/>
        </p:nvSpPr>
        <p:spPr>
          <a:xfrm rot="5400000">
            <a:off x="21162641" y="6780396"/>
            <a:ext cx="450050" cy="4192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7092" y="1379888"/>
            <a:ext cx="572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Determinants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6406" y="1346008"/>
            <a:ext cx="484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Implementation Strategies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54515" y="1346006"/>
            <a:ext cx="457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Mechanisms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7025567" y="8629306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F313A5-9B22-D243-BAA6-DCEA87FFF7CF}"/>
              </a:ext>
            </a:extLst>
          </p:cNvPr>
          <p:cNvSpPr/>
          <p:nvPr/>
        </p:nvSpPr>
        <p:spPr>
          <a:xfrm>
            <a:off x="13496713" y="2121309"/>
            <a:ext cx="4572002" cy="135829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incentive for adoption (A)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 communities ready for implementation (A,D)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mandate for adoption (A)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6AA5E-E642-6A49-AC39-856863DFADC1}"/>
              </a:ext>
            </a:extLst>
          </p:cNvPr>
          <p:cNvSpPr/>
          <p:nvPr/>
        </p:nvSpPr>
        <p:spPr>
          <a:xfrm>
            <a:off x="1051766" y="2098712"/>
            <a:ext cx="5838752" cy="25827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-No childhood obesity interventions in rural/micropolitan areas</a:t>
            </a:r>
          </a:p>
          <a:p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-Few evidence-based approaches designed for rural implementation</a:t>
            </a:r>
          </a:p>
          <a:p>
            <a:pPr marL="130176"/>
            <a:endParaRPr lang="en-US" sz="1900" dirty="0">
              <a:solidFill>
                <a:schemeClr val="tx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130176"/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 existing adaptation of for rural/micropolitan areas</a:t>
            </a:r>
          </a:p>
          <a:p>
            <a:pPr marL="130176"/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+evidence of adaptation success</a:t>
            </a:r>
          </a:p>
          <a:p>
            <a:pPr marL="130176"/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+Turn-key program package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237725-174D-1A44-8A11-F7B8A7E4116E}"/>
              </a:ext>
            </a:extLst>
          </p:cNvPr>
          <p:cNvSpPr/>
          <p:nvPr/>
        </p:nvSpPr>
        <p:spPr>
          <a:xfrm>
            <a:off x="276995" y="1997137"/>
            <a:ext cx="6720382" cy="10323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2F32AA-ADE0-8E40-831D-B1BE7F150C1A}"/>
              </a:ext>
            </a:extLst>
          </p:cNvPr>
          <p:cNvSpPr txBox="1"/>
          <p:nvPr/>
        </p:nvSpPr>
        <p:spPr>
          <a:xfrm rot="16200000">
            <a:off x="-409767" y="3222365"/>
            <a:ext cx="202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Innovation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86281-704A-7E42-9EA4-332C0FD7E2BF}"/>
              </a:ext>
            </a:extLst>
          </p:cNvPr>
          <p:cNvSpPr txBox="1"/>
          <p:nvPr/>
        </p:nvSpPr>
        <p:spPr>
          <a:xfrm rot="16200000">
            <a:off x="-419211" y="5405109"/>
            <a:ext cx="2055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Context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2F2E5E-5CEA-6A4E-9BA4-63DFED1436A3}"/>
              </a:ext>
            </a:extLst>
          </p:cNvPr>
          <p:cNvSpPr txBox="1"/>
          <p:nvPr/>
        </p:nvSpPr>
        <p:spPr>
          <a:xfrm rot="16200000">
            <a:off x="-428391" y="7756137"/>
            <a:ext cx="207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Recipients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06AD78-DD02-B341-A5CF-32B44368E82D}"/>
              </a:ext>
            </a:extLst>
          </p:cNvPr>
          <p:cNvSpPr/>
          <p:nvPr/>
        </p:nvSpPr>
        <p:spPr>
          <a:xfrm>
            <a:off x="1028692" y="4745180"/>
            <a:ext cx="5838752" cy="19400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+High rates of  childhood obesity in micropolitan/rural areas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+Organizational prioritization of childhood obesity </a:t>
            </a:r>
          </a:p>
          <a:p>
            <a:pPr marL="130176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-Limited external contextual drivers (lack of incentives; coverage)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7F49D6-0573-0B4F-B7CC-D4EDE5C020FB}"/>
              </a:ext>
            </a:extLst>
          </p:cNvPr>
          <p:cNvSpPr/>
          <p:nvPr/>
        </p:nvSpPr>
        <p:spPr>
          <a:xfrm>
            <a:off x="1043340" y="9139856"/>
            <a:ext cx="5838752" cy="28075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-Lack of local brokers 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to support collaboration across systems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-Few opportunities for cross community partnerships or shared learning</a:t>
            </a:r>
          </a:p>
          <a:p>
            <a:pPr marL="130176"/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130176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-Lack of local process to support adoption, implementation, and sustainability.</a:t>
            </a:r>
          </a:p>
          <a:p>
            <a:pPr marL="130176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+CAB BHF</a:t>
            </a:r>
          </a:p>
          <a:p>
            <a:pPr marL="130176"/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B4D530-3357-9D4C-B344-EB3044000E2A}"/>
              </a:ext>
            </a:extLst>
          </p:cNvPr>
          <p:cNvSpPr/>
          <p:nvPr/>
        </p:nvSpPr>
        <p:spPr>
          <a:xfrm>
            <a:off x="1028692" y="6832030"/>
            <a:ext cx="5838752" cy="21609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-Difficult to identify implementation team with multi-disciplinary expertise within a 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single rural organization or community.</a:t>
            </a:r>
          </a:p>
          <a:p>
            <a:pPr marL="130176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-Need for high levels of collaboration across community systems to support recruitment and implementation.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354AAB-62E7-1E4A-8F8B-1109F6900B1B}"/>
              </a:ext>
            </a:extLst>
          </p:cNvPr>
          <p:cNvSpPr txBox="1"/>
          <p:nvPr/>
        </p:nvSpPr>
        <p:spPr>
          <a:xfrm rot="16200000">
            <a:off x="-1191167" y="10343583"/>
            <a:ext cx="373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Facilitation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1E35FC-2634-3340-926A-1DA82C2544B3}"/>
              </a:ext>
            </a:extLst>
          </p:cNvPr>
          <p:cNvSpPr/>
          <p:nvPr/>
        </p:nvSpPr>
        <p:spPr>
          <a:xfrm>
            <a:off x="19180224" y="2098715"/>
            <a:ext cx="4414880" cy="14611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Adoption: (A, B, C, D, 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Number of communities that agree to deliver BHF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Number of BHF Cohorts initiated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7A3AD2-96B9-4E45-A50E-1EDDBA4A0433}"/>
              </a:ext>
            </a:extLst>
          </p:cNvPr>
          <p:cNvSpPr/>
          <p:nvPr/>
        </p:nvSpPr>
        <p:spPr>
          <a:xfrm>
            <a:off x="19180224" y="8949106"/>
            <a:ext cx="4414880" cy="30796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Reduced BMI z-score at 3 &amp;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Parent weight loss at 3 &amp; 6 months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Maintenance of effect: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BMI z-score at 12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Parent weight loss maintenance at 12 months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CA55F8-718A-D647-9038-64E9404EB62C}"/>
              </a:ext>
            </a:extLst>
          </p:cNvPr>
          <p:cNvSpPr/>
          <p:nvPr/>
        </p:nvSpPr>
        <p:spPr>
          <a:xfrm>
            <a:off x="19180224" y="3967905"/>
            <a:ext cx="4414880" cy="10572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Reach (BHF participants) (B,C)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Number, Proportion, Representativeness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8246E0-DF2A-2742-951C-0F66FD48D777}"/>
              </a:ext>
            </a:extLst>
          </p:cNvPr>
          <p:cNvSpPr txBox="1"/>
          <p:nvPr/>
        </p:nvSpPr>
        <p:spPr>
          <a:xfrm>
            <a:off x="19186243" y="1440406"/>
            <a:ext cx="457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Outcomes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22B862-2917-EF4D-8CE9-FCA01A0F809B}"/>
              </a:ext>
            </a:extLst>
          </p:cNvPr>
          <p:cNvSpPr/>
          <p:nvPr/>
        </p:nvSpPr>
        <p:spPr>
          <a:xfrm>
            <a:off x="7594061" y="8649957"/>
            <a:ext cx="5091046" cy="336477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Building Health Families Program (BHF): A adaptation of Epstein’s Traffic Light Diet for delivery in rural settings.</a:t>
            </a:r>
          </a:p>
          <a:p>
            <a:pPr marL="342900" indent="-342900">
              <a:spcBef>
                <a:spcPts val="1200"/>
              </a:spcBef>
              <a:buFont typeface="Symbol" pitchFamily="2" charset="2"/>
              <a:buChar char="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weekly, 90 minutes sessions for families; 4 Relapse prevention refresher sessions; Follow-up at 3, 6, 12 months</a:t>
            </a:r>
          </a:p>
          <a:p>
            <a:pPr marL="342900" indent="-342900">
              <a:spcBef>
                <a:spcPts val="1200"/>
              </a:spcBef>
              <a:buFont typeface="Symbol" pitchFamily="2" charset="2"/>
              <a:buChar char="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 includes physical activity, nutrition, and behavioral strategies for families.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6F31FF-D4EE-8A45-B394-06D9A3A12735}"/>
              </a:ext>
            </a:extLst>
          </p:cNvPr>
          <p:cNvSpPr/>
          <p:nvPr/>
        </p:nvSpPr>
        <p:spPr>
          <a:xfrm>
            <a:off x="13554129" y="9374525"/>
            <a:ext cx="4572002" cy="26402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Physical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Healthful 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Goal Attainment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Self-Regulation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4D13CBA8-87D6-994E-BFED-8A8F41B2F0BB}"/>
              </a:ext>
            </a:extLst>
          </p:cNvPr>
          <p:cNvSpPr/>
          <p:nvPr/>
        </p:nvSpPr>
        <p:spPr>
          <a:xfrm>
            <a:off x="7020993" y="4814702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6C7843-EFAC-9840-BAE8-3EB5F9CF0BBE}"/>
              </a:ext>
            </a:extLst>
          </p:cNvPr>
          <p:cNvSpPr txBox="1"/>
          <p:nvPr/>
        </p:nvSpPr>
        <p:spPr>
          <a:xfrm>
            <a:off x="7628035" y="8094066"/>
            <a:ext cx="5023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Evidence-Based Intervention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F1C230-24E5-5D42-8624-1DA8059BFCDE}"/>
              </a:ext>
            </a:extLst>
          </p:cNvPr>
          <p:cNvSpPr txBox="1"/>
          <p:nvPr/>
        </p:nvSpPr>
        <p:spPr>
          <a:xfrm>
            <a:off x="13512301" y="8882080"/>
            <a:ext cx="457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Arial" charset="0"/>
                <a:cs typeface="Arial" charset="0"/>
              </a:rPr>
              <a:t>Mechanisms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173AD2-ABA2-884B-9533-FB6871EFCCA5}"/>
              </a:ext>
            </a:extLst>
          </p:cNvPr>
          <p:cNvSpPr/>
          <p:nvPr/>
        </p:nvSpPr>
        <p:spPr>
          <a:xfrm>
            <a:off x="7472928" y="1997139"/>
            <a:ext cx="5333308" cy="10323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9C8F7CE-7486-4344-95C4-A9729F6015C4}"/>
              </a:ext>
            </a:extLst>
          </p:cNvPr>
          <p:cNvSpPr/>
          <p:nvPr/>
        </p:nvSpPr>
        <p:spPr>
          <a:xfrm>
            <a:off x="19211128" y="7264138"/>
            <a:ext cx="4383976" cy="11521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Maintenance (BHF Program) (F):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Number of communities offer 3</a:t>
            </a:r>
            <a:r>
              <a:rPr lang="en-US" sz="20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rd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Cohort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Cost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D9EC47AF-288D-614F-911B-D6AB0DEE7A1B}"/>
              </a:ext>
            </a:extLst>
          </p:cNvPr>
          <p:cNvSpPr/>
          <p:nvPr/>
        </p:nvSpPr>
        <p:spPr>
          <a:xfrm rot="5400000">
            <a:off x="21188120" y="3548365"/>
            <a:ext cx="399088" cy="39211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30B425B9-7C32-F147-B0F6-0D24BB6C76FA}"/>
              </a:ext>
            </a:extLst>
          </p:cNvPr>
          <p:cNvSpPr/>
          <p:nvPr/>
        </p:nvSpPr>
        <p:spPr>
          <a:xfrm rot="16200000">
            <a:off x="21171757" y="8475793"/>
            <a:ext cx="431818" cy="3873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2B7B19-4B81-B64D-9524-4587F1A80C32}"/>
              </a:ext>
            </a:extLst>
          </p:cNvPr>
          <p:cNvSpPr/>
          <p:nvPr/>
        </p:nvSpPr>
        <p:spPr>
          <a:xfrm>
            <a:off x="7594061" y="4088240"/>
            <a:ext cx="5091046" cy="17624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Packaged Implementation Blueprint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Healthy Families Online Training Resources and Program Package (B)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Referral processes (C)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7D568B-B050-D249-B782-40B88F01792E}"/>
              </a:ext>
            </a:extLst>
          </p:cNvPr>
          <p:cNvSpPr/>
          <p:nvPr/>
        </p:nvSpPr>
        <p:spPr>
          <a:xfrm>
            <a:off x="7594061" y="5923355"/>
            <a:ext cx="5091046" cy="2112326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Action Learning Collaborative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Network weaving (D)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Consultee-centered training (E)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Sustainability action planning (F)</a:t>
            </a:r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077323E3-21C9-4D42-B6EC-9DD854CBFDA4}"/>
              </a:ext>
            </a:extLst>
          </p:cNvPr>
          <p:cNvSpPr/>
          <p:nvPr/>
        </p:nvSpPr>
        <p:spPr>
          <a:xfrm>
            <a:off x="12880431" y="10457482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1C1DB42-7958-4B46-B36F-4BDD8EE847D2}"/>
              </a:ext>
            </a:extLst>
          </p:cNvPr>
          <p:cNvSpPr/>
          <p:nvPr/>
        </p:nvSpPr>
        <p:spPr>
          <a:xfrm>
            <a:off x="12880431" y="4814702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653CC4F-0A3A-9740-AF54-291B706937B2}"/>
              </a:ext>
            </a:extLst>
          </p:cNvPr>
          <p:cNvSpPr/>
          <p:nvPr/>
        </p:nvSpPr>
        <p:spPr>
          <a:xfrm>
            <a:off x="13511529" y="3559908"/>
            <a:ext cx="4572002" cy="221579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perceptions of the innovation (BHF); relative advantage, complexity etc. (A, B, E)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recipient knowledge and self-efficacy (B, E)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Facilitation &amp; ↑ capacity (C, D, E)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3882E5B-6332-1E44-9724-D635F08E0C1D}"/>
              </a:ext>
            </a:extLst>
          </p:cNvPr>
          <p:cNvSpPr/>
          <p:nvPr/>
        </p:nvSpPr>
        <p:spPr>
          <a:xfrm>
            <a:off x="13518321" y="5923354"/>
            <a:ext cx="4572002" cy="2751604"/>
          </a:xfrm>
          <a:prstGeom prst="rect">
            <a:avLst/>
          </a:prstGeom>
          <a:solidFill>
            <a:srgbClr val="7030A0">
              <a:alpha val="51682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Facilitation processes (D,E,F)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Collaboration and team-work (D)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systems-engagement (D, E, F)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↑receptivity to change (D, E)</a:t>
            </a:r>
          </a:p>
          <a:p>
            <a:pPr marL="342884" indent="-34288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Sustained changes in context, innovation perceptions, facilitation, and recipient capacity (F)</a:t>
            </a:r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31F702EA-D6DD-BC48-9A01-568132457CC0}"/>
              </a:ext>
            </a:extLst>
          </p:cNvPr>
          <p:cNvSpPr/>
          <p:nvPr/>
        </p:nvSpPr>
        <p:spPr>
          <a:xfrm>
            <a:off x="18397155" y="10469394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A9F94912-5C99-4C48-BDF4-41DC51264611}"/>
              </a:ext>
            </a:extLst>
          </p:cNvPr>
          <p:cNvSpPr/>
          <p:nvPr/>
        </p:nvSpPr>
        <p:spPr>
          <a:xfrm>
            <a:off x="18435621" y="4814702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9E81A44-8928-A347-B6F7-C5B51D9DA0EE}"/>
              </a:ext>
            </a:extLst>
          </p:cNvPr>
          <p:cNvSpPr/>
          <p:nvPr/>
        </p:nvSpPr>
        <p:spPr>
          <a:xfrm>
            <a:off x="18998222" y="1997136"/>
            <a:ext cx="4828336" cy="10322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160D818-E31A-3543-BED7-F2E60DC361A4}"/>
              </a:ext>
            </a:extLst>
          </p:cNvPr>
          <p:cNvSpPr/>
          <p:nvPr/>
        </p:nvSpPr>
        <p:spPr>
          <a:xfrm>
            <a:off x="13369621" y="2041007"/>
            <a:ext cx="4938126" cy="1027845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215CFF7-D923-0B40-AC1F-1F432E6DBBA0}"/>
              </a:ext>
            </a:extLst>
          </p:cNvPr>
          <p:cNvSpPr/>
          <p:nvPr/>
        </p:nvSpPr>
        <p:spPr>
          <a:xfrm>
            <a:off x="7474063" y="8572175"/>
            <a:ext cx="5332174" cy="35280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B5F5AD-AE47-3D47-BFD3-4D3CA0B4152C}"/>
              </a:ext>
            </a:extLst>
          </p:cNvPr>
          <p:cNvCxnSpPr>
            <a:cxnSpLocks/>
          </p:cNvCxnSpPr>
          <p:nvPr/>
        </p:nvCxnSpPr>
        <p:spPr>
          <a:xfrm>
            <a:off x="23595107" y="5953958"/>
            <a:ext cx="4134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042FDA-E553-7843-B1E8-0494D32F7B47}"/>
              </a:ext>
            </a:extLst>
          </p:cNvPr>
          <p:cNvCxnSpPr>
            <a:cxnSpLocks/>
          </p:cNvCxnSpPr>
          <p:nvPr/>
        </p:nvCxnSpPr>
        <p:spPr>
          <a:xfrm>
            <a:off x="24008560" y="5923355"/>
            <a:ext cx="2892" cy="6488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4427C9-6A13-104C-8AFF-01A5F40FAE69}"/>
              </a:ext>
            </a:extLst>
          </p:cNvPr>
          <p:cNvCxnSpPr>
            <a:cxnSpLocks/>
          </p:cNvCxnSpPr>
          <p:nvPr/>
        </p:nvCxnSpPr>
        <p:spPr>
          <a:xfrm flipH="1">
            <a:off x="15840131" y="12412316"/>
            <a:ext cx="8171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CF3894-8006-5F42-991B-70A74AE7B47B}"/>
              </a:ext>
            </a:extLst>
          </p:cNvPr>
          <p:cNvCxnSpPr>
            <a:cxnSpLocks/>
          </p:cNvCxnSpPr>
          <p:nvPr/>
        </p:nvCxnSpPr>
        <p:spPr>
          <a:xfrm flipH="1" flipV="1">
            <a:off x="15840131" y="12082314"/>
            <a:ext cx="2" cy="33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CF57BCF-08D9-3B45-98B8-9034D9FC43E0}"/>
              </a:ext>
            </a:extLst>
          </p:cNvPr>
          <p:cNvSpPr/>
          <p:nvPr/>
        </p:nvSpPr>
        <p:spPr>
          <a:xfrm>
            <a:off x="19180225" y="5521862"/>
            <a:ext cx="4414882" cy="1187448"/>
          </a:xfrm>
          <a:prstGeom prst="rect">
            <a:avLst/>
          </a:prstGeom>
          <a:solidFill>
            <a:srgbClr val="7030A0">
              <a:alpha val="6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Implementation (A-E)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BHF fidelity (competence X adherence)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Cost</a:t>
            </a:r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EC984D88-183D-7444-B311-FFC3C8FE76AE}"/>
              </a:ext>
            </a:extLst>
          </p:cNvPr>
          <p:cNvSpPr/>
          <p:nvPr/>
        </p:nvSpPr>
        <p:spPr>
          <a:xfrm rot="5400000">
            <a:off x="21188120" y="5071255"/>
            <a:ext cx="399088" cy="39211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480EE2C-8AF2-E04F-8644-4DDD09228C44}"/>
              </a:ext>
            </a:extLst>
          </p:cNvPr>
          <p:cNvSpPr/>
          <p:nvPr/>
        </p:nvSpPr>
        <p:spPr>
          <a:xfrm>
            <a:off x="468353" y="12384031"/>
            <a:ext cx="22004302" cy="41185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Note: Implementation strategies are labeled alphabetically. Matching letters in Mechanisms and Outcomes columns demonstrate hypothesized pathways of strategy effects.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F2BCD-99A6-B5F4-97DB-DBF31B061E19}"/>
              </a:ext>
            </a:extLst>
          </p:cNvPr>
          <p:cNvSpPr txBox="1">
            <a:spLocks/>
          </p:cNvSpPr>
          <p:nvPr/>
        </p:nvSpPr>
        <p:spPr>
          <a:xfrm>
            <a:off x="1206249" y="381097"/>
            <a:ext cx="22070659" cy="1099073"/>
          </a:xfrm>
          <a:prstGeom prst="rect">
            <a:avLst/>
          </a:prstGeom>
        </p:spPr>
        <p:txBody>
          <a:bodyPr/>
          <a:lstStyle>
            <a:lvl1pPr algn="l" defTabSz="1219194" rtl="0" eaLnBrk="1" latinLnBrk="0" hangingPunct="1">
              <a:spcBef>
                <a:spcPct val="0"/>
              </a:spcBef>
              <a:buNone/>
              <a:defRPr sz="7467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r>
              <a:rPr lang="en-US" sz="5400" dirty="0"/>
              <a:t>Implementation Research </a:t>
            </a:r>
            <a:r>
              <a:rPr lang="en-US" sz="5400" dirty="0" err="1"/>
              <a:t>LoGic</a:t>
            </a:r>
            <a:r>
              <a:rPr lang="en-US" sz="5400" dirty="0"/>
              <a:t> model: Nebraska CORD 3.0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92D6D-9A3F-62D8-AD94-A4BFA7C764DA}"/>
              </a:ext>
            </a:extLst>
          </p:cNvPr>
          <p:cNvSpPr txBox="1"/>
          <p:nvPr/>
        </p:nvSpPr>
        <p:spPr>
          <a:xfrm>
            <a:off x="5525421" y="13007099"/>
            <a:ext cx="125213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Hill/</a:t>
            </a:r>
            <a:r>
              <a:rPr lang="en-US" dirty="0" err="1">
                <a:latin typeface="Avenir Book" panose="02000503020000020003" pitchFamily="2" charset="0"/>
                <a:cs typeface="Arial" panose="020B0604020202020204" pitchFamily="34" charset="0"/>
              </a:rPr>
              <a:t>Heelan</a:t>
            </a: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5" grpId="0" animBg="1"/>
      <p:bldP spid="17" grpId="0"/>
      <p:bldP spid="18" grpId="0"/>
      <p:bldP spid="19" grpId="0"/>
      <p:bldP spid="35" grpId="0" animBg="1"/>
      <p:bldP spid="52" grpId="0" animBg="1"/>
      <p:bldP spid="29" grpId="0" animBg="1"/>
      <p:bldP spid="30" grpId="0" animBg="1"/>
      <p:bldP spid="32" grpId="0"/>
      <p:bldP spid="33" grpId="0"/>
      <p:bldP spid="34" grpId="0"/>
      <p:bldP spid="40" grpId="0" animBg="1"/>
      <p:bldP spid="41" grpId="0" animBg="1"/>
      <p:bldP spid="42" grpId="0" animBg="1"/>
      <p:bldP spid="44" grpId="0"/>
      <p:bldP spid="53" grpId="0" animBg="1"/>
      <p:bldP spid="58" grpId="0" animBg="1"/>
      <p:bldP spid="59" grpId="0" animBg="1"/>
      <p:bldP spid="60" grpId="0"/>
      <p:bldP spid="31" grpId="0" animBg="1"/>
      <p:bldP spid="39" grpId="0" animBg="1"/>
      <p:bldP spid="45" grpId="0" animBg="1"/>
      <p:bldP spid="48" grpId="0"/>
      <p:bldP spid="49" grpId="0"/>
      <p:bldP spid="65" grpId="0" animBg="1"/>
      <p:bldP spid="84" grpId="0" animBg="1"/>
      <p:bldP spid="94" grpId="0" animBg="1"/>
      <p:bldP spid="100" grpId="0" animBg="1"/>
      <p:bldP spid="73" grpId="0" animBg="1"/>
      <p:bldP spid="74" grpId="0" animBg="1"/>
      <p:bldP spid="77" grpId="0" animBg="1"/>
      <p:bldP spid="87" grpId="0" animBg="1"/>
      <p:bldP spid="8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DB510-7E11-4AA1-9C26-756AA2BBB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32D9B-372E-4286-8620-2798621F4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EA84A-15F7-4F51-8FAB-1294F328F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AD3361-A8FB-48EA-914A-93565F8472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20B329B-A579-4FEF-BD38-EF697746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569" y="4364467"/>
            <a:ext cx="4855778" cy="5764947"/>
          </a:xfrm>
          <a:prstGeom prst="rect">
            <a:avLst/>
          </a:prstGeom>
          <a:noFill/>
          <a:ln w="1908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758CA8D2-208F-43B4-B7F6-F21500AC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2762" y="9717293"/>
            <a:ext cx="1870018" cy="4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0000" tIns="93600" rIns="180000" bIns="936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620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1524030" algn="l"/>
                <a:tab pos="3048061" algn="l"/>
                <a:tab pos="4572091" algn="l"/>
                <a:tab pos="6096122" algn="l"/>
                <a:tab pos="7620152" algn="l"/>
                <a:tab pos="9144183" algn="l"/>
                <a:tab pos="10668213" algn="l"/>
                <a:tab pos="12192244" algn="l"/>
                <a:tab pos="13716274" algn="l"/>
                <a:tab pos="15240305" algn="l"/>
                <a:tab pos="16764335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77"/>
                <a:ea typeface="Helvetica Neue"/>
                <a:cs typeface="Helvetica Neue"/>
                <a:sym typeface="Helvetica Neue"/>
              </a:rPr>
              <a:t>Patent Pending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1F7B2D4-FA18-4198-877C-2435ADCA6115}"/>
              </a:ext>
            </a:extLst>
          </p:cNvPr>
          <p:cNvSpPr txBox="1">
            <a:spLocks/>
          </p:cNvSpPr>
          <p:nvPr/>
        </p:nvSpPr>
        <p:spPr>
          <a:xfrm>
            <a:off x="13799127" y="12477749"/>
            <a:ext cx="7536874" cy="564706"/>
          </a:xfrm>
          <a:prstGeom prst="rect">
            <a:avLst/>
          </a:prstGeom>
        </p:spPr>
        <p:txBody>
          <a:bodyPr/>
          <a:lstStyle>
            <a:lvl1pPr marL="0" indent="0" algn="l" defTabSz="731502" rtl="0" eaLnBrk="1" latinLnBrk="0" hangingPunct="1">
              <a:spcBef>
                <a:spcPct val="20000"/>
              </a:spcBef>
              <a:buFont typeface="Arial"/>
              <a:buNone/>
              <a:defRPr sz="9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Almeida et al., 2015; Estabrooks et al., 2016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423AF2DA-1FB4-30D0-D214-CB0CC7952068}"/>
              </a:ext>
            </a:extLst>
          </p:cNvPr>
          <p:cNvGrpSpPr/>
          <p:nvPr/>
        </p:nvGrpSpPr>
        <p:grpSpPr>
          <a:xfrm>
            <a:off x="3544938" y="2046341"/>
            <a:ext cx="2731316" cy="5210308"/>
            <a:chOff x="0" y="0"/>
            <a:chExt cx="4808730" cy="9671271"/>
          </a:xfrm>
        </p:grpSpPr>
        <p:pic>
          <p:nvPicPr>
            <p:cNvPr id="7" name="Picture 3" descr="Picture 3">
              <a:extLst>
                <a:ext uri="{FF2B5EF4-FFF2-40B4-BE49-F238E27FC236}">
                  <a16:creationId xmlns:a16="http://schemas.microsoft.com/office/drawing/2014/main" id="{A4281174-B083-82F4-D35B-8A8661E5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0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15" name="iPhone XS Max.png" descr="iPhone XS Max.png">
              <a:extLst>
                <a:ext uri="{FF2B5EF4-FFF2-40B4-BE49-F238E27FC236}">
                  <a16:creationId xmlns:a16="http://schemas.microsoft.com/office/drawing/2014/main" id="{F6209024-51D2-4900-3A79-8F262792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858E010D-5DED-DDF8-32DD-C7E5A0AB4ED3}"/>
              </a:ext>
            </a:extLst>
          </p:cNvPr>
          <p:cNvGrpSpPr/>
          <p:nvPr/>
        </p:nvGrpSpPr>
        <p:grpSpPr>
          <a:xfrm>
            <a:off x="2114527" y="5531522"/>
            <a:ext cx="2731315" cy="5210308"/>
            <a:chOff x="0" y="0"/>
            <a:chExt cx="4808730" cy="9671271"/>
          </a:xfrm>
        </p:grpSpPr>
        <p:pic>
          <p:nvPicPr>
            <p:cNvPr id="20" name="Picture 6" descr="Picture 6">
              <a:extLst>
                <a:ext uri="{FF2B5EF4-FFF2-40B4-BE49-F238E27FC236}">
                  <a16:creationId xmlns:a16="http://schemas.microsoft.com/office/drawing/2014/main" id="{295E1937-B01D-7B12-E544-B3FCFE57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7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21" name="iPhone XS Max.png" descr="iPhone XS Max.png">
              <a:extLst>
                <a:ext uri="{FF2B5EF4-FFF2-40B4-BE49-F238E27FC236}">
                  <a16:creationId xmlns:a16="http://schemas.microsoft.com/office/drawing/2014/main" id="{220B44DD-CBB8-3ADB-D9C5-267AC80F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" name="Group">
            <a:extLst>
              <a:ext uri="{FF2B5EF4-FFF2-40B4-BE49-F238E27FC236}">
                <a16:creationId xmlns:a16="http://schemas.microsoft.com/office/drawing/2014/main" id="{8BF820A5-0EA3-D493-5079-A1106FAD0A82}"/>
              </a:ext>
            </a:extLst>
          </p:cNvPr>
          <p:cNvGrpSpPr/>
          <p:nvPr/>
        </p:nvGrpSpPr>
        <p:grpSpPr>
          <a:xfrm>
            <a:off x="4910596" y="5529197"/>
            <a:ext cx="2773380" cy="5210311"/>
            <a:chOff x="0" y="0"/>
            <a:chExt cx="5727021" cy="11518130"/>
          </a:xfrm>
        </p:grpSpPr>
        <p:pic>
          <p:nvPicPr>
            <p:cNvPr id="32" name="IMG_0F05AD294ECF-1.jpeg" descr="IMG_0F05AD294ECF-1.jpeg">
              <a:extLst>
                <a:ext uri="{FF2B5EF4-FFF2-40B4-BE49-F238E27FC236}">
                  <a16:creationId xmlns:a16="http://schemas.microsoft.com/office/drawing/2014/main" id="{74B2CCDE-9F9B-E98B-C4A1-9567A065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791" y="319365"/>
              <a:ext cx="5026867" cy="1087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iPhone XS Max.png" descr="iPhone XS Max.png">
              <a:extLst>
                <a:ext uri="{FF2B5EF4-FFF2-40B4-BE49-F238E27FC236}">
                  <a16:creationId xmlns:a16="http://schemas.microsoft.com/office/drawing/2014/main" id="{74C1C937-FAE0-C748-7389-EC34948FE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27022" cy="11518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A5906CC-0ED6-38A5-A155-2503CFE0006E}"/>
              </a:ext>
            </a:extLst>
          </p:cNvPr>
          <p:cNvSpPr txBox="1"/>
          <p:nvPr/>
        </p:nvSpPr>
        <p:spPr>
          <a:xfrm>
            <a:off x="4239043" y="11113860"/>
            <a:ext cx="939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EBI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EC8453-962C-F84A-75A0-9084FE0020D6}"/>
              </a:ext>
            </a:extLst>
          </p:cNvPr>
          <p:cNvSpPr txBox="1"/>
          <p:nvPr/>
        </p:nvSpPr>
        <p:spPr>
          <a:xfrm>
            <a:off x="8046455" y="10652195"/>
            <a:ext cx="3292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External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Facilitation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074346-AFFB-8537-9D17-F8A35732C368}"/>
              </a:ext>
            </a:extLst>
          </p:cNvPr>
          <p:cNvSpPr txBox="1"/>
          <p:nvPr/>
        </p:nvSpPr>
        <p:spPr>
          <a:xfrm>
            <a:off x="12421586" y="11113860"/>
            <a:ext cx="3749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Infrastructure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2E64E9-CCC5-C5D4-E638-4A0151A72987}"/>
              </a:ext>
            </a:extLst>
          </p:cNvPr>
          <p:cNvSpPr txBox="1"/>
          <p:nvPr/>
        </p:nvSpPr>
        <p:spPr>
          <a:xfrm>
            <a:off x="18141714" y="10652195"/>
            <a:ext cx="28729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Incentive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Policy</a:t>
            </a:r>
          </a:p>
        </p:txBody>
      </p:sp>
      <p:pic>
        <p:nvPicPr>
          <p:cNvPr id="38" name="Picture 37" descr="A green sign with white text&#10;&#10;Description automatically generated">
            <a:extLst>
              <a:ext uri="{FF2B5EF4-FFF2-40B4-BE49-F238E27FC236}">
                <a16:creationId xmlns:a16="http://schemas.microsoft.com/office/drawing/2014/main" id="{11383721-2CD2-0669-89F0-346ACCA68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4686" y="4744756"/>
            <a:ext cx="4646958" cy="529753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74BF796-A2C9-EC9F-D8B0-25FC02DF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06" y="4698074"/>
            <a:ext cx="2430515" cy="2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EAAB37-6A55-3B18-9CC8-673504CC6DB3}"/>
              </a:ext>
            </a:extLst>
          </p:cNvPr>
          <p:cNvSpPr txBox="1">
            <a:spLocks/>
          </p:cNvSpPr>
          <p:nvPr/>
        </p:nvSpPr>
        <p:spPr>
          <a:xfrm>
            <a:off x="4129702" y="375723"/>
            <a:ext cx="17651272" cy="1099073"/>
          </a:xfrm>
          <a:prstGeom prst="rect">
            <a:avLst/>
          </a:prstGeom>
        </p:spPr>
        <p:txBody>
          <a:bodyPr/>
          <a:lstStyle>
            <a:lvl1pPr algn="l" defTabSz="1219194" rtl="0" eaLnBrk="1" latinLnBrk="0" hangingPunct="1">
              <a:spcBef>
                <a:spcPct val="0"/>
              </a:spcBef>
              <a:buNone/>
              <a:defRPr sz="7467" b="0" i="0" kern="1200" cap="all" baseline="0">
                <a:solidFill>
                  <a:srgbClr val="B01C32"/>
                </a:solidFill>
                <a:latin typeface="Century Gothic" charset="0"/>
                <a:ea typeface="+mj-ea"/>
                <a:cs typeface="Avenir"/>
              </a:defRPr>
            </a:lvl1pPr>
          </a:lstStyle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0" i="0" u="none" strike="noStrike" kern="1200" cap="all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j-ea"/>
                <a:sym typeface="Helvetica Neue"/>
              </a:rPr>
              <a:t>Multi-Leveled Strategies Applied to a Worksite Physical Activity, Healthful Eating, and Weight Loss EBI</a:t>
            </a:r>
            <a:endParaRPr kumimoji="0" lang="en-US" sz="5333" b="0" i="0" u="none" strike="noStrike" kern="1200" cap="all" spc="0" normalizeH="0" baseline="0" noProof="0" dirty="0">
              <a:ln>
                <a:noFill/>
              </a:ln>
              <a:solidFill>
                <a:srgbClr val="A31527"/>
              </a:solidFill>
              <a:effectLst/>
              <a:uLnTx/>
              <a:uFillTx/>
              <a:latin typeface="Century Gothic" charset="0"/>
              <a:ea typeface="+mj-ea"/>
              <a:sym typeface="Helvetica Neue"/>
            </a:endParaRPr>
          </a:p>
        </p:txBody>
      </p:sp>
      <p:pic>
        <p:nvPicPr>
          <p:cNvPr id="4098" name="Picture 2" descr="Call Center Icon - Free PNG &amp; SVG 75317 - Noun Project">
            <a:extLst>
              <a:ext uri="{FF2B5EF4-FFF2-40B4-BE49-F238E27FC236}">
                <a16:creationId xmlns:a16="http://schemas.microsoft.com/office/drawing/2014/main" id="{B3B0D51D-6AD0-8542-3F73-A421DE7D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02" y="4981122"/>
            <a:ext cx="4016707" cy="40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6864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30F740-184B-184E-8602-2CC4862D6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956" y="13111542"/>
            <a:ext cx="1488942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6E3432-30E5-9A42-ACDC-10048F051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7507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A115D2-4089-574F-BDEE-9FE00733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6061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F1EAA8-652D-504A-B8F0-CDDBE08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290" y="759900"/>
            <a:ext cx="16529540" cy="1099073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A31527"/>
                </a:solidFill>
              </a:rPr>
              <a:t>Scaling Up through Community Engagement and Adaptation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93E89-103A-410F-AE9D-9DC32B1A8216}"/>
              </a:ext>
            </a:extLst>
          </p:cNvPr>
          <p:cNvSpPr/>
          <p:nvPr/>
        </p:nvSpPr>
        <p:spPr>
          <a:xfrm>
            <a:off x="3297837" y="2777940"/>
            <a:ext cx="17240993" cy="788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983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Partnership growth over program of research and community impact.</a:t>
            </a:r>
          </a:p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4667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Health system community benefit group</a:t>
            </a: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Local retailers: Barber/Beauty Shop</a:t>
            </a: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Civic Leadership</a:t>
            </a: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Safety-net food providers</a:t>
            </a: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Learning centers</a:t>
            </a: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Faith-based organizations</a:t>
            </a: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Dissemination partner</a:t>
            </a:r>
          </a:p>
          <a:p>
            <a:pPr marL="1156253" marR="0" lvl="0" indent="-98427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Academic partners</a:t>
            </a:r>
          </a:p>
          <a:p>
            <a:pPr marL="171983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171983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171983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06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3A8DF31-1590-6CD8-6CA9-1F8B35D37334}"/>
              </a:ext>
            </a:extLst>
          </p:cNvPr>
          <p:cNvSpPr/>
          <p:nvPr/>
        </p:nvSpPr>
        <p:spPr>
          <a:xfrm>
            <a:off x="8874622" y="3330773"/>
            <a:ext cx="3817441" cy="1020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Develop Community-Academic Partnership &amp; Resource Sharing Plans</a:t>
            </a:r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D5F34FBE-59CE-E1A4-2E51-E55C4002FDBE}"/>
              </a:ext>
            </a:extLst>
          </p:cNvPr>
          <p:cNvSpPr/>
          <p:nvPr/>
        </p:nvSpPr>
        <p:spPr>
          <a:xfrm rot="5400000">
            <a:off x="19050001" y="6744148"/>
            <a:ext cx="337096" cy="31477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57782-0790-E1AB-AD5F-FC1F65C60F53}"/>
              </a:ext>
            </a:extLst>
          </p:cNvPr>
          <p:cNvSpPr txBox="1"/>
          <p:nvPr/>
        </p:nvSpPr>
        <p:spPr>
          <a:xfrm>
            <a:off x="4007942" y="2792760"/>
            <a:ext cx="429294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Determinants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ECB963-E21D-318C-67F1-8FDD3EF9317F}"/>
              </a:ext>
            </a:extLst>
          </p:cNvPr>
          <p:cNvSpPr txBox="1"/>
          <p:nvPr/>
        </p:nvSpPr>
        <p:spPr>
          <a:xfrm>
            <a:off x="8966151" y="2553891"/>
            <a:ext cx="363438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Dissemination &amp; Implementation Strategies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44099D-9CA8-0D3A-1243-CC2F3B861268}"/>
              </a:ext>
            </a:extLst>
          </p:cNvPr>
          <p:cNvSpPr txBox="1"/>
          <p:nvPr/>
        </p:nvSpPr>
        <p:spPr>
          <a:xfrm>
            <a:off x="13343930" y="2765971"/>
            <a:ext cx="3429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Mechanisms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8661D329-E071-EA24-3DB5-E2619E5FE9EB}"/>
              </a:ext>
            </a:extLst>
          </p:cNvPr>
          <p:cNvSpPr/>
          <p:nvPr/>
        </p:nvSpPr>
        <p:spPr>
          <a:xfrm>
            <a:off x="8448230" y="8228707"/>
            <a:ext cx="325934" cy="3571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1E8873-2839-24D0-6EB9-C512B50CA3F0}"/>
              </a:ext>
            </a:extLst>
          </p:cNvPr>
          <p:cNvSpPr/>
          <p:nvPr/>
        </p:nvSpPr>
        <p:spPr>
          <a:xfrm>
            <a:off x="13343930" y="3330773"/>
            <a:ext cx="3429000" cy="1020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Shared ownership of the adapted evidence-based intervention</a:t>
            </a:r>
          </a:p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access to healthful foods and other community resources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638454-E03B-0954-C0B8-D24F3413253F}"/>
              </a:ext>
            </a:extLst>
          </p:cNvPr>
          <p:cNvSpPr/>
          <p:nvPr/>
        </p:nvSpPr>
        <p:spPr>
          <a:xfrm>
            <a:off x="3967458" y="3331399"/>
            <a:ext cx="4379064" cy="16766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Organizational perspective </a:t>
            </a:r>
          </a:p>
          <a:p>
            <a:pPr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-difficult to reach a large number of participants in traditional face to face weight loss approaches</a:t>
            </a:r>
          </a:p>
          <a:p>
            <a:pPr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+engaged partners willing to contribute to success</a:t>
            </a:r>
          </a:p>
          <a:p>
            <a:pPr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Participant perspective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14288"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+Program appears feasible and acceptable</a:t>
            </a:r>
          </a:p>
          <a:p>
            <a:pPr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-limited access to EBWLI current delivered</a:t>
            </a:r>
          </a:p>
          <a:p>
            <a:pPr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-COVID 19 may reduce perceived importance of weight loss.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4BB620-C213-B359-B4E8-82E66B416696}"/>
              </a:ext>
            </a:extLst>
          </p:cNvPr>
          <p:cNvSpPr/>
          <p:nvPr/>
        </p:nvSpPr>
        <p:spPr>
          <a:xfrm>
            <a:off x="3179714" y="3268266"/>
            <a:ext cx="5139035" cy="7563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B7980-0140-97AF-B97F-B5D5FE04685E}"/>
              </a:ext>
            </a:extLst>
          </p:cNvPr>
          <p:cNvSpPr txBox="1"/>
          <p:nvPr/>
        </p:nvSpPr>
        <p:spPr>
          <a:xfrm rot="16200000">
            <a:off x="2940844" y="3876568"/>
            <a:ext cx="1518047" cy="2925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1301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Intervention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1ED6B3-0E3C-B990-3AD5-CAC52B0AA212}"/>
              </a:ext>
            </a:extLst>
          </p:cNvPr>
          <p:cNvSpPr txBox="1"/>
          <p:nvPr/>
        </p:nvSpPr>
        <p:spPr>
          <a:xfrm rot="16200000">
            <a:off x="2863826" y="5807859"/>
            <a:ext cx="1542603" cy="307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1399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Recipients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DCCF92-411E-7697-6506-39A411F806A0}"/>
              </a:ext>
            </a:extLst>
          </p:cNvPr>
          <p:cNvSpPr txBox="1"/>
          <p:nvPr/>
        </p:nvSpPr>
        <p:spPr>
          <a:xfrm rot="16200000">
            <a:off x="2857128" y="7655301"/>
            <a:ext cx="1555999" cy="7382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1399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Implementation/Sustainability Infrastructure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01B7B2-27D4-4421-5300-D9BC10FA95DA}"/>
              </a:ext>
            </a:extLst>
          </p:cNvPr>
          <p:cNvSpPr/>
          <p:nvPr/>
        </p:nvSpPr>
        <p:spPr>
          <a:xfrm>
            <a:off x="3950152" y="5151209"/>
            <a:ext cx="4379064" cy="20400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Organizational characteristics</a:t>
            </a:r>
          </a:p>
          <a:p>
            <a:pPr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 Engaged partners across community system</a:t>
            </a:r>
          </a:p>
          <a:p>
            <a:pPr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+Payer, clinical and CBOs well represented</a:t>
            </a:r>
          </a:p>
          <a:p>
            <a:pPr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-lack of low cost EBWLI offered</a:t>
            </a:r>
          </a:p>
          <a:p>
            <a:pPr defTabSz="1371691" hangingPunct="1">
              <a:defRPr/>
            </a:pP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97638" defTabSz="1371691" hangingPunct="1">
              <a:defRPr/>
            </a:pPr>
            <a:endParaRPr lang="en-US" sz="1350" dirty="0">
              <a:solidFill>
                <a:prstClr val="black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97638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Participant characteristics</a:t>
            </a:r>
          </a:p>
          <a:p>
            <a:pPr marL="97638"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-need to address obesity while acknowledging cultural beliefs about body shape and size.</a:t>
            </a:r>
          </a:p>
          <a:p>
            <a:pPr marL="97638" algn="l" defTabSz="137169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-don’t engage in EBWLI at the same rate as other groups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9DF65F-1302-360A-31D8-90CFD10C513C}"/>
              </a:ext>
            </a:extLst>
          </p:cNvPr>
          <p:cNvSpPr/>
          <p:nvPr/>
        </p:nvSpPr>
        <p:spPr>
          <a:xfrm>
            <a:off x="3961062" y="9253389"/>
            <a:ext cx="4380012" cy="146446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97638" defTabSz="1371691" hangingPunct="1">
              <a:defRPr/>
            </a:pPr>
            <a:endParaRPr lang="en-US" sz="1501" dirty="0">
              <a:solidFill>
                <a:prstClr val="black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8DBD37-EADC-C634-1ADB-3CE022B54833}"/>
              </a:ext>
            </a:extLst>
          </p:cNvPr>
          <p:cNvSpPr/>
          <p:nvPr/>
        </p:nvSpPr>
        <p:spPr>
          <a:xfrm>
            <a:off x="3949899" y="7221886"/>
            <a:ext cx="4380012" cy="19154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defTabSz="1371691" hangingPunct="1">
              <a:defRPr/>
            </a:pPr>
            <a:endParaRPr lang="en-US" sz="1501" dirty="0">
              <a:solidFill>
                <a:prstClr val="black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7D68B-914B-6019-AEC8-DD0F74BA7B21}"/>
              </a:ext>
            </a:extLst>
          </p:cNvPr>
          <p:cNvSpPr txBox="1"/>
          <p:nvPr/>
        </p:nvSpPr>
        <p:spPr>
          <a:xfrm rot="16200000">
            <a:off x="2649514" y="9659401"/>
            <a:ext cx="1821656" cy="5229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1399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External Environment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C12D7B-D675-3FD6-BE6E-401BD6889816}"/>
              </a:ext>
            </a:extLst>
          </p:cNvPr>
          <p:cNvSpPr/>
          <p:nvPr/>
        </p:nvSpPr>
        <p:spPr>
          <a:xfrm>
            <a:off x="17563208" y="3330773"/>
            <a:ext cx="3310682" cy="9554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Adoption: </a:t>
            </a:r>
          </a:p>
          <a:p>
            <a:pPr marL="257193" indent="-257193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Number and type of community partners that agree to support WAW-A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516D16-373A-AC76-C978-A4FAB3B5E2FC}"/>
              </a:ext>
            </a:extLst>
          </p:cNvPr>
          <p:cNvSpPr/>
          <p:nvPr/>
        </p:nvSpPr>
        <p:spPr>
          <a:xfrm>
            <a:off x="17587763" y="8882808"/>
            <a:ext cx="3286125" cy="18863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Effectiveness</a:t>
            </a:r>
            <a:endParaRPr lang="en-US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57193" indent="-257193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Reduced weight 3 &amp; 6 months</a:t>
            </a:r>
          </a:p>
          <a:p>
            <a:pPr defTabSz="1371691" hangingPunct="1"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Maintenance of effect: </a:t>
            </a:r>
          </a:p>
          <a:p>
            <a:pPr marL="257193" indent="-257193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Reduced weight at 12 months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24F6CB2-DA6D-EBAC-4DD7-46DD98219CF9}"/>
              </a:ext>
            </a:extLst>
          </p:cNvPr>
          <p:cNvSpPr/>
          <p:nvPr/>
        </p:nvSpPr>
        <p:spPr>
          <a:xfrm>
            <a:off x="17563208" y="4634508"/>
            <a:ext cx="3310682" cy="79474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Reach</a:t>
            </a:r>
            <a:endParaRPr lang="en-US" sz="150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57193" indent="-257193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Number, Proportion, Representativeness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C8A0FE-FBDB-0811-4FCE-BCA95A741CC7}"/>
              </a:ext>
            </a:extLst>
          </p:cNvPr>
          <p:cNvSpPr txBox="1"/>
          <p:nvPr/>
        </p:nvSpPr>
        <p:spPr>
          <a:xfrm>
            <a:off x="17567672" y="2837409"/>
            <a:ext cx="3429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Outcomes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23C050-9C20-5FD3-ABA7-5A0D3DD7FEBD}"/>
              </a:ext>
            </a:extLst>
          </p:cNvPr>
          <p:cNvSpPr/>
          <p:nvPr/>
        </p:nvSpPr>
        <p:spPr>
          <a:xfrm>
            <a:off x="8874622" y="8244335"/>
            <a:ext cx="3817441" cy="25248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1371691" hangingPunct="1"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Weigh and Win Adapted (WAW-A).</a:t>
            </a:r>
          </a:p>
          <a:p>
            <a:pPr marL="257193" indent="-257193" algn="l" defTabSz="1371691" hangingPunct="1">
              <a:spcBef>
                <a:spcPts val="300"/>
              </a:spcBef>
              <a:buFont typeface="Symbol" pitchFamily="2" charset="2"/>
              <a:buChar char="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Symbol" pitchFamily="2" charset="2"/>
              </a:rPr>
              <a:t>12-month technology-delivered, multi-component coaching intervention</a:t>
            </a:r>
          </a:p>
          <a:p>
            <a:pPr marL="257193" indent="-257193" algn="l" defTabSz="1371691" hangingPunct="1">
              <a:spcBef>
                <a:spcPts val="300"/>
              </a:spcBef>
              <a:buFont typeface="Symbol" pitchFamily="2" charset="2"/>
              <a:buChar char="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Symbol" pitchFamily="2" charset="2"/>
              </a:rPr>
              <a:t>Behavioral economics approach to increase participant reach</a:t>
            </a:r>
          </a:p>
          <a:p>
            <a:pPr marL="257193" indent="-257193" algn="l" defTabSz="1371691" hangingPunct="1">
              <a:spcBef>
                <a:spcPts val="300"/>
              </a:spcBef>
              <a:buFont typeface="Symbol" pitchFamily="2" charset="2"/>
              <a:buChar char="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Symbol" pitchFamily="2" charset="2"/>
              </a:rPr>
              <a:t>Core content includes physical activity, nutrition, and behavioral strategies for families.</a:t>
            </a:r>
          </a:p>
          <a:p>
            <a:pPr marL="257193" indent="-257193" algn="l" defTabSz="1371691" hangingPunct="1">
              <a:spcBef>
                <a:spcPts val="300"/>
              </a:spcBef>
              <a:buFont typeface="Symbol" pitchFamily="2" charset="2"/>
              <a:buChar char="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Symbol" pitchFamily="2" charset="2"/>
              </a:rPr>
              <a:t>Participation from multiple platforms</a:t>
            </a:r>
            <a:endParaRPr lang="en-US" sz="1575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Symbol" pitchFamily="2" charset="2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F95B0B-7287-EB85-73E3-2A7B8A347815}"/>
              </a:ext>
            </a:extLst>
          </p:cNvPr>
          <p:cNvSpPr/>
          <p:nvPr/>
        </p:nvSpPr>
        <p:spPr>
          <a:xfrm>
            <a:off x="13343930" y="8244335"/>
            <a:ext cx="3429000" cy="25248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93" indent="-257193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Sustained engagement due to adaptation</a:t>
            </a:r>
          </a:p>
          <a:p>
            <a:pPr marL="257193" indent="-257193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Transition extrinsic to intrinsic motivation for weight loss</a:t>
            </a:r>
          </a:p>
          <a:p>
            <a:pPr marL="257193" indent="-257193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Physical activity</a:t>
            </a:r>
          </a:p>
          <a:p>
            <a:pPr marL="257193" indent="-257193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Healthful eating</a:t>
            </a:r>
          </a:p>
          <a:p>
            <a:pPr marL="257193" indent="-257193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Goal setting and follow-up</a:t>
            </a:r>
          </a:p>
          <a:p>
            <a:pPr marL="257193" indent="-257193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Self-Regulation through home scale weigh-ins</a:t>
            </a:r>
          </a:p>
          <a:p>
            <a:pPr marL="257193" indent="-257193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Improved awareness of, and access to, healthful foods.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7A88D7B6-9AF6-1452-C6CC-05425D581F3A}"/>
              </a:ext>
            </a:extLst>
          </p:cNvPr>
          <p:cNvSpPr/>
          <p:nvPr/>
        </p:nvSpPr>
        <p:spPr>
          <a:xfrm>
            <a:off x="8443765" y="5368976"/>
            <a:ext cx="325934" cy="3549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584DFC-C3FC-239E-F161-C78B2F8E294C}"/>
              </a:ext>
            </a:extLst>
          </p:cNvPr>
          <p:cNvSpPr txBox="1"/>
          <p:nvPr/>
        </p:nvSpPr>
        <p:spPr>
          <a:xfrm>
            <a:off x="8899179" y="7826871"/>
            <a:ext cx="376832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Evidence-Based Intervention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04D4B7-D09F-1F07-585B-DB93317541DA}"/>
              </a:ext>
            </a:extLst>
          </p:cNvPr>
          <p:cNvSpPr txBox="1"/>
          <p:nvPr/>
        </p:nvSpPr>
        <p:spPr>
          <a:xfrm>
            <a:off x="13343930" y="7869288"/>
            <a:ext cx="3429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Mechanisms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E88FEB-9BCD-40D9-5734-6E5D27ED84D8}"/>
              </a:ext>
            </a:extLst>
          </p:cNvPr>
          <p:cNvSpPr/>
          <p:nvPr/>
        </p:nvSpPr>
        <p:spPr>
          <a:xfrm>
            <a:off x="8783093" y="3254872"/>
            <a:ext cx="4000500" cy="461441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093917-768F-7750-D407-D272B4A43148}"/>
              </a:ext>
            </a:extLst>
          </p:cNvPr>
          <p:cNvSpPr/>
          <p:nvPr/>
        </p:nvSpPr>
        <p:spPr>
          <a:xfrm>
            <a:off x="17587764" y="7108032"/>
            <a:ext cx="3286125" cy="11028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Maintenance</a:t>
            </a: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 : </a:t>
            </a:r>
          </a:p>
          <a:p>
            <a:pPr marL="257193" indent="-257193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Likelihood of sustained implementation after grant period</a:t>
            </a:r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895BAA4A-8C92-FB44-C988-78C76160F416}"/>
              </a:ext>
            </a:extLst>
          </p:cNvPr>
          <p:cNvSpPr/>
          <p:nvPr/>
        </p:nvSpPr>
        <p:spPr>
          <a:xfrm rot="5400000">
            <a:off x="19070092" y="4319737"/>
            <a:ext cx="299145" cy="2946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4FCB013C-FE8B-5E48-7949-56D915E33A95}"/>
              </a:ext>
            </a:extLst>
          </p:cNvPr>
          <p:cNvSpPr/>
          <p:nvPr/>
        </p:nvSpPr>
        <p:spPr>
          <a:xfrm rot="16200000">
            <a:off x="19057814" y="8501063"/>
            <a:ext cx="323702" cy="29021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D769B3-C58C-3CBA-BC2B-F1592673F716}"/>
              </a:ext>
            </a:extLst>
          </p:cNvPr>
          <p:cNvSpPr/>
          <p:nvPr/>
        </p:nvSpPr>
        <p:spPr>
          <a:xfrm>
            <a:off x="8883551" y="4444753"/>
            <a:ext cx="3819675" cy="7567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Community led, academic facilitated adaptation process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F7ADBAD-94B5-9780-802C-5A6560E54E03}"/>
              </a:ext>
            </a:extLst>
          </p:cNvPr>
          <p:cNvSpPr/>
          <p:nvPr/>
        </p:nvSpPr>
        <p:spPr>
          <a:xfrm>
            <a:off x="8856762" y="6105675"/>
            <a:ext cx="3819675" cy="9063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Iterative evaluation of program data related to reach, effectiveness, implementation, and maintenance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FB319A-AFD7-CDFF-8992-035047F17FA9}"/>
              </a:ext>
            </a:extLst>
          </p:cNvPr>
          <p:cNvSpPr/>
          <p:nvPr/>
        </p:nvSpPr>
        <p:spPr>
          <a:xfrm>
            <a:off x="13205520" y="7945190"/>
            <a:ext cx="3705820" cy="287312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6AC372A5-B724-665E-2EE2-2DE31831F191}"/>
              </a:ext>
            </a:extLst>
          </p:cNvPr>
          <p:cNvSpPr/>
          <p:nvPr/>
        </p:nvSpPr>
        <p:spPr>
          <a:xfrm>
            <a:off x="12841636" y="8228707"/>
            <a:ext cx="325934" cy="3571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9B506A57-C394-9CEF-8DBC-92EC2B3C56FB}"/>
              </a:ext>
            </a:extLst>
          </p:cNvPr>
          <p:cNvSpPr/>
          <p:nvPr/>
        </p:nvSpPr>
        <p:spPr>
          <a:xfrm>
            <a:off x="12839403" y="5368976"/>
            <a:ext cx="325934" cy="3549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612329-4280-5D35-4313-FA73184E58A7}"/>
              </a:ext>
            </a:extLst>
          </p:cNvPr>
          <p:cNvSpPr/>
          <p:nvPr/>
        </p:nvSpPr>
        <p:spPr>
          <a:xfrm>
            <a:off x="13343930" y="4400105"/>
            <a:ext cx="3429000" cy="14957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participant and organizational perspectives of the intervention</a:t>
            </a:r>
          </a:p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cultural relevance</a:t>
            </a:r>
          </a:p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community capacity to implement, sustain, and support EBWLIs through PSE changes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8716D4B-5EDD-7E89-3D55-FDF34D2AB2CF}"/>
              </a:ext>
            </a:extLst>
          </p:cNvPr>
          <p:cNvSpPr/>
          <p:nvPr/>
        </p:nvSpPr>
        <p:spPr>
          <a:xfrm>
            <a:off x="13343930" y="5967265"/>
            <a:ext cx="3429000" cy="174575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Facilitation processes</a:t>
            </a:r>
          </a:p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Collaboration and team-work</a:t>
            </a:r>
          </a:p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systems-engagement </a:t>
            </a:r>
          </a:p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↑ receptivity to change</a:t>
            </a:r>
          </a:p>
          <a:p>
            <a:pPr marL="257180" indent="-257180" algn="l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Sustained changes in the implementation and sustainability infrastructure</a:t>
            </a:r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C572E6CA-FD15-898F-53ED-4028723F1E0C}"/>
              </a:ext>
            </a:extLst>
          </p:cNvPr>
          <p:cNvSpPr/>
          <p:nvPr/>
        </p:nvSpPr>
        <p:spPr>
          <a:xfrm>
            <a:off x="17009567" y="8228707"/>
            <a:ext cx="325934" cy="3571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5F6B6140-605F-FBC2-6809-BD29FB1FC1A6}"/>
              </a:ext>
            </a:extLst>
          </p:cNvPr>
          <p:cNvSpPr/>
          <p:nvPr/>
        </p:nvSpPr>
        <p:spPr>
          <a:xfrm>
            <a:off x="17005102" y="5368976"/>
            <a:ext cx="325934" cy="3549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BB148FE-1E1D-160C-76A9-0C0E37F46C5A}"/>
              </a:ext>
            </a:extLst>
          </p:cNvPr>
          <p:cNvSpPr/>
          <p:nvPr/>
        </p:nvSpPr>
        <p:spPr>
          <a:xfrm>
            <a:off x="17427031" y="3254871"/>
            <a:ext cx="3620988" cy="7563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7D8FF2D-6B61-25AD-1609-21934B78D500}"/>
              </a:ext>
            </a:extLst>
          </p:cNvPr>
          <p:cNvSpPr/>
          <p:nvPr/>
        </p:nvSpPr>
        <p:spPr>
          <a:xfrm>
            <a:off x="13205520" y="3288359"/>
            <a:ext cx="3703589" cy="461218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58FC03B-370E-A886-CFBF-116149AF35BB}"/>
              </a:ext>
            </a:extLst>
          </p:cNvPr>
          <p:cNvSpPr/>
          <p:nvPr/>
        </p:nvSpPr>
        <p:spPr>
          <a:xfrm>
            <a:off x="8783093" y="8186293"/>
            <a:ext cx="4000500" cy="26454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9B3C86-E3BC-2F72-17CB-4599FEF42A0F}"/>
              </a:ext>
            </a:extLst>
          </p:cNvPr>
          <p:cNvCxnSpPr>
            <a:cxnSpLocks/>
          </p:cNvCxnSpPr>
          <p:nvPr/>
        </p:nvCxnSpPr>
        <p:spPr>
          <a:xfrm>
            <a:off x="20873889" y="6288733"/>
            <a:ext cx="3103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133455-C8E8-B2A1-AC1D-066797600556}"/>
              </a:ext>
            </a:extLst>
          </p:cNvPr>
          <p:cNvCxnSpPr>
            <a:cxnSpLocks/>
          </p:cNvCxnSpPr>
          <p:nvPr/>
        </p:nvCxnSpPr>
        <p:spPr>
          <a:xfrm>
            <a:off x="21186428" y="6302129"/>
            <a:ext cx="0" cy="476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0EE53E-5C89-16F8-599D-1706D3D2376B}"/>
              </a:ext>
            </a:extLst>
          </p:cNvPr>
          <p:cNvCxnSpPr>
            <a:cxnSpLocks/>
          </p:cNvCxnSpPr>
          <p:nvPr/>
        </p:nvCxnSpPr>
        <p:spPr>
          <a:xfrm flipH="1">
            <a:off x="15058430" y="11066116"/>
            <a:ext cx="612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A5E619-CB0F-D487-E3D2-C1AD64991254}"/>
              </a:ext>
            </a:extLst>
          </p:cNvPr>
          <p:cNvCxnSpPr>
            <a:cxnSpLocks/>
            <a:endCxn id="75" idx="2"/>
          </p:cNvCxnSpPr>
          <p:nvPr/>
        </p:nvCxnSpPr>
        <p:spPr>
          <a:xfrm flipH="1" flipV="1">
            <a:off x="15058430" y="10818317"/>
            <a:ext cx="0" cy="2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3B71CDA-D909-22F6-A81D-A223FDDFEDF2}"/>
              </a:ext>
            </a:extLst>
          </p:cNvPr>
          <p:cNvSpPr/>
          <p:nvPr/>
        </p:nvSpPr>
        <p:spPr>
          <a:xfrm>
            <a:off x="17563208" y="5799833"/>
            <a:ext cx="3310682" cy="8907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Implementation</a:t>
            </a:r>
          </a:p>
          <a:p>
            <a:pPr marL="257193" indent="-257193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Fidelity of enacting adaptations</a:t>
            </a:r>
          </a:p>
          <a:p>
            <a:pPr marL="257193" indent="-257193" defTabSz="1371691" hangingPunct="1">
              <a:buFont typeface="Arial" panose="020B0604020202020204" pitchFamily="34" charset="0"/>
              <a:buChar char="•"/>
              <a:defRPr/>
            </a:pP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</a:rPr>
              <a:t>Costs</a:t>
            </a:r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33FA543A-6EDE-6E25-E5E8-E2ECCA675577}"/>
              </a:ext>
            </a:extLst>
          </p:cNvPr>
          <p:cNvSpPr/>
          <p:nvPr/>
        </p:nvSpPr>
        <p:spPr>
          <a:xfrm rot="5400000">
            <a:off x="19070092" y="5462737"/>
            <a:ext cx="299145" cy="2946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endParaRPr lang="en-US" sz="2419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0ED49F-84A3-DBEA-5136-5383D7BDE373}"/>
              </a:ext>
            </a:extLst>
          </p:cNvPr>
          <p:cNvSpPr txBox="1"/>
          <p:nvPr/>
        </p:nvSpPr>
        <p:spPr>
          <a:xfrm>
            <a:off x="3811489" y="11066116"/>
            <a:ext cx="17185184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71691" hangingPunct="1">
              <a:defRPr/>
            </a:pPr>
            <a:r>
              <a:rPr lang="en-US" sz="16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Figure #. Application of the Implementation Research Logic Model (IRLM) for this trial aligning determinants (barriers/facilitators with, DIS strategies, mechanism and outcomes aligned with  REAIM/PRISM frameworks. + represents facilitators –represents barriers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CC005-ED54-FD5C-64F6-40652F22556F}"/>
              </a:ext>
            </a:extLst>
          </p:cNvPr>
          <p:cNvSpPr txBox="1"/>
          <p:nvPr/>
        </p:nvSpPr>
        <p:spPr>
          <a:xfrm>
            <a:off x="4077148" y="7393782"/>
            <a:ext cx="4118818" cy="15697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+ Steering committee with access to real time program outcome data.</a:t>
            </a:r>
          </a:p>
          <a:p>
            <a:pPr algn="l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+PSE workgroup made up of organizations that can address and enact plans.</a:t>
            </a:r>
          </a:p>
          <a:p>
            <a:pPr algn="l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+Systems based approach with partners that have longstanding relationships.</a:t>
            </a:r>
          </a:p>
          <a:p>
            <a:pPr algn="l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+Resources for sustainability action plannin</a:t>
            </a:r>
            <a:r>
              <a:rPr lang="en-US" sz="150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05078-1B49-A698-0DF9-5D4F94BD89A3}"/>
              </a:ext>
            </a:extLst>
          </p:cNvPr>
          <p:cNvSpPr txBox="1"/>
          <p:nvPr/>
        </p:nvSpPr>
        <p:spPr>
          <a:xfrm>
            <a:off x="4077147" y="9309199"/>
            <a:ext cx="4042915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-low access to healthful foods, behavior change support and spaces that encourage physical activity</a:t>
            </a:r>
          </a:p>
          <a:p>
            <a:pPr algn="l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+Strong food security support system willing to partner.</a:t>
            </a:r>
          </a:p>
          <a:p>
            <a:pPr algn="l" defTabSz="1371691" hangingPunct="1">
              <a:defRPr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+strategic plan to address health disparities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FB09A7-1C4B-5989-C691-9B6872C91710}"/>
              </a:ext>
            </a:extLst>
          </p:cNvPr>
          <p:cNvSpPr/>
          <p:nvPr/>
        </p:nvSpPr>
        <p:spPr>
          <a:xfrm>
            <a:off x="8874622" y="5295305"/>
            <a:ext cx="3817441" cy="7590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Policy, systems, and environmental change implementation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6BAE09-2407-78EC-2206-7E099D9CBE7B}"/>
              </a:ext>
            </a:extLst>
          </p:cNvPr>
          <p:cNvSpPr/>
          <p:nvPr/>
        </p:nvSpPr>
        <p:spPr>
          <a:xfrm>
            <a:off x="8847833" y="7094638"/>
            <a:ext cx="3819675" cy="5960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71691" hangingPunct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Sustainability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1974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5" grpId="0" animBg="1"/>
      <p:bldP spid="35" grpId="0" animBg="1"/>
      <p:bldP spid="52" grpId="0" animBg="1"/>
      <p:bldP spid="30" grpId="0" animBg="1"/>
      <p:bldP spid="32" grpId="0"/>
      <p:bldP spid="33" grpId="0"/>
      <p:bldP spid="34" grpId="0"/>
      <p:bldP spid="41" grpId="0" animBg="1"/>
      <p:bldP spid="42" grpId="0" animBg="1"/>
      <p:bldP spid="44" grpId="0"/>
      <p:bldP spid="53" grpId="0" animBg="1"/>
      <p:bldP spid="58" grpId="0" animBg="1"/>
      <p:bldP spid="59" grpId="0" animBg="1"/>
      <p:bldP spid="31" grpId="0" animBg="1"/>
      <p:bldP spid="39" grpId="0" animBg="1"/>
      <p:bldP spid="45" grpId="0" animBg="1"/>
      <p:bldP spid="65" grpId="0" animBg="1"/>
      <p:bldP spid="84" grpId="0" animBg="1"/>
      <p:bldP spid="94" grpId="0" animBg="1"/>
      <p:bldP spid="100" grpId="0" animBg="1"/>
      <p:bldP spid="73" grpId="0" animBg="1"/>
      <p:bldP spid="74" grpId="0" animBg="1"/>
      <p:bldP spid="75" grpId="0" animBg="1"/>
      <p:bldP spid="77" grpId="0" animBg="1"/>
      <p:bldP spid="87" grpId="0" animBg="1"/>
      <p:bldP spid="8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3" grpId="0"/>
      <p:bldP spid="4" grpId="0"/>
      <p:bldP spid="54" grpId="0" animBg="1"/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30F740-184B-184E-8602-2CC4862D6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956" y="13111542"/>
            <a:ext cx="1488942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6E3432-30E5-9A42-ACDC-10048F051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7507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A115D2-4089-574F-BDEE-9FE00733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6061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F1EAA8-652D-504A-B8F0-CDDBE08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63" y="708820"/>
            <a:ext cx="16529540" cy="1099073"/>
          </a:xfrm>
        </p:spPr>
        <p:txBody>
          <a:bodyPr/>
          <a:lstStyle/>
          <a:p>
            <a:pPr algn="ctr"/>
            <a:r>
              <a:rPr lang="en-US" sz="4800" kern="12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Cultural Adaptations to the EBI Application</a:t>
            </a:r>
            <a:br>
              <a:rPr lang="en-US" sz="4800" kern="12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8E5A1B2D-FEE1-25F2-B166-FF29524866B6}"/>
              </a:ext>
            </a:extLst>
          </p:cNvPr>
          <p:cNvGrpSpPr/>
          <p:nvPr/>
        </p:nvGrpSpPr>
        <p:grpSpPr>
          <a:xfrm>
            <a:off x="17176780" y="2777940"/>
            <a:ext cx="3909383" cy="7862513"/>
            <a:chOff x="0" y="0"/>
            <a:chExt cx="5212510" cy="10483349"/>
          </a:xfrm>
        </p:grpSpPr>
        <p:pic>
          <p:nvPicPr>
            <p:cNvPr id="3" name="IMG_E55D3DEEFEEC-1.jpeg" descr="IMG_E55D3DEEFEEC-1.jpeg">
              <a:extLst>
                <a:ext uri="{FF2B5EF4-FFF2-40B4-BE49-F238E27FC236}">
                  <a16:creationId xmlns:a16="http://schemas.microsoft.com/office/drawing/2014/main" id="{12BEBB80-1D5A-5B0A-1940-E65F83A23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66" y="168620"/>
              <a:ext cx="4520579" cy="9783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Phone XS Max.png" descr="iPhone XS Max.png">
              <a:extLst>
                <a:ext uri="{FF2B5EF4-FFF2-40B4-BE49-F238E27FC236}">
                  <a16:creationId xmlns:a16="http://schemas.microsoft.com/office/drawing/2014/main" id="{B1E80849-FBB8-5F9D-E7AF-C9795A16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12511" cy="10483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" name="Group">
            <a:extLst>
              <a:ext uri="{FF2B5EF4-FFF2-40B4-BE49-F238E27FC236}">
                <a16:creationId xmlns:a16="http://schemas.microsoft.com/office/drawing/2014/main" id="{13CA63CD-2C60-C5D2-9D2B-E0B1E37F84A2}"/>
              </a:ext>
            </a:extLst>
          </p:cNvPr>
          <p:cNvGrpSpPr/>
          <p:nvPr/>
        </p:nvGrpSpPr>
        <p:grpSpPr>
          <a:xfrm>
            <a:off x="19519463" y="4984733"/>
            <a:ext cx="3715498" cy="7472573"/>
            <a:chOff x="0" y="0"/>
            <a:chExt cx="4953997" cy="9963430"/>
          </a:xfrm>
        </p:grpSpPr>
        <p:pic>
          <p:nvPicPr>
            <p:cNvPr id="7" name="IMG_6A09AF0758B7-1.jpeg" descr="IMG_6A09AF0758B7-1.jpeg">
              <a:extLst>
                <a:ext uri="{FF2B5EF4-FFF2-40B4-BE49-F238E27FC236}">
                  <a16:creationId xmlns:a16="http://schemas.microsoft.com/office/drawing/2014/main" id="{70D73126-29B2-9CF3-2874-E4AF83C1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896" y="262492"/>
              <a:ext cx="4361069" cy="9438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Phone XS Max.png" descr="iPhone XS Max.png">
              <a:extLst>
                <a:ext uri="{FF2B5EF4-FFF2-40B4-BE49-F238E27FC236}">
                  <a16:creationId xmlns:a16="http://schemas.microsoft.com/office/drawing/2014/main" id="{25F4C39D-11F7-BD4A-67C6-9F19DC8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953998" cy="9963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6564553-DDE4-B747-B672-4854011E3A49}"/>
              </a:ext>
            </a:extLst>
          </p:cNvPr>
          <p:cNvGrpSpPr/>
          <p:nvPr/>
        </p:nvGrpSpPr>
        <p:grpSpPr>
          <a:xfrm>
            <a:off x="1879261" y="3640163"/>
            <a:ext cx="3606548" cy="7253455"/>
            <a:chOff x="0" y="0"/>
            <a:chExt cx="4808730" cy="9671271"/>
          </a:xfrm>
        </p:grpSpPr>
        <p:pic>
          <p:nvPicPr>
            <p:cNvPr id="17" name="Picture 3" descr="Picture 3">
              <a:extLst>
                <a:ext uri="{FF2B5EF4-FFF2-40B4-BE49-F238E27FC236}">
                  <a16:creationId xmlns:a16="http://schemas.microsoft.com/office/drawing/2014/main" id="{1731AAB1-B2A7-55DE-4DAC-F37F875A4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0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18" name="iPhone XS Max.png" descr="iPhone XS Max.png">
              <a:extLst>
                <a:ext uri="{FF2B5EF4-FFF2-40B4-BE49-F238E27FC236}">
                  <a16:creationId xmlns:a16="http://schemas.microsoft.com/office/drawing/2014/main" id="{383F8629-02E5-6664-6739-3FE89A49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9BEC0620-1640-E6AF-9B52-9E6CED33DF20}"/>
              </a:ext>
            </a:extLst>
          </p:cNvPr>
          <p:cNvGrpSpPr/>
          <p:nvPr/>
        </p:nvGrpSpPr>
        <p:grpSpPr>
          <a:xfrm>
            <a:off x="5837667" y="3640162"/>
            <a:ext cx="3606548" cy="7253455"/>
            <a:chOff x="0" y="0"/>
            <a:chExt cx="4808730" cy="9671271"/>
          </a:xfrm>
        </p:grpSpPr>
        <p:pic>
          <p:nvPicPr>
            <p:cNvPr id="20" name="Picture 10" descr="Picture 10">
              <a:extLst>
                <a:ext uri="{FF2B5EF4-FFF2-40B4-BE49-F238E27FC236}">
                  <a16:creationId xmlns:a16="http://schemas.microsoft.com/office/drawing/2014/main" id="{B515A2A6-7D5C-F59A-0791-737E1A113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77" y="253695"/>
              <a:ext cx="4235575" cy="916388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21" name="iPhone XS Max.png" descr="iPhone XS Max.png">
              <a:extLst>
                <a:ext uri="{FF2B5EF4-FFF2-40B4-BE49-F238E27FC236}">
                  <a16:creationId xmlns:a16="http://schemas.microsoft.com/office/drawing/2014/main" id="{1840F066-9285-89E2-B9C5-7447263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8731" cy="9671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Virtual Diabetes Prevention &amp; Weight Management">
            <a:extLst>
              <a:ext uri="{FF2B5EF4-FFF2-40B4-BE49-F238E27FC236}">
                <a16:creationId xmlns:a16="http://schemas.microsoft.com/office/drawing/2014/main" id="{3A53F93C-A97B-3F75-9908-805E955C0F84}"/>
              </a:ext>
            </a:extLst>
          </p:cNvPr>
          <p:cNvSpPr txBox="1"/>
          <p:nvPr/>
        </p:nvSpPr>
        <p:spPr>
          <a:xfrm>
            <a:off x="1527402" y="2167028"/>
            <a:ext cx="14634675" cy="152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8580" bIns="68580"/>
          <a:lstStyle>
            <a:lvl1pPr defTabSz="1828800">
              <a:lnSpc>
                <a:spcPct val="70000"/>
              </a:lnSpc>
              <a:spcBef>
                <a:spcPts val="0"/>
              </a:spcBef>
              <a:defRPr sz="10000">
                <a:solidFill>
                  <a:srgbClr val="1B75BC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l" defTabSz="1371627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More 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People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That Look Like Us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latin typeface="Century Gothic" panose="020B0502020202020204" pitchFamily="34" charset="0"/>
              <a:sym typeface="Poppins Bold"/>
            </a:endParaRPr>
          </a:p>
        </p:txBody>
      </p:sp>
      <p:sp>
        <p:nvSpPr>
          <p:cNvPr id="23" name="Virtual Diabetes Prevention &amp; Weight Management">
            <a:extLst>
              <a:ext uri="{FF2B5EF4-FFF2-40B4-BE49-F238E27FC236}">
                <a16:creationId xmlns:a16="http://schemas.microsoft.com/office/drawing/2014/main" id="{78ACD8BB-727F-52BF-2EB0-98C2E990E500}"/>
              </a:ext>
            </a:extLst>
          </p:cNvPr>
          <p:cNvSpPr txBox="1"/>
          <p:nvPr/>
        </p:nvSpPr>
        <p:spPr>
          <a:xfrm>
            <a:off x="11431406" y="4416679"/>
            <a:ext cx="6574718" cy="152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8580" bIns="68580"/>
          <a:lstStyle>
            <a:lvl1pPr defTabSz="1828800">
              <a:lnSpc>
                <a:spcPct val="70000"/>
              </a:lnSpc>
              <a:spcBef>
                <a:spcPts val="0"/>
              </a:spcBef>
              <a:defRPr sz="10000">
                <a:solidFill>
                  <a:srgbClr val="1B75BC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l" defTabSz="1371627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Culturally Tailored Meal Plans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latin typeface="Century Gothic" panose="020B0502020202020204" pitchFamily="34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791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30F740-184B-184E-8602-2CC4862D6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956" y="13111542"/>
            <a:ext cx="1488942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6E3432-30E5-9A42-ACDC-10048F051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7507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A115D2-4089-574F-BDEE-9FE00733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6061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F1EAA8-652D-504A-B8F0-CDDBE08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63" y="708820"/>
            <a:ext cx="16529540" cy="1099073"/>
          </a:xfrm>
        </p:spPr>
        <p:txBody>
          <a:bodyPr/>
          <a:lstStyle/>
          <a:p>
            <a:pPr algn="ctr"/>
            <a:r>
              <a:rPr lang="en-US" sz="4800" kern="12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Cultural Adaptations to the EBI Application &amp; Implementation Strategies</a:t>
            </a:r>
            <a:br>
              <a:rPr lang="en-US" sz="4800" kern="12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grpSp>
        <p:nvGrpSpPr>
          <p:cNvPr id="24" name="Group">
            <a:extLst>
              <a:ext uri="{FF2B5EF4-FFF2-40B4-BE49-F238E27FC236}">
                <a16:creationId xmlns:a16="http://schemas.microsoft.com/office/drawing/2014/main" id="{5457C47E-70C1-C060-9B56-78E8C9FCA863}"/>
              </a:ext>
            </a:extLst>
          </p:cNvPr>
          <p:cNvGrpSpPr/>
          <p:nvPr/>
        </p:nvGrpSpPr>
        <p:grpSpPr>
          <a:xfrm>
            <a:off x="15928450" y="2718362"/>
            <a:ext cx="5046600" cy="10149670"/>
            <a:chOff x="0" y="0"/>
            <a:chExt cx="6728798" cy="13532893"/>
          </a:xfrm>
        </p:grpSpPr>
        <p:pic>
          <p:nvPicPr>
            <p:cNvPr id="25" name="IMG_BAAA0856C9F4-1.jpeg" descr="IMG_BAAA0856C9F4-1.jpeg">
              <a:extLst>
                <a:ext uri="{FF2B5EF4-FFF2-40B4-BE49-F238E27FC236}">
                  <a16:creationId xmlns:a16="http://schemas.microsoft.com/office/drawing/2014/main" id="{B4BB0877-28B0-CB3B-6A9A-BBBAC27F6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69" y="341149"/>
              <a:ext cx="5939584" cy="1285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Phone XS Max.png" descr="iPhone XS Max.png">
              <a:extLst>
                <a:ext uri="{FF2B5EF4-FFF2-40B4-BE49-F238E27FC236}">
                  <a16:creationId xmlns:a16="http://schemas.microsoft.com/office/drawing/2014/main" id="{61DB9C31-E8FC-327F-C585-9444181E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728799" cy="13532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Virtual Diabetes Prevention &amp; Weight Management">
            <a:extLst>
              <a:ext uri="{FF2B5EF4-FFF2-40B4-BE49-F238E27FC236}">
                <a16:creationId xmlns:a16="http://schemas.microsoft.com/office/drawing/2014/main" id="{BD7FA076-5F2E-52B9-2023-95D99660B861}"/>
              </a:ext>
            </a:extLst>
          </p:cNvPr>
          <p:cNvSpPr txBox="1"/>
          <p:nvPr/>
        </p:nvSpPr>
        <p:spPr>
          <a:xfrm>
            <a:off x="10849785" y="3456663"/>
            <a:ext cx="4841787" cy="152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8580" bIns="68580"/>
          <a:lstStyle>
            <a:lvl1pPr defTabSz="1828800">
              <a:lnSpc>
                <a:spcPct val="70000"/>
              </a:lnSpc>
              <a:spcBef>
                <a:spcPts val="0"/>
              </a:spcBef>
              <a:defRPr sz="10000">
                <a:solidFill>
                  <a:srgbClr val="1B75BC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l" defTabSz="1371627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Peers Support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latin typeface="Century Gothic" panose="020B0502020202020204" pitchFamily="34" charset="0"/>
              <a:sym typeface="Poppins Bold"/>
            </a:endParaRPr>
          </a:p>
        </p:txBody>
      </p:sp>
      <p:sp>
        <p:nvSpPr>
          <p:cNvPr id="28" name="Virtual Diabetes Prevention &amp; Weight Management">
            <a:extLst>
              <a:ext uri="{FF2B5EF4-FFF2-40B4-BE49-F238E27FC236}">
                <a16:creationId xmlns:a16="http://schemas.microsoft.com/office/drawing/2014/main" id="{BD17E57B-A5B5-10F2-B034-93494B94752D}"/>
              </a:ext>
            </a:extLst>
          </p:cNvPr>
          <p:cNvSpPr txBox="1"/>
          <p:nvPr/>
        </p:nvSpPr>
        <p:spPr>
          <a:xfrm>
            <a:off x="2397260" y="6263352"/>
            <a:ext cx="6574718" cy="152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8580" bIns="68580"/>
          <a:lstStyle>
            <a:lvl1pPr defTabSz="1828800">
              <a:lnSpc>
                <a:spcPct val="70000"/>
              </a:lnSpc>
              <a:spcBef>
                <a:spcPts val="0"/>
              </a:spcBef>
              <a:defRPr sz="10000">
                <a:solidFill>
                  <a:srgbClr val="1B75BC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l" defTabSz="1371627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Health Ambassadors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latin typeface="Century Gothic" panose="020B0502020202020204" pitchFamily="34" charset="0"/>
              <a:sym typeface="Poppins Bold"/>
            </a:endParaRPr>
          </a:p>
        </p:txBody>
      </p:sp>
      <p:grpSp>
        <p:nvGrpSpPr>
          <p:cNvPr id="29" name="Group">
            <a:extLst>
              <a:ext uri="{FF2B5EF4-FFF2-40B4-BE49-F238E27FC236}">
                <a16:creationId xmlns:a16="http://schemas.microsoft.com/office/drawing/2014/main" id="{AD367710-8633-D3E3-3E8C-2DB8A3387372}"/>
              </a:ext>
            </a:extLst>
          </p:cNvPr>
          <p:cNvGrpSpPr/>
          <p:nvPr/>
        </p:nvGrpSpPr>
        <p:grpSpPr>
          <a:xfrm>
            <a:off x="9115665" y="5816315"/>
            <a:ext cx="3954687" cy="7295227"/>
            <a:chOff x="0" y="0"/>
            <a:chExt cx="6819841" cy="13716000"/>
          </a:xfrm>
        </p:grpSpPr>
        <p:pic>
          <p:nvPicPr>
            <p:cNvPr id="30" name="Picture 8" descr="Picture 8">
              <a:extLst>
                <a:ext uri="{FF2B5EF4-FFF2-40B4-BE49-F238E27FC236}">
                  <a16:creationId xmlns:a16="http://schemas.microsoft.com/office/drawing/2014/main" id="{5DC8BB66-3263-20BF-8E7E-4D73F8E6D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22" y="371796"/>
              <a:ext cx="6051266" cy="13092221"/>
            </a:xfrm>
            <a:prstGeom prst="rect">
              <a:avLst/>
            </a:prstGeom>
            <a:ln w="25400" cap="flat">
              <a:solidFill>
                <a:schemeClr val="accent1">
                  <a:lumOff val="23529"/>
                </a:schemeClr>
              </a:solidFill>
              <a:prstDash val="solid"/>
              <a:round/>
            </a:ln>
            <a:effectLst/>
          </p:spPr>
        </p:pic>
        <p:pic>
          <p:nvPicPr>
            <p:cNvPr id="31" name="iPhone XS Max.png" descr="iPhone XS Max.png">
              <a:extLst>
                <a:ext uri="{FF2B5EF4-FFF2-40B4-BE49-F238E27FC236}">
                  <a16:creationId xmlns:a16="http://schemas.microsoft.com/office/drawing/2014/main" id="{ECDACAAD-C9CA-9BF6-6209-4F98D9705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19842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068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30F740-184B-184E-8602-2CC4862D6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956" y="13111542"/>
            <a:ext cx="1488942" cy="5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6E3432-30E5-9A42-ACDC-10048F051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7507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A115D2-4089-574F-BDEE-9FE00733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6061" y="13111542"/>
            <a:ext cx="1488942" cy="50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F1EAA8-652D-504A-B8F0-CDDBE08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63" y="708820"/>
            <a:ext cx="16529540" cy="1099073"/>
          </a:xfrm>
        </p:spPr>
        <p:txBody>
          <a:bodyPr/>
          <a:lstStyle/>
          <a:p>
            <a:pPr algn="ctr"/>
            <a:r>
              <a:rPr lang="en-US" sz="4800" kern="12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Cultural Adaptations to the EBI Application &amp; Implementation Strategies</a:t>
            </a:r>
            <a:br>
              <a:rPr lang="en-US" sz="4800" kern="12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7" name="Virtual Diabetes Prevention &amp; Weight Management">
            <a:extLst>
              <a:ext uri="{FF2B5EF4-FFF2-40B4-BE49-F238E27FC236}">
                <a16:creationId xmlns:a16="http://schemas.microsoft.com/office/drawing/2014/main" id="{BD7FA076-5F2E-52B9-2023-95D99660B861}"/>
              </a:ext>
            </a:extLst>
          </p:cNvPr>
          <p:cNvSpPr txBox="1"/>
          <p:nvPr/>
        </p:nvSpPr>
        <p:spPr>
          <a:xfrm>
            <a:off x="13136653" y="3270700"/>
            <a:ext cx="4841787" cy="152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8580" bIns="68580"/>
          <a:lstStyle>
            <a:lvl1pPr defTabSz="1828800">
              <a:lnSpc>
                <a:spcPct val="70000"/>
              </a:lnSpc>
              <a:spcBef>
                <a:spcPts val="0"/>
              </a:spcBef>
              <a:defRPr sz="10000">
                <a:solidFill>
                  <a:srgbClr val="1B75BC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l" defTabSz="1371627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On Demand Video Training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latin typeface="Century Gothic" panose="020B0502020202020204" pitchFamily="34" charset="0"/>
              <a:sym typeface="Poppins Bold"/>
            </a:endParaRPr>
          </a:p>
        </p:txBody>
      </p:sp>
      <p:sp>
        <p:nvSpPr>
          <p:cNvPr id="28" name="Virtual Diabetes Prevention &amp; Weight Management">
            <a:extLst>
              <a:ext uri="{FF2B5EF4-FFF2-40B4-BE49-F238E27FC236}">
                <a16:creationId xmlns:a16="http://schemas.microsoft.com/office/drawing/2014/main" id="{BD17E57B-A5B5-10F2-B034-93494B94752D}"/>
              </a:ext>
            </a:extLst>
          </p:cNvPr>
          <p:cNvSpPr txBox="1"/>
          <p:nvPr/>
        </p:nvSpPr>
        <p:spPr>
          <a:xfrm>
            <a:off x="1001532" y="6023894"/>
            <a:ext cx="6574718" cy="152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8580" bIns="68580"/>
          <a:lstStyle>
            <a:lvl1pPr defTabSz="1828800">
              <a:lnSpc>
                <a:spcPct val="70000"/>
              </a:lnSpc>
              <a:spcBef>
                <a:spcPts val="0"/>
              </a:spcBef>
              <a:defRPr sz="10000">
                <a:solidFill>
                  <a:srgbClr val="1B75BC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l" defTabSz="1371627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B75BC"/>
                </a:solidFill>
                <a:effectLst/>
                <a:uLnTx/>
                <a:uFillTx/>
                <a:latin typeface="Century Gothic" panose="020B0502020202020204" pitchFamily="34" charset="0"/>
                <a:sym typeface="Poppins Bold"/>
              </a:rPr>
              <a:t>Custom Notifications &amp; Unlocking Badges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1B75BC"/>
              </a:solidFill>
              <a:effectLst/>
              <a:uLnTx/>
              <a:uFillTx/>
              <a:latin typeface="Century Gothic" panose="020B0502020202020204" pitchFamily="34" charset="0"/>
              <a:sym typeface="Poppins Bold"/>
            </a:endParaRPr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F61AC4E0-D9AB-5790-A2D9-BA18329F71F1}"/>
              </a:ext>
            </a:extLst>
          </p:cNvPr>
          <p:cNvGraphicFramePr/>
          <p:nvPr/>
        </p:nvGraphicFramePr>
        <p:xfrm>
          <a:off x="828647" y="7828196"/>
          <a:ext cx="5630174" cy="4586110"/>
        </p:xfrm>
        <a:graphic>
          <a:graphicData uri="http://schemas.openxmlformats.org/drawingml/2006/table">
            <a:tbl>
              <a:tblPr bandRow="1"/>
              <a:tblGrid>
                <a:gridCol w="281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75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POSITIVE</a:t>
                      </a:r>
                    </a:p>
                  </a:txBody>
                  <a:tcPr marL="0" marR="0" marT="0" marB="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To Do</a:t>
                      </a:r>
                      <a:endParaRPr sz="360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sym typeface="Poppins Regular"/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satOff val="-7536"/>
                        <a:lumOff val="-105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1st Weigh In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Haven’t downloaded the app yet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3rd Weigh In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Missed 1st  Weigh In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1st Workout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No workout for  7 days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1st Health Chat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Haven’t tried the  Health Chat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5 Workouts in 2 Weeks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sym typeface="Poppins Regular"/>
                        </a:rPr>
                        <a:t>. . . 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hone View with zoom on a badge (1).png" descr="Phone View with zoom on a badge (1).png">
            <a:extLst>
              <a:ext uri="{FF2B5EF4-FFF2-40B4-BE49-F238E27FC236}">
                <a16:creationId xmlns:a16="http://schemas.microsoft.com/office/drawing/2014/main" id="{F3A00941-ED13-0340-6A69-6550A1D22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51" y="5597747"/>
            <a:ext cx="3710084" cy="7513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Frame 2 (1).png" descr="Frame 2 (1).png">
            <a:extLst>
              <a:ext uri="{FF2B5EF4-FFF2-40B4-BE49-F238E27FC236}">
                <a16:creationId xmlns:a16="http://schemas.microsoft.com/office/drawing/2014/main" id="{83BF9B45-BE00-59A3-668D-160812F5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335" y="5564790"/>
            <a:ext cx="3710083" cy="75137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C6C710-AAAB-C15E-0696-FA41ABCF8C27}"/>
              </a:ext>
            </a:extLst>
          </p:cNvPr>
          <p:cNvGrpSpPr/>
          <p:nvPr/>
        </p:nvGrpSpPr>
        <p:grpSpPr>
          <a:xfrm>
            <a:off x="17832414" y="2878315"/>
            <a:ext cx="4887535" cy="9829763"/>
            <a:chOff x="0" y="0"/>
            <a:chExt cx="6516713" cy="13106350"/>
          </a:xfrm>
        </p:grpSpPr>
        <p:pic>
          <p:nvPicPr>
            <p:cNvPr id="9" name="IMG_36BC3C07AA7D-1.jpeg" descr="IMG_36BC3C07AA7D-1.jpeg">
              <a:extLst>
                <a:ext uri="{FF2B5EF4-FFF2-40B4-BE49-F238E27FC236}">
                  <a16:creationId xmlns:a16="http://schemas.microsoft.com/office/drawing/2014/main" id="{B15293A6-B1AA-4C90-E3E0-AB2AF981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402" y="346044"/>
              <a:ext cx="5737910" cy="12414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roup" descr="Group">
              <a:extLst>
                <a:ext uri="{FF2B5EF4-FFF2-40B4-BE49-F238E27FC236}">
                  <a16:creationId xmlns:a16="http://schemas.microsoft.com/office/drawing/2014/main" id="{E3FCE655-3B48-6027-3F56-01E137202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516714" cy="13106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538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1944029" y="6115050"/>
            <a:ext cx="21398571" cy="1485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5925" lvl="1" algn="l"/>
            <a:r>
              <a:rPr lang="en-US" sz="9600" dirty="0">
                <a:solidFill>
                  <a:srgbClr val="414042"/>
                </a:solidFill>
                <a:latin typeface="Century Gothic" panose="020B0502020202020204" pitchFamily="34" charset="0"/>
              </a:rPr>
              <a:t>Dissemination &amp; Implementation </a:t>
            </a:r>
            <a:r>
              <a:rPr lang="en-US" sz="9600" b="1" dirty="0">
                <a:solidFill>
                  <a:srgbClr val="414042"/>
                </a:solidFill>
                <a:latin typeface="Century Gothic" panose="020B0502020202020204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53688788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767328F-4273-844F-9B52-87E8818418D4}"/>
              </a:ext>
            </a:extLst>
          </p:cNvPr>
          <p:cNvSpPr/>
          <p:nvPr/>
        </p:nvSpPr>
        <p:spPr>
          <a:xfrm>
            <a:off x="7594061" y="1803745"/>
            <a:ext cx="5091046" cy="426264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828800" hangingPunct="1"/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Facilitation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fidelity review and feedback on early and core sessions.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 assessment and collaborative problem-solving during preparation, early, mid, end of implementation phases.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implementation strategies to school context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consultation.</a:t>
            </a:r>
            <a:endParaRPr lang="en-US" sz="24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0234" y="1184914"/>
            <a:ext cx="5723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250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Determinants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9548" y="1184914"/>
            <a:ext cx="4846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250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Implementation Strategies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57657" y="1184914"/>
            <a:ext cx="4571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250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7053469" y="6339352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6AA5E-E642-6A49-AC39-856863DFADC1}"/>
              </a:ext>
            </a:extLst>
          </p:cNvPr>
          <p:cNvSpPr/>
          <p:nvPr/>
        </p:nvSpPr>
        <p:spPr>
          <a:xfrm>
            <a:off x="1051766" y="1803744"/>
            <a:ext cx="5838752" cy="22355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 Untested in schools on Mexico-U.S. border</a:t>
            </a:r>
          </a:p>
          <a:p>
            <a:pPr algn="l" defTabSz="1828800" hangingPunct="1"/>
            <a:endParaRPr lang="en-US" sz="2100" b="0" kern="12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 existing adaptation of for youth in central Mexico</a:t>
            </a:r>
          </a:p>
          <a:p>
            <a:pPr marL="130176" algn="l" defTabSz="1828800" hangingPunct="1"/>
            <a:endParaRPr lang="en-US" sz="2100" b="0" kern="12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30176"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+evidence of adaptation success</a:t>
            </a:r>
          </a:p>
          <a:p>
            <a:pPr marL="130176" algn="l" defTabSz="1828800" hangingPunct="1"/>
            <a:endParaRPr lang="en-US" sz="2100" b="0" kern="12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30176"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+Packaged curriculum</a:t>
            </a:r>
          </a:p>
          <a:p>
            <a:pPr marL="130176"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+Existing teacher training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237725-174D-1A44-8A11-F7B8A7E4116E}"/>
              </a:ext>
            </a:extLst>
          </p:cNvPr>
          <p:cNvSpPr/>
          <p:nvPr/>
        </p:nvSpPr>
        <p:spPr>
          <a:xfrm>
            <a:off x="276995" y="1702167"/>
            <a:ext cx="6720382" cy="1145017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2F32AA-ADE0-8E40-831D-B1BE7F150C1A}"/>
              </a:ext>
            </a:extLst>
          </p:cNvPr>
          <p:cNvSpPr txBox="1"/>
          <p:nvPr/>
        </p:nvSpPr>
        <p:spPr>
          <a:xfrm rot="16200000">
            <a:off x="-416819" y="2741919"/>
            <a:ext cx="2023638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1734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86281-704A-7E42-9EA4-332C0FD7E2BF}"/>
              </a:ext>
            </a:extLst>
          </p:cNvPr>
          <p:cNvSpPr txBox="1"/>
          <p:nvPr/>
        </p:nvSpPr>
        <p:spPr>
          <a:xfrm rot="16200000">
            <a:off x="-419211" y="5291004"/>
            <a:ext cx="2055318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1866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2F2E5E-5CEA-6A4E-9BA4-63DFED1436A3}"/>
              </a:ext>
            </a:extLst>
          </p:cNvPr>
          <p:cNvSpPr txBox="1"/>
          <p:nvPr/>
        </p:nvSpPr>
        <p:spPr>
          <a:xfrm rot="16200000">
            <a:off x="-428391" y="8074164"/>
            <a:ext cx="2073674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1866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Recipients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06AD78-DD02-B341-A5CF-32B44368E82D}"/>
              </a:ext>
            </a:extLst>
          </p:cNvPr>
          <p:cNvSpPr/>
          <p:nvPr/>
        </p:nvSpPr>
        <p:spPr>
          <a:xfrm>
            <a:off x="1028692" y="4453076"/>
            <a:ext cx="5838752" cy="27739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-High prevalence of narcotics and violence.</a:t>
            </a:r>
          </a:p>
          <a:p>
            <a:pPr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+High need for substance use prevention in region</a:t>
            </a:r>
          </a:p>
          <a:p>
            <a:pPr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+School interest in substance use prevention</a:t>
            </a:r>
          </a:p>
          <a:p>
            <a:pPr marL="130176"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-Teacher absenteeism</a:t>
            </a:r>
          </a:p>
          <a:p>
            <a:pPr marL="130176"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-Students exposed to substance use opportunities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7F49D6-0573-0B4F-B7CC-D4EDE5C020FB}"/>
              </a:ext>
            </a:extLst>
          </p:cNvPr>
          <p:cNvSpPr/>
          <p:nvPr/>
        </p:nvSpPr>
        <p:spPr>
          <a:xfrm>
            <a:off x="1043340" y="9762029"/>
            <a:ext cx="5838752" cy="32279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-Limited communication with teachers</a:t>
            </a:r>
          </a:p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-lack of teacher progress reviews</a:t>
            </a:r>
          </a:p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-Lack of process to support MREAL implementation &amp; sustainability.</a:t>
            </a:r>
          </a:p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+Research team history of training teachers</a:t>
            </a:r>
          </a:p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+Existing school staff with facilitation skills</a:t>
            </a:r>
          </a:p>
          <a:p>
            <a:pPr marL="130176" algn="l" defTabSz="1828800" hangingPunct="1"/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B4D530-3357-9D4C-B344-EB3044000E2A}"/>
              </a:ext>
            </a:extLst>
          </p:cNvPr>
          <p:cNvSpPr/>
          <p:nvPr/>
        </p:nvSpPr>
        <p:spPr>
          <a:xfrm>
            <a:off x="1028692" y="7414044"/>
            <a:ext cx="5838752" cy="21609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-Variable adherence to curriculum.</a:t>
            </a:r>
          </a:p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-Low motivation, knowledge, self-efficacy</a:t>
            </a:r>
          </a:p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-Limited IT skills</a:t>
            </a:r>
          </a:p>
          <a:p>
            <a:pPr algn="l" defTabSz="1828800" hangingPunct="1"/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l" defTabSz="1828800" hangingPunct="1"/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+Teacher champions exist</a:t>
            </a:r>
          </a:p>
          <a:p>
            <a:pPr marL="130176" algn="l" defTabSz="1828800" hangingPunct="1"/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354AAB-62E7-1E4A-8F8B-1109F6900B1B}"/>
              </a:ext>
            </a:extLst>
          </p:cNvPr>
          <p:cNvSpPr txBox="1"/>
          <p:nvPr/>
        </p:nvSpPr>
        <p:spPr>
          <a:xfrm rot="16200000">
            <a:off x="-1260233" y="11041580"/>
            <a:ext cx="3737358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1866" b="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Facilitation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7A3AD2-96B9-4E45-A50E-1EDDBA4A0433}"/>
              </a:ext>
            </a:extLst>
          </p:cNvPr>
          <p:cNvSpPr/>
          <p:nvPr/>
        </p:nvSpPr>
        <p:spPr>
          <a:xfrm>
            <a:off x="19178480" y="9177017"/>
            <a:ext cx="4414880" cy="38129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</a:t>
            </a: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(SECONDARY OUTCOME)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alcohol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tobacco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other drugs use</a:t>
            </a:r>
          </a:p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of effect</a:t>
            </a: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month sustained prevention of alcohol, tobacco, &amp; other drugs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8246E0-DF2A-2742-951C-0F66FD48D777}"/>
              </a:ext>
            </a:extLst>
          </p:cNvPr>
          <p:cNvSpPr txBox="1"/>
          <p:nvPr/>
        </p:nvSpPr>
        <p:spPr>
          <a:xfrm>
            <a:off x="19089385" y="1184914"/>
            <a:ext cx="4571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250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22B862-2917-EF4D-8CE9-FCA01A0F809B}"/>
              </a:ext>
            </a:extLst>
          </p:cNvPr>
          <p:cNvSpPr/>
          <p:nvPr/>
        </p:nvSpPr>
        <p:spPr>
          <a:xfrm>
            <a:off x="7560761" y="8478680"/>
            <a:ext cx="5091046" cy="4511256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1828800" hangingPunct="1"/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MREAL: An efficacious intervention for students in Mexico.</a:t>
            </a:r>
          </a:p>
          <a:p>
            <a:pPr marL="342900" indent="-342900" algn="l" defTabSz="1828800" hangingPunct="1">
              <a:buFont typeface="Symbol" pitchFamily="2" charset="2"/>
              <a:buChar char=""/>
            </a:pPr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weekly lessons, student workbook for 12–13-year-olds.</a:t>
            </a:r>
          </a:p>
          <a:p>
            <a:pPr marL="342900" indent="-342900" algn="l" defTabSz="1828800" hangingPunct="1">
              <a:buFont typeface="Symbol" pitchFamily="2" charset="2"/>
              <a:buChar char=""/>
            </a:pPr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in bioecological framework </a:t>
            </a:r>
          </a:p>
          <a:p>
            <a:pPr marL="342900" indent="-342900" algn="l" defTabSz="1828800" hangingPunct="1">
              <a:buFont typeface="Symbol" pitchFamily="2" charset="2"/>
              <a:buChar char=""/>
            </a:pPr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Focuses on culturally relevant protective factors.</a:t>
            </a:r>
          </a:p>
          <a:p>
            <a:pPr marL="342900" indent="-342900" algn="l" defTabSz="1828800" hangingPunct="1">
              <a:buFont typeface="Symbol" pitchFamily="2" charset="2"/>
              <a:buChar char=""/>
            </a:pPr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 content includes a focus on alcohol, tobacco, &amp; other drugs use, and the use of effective drug resistance strategies (REAL; refuse, explain, avoid, leave).</a:t>
            </a:r>
          </a:p>
          <a:p>
            <a:pPr marL="342900" indent="-342900" algn="l" defTabSz="1828800" hangingPunct="1">
              <a:buFont typeface="Symbol" pitchFamily="2" charset="2"/>
              <a:buChar char=""/>
            </a:pPr>
            <a:r>
              <a:rPr lang="en-US" sz="2100" b="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&amp; 2-year follow-up school level boosters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6F31FF-D4EE-8A45-B394-06D9A3A12735}"/>
              </a:ext>
            </a:extLst>
          </p:cNvPr>
          <p:cNvSpPr/>
          <p:nvPr/>
        </p:nvSpPr>
        <p:spPr>
          <a:xfrm>
            <a:off x="13479914" y="9177017"/>
            <a:ext cx="4940408" cy="381291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Attitudes related to avoidance of substance use (students).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Intention to avoid substance use (students).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Use of refuse, explain, avoid, and leave behavioral strategies (students).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6C7843-EFAC-9840-BAE8-3EB5F9CF0BBE}"/>
              </a:ext>
            </a:extLst>
          </p:cNvPr>
          <p:cNvSpPr txBox="1"/>
          <p:nvPr/>
        </p:nvSpPr>
        <p:spPr>
          <a:xfrm>
            <a:off x="7539661" y="7919091"/>
            <a:ext cx="50230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250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Evidence-Based Intervention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F1C230-24E5-5D42-8624-1DA8059BFCDE}"/>
              </a:ext>
            </a:extLst>
          </p:cNvPr>
          <p:cNvSpPr txBox="1"/>
          <p:nvPr/>
        </p:nvSpPr>
        <p:spPr>
          <a:xfrm>
            <a:off x="13339759" y="8543154"/>
            <a:ext cx="4571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2500" kern="12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173AD2-ABA2-884B-9533-FB6871EFCCA5}"/>
              </a:ext>
            </a:extLst>
          </p:cNvPr>
          <p:cNvSpPr/>
          <p:nvPr/>
        </p:nvSpPr>
        <p:spPr>
          <a:xfrm>
            <a:off x="7472928" y="1702168"/>
            <a:ext cx="5333308" cy="114501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30B425B9-7C32-F147-B0F6-0D24BB6C76FA}"/>
              </a:ext>
            </a:extLst>
          </p:cNvPr>
          <p:cNvSpPr/>
          <p:nvPr/>
        </p:nvSpPr>
        <p:spPr>
          <a:xfrm rot="5400000">
            <a:off x="21057025" y="8660697"/>
            <a:ext cx="468546" cy="4351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2B7B19-4B81-B64D-9524-4587F1A80C32}"/>
              </a:ext>
            </a:extLst>
          </p:cNvPr>
          <p:cNvSpPr/>
          <p:nvPr/>
        </p:nvSpPr>
        <p:spPr>
          <a:xfrm>
            <a:off x="7600961" y="6183162"/>
            <a:ext cx="5091046" cy="162950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Approach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MREAL Guided Teacher’s Manual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1-day teacher training on MREAL content and lessons.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077323E3-21C9-4D42-B6EC-9DD854CBFDA4}"/>
              </a:ext>
            </a:extLst>
          </p:cNvPr>
          <p:cNvSpPr/>
          <p:nvPr/>
        </p:nvSpPr>
        <p:spPr>
          <a:xfrm>
            <a:off x="12880431" y="10162512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653CC4F-0A3A-9740-AF54-291B706937B2}"/>
              </a:ext>
            </a:extLst>
          </p:cNvPr>
          <p:cNvSpPr/>
          <p:nvPr/>
        </p:nvSpPr>
        <p:spPr>
          <a:xfrm>
            <a:off x="13489970" y="1855138"/>
            <a:ext cx="4940408" cy="470789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perceptions of the MREAL (e.g., relative advantage)</a:t>
            </a:r>
          </a:p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motivation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knowledge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self-efficacy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receptivity to change</a:t>
            </a:r>
          </a:p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Collaboration and team-work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systems-engagement</a:t>
            </a:r>
          </a:p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perceptions of facilitation support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3882E5B-6332-1E44-9724-D635F08E0C1D}"/>
              </a:ext>
            </a:extLst>
          </p:cNvPr>
          <p:cNvSpPr/>
          <p:nvPr/>
        </p:nvSpPr>
        <p:spPr>
          <a:xfrm>
            <a:off x="13479914" y="6723993"/>
            <a:ext cx="4940408" cy="175468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motivation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knowledge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self-efficacy</a:t>
            </a:r>
          </a:p>
          <a:p>
            <a:pPr marL="244476" indent="-244476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Teacher receptivity to change</a:t>
            </a:r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31F702EA-D6DD-BC48-9A01-568132457CC0}"/>
              </a:ext>
            </a:extLst>
          </p:cNvPr>
          <p:cNvSpPr/>
          <p:nvPr/>
        </p:nvSpPr>
        <p:spPr>
          <a:xfrm>
            <a:off x="18533635" y="10174424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A9F94912-5C99-4C48-BDF4-41DC51264611}"/>
              </a:ext>
            </a:extLst>
          </p:cNvPr>
          <p:cNvSpPr/>
          <p:nvPr/>
        </p:nvSpPr>
        <p:spPr>
          <a:xfrm>
            <a:off x="18572101" y="4519732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9E81A44-8928-A347-B6F7-C5B51D9DA0EE}"/>
              </a:ext>
            </a:extLst>
          </p:cNvPr>
          <p:cNvSpPr/>
          <p:nvPr/>
        </p:nvSpPr>
        <p:spPr>
          <a:xfrm>
            <a:off x="18998222" y="1702167"/>
            <a:ext cx="4828336" cy="114940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160D818-E31A-3543-BED7-F2E60DC361A4}"/>
              </a:ext>
            </a:extLst>
          </p:cNvPr>
          <p:cNvSpPr/>
          <p:nvPr/>
        </p:nvSpPr>
        <p:spPr>
          <a:xfrm>
            <a:off x="13369620" y="1746036"/>
            <a:ext cx="5134152" cy="114501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CF57BCF-08D9-3B45-98B8-9034D9FC43E0}"/>
              </a:ext>
            </a:extLst>
          </p:cNvPr>
          <p:cNvSpPr/>
          <p:nvPr/>
        </p:nvSpPr>
        <p:spPr>
          <a:xfrm>
            <a:off x="19180225" y="1855138"/>
            <a:ext cx="4414882" cy="66880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MREAL adherence to protocol (PRIMARY OUTCOME)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MREAL adherence to core components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Engagement with MREAL lessons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(number of lessons X duration of lessons)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Sustainment</a:t>
            </a: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MREAL</a:t>
            </a:r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implementation in 2</a:t>
            </a:r>
            <a:r>
              <a:rPr lang="en-US" sz="2200" b="0" kern="1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project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endParaRPr lang="en-US" sz="2200" b="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828800" hangingPunct="1"/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Cost-benefit in unit of adherence to protocol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en-US" sz="2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Cost-benefit in unit of effectiveness (prevention)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EB3EE2-3CF8-3B82-F45B-E9688A95FCD7}"/>
              </a:ext>
            </a:extLst>
          </p:cNvPr>
          <p:cNvSpPr txBox="1"/>
          <p:nvPr/>
        </p:nvSpPr>
        <p:spPr>
          <a:xfrm>
            <a:off x="798178" y="367773"/>
            <a:ext cx="1443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sz="3200" b="0" i="1" kern="1200" dirty="0">
                <a:solidFill>
                  <a:srgbClr val="C00000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MREAL</a:t>
            </a:r>
            <a:r>
              <a:rPr lang="en-US" sz="3200" b="0" kern="1200" dirty="0">
                <a:solidFill>
                  <a:srgbClr val="C00000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 Implementation Research Logic Model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04C6D8B-CF3F-3CFE-CB04-32566D8FFCD5}"/>
              </a:ext>
            </a:extLst>
          </p:cNvPr>
          <p:cNvSpPr/>
          <p:nvPr/>
        </p:nvSpPr>
        <p:spPr>
          <a:xfrm>
            <a:off x="12912271" y="6755120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CCB82DE-101E-97D4-D36D-A01070BDE490}"/>
              </a:ext>
            </a:extLst>
          </p:cNvPr>
          <p:cNvSpPr/>
          <p:nvPr/>
        </p:nvSpPr>
        <p:spPr>
          <a:xfrm>
            <a:off x="12882903" y="3595064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29D6B40-6D31-C203-2905-2E797DCCD2F6}"/>
              </a:ext>
            </a:extLst>
          </p:cNvPr>
          <p:cNvSpPr/>
          <p:nvPr/>
        </p:nvSpPr>
        <p:spPr>
          <a:xfrm>
            <a:off x="18557593" y="7437104"/>
            <a:ext cx="434726" cy="4742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224" b="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72BDB-F6E4-E486-C236-E5DB81276A39}"/>
              </a:ext>
            </a:extLst>
          </p:cNvPr>
          <p:cNvSpPr txBox="1"/>
          <p:nvPr/>
        </p:nvSpPr>
        <p:spPr>
          <a:xfrm>
            <a:off x="5831971" y="13191676"/>
            <a:ext cx="121969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venir Book" panose="02000503020000020003" pitchFamily="2" charset="0"/>
                <a:cs typeface="Arial" panose="020B0604020202020204" pitchFamily="34" charset="0"/>
              </a:rPr>
              <a:t>Marsiglia</a:t>
            </a: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67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D8C4FC2C-1A4A-47A7-A67B-01427732E16F}"/>
              </a:ext>
            </a:extLst>
          </p:cNvPr>
          <p:cNvGraphicFramePr>
            <a:graphicFrameLocks noGrp="1"/>
          </p:cNvGraphicFramePr>
          <p:nvPr/>
        </p:nvGraphicFramePr>
        <p:xfrm>
          <a:off x="1635484" y="472615"/>
          <a:ext cx="19527308" cy="1065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367074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5495868"/>
                    </a:ext>
                  </a:extLst>
                </a:gridCol>
                <a:gridCol w="3519732">
                  <a:extLst>
                    <a:ext uri="{9D8B030D-6E8A-4147-A177-3AD203B41FA5}">
                      <a16:colId xmlns:a16="http://schemas.microsoft.com/office/drawing/2014/main" val="19500673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25099674"/>
                    </a:ext>
                  </a:extLst>
                </a:gridCol>
                <a:gridCol w="4241673">
                  <a:extLst>
                    <a:ext uri="{9D8B030D-6E8A-4147-A177-3AD203B41FA5}">
                      <a16:colId xmlns:a16="http://schemas.microsoft.com/office/drawing/2014/main" val="34536542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34007547"/>
                    </a:ext>
                  </a:extLst>
                </a:gridCol>
                <a:gridCol w="3114200">
                  <a:extLst>
                    <a:ext uri="{9D8B030D-6E8A-4147-A177-3AD203B41FA5}">
                      <a16:colId xmlns:a16="http://schemas.microsoft.com/office/drawing/2014/main" val="710532785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268937916"/>
                    </a:ext>
                  </a:extLst>
                </a:gridCol>
                <a:gridCol w="3122970">
                  <a:extLst>
                    <a:ext uri="{9D8B030D-6E8A-4147-A177-3AD203B41FA5}">
                      <a16:colId xmlns:a16="http://schemas.microsoft.com/office/drawing/2014/main" val="282093579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Barriers</a:t>
                      </a:r>
                    </a:p>
                  </a:txBody>
                  <a:tcPr marL="152400" marR="152400" marT="76200" marB="7620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F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Strategies to Address Barriers</a:t>
                      </a:r>
                      <a:endParaRPr lang="en-US" sz="2000" b="1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Mechanisms</a:t>
                      </a:r>
                      <a:endParaRPr lang="en-US" sz="2000" b="1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5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86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94329"/>
                  </a:ext>
                </a:extLst>
              </a:tr>
              <a:tr h="1066800">
                <a:tc rowSpan="5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Sustainable </a:t>
                      </a:r>
                      <a:r>
                        <a:rPr lang="en-US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rocess to Identify and Enroll </a:t>
                      </a:r>
                      <a:r>
                        <a:rPr lang="en-US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ligible </a:t>
                      </a:r>
                      <a:r>
                        <a:rPr lang="en-US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amilies for Participation </a:t>
                      </a:r>
                      <a:endParaRPr lang="en-US" sz="2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Health Management with Automated Patient Text Message Outreach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2F8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Family Awareness of BHF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Systems integration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Ease of enrollment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E97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 gridSpan="3"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↑Reach</a:t>
                      </a:r>
                    </a:p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(BHF participants)</a:t>
                      </a:r>
                    </a:p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Number, Proportion, Representativeness of Low-Income Families in Rural and Micropolitan Communities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F2C9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1994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Clinical community coordination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Ease of enrollment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E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5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Implementation Team Proactive Follow-Up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2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7620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Family motivation to enroll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E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97137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Repeated Opportunities for Enrollment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2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2844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Availability of FHWP Materials to Support Implementation </a:t>
                      </a:r>
                      <a:endParaRPr lang="en-US" sz="2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Healthy Families Online Training Resource and Program Package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2F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27000" indent="-12700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perceptions of the innovation</a:t>
                      </a:r>
                    </a:p>
                    <a:p>
                      <a:pPr marL="127000" indent="-12700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recipient (community implementation team) access to resources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E97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Adoption</a:t>
                      </a:r>
                    </a:p>
                    <a:p>
                      <a:pPr algn="ctr"/>
                      <a:endParaRPr lang="en-US" sz="2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4-8 communities that agree to, and begin, </a:t>
                      </a:r>
                    </a:p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of BHF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F2C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29398"/>
                  </a:ext>
                </a:extLst>
              </a:tr>
              <a:tr h="86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Healthy Families Program Kit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2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60030"/>
                  </a:ext>
                </a:extLst>
              </a:tr>
              <a:tr h="2463800"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Variability of Potential BHF Implementation Team Expertise that could Reduce Program </a:t>
                      </a:r>
                      <a:r>
                        <a:rPr lang="en-US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ffectiveness 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Healthy Families Online Training Resource and Program Package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2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indent="-12700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Implementation team capacity</a:t>
                      </a:r>
                    </a:p>
                    <a:p>
                      <a:pPr marL="127000" indent="-12700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Implementation knowledge</a:t>
                      </a:r>
                    </a:p>
                    <a:p>
                      <a:pPr marL="127000" indent="-12700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Implementation self-efficacy</a:t>
                      </a:r>
                    </a:p>
                    <a:p>
                      <a:pPr marL="127000" indent="-12700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perceptions of the innovation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E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BHF fidelity and implementation quality 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F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Effectiveness &amp; Maintenance of Effects</a:t>
                      </a:r>
                    </a:p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Weight Status for Family Members with Obesity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F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0631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Difficulty In Convening Community Implementation Teams For Initial Training And Ongoing Support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Healthy Families Action Learning Collaborative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2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Facilitation processes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Collaboration and team-work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systems-engagement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↑receptivity to change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Sustained ↑ in context, innovation perceptions, facilitation, and recipient capacity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E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Maintenance</a:t>
                      </a:r>
                    </a:p>
                    <a:p>
                      <a:pPr algn="ctr"/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Sustained delivery into a second year of cohorts</a:t>
                      </a:r>
                    </a:p>
                  </a:txBody>
                  <a:tcPr marL="152400" marR="152400" marT="76200" marB="762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F2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27562"/>
                  </a:ext>
                </a:extLst>
              </a:tr>
            </a:tbl>
          </a:graphicData>
        </a:graphic>
      </p:graphicFrame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94F7D3ED-F76E-47C6-9BA4-E62D232AD44F}"/>
              </a:ext>
            </a:extLst>
          </p:cNvPr>
          <p:cNvCxnSpPr>
            <a:cxnSpLocks/>
          </p:cNvCxnSpPr>
          <p:nvPr/>
        </p:nvCxnSpPr>
        <p:spPr>
          <a:xfrm flipV="1">
            <a:off x="4941795" y="1920875"/>
            <a:ext cx="703783" cy="7620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7C2524AD-3C1B-435D-A2E5-F302F55E7AD9}"/>
              </a:ext>
            </a:extLst>
          </p:cNvPr>
          <p:cNvCxnSpPr>
            <a:cxnSpLocks/>
          </p:cNvCxnSpPr>
          <p:nvPr/>
        </p:nvCxnSpPr>
        <p:spPr>
          <a:xfrm>
            <a:off x="4950901" y="2682876"/>
            <a:ext cx="694678" cy="317498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85869A49-3EFF-4506-85C1-20418E94E499}"/>
              </a:ext>
            </a:extLst>
          </p:cNvPr>
          <p:cNvCxnSpPr>
            <a:cxnSpLocks/>
          </p:cNvCxnSpPr>
          <p:nvPr/>
        </p:nvCxnSpPr>
        <p:spPr>
          <a:xfrm>
            <a:off x="4941795" y="2682876"/>
            <a:ext cx="703783" cy="10556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73040C05-9BC0-4A13-ABFE-A7030AF675D7}"/>
              </a:ext>
            </a:extLst>
          </p:cNvPr>
          <p:cNvCxnSpPr>
            <a:cxnSpLocks/>
          </p:cNvCxnSpPr>
          <p:nvPr/>
        </p:nvCxnSpPr>
        <p:spPr>
          <a:xfrm flipV="1">
            <a:off x="4931845" y="4663281"/>
            <a:ext cx="713733" cy="38496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95884483-F98D-4039-83D6-FB9CB3123C40}"/>
              </a:ext>
            </a:extLst>
          </p:cNvPr>
          <p:cNvCxnSpPr>
            <a:cxnSpLocks/>
          </p:cNvCxnSpPr>
          <p:nvPr/>
        </p:nvCxnSpPr>
        <p:spPr>
          <a:xfrm>
            <a:off x="4931845" y="5048249"/>
            <a:ext cx="713733" cy="53975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B808F9D6-D117-4F5E-A0F0-848183FAB826}"/>
              </a:ext>
            </a:extLst>
          </p:cNvPr>
          <p:cNvCxnSpPr>
            <a:cxnSpLocks/>
          </p:cNvCxnSpPr>
          <p:nvPr/>
        </p:nvCxnSpPr>
        <p:spPr>
          <a:xfrm>
            <a:off x="4931845" y="5849919"/>
            <a:ext cx="713733" cy="1471083"/>
          </a:xfrm>
          <a:prstGeom prst="bentConnector3">
            <a:avLst>
              <a:gd name="adj1" fmla="val 63346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8632BA6-C57E-47E7-BA89-D17C287BBBA5}"/>
              </a:ext>
            </a:extLst>
          </p:cNvPr>
          <p:cNvCxnSpPr>
            <a:cxnSpLocks/>
          </p:cNvCxnSpPr>
          <p:nvPr/>
        </p:nvCxnSpPr>
        <p:spPr>
          <a:xfrm>
            <a:off x="4931846" y="5841977"/>
            <a:ext cx="730255" cy="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3D89F1B-63B3-4338-A314-5F5375635B77}"/>
              </a:ext>
            </a:extLst>
          </p:cNvPr>
          <p:cNvCxnSpPr>
            <a:cxnSpLocks/>
          </p:cNvCxnSpPr>
          <p:nvPr/>
        </p:nvCxnSpPr>
        <p:spPr>
          <a:xfrm>
            <a:off x="4931846" y="9533594"/>
            <a:ext cx="73025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1A5B7155-F067-4D24-B4D0-4045D6703FA7}"/>
              </a:ext>
            </a:extLst>
          </p:cNvPr>
          <p:cNvCxnSpPr>
            <a:cxnSpLocks/>
          </p:cNvCxnSpPr>
          <p:nvPr/>
        </p:nvCxnSpPr>
        <p:spPr>
          <a:xfrm flipV="1">
            <a:off x="4915326" y="7917899"/>
            <a:ext cx="757888" cy="1598948"/>
          </a:xfrm>
          <a:prstGeom prst="bentConnector3">
            <a:avLst>
              <a:gd name="adj1" fmla="val 3045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4D8AFAF-D179-4905-A539-1B84303760F5}"/>
              </a:ext>
            </a:extLst>
          </p:cNvPr>
          <p:cNvCxnSpPr>
            <a:cxnSpLocks/>
          </p:cNvCxnSpPr>
          <p:nvPr/>
        </p:nvCxnSpPr>
        <p:spPr>
          <a:xfrm>
            <a:off x="9059217" y="1785937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56C3D3F-0A53-42B3-AE18-A306A602C84B}"/>
              </a:ext>
            </a:extLst>
          </p:cNvPr>
          <p:cNvCxnSpPr>
            <a:cxnSpLocks/>
          </p:cNvCxnSpPr>
          <p:nvPr/>
        </p:nvCxnSpPr>
        <p:spPr>
          <a:xfrm>
            <a:off x="9048622" y="2899832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75D78F2-4863-4EE3-9AB0-1A7823DDE4D2}"/>
              </a:ext>
            </a:extLst>
          </p:cNvPr>
          <p:cNvCxnSpPr>
            <a:cxnSpLocks/>
          </p:cNvCxnSpPr>
          <p:nvPr/>
        </p:nvCxnSpPr>
        <p:spPr>
          <a:xfrm>
            <a:off x="9048622" y="3724007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653BBCA-6CD1-4977-8152-0272A940CBBC}"/>
              </a:ext>
            </a:extLst>
          </p:cNvPr>
          <p:cNvCxnSpPr>
            <a:cxnSpLocks/>
          </p:cNvCxnSpPr>
          <p:nvPr/>
        </p:nvCxnSpPr>
        <p:spPr>
          <a:xfrm>
            <a:off x="9048622" y="4606157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0A77F55-F6FB-4E0A-82D5-10B2D27417DE}"/>
              </a:ext>
            </a:extLst>
          </p:cNvPr>
          <p:cNvCxnSpPr>
            <a:cxnSpLocks/>
          </p:cNvCxnSpPr>
          <p:nvPr/>
        </p:nvCxnSpPr>
        <p:spPr>
          <a:xfrm>
            <a:off x="9048103" y="5601104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7D0DA92-C41A-4B76-BC6A-7602DF71E367}"/>
              </a:ext>
            </a:extLst>
          </p:cNvPr>
          <p:cNvCxnSpPr>
            <a:cxnSpLocks/>
          </p:cNvCxnSpPr>
          <p:nvPr/>
        </p:nvCxnSpPr>
        <p:spPr>
          <a:xfrm>
            <a:off x="9042697" y="6765392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50B33A7C-C95F-4F7C-9F21-07516818E7BC}"/>
              </a:ext>
            </a:extLst>
          </p:cNvPr>
          <p:cNvCxnSpPr>
            <a:cxnSpLocks/>
          </p:cNvCxnSpPr>
          <p:nvPr/>
        </p:nvCxnSpPr>
        <p:spPr>
          <a:xfrm>
            <a:off x="9082707" y="9366021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C1A12A5-8C65-4871-AF0B-D9529CCE5ADB}"/>
              </a:ext>
            </a:extLst>
          </p:cNvPr>
          <p:cNvCxnSpPr>
            <a:cxnSpLocks/>
          </p:cNvCxnSpPr>
          <p:nvPr/>
        </p:nvCxnSpPr>
        <p:spPr>
          <a:xfrm>
            <a:off x="13935173" y="1780646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72D0645-E389-4AAC-A729-BE7483C134E4}"/>
              </a:ext>
            </a:extLst>
          </p:cNvPr>
          <p:cNvCxnSpPr>
            <a:cxnSpLocks/>
          </p:cNvCxnSpPr>
          <p:nvPr/>
        </p:nvCxnSpPr>
        <p:spPr>
          <a:xfrm>
            <a:off x="13905850" y="2899832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3DFDFAD-D61D-4EA7-A579-75888D36F81F}"/>
              </a:ext>
            </a:extLst>
          </p:cNvPr>
          <p:cNvCxnSpPr>
            <a:cxnSpLocks/>
          </p:cNvCxnSpPr>
          <p:nvPr/>
        </p:nvCxnSpPr>
        <p:spPr>
          <a:xfrm>
            <a:off x="13905850" y="3701522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A54DFCC-1E73-4A8E-A670-6B60B5B22208}"/>
              </a:ext>
            </a:extLst>
          </p:cNvPr>
          <p:cNvCxnSpPr>
            <a:cxnSpLocks/>
          </p:cNvCxnSpPr>
          <p:nvPr/>
        </p:nvCxnSpPr>
        <p:spPr>
          <a:xfrm>
            <a:off x="13894738" y="5037669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ADCD749-0D8F-4C67-86E5-23EE7309DB82}"/>
              </a:ext>
            </a:extLst>
          </p:cNvPr>
          <p:cNvCxnSpPr>
            <a:cxnSpLocks/>
          </p:cNvCxnSpPr>
          <p:nvPr/>
        </p:nvCxnSpPr>
        <p:spPr>
          <a:xfrm>
            <a:off x="13894738" y="6773334"/>
            <a:ext cx="719787" cy="5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47DFBACB-282D-4A5A-83C9-CA1A2B19A289}"/>
              </a:ext>
            </a:extLst>
          </p:cNvPr>
          <p:cNvCxnSpPr>
            <a:cxnSpLocks/>
          </p:cNvCxnSpPr>
          <p:nvPr/>
        </p:nvCxnSpPr>
        <p:spPr>
          <a:xfrm>
            <a:off x="13918260" y="7175505"/>
            <a:ext cx="713733" cy="1471083"/>
          </a:xfrm>
          <a:prstGeom prst="bentConnector3">
            <a:avLst>
              <a:gd name="adj1" fmla="val 63346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4C196828-8EF9-47E2-AF36-F57040D68C18}"/>
              </a:ext>
            </a:extLst>
          </p:cNvPr>
          <p:cNvCxnSpPr>
            <a:cxnSpLocks/>
          </p:cNvCxnSpPr>
          <p:nvPr/>
        </p:nvCxnSpPr>
        <p:spPr>
          <a:xfrm>
            <a:off x="13924429" y="9128346"/>
            <a:ext cx="73025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BF536339-4EB5-47FC-AAC2-BF32C03701BC}"/>
              </a:ext>
            </a:extLst>
          </p:cNvPr>
          <p:cNvCxnSpPr>
            <a:cxnSpLocks/>
          </p:cNvCxnSpPr>
          <p:nvPr/>
        </p:nvCxnSpPr>
        <p:spPr>
          <a:xfrm flipV="1">
            <a:off x="13906318" y="7505586"/>
            <a:ext cx="757888" cy="1598948"/>
          </a:xfrm>
          <a:prstGeom prst="bentConnector3">
            <a:avLst>
              <a:gd name="adj1" fmla="val 3045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FCDC9C9F-5105-45A8-8132-9480943E7D2A}"/>
              </a:ext>
            </a:extLst>
          </p:cNvPr>
          <p:cNvCxnSpPr>
            <a:cxnSpLocks/>
          </p:cNvCxnSpPr>
          <p:nvPr/>
        </p:nvCxnSpPr>
        <p:spPr>
          <a:xfrm>
            <a:off x="17651925" y="6847419"/>
            <a:ext cx="421763" cy="1058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917F5BB-2B18-4F2E-BB56-1AFB1827ADB4}"/>
              </a:ext>
            </a:extLst>
          </p:cNvPr>
          <p:cNvSpPr/>
          <p:nvPr/>
        </p:nvSpPr>
        <p:spPr>
          <a:xfrm>
            <a:off x="1490505" y="11390144"/>
            <a:ext cx="19672287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Figure 3. An overview of the Building Healthy Families (BHF) implementation barrier, strategy, mechanism, &amp; outcome pathway using iPARIHS contextual factors &amp; RE-AIM Outcomes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520890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633897-FF70-3341-1866-3F181AA085FA}"/>
              </a:ext>
            </a:extLst>
          </p:cNvPr>
          <p:cNvSpPr txBox="1">
            <a:spLocks/>
          </p:cNvSpPr>
          <p:nvPr/>
        </p:nvSpPr>
        <p:spPr>
          <a:xfrm>
            <a:off x="1948938" y="6091316"/>
            <a:ext cx="21800062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01687" marR="0" lvl="0" indent="-742950" algn="l" defTabSz="8255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Demonstrate the gap—Evidence-based interventions exist but aren’t adopted, implemented, and sustained consistently in non-research contexts or do not reach the intended audience. </a:t>
            </a:r>
          </a:p>
          <a:p>
            <a:pPr marL="801687" marR="0" lvl="0" indent="-742950" algn="l" defTabSz="8255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Evidence of partnering with (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ubiquitous)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systems that have shared priorities to fill the evidence-implementation gap. </a:t>
            </a:r>
          </a:p>
          <a:p>
            <a:pPr marL="801687" marR="0" lvl="0" indent="-742950" algn="l" defTabSz="8255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Strongly specified the implementation strategies.</a:t>
            </a:r>
          </a:p>
          <a:p>
            <a:pPr marL="801687" marR="0" lvl="0" indent="-742950" algn="l" defTabSz="8255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Clearly articulated measures. </a:t>
            </a:r>
          </a:p>
          <a:p>
            <a:pPr marL="965200" marR="0" lvl="0" indent="-906463" algn="l" defTabSz="8255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Include aims that focus on (1) change in implementation outcome, (2) mechanisms of outcome change, and (3) cost evaluation. </a:t>
            </a:r>
          </a:p>
          <a:p>
            <a:pPr marL="965200" marR="0" lvl="0" indent="-906463" algn="l" defTabSz="8255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Use rigorous mixed methods to provided better understanding of mechanisms of change.</a:t>
            </a:r>
          </a:p>
          <a:p>
            <a:pPr marL="965200" marR="0" lvl="0" indent="-906463" algn="l" defTabSz="8255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 well articulated conceptual model/ theoretical framework.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486E4CF-0F62-32C0-2097-534114352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46" y="0"/>
            <a:ext cx="14978307" cy="52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087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1334429" y="303592"/>
            <a:ext cx="12215541" cy="9659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Acknowledgements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119" name="Body"/>
          <p:cNvSpPr txBox="1">
            <a:spLocks noGrp="1"/>
          </p:cNvSpPr>
          <p:nvPr>
            <p:ph type="body" sz="quarter" idx="1"/>
          </p:nvPr>
        </p:nvSpPr>
        <p:spPr>
          <a:xfrm>
            <a:off x="1334429" y="1308489"/>
            <a:ext cx="12446000" cy="39150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Century Gothic" panose="020B0502020202020204" pitchFamily="34" charset="0"/>
              </a:rPr>
              <a:t>National RE-AIM Collaborative: Russ Glasgow, Samantha Harden, </a:t>
            </a:r>
            <a:r>
              <a:rPr lang="en-US" sz="3200" dirty="0" err="1">
                <a:latin typeface="Century Gothic" panose="020B0502020202020204" pitchFamily="34" charset="0"/>
              </a:rPr>
              <a:t>Borsika</a:t>
            </a:r>
            <a:r>
              <a:rPr lang="en-US" sz="3200" dirty="0">
                <a:latin typeface="Century Gothic" panose="020B0502020202020204" pitchFamily="34" charset="0"/>
              </a:rPr>
              <a:t> Rabin, Marcia </a:t>
            </a:r>
            <a:r>
              <a:rPr lang="en-US" sz="3200" dirty="0" err="1">
                <a:latin typeface="Century Gothic" panose="020B0502020202020204" pitchFamily="34" charset="0"/>
              </a:rPr>
              <a:t>Ory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pPr algn="l"/>
            <a:endParaRPr lang="en-US" sz="3200" dirty="0">
              <a:latin typeface="Century Gothic" panose="020B0502020202020204" pitchFamily="34" charset="0"/>
            </a:endParaRPr>
          </a:p>
          <a:p>
            <a:pPr algn="l"/>
            <a:r>
              <a:rPr lang="en-US" sz="3200" dirty="0">
                <a:latin typeface="Century Gothic" panose="020B0502020202020204" pitchFamily="34" charset="0"/>
              </a:rPr>
              <a:t>Weigh &amp; Win Projects: Fabio Almeida, Todd McGuire, </a:t>
            </a:r>
            <a:r>
              <a:rPr lang="en-US" sz="3200" dirty="0" err="1">
                <a:latin typeface="Century Gothic" panose="020B0502020202020204" pitchFamily="34" charset="0"/>
              </a:rPr>
              <a:t>Keyonna</a:t>
            </a:r>
            <a:r>
              <a:rPr lang="en-US" sz="3200" dirty="0">
                <a:latin typeface="Century Gothic" panose="020B0502020202020204" pitchFamily="34" charset="0"/>
              </a:rPr>
              <a:t> King, Jamie Zoellner, Sarah Wall, The North Omaha Healthy at Home Community Member Partners (n=20!!)</a:t>
            </a:r>
          </a:p>
          <a:p>
            <a:pPr algn="l"/>
            <a:endParaRPr lang="en-US" sz="3200" dirty="0">
              <a:latin typeface="Century Gothic" panose="020B0502020202020204" pitchFamily="34" charset="0"/>
            </a:endParaRPr>
          </a:p>
          <a:p>
            <a:pPr algn="l"/>
            <a:r>
              <a:rPr lang="en-US" sz="3200" dirty="0">
                <a:latin typeface="Century Gothic" panose="020B0502020202020204" pitchFamily="34" charset="0"/>
              </a:rPr>
              <a:t>Turtle Island Tales: Alex Adams, Emily </a:t>
            </a:r>
            <a:r>
              <a:rPr lang="en-US" sz="3200" dirty="0" err="1">
                <a:latin typeface="Century Gothic" panose="020B0502020202020204" pitchFamily="34" charset="0"/>
              </a:rPr>
              <a:t>Tomayko</a:t>
            </a:r>
            <a:r>
              <a:rPr lang="en-US" sz="3200" dirty="0">
                <a:latin typeface="Century Gothic" panose="020B0502020202020204" pitchFamily="34" charset="0"/>
              </a:rPr>
              <a:t>, Teresa Warne</a:t>
            </a:r>
          </a:p>
          <a:p>
            <a:pPr algn="l"/>
            <a:endParaRPr lang="en-US" sz="3200" dirty="0">
              <a:latin typeface="Century Gothic" panose="020B0502020202020204" pitchFamily="34" charset="0"/>
            </a:endParaRPr>
          </a:p>
          <a:p>
            <a:pPr algn="l"/>
            <a:r>
              <a:rPr lang="en-US" sz="3200" dirty="0">
                <a:latin typeface="Century Gothic" panose="020B0502020202020204" pitchFamily="34" charset="0"/>
              </a:rPr>
              <a:t>Walk Kansas/Fit Ex: David </a:t>
            </a:r>
            <a:r>
              <a:rPr lang="en-US" sz="3200" dirty="0" err="1">
                <a:latin typeface="Century Gothic" panose="020B0502020202020204" pitchFamily="34" charset="0"/>
              </a:rPr>
              <a:t>Dzewaltowski</a:t>
            </a:r>
            <a:r>
              <a:rPr lang="en-US" sz="3200" dirty="0">
                <a:latin typeface="Century Gothic" panose="020B0502020202020204" pitchFamily="34" charset="0"/>
              </a:rPr>
              <a:t>, Mike Bradshaw, Sharolyn Jackson, Samantha Harden, Sallie Beth Johnson, Joan Wages</a:t>
            </a:r>
          </a:p>
          <a:p>
            <a:pPr algn="l"/>
            <a:endParaRPr lang="en-US" sz="3200" dirty="0">
              <a:latin typeface="Century Gothic" panose="020B0502020202020204" pitchFamily="34" charset="0"/>
            </a:endParaRPr>
          </a:p>
          <a:p>
            <a:pPr algn="l"/>
            <a:r>
              <a:rPr lang="en-US" sz="3200" dirty="0">
                <a:latin typeface="Century Gothic" panose="020B0502020202020204" pitchFamily="34" charset="0"/>
              </a:rPr>
              <a:t>Care Coordinator Project: Sallie Beth Johnson, Fabio Almeida, Mark </a:t>
            </a:r>
            <a:r>
              <a:rPr lang="en-US" sz="3200" dirty="0" err="1">
                <a:latin typeface="Century Gothic" panose="020B0502020202020204" pitchFamily="34" charset="0"/>
              </a:rPr>
              <a:t>Greenawald</a:t>
            </a:r>
            <a:r>
              <a:rPr lang="en-US" sz="3200" dirty="0">
                <a:latin typeface="Century Gothic" panose="020B0502020202020204" pitchFamily="34" charset="0"/>
              </a:rPr>
              <a:t>, Care Coordination Team</a:t>
            </a:r>
          </a:p>
          <a:p>
            <a:pPr algn="l"/>
            <a:endParaRPr lang="en-US" sz="3200" dirty="0">
              <a:latin typeface="Century Gothic" panose="020B0502020202020204" pitchFamily="34" charset="0"/>
            </a:endParaRPr>
          </a:p>
          <a:p>
            <a:pPr algn="l"/>
            <a:r>
              <a:rPr lang="en-US" sz="3200" dirty="0">
                <a:latin typeface="Century Gothic" panose="020B0502020202020204" pitchFamily="34" charset="0"/>
              </a:rPr>
              <a:t>MREAL: Flavio </a:t>
            </a:r>
            <a:r>
              <a:rPr lang="en-US" sz="3200" dirty="0" err="1">
                <a:latin typeface="Century Gothic" panose="020B0502020202020204" pitchFamily="34" charset="0"/>
              </a:rPr>
              <a:t>Marsiglia</a:t>
            </a:r>
            <a:r>
              <a:rPr lang="en-US" sz="3200" dirty="0">
                <a:latin typeface="Century Gothic" panose="020B0502020202020204" pitchFamily="34" charset="0"/>
              </a:rPr>
              <a:t> &amp; ASU Team</a:t>
            </a:r>
          </a:p>
          <a:p>
            <a:pPr algn="l"/>
            <a:endParaRPr lang="en-US" sz="3200" dirty="0">
              <a:latin typeface="Century Gothic" panose="020B0502020202020204" pitchFamily="34" charset="0"/>
            </a:endParaRPr>
          </a:p>
          <a:p>
            <a:pPr algn="l"/>
            <a:r>
              <a:rPr lang="en-US" sz="3200" dirty="0">
                <a:latin typeface="Century Gothic" panose="020B0502020202020204" pitchFamily="34" charset="0"/>
              </a:rPr>
              <a:t>Mountain West Family Healthy Weight Collaborative: Jennie Hill, Julie Lucero, </a:t>
            </a:r>
            <a:r>
              <a:rPr lang="en-US" sz="3200" dirty="0" err="1">
                <a:latin typeface="Century Gothic" panose="020B0502020202020204" pitchFamily="34" charset="0"/>
              </a:rPr>
              <a:t>Guillherme</a:t>
            </a:r>
            <a:r>
              <a:rPr lang="en-US" sz="3200" dirty="0">
                <a:latin typeface="Century Gothic" panose="020B0502020202020204" pitchFamily="34" charset="0"/>
              </a:rPr>
              <a:t> Del </a:t>
            </a:r>
            <a:r>
              <a:rPr lang="en-US" sz="3200" dirty="0" err="1">
                <a:latin typeface="Century Gothic" panose="020B0502020202020204" pitchFamily="34" charset="0"/>
              </a:rPr>
              <a:t>Fiol</a:t>
            </a:r>
            <a:r>
              <a:rPr lang="en-US" sz="3200" dirty="0">
                <a:latin typeface="Century Gothic" panose="020B0502020202020204" pitchFamily="34" charset="0"/>
              </a:rPr>
              <a:t>, Dave Wetter, Kola </a:t>
            </a:r>
            <a:r>
              <a:rPr lang="en-US" sz="3200" dirty="0" err="1">
                <a:latin typeface="Century Gothic" panose="020B0502020202020204" pitchFamily="34" charset="0"/>
              </a:rPr>
              <a:t>Okyemi</a:t>
            </a:r>
            <a:endParaRPr lang="en-US" sz="3200" dirty="0">
              <a:latin typeface="Century Gothic" panose="020B0502020202020204" pitchFamily="34" charset="0"/>
            </a:endParaRPr>
          </a:p>
          <a:p>
            <a:pPr algn="l"/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What Is A Skills Mismatch And How Do You Solve It?">
            <a:extLst>
              <a:ext uri="{FF2B5EF4-FFF2-40B4-BE49-F238E27FC236}">
                <a16:creationId xmlns:a16="http://schemas.microsoft.com/office/drawing/2014/main" id="{A62277A1-9754-3E71-804C-F2E3FD50AE83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r="219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1113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1334429" y="303592"/>
            <a:ext cx="12215541" cy="9659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Disclosures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119" name="Body"/>
          <p:cNvSpPr txBox="1">
            <a:spLocks noGrp="1"/>
          </p:cNvSpPr>
          <p:nvPr>
            <p:ph type="body" sz="quarter" idx="1"/>
          </p:nvPr>
        </p:nvSpPr>
        <p:spPr>
          <a:xfrm>
            <a:off x="1334429" y="1308489"/>
            <a:ext cx="12446000" cy="39150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Century Gothic" panose="020B0502020202020204" pitchFamily="34" charset="0"/>
              </a:rPr>
              <a:t>Margolis Foundation (Locke/Estabrooks MPI)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1R37CA252060 (Ehlers 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U18DP006431 CDC  (Hill/</a:t>
            </a:r>
            <a:r>
              <a:rPr lang="en-US" sz="3600" dirty="0" err="1">
                <a:latin typeface="Century Gothic" panose="020B0502020202020204" pitchFamily="34" charset="0"/>
              </a:rPr>
              <a:t>Heelan</a:t>
            </a:r>
            <a:r>
              <a:rPr lang="en-US" sz="3600" dirty="0">
                <a:latin typeface="Century Gothic" panose="020B0502020202020204" pitchFamily="34" charset="0"/>
              </a:rPr>
              <a:t> MPI)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1R01CA250527 (</a:t>
            </a:r>
            <a:r>
              <a:rPr lang="en-US" sz="3600" dirty="0" err="1">
                <a:latin typeface="Century Gothic" panose="020B0502020202020204" pitchFamily="34" charset="0"/>
              </a:rPr>
              <a:t>Buman</a:t>
            </a:r>
            <a:r>
              <a:rPr lang="en-US" sz="3600" dirty="0">
                <a:latin typeface="Century Gothic" panose="020B0502020202020204" pitchFamily="34" charset="0"/>
              </a:rPr>
              <a:t>/Pereira MPI)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R56HL157218 (</a:t>
            </a:r>
            <a:r>
              <a:rPr lang="en-US" sz="3600" dirty="0" err="1">
                <a:latin typeface="Century Gothic" panose="020B0502020202020204" pitchFamily="34" charset="0"/>
              </a:rPr>
              <a:t>Stoutenberg</a:t>
            </a:r>
            <a:r>
              <a:rPr lang="en-US" sz="3600" dirty="0">
                <a:latin typeface="Century Gothic" panose="020B0502020202020204" pitchFamily="34" charset="0"/>
              </a:rPr>
              <a:t>/</a:t>
            </a:r>
            <a:r>
              <a:rPr lang="en-US" sz="3600" dirty="0" err="1">
                <a:latin typeface="Century Gothic" panose="020B0502020202020204" pitchFamily="34" charset="0"/>
              </a:rPr>
              <a:t>Trilk</a:t>
            </a:r>
            <a:r>
              <a:rPr lang="en-US" sz="3600" dirty="0">
                <a:latin typeface="Century Gothic" panose="020B0502020202020204" pitchFamily="34" charset="0"/>
              </a:rPr>
              <a:t> MPI)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1UM1TR004409-01 (Hess/</a:t>
            </a:r>
            <a:r>
              <a:rPr lang="en-US" sz="3600" dirty="0" err="1">
                <a:latin typeface="Century Gothic" panose="020B0502020202020204" pitchFamily="34" charset="0"/>
              </a:rPr>
              <a:t>Majersik</a:t>
            </a:r>
            <a:r>
              <a:rPr lang="en-US" sz="3600" dirty="0">
                <a:latin typeface="Century Gothic" panose="020B0502020202020204" pitchFamily="34" charset="0"/>
              </a:rPr>
              <a:t> MPI)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RC2 TR004391-01 (</a:t>
            </a:r>
            <a:r>
              <a:rPr lang="en-US" sz="3600" dirty="0" err="1">
                <a:latin typeface="Century Gothic" panose="020B0502020202020204" pitchFamily="34" charset="0"/>
              </a:rPr>
              <a:t>Tristani</a:t>
            </a:r>
            <a:r>
              <a:rPr lang="en-US" sz="3600" dirty="0">
                <a:latin typeface="Century Gothic" panose="020B0502020202020204" pitchFamily="34" charset="0"/>
              </a:rPr>
              <a:t>/Estabrooks MPI)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R01 NS130574 (Rajaram 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U54CA280812 (Project 1 Schlechter/Wetter/Estabrooks MPI; Project 2 </a:t>
            </a:r>
            <a:r>
              <a:rPr lang="en-US" sz="3600" dirty="0" err="1">
                <a:latin typeface="Century Gothic" panose="020B0502020202020204" pitchFamily="34" charset="0"/>
              </a:rPr>
              <a:t>Tomayko</a:t>
            </a:r>
            <a:r>
              <a:rPr lang="en-US" sz="3600" dirty="0">
                <a:latin typeface="Century Gothic" panose="020B0502020202020204" pitchFamily="34" charset="0"/>
              </a:rPr>
              <a:t>/Adams/Estabrooks MPI)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R03HD109639 (Maloney PI)</a:t>
            </a:r>
          </a:p>
        </p:txBody>
      </p:sp>
      <p:pic>
        <p:nvPicPr>
          <p:cNvPr id="2050" name="Picture 2" descr="What Is A Skills Mismatch And How Do You Solve It?">
            <a:extLst>
              <a:ext uri="{FF2B5EF4-FFF2-40B4-BE49-F238E27FC236}">
                <a16:creationId xmlns:a16="http://schemas.microsoft.com/office/drawing/2014/main" id="{A62277A1-9754-3E71-804C-F2E3FD50AE83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r="219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0156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933" b="1375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2473325" y="5372100"/>
            <a:ext cx="102235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0623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FA62-4323-9AFF-6D03-B62955BA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9" y="1157470"/>
            <a:ext cx="16610538" cy="1099073"/>
          </a:xfrm>
        </p:spPr>
        <p:txBody>
          <a:bodyPr/>
          <a:lstStyle/>
          <a:p>
            <a:r>
              <a:rPr lang="en-US" sz="5333" dirty="0"/>
              <a:t>Dissemination &amp; implementation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9076F-B558-8F72-B6A2-E14F555F7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186E4-E486-C0A9-4297-1BFFFF650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32342-9437-9C17-3ECB-C67F569E2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D4987F-73D4-03A0-DF6B-6289F809580B}"/>
              </a:ext>
            </a:extLst>
          </p:cNvPr>
          <p:cNvSpPr txBox="1">
            <a:spLocks/>
          </p:cNvSpPr>
          <p:nvPr/>
        </p:nvSpPr>
        <p:spPr>
          <a:xfrm>
            <a:off x="3809739" y="2808552"/>
            <a:ext cx="15962388" cy="11115147"/>
          </a:xfrm>
          <a:prstGeom prst="rect">
            <a:avLst/>
          </a:prstGeom>
        </p:spPr>
        <p:txBody>
          <a:bodyPr>
            <a:noAutofit/>
          </a:bodyPr>
          <a:lstStyle>
            <a:lvl1pPr marL="548626" indent="-548626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448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1pPr>
            <a:lvl2pPr marL="1188690" indent="-457189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384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1828754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2560256" indent="-365751" algn="l" defTabSz="731502" rtl="0" eaLnBrk="1" latinLnBrk="0" hangingPunct="1">
              <a:spcBef>
                <a:spcPct val="20000"/>
              </a:spcBef>
              <a:buFont typeface="Arial"/>
              <a:buChar char="–"/>
              <a:defRPr sz="256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3291758" indent="-365751" algn="l" defTabSz="731502" rtl="0" eaLnBrk="1" latinLnBrk="0" hangingPunct="1">
              <a:spcBef>
                <a:spcPct val="20000"/>
              </a:spcBef>
              <a:buFont typeface="Arial"/>
              <a:buChar char="»"/>
              <a:defRPr sz="192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4023259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761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263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765" indent="-365751" algn="l" defTabSz="73150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Acceptability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Adaptation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Adoption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Appropriateness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Costs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Feasibility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Fidelity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Penetration</a:t>
            </a:r>
          </a:p>
          <a:p>
            <a:pPr marL="1439352" lvl="1" indent="-762015" defTabSz="1219194">
              <a:buFont typeface="Arial" panose="020B0604020202020204" pitchFamily="34" charset="0"/>
              <a:buChar char="•"/>
              <a:defRPr/>
            </a:pPr>
            <a:r>
              <a:rPr lang="en-US" sz="5333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Sustainability</a:t>
            </a:r>
          </a:p>
        </p:txBody>
      </p:sp>
      <p:pic>
        <p:nvPicPr>
          <p:cNvPr id="14" name="Content Placeholder 3" descr="C:\Users\Barb\Documents\Glasgow\Presentations\RE-AIM Materials\RE-AIM logos\RE-AIM Circle Logo.tif">
            <a:extLst>
              <a:ext uri="{FF2B5EF4-FFF2-40B4-BE49-F238E27FC236}">
                <a16:creationId xmlns:a16="http://schemas.microsoft.com/office/drawing/2014/main" id="{E41B5479-9935-27FD-52B2-34ACE9AE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356" y="3255698"/>
            <a:ext cx="8394905" cy="83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5AC2C0-1062-214B-8AE0-6142A730A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4398" y="12509484"/>
            <a:ext cx="9416195" cy="553012"/>
          </a:xfrm>
        </p:spPr>
        <p:txBody>
          <a:bodyPr/>
          <a:lstStyle/>
          <a:p>
            <a:r>
              <a:rPr lang="en-US" sz="2000" dirty="0"/>
              <a:t>Glasgow et al, 1999; Proctor et al, 2011; Reilly et al, 2020</a:t>
            </a:r>
          </a:p>
        </p:txBody>
      </p:sp>
    </p:spTree>
    <p:extLst>
      <p:ext uri="{BB962C8B-B14F-4D97-AF65-F5344CB8AC3E}">
        <p14:creationId xmlns:p14="http://schemas.microsoft.com/office/powerpoint/2010/main" val="28438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1944029" y="6115050"/>
            <a:ext cx="20495941" cy="1485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5925" lvl="1" algn="l"/>
            <a:r>
              <a:rPr lang="en-US" sz="9600" dirty="0">
                <a:solidFill>
                  <a:srgbClr val="414042"/>
                </a:solidFill>
                <a:latin typeface="Century Gothic" panose="020B0502020202020204" pitchFamily="34" charset="0"/>
              </a:rPr>
              <a:t>Multi-Leveled </a:t>
            </a:r>
            <a:r>
              <a:rPr lang="en-US" sz="9600" b="1" dirty="0">
                <a:solidFill>
                  <a:srgbClr val="414042"/>
                </a:solidFill>
                <a:latin typeface="Century Gothic" panose="020B0502020202020204" pitchFamily="34" charset="0"/>
              </a:rPr>
              <a:t>Context &amp; Mechanisms</a:t>
            </a:r>
          </a:p>
        </p:txBody>
      </p:sp>
    </p:spTree>
    <p:extLst>
      <p:ext uri="{BB962C8B-B14F-4D97-AF65-F5344CB8AC3E}">
        <p14:creationId xmlns:p14="http://schemas.microsoft.com/office/powerpoint/2010/main" val="32332160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76CC394-12D4-442B-0D85-605A019CF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Text Box 15">
            <a:extLst>
              <a:ext uri="{FF2B5EF4-FFF2-40B4-BE49-F238E27FC236}">
                <a16:creationId xmlns:a16="http://schemas.microsoft.com/office/drawing/2014/main" id="{0FEE4F7A-A6A0-7EAE-3C67-107014D9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76" y="4285338"/>
            <a:ext cx="460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Infrastructure </a:t>
            </a:r>
          </a:p>
        </p:txBody>
      </p:sp>
      <p:sp>
        <p:nvSpPr>
          <p:cNvPr id="94" name="Oval 9">
            <a:extLst>
              <a:ext uri="{FF2B5EF4-FFF2-40B4-BE49-F238E27FC236}">
                <a16:creationId xmlns:a16="http://schemas.microsoft.com/office/drawing/2014/main" id="{56C58152-4835-BA6F-A608-E7A9214A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365" y="4965803"/>
            <a:ext cx="4581144" cy="37161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0A180263-E051-C377-D1F6-63DE4FAE8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102" y="6050310"/>
            <a:ext cx="3666744" cy="26718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96" name="Oval 9">
            <a:extLst>
              <a:ext uri="{FF2B5EF4-FFF2-40B4-BE49-F238E27FC236}">
                <a16:creationId xmlns:a16="http://schemas.microsoft.com/office/drawing/2014/main" id="{F3AD1BB4-B69B-A0ED-CD29-DFA24615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462" y="7042306"/>
            <a:ext cx="2478024" cy="160934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97" name="Text Box 15">
            <a:extLst>
              <a:ext uri="{FF2B5EF4-FFF2-40B4-BE49-F238E27FC236}">
                <a16:creationId xmlns:a16="http://schemas.microsoft.com/office/drawing/2014/main" id="{CA4661CE-10D7-E3DF-8B43-70FB0E09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854" y="5445202"/>
            <a:ext cx="3044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Decision Makers</a:t>
            </a:r>
          </a:p>
        </p:txBody>
      </p:sp>
      <p:sp>
        <p:nvSpPr>
          <p:cNvPr id="98" name="Text Box 15">
            <a:extLst>
              <a:ext uri="{FF2B5EF4-FFF2-40B4-BE49-F238E27FC236}">
                <a16:creationId xmlns:a16="http://schemas.microsoft.com/office/drawing/2014/main" id="{433E54A7-D3C6-7901-C524-9E5878AF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926" y="6456912"/>
            <a:ext cx="2549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Implementors</a:t>
            </a:r>
          </a:p>
        </p:txBody>
      </p:sp>
      <p:sp>
        <p:nvSpPr>
          <p:cNvPr id="99" name="Text Box 15">
            <a:extLst>
              <a:ext uri="{FF2B5EF4-FFF2-40B4-BE49-F238E27FC236}">
                <a16:creationId xmlns:a16="http://schemas.microsoft.com/office/drawing/2014/main" id="{12BAFAFB-545B-6D5D-CE68-33C01518F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726" y="7593395"/>
            <a:ext cx="2396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Beneficiaries</a:t>
            </a:r>
          </a:p>
        </p:txBody>
      </p:sp>
      <p:sp>
        <p:nvSpPr>
          <p:cNvPr id="104" name="Oval 9">
            <a:extLst>
              <a:ext uri="{FF2B5EF4-FFF2-40B4-BE49-F238E27FC236}">
                <a16:creationId xmlns:a16="http://schemas.microsoft.com/office/drawing/2014/main" id="{39B85F4D-0624-53B2-C423-F15F784D50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78365" y="8751694"/>
            <a:ext cx="4581144" cy="37161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2C0AFEB7-A747-C7DE-9E02-4C655CEF50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70028" y="8711491"/>
            <a:ext cx="3666744" cy="26718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6" name="Oval 9">
            <a:extLst>
              <a:ext uri="{FF2B5EF4-FFF2-40B4-BE49-F238E27FC236}">
                <a16:creationId xmlns:a16="http://schemas.microsoft.com/office/drawing/2014/main" id="{5F397A82-6878-AF93-9F1D-B6EAFACB89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64388" y="8782019"/>
            <a:ext cx="2478024" cy="160934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7" name="Text Box 15">
            <a:extLst>
              <a:ext uri="{FF2B5EF4-FFF2-40B4-BE49-F238E27FC236}">
                <a16:creationId xmlns:a16="http://schemas.microsoft.com/office/drawing/2014/main" id="{76DEB31B-686F-CFCA-CA1E-A3A0506F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327" y="11465247"/>
            <a:ext cx="2694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Institutionalization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Policy Development</a:t>
            </a:r>
          </a:p>
        </p:txBody>
      </p:sp>
      <p:sp>
        <p:nvSpPr>
          <p:cNvPr id="108" name="Text Box 15">
            <a:extLst>
              <a:ext uri="{FF2B5EF4-FFF2-40B4-BE49-F238E27FC236}">
                <a16:creationId xmlns:a16="http://schemas.microsoft.com/office/drawing/2014/main" id="{618C853A-8E61-B5A2-C124-ECCF48E1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68" y="10355566"/>
            <a:ext cx="2164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Adoption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Implementation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Sustainment</a:t>
            </a:r>
          </a:p>
        </p:txBody>
      </p:sp>
      <p:sp>
        <p:nvSpPr>
          <p:cNvPr id="109" name="Text Box 15">
            <a:extLst>
              <a:ext uri="{FF2B5EF4-FFF2-40B4-BE49-F238E27FC236}">
                <a16:creationId xmlns:a16="http://schemas.microsoft.com/office/drawing/2014/main" id="{50EACCC8-1466-03A4-05CD-CD0F3EA5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220" y="9023141"/>
            <a:ext cx="1879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Reach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Effectiveness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Maintenance</a:t>
            </a:r>
          </a:p>
        </p:txBody>
      </p:sp>
      <p:sp>
        <p:nvSpPr>
          <p:cNvPr id="110" name="Oval 4">
            <a:extLst>
              <a:ext uri="{FF2B5EF4-FFF2-40B4-BE49-F238E27FC236}">
                <a16:creationId xmlns:a16="http://schemas.microsoft.com/office/drawing/2014/main" id="{FCD41C3D-81AD-90D0-4592-20FAB853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6" y="3955473"/>
            <a:ext cx="6345102" cy="854506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26" name="Text Box 15">
            <a:extLst>
              <a:ext uri="{FF2B5EF4-FFF2-40B4-BE49-F238E27FC236}">
                <a16:creationId xmlns:a16="http://schemas.microsoft.com/office/drawing/2014/main" id="{B89D426C-2A4C-91C2-450B-90A47732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249" y="334805"/>
            <a:ext cx="5141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Multi-leveled System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6AEFC278-DAAB-F7F4-59E9-A7FC36F5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870199"/>
            <a:ext cx="7239000" cy="963033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A67BA343-B9AD-B19B-9359-11D54D13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76" y="3243938"/>
            <a:ext cx="460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Community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C80DE359-E9FD-4550-9FB3-41443A63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9" y="1890333"/>
            <a:ext cx="7700977" cy="1063560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1A7C00B8-CFA8-F5D9-08E4-0F216134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76" y="2380338"/>
            <a:ext cx="460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External Environment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A9148F-290E-909B-288F-209B87128B2B}"/>
              </a:ext>
            </a:extLst>
          </p:cNvPr>
          <p:cNvGrpSpPr/>
          <p:nvPr/>
        </p:nvGrpSpPr>
        <p:grpSpPr>
          <a:xfrm>
            <a:off x="218449" y="3989217"/>
            <a:ext cx="24165551" cy="1114412"/>
            <a:chOff x="2015851" y="4214485"/>
            <a:chExt cx="21208704" cy="1509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86AD72-EBEF-67AA-ED41-BD4C6FD361FF}"/>
                </a:ext>
              </a:extLst>
            </p:cNvPr>
            <p:cNvSpPr/>
            <p:nvPr/>
          </p:nvSpPr>
          <p:spPr>
            <a:xfrm>
              <a:off x="2015851" y="4214485"/>
              <a:ext cx="21208704" cy="1509554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5CAC9292-A810-D4C0-B52F-DE4976FF1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7658" y="4245440"/>
              <a:ext cx="41872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Performance Data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7FAEB670-145B-73C3-6299-F08512DF0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9544" y="4908948"/>
              <a:ext cx="27598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Adaptability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BF133889-B945-E0CE-D45D-EC49893AA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3744" y="4289284"/>
              <a:ext cx="52565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Communication structure</a:t>
              </a: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7D7D0147-2DC3-FD54-4C89-E62B515E2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1779" y="4908950"/>
              <a:ext cx="4127765" cy="79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Facilitation Processes</a:t>
              </a: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90187B29-2628-6F25-975B-F4120FFA8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4828" y="4909149"/>
              <a:ext cx="48633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Sustainability Planning</a:t>
              </a: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5AF05E9B-4552-4216-A4D5-C3FD6B4BE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3625" y="4289284"/>
              <a:ext cx="3425938" cy="50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Job Descriptions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0FB170B-B483-D8CB-4EC6-48ADA9169966}"/>
              </a:ext>
            </a:extLst>
          </p:cNvPr>
          <p:cNvSpPr/>
          <p:nvPr/>
        </p:nvSpPr>
        <p:spPr>
          <a:xfrm>
            <a:off x="218449" y="10370660"/>
            <a:ext cx="24165550" cy="1929055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54BF21-AF11-CDD9-B69A-A18B94BA0236}"/>
              </a:ext>
            </a:extLst>
          </p:cNvPr>
          <p:cNvGrpSpPr/>
          <p:nvPr/>
        </p:nvGrpSpPr>
        <p:grpSpPr>
          <a:xfrm>
            <a:off x="218448" y="3147684"/>
            <a:ext cx="24165551" cy="2869954"/>
            <a:chOff x="1986059" y="5687374"/>
            <a:chExt cx="21208704" cy="185474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E45DA6-F49A-70E0-B0E6-454AC346FEBB}"/>
                </a:ext>
              </a:extLst>
            </p:cNvPr>
            <p:cNvSpPr/>
            <p:nvPr/>
          </p:nvSpPr>
          <p:spPr>
            <a:xfrm>
              <a:off x="1986059" y="5687374"/>
              <a:ext cx="21208704" cy="1854747"/>
            </a:xfrm>
            <a:prstGeom prst="rect">
              <a:avLst/>
            </a:prstGeom>
            <a:solidFill>
              <a:srgbClr val="005FA6">
                <a:alpha val="20000"/>
              </a:srgbClr>
            </a:solidFill>
            <a:ln w="38100">
              <a:solidFill>
                <a:srgbClr val="005F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FCC47A07-4FEF-9784-7DF4-0720CD584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3602" y="5768057"/>
              <a:ext cx="2368652" cy="60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FA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Leadership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EB61FF26-6D91-DB43-0555-3380B285C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0954" y="6343704"/>
              <a:ext cx="36477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FA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Decision Support</a:t>
              </a: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7537CC0D-2226-FE65-0DC9-E9AC7591E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318" y="5768057"/>
              <a:ext cx="16289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FA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Culture</a:t>
              </a: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6ED65C01-6145-4B93-BBD5-5480AF8CD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39195" y="6343704"/>
              <a:ext cx="59193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FA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Shared Goals &amp; Cooperation</a:t>
              </a:r>
            </a:p>
          </p:txBody>
        </p:sp>
        <p:sp>
          <p:nvSpPr>
            <p:cNvPr id="32" name="Text Box 15">
              <a:extLst>
                <a:ext uri="{FF2B5EF4-FFF2-40B4-BE49-F238E27FC236}">
                  <a16:creationId xmlns:a16="http://schemas.microsoft.com/office/drawing/2014/main" id="{CC15151F-C674-EAEE-DD5A-30277AE4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1101" y="5768057"/>
              <a:ext cx="47256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FA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Management Support</a:t>
              </a:r>
            </a:p>
          </p:txBody>
        </p: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29233595-792B-DDF2-CA7E-2C22F6FD7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9059" y="5768057"/>
              <a:ext cx="21836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l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FA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Incentives</a:t>
              </a:r>
            </a:p>
          </p:txBody>
        </p:sp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id="{1A107278-9E64-6FC8-1CF7-87037604F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8385" y="6919352"/>
              <a:ext cx="63190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FA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Expectation for Sustainability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1ACA80D-D288-1D63-A943-EDFBF9FB25CC}"/>
              </a:ext>
            </a:extLst>
          </p:cNvPr>
          <p:cNvSpPr/>
          <p:nvPr/>
        </p:nvSpPr>
        <p:spPr>
          <a:xfrm>
            <a:off x="218448" y="10286463"/>
            <a:ext cx="24165550" cy="2013252"/>
          </a:xfrm>
          <a:prstGeom prst="rect">
            <a:avLst/>
          </a:prstGeom>
          <a:solidFill>
            <a:srgbClr val="005FA6">
              <a:alpha val="20000"/>
            </a:srgbClr>
          </a:solidFill>
          <a:ln w="38100">
            <a:solidFill>
              <a:srgbClr val="005F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15B54E1-5899-6BBB-D1C2-C70FAC560C42}"/>
              </a:ext>
            </a:extLst>
          </p:cNvPr>
          <p:cNvSpPr/>
          <p:nvPr/>
        </p:nvSpPr>
        <p:spPr>
          <a:xfrm>
            <a:off x="218447" y="8685295"/>
            <a:ext cx="24165550" cy="1418994"/>
          </a:xfrm>
          <a:prstGeom prst="rect">
            <a:avLst/>
          </a:prstGeom>
          <a:solidFill>
            <a:srgbClr val="007836">
              <a:alpha val="20000"/>
            </a:srgbClr>
          </a:solidFill>
          <a:ln w="38100">
            <a:solidFill>
              <a:srgbClr val="0078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Beneficiaries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FD69068-78D6-0024-998F-39B412D2887D}"/>
              </a:ext>
            </a:extLst>
          </p:cNvPr>
          <p:cNvSpPr/>
          <p:nvPr/>
        </p:nvSpPr>
        <p:spPr>
          <a:xfrm>
            <a:off x="218447" y="10012929"/>
            <a:ext cx="24165550" cy="1418994"/>
          </a:xfrm>
          <a:prstGeom prst="rect">
            <a:avLst/>
          </a:prstGeom>
          <a:solidFill>
            <a:srgbClr val="007836">
              <a:alpha val="20000"/>
            </a:srgbClr>
          </a:solidFill>
          <a:ln w="38100">
            <a:solidFill>
              <a:srgbClr val="0078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Implementers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EEF7C5C-548D-DB0F-1AED-4087A56D9329}"/>
              </a:ext>
            </a:extLst>
          </p:cNvPr>
          <p:cNvSpPr/>
          <p:nvPr/>
        </p:nvSpPr>
        <p:spPr>
          <a:xfrm>
            <a:off x="218448" y="11078388"/>
            <a:ext cx="24165552" cy="1418994"/>
          </a:xfrm>
          <a:prstGeom prst="rect">
            <a:avLst/>
          </a:prstGeom>
          <a:solidFill>
            <a:srgbClr val="007836">
              <a:alpha val="20000"/>
            </a:srgbClr>
          </a:solidFill>
          <a:ln w="38100">
            <a:solidFill>
              <a:srgbClr val="0078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Decision Makers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0F2C2D-B167-EF5F-7655-E6A8068667D0}"/>
              </a:ext>
            </a:extLst>
          </p:cNvPr>
          <p:cNvGrpSpPr/>
          <p:nvPr/>
        </p:nvGrpSpPr>
        <p:grpSpPr>
          <a:xfrm>
            <a:off x="281432" y="5060611"/>
            <a:ext cx="24165550" cy="3676535"/>
            <a:chOff x="1764376" y="4427300"/>
            <a:chExt cx="24165550" cy="367653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3D5809-F3BF-F829-B57D-A2A40E8E9BC4}"/>
                </a:ext>
              </a:extLst>
            </p:cNvPr>
            <p:cNvGrpSpPr/>
            <p:nvPr/>
          </p:nvGrpSpPr>
          <p:grpSpPr>
            <a:xfrm>
              <a:off x="1764376" y="4427300"/>
              <a:ext cx="24165550" cy="3676535"/>
              <a:chOff x="2015851" y="6735120"/>
              <a:chExt cx="21237715" cy="367653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369F06-63F2-9E84-0483-BA76888B346D}"/>
                  </a:ext>
                </a:extLst>
              </p:cNvPr>
              <p:cNvSpPr/>
              <p:nvPr/>
            </p:nvSpPr>
            <p:spPr>
              <a:xfrm>
                <a:off x="2015851" y="6735120"/>
                <a:ext cx="21237715" cy="3676535"/>
              </a:xfrm>
              <a:prstGeom prst="rect">
                <a:avLst/>
              </a:prstGeom>
              <a:solidFill>
                <a:srgbClr val="007836">
                  <a:alpha val="20000"/>
                </a:srgbClr>
              </a:solidFill>
              <a:ln w="38100">
                <a:solidFill>
                  <a:srgbClr val="00783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A73AC43-5BF1-49CE-278A-8BDCE47D9194}"/>
                  </a:ext>
                </a:extLst>
              </p:cNvPr>
              <p:cNvGrpSpPr/>
              <p:nvPr/>
            </p:nvGrpSpPr>
            <p:grpSpPr>
              <a:xfrm>
                <a:off x="8861890" y="7823566"/>
                <a:ext cx="6902033" cy="1816146"/>
                <a:chOff x="8861890" y="7823566"/>
                <a:chExt cx="6902033" cy="1816146"/>
              </a:xfrm>
            </p:grpSpPr>
            <p:sp>
              <p:nvSpPr>
                <p:cNvPr id="49" name="Text Box 15">
                  <a:extLst>
                    <a:ext uri="{FF2B5EF4-FFF2-40B4-BE49-F238E27FC236}">
                      <a16:creationId xmlns:a16="http://schemas.microsoft.com/office/drawing/2014/main" id="{2E9143F8-3CFD-80EB-5761-150E7133DA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009462" y="7823566"/>
                  <a:ext cx="2754461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836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Characteristics</a:t>
                  </a:r>
                </a:p>
              </p:txBody>
            </p:sp>
            <p:sp>
              <p:nvSpPr>
                <p:cNvPr id="50" name="Text Box 15">
                  <a:extLst>
                    <a:ext uri="{FF2B5EF4-FFF2-40B4-BE49-F238E27FC236}">
                      <a16:creationId xmlns:a16="http://schemas.microsoft.com/office/drawing/2014/main" id="{4AD76667-5917-D546-F73F-98E5003F9B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61890" y="7992921"/>
                  <a:ext cx="4576246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836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Competing Demands</a:t>
                  </a:r>
                </a:p>
              </p:txBody>
            </p:sp>
            <p:sp>
              <p:nvSpPr>
                <p:cNvPr id="54" name="Text Box 15">
                  <a:extLst>
                    <a:ext uri="{FF2B5EF4-FFF2-40B4-BE49-F238E27FC236}">
                      <a16:creationId xmlns:a16="http://schemas.microsoft.com/office/drawing/2014/main" id="{2176EBD3-34F5-27F9-25D3-FC869BA924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52287" y="9054937"/>
                  <a:ext cx="245772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ctr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836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Knowledge</a:t>
                  </a:r>
                </a:p>
              </p:txBody>
            </p:sp>
            <p:sp>
              <p:nvSpPr>
                <p:cNvPr id="55" name="Text Box 15">
                  <a:extLst>
                    <a:ext uri="{FF2B5EF4-FFF2-40B4-BE49-F238E27FC236}">
                      <a16:creationId xmlns:a16="http://schemas.microsoft.com/office/drawing/2014/main" id="{54183C1F-6CBD-4B6E-1D34-E992A3C889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17076" y="8986124"/>
                  <a:ext cx="163162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Book Antiqua" charset="0"/>
                      <a:ea typeface="ＭＳ Ｐゴシック" charset="-128"/>
                    </a:defRPr>
                  </a:lvl9pPr>
                </a:lstStyle>
                <a:p>
                  <a:pPr marL="0" marR="0" lvl="0" indent="0" algn="l" defTabSz="12192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836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ＭＳ Ｐゴシック" charset="-128"/>
                      <a:cs typeface="Helvetica Neue"/>
                      <a:sym typeface="Helvetica Neue"/>
                    </a:rPr>
                    <a:t>Beliefs</a:t>
                  </a:r>
                </a:p>
              </p:txBody>
            </p:sp>
          </p:grpSp>
        </p:grpSp>
        <p:sp>
          <p:nvSpPr>
            <p:cNvPr id="59" name="Text Box 15">
              <a:extLst>
                <a:ext uri="{FF2B5EF4-FFF2-40B4-BE49-F238E27FC236}">
                  <a16:creationId xmlns:a16="http://schemas.microsoft.com/office/drawing/2014/main" id="{C6AA48B8-326F-83A5-71F0-98EC3D327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6596" y="6257309"/>
              <a:ext cx="20665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36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Capacity</a:t>
              </a:r>
            </a:p>
          </p:txBody>
        </p:sp>
      </p:grpSp>
      <p:sp>
        <p:nvSpPr>
          <p:cNvPr id="62" name="Text Placeholder 69">
            <a:extLst>
              <a:ext uri="{FF2B5EF4-FFF2-40B4-BE49-F238E27FC236}">
                <a16:creationId xmlns:a16="http://schemas.microsoft.com/office/drawing/2014/main" id="{F646DBDE-73F7-E1DC-1093-E21A2D800344}"/>
              </a:ext>
            </a:extLst>
          </p:cNvPr>
          <p:cNvSpPr txBox="1">
            <a:spLocks/>
          </p:cNvSpPr>
          <p:nvPr/>
        </p:nvSpPr>
        <p:spPr>
          <a:xfrm>
            <a:off x="9161944" y="13033195"/>
            <a:ext cx="12908000" cy="616480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981190" indent="-7619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6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3047984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4267179" indent="-6095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4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5486373" indent="-609597" algn="l" defTabSz="1219194" rtl="0" eaLnBrk="1" latinLnBrk="0" hangingPunct="1">
              <a:spcBef>
                <a:spcPct val="20000"/>
              </a:spcBef>
              <a:buFont typeface="Arial"/>
              <a:buChar char="»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6705566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60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55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49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Estabrooks, 2023; Feldstein &amp; Glasgow, 2008</a:t>
            </a:r>
          </a:p>
        </p:txBody>
      </p:sp>
      <p:pic>
        <p:nvPicPr>
          <p:cNvPr id="7172" name="Picture 4" descr="RE-AIM – Home – Reach Effectiveness Adoption Implementation Maintenance">
            <a:extLst>
              <a:ext uri="{FF2B5EF4-FFF2-40B4-BE49-F238E27FC236}">
                <a16:creationId xmlns:a16="http://schemas.microsoft.com/office/drawing/2014/main" id="{6A5FF4EB-681D-AA00-FC9A-A5AA6E27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372" y="-22204"/>
            <a:ext cx="3028361" cy="30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 animBg="1"/>
      <p:bldP spid="95" grpId="0" animBg="1"/>
      <p:bldP spid="96" grpId="0" animBg="1"/>
      <p:bldP spid="97" grpId="0"/>
      <p:bldP spid="98" grpId="0"/>
      <p:bldP spid="99" grpId="0"/>
      <p:bldP spid="104" grpId="0" animBg="1"/>
      <p:bldP spid="105" grpId="0" animBg="1"/>
      <p:bldP spid="106" grpId="0" animBg="1"/>
      <p:bldP spid="107" grpId="0"/>
      <p:bldP spid="108" grpId="0"/>
      <p:bldP spid="109" grpId="0"/>
      <p:bldP spid="110" grpId="0" animBg="1"/>
      <p:bldP spid="2" grpId="0" animBg="1"/>
      <p:bldP spid="7" grpId="0"/>
      <p:bldP spid="9" grpId="0" animBg="1"/>
      <p:bldP spid="10" grpId="0"/>
      <p:bldP spid="23" grpId="0" animBg="1"/>
      <p:bldP spid="38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973F-EBE6-F556-2771-C61C57F76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AF8B-8FD0-5144-B5B2-D52C5B3B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CC2F7E-75FC-F599-8AFE-DC09A941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76CC394-12D4-442B-0D85-605A019CF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Text Box 15">
            <a:extLst>
              <a:ext uri="{FF2B5EF4-FFF2-40B4-BE49-F238E27FC236}">
                <a16:creationId xmlns:a16="http://schemas.microsoft.com/office/drawing/2014/main" id="{0FEE4F7A-A6A0-7EAE-3C67-107014D9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76" y="3751938"/>
            <a:ext cx="460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Infrastructure </a:t>
            </a:r>
          </a:p>
        </p:txBody>
      </p:sp>
      <p:sp>
        <p:nvSpPr>
          <p:cNvPr id="94" name="Oval 9">
            <a:extLst>
              <a:ext uri="{FF2B5EF4-FFF2-40B4-BE49-F238E27FC236}">
                <a16:creationId xmlns:a16="http://schemas.microsoft.com/office/drawing/2014/main" id="{56C58152-4835-BA6F-A608-E7A9214A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365" y="4432403"/>
            <a:ext cx="4581144" cy="37161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0A180263-E051-C377-D1F6-63DE4FAE8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102" y="5516910"/>
            <a:ext cx="3666744" cy="26718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96" name="Oval 9">
            <a:extLst>
              <a:ext uri="{FF2B5EF4-FFF2-40B4-BE49-F238E27FC236}">
                <a16:creationId xmlns:a16="http://schemas.microsoft.com/office/drawing/2014/main" id="{F3AD1BB4-B69B-A0ED-CD29-DFA24615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462" y="6508906"/>
            <a:ext cx="2478024" cy="160934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97" name="Text Box 15">
            <a:extLst>
              <a:ext uri="{FF2B5EF4-FFF2-40B4-BE49-F238E27FC236}">
                <a16:creationId xmlns:a16="http://schemas.microsoft.com/office/drawing/2014/main" id="{CA4661CE-10D7-E3DF-8B43-70FB0E09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854" y="4911802"/>
            <a:ext cx="3044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Decision Makers</a:t>
            </a:r>
          </a:p>
        </p:txBody>
      </p:sp>
      <p:sp>
        <p:nvSpPr>
          <p:cNvPr id="98" name="Text Box 15">
            <a:extLst>
              <a:ext uri="{FF2B5EF4-FFF2-40B4-BE49-F238E27FC236}">
                <a16:creationId xmlns:a16="http://schemas.microsoft.com/office/drawing/2014/main" id="{433E54A7-D3C6-7901-C524-9E5878AF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926" y="5923512"/>
            <a:ext cx="2549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Implementors</a:t>
            </a:r>
          </a:p>
        </p:txBody>
      </p:sp>
      <p:sp>
        <p:nvSpPr>
          <p:cNvPr id="99" name="Text Box 15">
            <a:extLst>
              <a:ext uri="{FF2B5EF4-FFF2-40B4-BE49-F238E27FC236}">
                <a16:creationId xmlns:a16="http://schemas.microsoft.com/office/drawing/2014/main" id="{12BAFAFB-545B-6D5D-CE68-33C01518F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726" y="7059995"/>
            <a:ext cx="2396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Beneficiaries</a:t>
            </a:r>
          </a:p>
        </p:txBody>
      </p:sp>
      <p:sp>
        <p:nvSpPr>
          <p:cNvPr id="104" name="Oval 9">
            <a:extLst>
              <a:ext uri="{FF2B5EF4-FFF2-40B4-BE49-F238E27FC236}">
                <a16:creationId xmlns:a16="http://schemas.microsoft.com/office/drawing/2014/main" id="{39B85F4D-0624-53B2-C423-F15F784D50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78365" y="8218294"/>
            <a:ext cx="4581144" cy="37161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2C0AFEB7-A747-C7DE-9E02-4C655CEF50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70028" y="8178091"/>
            <a:ext cx="3666744" cy="26718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6" name="Oval 9">
            <a:extLst>
              <a:ext uri="{FF2B5EF4-FFF2-40B4-BE49-F238E27FC236}">
                <a16:creationId xmlns:a16="http://schemas.microsoft.com/office/drawing/2014/main" id="{5F397A82-6878-AF93-9F1D-B6EAFACB89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64388" y="8248619"/>
            <a:ext cx="2478024" cy="160934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7" name="Text Box 15">
            <a:extLst>
              <a:ext uri="{FF2B5EF4-FFF2-40B4-BE49-F238E27FC236}">
                <a16:creationId xmlns:a16="http://schemas.microsoft.com/office/drawing/2014/main" id="{76DEB31B-686F-CFCA-CA1E-A3A0506F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327" y="10931847"/>
            <a:ext cx="2694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Institutionalization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Policy Development</a:t>
            </a:r>
          </a:p>
        </p:txBody>
      </p:sp>
      <p:sp>
        <p:nvSpPr>
          <p:cNvPr id="108" name="Text Box 15">
            <a:extLst>
              <a:ext uri="{FF2B5EF4-FFF2-40B4-BE49-F238E27FC236}">
                <a16:creationId xmlns:a16="http://schemas.microsoft.com/office/drawing/2014/main" id="{618C853A-8E61-B5A2-C124-ECCF48E1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68" y="9822166"/>
            <a:ext cx="2164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Adoption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Implementation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Sustainment</a:t>
            </a:r>
          </a:p>
        </p:txBody>
      </p:sp>
      <p:sp>
        <p:nvSpPr>
          <p:cNvPr id="109" name="Text Box 15">
            <a:extLst>
              <a:ext uri="{FF2B5EF4-FFF2-40B4-BE49-F238E27FC236}">
                <a16:creationId xmlns:a16="http://schemas.microsoft.com/office/drawing/2014/main" id="{50EACCC8-1466-03A4-05CD-CD0F3EA5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220" y="8489741"/>
            <a:ext cx="1879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Reach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Effectiveness</a:t>
            </a:r>
          </a:p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Maintenance</a:t>
            </a:r>
          </a:p>
        </p:txBody>
      </p:sp>
      <p:sp>
        <p:nvSpPr>
          <p:cNvPr id="110" name="Oval 4">
            <a:extLst>
              <a:ext uri="{FF2B5EF4-FFF2-40B4-BE49-F238E27FC236}">
                <a16:creationId xmlns:a16="http://schemas.microsoft.com/office/drawing/2014/main" id="{FCD41C3D-81AD-90D0-4592-20FAB853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6" y="3422073"/>
            <a:ext cx="6345102" cy="854506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26" name="Text Box 15">
            <a:extLst>
              <a:ext uri="{FF2B5EF4-FFF2-40B4-BE49-F238E27FC236}">
                <a16:creationId xmlns:a16="http://schemas.microsoft.com/office/drawing/2014/main" id="{B89D426C-2A4C-91C2-450B-90A47732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249" y="334805"/>
            <a:ext cx="5141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Multi-leveled Systems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6AEFC278-DAAB-F7F4-59E9-A7FC36F5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336799"/>
            <a:ext cx="7239000" cy="963033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A67BA343-B9AD-B19B-9359-11D54D13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76" y="2710538"/>
            <a:ext cx="460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Community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C80DE359-E9FD-4550-9FB3-41443A63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9" y="1356933"/>
            <a:ext cx="7700977" cy="1063560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l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Helvetica Neue"/>
              <a:sym typeface="Helvetica Neue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1A7C00B8-CFA8-F5D9-08E4-0F216134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76" y="1846938"/>
            <a:ext cx="4609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charset="0"/>
                <a:ea typeface="ＭＳ Ｐゴシック" charset="-128"/>
              </a:defRPr>
            </a:lvl9pPr>
          </a:lstStyle>
          <a:p>
            <a:pPr marL="0" marR="0" lvl="0" indent="0" algn="ctr" defTabSz="121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Helvetica Neue"/>
                <a:sym typeface="Helvetica Neue"/>
              </a:rPr>
              <a:t>External Environment</a:t>
            </a:r>
          </a:p>
        </p:txBody>
      </p:sp>
      <p:sp>
        <p:nvSpPr>
          <p:cNvPr id="62" name="Text Placeholder 69">
            <a:extLst>
              <a:ext uri="{FF2B5EF4-FFF2-40B4-BE49-F238E27FC236}">
                <a16:creationId xmlns:a16="http://schemas.microsoft.com/office/drawing/2014/main" id="{F646DBDE-73F7-E1DC-1093-E21A2D800344}"/>
              </a:ext>
            </a:extLst>
          </p:cNvPr>
          <p:cNvSpPr txBox="1">
            <a:spLocks/>
          </p:cNvSpPr>
          <p:nvPr/>
        </p:nvSpPr>
        <p:spPr>
          <a:xfrm>
            <a:off x="11219344" y="12398195"/>
            <a:ext cx="12908000" cy="616480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A31527"/>
                </a:solidFill>
                <a:latin typeface="Century Gothic" charset="0"/>
                <a:ea typeface="+mn-ea"/>
                <a:cs typeface="Avenir"/>
              </a:defRPr>
            </a:lvl1pPr>
            <a:lvl2pPr marL="1981190" indent="-7619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6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2pPr>
            <a:lvl3pPr marL="3047984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4267179" indent="-609597" algn="l" defTabSz="1219194" rtl="0" eaLnBrk="1" latinLnBrk="0" hangingPunct="1">
              <a:spcBef>
                <a:spcPct val="20000"/>
              </a:spcBef>
              <a:buFont typeface="Arial"/>
              <a:buChar char="–"/>
              <a:defRPr sz="4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4pPr>
            <a:lvl5pPr marL="5486373" indent="-609597" algn="l" defTabSz="1219194" rtl="0" eaLnBrk="1" latinLnBrk="0" hangingPunct="1">
              <a:spcBef>
                <a:spcPct val="20000"/>
              </a:spcBef>
              <a:buFont typeface="Arial"/>
              <a:buChar char="»"/>
              <a:defRPr sz="3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+mn-ea"/>
                <a:cs typeface="Avenir"/>
              </a:defRPr>
            </a:lvl5pPr>
            <a:lvl6pPr marL="6705566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60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55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49" indent="-609597" algn="l" defTabSz="1219194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31527"/>
                </a:solidFill>
                <a:effectLst/>
                <a:uLnTx/>
                <a:uFillTx/>
                <a:latin typeface="Century Gothic" charset="0"/>
                <a:ea typeface="+mn-ea"/>
                <a:sym typeface="Helvetica Neue"/>
              </a:rPr>
              <a:t>Estabrooks, 2023; Feldstein &amp; Glasgow, 2008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31527"/>
              </a:solidFill>
              <a:effectLst/>
              <a:uLnTx/>
              <a:uFillTx/>
              <a:latin typeface="Century Gothic" charset="0"/>
              <a:ea typeface="+mn-ea"/>
              <a:sym typeface="Helvetica Neue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E25C88-2254-D119-8DD0-1A95411ADDA5}"/>
              </a:ext>
            </a:extLst>
          </p:cNvPr>
          <p:cNvGrpSpPr/>
          <p:nvPr/>
        </p:nvGrpSpPr>
        <p:grpSpPr>
          <a:xfrm>
            <a:off x="7143349" y="1991933"/>
            <a:ext cx="17022202" cy="9532156"/>
            <a:chOff x="6632909" y="2579915"/>
            <a:chExt cx="11295128" cy="660607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3857BFE-71A4-1EE2-0768-06D1ED8DC368}"/>
                </a:ext>
              </a:extLst>
            </p:cNvPr>
            <p:cNvGrpSpPr/>
            <p:nvPr/>
          </p:nvGrpSpPr>
          <p:grpSpPr>
            <a:xfrm>
              <a:off x="6632909" y="2579915"/>
              <a:ext cx="11219987" cy="6606076"/>
              <a:chOff x="6632909" y="4432129"/>
              <a:chExt cx="11219987" cy="475386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9829201-0880-905B-9002-F5ABAB34B366}"/>
                  </a:ext>
                </a:extLst>
              </p:cNvPr>
              <p:cNvGrpSpPr/>
              <p:nvPr/>
            </p:nvGrpSpPr>
            <p:grpSpPr>
              <a:xfrm>
                <a:off x="6632909" y="4432129"/>
                <a:ext cx="11219987" cy="4753861"/>
                <a:chOff x="1872663" y="5220447"/>
                <a:chExt cx="21380903" cy="3913562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466B03E-62D6-CED1-32F2-4BBCEB9588F4}"/>
                    </a:ext>
                  </a:extLst>
                </p:cNvPr>
                <p:cNvSpPr/>
                <p:nvPr/>
              </p:nvSpPr>
              <p:spPr>
                <a:xfrm>
                  <a:off x="2015850" y="5220447"/>
                  <a:ext cx="21237716" cy="3913562"/>
                </a:xfrm>
                <a:prstGeom prst="rect">
                  <a:avLst/>
                </a:prstGeom>
                <a:solidFill>
                  <a:srgbClr val="FCA009">
                    <a:alpha val="20000"/>
                  </a:srgbClr>
                </a:solidFill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 Neue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08C7DF81-1083-32FC-EA88-ED4DC9E17396}"/>
                    </a:ext>
                  </a:extLst>
                </p:cNvPr>
                <p:cNvGrpSpPr/>
                <p:nvPr/>
              </p:nvGrpSpPr>
              <p:grpSpPr>
                <a:xfrm>
                  <a:off x="1872663" y="6042880"/>
                  <a:ext cx="15631981" cy="1806832"/>
                  <a:chOff x="1872663" y="6042880"/>
                  <a:chExt cx="15631981" cy="1806832"/>
                </a:xfrm>
              </p:grpSpPr>
              <p:sp>
                <p:nvSpPr>
                  <p:cNvPr id="80" name="Text Box 15">
                    <a:extLst>
                      <a:ext uri="{FF2B5EF4-FFF2-40B4-BE49-F238E27FC236}">
                        <a16:creationId xmlns:a16="http://schemas.microsoft.com/office/drawing/2014/main" id="{9AFF3EC5-1B64-26B3-2DBC-F91D1E7DA4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80890" y="7533807"/>
                    <a:ext cx="4715096" cy="3159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9pPr>
                  </a:lstStyle>
                  <a:p>
                    <a:pPr marL="0" marR="0" lvl="0" indent="0" algn="ctr" defTabSz="12192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A009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ＭＳ Ｐゴシック" charset="-128"/>
                        <a:cs typeface="Helvetica Neue"/>
                        <a:sym typeface="Helvetica Neue"/>
                      </a:rPr>
                      <a:t>Observability</a:t>
                    </a:r>
                  </a:p>
                </p:txBody>
              </p:sp>
              <p:sp>
                <p:nvSpPr>
                  <p:cNvPr id="81" name="Text Box 15">
                    <a:extLst>
                      <a:ext uri="{FF2B5EF4-FFF2-40B4-BE49-F238E27FC236}">
                        <a16:creationId xmlns:a16="http://schemas.microsoft.com/office/drawing/2014/main" id="{48ED913F-048C-852C-A864-3766B63037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90414" y="7023030"/>
                    <a:ext cx="8514230" cy="3159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9pPr>
                  </a:lstStyle>
                  <a:p>
                    <a:pPr marL="0" marR="0" lvl="0" indent="0" algn="l" defTabSz="12192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A009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ＭＳ Ｐゴシック" charset="-128"/>
                        <a:cs typeface="Helvetica Neue"/>
                        <a:sym typeface="Helvetica Neue"/>
                      </a:rPr>
                      <a:t>Complexity</a:t>
                    </a:r>
                  </a:p>
                </p:txBody>
              </p:sp>
              <p:sp>
                <p:nvSpPr>
                  <p:cNvPr id="82" name="Text Box 15">
                    <a:extLst>
                      <a:ext uri="{FF2B5EF4-FFF2-40B4-BE49-F238E27FC236}">
                        <a16:creationId xmlns:a16="http://schemas.microsoft.com/office/drawing/2014/main" id="{A2C2C41E-1BF3-1A17-6A4A-5EA7E818E3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663" y="6042880"/>
                    <a:ext cx="6336989" cy="3159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9pPr>
                  </a:lstStyle>
                  <a:p>
                    <a:pPr marL="0" marR="0" lvl="0" indent="0" algn="ctr" defTabSz="12192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A009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ＭＳ Ｐゴシック" charset="-128"/>
                        <a:cs typeface="Helvetica Neue"/>
                        <a:sym typeface="Helvetica Neue"/>
                      </a:rPr>
                      <a:t>Compatibility</a:t>
                    </a:r>
                  </a:p>
                </p:txBody>
              </p:sp>
              <p:sp>
                <p:nvSpPr>
                  <p:cNvPr id="83" name="Text Box 15">
                    <a:extLst>
                      <a:ext uri="{FF2B5EF4-FFF2-40B4-BE49-F238E27FC236}">
                        <a16:creationId xmlns:a16="http://schemas.microsoft.com/office/drawing/2014/main" id="{C0D315BA-7725-B5F9-889B-1A3D27C6BE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3954" y="6512239"/>
                    <a:ext cx="7944722" cy="3159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Book Antiqua" charset="0"/>
                        <a:ea typeface="ＭＳ Ｐゴシック" charset="-128"/>
                      </a:defRPr>
                    </a:lvl9pPr>
                  </a:lstStyle>
                  <a:p>
                    <a:pPr marL="0" marR="0" lvl="0" indent="0" algn="l" defTabSz="12192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A009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ＭＳ Ｐゴシック" charset="-128"/>
                        <a:cs typeface="Helvetica Neue"/>
                        <a:sym typeface="Helvetica Neue"/>
                      </a:rPr>
                      <a:t>Relative Advantage</a:t>
                    </a:r>
                  </a:p>
                </p:txBody>
              </p:sp>
            </p:grpSp>
          </p:grpSp>
          <p:sp>
            <p:nvSpPr>
              <p:cNvPr id="76" name="Text Box 15">
                <a:extLst>
                  <a:ext uri="{FF2B5EF4-FFF2-40B4-BE49-F238E27FC236}">
                    <a16:creationId xmlns:a16="http://schemas.microsoft.com/office/drawing/2014/main" id="{A89FB2E6-387E-FB6B-BF14-F1FCFB33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3341" y="7862682"/>
                <a:ext cx="1860584" cy="383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A009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rPr>
                  <a:t>Trialability</a:t>
                </a:r>
              </a:p>
            </p:txBody>
          </p:sp>
          <p:sp>
            <p:nvSpPr>
              <p:cNvPr id="77" name="Text Box 15">
                <a:extLst>
                  <a:ext uri="{FF2B5EF4-FFF2-40B4-BE49-F238E27FC236}">
                    <a16:creationId xmlns:a16="http://schemas.microsoft.com/office/drawing/2014/main" id="{1C2F4907-4AA1-2DB6-4B70-936C1529E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77140" y="8622539"/>
                <a:ext cx="2113739" cy="383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Book Antiqua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12192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A009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charset="-128"/>
                    <a:cs typeface="Helvetica Neue"/>
                    <a:sym typeface="Helvetica Neue"/>
                  </a:rPr>
                  <a:t>Robustness</a:t>
                </a:r>
              </a:p>
            </p:txBody>
          </p:sp>
        </p:grpSp>
        <p:sp>
          <p:nvSpPr>
            <p:cNvPr id="74" name="Text Box 15">
              <a:extLst>
                <a:ext uri="{FF2B5EF4-FFF2-40B4-BE49-F238E27FC236}">
                  <a16:creationId xmlns:a16="http://schemas.microsoft.com/office/drawing/2014/main" id="{01E088DB-BFAD-6612-6FE5-A9CE153DF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245" y="2782261"/>
              <a:ext cx="11233792" cy="40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Book Antiqua" charset="0"/>
                  <a:ea typeface="ＭＳ Ｐゴシック" charset="-128"/>
                </a:defRPr>
              </a:lvl9pPr>
            </a:lstStyle>
            <a:p>
              <a:pPr marL="0" marR="0" lvl="0" indent="0" algn="ctr" defTabSz="121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CA009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-128"/>
                  <a:cs typeface="Helvetica Neue"/>
                  <a:sym typeface="Helvetica Neue"/>
                </a:rPr>
                <a:t>ACROSS LEVELS PERCEPTIONS OF THE EBI CONTRIBUTE TO CEDI OUTCOMES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8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"/>
          <p:cNvSpPr txBox="1">
            <a:spLocks noGrp="1"/>
          </p:cNvSpPr>
          <p:nvPr>
            <p:ph type="title"/>
          </p:nvPr>
        </p:nvSpPr>
        <p:spPr>
          <a:xfrm>
            <a:off x="1944029" y="6115050"/>
            <a:ext cx="20495941" cy="1485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5925" lvl="1" algn="l"/>
            <a:r>
              <a:rPr lang="en-US" sz="9600" dirty="0">
                <a:solidFill>
                  <a:srgbClr val="414042"/>
                </a:solidFill>
                <a:latin typeface="Century Gothic" panose="020B0502020202020204" pitchFamily="34" charset="0"/>
              </a:rPr>
              <a:t>Multi-Leveled </a:t>
            </a:r>
            <a:r>
              <a:rPr lang="en-US" sz="9600" b="1" dirty="0">
                <a:solidFill>
                  <a:srgbClr val="414042"/>
                </a:solidFill>
                <a:latin typeface="Century Gothic" panose="020B0502020202020204" pitchFamily="34" charset="0"/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7510243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27153</TotalTime>
  <Words>4017</Words>
  <Application>Microsoft Office PowerPoint</Application>
  <PresentationFormat>Custom</PresentationFormat>
  <Paragraphs>838</Paragraphs>
  <Slides>45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White</vt:lpstr>
      <vt:lpstr>Office Theme</vt:lpstr>
      <vt:lpstr>1_Office Theme</vt:lpstr>
      <vt:lpstr>1_White</vt:lpstr>
      <vt:lpstr>Examples and Applications of D&amp;I Science to PA Research </vt:lpstr>
      <vt:lpstr>Dissemination &amp; Implementation Science</vt:lpstr>
      <vt:lpstr>What is D&amp;I Science All About?</vt:lpstr>
      <vt:lpstr>Dissemination &amp; Implementation Outcomes</vt:lpstr>
      <vt:lpstr>Dissemination &amp; implementation Outcomes</vt:lpstr>
      <vt:lpstr>Multi-Leveled Context &amp; Mechanisms</vt:lpstr>
      <vt:lpstr>PowerPoint Presentation</vt:lpstr>
      <vt:lpstr>PowerPoint Presentation</vt:lpstr>
      <vt:lpstr>Multi-Leveled Strategies</vt:lpstr>
      <vt:lpstr>PowerPoint Presentation</vt:lpstr>
      <vt:lpstr>Multi-Level CEDI Strategy</vt:lpstr>
      <vt:lpstr>PowerPoint Presentation</vt:lpstr>
      <vt:lpstr>Strategy Integrated research-practice partnership to design for dissemination &amp; sustainability (D4DS)</vt:lpstr>
      <vt:lpstr>PowerPoint Presentation</vt:lpstr>
      <vt:lpstr>Strategy Integrated research-practice partnership to design for dissemination &amp; sustainability (D4DS)</vt:lpstr>
      <vt:lpstr>Hypothesized Mechanism of Action</vt:lpstr>
      <vt:lpstr>RE-AIM Outcomes </vt:lpstr>
      <vt:lpstr>PowerPoint Presentation</vt:lpstr>
      <vt:lpstr>Strategy Participatory D4DS</vt:lpstr>
      <vt:lpstr>Comparing D4Ds to standard intervention development</vt:lpstr>
      <vt:lpstr>Hypothesized Mechanism of Action</vt:lpstr>
      <vt:lpstr>Mechanism:  Relative advantage based on RE-AIM OUTCOME</vt:lpstr>
      <vt:lpstr>PowerPoint Presentation</vt:lpstr>
      <vt:lpstr>Mixed methods</vt:lpstr>
      <vt:lpstr>PowerPoint Presentation</vt:lpstr>
      <vt:lpstr>Conclusion </vt:lpstr>
      <vt:lpstr>PowerPoint Presentation</vt:lpstr>
      <vt:lpstr>PowerPoint Presentation</vt:lpstr>
      <vt:lpstr>PowerPoint Presentation</vt:lpstr>
      <vt:lpstr>Results</vt:lpstr>
      <vt:lpstr>PowerPoint Presentation</vt:lpstr>
      <vt:lpstr>Implementation Research LoGic model</vt:lpstr>
      <vt:lpstr>PowerPoint Presentation</vt:lpstr>
      <vt:lpstr>PowerPoint Presentation</vt:lpstr>
      <vt:lpstr>Scaling Up through Community Engagement and Adaptation</vt:lpstr>
      <vt:lpstr>PowerPoint Presentation</vt:lpstr>
      <vt:lpstr>Cultural Adaptations to the EBI Application </vt:lpstr>
      <vt:lpstr>Cultural Adaptations to the EBI Application &amp; Implementation Strategies </vt:lpstr>
      <vt:lpstr>Cultural Adaptations to the EBI Application &amp; Implementation Strategies </vt:lpstr>
      <vt:lpstr>PowerPoint Presentation</vt:lpstr>
      <vt:lpstr>PowerPoint Presentation</vt:lpstr>
      <vt:lpstr>PowerPoint Presentation</vt:lpstr>
      <vt:lpstr>Acknowledgements</vt:lpstr>
      <vt:lpstr>Disclosures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 Estabrooks</cp:lastModifiedBy>
  <cp:revision>67</cp:revision>
  <dcterms:modified xsi:type="dcterms:W3CDTF">2023-09-24T12:19:36Z</dcterms:modified>
</cp:coreProperties>
</file>