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  <p:sldMasterId id="2147483858" r:id="rId2"/>
  </p:sldMasterIdLst>
  <p:notesMasterIdLst>
    <p:notesMasterId r:id="rId37"/>
  </p:notesMasterIdLst>
  <p:sldIdLst>
    <p:sldId id="259" r:id="rId3"/>
    <p:sldId id="268" r:id="rId4"/>
    <p:sldId id="260" r:id="rId5"/>
    <p:sldId id="269" r:id="rId6"/>
    <p:sldId id="275" r:id="rId7"/>
    <p:sldId id="283" r:id="rId8"/>
    <p:sldId id="277" r:id="rId9"/>
    <p:sldId id="273" r:id="rId10"/>
    <p:sldId id="296" r:id="rId11"/>
    <p:sldId id="285" r:id="rId12"/>
    <p:sldId id="274" r:id="rId13"/>
    <p:sldId id="280" r:id="rId14"/>
    <p:sldId id="307" r:id="rId15"/>
    <p:sldId id="282" r:id="rId16"/>
    <p:sldId id="279" r:id="rId17"/>
    <p:sldId id="281" r:id="rId18"/>
    <p:sldId id="286" r:id="rId19"/>
    <p:sldId id="293" r:id="rId20"/>
    <p:sldId id="288" r:id="rId21"/>
    <p:sldId id="290" r:id="rId22"/>
    <p:sldId id="289" r:id="rId23"/>
    <p:sldId id="306" r:id="rId24"/>
    <p:sldId id="304" r:id="rId25"/>
    <p:sldId id="294" r:id="rId26"/>
    <p:sldId id="295" r:id="rId27"/>
    <p:sldId id="299" r:id="rId28"/>
    <p:sldId id="298" r:id="rId29"/>
    <p:sldId id="301" r:id="rId30"/>
    <p:sldId id="300" r:id="rId31"/>
    <p:sldId id="278" r:id="rId32"/>
    <p:sldId id="297" r:id="rId33"/>
    <p:sldId id="302" r:id="rId34"/>
    <p:sldId id="276" r:id="rId35"/>
    <p:sldId id="262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Book Antiqu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Book Antiqu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Book Antiqu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Book Antiqu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1320" y="102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00" d="100"/>
        <a:sy n="100" d="100"/>
      </p:scale>
      <p:origin x="0" y="-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Mild</c:v>
                </c:pt>
                <c:pt idx="1">
                  <c:v>Severe</c:v>
                </c:pt>
                <c:pt idx="2">
                  <c:v>Multiple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1.6</c:v>
                </c:pt>
                <c:pt idx="1">
                  <c:v>2.1</c:v>
                </c:pt>
                <c:pt idx="2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23-445D-8D84-8D6A9DFDA0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42538063"/>
        <c:axId val="842535151"/>
      </c:barChart>
      <c:catAx>
        <c:axId val="8425380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2535151"/>
        <c:crosses val="autoZero"/>
        <c:auto val="1"/>
        <c:lblAlgn val="ctr"/>
        <c:lblOffset val="100"/>
        <c:noMultiLvlLbl val="0"/>
      </c:catAx>
      <c:valAx>
        <c:axId val="8425351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253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D61ED-9337-433D-8E76-12C48D9FE27C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81A43-1574-4897-A378-039EC8DE7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2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81A43-1574-4897-A378-039EC8DE73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03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Remained significant even among those free of CVD over the 25 y follow-up ( 0·9, 95% CI 0·8–1·0).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81A43-1574-4897-A378-039EC8DE73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34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Community-dwelling</a:t>
            </a:r>
            <a:r>
              <a:rPr lang="en-US" sz="1800" baseline="0" dirty="0"/>
              <a:t> older people followed for a median of 5 years.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81A43-1574-4897-A378-039EC8DE734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73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 20 General Cognitive Ability (GCA) accounted for 40% of variance in the same measure in late midlife and approximately 10% of variance in each of seven cognitive domains. The other factors each accounted for &lt;1% of the variance in cognitive outcomes.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81A43-1574-4897-A378-039EC8DE734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69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tau proteins (or τ proteins, after the Greek letter with that name) are a group of six highly soluble protein isoforms produced by alternative splicing from the gene MAPT (microtubule-associated protein tau).[5][6] They have roles primarily in maintaining the stability of microtubules in axons and are abundant in the neurons of the central nervous system (CNS)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81A43-1574-4897-A378-039EC8DE734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585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Lancet Commission lays out a number of strategies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81A43-1574-4897-A378-039EC8DE734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91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81A43-1574-4897-A378-039EC8DE734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65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B 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lken SPH HP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2" r="6174"/>
          <a:stretch/>
        </p:blipFill>
        <p:spPr>
          <a:xfrm>
            <a:off x="-54864" y="0"/>
            <a:ext cx="9262872" cy="553719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60378" y="601090"/>
            <a:ext cx="4301269" cy="2305339"/>
          </a:xfrm>
          <a:prstGeom prst="rect">
            <a:avLst/>
          </a:prstGeom>
        </p:spPr>
        <p:txBody>
          <a:bodyPr anchor="b"/>
          <a:lstStyle>
            <a:lvl1pPr algn="l">
              <a:defRPr sz="40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60378" y="3137687"/>
            <a:ext cx="4301269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ECE9C6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881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VST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vstc-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60378" y="601090"/>
            <a:ext cx="4301269" cy="2305339"/>
          </a:xfrm>
          <a:prstGeom prst="rect">
            <a:avLst/>
          </a:prstGeom>
        </p:spPr>
        <p:txBody>
          <a:bodyPr anchor="b"/>
          <a:lstStyle>
            <a:lvl1pPr algn="l">
              <a:defRPr sz="40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60378" y="3137687"/>
            <a:ext cx="4301269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ECE9C6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997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Stud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photos-ppt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60378" y="601090"/>
            <a:ext cx="4301269" cy="2305339"/>
          </a:xfrm>
          <a:prstGeom prst="rect">
            <a:avLst/>
          </a:prstGeom>
        </p:spPr>
        <p:txBody>
          <a:bodyPr anchor="b"/>
          <a:lstStyle>
            <a:lvl1pPr algn="l">
              <a:defRPr sz="40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60378" y="3137687"/>
            <a:ext cx="4301269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ECE9C6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883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ustom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bgblueonephot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60378" y="601090"/>
            <a:ext cx="4480563" cy="2305339"/>
          </a:xfrm>
          <a:prstGeom prst="rect">
            <a:avLst/>
          </a:prstGeom>
        </p:spPr>
        <p:txBody>
          <a:bodyPr anchor="b"/>
          <a:lstStyle>
            <a:lvl1pPr algn="l">
              <a:defRPr sz="40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360378" y="3137687"/>
            <a:ext cx="3658798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Picture Placeholder 8"/>
          <p:cNvSpPr>
            <a:spLocks noGrp="1" noChangeAspect="1"/>
          </p:cNvSpPr>
          <p:nvPr>
            <p:ph type="pic" sz="quarter" idx="10"/>
          </p:nvPr>
        </p:nvSpPr>
        <p:spPr>
          <a:xfrm>
            <a:off x="1954870" y="0"/>
            <a:ext cx="7201580" cy="6858000"/>
          </a:xfrm>
          <a:custGeom>
            <a:avLst/>
            <a:gdLst>
              <a:gd name="connsiteX0" fmla="*/ 0 w 7201580"/>
              <a:gd name="connsiteY0" fmla="*/ 0 h 6858000"/>
              <a:gd name="connsiteX1" fmla="*/ 7201580 w 7201580"/>
              <a:gd name="connsiteY1" fmla="*/ 0 h 6858000"/>
              <a:gd name="connsiteX2" fmla="*/ 7201580 w 7201580"/>
              <a:gd name="connsiteY2" fmla="*/ 6858000 h 6858000"/>
              <a:gd name="connsiteX3" fmla="*/ 0 w 7201580"/>
              <a:gd name="connsiteY3" fmla="*/ 6858000 h 6858000"/>
              <a:gd name="connsiteX4" fmla="*/ 0 w 7201580"/>
              <a:gd name="connsiteY4" fmla="*/ 0 h 6858000"/>
              <a:gd name="connsiteX0" fmla="*/ 5050118 w 7201580"/>
              <a:gd name="connsiteY0" fmla="*/ 74706 h 6858000"/>
              <a:gd name="connsiteX1" fmla="*/ 7201580 w 7201580"/>
              <a:gd name="connsiteY1" fmla="*/ 0 h 6858000"/>
              <a:gd name="connsiteX2" fmla="*/ 7201580 w 7201580"/>
              <a:gd name="connsiteY2" fmla="*/ 6858000 h 6858000"/>
              <a:gd name="connsiteX3" fmla="*/ 0 w 7201580"/>
              <a:gd name="connsiteY3" fmla="*/ 6858000 h 6858000"/>
              <a:gd name="connsiteX4" fmla="*/ 5050118 w 7201580"/>
              <a:gd name="connsiteY4" fmla="*/ 74706 h 6858000"/>
              <a:gd name="connsiteX0" fmla="*/ 5020236 w 7201580"/>
              <a:gd name="connsiteY0" fmla="*/ 29883 h 6858000"/>
              <a:gd name="connsiteX1" fmla="*/ 7201580 w 7201580"/>
              <a:gd name="connsiteY1" fmla="*/ 0 h 6858000"/>
              <a:gd name="connsiteX2" fmla="*/ 7201580 w 7201580"/>
              <a:gd name="connsiteY2" fmla="*/ 6858000 h 6858000"/>
              <a:gd name="connsiteX3" fmla="*/ 0 w 7201580"/>
              <a:gd name="connsiteY3" fmla="*/ 6858000 h 6858000"/>
              <a:gd name="connsiteX4" fmla="*/ 5020236 w 7201580"/>
              <a:gd name="connsiteY4" fmla="*/ 29883 h 6858000"/>
              <a:gd name="connsiteX0" fmla="*/ 5020236 w 7201580"/>
              <a:gd name="connsiteY0" fmla="*/ 14941 h 6858000"/>
              <a:gd name="connsiteX1" fmla="*/ 7201580 w 7201580"/>
              <a:gd name="connsiteY1" fmla="*/ 0 h 6858000"/>
              <a:gd name="connsiteX2" fmla="*/ 7201580 w 7201580"/>
              <a:gd name="connsiteY2" fmla="*/ 6858000 h 6858000"/>
              <a:gd name="connsiteX3" fmla="*/ 0 w 7201580"/>
              <a:gd name="connsiteY3" fmla="*/ 6858000 h 6858000"/>
              <a:gd name="connsiteX4" fmla="*/ 5020236 w 7201580"/>
              <a:gd name="connsiteY4" fmla="*/ 1494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1580" h="6858000">
                <a:moveTo>
                  <a:pt x="5020236" y="14941"/>
                </a:moveTo>
                <a:lnTo>
                  <a:pt x="7201580" y="0"/>
                </a:lnTo>
                <a:lnTo>
                  <a:pt x="7201580" y="6858000"/>
                </a:lnTo>
                <a:lnTo>
                  <a:pt x="0" y="6858000"/>
                </a:lnTo>
                <a:lnTo>
                  <a:pt x="5020236" y="14941"/>
                </a:lnTo>
                <a:close/>
              </a:path>
            </a:pathLst>
          </a:custGeom>
        </p:spPr>
        <p:txBody>
          <a:bodyPr vert="horz" anchor="ctr"/>
          <a:lstStyle>
            <a:lvl1pPr algn="r">
              <a:lnSpc>
                <a:spcPct val="100000"/>
              </a:lnSpc>
              <a:defRPr sz="2000">
                <a:solidFill>
                  <a:srgbClr val="ECE9C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131942" y="4579023"/>
            <a:ext cx="3469448" cy="1248690"/>
          </a:xfrm>
          <a:custGeom>
            <a:avLst/>
            <a:gdLst>
              <a:gd name="connsiteX0" fmla="*/ 0 w 1768475"/>
              <a:gd name="connsiteY0" fmla="*/ 0 h 1257300"/>
              <a:gd name="connsiteX1" fmla="*/ 1768475 w 1768475"/>
              <a:gd name="connsiteY1" fmla="*/ 0 h 1257300"/>
              <a:gd name="connsiteX2" fmla="*/ 1768475 w 1768475"/>
              <a:gd name="connsiteY2" fmla="*/ 1257300 h 1257300"/>
              <a:gd name="connsiteX3" fmla="*/ 0 w 1768475"/>
              <a:gd name="connsiteY3" fmla="*/ 1257300 h 1257300"/>
              <a:gd name="connsiteX4" fmla="*/ 0 w 1768475"/>
              <a:gd name="connsiteY4" fmla="*/ 0 h 1257300"/>
              <a:gd name="connsiteX0" fmla="*/ 0 w 2647177"/>
              <a:gd name="connsiteY0" fmla="*/ 0 h 1257300"/>
              <a:gd name="connsiteX1" fmla="*/ 2647177 w 2647177"/>
              <a:gd name="connsiteY1" fmla="*/ 13729 h 1257300"/>
              <a:gd name="connsiteX2" fmla="*/ 1768475 w 2647177"/>
              <a:gd name="connsiteY2" fmla="*/ 1257300 h 1257300"/>
              <a:gd name="connsiteX3" fmla="*/ 0 w 2647177"/>
              <a:gd name="connsiteY3" fmla="*/ 1257300 h 1257300"/>
              <a:gd name="connsiteX4" fmla="*/ 0 w 2647177"/>
              <a:gd name="connsiteY4" fmla="*/ 0 h 1257300"/>
              <a:gd name="connsiteX0" fmla="*/ 109838 w 2647177"/>
              <a:gd name="connsiteY0" fmla="*/ 0 h 1257300"/>
              <a:gd name="connsiteX1" fmla="*/ 2647177 w 2647177"/>
              <a:gd name="connsiteY1" fmla="*/ 13729 h 1257300"/>
              <a:gd name="connsiteX2" fmla="*/ 1768475 w 2647177"/>
              <a:gd name="connsiteY2" fmla="*/ 1257300 h 1257300"/>
              <a:gd name="connsiteX3" fmla="*/ 0 w 2647177"/>
              <a:gd name="connsiteY3" fmla="*/ 1257300 h 1257300"/>
              <a:gd name="connsiteX4" fmla="*/ 109838 w 2647177"/>
              <a:gd name="connsiteY4" fmla="*/ 0 h 1257300"/>
              <a:gd name="connsiteX0" fmla="*/ 109838 w 2647177"/>
              <a:gd name="connsiteY0" fmla="*/ 0 h 1257300"/>
              <a:gd name="connsiteX1" fmla="*/ 2647177 w 2647177"/>
              <a:gd name="connsiteY1" fmla="*/ 13729 h 1257300"/>
              <a:gd name="connsiteX2" fmla="*/ 1706691 w 2647177"/>
              <a:gd name="connsiteY2" fmla="*/ 1250435 h 1257300"/>
              <a:gd name="connsiteX3" fmla="*/ 0 w 2647177"/>
              <a:gd name="connsiteY3" fmla="*/ 1257300 h 1257300"/>
              <a:gd name="connsiteX4" fmla="*/ 109838 w 2647177"/>
              <a:gd name="connsiteY4" fmla="*/ 0 h 1257300"/>
              <a:gd name="connsiteX0" fmla="*/ 114144 w 2647177"/>
              <a:gd name="connsiteY0" fmla="*/ 0 h 1248690"/>
              <a:gd name="connsiteX1" fmla="*/ 2647177 w 2647177"/>
              <a:gd name="connsiteY1" fmla="*/ 5119 h 1248690"/>
              <a:gd name="connsiteX2" fmla="*/ 1706691 w 2647177"/>
              <a:gd name="connsiteY2" fmla="*/ 1241825 h 1248690"/>
              <a:gd name="connsiteX3" fmla="*/ 0 w 2647177"/>
              <a:gd name="connsiteY3" fmla="*/ 1248690 h 1248690"/>
              <a:gd name="connsiteX4" fmla="*/ 114144 w 2647177"/>
              <a:gd name="connsiteY4" fmla="*/ 0 h 1248690"/>
              <a:gd name="connsiteX0" fmla="*/ 936415 w 3469448"/>
              <a:gd name="connsiteY0" fmla="*/ 0 h 1248690"/>
              <a:gd name="connsiteX1" fmla="*/ 3469448 w 3469448"/>
              <a:gd name="connsiteY1" fmla="*/ 5119 h 1248690"/>
              <a:gd name="connsiteX2" fmla="*/ 2528962 w 3469448"/>
              <a:gd name="connsiteY2" fmla="*/ 1241825 h 1248690"/>
              <a:gd name="connsiteX3" fmla="*/ 0 w 3469448"/>
              <a:gd name="connsiteY3" fmla="*/ 1248690 h 1248690"/>
              <a:gd name="connsiteX4" fmla="*/ 936415 w 3469448"/>
              <a:gd name="connsiteY4" fmla="*/ 0 h 1248690"/>
              <a:gd name="connsiteX0" fmla="*/ 936415 w 3469448"/>
              <a:gd name="connsiteY0" fmla="*/ 0 h 1248690"/>
              <a:gd name="connsiteX1" fmla="*/ 3469448 w 3469448"/>
              <a:gd name="connsiteY1" fmla="*/ 5119 h 1248690"/>
              <a:gd name="connsiteX2" fmla="*/ 2528962 w 3469448"/>
              <a:gd name="connsiteY2" fmla="*/ 1246131 h 1248690"/>
              <a:gd name="connsiteX3" fmla="*/ 0 w 3469448"/>
              <a:gd name="connsiteY3" fmla="*/ 1248690 h 1248690"/>
              <a:gd name="connsiteX4" fmla="*/ 936415 w 3469448"/>
              <a:gd name="connsiteY4" fmla="*/ 0 h 1248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48" h="1248690">
                <a:moveTo>
                  <a:pt x="936415" y="0"/>
                </a:moveTo>
                <a:lnTo>
                  <a:pt x="3469448" y="5119"/>
                </a:lnTo>
                <a:lnTo>
                  <a:pt x="2528962" y="1246131"/>
                </a:lnTo>
                <a:lnTo>
                  <a:pt x="0" y="1248690"/>
                </a:lnTo>
                <a:lnTo>
                  <a:pt x="936415" y="0"/>
                </a:lnTo>
                <a:close/>
              </a:path>
            </a:pathLst>
          </a:custGeom>
        </p:spPr>
        <p:txBody>
          <a:bodyPr vert="horz"/>
          <a:lstStyle>
            <a:lvl1pPr algn="ctr">
              <a:defRPr sz="15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885302" y="4579023"/>
            <a:ext cx="3469448" cy="1248690"/>
          </a:xfrm>
          <a:custGeom>
            <a:avLst/>
            <a:gdLst>
              <a:gd name="connsiteX0" fmla="*/ 0 w 1768475"/>
              <a:gd name="connsiteY0" fmla="*/ 0 h 1257300"/>
              <a:gd name="connsiteX1" fmla="*/ 1768475 w 1768475"/>
              <a:gd name="connsiteY1" fmla="*/ 0 h 1257300"/>
              <a:gd name="connsiteX2" fmla="*/ 1768475 w 1768475"/>
              <a:gd name="connsiteY2" fmla="*/ 1257300 h 1257300"/>
              <a:gd name="connsiteX3" fmla="*/ 0 w 1768475"/>
              <a:gd name="connsiteY3" fmla="*/ 1257300 h 1257300"/>
              <a:gd name="connsiteX4" fmla="*/ 0 w 1768475"/>
              <a:gd name="connsiteY4" fmla="*/ 0 h 1257300"/>
              <a:gd name="connsiteX0" fmla="*/ 0 w 2647177"/>
              <a:gd name="connsiteY0" fmla="*/ 0 h 1257300"/>
              <a:gd name="connsiteX1" fmla="*/ 2647177 w 2647177"/>
              <a:gd name="connsiteY1" fmla="*/ 13729 h 1257300"/>
              <a:gd name="connsiteX2" fmla="*/ 1768475 w 2647177"/>
              <a:gd name="connsiteY2" fmla="*/ 1257300 h 1257300"/>
              <a:gd name="connsiteX3" fmla="*/ 0 w 2647177"/>
              <a:gd name="connsiteY3" fmla="*/ 1257300 h 1257300"/>
              <a:gd name="connsiteX4" fmla="*/ 0 w 2647177"/>
              <a:gd name="connsiteY4" fmla="*/ 0 h 1257300"/>
              <a:gd name="connsiteX0" fmla="*/ 109838 w 2647177"/>
              <a:gd name="connsiteY0" fmla="*/ 0 h 1257300"/>
              <a:gd name="connsiteX1" fmla="*/ 2647177 w 2647177"/>
              <a:gd name="connsiteY1" fmla="*/ 13729 h 1257300"/>
              <a:gd name="connsiteX2" fmla="*/ 1768475 w 2647177"/>
              <a:gd name="connsiteY2" fmla="*/ 1257300 h 1257300"/>
              <a:gd name="connsiteX3" fmla="*/ 0 w 2647177"/>
              <a:gd name="connsiteY3" fmla="*/ 1257300 h 1257300"/>
              <a:gd name="connsiteX4" fmla="*/ 109838 w 2647177"/>
              <a:gd name="connsiteY4" fmla="*/ 0 h 1257300"/>
              <a:gd name="connsiteX0" fmla="*/ 109838 w 2647177"/>
              <a:gd name="connsiteY0" fmla="*/ 0 h 1257300"/>
              <a:gd name="connsiteX1" fmla="*/ 2647177 w 2647177"/>
              <a:gd name="connsiteY1" fmla="*/ 13729 h 1257300"/>
              <a:gd name="connsiteX2" fmla="*/ 1706691 w 2647177"/>
              <a:gd name="connsiteY2" fmla="*/ 1250435 h 1257300"/>
              <a:gd name="connsiteX3" fmla="*/ 0 w 2647177"/>
              <a:gd name="connsiteY3" fmla="*/ 1257300 h 1257300"/>
              <a:gd name="connsiteX4" fmla="*/ 109838 w 2647177"/>
              <a:gd name="connsiteY4" fmla="*/ 0 h 1257300"/>
              <a:gd name="connsiteX0" fmla="*/ 114144 w 2647177"/>
              <a:gd name="connsiteY0" fmla="*/ 0 h 1248690"/>
              <a:gd name="connsiteX1" fmla="*/ 2647177 w 2647177"/>
              <a:gd name="connsiteY1" fmla="*/ 5119 h 1248690"/>
              <a:gd name="connsiteX2" fmla="*/ 1706691 w 2647177"/>
              <a:gd name="connsiteY2" fmla="*/ 1241825 h 1248690"/>
              <a:gd name="connsiteX3" fmla="*/ 0 w 2647177"/>
              <a:gd name="connsiteY3" fmla="*/ 1248690 h 1248690"/>
              <a:gd name="connsiteX4" fmla="*/ 114144 w 2647177"/>
              <a:gd name="connsiteY4" fmla="*/ 0 h 1248690"/>
              <a:gd name="connsiteX0" fmla="*/ 936415 w 3469448"/>
              <a:gd name="connsiteY0" fmla="*/ 0 h 1248690"/>
              <a:gd name="connsiteX1" fmla="*/ 3469448 w 3469448"/>
              <a:gd name="connsiteY1" fmla="*/ 5119 h 1248690"/>
              <a:gd name="connsiteX2" fmla="*/ 2528962 w 3469448"/>
              <a:gd name="connsiteY2" fmla="*/ 1241825 h 1248690"/>
              <a:gd name="connsiteX3" fmla="*/ 0 w 3469448"/>
              <a:gd name="connsiteY3" fmla="*/ 1248690 h 1248690"/>
              <a:gd name="connsiteX4" fmla="*/ 936415 w 3469448"/>
              <a:gd name="connsiteY4" fmla="*/ 0 h 1248690"/>
              <a:gd name="connsiteX0" fmla="*/ 936415 w 3469448"/>
              <a:gd name="connsiteY0" fmla="*/ 0 h 1248690"/>
              <a:gd name="connsiteX1" fmla="*/ 3469448 w 3469448"/>
              <a:gd name="connsiteY1" fmla="*/ 5119 h 1248690"/>
              <a:gd name="connsiteX2" fmla="*/ 2528962 w 3469448"/>
              <a:gd name="connsiteY2" fmla="*/ 1246131 h 1248690"/>
              <a:gd name="connsiteX3" fmla="*/ 0 w 3469448"/>
              <a:gd name="connsiteY3" fmla="*/ 1248690 h 1248690"/>
              <a:gd name="connsiteX4" fmla="*/ 936415 w 3469448"/>
              <a:gd name="connsiteY4" fmla="*/ 0 h 1248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48" h="1248690">
                <a:moveTo>
                  <a:pt x="936415" y="0"/>
                </a:moveTo>
                <a:lnTo>
                  <a:pt x="3469448" y="5119"/>
                </a:lnTo>
                <a:lnTo>
                  <a:pt x="2528962" y="1246131"/>
                </a:lnTo>
                <a:lnTo>
                  <a:pt x="0" y="1248690"/>
                </a:lnTo>
                <a:lnTo>
                  <a:pt x="936415" y="0"/>
                </a:lnTo>
                <a:close/>
              </a:path>
            </a:pathLst>
          </a:custGeom>
        </p:spPr>
        <p:txBody>
          <a:bodyPr vert="horz"/>
          <a:lstStyle>
            <a:lvl1pPr algn="ctr">
              <a:defRPr sz="15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628502" y="4579023"/>
            <a:ext cx="3469448" cy="1248690"/>
          </a:xfrm>
          <a:custGeom>
            <a:avLst/>
            <a:gdLst>
              <a:gd name="connsiteX0" fmla="*/ 0 w 1768475"/>
              <a:gd name="connsiteY0" fmla="*/ 0 h 1257300"/>
              <a:gd name="connsiteX1" fmla="*/ 1768475 w 1768475"/>
              <a:gd name="connsiteY1" fmla="*/ 0 h 1257300"/>
              <a:gd name="connsiteX2" fmla="*/ 1768475 w 1768475"/>
              <a:gd name="connsiteY2" fmla="*/ 1257300 h 1257300"/>
              <a:gd name="connsiteX3" fmla="*/ 0 w 1768475"/>
              <a:gd name="connsiteY3" fmla="*/ 1257300 h 1257300"/>
              <a:gd name="connsiteX4" fmla="*/ 0 w 1768475"/>
              <a:gd name="connsiteY4" fmla="*/ 0 h 1257300"/>
              <a:gd name="connsiteX0" fmla="*/ 0 w 2647177"/>
              <a:gd name="connsiteY0" fmla="*/ 0 h 1257300"/>
              <a:gd name="connsiteX1" fmla="*/ 2647177 w 2647177"/>
              <a:gd name="connsiteY1" fmla="*/ 13729 h 1257300"/>
              <a:gd name="connsiteX2" fmla="*/ 1768475 w 2647177"/>
              <a:gd name="connsiteY2" fmla="*/ 1257300 h 1257300"/>
              <a:gd name="connsiteX3" fmla="*/ 0 w 2647177"/>
              <a:gd name="connsiteY3" fmla="*/ 1257300 h 1257300"/>
              <a:gd name="connsiteX4" fmla="*/ 0 w 2647177"/>
              <a:gd name="connsiteY4" fmla="*/ 0 h 1257300"/>
              <a:gd name="connsiteX0" fmla="*/ 109838 w 2647177"/>
              <a:gd name="connsiteY0" fmla="*/ 0 h 1257300"/>
              <a:gd name="connsiteX1" fmla="*/ 2647177 w 2647177"/>
              <a:gd name="connsiteY1" fmla="*/ 13729 h 1257300"/>
              <a:gd name="connsiteX2" fmla="*/ 1768475 w 2647177"/>
              <a:gd name="connsiteY2" fmla="*/ 1257300 h 1257300"/>
              <a:gd name="connsiteX3" fmla="*/ 0 w 2647177"/>
              <a:gd name="connsiteY3" fmla="*/ 1257300 h 1257300"/>
              <a:gd name="connsiteX4" fmla="*/ 109838 w 2647177"/>
              <a:gd name="connsiteY4" fmla="*/ 0 h 1257300"/>
              <a:gd name="connsiteX0" fmla="*/ 109838 w 2647177"/>
              <a:gd name="connsiteY0" fmla="*/ 0 h 1257300"/>
              <a:gd name="connsiteX1" fmla="*/ 2647177 w 2647177"/>
              <a:gd name="connsiteY1" fmla="*/ 13729 h 1257300"/>
              <a:gd name="connsiteX2" fmla="*/ 1706691 w 2647177"/>
              <a:gd name="connsiteY2" fmla="*/ 1250435 h 1257300"/>
              <a:gd name="connsiteX3" fmla="*/ 0 w 2647177"/>
              <a:gd name="connsiteY3" fmla="*/ 1257300 h 1257300"/>
              <a:gd name="connsiteX4" fmla="*/ 109838 w 2647177"/>
              <a:gd name="connsiteY4" fmla="*/ 0 h 1257300"/>
              <a:gd name="connsiteX0" fmla="*/ 114144 w 2647177"/>
              <a:gd name="connsiteY0" fmla="*/ 0 h 1248690"/>
              <a:gd name="connsiteX1" fmla="*/ 2647177 w 2647177"/>
              <a:gd name="connsiteY1" fmla="*/ 5119 h 1248690"/>
              <a:gd name="connsiteX2" fmla="*/ 1706691 w 2647177"/>
              <a:gd name="connsiteY2" fmla="*/ 1241825 h 1248690"/>
              <a:gd name="connsiteX3" fmla="*/ 0 w 2647177"/>
              <a:gd name="connsiteY3" fmla="*/ 1248690 h 1248690"/>
              <a:gd name="connsiteX4" fmla="*/ 114144 w 2647177"/>
              <a:gd name="connsiteY4" fmla="*/ 0 h 1248690"/>
              <a:gd name="connsiteX0" fmla="*/ 936415 w 3469448"/>
              <a:gd name="connsiteY0" fmla="*/ 0 h 1248690"/>
              <a:gd name="connsiteX1" fmla="*/ 3469448 w 3469448"/>
              <a:gd name="connsiteY1" fmla="*/ 5119 h 1248690"/>
              <a:gd name="connsiteX2" fmla="*/ 2528962 w 3469448"/>
              <a:gd name="connsiteY2" fmla="*/ 1241825 h 1248690"/>
              <a:gd name="connsiteX3" fmla="*/ 0 w 3469448"/>
              <a:gd name="connsiteY3" fmla="*/ 1248690 h 1248690"/>
              <a:gd name="connsiteX4" fmla="*/ 936415 w 3469448"/>
              <a:gd name="connsiteY4" fmla="*/ 0 h 1248690"/>
              <a:gd name="connsiteX0" fmla="*/ 936415 w 3469448"/>
              <a:gd name="connsiteY0" fmla="*/ 0 h 1248690"/>
              <a:gd name="connsiteX1" fmla="*/ 3469448 w 3469448"/>
              <a:gd name="connsiteY1" fmla="*/ 5119 h 1248690"/>
              <a:gd name="connsiteX2" fmla="*/ 2528962 w 3469448"/>
              <a:gd name="connsiteY2" fmla="*/ 1246131 h 1248690"/>
              <a:gd name="connsiteX3" fmla="*/ 0 w 3469448"/>
              <a:gd name="connsiteY3" fmla="*/ 1248690 h 1248690"/>
              <a:gd name="connsiteX4" fmla="*/ 936415 w 3469448"/>
              <a:gd name="connsiteY4" fmla="*/ 0 h 1248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48" h="1248690">
                <a:moveTo>
                  <a:pt x="936415" y="0"/>
                </a:moveTo>
                <a:lnTo>
                  <a:pt x="3469448" y="5119"/>
                </a:lnTo>
                <a:lnTo>
                  <a:pt x="2528962" y="1246131"/>
                </a:lnTo>
                <a:lnTo>
                  <a:pt x="0" y="1248690"/>
                </a:lnTo>
                <a:lnTo>
                  <a:pt x="936415" y="0"/>
                </a:lnTo>
                <a:close/>
              </a:path>
            </a:pathLst>
          </a:custGeom>
        </p:spPr>
        <p:txBody>
          <a:bodyPr vert="horz"/>
          <a:lstStyle>
            <a:lvl1pPr algn="ctr">
              <a:defRPr sz="15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34524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3113F-14CD-490C-91BE-E112FCBA28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9713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F1D4-0D84-44F4-94B8-4DF114A80D6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EDCE-6B83-40B0-B6C0-C71623CA5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21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F1D4-0D84-44F4-94B8-4DF114A80D6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EDCE-6B83-40B0-B6C0-C71623CA5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511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F1D4-0D84-44F4-94B8-4DF114A80D6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EDCE-6B83-40B0-B6C0-C71623CA5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221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F1D4-0D84-44F4-94B8-4DF114A80D6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EDCE-6B83-40B0-B6C0-C71623CA5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613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F1D4-0D84-44F4-94B8-4DF114A80D6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EDCE-6B83-40B0-B6C0-C71623CA5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817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F1D4-0D84-44F4-94B8-4DF114A80D6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EDCE-6B83-40B0-B6C0-C71623CA5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71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1861441"/>
            <a:ext cx="7745505" cy="31702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0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8475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F1D4-0D84-44F4-94B8-4DF114A80D6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EDCE-6B83-40B0-B6C0-C71623CA5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1931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F1D4-0D84-44F4-94B8-4DF114A80D6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EDCE-6B83-40B0-B6C0-C71623CA5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219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F1D4-0D84-44F4-94B8-4DF114A80D6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EDCE-6B83-40B0-B6C0-C71623CA5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568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F1D4-0D84-44F4-94B8-4DF114A80D6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EDCE-6B83-40B0-B6C0-C71623CA5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75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F1D4-0D84-44F4-94B8-4DF114A80D6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EDCE-6B83-40B0-B6C0-C71623CA5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1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  <a:prstGeom prst="rect">
            <a:avLst/>
          </a:prstGeom>
        </p:spPr>
        <p:txBody>
          <a:bodyPr anchor="b"/>
          <a:lstStyle>
            <a:lvl1pPr algn="ctr">
              <a:defRPr sz="5400" b="1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699248" y="3324431"/>
            <a:ext cx="7734747" cy="15001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9439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1845482"/>
            <a:ext cx="3803904" cy="34344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1845482"/>
            <a:ext cx="3803904" cy="34344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9044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688490" y="1783601"/>
            <a:ext cx="3621929" cy="65836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500" b="1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622290"/>
            <a:ext cx="3621931" cy="2595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5878" y="1783601"/>
            <a:ext cx="3663716" cy="65836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500" b="1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785878" y="2619063"/>
            <a:ext cx="3658875" cy="2595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4175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2" y="559399"/>
            <a:ext cx="3580882" cy="44140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algn="l">
              <a:defRPr sz="20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2000">
                <a:latin typeface="Arial"/>
                <a:cs typeface="Arial"/>
              </a:defRPr>
            </a:lvl4pPr>
            <a:lvl5pPr algn="l"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89812" y="562026"/>
            <a:ext cx="3580882" cy="4414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275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344365">
            <a:off x="773476" y="536672"/>
            <a:ext cx="7578326" cy="34913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/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4486019"/>
            <a:ext cx="7756264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8747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PT-General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7901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MV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MVC-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60378" y="601090"/>
            <a:ext cx="4301269" cy="2305339"/>
          </a:xfrm>
          <a:prstGeom prst="rect">
            <a:avLst/>
          </a:prstGeom>
        </p:spPr>
        <p:txBody>
          <a:bodyPr anchor="b"/>
          <a:lstStyle>
            <a:lvl1pPr algn="l">
              <a:defRPr sz="40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60378" y="3137687"/>
            <a:ext cx="4301269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ECE9C6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882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PPT-General15.jp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7" descr="PPT-General2.jp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25" y="5840346"/>
            <a:ext cx="1925409" cy="6257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70" r:id="rId13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5F1D4-0D84-44F4-94B8-4DF114A80D6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2EDCE-6B83-40B0-B6C0-C71623CA5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86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plos.org/plosmedicine/article?id=10.1371/journal.pmed.1002496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833" y="396368"/>
            <a:ext cx="5610931" cy="1673374"/>
          </a:xfrm>
        </p:spPr>
        <p:txBody>
          <a:bodyPr/>
          <a:lstStyle/>
          <a:p>
            <a:pPr algn="ctr"/>
            <a:r>
              <a:rPr lang="en-US" dirty="0">
                <a:effectLst/>
              </a:rPr>
              <a:t>Life-Course Strategies for Preventing Dementia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873" y="2799354"/>
            <a:ext cx="4932058" cy="1752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b="1" dirty="0"/>
              <a:t>Loretta DiPietro, PhD, MPH</a:t>
            </a:r>
          </a:p>
          <a:p>
            <a:pPr>
              <a:spcBef>
                <a:spcPts val="0"/>
              </a:spcBef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43511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463" y="1915723"/>
            <a:ext cx="4719965" cy="29170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7418" y="2046426"/>
            <a:ext cx="4586412" cy="26556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5745" y="265837"/>
            <a:ext cx="80633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Association of ideal cardiovascular health at age 50 with incidence of dementia: 25 year follow-up of Whitehall II cohort study (N=7,899)</a:t>
            </a:r>
          </a:p>
        </p:txBody>
      </p:sp>
      <p:sp>
        <p:nvSpPr>
          <p:cNvPr id="8" name="Rectangle 7"/>
          <p:cNvSpPr/>
          <p:nvPr/>
        </p:nvSpPr>
        <p:spPr>
          <a:xfrm>
            <a:off x="5020103" y="4860396"/>
            <a:ext cx="3801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Sabia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S, et al. BMJ 2019;366:l4414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292" y="1677094"/>
            <a:ext cx="3525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HR= 0.89 (95% CI: 0.85 to 0.95)</a:t>
            </a:r>
          </a:p>
        </p:txBody>
      </p:sp>
    </p:spTree>
    <p:extLst>
      <p:ext uri="{BB962C8B-B14F-4D97-AF65-F5344CB8AC3E}">
        <p14:creationId xmlns:p14="http://schemas.microsoft.com/office/powerpoint/2010/main" val="3029281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Building and Maintaining Cognitive Reserve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193" y="3726873"/>
            <a:ext cx="1925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Low education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64363" y="2436335"/>
            <a:ext cx="1925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Social isolation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77013" y="3650937"/>
            <a:ext cx="1925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Hearing loss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83188" y="3519653"/>
            <a:ext cx="1339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Racism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Sexism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Poverty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13714" y="2587900"/>
            <a:ext cx="1551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Air pollution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89182" y="4635327"/>
            <a:ext cx="13508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Traumatic Brain Injury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77013" y="4835053"/>
            <a:ext cx="1925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Depression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53766" y="5120484"/>
            <a:ext cx="1925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Excessive alcohol use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13714" y="2587900"/>
            <a:ext cx="1551710" cy="4117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089182" y="2395944"/>
            <a:ext cx="1922728" cy="4117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80653" y="3733384"/>
            <a:ext cx="1922728" cy="4117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089182" y="4635327"/>
            <a:ext cx="1350820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914317" y="3359382"/>
            <a:ext cx="1440056" cy="121325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4815032" flipV="1">
            <a:off x="3756009" y="3081298"/>
            <a:ext cx="511802" cy="21476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0800000" flipV="1">
            <a:off x="3252102" y="3754260"/>
            <a:ext cx="511802" cy="21476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9094909" flipV="1">
            <a:off x="5229649" y="3221267"/>
            <a:ext cx="511802" cy="21476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8622673" flipV="1">
            <a:off x="3584615" y="4516264"/>
            <a:ext cx="511802" cy="21476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065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2883" y="1764459"/>
            <a:ext cx="4329953" cy="3170264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Educational attainment;</a:t>
            </a:r>
          </a:p>
          <a:p>
            <a:r>
              <a:rPr lang="en-US" sz="2800" dirty="0">
                <a:solidFill>
                  <a:schemeClr val="tx1"/>
                </a:solidFill>
              </a:rPr>
              <a:t>Occupational complexity;</a:t>
            </a:r>
          </a:p>
          <a:p>
            <a:r>
              <a:rPr lang="en-US" sz="2800" dirty="0">
                <a:solidFill>
                  <a:schemeClr val="tx1"/>
                </a:solidFill>
              </a:rPr>
              <a:t>Later-life engagement in cognitive-intellectual activities.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Cognitive Reserve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6426" y="1999817"/>
            <a:ext cx="4114800" cy="250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682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Prospective study of community-dwelling older adults (≥65 y) living in China;</a:t>
            </a:r>
          </a:p>
          <a:p>
            <a:r>
              <a:rPr lang="en-US" sz="2400" dirty="0">
                <a:solidFill>
                  <a:schemeClr val="tx1"/>
                </a:solidFill>
              </a:rPr>
              <a:t>Median follow-up time was 5 years;</a:t>
            </a:r>
          </a:p>
          <a:p>
            <a:r>
              <a:rPr lang="en-US" sz="2400" dirty="0">
                <a:solidFill>
                  <a:schemeClr val="tx1"/>
                </a:solidFill>
              </a:rPr>
              <a:t>Late-life intellectual activities included reading books, newspapers, or magazines; playing board games, Mahjong, or card games; and betting on horse racing.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99247" y="251501"/>
            <a:ext cx="7756263" cy="1452608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Association of Daily Intellectual Activities With Lower Risk of Incident Dementia Among Older Chinese Adults (N=15,582)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52109" y="5004371"/>
            <a:ext cx="4391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ATC Lee, et al. JAMA Psychiatry 2018</a:t>
            </a:r>
          </a:p>
        </p:txBody>
      </p:sp>
    </p:spTree>
    <p:extLst>
      <p:ext uri="{BB962C8B-B14F-4D97-AF65-F5344CB8AC3E}">
        <p14:creationId xmlns:p14="http://schemas.microsoft.com/office/powerpoint/2010/main" val="1230888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963629"/>
              </p:ext>
            </p:extLst>
          </p:nvPr>
        </p:nvGraphicFramePr>
        <p:xfrm>
          <a:off x="360217" y="1794264"/>
          <a:ext cx="8128320" cy="2651760"/>
        </p:xfrm>
        <a:graphic>
          <a:graphicData uri="http://schemas.openxmlformats.org/drawingml/2006/table">
            <a:tbl>
              <a:tblPr/>
              <a:tblGrid>
                <a:gridCol w="1625664">
                  <a:extLst>
                    <a:ext uri="{9D8B030D-6E8A-4147-A177-3AD203B41FA5}">
                      <a16:colId xmlns:a16="http://schemas.microsoft.com/office/drawing/2014/main" val="3872181511"/>
                    </a:ext>
                  </a:extLst>
                </a:gridCol>
                <a:gridCol w="1625664">
                  <a:extLst>
                    <a:ext uri="{9D8B030D-6E8A-4147-A177-3AD203B41FA5}">
                      <a16:colId xmlns:a16="http://schemas.microsoft.com/office/drawing/2014/main" val="110043948"/>
                    </a:ext>
                  </a:extLst>
                </a:gridCol>
                <a:gridCol w="1625664">
                  <a:extLst>
                    <a:ext uri="{9D8B030D-6E8A-4147-A177-3AD203B41FA5}">
                      <a16:colId xmlns:a16="http://schemas.microsoft.com/office/drawing/2014/main" val="3819500493"/>
                    </a:ext>
                  </a:extLst>
                </a:gridCol>
                <a:gridCol w="1625664">
                  <a:extLst>
                    <a:ext uri="{9D8B030D-6E8A-4147-A177-3AD203B41FA5}">
                      <a16:colId xmlns:a16="http://schemas.microsoft.com/office/drawing/2014/main" val="4104785102"/>
                    </a:ext>
                  </a:extLst>
                </a:gridCol>
                <a:gridCol w="1625664">
                  <a:extLst>
                    <a:ext uri="{9D8B030D-6E8A-4147-A177-3AD203B41FA5}">
                      <a16:colId xmlns:a16="http://schemas.microsoft.com/office/drawing/2014/main" val="1725245968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Type of Leisure Activities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Model 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Model 2</a:t>
                      </a:r>
                      <a:r>
                        <a:rPr lang="en-US" b="1" baseline="30000" dirty="0"/>
                        <a:t>a</a:t>
                      </a:r>
                      <a:endParaRPr lang="en-US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80455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OR (95% CI)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i="1" dirty="0"/>
                        <a:t>P</a:t>
                      </a:r>
                      <a:r>
                        <a:rPr lang="en-US" b="1" dirty="0"/>
                        <a:t> Value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OR (95% CI)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i="1" dirty="0"/>
                        <a:t>P</a:t>
                      </a:r>
                      <a:r>
                        <a:rPr lang="en-US" b="1" dirty="0"/>
                        <a:t> Value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75879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Intellectual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0.59 (0.50-0.68)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&lt;.001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0.71 (0.60-0.84)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&lt;.001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34317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Social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1.00 (0.83-1.19)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.96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0.97 (0.81-1.17)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.78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98963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Other recreational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1.50 (0.84-2.69)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.18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1.56 (0.86-2.81)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.14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984645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6982" y="281508"/>
            <a:ext cx="817775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Estimated ORs for Incident Dementia After Excluding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Participants Who Developed Incident Dementia Within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3 Years After Baseline (N=15,582)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0217" y="4616211"/>
            <a:ext cx="85482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en-US" sz="16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Adjusted for age, sex, educational level, cardiovascular risk factors, visual and </a:t>
            </a:r>
          </a:p>
          <a:p>
            <a:pPr lvl="0" eaLnBrk="0" hangingPunct="0"/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hearing impairments, poor mobility, depression, smoking, adequate consumption of fruits and vegetables, regular physical exercise, and other types of leisure activities.</a:t>
            </a:r>
            <a:endParaRPr lang="en-US" alt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11236" y="5851359"/>
            <a:ext cx="4391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ATC Lee, et al. JAMA Psychiatry 2018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6E82C39-4226-44B5-8C43-8D3D2CC3E2FB}"/>
              </a:ext>
            </a:extLst>
          </p:cNvPr>
          <p:cNvSpPr/>
          <p:nvPr/>
        </p:nvSpPr>
        <p:spPr>
          <a:xfrm>
            <a:off x="4572000" y="1418286"/>
            <a:ext cx="3517799" cy="32905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67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8490" y="1611627"/>
            <a:ext cx="7745505" cy="3170264"/>
          </a:xfrm>
        </p:spPr>
        <p:txBody>
          <a:bodyPr/>
          <a:lstStyle/>
          <a:p>
            <a:pPr marL="0" indent="0">
              <a:buNone/>
            </a:pPr>
            <a:r>
              <a:rPr lang="en-US" sz="2400" i="1" dirty="0">
                <a:solidFill>
                  <a:schemeClr val="tx1"/>
                </a:solidFill>
              </a:rPr>
              <a:t>Intellectual capacity </a:t>
            </a:r>
            <a:r>
              <a:rPr lang="en-US" sz="2400" dirty="0">
                <a:solidFill>
                  <a:schemeClr val="tx1"/>
                </a:solidFill>
              </a:rPr>
              <a:t>gains due to education tend to plateau in late adolescence;</a:t>
            </a:r>
            <a:endParaRPr lang="en-US" sz="24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i="1" dirty="0">
                <a:solidFill>
                  <a:schemeClr val="tx1"/>
                </a:solidFill>
              </a:rPr>
              <a:t>Reverse causation</a:t>
            </a:r>
            <a:r>
              <a:rPr lang="en-US" sz="2400" dirty="0">
                <a:solidFill>
                  <a:schemeClr val="tx1"/>
                </a:solidFill>
              </a:rPr>
              <a:t>—those people with higher intellectual capacity tend to attain more education, achieve higher occupational status, and engage more in cognitive-intellectual activities</a:t>
            </a:r>
            <a:r>
              <a:rPr lang="en-US" sz="2400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Education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23372" y="4899408"/>
            <a:ext cx="5104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Kremen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WS, et al. PNAS. 2019;116:2021-2026</a:t>
            </a:r>
          </a:p>
        </p:txBody>
      </p:sp>
    </p:spTree>
    <p:extLst>
      <p:ext uri="{BB962C8B-B14F-4D97-AF65-F5344CB8AC3E}">
        <p14:creationId xmlns:p14="http://schemas.microsoft.com/office/powerpoint/2010/main" val="637376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1531" y="1044713"/>
            <a:ext cx="8664669" cy="403693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216728" y="1399300"/>
            <a:ext cx="1440873" cy="30618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57056" y="5832763"/>
            <a:ext cx="5223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Kremen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WS, et al. PNAS. 2019;116:2021-2026</a:t>
            </a:r>
          </a:p>
        </p:txBody>
      </p:sp>
      <p:sp>
        <p:nvSpPr>
          <p:cNvPr id="3" name="Rectangle 2"/>
          <p:cNvSpPr/>
          <p:nvPr/>
        </p:nvSpPr>
        <p:spPr>
          <a:xfrm>
            <a:off x="734131" y="101002"/>
            <a:ext cx="76478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Vietnam Era Twin Study of Aging (VETSA) (N=1009 male veterans)</a:t>
            </a:r>
          </a:p>
        </p:txBody>
      </p:sp>
      <p:sp>
        <p:nvSpPr>
          <p:cNvPr id="7" name="Rectangle 6"/>
          <p:cNvSpPr/>
          <p:nvPr/>
        </p:nvSpPr>
        <p:spPr>
          <a:xfrm>
            <a:off x="294270" y="5017128"/>
            <a:ext cx="84031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*GCA measured at age 20 and age 62 by the Armed Forces Qualification Test (AFQT)</a:t>
            </a:r>
          </a:p>
        </p:txBody>
      </p:sp>
    </p:spTree>
    <p:extLst>
      <p:ext uri="{BB962C8B-B14F-4D97-AF65-F5344CB8AC3E}">
        <p14:creationId xmlns:p14="http://schemas.microsoft.com/office/powerpoint/2010/main" val="3890731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7503" y="1468582"/>
            <a:ext cx="4127515" cy="3563123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Mild TBI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Concussion</a:t>
            </a:r>
          </a:p>
          <a:p>
            <a:r>
              <a:rPr lang="en-US" b="1" dirty="0">
                <a:solidFill>
                  <a:schemeClr val="tx1"/>
                </a:solidFill>
              </a:rPr>
              <a:t>Severe TBI</a:t>
            </a:r>
          </a:p>
          <a:p>
            <a:pPr lvl="1"/>
            <a:r>
              <a:rPr lang="en-US" dirty="0"/>
              <a:t>Skull fracture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Edema</a:t>
            </a:r>
          </a:p>
          <a:p>
            <a:pPr lvl="1"/>
            <a:r>
              <a:rPr lang="en-US" dirty="0"/>
              <a:t>Brain injury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Bleed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89" y="223792"/>
            <a:ext cx="7756263" cy="105425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Traumatic Brain Injury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392439" y="3250143"/>
            <a:ext cx="1248456" cy="692727"/>
          </a:xfrm>
          <a:prstGeom prst="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772" y="2310631"/>
            <a:ext cx="4000500" cy="2571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75018" y="4887962"/>
            <a:ext cx="4184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Hyperphosphorylated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tau pathology</a:t>
            </a:r>
          </a:p>
        </p:txBody>
      </p:sp>
    </p:spTree>
    <p:extLst>
      <p:ext uri="{BB962C8B-B14F-4D97-AF65-F5344CB8AC3E}">
        <p14:creationId xmlns:p14="http://schemas.microsoft.com/office/powerpoint/2010/main" val="2468091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0736" y="1038025"/>
            <a:ext cx="9234713" cy="369478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209937"/>
            <a:ext cx="7756263" cy="828087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Relative risk of all-cause dementia associated with mid-life TBI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94218" y="5064250"/>
            <a:ext cx="3103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Lancet Commission, 2020</a:t>
            </a:r>
          </a:p>
        </p:txBody>
      </p:sp>
      <p:sp>
        <p:nvSpPr>
          <p:cNvPr id="8" name="Rectangle 7"/>
          <p:cNvSpPr/>
          <p:nvPr/>
        </p:nvSpPr>
        <p:spPr>
          <a:xfrm>
            <a:off x="7841673" y="3505199"/>
            <a:ext cx="955963" cy="2632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97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89" y="1841636"/>
            <a:ext cx="8686819" cy="257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55646" y="899246"/>
            <a:ext cx="8259762" cy="590931"/>
          </a:xfrm>
          <a:noFill/>
          <a:ln/>
        </p:spPr>
        <p:txBody>
          <a:bodyPr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chemeClr val="tx2"/>
                </a:solidFill>
              </a:rPr>
              <a:t>Table 2. Associations between TBI and the risk of dementia during follow-up in 491,252 Swedish citizens &gt;50 years.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734600" y="4794138"/>
            <a:ext cx="810185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1600" dirty="0" err="1"/>
              <a:t>Nordström</a:t>
            </a:r>
            <a:r>
              <a:rPr lang="en-US" altLang="en-US" sz="1600" dirty="0"/>
              <a:t> A, </a:t>
            </a:r>
            <a:r>
              <a:rPr lang="en-US" altLang="en-US" sz="1600" dirty="0" err="1"/>
              <a:t>Nordström</a:t>
            </a:r>
            <a:r>
              <a:rPr lang="en-US" altLang="en-US" sz="1600" dirty="0"/>
              <a:t> P (2018) Traumatic brain injury and the risk of dementia diagnosis: A nationwide cohort study. PLOS Medicine 15(1): e1002496. https://doi.org/10.1371/journal.pmed.1002496</a:t>
            </a:r>
          </a:p>
          <a:p>
            <a:pPr eaLnBrk="1" hangingPunct="1"/>
            <a:r>
              <a:rPr lang="en-US" altLang="en-US" sz="1600" dirty="0">
                <a:hlinkClick r:id="rId3"/>
              </a:rPr>
              <a:t>https://journals.plos.org/plosmedicine/article?id=10.1371/journal.pmed.1002496</a:t>
            </a:r>
            <a:endParaRPr lang="en-US" altLang="en-US" sz="1600" dirty="0"/>
          </a:p>
        </p:txBody>
      </p:sp>
      <p:sp>
        <p:nvSpPr>
          <p:cNvPr id="2" name="Oval 1"/>
          <p:cNvSpPr/>
          <p:nvPr/>
        </p:nvSpPr>
        <p:spPr>
          <a:xfrm>
            <a:off x="6830291" y="1607127"/>
            <a:ext cx="2085117" cy="25353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40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8397" y="1305752"/>
            <a:ext cx="7431668" cy="364572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251502"/>
            <a:ext cx="7756263" cy="105425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Global Aging Demographics</a:t>
            </a:r>
          </a:p>
        </p:txBody>
      </p:sp>
    </p:spTree>
    <p:extLst>
      <p:ext uri="{BB962C8B-B14F-4D97-AF65-F5344CB8AC3E}">
        <p14:creationId xmlns:p14="http://schemas.microsoft.com/office/powerpoint/2010/main" val="2722092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3987890"/>
              </p:ext>
            </p:extLst>
          </p:nvPr>
        </p:nvGraphicFramePr>
        <p:xfrm>
          <a:off x="688490" y="1167206"/>
          <a:ext cx="7747000" cy="3170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7981" y="265356"/>
            <a:ext cx="7756263" cy="1054250"/>
          </a:xfrm>
        </p:spPr>
        <p:txBody>
          <a:bodyPr/>
          <a:lstStyle/>
          <a:p>
            <a:pPr algn="ctr"/>
            <a:r>
              <a:rPr lang="en-US" sz="2800" dirty="0"/>
              <a:t>Dose Response Association between TBI and Dementia Risk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5600" y="4342138"/>
            <a:ext cx="4461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Traumatic Brain Injuries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5514029" y="5070016"/>
            <a:ext cx="34980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Nordström</a:t>
            </a: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A, </a:t>
            </a:r>
            <a:r>
              <a:rPr kumimoji="0" lang="en-US" altLang="en-US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Nordström</a:t>
            </a: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 (2018)</a:t>
            </a: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7920" y="831278"/>
            <a:ext cx="1496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Odds Ratio</a:t>
            </a:r>
          </a:p>
        </p:txBody>
      </p:sp>
    </p:spTree>
    <p:extLst>
      <p:ext uri="{BB962C8B-B14F-4D97-AF65-F5344CB8AC3E}">
        <p14:creationId xmlns:p14="http://schemas.microsoft.com/office/powerpoint/2010/main" val="374116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696" y="0"/>
            <a:ext cx="6123902" cy="67471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69527" y="1246905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N=357,558 Military Veterans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26525" y="6237568"/>
            <a:ext cx="2272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Barns DE, et al. 2018</a:t>
            </a:r>
          </a:p>
        </p:txBody>
      </p:sp>
    </p:spTree>
    <p:extLst>
      <p:ext uri="{BB962C8B-B14F-4D97-AF65-F5344CB8AC3E}">
        <p14:creationId xmlns:p14="http://schemas.microsoft.com/office/powerpoint/2010/main" val="5401618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9745" y="1740981"/>
            <a:ext cx="5486400" cy="33337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Air Pollution</a:t>
            </a:r>
          </a:p>
        </p:txBody>
      </p:sp>
    </p:spTree>
    <p:extLst>
      <p:ext uri="{BB962C8B-B14F-4D97-AF65-F5344CB8AC3E}">
        <p14:creationId xmlns:p14="http://schemas.microsoft.com/office/powerpoint/2010/main" val="16099255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89033"/>
            <a:ext cx="9268027" cy="275223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6708" y="223793"/>
            <a:ext cx="7756263" cy="1480316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Exposure to ambient air pollution and the incidence of dementia: A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population-based cohort study*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1055" y="4641530"/>
            <a:ext cx="7938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*A 12-y prospective study of over 2 million Canadian-born adults 55-85 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04633" y="5818909"/>
            <a:ext cx="5209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Chen H, et al. Environment International. 2017</a:t>
            </a:r>
          </a:p>
        </p:txBody>
      </p:sp>
      <p:sp>
        <p:nvSpPr>
          <p:cNvPr id="6" name="Rectangle 5"/>
          <p:cNvSpPr/>
          <p:nvPr/>
        </p:nvSpPr>
        <p:spPr>
          <a:xfrm>
            <a:off x="2604633" y="2648900"/>
            <a:ext cx="15268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PAF=6.1%</a:t>
            </a:r>
          </a:p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wPAF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=2.3%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93333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247" y="306919"/>
            <a:ext cx="7756263" cy="1341772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Burden of Dementia-Specific Mortality Associated With PM</a:t>
            </a:r>
            <a:r>
              <a:rPr lang="en-US" sz="2800" baseline="-25000" dirty="0">
                <a:solidFill>
                  <a:schemeClr val="tx1"/>
                </a:solidFill>
              </a:rPr>
              <a:t>2.5</a:t>
            </a:r>
            <a:r>
              <a:rPr lang="en-US" sz="2800" dirty="0">
                <a:solidFill>
                  <a:schemeClr val="tx1"/>
                </a:solidFill>
              </a:rPr>
              <a:t> Air Pollution in the United States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5083075"/>
              </p:ext>
            </p:extLst>
          </p:nvPr>
        </p:nvGraphicFramePr>
        <p:xfrm>
          <a:off x="698500" y="1972539"/>
          <a:ext cx="77470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9400">
                  <a:extLst>
                    <a:ext uri="{9D8B030D-6E8A-4147-A177-3AD203B41FA5}">
                      <a16:colId xmlns:a16="http://schemas.microsoft.com/office/drawing/2014/main" val="2026228318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018491347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3713332797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3948427767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644112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  <a:p>
                      <a:r>
                        <a:rPr lang="en-US" b="1" dirty="0"/>
                        <a:t>PAF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  <a:p>
                      <a:r>
                        <a:rPr lang="en-US" b="1" dirty="0"/>
                        <a:t>Total Deaths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  <a:p>
                      <a:r>
                        <a:rPr lang="en-US" b="1" dirty="0"/>
                        <a:t>Rate/100,000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Age-standardized Rate/100,000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5006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1" dirty="0"/>
                    </a:p>
                    <a:p>
                      <a:r>
                        <a:rPr lang="en-US" b="1" dirty="0"/>
                        <a:t>Dementia</a:t>
                      </a:r>
                    </a:p>
                    <a:p>
                      <a:r>
                        <a:rPr lang="en-US" b="1" dirty="0"/>
                        <a:t>Mortality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8.2 (6.0-13.1)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19,852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6.1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5.1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96911096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2341418" y="2992577"/>
            <a:ext cx="61140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03564" y="3851561"/>
            <a:ext cx="7804346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29491" y="4085392"/>
            <a:ext cx="78832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cohort of 4,522,160 US veterans followed up between 2006 and 2016.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The burden was particularly high in African Americans and those living in low socioeconomic communities.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44294" y="5010782"/>
            <a:ext cx="4881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Bowe B, et al. JAMA Network Open, 2019</a:t>
            </a:r>
          </a:p>
        </p:txBody>
      </p:sp>
    </p:spTree>
    <p:extLst>
      <p:ext uri="{BB962C8B-B14F-4D97-AF65-F5344CB8AC3E}">
        <p14:creationId xmlns:p14="http://schemas.microsoft.com/office/powerpoint/2010/main" val="39855772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4688" y="1058573"/>
            <a:ext cx="5089679" cy="457769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182229"/>
            <a:ext cx="7756263" cy="1054250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Air Pollution and Dementia: a Systematic Review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37164" y="6040582"/>
            <a:ext cx="4987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Peters R. et al., J Alzheimer’s Disease. 2019 </a:t>
            </a:r>
          </a:p>
        </p:txBody>
      </p:sp>
    </p:spTree>
    <p:extLst>
      <p:ext uri="{BB962C8B-B14F-4D97-AF65-F5344CB8AC3E}">
        <p14:creationId xmlns:p14="http://schemas.microsoft.com/office/powerpoint/2010/main" val="42364846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328612"/>
            <a:ext cx="7595235" cy="64036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88727" y="6188425"/>
            <a:ext cx="2216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US Census, 2018</a:t>
            </a:r>
          </a:p>
        </p:txBody>
      </p:sp>
    </p:spTree>
    <p:extLst>
      <p:ext uri="{BB962C8B-B14F-4D97-AF65-F5344CB8AC3E}">
        <p14:creationId xmlns:p14="http://schemas.microsoft.com/office/powerpoint/2010/main" val="23182505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Social Isolation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" y="2058697"/>
            <a:ext cx="3929063" cy="26146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39491" y="2058697"/>
            <a:ext cx="47382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25% of older adults live alone;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20% of older adults report feeling lonely;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Social isolation among older people is associated with an extra $6.7 billion in Medicare spending per year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78582" y="6040582"/>
            <a:ext cx="3865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Meals on Wheels America, 2020</a:t>
            </a:r>
          </a:p>
        </p:txBody>
      </p:sp>
    </p:spTree>
    <p:extLst>
      <p:ext uri="{BB962C8B-B14F-4D97-AF65-F5344CB8AC3E}">
        <p14:creationId xmlns:p14="http://schemas.microsoft.com/office/powerpoint/2010/main" val="42652244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62458"/>
            <a:ext cx="9254836" cy="37412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98328" y="2590799"/>
            <a:ext cx="1357745" cy="24522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7038109" y="3103419"/>
            <a:ext cx="360219" cy="16625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7038104" y="3602194"/>
            <a:ext cx="360219" cy="16625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7024245" y="3865434"/>
            <a:ext cx="360219" cy="16625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7024240" y="4114819"/>
            <a:ext cx="360219" cy="16625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7038090" y="4350349"/>
            <a:ext cx="360219" cy="16625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Influence of social relationship domains and their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combinations on incident dementia: a prospective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cohort study (N=13,984)*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8650" y="5890071"/>
            <a:ext cx="8515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*13,984 community-dwelling Japanese older adults followed for 9.4 years.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80509" y="6400800"/>
            <a:ext cx="5611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Saito T, et al. J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Epidemiol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Community Health, 2018</a:t>
            </a:r>
          </a:p>
        </p:txBody>
      </p:sp>
    </p:spTree>
    <p:extLst>
      <p:ext uri="{BB962C8B-B14F-4D97-AF65-F5344CB8AC3E}">
        <p14:creationId xmlns:p14="http://schemas.microsoft.com/office/powerpoint/2010/main" val="31241807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363" y="0"/>
            <a:ext cx="7886700" cy="1357745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Influence of social relationship domains and their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combinations on incident dementia: a prospective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cohort study (N=13,984)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0701" y="1174462"/>
            <a:ext cx="5132025" cy="54214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64231" y="6411256"/>
            <a:ext cx="2334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Saito T, et al., 2018</a:t>
            </a:r>
          </a:p>
        </p:txBody>
      </p:sp>
    </p:spTree>
    <p:extLst>
      <p:ext uri="{BB962C8B-B14F-4D97-AF65-F5344CB8AC3E}">
        <p14:creationId xmlns:p14="http://schemas.microsoft.com/office/powerpoint/2010/main" val="3331956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0219" y="1371600"/>
            <a:ext cx="8084534" cy="3976255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Approximately 11.2% of Americans over age 65 have probable dementia and 10.6% have possible dementia according to the National Health and Aging Trends Study;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These estimates are expected to increase by 2050 and have significant implications for the health and function of older adults, as well as for their families, and the healthcare system;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Dementia significantly impairs daily functioning, with estimated costs in the United States of between $159 and $215 billion each year; 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209938"/>
            <a:ext cx="7756263" cy="105425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12637017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0217" y="-91126"/>
            <a:ext cx="4918666" cy="69491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6871856" y="3043412"/>
            <a:ext cx="394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Lancet Commission, 2020</a:t>
            </a:r>
          </a:p>
        </p:txBody>
      </p:sp>
    </p:spTree>
    <p:extLst>
      <p:ext uri="{BB962C8B-B14F-4D97-AF65-F5344CB8AC3E}">
        <p14:creationId xmlns:p14="http://schemas.microsoft.com/office/powerpoint/2010/main" val="14080100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43683"/>
            <a:ext cx="7756263" cy="116166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Preventive </a:t>
            </a:r>
            <a:r>
              <a:rPr lang="en-US" sz="4000" b="1" dirty="0"/>
              <a:t>s</a:t>
            </a:r>
            <a:r>
              <a:rPr lang="en-US" sz="4000" b="1" dirty="0">
                <a:solidFill>
                  <a:schemeClr val="tx1"/>
                </a:solidFill>
              </a:rPr>
              <a:t>trategies targeted toward the individual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26" y="1097281"/>
            <a:ext cx="8534374" cy="52526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02037" y="5980575"/>
            <a:ext cx="394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Lancet Commission, 2020</a:t>
            </a:r>
          </a:p>
        </p:txBody>
      </p:sp>
    </p:spTree>
    <p:extLst>
      <p:ext uri="{BB962C8B-B14F-4D97-AF65-F5344CB8AC3E}">
        <p14:creationId xmlns:p14="http://schemas.microsoft.com/office/powerpoint/2010/main" val="14034059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4784" y="528708"/>
            <a:ext cx="6838263" cy="99417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Policy, Systems, Environment (PSE)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885951"/>
            <a:ext cx="6931959" cy="2057399"/>
          </a:xfrm>
        </p:spPr>
        <p:txBody>
          <a:bodyPr>
            <a:noAutofit/>
          </a:bodyPr>
          <a:lstStyle/>
          <a:p>
            <a:pPr>
              <a:buSzPct val="75000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Working at a more foundational level to address causes and improve environments where we live, work, learn, play, and receive health care, we can prevent many people from becoming chronically ill</a:t>
            </a:r>
          </a:p>
          <a:p>
            <a:pPr marL="0" indent="0">
              <a:buSzPct val="75000"/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75000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Can help public health advocates create sustainable, comprehensive measures to improve public health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275338"/>
              </p:ext>
            </p:extLst>
          </p:nvPr>
        </p:nvGraphicFramePr>
        <p:xfrm>
          <a:off x="1200150" y="4306421"/>
          <a:ext cx="6457950" cy="127332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532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2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27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40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Policy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Systems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Environment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592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Written statement of organizational position, decision or course of action. (such as ordinances,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resolutions, mandates, guidelines, or rules)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Changes in organizational procedures (such as personnel, resource allocation, programs)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Physical, observable changes in the built, economic, and/or social environment.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54823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6644" y="1161979"/>
            <a:ext cx="8328701" cy="4669791"/>
          </a:xfrm>
        </p:spPr>
        <p:txBody>
          <a:bodyPr/>
          <a:lstStyle/>
          <a:p>
            <a:r>
              <a:rPr lang="en-US" sz="2200" dirty="0">
                <a:solidFill>
                  <a:schemeClr val="tx1"/>
                </a:solidFill>
              </a:rPr>
              <a:t>Prioritize education across the life-span;</a:t>
            </a:r>
          </a:p>
          <a:p>
            <a:r>
              <a:rPr lang="en-US" sz="2200" dirty="0">
                <a:solidFill>
                  <a:schemeClr val="tx1"/>
                </a:solidFill>
              </a:rPr>
              <a:t>Create healthy food and built environments;</a:t>
            </a:r>
          </a:p>
          <a:p>
            <a:r>
              <a:rPr lang="en-US" sz="2200" dirty="0">
                <a:solidFill>
                  <a:schemeClr val="tx1"/>
                </a:solidFill>
              </a:rPr>
              <a:t>Create stricter laws to reduce sport-, occupational-, and transportation-related TBIs;</a:t>
            </a:r>
          </a:p>
          <a:p>
            <a:r>
              <a:rPr lang="en-US" sz="2200" dirty="0">
                <a:solidFill>
                  <a:schemeClr val="tx1"/>
                </a:solidFill>
              </a:rPr>
              <a:t>Create stricter air pollution regulations –especially in low-income neighborhoods;</a:t>
            </a:r>
          </a:p>
          <a:p>
            <a:r>
              <a:rPr lang="en-US" sz="2200" dirty="0">
                <a:solidFill>
                  <a:schemeClr val="tx1"/>
                </a:solidFill>
              </a:rPr>
              <a:t>Create stricter occupational and environmental noise pollution regulations;</a:t>
            </a:r>
          </a:p>
          <a:p>
            <a:r>
              <a:rPr lang="en-US" sz="2200" dirty="0">
                <a:solidFill>
                  <a:schemeClr val="tx1"/>
                </a:solidFill>
              </a:rPr>
              <a:t>Strengthen national efforts to reduce exposure to SHS – especially among children;</a:t>
            </a:r>
          </a:p>
          <a:p>
            <a:r>
              <a:rPr lang="en-US" sz="2200" dirty="0">
                <a:solidFill>
                  <a:schemeClr val="tx1"/>
                </a:solidFill>
              </a:rPr>
              <a:t>Create more Age-Friendly environments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227697"/>
            <a:ext cx="7756263" cy="674132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PSE Priorities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11236" y="5808852"/>
            <a:ext cx="5233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Adapted from Lancet Commission, 2020</a:t>
            </a:r>
          </a:p>
        </p:txBody>
      </p:sp>
    </p:spTree>
    <p:extLst>
      <p:ext uri="{BB962C8B-B14F-4D97-AF65-F5344CB8AC3E}">
        <p14:creationId xmlns:p14="http://schemas.microsoft.com/office/powerpoint/2010/main" val="9281668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1377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65581" y="1108363"/>
            <a:ext cx="7745505" cy="428105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As much as </a:t>
            </a:r>
            <a:r>
              <a:rPr lang="en-US" sz="2400" b="1" dirty="0">
                <a:solidFill>
                  <a:schemeClr val="tx1"/>
                </a:solidFill>
              </a:rPr>
              <a:t>40%</a:t>
            </a:r>
            <a:r>
              <a:rPr lang="en-US" sz="2400" dirty="0">
                <a:solidFill>
                  <a:schemeClr val="tx1"/>
                </a:solidFill>
              </a:rPr>
              <a:t> of dementia may be attributable to twelve modifiable risk factors: </a:t>
            </a:r>
          </a:p>
          <a:p>
            <a:pPr marL="0" indent="0"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low education			current smoking </a:t>
            </a:r>
          </a:p>
          <a:p>
            <a:r>
              <a:rPr lang="en-US" sz="2400" dirty="0">
                <a:solidFill>
                  <a:schemeClr val="tx1"/>
                </a:solidFill>
              </a:rPr>
              <a:t>physical inactivity 	hypertension</a:t>
            </a:r>
          </a:p>
          <a:p>
            <a:r>
              <a:rPr lang="en-US" sz="2400" dirty="0">
                <a:solidFill>
                  <a:schemeClr val="tx1"/>
                </a:solidFill>
              </a:rPr>
              <a:t>obesity in mid-life		diabetes </a:t>
            </a:r>
          </a:p>
          <a:p>
            <a:r>
              <a:rPr lang="en-US" sz="2400" dirty="0">
                <a:solidFill>
                  <a:schemeClr val="tx1"/>
                </a:solidFill>
              </a:rPr>
              <a:t>depression			hearing loss </a:t>
            </a:r>
          </a:p>
          <a:p>
            <a:r>
              <a:rPr lang="en-US" sz="2400" dirty="0">
                <a:solidFill>
                  <a:schemeClr val="tx1"/>
                </a:solidFill>
              </a:rPr>
              <a:t>social isolation		</a:t>
            </a:r>
            <a:r>
              <a:rPr lang="en-US" sz="2400" dirty="0">
                <a:solidFill>
                  <a:srgbClr val="FF0000"/>
                </a:solidFill>
              </a:rPr>
              <a:t>excessive alcohol use</a:t>
            </a:r>
          </a:p>
          <a:p>
            <a:r>
              <a:rPr lang="en-US" sz="2400" dirty="0">
                <a:solidFill>
                  <a:srgbClr val="FF0000"/>
                </a:solidFill>
              </a:rPr>
              <a:t>traumatic brain injury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air pollution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362338"/>
            <a:ext cx="7756263" cy="746026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Dementia is a multifactorial disease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71310" y="5006236"/>
            <a:ext cx="3016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Lancet Commission, 2020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77091" y="4668978"/>
            <a:ext cx="688490" cy="24026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90941" y="5070768"/>
            <a:ext cx="688490" cy="24026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532909" y="4239487"/>
            <a:ext cx="688490" cy="24026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731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376193"/>
            <a:ext cx="7756263" cy="131406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 Life Course Approach to Preventing Dementia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52955" y="2687773"/>
            <a:ext cx="7457983" cy="277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8272" y="2147448"/>
            <a:ext cx="131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Early Life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47984" y="2147448"/>
            <a:ext cx="131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Mid-Life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95984" y="2147448"/>
            <a:ext cx="131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Later Life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02037" y="5010974"/>
            <a:ext cx="394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Lancet Commission, 2020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72" y="2964873"/>
            <a:ext cx="1743075" cy="26193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328" y="3178753"/>
            <a:ext cx="2886075" cy="15811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4387" y="299169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963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4578" y="1097932"/>
            <a:ext cx="5544086" cy="482116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155578"/>
            <a:ext cx="7756263" cy="942353"/>
          </a:xfrm>
        </p:spPr>
        <p:txBody>
          <a:bodyPr/>
          <a:lstStyle/>
          <a:p>
            <a:pPr algn="ctr"/>
            <a:r>
              <a:rPr lang="en-US" sz="2800" dirty="0"/>
              <a:t>Population attributable fractions for 12 dementia risk factors</a:t>
            </a:r>
          </a:p>
        </p:txBody>
      </p:sp>
      <p:sp>
        <p:nvSpPr>
          <p:cNvPr id="6" name="Rectangle 5"/>
          <p:cNvSpPr/>
          <p:nvPr/>
        </p:nvSpPr>
        <p:spPr>
          <a:xfrm>
            <a:off x="4383373" y="6264624"/>
            <a:ext cx="2845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Lancet Commission, 2020</a:t>
            </a:r>
          </a:p>
        </p:txBody>
      </p:sp>
    </p:spTree>
    <p:extLst>
      <p:ext uri="{BB962C8B-B14F-4D97-AF65-F5344CB8AC3E}">
        <p14:creationId xmlns:p14="http://schemas.microsoft.com/office/powerpoint/2010/main" val="2976899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071" y="1851011"/>
            <a:ext cx="3823854" cy="3170264"/>
          </a:xfrm>
        </p:spPr>
        <p:txBody>
          <a:bodyPr/>
          <a:lstStyle/>
          <a:p>
            <a:r>
              <a:rPr lang="en-US" sz="2200" dirty="0">
                <a:solidFill>
                  <a:schemeClr val="tx1"/>
                </a:solidFill>
              </a:rPr>
              <a:t>Preventing neuropathological damage;</a:t>
            </a:r>
          </a:p>
          <a:p>
            <a:endParaRPr lang="en-US" sz="2200" dirty="0">
              <a:solidFill>
                <a:schemeClr val="tx1"/>
              </a:solidFill>
            </a:endParaRPr>
          </a:p>
          <a:p>
            <a:r>
              <a:rPr lang="en-US" sz="2200" dirty="0">
                <a:solidFill>
                  <a:schemeClr val="tx1"/>
                </a:solidFill>
              </a:rPr>
              <a:t>Increasing and maintaining cognitive reserve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Preventive Pathways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505" y="1583058"/>
            <a:ext cx="4714875" cy="313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396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269" y="2725361"/>
            <a:ext cx="21847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Obesity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Hyperglycemia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Hyperinsulinemia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753687" y="2836273"/>
            <a:ext cx="578031" cy="2939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2799" y="2228849"/>
            <a:ext cx="28509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Cardiovascular dysregulation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Inflammation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Endothelial dysfunction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Arterial stiffness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Low vascular reactivity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Increased AGE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Increased homocysteine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Mitochondrial toxicity </a:t>
            </a:r>
          </a:p>
        </p:txBody>
      </p:sp>
      <p:sp>
        <p:nvSpPr>
          <p:cNvPr id="7" name="Right Arrow 6"/>
          <p:cNvSpPr/>
          <p:nvPr/>
        </p:nvSpPr>
        <p:spPr>
          <a:xfrm>
            <a:off x="4454433" y="2836272"/>
            <a:ext cx="578031" cy="2939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50227" y="2229940"/>
            <a:ext cx="24198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Neuropathology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Brain blood flow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Brain volume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Hyperphos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tau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Β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-amyloid</a:t>
            </a:r>
            <a:r>
              <a:rPr lang="en-US" baseline="-25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40,42</a:t>
            </a:r>
          </a:p>
        </p:txBody>
      </p:sp>
      <p:sp>
        <p:nvSpPr>
          <p:cNvPr id="9" name="Right Arrow 8"/>
          <p:cNvSpPr/>
          <p:nvPr/>
        </p:nvSpPr>
        <p:spPr>
          <a:xfrm>
            <a:off x="7048655" y="2820028"/>
            <a:ext cx="578031" cy="2939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34004" y="2680063"/>
            <a:ext cx="1277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Cognitive Decline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3455" y="318655"/>
            <a:ext cx="80079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Dysregulation of metabolic, inflammatory, and oxidative pathways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29045" y="1759092"/>
            <a:ext cx="1862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Mid- Life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8606" y="4228935"/>
            <a:ext cx="22341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inactivity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Hypertension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Diabetes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Alcohol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097569" y="3833255"/>
            <a:ext cx="0" cy="3956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8950DC1-3327-40F9-A255-BA60AD64CEC6}"/>
              </a:ext>
            </a:extLst>
          </p:cNvPr>
          <p:cNvSpPr txBox="1"/>
          <p:nvPr/>
        </p:nvSpPr>
        <p:spPr>
          <a:xfrm>
            <a:off x="551953" y="2128424"/>
            <a:ext cx="1862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Life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49A887-F53F-4AEF-9EA1-5930FABC7CA5}"/>
              </a:ext>
            </a:extLst>
          </p:cNvPr>
          <p:cNvSpPr txBox="1"/>
          <p:nvPr/>
        </p:nvSpPr>
        <p:spPr>
          <a:xfrm>
            <a:off x="5524645" y="1726826"/>
            <a:ext cx="1862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Later- Life</a:t>
            </a:r>
          </a:p>
        </p:txBody>
      </p:sp>
    </p:spTree>
    <p:extLst>
      <p:ext uri="{BB962C8B-B14F-4D97-AF65-F5344CB8AC3E}">
        <p14:creationId xmlns:p14="http://schemas.microsoft.com/office/powerpoint/2010/main" val="1676202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72063" y="1028660"/>
            <a:ext cx="3172690" cy="4286555"/>
          </a:xfrm>
        </p:spPr>
        <p:txBody>
          <a:bodyPr/>
          <a:lstStyle/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Smoking</a:t>
            </a:r>
          </a:p>
          <a:p>
            <a:r>
              <a:rPr lang="en-US" sz="2800" dirty="0">
                <a:solidFill>
                  <a:schemeClr val="tx1"/>
                </a:solidFill>
              </a:rPr>
              <a:t>Diet</a:t>
            </a:r>
          </a:p>
          <a:p>
            <a:r>
              <a:rPr lang="en-US" sz="2800" dirty="0">
                <a:solidFill>
                  <a:schemeClr val="tx1"/>
                </a:solidFill>
              </a:rPr>
              <a:t>Physical activity</a:t>
            </a:r>
          </a:p>
          <a:p>
            <a:r>
              <a:rPr lang="en-US" sz="2800" dirty="0">
                <a:solidFill>
                  <a:schemeClr val="tx1"/>
                </a:solidFill>
              </a:rPr>
              <a:t>BMI</a:t>
            </a:r>
          </a:p>
          <a:p>
            <a:r>
              <a:rPr lang="en-US" sz="2800" dirty="0">
                <a:solidFill>
                  <a:schemeClr val="tx1"/>
                </a:solidFill>
              </a:rPr>
              <a:t>Fasting glucose</a:t>
            </a:r>
          </a:p>
          <a:p>
            <a:r>
              <a:rPr lang="en-US" sz="2800" dirty="0">
                <a:solidFill>
                  <a:schemeClr val="tx1"/>
                </a:solidFill>
              </a:rPr>
              <a:t>Cholesterol</a:t>
            </a:r>
          </a:p>
          <a:p>
            <a:r>
              <a:rPr lang="en-US" sz="2800" dirty="0">
                <a:solidFill>
                  <a:schemeClr val="tx1"/>
                </a:solidFill>
              </a:rPr>
              <a:t>SBP/DBP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8490" y="265356"/>
            <a:ext cx="7756263" cy="105425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Life’s Simple 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565" y="1319606"/>
            <a:ext cx="4446198" cy="37889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19454" y="5524521"/>
            <a:ext cx="1995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AHA, 2010 </a:t>
            </a:r>
          </a:p>
        </p:txBody>
      </p:sp>
    </p:spTree>
    <p:extLst>
      <p:ext uri="{BB962C8B-B14F-4D97-AF65-F5344CB8AC3E}">
        <p14:creationId xmlns:p14="http://schemas.microsoft.com/office/powerpoint/2010/main" val="121705222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SPHHS_GW_Photography_Campus.potx</Template>
  <TotalTime>2801</TotalTime>
  <Words>1445</Words>
  <Application>Microsoft Office PowerPoint</Application>
  <PresentationFormat>On-screen Show (4:3)</PresentationFormat>
  <Paragraphs>225</Paragraphs>
  <Slides>34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Book Antiqua</vt:lpstr>
      <vt:lpstr>Calibri</vt:lpstr>
      <vt:lpstr>Calibri Light</vt:lpstr>
      <vt:lpstr>Custom Design</vt:lpstr>
      <vt:lpstr>Office Theme</vt:lpstr>
      <vt:lpstr>Life-Course Strategies for Preventing Dementia </vt:lpstr>
      <vt:lpstr>Global Aging Demographics</vt:lpstr>
      <vt:lpstr>Background</vt:lpstr>
      <vt:lpstr>Dementia is a multifactorial disease</vt:lpstr>
      <vt:lpstr>A Life Course Approach to Preventing Dementia</vt:lpstr>
      <vt:lpstr>Population attributable fractions for 12 dementia risk factors</vt:lpstr>
      <vt:lpstr>Preventive Pathways</vt:lpstr>
      <vt:lpstr>PowerPoint Presentation</vt:lpstr>
      <vt:lpstr>Life’s Simple 7</vt:lpstr>
      <vt:lpstr>PowerPoint Presentation</vt:lpstr>
      <vt:lpstr>Building and Maintaining Cognitive Reserve</vt:lpstr>
      <vt:lpstr>Cognitive Reserve</vt:lpstr>
      <vt:lpstr>Association of Daily Intellectual Activities With Lower Risk of Incident Dementia Among Older Chinese Adults (N=15,582)</vt:lpstr>
      <vt:lpstr>PowerPoint Presentation</vt:lpstr>
      <vt:lpstr>Education</vt:lpstr>
      <vt:lpstr>PowerPoint Presentation</vt:lpstr>
      <vt:lpstr>Traumatic Brain Injury</vt:lpstr>
      <vt:lpstr>Relative risk of all-cause dementia associated with mid-life TBI</vt:lpstr>
      <vt:lpstr>PowerPoint Presentation</vt:lpstr>
      <vt:lpstr>Dose Response Association between TBI and Dementia Risk</vt:lpstr>
      <vt:lpstr>PowerPoint Presentation</vt:lpstr>
      <vt:lpstr>Air Pollution</vt:lpstr>
      <vt:lpstr>Exposure to ambient air pollution and the incidence of dementia: A population-based cohort study* </vt:lpstr>
      <vt:lpstr>Burden of Dementia-Specific Mortality Associated With PM2.5 Air Pollution in the United States</vt:lpstr>
      <vt:lpstr>Air Pollution and Dementia: a Systematic Review</vt:lpstr>
      <vt:lpstr>PowerPoint Presentation</vt:lpstr>
      <vt:lpstr>Social Isolation</vt:lpstr>
      <vt:lpstr>Influence of social relationship domains and their combinations on incident dementia: a prospective cohort study (N=13,984)*</vt:lpstr>
      <vt:lpstr>Influence of social relationship domains and their combinations on incident dementia: a prospective cohort study (N=13,984)</vt:lpstr>
      <vt:lpstr>PowerPoint Presentation</vt:lpstr>
      <vt:lpstr>Preventive strategies targeted toward the individual</vt:lpstr>
      <vt:lpstr>Policy, Systems, Environment (PSE) Approach</vt:lpstr>
      <vt:lpstr>PSE Priorities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</dc:creator>
  <cp:lastModifiedBy>Dale Murrie</cp:lastModifiedBy>
  <cp:revision>375</cp:revision>
  <dcterms:created xsi:type="dcterms:W3CDTF">2013-01-14T20:12:21Z</dcterms:created>
  <dcterms:modified xsi:type="dcterms:W3CDTF">2023-09-26T16:39:57Z</dcterms:modified>
</cp:coreProperties>
</file>