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70" r:id="rId2"/>
    <p:sldId id="666" r:id="rId3"/>
    <p:sldId id="571" r:id="rId4"/>
    <p:sldId id="1087" r:id="rId5"/>
    <p:sldId id="286" r:id="rId6"/>
    <p:sldId id="1099" r:id="rId7"/>
    <p:sldId id="1107" r:id="rId8"/>
    <p:sldId id="1088" r:id="rId9"/>
    <p:sldId id="1108" r:id="rId10"/>
    <p:sldId id="1090" r:id="rId11"/>
    <p:sldId id="1091" r:id="rId12"/>
    <p:sldId id="1048" r:id="rId13"/>
    <p:sldId id="1092" r:id="rId14"/>
    <p:sldId id="1093" r:id="rId15"/>
    <p:sldId id="1094" r:id="rId16"/>
    <p:sldId id="1095" r:id="rId17"/>
    <p:sldId id="1096" r:id="rId18"/>
    <p:sldId id="1097" r:id="rId19"/>
    <p:sldId id="1101" r:id="rId20"/>
    <p:sldId id="1102" r:id="rId21"/>
    <p:sldId id="1100" r:id="rId22"/>
    <p:sldId id="1056" r:id="rId23"/>
    <p:sldId id="878" r:id="rId24"/>
    <p:sldId id="1103" r:id="rId25"/>
    <p:sldId id="1089" r:id="rId26"/>
    <p:sldId id="1104" r:id="rId27"/>
    <p:sldId id="643" r:id="rId28"/>
    <p:sldId id="644" r:id="rId29"/>
    <p:sldId id="641" r:id="rId30"/>
    <p:sldId id="1105" r:id="rId31"/>
    <p:sldId id="1070" r:id="rId32"/>
    <p:sldId id="669" r:id="rId33"/>
    <p:sldId id="1098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63CCE"/>
    <a:srgbClr val="0027A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1" autoAdjust="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52"/>
    </p:cViewPr>
  </p:sorterViewPr>
  <p:notesViewPr>
    <p:cSldViewPr>
      <p:cViewPr varScale="1">
        <p:scale>
          <a:sx n="82" d="100"/>
          <a:sy n="82" d="100"/>
        </p:scale>
        <p:origin x="-3102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820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defTabSz="90802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 b="0"/>
            </a:lvl1pPr>
          </a:lstStyle>
          <a:p>
            <a:pPr>
              <a:defRPr/>
            </a:pPr>
            <a:fld id="{3A79AEDE-3D7A-412C-BDDF-B482E2F4C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820" y="1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77" y="4426857"/>
            <a:ext cx="5123921" cy="41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defTabSz="90802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0" tIns="45400" rIns="90800" bIns="45400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/>
            </a:lvl1pPr>
          </a:lstStyle>
          <a:p>
            <a:pPr>
              <a:defRPr/>
            </a:pPr>
            <a:fld id="{117BF422-453F-4AB4-82F5-2B10F0FCC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44535C2-5612-4BE6-8DF1-870A75EC4175}" type="slidenum">
              <a:rPr lang="en-US" altLang="en-US" sz="1100"/>
              <a:pPr algn="r"/>
              <a:t>3</a:t>
            </a:fld>
            <a:endParaRPr lang="en-US" altLang="en-US" sz="11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8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DC6DA7B-577F-43FD-AB99-A5D031949299}" type="slidenum">
              <a:rPr lang="en-US" altLang="en-US" sz="1100"/>
              <a:pPr algn="r"/>
              <a:t>4</a:t>
            </a:fld>
            <a:endParaRPr lang="en-US" altLang="en-US" sz="11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5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14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7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15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18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19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24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6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6820" y="8852179"/>
            <a:ext cx="3059444" cy="4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0" tIns="45400" rIns="90800" bIns="45400" anchor="b"/>
          <a:lstStyle>
            <a:lvl1pPr defTabSz="9509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5D4C8B-3313-4486-BFB6-D52541402CFF}" type="slidenum">
              <a:rPr lang="en-US" altLang="en-US" sz="1100"/>
              <a:pPr algn="r"/>
              <a:t>26</a:t>
            </a:fld>
            <a:endParaRPr lang="en-US" altLang="en-US" sz="11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7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3A29-350C-4E0B-A254-10D88E70D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18BE-5CE9-4151-AABF-AE1AF169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F0D5-356D-468F-A5C4-F8260C8D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EA2B-0C14-4C15-B627-470310E72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A9BD-6B64-4691-9D72-D1B3C14D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6765-0296-473B-B548-4B75285F5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A353-EF92-439E-B9A0-590165AE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9D4F-F7FE-4AF7-80B7-F3014555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3763-99C5-4342-9E0F-B0546F1D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6723-BF1D-49DD-8CC2-147382FB6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A83E-5D6A-426C-A054-06B3E984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77FB-689A-4CBB-8BBC-7B650A9FC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B72C0D6-BE78-49DB-AA43-EC8592129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09625" y="808672"/>
            <a:ext cx="7496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sz="3000" dirty="0">
                <a:solidFill>
                  <a:schemeClr val="tx2"/>
                </a:solidFill>
              </a:rPr>
              <a:t>Whither the Observational Study in</a:t>
            </a:r>
            <a:br>
              <a:rPr lang="en-US" altLang="en-US" sz="3000" dirty="0">
                <a:solidFill>
                  <a:schemeClr val="tx2"/>
                </a:solidFill>
              </a:rPr>
            </a:br>
            <a:r>
              <a:rPr lang="en-US" altLang="en-US" sz="3000" dirty="0">
                <a:solidFill>
                  <a:schemeClr val="tx2"/>
                </a:solidFill>
              </a:rPr>
              <a:t>Physical Activity and Health Research?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56933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PAPH </a:t>
            </a:r>
            <a:r>
              <a:rPr lang="en-US">
                <a:solidFill>
                  <a:schemeClr val="tx2"/>
                </a:solidFill>
              </a:rPr>
              <a:t>Course 2023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01A53B9-DF00-484B-A231-C8B8D8D2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3962400"/>
            <a:ext cx="7724775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sz="2600" dirty="0"/>
              <a:t>I-Min Lee: Some methodological considerations</a:t>
            </a:r>
          </a:p>
          <a:p>
            <a:pPr algn="ctr">
              <a:spcAft>
                <a:spcPct val="50000"/>
              </a:spcAft>
            </a:pPr>
            <a:r>
              <a:rPr lang="en-US" altLang="en-US" sz="2600" dirty="0"/>
              <a:t>Bill Kohl: Some considerations on outcomes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0225E-46E9-4F9C-BE7A-530CCDDA4894}"/>
              </a:ext>
            </a:extLst>
          </p:cNvPr>
          <p:cNvSpPr txBox="1"/>
          <p:nvPr/>
        </p:nvSpPr>
        <p:spPr>
          <a:xfrm>
            <a:off x="6400800" y="6424936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/>
                <a:latin typeface="+mj-lt"/>
              </a:rPr>
              <a:t>JAMA 2022;328:404</a:t>
            </a:r>
            <a:endParaRPr lang="en-US" sz="1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8C6FC-042E-4006-B92E-F11E57C37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70764"/>
            <a:ext cx="7467600" cy="5572836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DDEFE71E-45F8-4E23-948E-B210DE5B9D75}"/>
              </a:ext>
            </a:extLst>
          </p:cNvPr>
          <p:cNvSpPr/>
          <p:nvPr/>
        </p:nvSpPr>
        <p:spPr bwMode="auto">
          <a:xfrm rot="2224989">
            <a:off x="1539993" y="5243513"/>
            <a:ext cx="537981" cy="99172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72D1D-0A09-4CA6-8E97-1FBAFD51C1BA}"/>
              </a:ext>
            </a:extLst>
          </p:cNvPr>
          <p:cNvSpPr txBox="1"/>
          <p:nvPr/>
        </p:nvSpPr>
        <p:spPr>
          <a:xfrm>
            <a:off x="2286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what is evidence?</a:t>
            </a:r>
          </a:p>
        </p:txBody>
      </p:sp>
    </p:spTree>
    <p:extLst>
      <p:ext uri="{BB962C8B-B14F-4D97-AF65-F5344CB8AC3E}">
        <p14:creationId xmlns:p14="http://schemas.microsoft.com/office/powerpoint/2010/main" val="289307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9BD8F-336D-45D8-99C6-84CCF0E64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457200"/>
            <a:ext cx="7467600" cy="5626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AD3AB-68A9-46DA-B638-DF243435D223}"/>
              </a:ext>
            </a:extLst>
          </p:cNvPr>
          <p:cNvSpPr txBox="1"/>
          <p:nvPr/>
        </p:nvSpPr>
        <p:spPr>
          <a:xfrm>
            <a:off x="6400800" y="6424936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effectLst/>
                <a:latin typeface="+mn-lt"/>
              </a:rPr>
              <a:t>JAMA 2022;328:</a:t>
            </a:r>
            <a:r>
              <a:rPr lang="en-US" sz="1200" i="0" u="none" strike="noStrike" baseline="0" dirty="0">
                <a:latin typeface="+mn-lt"/>
              </a:rPr>
              <a:t>2;328:367-74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76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089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Contrast this with 2018 PA guidelines: data underpinning these guidelines primarily come from observational epidemiologic studies – e.g., for all-cause mortality, evidence was only from observational studies: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AE017-08B7-491E-A910-8B46740F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178" y="1828800"/>
            <a:ext cx="72109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908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Why the emphasis on “weaker” data from observational studies in physical activity and health research?</a:t>
            </a:r>
          </a:p>
        </p:txBody>
      </p:sp>
    </p:spTree>
    <p:extLst>
      <p:ext uri="{BB962C8B-B14F-4D97-AF65-F5344CB8AC3E}">
        <p14:creationId xmlns:p14="http://schemas.microsoft.com/office/powerpoint/2010/main" val="311011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6002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447800" y="2108426"/>
            <a:ext cx="6246812" cy="34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Bias (particularly confounding)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Study duration (shorter vs longer)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Participants (selectivity/generalizability)</a:t>
            </a:r>
          </a:p>
          <a:p>
            <a:pPr marL="457200" indent="-457200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How many “doses” of PA or SB can be investigated?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Some Issues to Consider when Choosing 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265336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600200" y="1723163"/>
            <a:ext cx="6246812" cy="406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RCT’s are clearly superior – randomization prevents people from choosing their activity level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Healthy habits cluster – active people smoke less, eat better, etc.  We can control for confounding in analysis of observational data, but confounders may not be assessed or well measured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1. Bias</a:t>
            </a:r>
          </a:p>
        </p:txBody>
      </p:sp>
    </p:spTree>
    <p:extLst>
      <p:ext uri="{BB962C8B-B14F-4D97-AF65-F5344CB8AC3E}">
        <p14:creationId xmlns:p14="http://schemas.microsoft.com/office/powerpoint/2010/main" val="246102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A046-E6ED-48EE-8789-ECF4D4A3EAF8}"/>
              </a:ext>
            </a:extLst>
          </p:cNvPr>
          <p:cNvSpPr txBox="1"/>
          <p:nvPr/>
        </p:nvSpPr>
        <p:spPr>
          <a:xfrm>
            <a:off x="1415143" y="228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balanced characteristics across intervention arms in RCT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348A0-853C-404B-80FB-1FBA36E08D46}"/>
              </a:ext>
            </a:extLst>
          </p:cNvPr>
          <p:cNvSpPr txBox="1"/>
          <p:nvPr/>
        </p:nvSpPr>
        <p:spPr>
          <a:xfrm>
            <a:off x="5715000" y="6438484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u="none" strike="noStrike" baseline="0" dirty="0">
                <a:latin typeface="+mn-lt"/>
              </a:rPr>
              <a:t>McDermott et al, JAMA 2021;325:1266-76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AF464-DBF9-4CBD-8A8D-24DC1F46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69" y="1191399"/>
            <a:ext cx="7564062" cy="511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A046-E6ED-48EE-8789-ECF4D4A3EAF8}"/>
              </a:ext>
            </a:extLst>
          </p:cNvPr>
          <p:cNvSpPr txBox="1"/>
          <p:nvPr/>
        </p:nvSpPr>
        <p:spPr>
          <a:xfrm>
            <a:off x="1396481" y="19127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of unbalanced characteristics across PA levels in observational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348A0-853C-404B-80FB-1FBA36E08D46}"/>
              </a:ext>
            </a:extLst>
          </p:cNvPr>
          <p:cNvSpPr txBox="1"/>
          <p:nvPr/>
        </p:nvSpPr>
        <p:spPr>
          <a:xfrm>
            <a:off x="4495800" y="64770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u="none" strike="noStrike" baseline="0" dirty="0">
                <a:latin typeface="+mn-lt"/>
              </a:rPr>
              <a:t>López-Bueno et al, JAMA Int Med; e-pub Aug 7, 2023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4DCAD-9654-E522-6CDE-866AD013F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126170"/>
            <a:ext cx="7162800" cy="52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525588" y="1524000"/>
            <a:ext cx="62468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Non-communicable diseases that are the leading causes of death worldwide – e.g., heart disease, cancer, type 2 diabetes – develop over a period of years to decades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Studies of these endpoints in healthy population need to be of long duration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For trial results to be valid, compliance and follow-up need to be high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But, compliance and follow-up tend to erode over time, particularly in exercise trials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2. Study Duration</a:t>
            </a:r>
          </a:p>
        </p:txBody>
      </p:sp>
    </p:spTree>
    <p:extLst>
      <p:ext uri="{BB962C8B-B14F-4D97-AF65-F5344CB8AC3E}">
        <p14:creationId xmlns:p14="http://schemas.microsoft.com/office/powerpoint/2010/main" val="321014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914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951724" y="1219200"/>
            <a:ext cx="7313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In any trial, compliance with protocol erodes over time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In exercise trials, compliance in exercise arm tends to erode more than in placebo arm</a:t>
            </a:r>
          </a:p>
          <a:p>
            <a:pPr>
              <a:spcBef>
                <a:spcPct val="50000"/>
              </a:spcBef>
              <a:buClr>
                <a:srgbClr val="00FFFF"/>
              </a:buClr>
            </a:pPr>
            <a:r>
              <a:rPr lang="en-US" altLang="en-US" sz="2400" dirty="0"/>
              <a:t>E.g., LIFE trial; 2.6 y duration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456" y="15240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Compliance Erodes over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81001A-05A0-40EC-A415-73D47B26F01C}"/>
              </a:ext>
            </a:extLst>
          </p:cNvPr>
          <p:cNvGrpSpPr/>
          <p:nvPr/>
        </p:nvGrpSpPr>
        <p:grpSpPr>
          <a:xfrm>
            <a:off x="599978" y="3733415"/>
            <a:ext cx="8144360" cy="2819785"/>
            <a:chOff x="599978" y="3581400"/>
            <a:chExt cx="8144360" cy="28197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312344-579D-4BCE-A16A-4BFFF816E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978" y="3581400"/>
              <a:ext cx="4810222" cy="2819785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914C9E6-612C-4201-8FAB-9318298BA8BD}"/>
                </a:ext>
              </a:extLst>
            </p:cNvPr>
            <p:cNvSpPr/>
            <p:nvPr/>
          </p:nvSpPr>
          <p:spPr bwMode="auto">
            <a:xfrm>
              <a:off x="5562600" y="3800669"/>
              <a:ext cx="609600" cy="228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7E81F2-C6C5-4F0A-8557-A83AC78A715B}"/>
                </a:ext>
              </a:extLst>
            </p:cNvPr>
            <p:cNvSpPr txBox="1"/>
            <p:nvPr/>
          </p:nvSpPr>
          <p:spPr>
            <a:xfrm>
              <a:off x="6305938" y="3734585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63% in exercise arm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1546521-8FC4-4767-A374-4EE1DF42FB35}"/>
                </a:ext>
              </a:extLst>
            </p:cNvPr>
            <p:cNvSpPr/>
            <p:nvPr/>
          </p:nvSpPr>
          <p:spPr bwMode="auto">
            <a:xfrm>
              <a:off x="5562600" y="5411752"/>
              <a:ext cx="609600" cy="228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87CBC6-C249-40B5-B696-B9357F1644C4}"/>
                </a:ext>
              </a:extLst>
            </p:cNvPr>
            <p:cNvSpPr txBox="1"/>
            <p:nvPr/>
          </p:nvSpPr>
          <p:spPr>
            <a:xfrm>
              <a:off x="6305938" y="5345668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82% in control arm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06E0C2-7996-47FA-BAED-B5648827D0D9}"/>
              </a:ext>
            </a:extLst>
          </p:cNvPr>
          <p:cNvSpPr txBox="1"/>
          <p:nvPr/>
        </p:nvSpPr>
        <p:spPr>
          <a:xfrm>
            <a:off x="5867400" y="64286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effectLst/>
                <a:latin typeface="+mn-lt"/>
              </a:rPr>
              <a:t>Pahor et al, JAMA 2014;311:2387-96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70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09625" y="808672"/>
            <a:ext cx="7496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50000"/>
              </a:spcAft>
            </a:pPr>
            <a:r>
              <a:rPr lang="en-US" altLang="en-US" sz="3000" dirty="0">
                <a:solidFill>
                  <a:schemeClr val="tx2"/>
                </a:solidFill>
              </a:rPr>
              <a:t>Whither the Observational Study in</a:t>
            </a:r>
            <a:br>
              <a:rPr lang="en-US" altLang="en-US" sz="3000" dirty="0">
                <a:solidFill>
                  <a:schemeClr val="tx2"/>
                </a:solidFill>
              </a:rPr>
            </a:br>
            <a:r>
              <a:rPr lang="en-US" altLang="en-US" sz="3000" dirty="0">
                <a:solidFill>
                  <a:schemeClr val="tx2"/>
                </a:solidFill>
              </a:rPr>
              <a:t>Physical Activity and Health Research?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2846700"/>
            <a:ext cx="574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Some Methodological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5455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CD63E-1F89-4DFF-A0A8-A01640A20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47800"/>
            <a:ext cx="480060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5EA98F-24DA-4403-B29C-3E07C9D7F583}"/>
              </a:ext>
            </a:extLst>
          </p:cNvPr>
          <p:cNvSpPr txBox="1"/>
          <p:nvPr/>
        </p:nvSpPr>
        <p:spPr>
          <a:xfrm>
            <a:off x="647700" y="378767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Meta-analysis of RCT’s of exercise and BP – 93 trials: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EC43B-DC89-40FF-A73F-E2940A848FD7}"/>
              </a:ext>
            </a:extLst>
          </p:cNvPr>
          <p:cNvSpPr txBox="1"/>
          <p:nvPr/>
        </p:nvSpPr>
        <p:spPr>
          <a:xfrm>
            <a:off x="5867400" y="64286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effectLst/>
                <a:latin typeface="+mn-lt"/>
              </a:rPr>
              <a:t>Cornelissen et al; JAHA 2013:</a:t>
            </a:r>
            <a:r>
              <a:rPr lang="en-US" sz="1200" i="0" u="none" strike="noStrike" baseline="0" dirty="0">
                <a:latin typeface="+mn-lt"/>
              </a:rPr>
              <a:t>2:e004473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C82297-F4BA-4C2A-BDDA-AEB8DAB6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446" y="2727573"/>
            <a:ext cx="336135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1800" dirty="0"/>
              <a:t>Trial durations: 4 to 52 </a:t>
            </a:r>
            <a:r>
              <a:rPr lang="en-US" altLang="en-US" sz="1800" dirty="0" err="1"/>
              <a:t>wk</a:t>
            </a:r>
            <a:endParaRPr lang="en-US" altLang="en-US" sz="1800" dirty="0"/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1800" dirty="0"/>
              <a:t>Less than half of trials had &gt;85% of participants being compliant with exercise intervention</a:t>
            </a:r>
          </a:p>
        </p:txBody>
      </p:sp>
    </p:spTree>
    <p:extLst>
      <p:ext uri="{BB962C8B-B14F-4D97-AF65-F5344CB8AC3E}">
        <p14:creationId xmlns:p14="http://schemas.microsoft.com/office/powerpoint/2010/main" val="64623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C0DD0B-66F0-4554-AADC-847F8B74CF06}"/>
              </a:ext>
            </a:extLst>
          </p:cNvPr>
          <p:cNvSpPr txBox="1"/>
          <p:nvPr/>
        </p:nvSpPr>
        <p:spPr>
          <a:xfrm>
            <a:off x="647700" y="378767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Why so much emphasis on good compliance?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F791B-4E11-4AE4-BC0F-53C68219E60B}"/>
              </a:ext>
            </a:extLst>
          </p:cNvPr>
          <p:cNvSpPr txBox="1"/>
          <p:nvPr/>
        </p:nvSpPr>
        <p:spPr>
          <a:xfrm>
            <a:off x="533400" y="129063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Suppose you did this trial among inactive people: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973D75E-A66E-46C1-BC7E-00DE251F4118}"/>
              </a:ext>
            </a:extLst>
          </p:cNvPr>
          <p:cNvGrpSpPr/>
          <p:nvPr/>
        </p:nvGrpSpPr>
        <p:grpSpPr>
          <a:xfrm>
            <a:off x="533400" y="2002944"/>
            <a:ext cx="3276600" cy="626732"/>
            <a:chOff x="533400" y="2002944"/>
            <a:chExt cx="3276600" cy="62673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A70251-9797-4508-84FC-C202F998D64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0600" y="2002944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37DFE2A-5FA7-4F5E-92BA-FA3D88DDEB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1031" y="2041820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C809EF-AE75-4681-86BA-0267163E353B}"/>
                </a:ext>
              </a:extLst>
            </p:cNvPr>
            <p:cNvSpPr txBox="1"/>
            <p:nvPr/>
          </p:nvSpPr>
          <p:spPr>
            <a:xfrm>
              <a:off x="533400" y="2057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PA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22DCDD-4AA0-4FCC-8692-2BF1C35FA889}"/>
                </a:ext>
              </a:extLst>
            </p:cNvPr>
            <p:cNvSpPr txBox="1"/>
            <p:nvPr/>
          </p:nvSpPr>
          <p:spPr>
            <a:xfrm>
              <a:off x="2819400" y="2057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control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DD8B7-ABED-4BA6-A14F-21FCDA59C1DE}"/>
              </a:ext>
            </a:extLst>
          </p:cNvPr>
          <p:cNvGrpSpPr/>
          <p:nvPr/>
        </p:nvGrpSpPr>
        <p:grpSpPr>
          <a:xfrm>
            <a:off x="304800" y="2807606"/>
            <a:ext cx="1223718" cy="2526296"/>
            <a:chOff x="304800" y="2807606"/>
            <a:chExt cx="1223718" cy="2526296"/>
          </a:xfrm>
        </p:grpSpPr>
        <p:pic>
          <p:nvPicPr>
            <p:cNvPr id="2050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2BA898C3-3ACE-4226-BA3E-6EB51E013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3" y="2812271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9B6D0E73-36E3-4BF1-BB3F-51078439E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98" y="280760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C9BFC2B4-FE45-4798-A9DC-9FAF95821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46" y="3480278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7821DB0B-BABD-43E9-985D-8128816AD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881" y="347561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FFBC106D-FA1C-4D6E-A10D-C709AE23A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15" y="416767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99758BF5-DFCF-4063-B6AF-EB66CD146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50" y="4163007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5EBC58D4-AA81-47D7-BEDD-2F80BA03F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80526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29FF2A2B-7C2C-46BF-879E-8B5F0E2FE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935" y="4800600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4760AD-4B25-4634-BB06-D44342544AD4}"/>
              </a:ext>
            </a:extLst>
          </p:cNvPr>
          <p:cNvGrpSpPr/>
          <p:nvPr/>
        </p:nvGrpSpPr>
        <p:grpSpPr>
          <a:xfrm>
            <a:off x="2443163" y="2826308"/>
            <a:ext cx="1186444" cy="2527948"/>
            <a:chOff x="2443163" y="2826308"/>
            <a:chExt cx="1186444" cy="2527948"/>
          </a:xfrm>
        </p:grpSpPr>
        <p:pic>
          <p:nvPicPr>
            <p:cNvPr id="2052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9AA02E9C-B668-4C3A-9B3F-70964D45A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787" y="283262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A6B48E36-C2AC-435C-98BF-CB3B91333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26" y="2826308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9E0BAC90-0135-4154-BA07-594B1CDB4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970" y="350063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FDFD4ADB-4622-4ACC-AB42-F9D3A7C1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109" y="349431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75EC4E12-740B-4045-82B5-B2116D712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639" y="418802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CEC8B59A-AB88-4303-B3EF-D6BE316E8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778" y="418170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2E6F965A-75FE-460C-8338-EA9DCA701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024" y="482561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DCCFDD89-B396-4235-92F8-E37D7FD0E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3" y="481930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D6CBDC5-1521-48EB-A9B0-768F5982C7E7}"/>
              </a:ext>
            </a:extLst>
          </p:cNvPr>
          <p:cNvGrpSpPr/>
          <p:nvPr/>
        </p:nvGrpSpPr>
        <p:grpSpPr>
          <a:xfrm>
            <a:off x="5029200" y="2856089"/>
            <a:ext cx="1214486" cy="2524507"/>
            <a:chOff x="5262465" y="2856089"/>
            <a:chExt cx="1214486" cy="2524507"/>
          </a:xfrm>
        </p:grpSpPr>
        <p:pic>
          <p:nvPicPr>
            <p:cNvPr id="43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CD0007B6-35A1-4CAC-8FFD-443A824E4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228" y="2858965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E5576005-0E3E-4656-9FE3-2D8273716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080" y="421436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0F1C4F8D-7A39-4560-B3A8-3AA464591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465" y="485195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D34EE153-3B11-44B5-A5FA-263BE76FD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847294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8C079CBE-3305-415E-8D2E-0BC288074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31" y="285608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84DF25F8-B9B5-4AC8-A23C-D6B75702B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14" y="352409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29CD2198-5251-4F80-9ACB-F6F50A24C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129" y="351777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F06E8FC5-42BE-4B69-B14A-CD3E94ED5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983" y="4211490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0B30B3-3800-4498-9CAF-AD092B440FBA}"/>
              </a:ext>
            </a:extLst>
          </p:cNvPr>
          <p:cNvGrpSpPr/>
          <p:nvPr/>
        </p:nvGrpSpPr>
        <p:grpSpPr>
          <a:xfrm>
            <a:off x="7315200" y="2895600"/>
            <a:ext cx="1188898" cy="2527948"/>
            <a:chOff x="7504924" y="2958452"/>
            <a:chExt cx="1188898" cy="2527948"/>
          </a:xfrm>
        </p:grpSpPr>
        <p:pic>
          <p:nvPicPr>
            <p:cNvPr id="52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1CF253C4-AE45-4CF0-9225-FD5FE6DC0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389" y="3625401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C55A355B-0939-4CBA-A911-27DF66796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002" y="295845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44E42E01-AF1A-49E2-8E94-9BB1C3015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185" y="3626459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Free Cartoon Stick People, Download Free Cartoon Stick People png images,  Free ClipArts on Clipart Library">
              <a:extLst>
                <a:ext uri="{FF2B5EF4-FFF2-40B4-BE49-F238E27FC236}">
                  <a16:creationId xmlns:a16="http://schemas.microsoft.com/office/drawing/2014/main" id="{9DF538F9-6816-4E63-8FFC-0EBCB5342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854" y="431385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C4C9CDF5-A5BF-490E-954D-FDF5EAA3D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687" y="2958452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26732CE5-0175-4C7C-9051-07DA945FF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539" y="431385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58F160C3-BAA2-4710-8674-F1A8DF9B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785" y="4957763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Stick Figure Clip Art Vector | Clipart Panda - Free Clipart Images">
              <a:extLst>
                <a:ext uri="{FF2B5EF4-FFF2-40B4-BE49-F238E27FC236}">
                  <a16:creationId xmlns:a16="http://schemas.microsoft.com/office/drawing/2014/main" id="{4862E07B-6650-4073-AE92-66C3401D2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924" y="4951446"/>
              <a:ext cx="528637" cy="528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55A1BEC-8F73-414E-A11E-388C3D31B5F4}"/>
              </a:ext>
            </a:extLst>
          </p:cNvPr>
          <p:cNvSpPr txBox="1"/>
          <p:nvPr/>
        </p:nvSpPr>
        <p:spPr>
          <a:xfrm>
            <a:off x="4424363" y="977604"/>
            <a:ext cx="471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But if only ½ PA group were compliant, while ½ control group started exercising, your 2 arms will now look like this: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B5D1209-2AC5-41F3-A67B-0560AB37E3CA}"/>
              </a:ext>
            </a:extLst>
          </p:cNvPr>
          <p:cNvGrpSpPr/>
          <p:nvPr/>
        </p:nvGrpSpPr>
        <p:grpSpPr>
          <a:xfrm>
            <a:off x="5181600" y="2009193"/>
            <a:ext cx="3276600" cy="626732"/>
            <a:chOff x="533400" y="2002944"/>
            <a:chExt cx="3276600" cy="626732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C345C4F-4221-41A9-95D2-4EC9E15A55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0600" y="2002944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FE4629E-BB57-423A-8EFD-17AD8C68C9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1031" y="2041820"/>
              <a:ext cx="800100" cy="5878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816DBA-E3B3-4E3B-9C60-CE1445B0FD91}"/>
                </a:ext>
              </a:extLst>
            </p:cNvPr>
            <p:cNvSpPr txBox="1"/>
            <p:nvPr/>
          </p:nvSpPr>
          <p:spPr>
            <a:xfrm>
              <a:off x="533400" y="2057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PA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A29C0A-C24A-4ECE-93F7-18F452371EA7}"/>
                </a:ext>
              </a:extLst>
            </p:cNvPr>
            <p:cNvSpPr txBox="1"/>
            <p:nvPr/>
          </p:nvSpPr>
          <p:spPr>
            <a:xfrm>
              <a:off x="2819400" y="20574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control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D310B36D-32BB-4191-8C82-BEB4BE9ACFFB}"/>
              </a:ext>
            </a:extLst>
          </p:cNvPr>
          <p:cNvSpPr txBox="1"/>
          <p:nvPr/>
        </p:nvSpPr>
        <p:spPr>
          <a:xfrm>
            <a:off x="5077407" y="56298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2 arms are now identical – yielding useless results on the effect of PA vs control</a:t>
            </a:r>
          </a:p>
        </p:txBody>
      </p:sp>
    </p:spTree>
    <p:extLst>
      <p:ext uri="{BB962C8B-B14F-4D97-AF65-F5344CB8AC3E}">
        <p14:creationId xmlns:p14="http://schemas.microsoft.com/office/powerpoint/2010/main" val="231800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7AE98-B530-421D-9075-E3AC70B2ABBB}"/>
              </a:ext>
            </a:extLst>
          </p:cNvPr>
          <p:cNvSpPr txBox="1"/>
          <p:nvPr/>
        </p:nvSpPr>
        <p:spPr>
          <a:xfrm>
            <a:off x="552450" y="457200"/>
            <a:ext cx="859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Thus, RCTs tend to be limited in duration, with subsequent observational follow-up: e.g., Da Qing Diabetes Prevention Outcome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B5F5D-FAE0-4679-AB91-4089D205250A}"/>
              </a:ext>
            </a:extLst>
          </p:cNvPr>
          <p:cNvSpPr txBox="1"/>
          <p:nvPr/>
        </p:nvSpPr>
        <p:spPr>
          <a:xfrm>
            <a:off x="4535557" y="62762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j-lt"/>
              </a:rPr>
              <a:t>Gong et al, Lancet Diabetes Endocrinol 2019;7:4</a:t>
            </a:r>
            <a:r>
              <a:rPr lang="en-US" sz="1200" i="0" cap="all" dirty="0">
                <a:effectLst/>
                <a:latin typeface="+mj-lt"/>
              </a:rPr>
              <a:t>52-61</a:t>
            </a:r>
            <a:endParaRPr lang="en-US" sz="1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7FC95-09C1-4B59-8EE4-BFB80499F75A}"/>
              </a:ext>
            </a:extLst>
          </p:cNvPr>
          <p:cNvSpPr txBox="1"/>
          <p:nvPr/>
        </p:nvSpPr>
        <p:spPr>
          <a:xfrm>
            <a:off x="533400" y="5105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7788" indent="-3887788"/>
            <a:r>
              <a:rPr lang="en-US" sz="2200" dirty="0"/>
              <a:t>Randomized component 6 y; observational f-up until year 30 for additional cases to accrue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701E49-BDC7-4DA7-80A6-DFC870ECDF9E}"/>
              </a:ext>
            </a:extLst>
          </p:cNvPr>
          <p:cNvGrpSpPr/>
          <p:nvPr/>
        </p:nvGrpSpPr>
        <p:grpSpPr>
          <a:xfrm>
            <a:off x="276225" y="1752600"/>
            <a:ext cx="8591550" cy="3124200"/>
            <a:chOff x="276225" y="1752600"/>
            <a:chExt cx="8591550" cy="3124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D4DA1E-7347-42C0-AB25-B274CEBD8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225" y="1752600"/>
              <a:ext cx="8591550" cy="3124200"/>
            </a:xfrm>
            <a:prstGeom prst="rect">
              <a:avLst/>
            </a:prstGeom>
          </p:spPr>
        </p:pic>
        <p:sp>
          <p:nvSpPr>
            <p:cNvPr id="7" name="Arrow: Left-Right 6">
              <a:extLst>
                <a:ext uri="{FF2B5EF4-FFF2-40B4-BE49-F238E27FC236}">
                  <a16:creationId xmlns:a16="http://schemas.microsoft.com/office/drawing/2014/main" id="{854F9EF8-0879-46B5-8C15-2764A1E5788D}"/>
                </a:ext>
              </a:extLst>
            </p:cNvPr>
            <p:cNvSpPr/>
            <p:nvPr/>
          </p:nvSpPr>
          <p:spPr bwMode="auto">
            <a:xfrm>
              <a:off x="1514061" y="4104861"/>
              <a:ext cx="609600" cy="304800"/>
            </a:xfrm>
            <a:prstGeom prst="left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B7915E0F-B054-40CE-ABDB-2DAEE2D14FAA}"/>
                </a:ext>
              </a:extLst>
            </p:cNvPr>
            <p:cNvSpPr/>
            <p:nvPr/>
          </p:nvSpPr>
          <p:spPr bwMode="auto">
            <a:xfrm>
              <a:off x="5304183" y="4114800"/>
              <a:ext cx="609600" cy="304800"/>
            </a:xfrm>
            <a:prstGeom prst="left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3824BE82-24BA-476D-A070-2E175FD75F0B}"/>
              </a:ext>
            </a:extLst>
          </p:cNvPr>
          <p:cNvSpPr/>
          <p:nvPr/>
        </p:nvSpPr>
        <p:spPr bwMode="auto">
          <a:xfrm>
            <a:off x="1152940" y="5536287"/>
            <a:ext cx="609600" cy="304800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7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81000"/>
            <a:ext cx="8054779" cy="4971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200" b="1" kern="0" dirty="0">
                <a:solidFill>
                  <a:schemeClr val="tx1"/>
                </a:solidFill>
              </a:rPr>
              <a:t>Contrast this with study duration in observational </a:t>
            </a:r>
            <a:r>
              <a:rPr lang="en-US" altLang="en-US" sz="2200" kern="0" dirty="0">
                <a:solidFill>
                  <a:schemeClr val="tx1"/>
                </a:solidFill>
              </a:rPr>
              <a:t>s</a:t>
            </a:r>
            <a:r>
              <a:rPr lang="en-US" altLang="en-US" sz="2200" b="1" kern="0" dirty="0">
                <a:solidFill>
                  <a:schemeClr val="tx1"/>
                </a:solidFill>
              </a:rPr>
              <a:t>tudies: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0191" y="6550025"/>
            <a:ext cx="39195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200" b="1" dirty="0"/>
              <a:t>Arem, et al; JAMA </a:t>
            </a:r>
            <a:r>
              <a:rPr lang="en-GB" altLang="en-US" sz="1200" b="1" dirty="0" err="1"/>
              <a:t>Int</a:t>
            </a:r>
            <a:r>
              <a:rPr lang="en-GB" altLang="en-US" sz="1200" b="1" dirty="0"/>
              <a:t> Med </a:t>
            </a:r>
            <a:r>
              <a:rPr lang="en-US" sz="1200" b="1" dirty="0"/>
              <a:t>2015;175:959-67</a:t>
            </a:r>
            <a:endParaRPr lang="en-GB" altLang="en-US" sz="1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143000"/>
            <a:ext cx="8283379" cy="500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F9A62-8C5B-479B-96A8-64CD4842034B}"/>
              </a:ext>
            </a:extLst>
          </p:cNvPr>
          <p:cNvSpPr txBox="1"/>
          <p:nvPr/>
        </p:nvSpPr>
        <p:spPr>
          <a:xfrm>
            <a:off x="4495800" y="1676400"/>
            <a:ext cx="35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Median f-up, 14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935D6-40CC-48DE-8576-5B05ACD8E79E}"/>
              </a:ext>
            </a:extLst>
          </p:cNvPr>
          <p:cNvSpPr txBox="1"/>
          <p:nvPr/>
        </p:nvSpPr>
        <p:spPr>
          <a:xfrm>
            <a:off x="173736" y="6433248"/>
            <a:ext cx="416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 in each study, range ~14,000 to 312,000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78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525588" y="1723163"/>
            <a:ext cx="62468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Trials require more participant burden than observational studies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Because investigators are asking participants to do something they would not have, if they were not in a trial, screening for safety issues occurs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Both these factors “weed out” people; so trial participants tend to be select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3. Selectivity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155938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A88B8-4761-4450-BECB-B0E883DFC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28733"/>
            <a:ext cx="4267200" cy="599714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93DE4A2-0D19-4F35-826E-32101DF5A804}"/>
              </a:ext>
            </a:extLst>
          </p:cNvPr>
          <p:cNvSpPr txBox="1">
            <a:spLocks noChangeArrowheads="1"/>
          </p:cNvSpPr>
          <p:nvPr/>
        </p:nvSpPr>
        <p:spPr>
          <a:xfrm>
            <a:off x="5078510" y="188612"/>
            <a:ext cx="3254179" cy="573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200" b="1" kern="0" dirty="0">
                <a:solidFill>
                  <a:schemeClr val="tx1"/>
                </a:solidFill>
              </a:rPr>
              <a:t>E.g., LIFE trial: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32208-C32F-48EC-BD6E-12C35AA2FC28}"/>
              </a:ext>
            </a:extLst>
          </p:cNvPr>
          <p:cNvSpPr txBox="1"/>
          <p:nvPr/>
        </p:nvSpPr>
        <p:spPr>
          <a:xfrm>
            <a:off x="5867400" y="64286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0" dirty="0">
                <a:effectLst/>
                <a:latin typeface="+mn-lt"/>
              </a:rPr>
              <a:t>Pahor et al, JAMA 2014;311:2387-96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528C025-6527-42DD-8B61-C70FE442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86000"/>
            <a:ext cx="388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000" dirty="0"/>
              <a:t>Among respondents,  14,831 – 8,634 ineligible (2654+2422+2321+626+611)= 6,197 eligible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000" dirty="0"/>
              <a:t>Participation = 26% (1635/6197) 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000" dirty="0"/>
              <a:t>Trial participants tend to </a:t>
            </a:r>
            <a:r>
              <a:rPr lang="en-US" altLang="en-US" sz="2000"/>
              <a:t>be very select</a:t>
            </a:r>
            <a:endParaRPr lang="en-US" altLang="en-US" sz="2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D76FE6-2F24-4A8B-95B4-1C303E89C6DD}"/>
              </a:ext>
            </a:extLst>
          </p:cNvPr>
          <p:cNvCxnSpPr/>
          <p:nvPr/>
        </p:nvCxnSpPr>
        <p:spPr bwMode="auto">
          <a:xfrm>
            <a:off x="3516083" y="942393"/>
            <a:ext cx="1905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5F9BCC-19A1-4F15-83AC-5BFBDB4C0040}"/>
              </a:ext>
            </a:extLst>
          </p:cNvPr>
          <p:cNvSpPr txBox="1"/>
          <p:nvPr/>
        </p:nvSpPr>
        <p:spPr>
          <a:xfrm>
            <a:off x="5453734" y="73400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Responded to mass mailing</a:t>
            </a:r>
          </a:p>
        </p:txBody>
      </p:sp>
    </p:spTree>
    <p:extLst>
      <p:ext uri="{BB962C8B-B14F-4D97-AF65-F5344CB8AC3E}">
        <p14:creationId xmlns:p14="http://schemas.microsoft.com/office/powerpoint/2010/main" val="1799052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677863" y="1295400"/>
            <a:ext cx="7670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525588" y="1785878"/>
            <a:ext cx="62468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Trials are “high touch” studies – need to maintain compliance, follow-up, safety, etc.</a:t>
            </a:r>
          </a:p>
          <a:p>
            <a:pPr>
              <a:spcBef>
                <a:spcPct val="50000"/>
              </a:spcBef>
              <a:buClr>
                <a:srgbClr val="00FFFF"/>
              </a:buClr>
              <a:buFontTx/>
              <a:buChar char="•"/>
            </a:pPr>
            <a:r>
              <a:rPr lang="en-US" altLang="en-US" sz="2400" dirty="0"/>
              <a:t>Thus, they are high cost, making it infeasible to have many intervention arms (typically, 2: 1 intervention + control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009650" y="391180"/>
            <a:ext cx="714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4. Number of “Doses” Studied</a:t>
            </a:r>
          </a:p>
        </p:txBody>
      </p:sp>
    </p:spTree>
    <p:extLst>
      <p:ext uri="{BB962C8B-B14F-4D97-AF65-F5344CB8AC3E}">
        <p14:creationId xmlns:p14="http://schemas.microsoft.com/office/powerpoint/2010/main" val="52091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23124" y="323462"/>
            <a:ext cx="7744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/>
              <a:t>E.g. of RCT with 3 PA doses (uncommon) + control: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639782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>
                <a:latin typeface="+mn-lt"/>
              </a:rPr>
              <a:t>Church et al, JAMA 2007;297:2081-91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67046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DREW Study (6 months – typical duration)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24250" y="5654675"/>
            <a:ext cx="3333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/>
              <a:t>3 doses: 50%, 100%, 150% of recommended level</a:t>
            </a:r>
          </a:p>
        </p:txBody>
      </p:sp>
      <p:pic>
        <p:nvPicPr>
          <p:cNvPr id="13" name="Picture 12" descr="201108091608451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9000" y="228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Outcome: Cardiorespiratory fitness</a:t>
            </a:r>
          </a:p>
        </p:txBody>
      </p:sp>
    </p:spTree>
    <p:extLst>
      <p:ext uri="{BB962C8B-B14F-4D97-AF65-F5344CB8AC3E}">
        <p14:creationId xmlns:p14="http://schemas.microsoft.com/office/powerpoint/2010/main" val="3652129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066800"/>
            <a:ext cx="6816436" cy="51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64740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/>
              <a:t>Ekelund et al, Lancet </a:t>
            </a:r>
            <a:r>
              <a:rPr lang="en-US" sz="1400" dirty="0"/>
              <a:t>2016;388:1302-10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8258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Outcome: All-cause Mortality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9656" y="405242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Most active, ~60-75 min/d 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1197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Least active, ~5 min/d PA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979F6C8-6459-4687-BBEE-BEBDE344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62" y="105784"/>
            <a:ext cx="8543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/>
              <a:t>Contrast this with meta-analysis of observational studies with 16 doses of PA/SB: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A3D58-CCB7-48D3-BEBF-2E0415F48D3D}"/>
              </a:ext>
            </a:extLst>
          </p:cNvPr>
          <p:cNvSpPr txBox="1"/>
          <p:nvPr/>
        </p:nvSpPr>
        <p:spPr>
          <a:xfrm>
            <a:off x="76200" y="64432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Doses reflect real life</a:t>
            </a:r>
          </a:p>
        </p:txBody>
      </p:sp>
    </p:spTree>
    <p:extLst>
      <p:ext uri="{BB962C8B-B14F-4D97-AF65-F5344CB8AC3E}">
        <p14:creationId xmlns:p14="http://schemas.microsoft.com/office/powerpoint/2010/main" val="1072686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544" y="609600"/>
            <a:ext cx="7848600" cy="838200"/>
          </a:xfrm>
        </p:spPr>
        <p:txBody>
          <a:bodyPr/>
          <a:lstStyle/>
          <a:p>
            <a:r>
              <a:rPr lang="en-US" sz="2800" b="1" dirty="0"/>
              <a:t>Summary – Both Study Designs Provide Complementary 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B25F8-CB06-BC82-2F7C-9D497D3733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19" y="2362200"/>
            <a:ext cx="8783053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E7E51D-C64D-FC6F-8FF3-8FDCDF7C6CEE}"/>
              </a:ext>
            </a:extLst>
          </p:cNvPr>
          <p:cNvSpPr txBox="1"/>
          <p:nvPr/>
        </p:nvSpPr>
        <p:spPr>
          <a:xfrm>
            <a:off x="5334000" y="50292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400" dirty="0">
                <a:latin typeface="+mn-lt"/>
              </a:rPr>
              <a:t>Lee et al, JMPB 2023;6:6-12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64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58850" y="304800"/>
            <a:ext cx="719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Overview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762000" y="1066800"/>
            <a:ext cx="767080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71600" y="1524000"/>
            <a:ext cx="6629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Hierarchy of research study designs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Evidence base underpinning 2018 PAG: observational studies predominate. Why? How should we view these data?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In-class exercise; break into small groups (10-15 minutes): RCT result contradicts observational study result – who is correct?              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dirty="0"/>
              <a:t>Discussion of in-class exercise to apply what you have learnt</a:t>
            </a:r>
          </a:p>
        </p:txBody>
      </p:sp>
    </p:spTree>
    <p:extLst>
      <p:ext uri="{BB962C8B-B14F-4D97-AF65-F5344CB8AC3E}">
        <p14:creationId xmlns:p14="http://schemas.microsoft.com/office/powerpoint/2010/main" val="3165374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00050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In Class Exercise: RCT vs OBS on PA-mortality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(10-15 minutes; small groups)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8C3E2-F8DE-481D-97F4-5C7C979BA489}"/>
              </a:ext>
            </a:extLst>
          </p:cNvPr>
          <p:cNvSpPr txBox="1"/>
          <p:nvPr/>
        </p:nvSpPr>
        <p:spPr>
          <a:xfrm>
            <a:off x="685800" y="1906984"/>
            <a:ext cx="7696200" cy="365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Does one study give the “right” answer; the other, the “wrong” answer  (if yes, who is right)?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could account for the differences?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What additional information would you like to know, in order to investigate your answers to (2) above?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6C653-D001-4964-B662-4D1571F99429}"/>
              </a:ext>
            </a:extLst>
          </p:cNvPr>
          <p:cNvSpPr txBox="1"/>
          <p:nvPr/>
        </p:nvSpPr>
        <p:spPr>
          <a:xfrm>
            <a:off x="762000" y="6096000"/>
            <a:ext cx="7696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Please do NOT look up the actual papers online!</a:t>
            </a:r>
          </a:p>
        </p:txBody>
      </p:sp>
    </p:spTree>
    <p:extLst>
      <p:ext uri="{BB962C8B-B14F-4D97-AF65-F5344CB8AC3E}">
        <p14:creationId xmlns:p14="http://schemas.microsoft.com/office/powerpoint/2010/main" val="408251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98DB125E-9E11-1444-740A-2A5B2BCCDF67}"/>
              </a:ext>
            </a:extLst>
          </p:cNvPr>
          <p:cNvSpPr txBox="1">
            <a:spLocks/>
          </p:cNvSpPr>
          <p:nvPr/>
        </p:nvSpPr>
        <p:spPr>
          <a:xfrm>
            <a:off x="646544" y="152400"/>
            <a:ext cx="7848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/>
              <a:t>Rationale for the Generation 100 RCT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0E8F7-5A48-2416-CE30-17AF213B680E}"/>
              </a:ext>
            </a:extLst>
          </p:cNvPr>
          <p:cNvSpPr txBox="1"/>
          <p:nvPr/>
        </p:nvSpPr>
        <p:spPr>
          <a:xfrm>
            <a:off x="990600" y="62484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Investigators are to be applauded for ambitious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2048D-29C0-4775-9BC1-59B7307C2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9524" y="833717"/>
            <a:ext cx="5882640" cy="5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3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456C60A5-6710-4846-BE6E-9706FE07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1576387" cy="43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r"/>
            <a:r>
              <a:rPr lang="en-GB" altLang="en-US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Stensvold</a:t>
            </a: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 et al, BMJ 2020;371:m3485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A62C5F-3E9C-B9B6-2C6E-F9AF6BF67317}"/>
              </a:ext>
            </a:extLst>
          </p:cNvPr>
          <p:cNvGrpSpPr/>
          <p:nvPr/>
        </p:nvGrpSpPr>
        <p:grpSpPr>
          <a:xfrm>
            <a:off x="152400" y="914400"/>
            <a:ext cx="6096000" cy="5849679"/>
            <a:chOff x="1447800" y="152400"/>
            <a:chExt cx="6096000" cy="58496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1B23E9-3031-41FA-8ED5-1D40711D9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47800" y="152400"/>
              <a:ext cx="6096000" cy="5849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71E03B-8611-0336-5046-7355E0474998}"/>
                </a:ext>
              </a:extLst>
            </p:cNvPr>
            <p:cNvSpPr/>
            <p:nvPr/>
          </p:nvSpPr>
          <p:spPr bwMode="auto">
            <a:xfrm>
              <a:off x="3224213" y="762000"/>
              <a:ext cx="4167187" cy="609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4794508-00D4-4F52-9240-95B631A0F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322" y="93921"/>
            <a:ext cx="4359657" cy="7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2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04F8FAF-420E-4891-80A9-4D8B2A43EA80}"/>
              </a:ext>
            </a:extLst>
          </p:cNvPr>
          <p:cNvGrpSpPr/>
          <p:nvPr/>
        </p:nvGrpSpPr>
        <p:grpSpPr>
          <a:xfrm>
            <a:off x="204271" y="1066800"/>
            <a:ext cx="7381875" cy="5638800"/>
            <a:chOff x="381000" y="209122"/>
            <a:chExt cx="7610475" cy="61154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F4483B-3612-45E8-909F-9375E5FCA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98" t="21111" r="24131" b="71270"/>
            <a:stretch/>
          </p:blipFill>
          <p:spPr>
            <a:xfrm>
              <a:off x="381000" y="209122"/>
              <a:ext cx="7481454" cy="9144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7F15C07-1293-62B7-855A-19FCAD3AC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778" t="51111" r="38181" b="41646"/>
            <a:stretch/>
          </p:blipFill>
          <p:spPr>
            <a:xfrm>
              <a:off x="381000" y="1128829"/>
              <a:ext cx="7610475" cy="1295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2AA598-A416-4F9D-350F-1EFC1C878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110" t="50000" r="31334" b="20000"/>
            <a:stretch/>
          </p:blipFill>
          <p:spPr>
            <a:xfrm>
              <a:off x="389859" y="2438400"/>
              <a:ext cx="7052733" cy="3886200"/>
            </a:xfrm>
            <a:prstGeom prst="rect">
              <a:avLst/>
            </a:prstGeom>
          </p:spPr>
        </p:pic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16576947-3F57-5E54-D838-564B82B0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22" y="6324601"/>
            <a:ext cx="1885978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200" b="1" dirty="0"/>
              <a:t>Arem, et al; JAMA Int Med </a:t>
            </a:r>
            <a:r>
              <a:rPr lang="en-US" sz="1200" b="1" dirty="0"/>
              <a:t>2015;175:959-67</a:t>
            </a:r>
            <a:endParaRPr lang="en-GB" altLang="en-US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995E3-1272-47FB-B2C9-D752C7CBE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63" y="41275"/>
            <a:ext cx="7102337" cy="10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28662" y="2494472"/>
            <a:ext cx="7805738" cy="6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</a:rPr>
              <a:t>Hierarchy of Research Study Designs</a:t>
            </a:r>
          </a:p>
        </p:txBody>
      </p:sp>
    </p:spTree>
    <p:extLst>
      <p:ext uri="{BB962C8B-B14F-4D97-AF65-F5344CB8AC3E}">
        <p14:creationId xmlns:p14="http://schemas.microsoft.com/office/powerpoint/2010/main" val="233642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55F1604B-1285-D7CC-42CE-AC61567D8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138" y="493673"/>
            <a:ext cx="584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</a:rPr>
              <a:t>Epidemiologic Design Strategies</a:t>
            </a: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79B78AF5-AB02-BD31-D169-38DFD8A18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38" y="1371600"/>
            <a:ext cx="7670800" cy="14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33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523C75-6822-4DAB-466D-6C5BB7F567A7}"/>
              </a:ext>
            </a:extLst>
          </p:cNvPr>
          <p:cNvGrpSpPr/>
          <p:nvPr/>
        </p:nvGrpSpPr>
        <p:grpSpPr>
          <a:xfrm>
            <a:off x="474134" y="1894367"/>
            <a:ext cx="8288867" cy="3965975"/>
            <a:chOff x="474134" y="1894367"/>
            <a:chExt cx="8288867" cy="3965975"/>
          </a:xfrm>
        </p:grpSpPr>
        <p:sp>
          <p:nvSpPr>
            <p:cNvPr id="45060" name="Text Box 4">
              <a:extLst>
                <a:ext uri="{FF2B5EF4-FFF2-40B4-BE49-F238E27FC236}">
                  <a16:creationId xmlns:a16="http://schemas.microsoft.com/office/drawing/2014/main" id="{D320E328-8C37-BE17-44AC-028AD06FA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300" y="1894367"/>
              <a:ext cx="3145366" cy="47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89" dirty="0"/>
                <a:t>STUDY DESIGNS</a:t>
              </a:r>
            </a:p>
          </p:txBody>
        </p:sp>
        <p:grpSp>
          <p:nvGrpSpPr>
            <p:cNvPr id="45072" name="Group 16">
              <a:extLst>
                <a:ext uri="{FF2B5EF4-FFF2-40B4-BE49-F238E27FC236}">
                  <a16:creationId xmlns:a16="http://schemas.microsoft.com/office/drawing/2014/main" id="{66E1F4DD-2918-F6CD-0819-CA6CA4E04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134" y="3073398"/>
              <a:ext cx="8288867" cy="2786944"/>
              <a:chOff x="336" y="1908"/>
              <a:chExt cx="5874" cy="1975"/>
            </a:xfrm>
          </p:grpSpPr>
          <p:sp>
            <p:nvSpPr>
              <p:cNvPr id="45061" name="Text Box 5">
                <a:extLst>
                  <a:ext uri="{FF2B5EF4-FFF2-40B4-BE49-F238E27FC236}">
                    <a16:creationId xmlns:a16="http://schemas.microsoft.com/office/drawing/2014/main" id="{C57F7460-CD28-600A-B3E8-06513875B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1908"/>
                <a:ext cx="2616" cy="1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0" algn="ctr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tabLst>
                    <a:tab pos="1147763" algn="l"/>
                    <a:tab pos="2286000" algn="ctr"/>
                  </a:tabLst>
                </a:pPr>
                <a:r>
                  <a:rPr lang="en-US" altLang="en-US" sz="2133" dirty="0"/>
                  <a:t>		</a:t>
                </a:r>
                <a:r>
                  <a:rPr lang="en-US" altLang="en-US" sz="2133" u="sng" dirty="0"/>
                  <a:t>Descriptive</a:t>
                </a:r>
              </a:p>
              <a:p>
                <a:pPr>
                  <a:spcBef>
                    <a:spcPct val="50000"/>
                  </a:spcBef>
                  <a:spcAft>
                    <a:spcPts val="60"/>
                  </a:spcAft>
                </a:pPr>
                <a:endParaRPr lang="en-US" altLang="en-US" sz="2133" dirty="0"/>
              </a:p>
              <a:p>
                <a:pPr>
                  <a:spcBef>
                    <a:spcPts val="60"/>
                  </a:spcBef>
                </a:pPr>
                <a:r>
                  <a:rPr lang="en-US" altLang="en-US" sz="2133" dirty="0">
                    <a:solidFill>
                      <a:srgbClr val="00FFFF"/>
                    </a:solidFill>
                  </a:rPr>
                  <a:t>•</a:t>
                </a:r>
                <a:r>
                  <a:rPr lang="en-US" altLang="en-US" sz="2133" dirty="0"/>
                  <a:t> Correlational (ecologic) </a:t>
                </a:r>
                <a:br>
                  <a:rPr lang="en-US" altLang="en-US" sz="2133" dirty="0"/>
                </a:br>
                <a:r>
                  <a:rPr lang="en-US" altLang="en-US" sz="2133" dirty="0"/>
                  <a:t>study</a:t>
                </a:r>
              </a:p>
              <a:p>
                <a:pPr>
                  <a:spcBef>
                    <a:spcPct val="50000"/>
                  </a:spcBef>
                  <a:buClr>
                    <a:schemeClr val="tx2"/>
                  </a:buClr>
                </a:pPr>
                <a:r>
                  <a:rPr lang="en-US" altLang="en-US" sz="2133" dirty="0">
                    <a:solidFill>
                      <a:srgbClr val="00FFFF"/>
                    </a:solidFill>
                  </a:rPr>
                  <a:t>•</a:t>
                </a:r>
                <a:r>
                  <a:rPr lang="en-US" altLang="en-US" sz="2133" dirty="0"/>
                  <a:t> Case report/series</a:t>
                </a:r>
              </a:p>
              <a:p>
                <a:pPr>
                  <a:spcBef>
                    <a:spcPct val="50000"/>
                  </a:spcBef>
                  <a:buClr>
                    <a:schemeClr val="tx2"/>
                  </a:buClr>
                </a:pPr>
                <a:r>
                  <a:rPr lang="en-US" altLang="en-US" sz="2133" dirty="0">
                    <a:solidFill>
                      <a:srgbClr val="00FFFF"/>
                    </a:solidFill>
                  </a:rPr>
                  <a:t>•</a:t>
                </a:r>
                <a:r>
                  <a:rPr lang="en-US" altLang="en-US" sz="2133" dirty="0"/>
                  <a:t> Cross-sectional study</a:t>
                </a:r>
              </a:p>
            </p:txBody>
          </p:sp>
          <p:grpSp>
            <p:nvGrpSpPr>
              <p:cNvPr id="45070" name="Group 14">
                <a:extLst>
                  <a:ext uri="{FF2B5EF4-FFF2-40B4-BE49-F238E27FC236}">
                    <a16:creationId xmlns:a16="http://schemas.microsoft.com/office/drawing/2014/main" id="{C675A9D9-7997-1B14-0E2D-17B7989D3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0" y="1938"/>
                <a:ext cx="3260" cy="1945"/>
                <a:chOff x="3240" y="1938"/>
                <a:chExt cx="3260" cy="1945"/>
              </a:xfrm>
            </p:grpSpPr>
            <p:sp>
              <p:nvSpPr>
                <p:cNvPr id="45062" name="Text Box 6">
                  <a:extLst>
                    <a:ext uri="{FF2B5EF4-FFF2-40B4-BE49-F238E27FC236}">
                      <a16:creationId xmlns:a16="http://schemas.microsoft.com/office/drawing/2014/main" id="{0636C588-193E-3CDD-74AD-DFB99D6D4E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0" y="1938"/>
                  <a:ext cx="3260" cy="19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285750" indent="-285750"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343150" algn="ctr"/>
                      <a:tab pos="268605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spcAft>
                      <a:spcPts val="60"/>
                    </a:spcAft>
                  </a:pPr>
                  <a:r>
                    <a:rPr lang="en-US" altLang="en-US" sz="2133" dirty="0"/>
                    <a:t>		</a:t>
                  </a:r>
                  <a:r>
                    <a:rPr lang="en-US" altLang="en-US" sz="2133" u="sng" dirty="0"/>
                    <a:t>Analytic</a:t>
                  </a:r>
                </a:p>
                <a:p>
                  <a:pPr>
                    <a:spcBef>
                      <a:spcPct val="50000"/>
                    </a:spcBef>
                    <a:spcAft>
                      <a:spcPts val="60"/>
                    </a:spcAft>
                  </a:pPr>
                  <a:endParaRPr lang="en-US" altLang="en-US" sz="2133" u="sng" dirty="0"/>
                </a:p>
                <a:p>
                  <a:pPr>
                    <a:spcBef>
                      <a:spcPct val="50000"/>
                    </a:spcBef>
                    <a:tabLst>
                      <a:tab pos="2343150" algn="ctr"/>
                      <a:tab pos="2519363" algn="l"/>
                    </a:tabLst>
                  </a:pPr>
                  <a:r>
                    <a:rPr lang="en-US" altLang="en-US" sz="2133" dirty="0"/>
                    <a:t>   </a:t>
                  </a:r>
                  <a:r>
                    <a:rPr lang="en-US" altLang="en-US" sz="2133" u="sng" dirty="0"/>
                    <a:t>Observational</a:t>
                  </a:r>
                  <a:r>
                    <a:rPr lang="en-US" altLang="en-US" sz="2133" dirty="0"/>
                    <a:t>	 	</a:t>
                  </a:r>
                  <a:r>
                    <a:rPr lang="en-US" altLang="en-US" sz="2133" u="sng" dirty="0"/>
                    <a:t>Experimental</a:t>
                  </a:r>
                  <a:endParaRPr lang="en-US" altLang="en-US" sz="2133" dirty="0"/>
                </a:p>
                <a:p>
                  <a:pPr marL="457200" indent="-223838">
                    <a:spcBef>
                      <a:spcPct val="50000"/>
                    </a:spcBef>
                    <a:buClr>
                      <a:schemeClr val="tx2"/>
                    </a:buClr>
                    <a:tabLst>
                      <a:tab pos="2343150" algn="ctr"/>
                      <a:tab pos="2519363" algn="l"/>
                    </a:tabLst>
                  </a:pPr>
                  <a:r>
                    <a:rPr lang="en-US" altLang="en-US" sz="2133" dirty="0">
                      <a:solidFill>
                        <a:srgbClr val="00FFFF"/>
                      </a:solidFill>
                    </a:rPr>
                    <a:t>•</a:t>
                  </a:r>
                  <a:r>
                    <a:rPr lang="en-US" altLang="en-US" sz="2133" dirty="0"/>
                    <a:t> Case-control		 </a:t>
                  </a:r>
                  <a:r>
                    <a:rPr lang="en-US" altLang="en-US" sz="2133" dirty="0">
                      <a:solidFill>
                        <a:srgbClr val="00FFFF"/>
                      </a:solidFill>
                    </a:rPr>
                    <a:t>•</a:t>
                  </a:r>
                  <a:r>
                    <a:rPr lang="en-US" altLang="en-US" sz="2133" dirty="0"/>
                    <a:t> Clinical trial</a:t>
                  </a:r>
                </a:p>
                <a:p>
                  <a:pPr marL="512763" indent="-279400">
                    <a:spcBef>
                      <a:spcPts val="0"/>
                    </a:spcBef>
                    <a:buClr>
                      <a:schemeClr val="tx2"/>
                    </a:buClr>
                    <a:tabLst>
                      <a:tab pos="2343150" algn="ctr"/>
                      <a:tab pos="2519363" algn="l"/>
                    </a:tabLst>
                  </a:pPr>
                  <a:r>
                    <a:rPr lang="en-US" altLang="en-US" sz="2133" dirty="0"/>
                    <a:t>	study</a:t>
                  </a:r>
                </a:p>
                <a:p>
                  <a:pPr indent="-52388">
                    <a:spcBef>
                      <a:spcPct val="50000"/>
                    </a:spcBef>
                    <a:buClr>
                      <a:schemeClr val="tx2"/>
                    </a:buClr>
                    <a:tabLst>
                      <a:tab pos="2686050" algn="l"/>
                    </a:tabLst>
                  </a:pPr>
                  <a:r>
                    <a:rPr lang="en-US" altLang="en-US" sz="2133" dirty="0">
                      <a:solidFill>
                        <a:srgbClr val="00FFFF"/>
                      </a:solidFill>
                    </a:rPr>
                    <a:t>•</a:t>
                  </a:r>
                  <a:r>
                    <a:rPr lang="en-US" altLang="en-US" sz="2133" dirty="0"/>
                    <a:t> Cohort study</a:t>
                  </a:r>
                </a:p>
              </p:txBody>
            </p:sp>
            <p:sp>
              <p:nvSpPr>
                <p:cNvPr id="45063" name="Line 7">
                  <a:extLst>
                    <a:ext uri="{FF2B5EF4-FFF2-40B4-BE49-F238E27FC236}">
                      <a16:creationId xmlns:a16="http://schemas.microsoft.com/office/drawing/2014/main" id="{E4C82A64-CB38-F338-9831-65E0A8570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30" y="2310"/>
                  <a:ext cx="228" cy="2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133"/>
                </a:p>
              </p:txBody>
            </p:sp>
            <p:sp>
              <p:nvSpPr>
                <p:cNvPr id="45064" name="Line 8">
                  <a:extLst>
                    <a:ext uri="{FF2B5EF4-FFF2-40B4-BE49-F238E27FC236}">
                      <a16:creationId xmlns:a16="http://schemas.microsoft.com/office/drawing/2014/main" id="{36525872-E881-5D61-9D79-9F93D7885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030" y="2310"/>
                  <a:ext cx="228" cy="2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133"/>
                </a:p>
              </p:txBody>
            </p:sp>
          </p:grpSp>
        </p:grpSp>
        <p:grpSp>
          <p:nvGrpSpPr>
            <p:cNvPr id="45071" name="Group 15">
              <a:extLst>
                <a:ext uri="{FF2B5EF4-FFF2-40B4-BE49-F238E27FC236}">
                  <a16:creationId xmlns:a16="http://schemas.microsoft.com/office/drawing/2014/main" id="{3C4A8470-EA47-31FB-E0AE-CBC097531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1" y="2514600"/>
              <a:ext cx="4072467" cy="469900"/>
              <a:chOff x="1680" y="1512"/>
              <a:chExt cx="2886" cy="333"/>
            </a:xfrm>
          </p:grpSpPr>
          <p:sp>
            <p:nvSpPr>
              <p:cNvPr id="45065" name="Line 9">
                <a:extLst>
                  <a:ext uri="{FF2B5EF4-FFF2-40B4-BE49-F238E27FC236}">
                    <a16:creationId xmlns:a16="http://schemas.microsoft.com/office/drawing/2014/main" id="{CAC6E082-E896-F852-1704-F6EC486B4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1512"/>
                <a:ext cx="1536" cy="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/>
              </a:p>
            </p:txBody>
          </p:sp>
          <p:sp>
            <p:nvSpPr>
              <p:cNvPr id="45069" name="Line 13">
                <a:extLst>
                  <a:ext uri="{FF2B5EF4-FFF2-40B4-BE49-F238E27FC236}">
                    <a16:creationId xmlns:a16="http://schemas.microsoft.com/office/drawing/2014/main" id="{BAF55C14-E605-67CA-8245-3A57F4A0C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512"/>
                <a:ext cx="1302" cy="3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133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519E5-BB3F-4D99-8C4B-A2AA8B2690FE}"/>
              </a:ext>
            </a:extLst>
          </p:cNvPr>
          <p:cNvSpPr txBox="1"/>
          <p:nvPr/>
        </p:nvSpPr>
        <p:spPr>
          <a:xfrm>
            <a:off x="1267407" y="228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Terminology – there is no such thing as an “observational trial”.  Either observational </a:t>
            </a:r>
            <a:r>
              <a:rPr lang="en-US" u="sng" dirty="0"/>
              <a:t>OR</a:t>
            </a:r>
            <a:r>
              <a:rPr lang="en-US" dirty="0"/>
              <a:t>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E98D7-20B5-1343-5DB6-8A3B00A74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662431"/>
            <a:ext cx="6934200" cy="47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B5FC9D-9A49-2444-378E-33487B9AF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40" y="1981200"/>
            <a:ext cx="86868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8F6CA-3927-888B-BDAA-A9ED42FBC371}"/>
              </a:ext>
            </a:extLst>
          </p:cNvPr>
          <p:cNvSpPr txBox="1"/>
          <p:nvPr/>
        </p:nvSpPr>
        <p:spPr>
          <a:xfrm>
            <a:off x="1219200" y="568856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 terminology – either observational </a:t>
            </a:r>
            <a:r>
              <a:rPr lang="en-US" u="sng" dirty="0"/>
              <a:t>OR</a:t>
            </a:r>
            <a:r>
              <a:rPr lang="en-US" dirty="0"/>
              <a:t> trial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06F49-2218-2C26-87F8-B4C8B48CF53F}"/>
              </a:ext>
            </a:extLst>
          </p:cNvPr>
          <p:cNvGrpSpPr/>
          <p:nvPr/>
        </p:nvGrpSpPr>
        <p:grpSpPr>
          <a:xfrm>
            <a:off x="152400" y="3614057"/>
            <a:ext cx="8839200" cy="1262743"/>
            <a:chOff x="152400" y="3614057"/>
            <a:chExt cx="8839200" cy="12627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69CC75-73A0-4FB0-8AB6-5BEEAC2DE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3614057"/>
              <a:ext cx="8839200" cy="126274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9504D4-0666-B4A6-1BB0-AE6EF52B3957}"/>
                </a:ext>
              </a:extLst>
            </p:cNvPr>
            <p:cNvCxnSpPr/>
            <p:nvPr/>
          </p:nvCxnSpPr>
          <p:spPr bwMode="auto">
            <a:xfrm>
              <a:off x="6967868" y="4258336"/>
              <a:ext cx="152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A99EF6B-07FF-A708-E788-2E797909F7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08499" y="4671235"/>
              <a:ext cx="2514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6241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28600"/>
            <a:ext cx="5638800" cy="6351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Halperin</a:t>
            </a:r>
            <a:r>
              <a:rPr lang="en-US" sz="1200" dirty="0"/>
              <a:t> et al, Circulation 2016;133:1426-8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111433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182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RCT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477000" y="131451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477000" y="20574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77000" y="2743200"/>
            <a:ext cx="990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67600" y="254398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806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6E3E8-3DCD-DE37-CF37-5EAC5E737961}"/>
              </a:ext>
            </a:extLst>
          </p:cNvPr>
          <p:cNvSpPr txBox="1"/>
          <p:nvPr/>
        </p:nvSpPr>
        <p:spPr>
          <a:xfrm>
            <a:off x="5061099" y="6114365"/>
            <a:ext cx="364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ACSM statement on PA and NAFLD</a:t>
            </a:r>
          </a:p>
          <a:p>
            <a:pPr algn="r"/>
            <a:r>
              <a:rPr lang="en-US" sz="1200" dirty="0"/>
              <a:t>MSSE 2023; 155:1717-26</a:t>
            </a:r>
          </a:p>
          <a:p>
            <a:pPr algn="r"/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ED116-D2DD-34EC-A8DF-1041D6C5E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63" y="833319"/>
            <a:ext cx="8271504" cy="50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7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">
  <a:themeElements>
    <a:clrScheme name="MASTER 8">
      <a:dk1>
        <a:srgbClr val="919191"/>
      </a:dk1>
      <a:lt1>
        <a:srgbClr val="FFFFFF"/>
      </a:lt1>
      <a:dk2>
        <a:srgbClr val="063DE8"/>
      </a:dk2>
      <a:lt2>
        <a:srgbClr val="FFFF00"/>
      </a:lt2>
      <a:accent1>
        <a:srgbClr val="618FFD"/>
      </a:accent1>
      <a:accent2>
        <a:srgbClr val="3333CC"/>
      </a:accent2>
      <a:accent3>
        <a:srgbClr val="AAAFF2"/>
      </a:accent3>
      <a:accent4>
        <a:srgbClr val="DADADA"/>
      </a:accent4>
      <a:accent5>
        <a:srgbClr val="B7C6FE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8">
        <a:dk1>
          <a:srgbClr val="919191"/>
        </a:dk1>
        <a:lt1>
          <a:srgbClr val="FFFFFF"/>
        </a:lt1>
        <a:dk2>
          <a:srgbClr val="063DE8"/>
        </a:dk2>
        <a:lt2>
          <a:srgbClr val="FFFF00"/>
        </a:lt2>
        <a:accent1>
          <a:srgbClr val="618FFD"/>
        </a:accent1>
        <a:accent2>
          <a:srgbClr val="3333CC"/>
        </a:accent2>
        <a:accent3>
          <a:srgbClr val="AAAFF2"/>
        </a:accent3>
        <a:accent4>
          <a:srgbClr val="DADADA"/>
        </a:accent4>
        <a:accent5>
          <a:srgbClr val="B7C6F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Office\Templates\MASTER.pot</Template>
  <TotalTime>39643</TotalTime>
  <Words>1075</Words>
  <Application>Microsoft Office PowerPoint</Application>
  <PresentationFormat>On-screen Show (4:3)</PresentationFormat>
  <Paragraphs>125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Both Study Designs Provide Complementary Evidence</vt:lpstr>
      <vt:lpstr>PowerPoint Presentation</vt:lpstr>
      <vt:lpstr>PowerPoint Presentation</vt:lpstr>
      <vt:lpstr>PowerPoint Presentation</vt:lpstr>
      <vt:lpstr>PowerPoint Presentation</vt:lpstr>
    </vt:vector>
  </TitlesOfParts>
  <Company>Brigham and Women's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Philomena Quinn</dc:creator>
  <cp:lastModifiedBy>Lee, I-Min</cp:lastModifiedBy>
  <cp:revision>691</cp:revision>
  <cp:lastPrinted>2022-09-02T20:25:12Z</cp:lastPrinted>
  <dcterms:created xsi:type="dcterms:W3CDTF">2001-09-13T17:41:11Z</dcterms:created>
  <dcterms:modified xsi:type="dcterms:W3CDTF">2023-09-23T13:09:06Z</dcterms:modified>
</cp:coreProperties>
</file>