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84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5" r:id="rId15"/>
    <p:sldId id="279" r:id="rId16"/>
    <p:sldId id="270" r:id="rId17"/>
    <p:sldId id="278" r:id="rId18"/>
    <p:sldId id="286" r:id="rId19"/>
    <p:sldId id="280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2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80952380952381"/>
          <c:y val="5.5155875299760189E-2"/>
          <c:w val="0.69841269841269837"/>
          <c:h val="0.731414868105515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1995</c:v>
                </c:pt>
              </c:strCache>
            </c:strRef>
          </c:tx>
          <c:spPr>
            <a:solidFill>
              <a:schemeClr val="accent1"/>
            </a:solidFill>
            <a:ln w="1216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Physical Activity</c:v>
                </c:pt>
                <c:pt idx="2">
                  <c:v>Exercise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941</c:v>
                </c:pt>
                <c:pt idx="2">
                  <c:v>5222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34-48A9-B291-DAB4354987C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/>
            </a:solidFill>
            <a:ln w="1216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Physical Activity</c:v>
                </c:pt>
                <c:pt idx="2">
                  <c:v>Exercise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3546</c:v>
                </c:pt>
                <c:pt idx="2">
                  <c:v>9874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34-48A9-B291-DAB435498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8144280"/>
        <c:axId val="1"/>
        <c:axId val="0"/>
      </c:bar3DChart>
      <c:catAx>
        <c:axId val="228144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04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4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28144280"/>
        <c:crosses val="autoZero"/>
        <c:crossBetween val="between"/>
      </c:valAx>
      <c:spPr>
        <a:noFill/>
        <a:ln w="24336">
          <a:noFill/>
        </a:ln>
      </c:spPr>
    </c:plotArea>
    <c:legend>
      <c:legendPos val="r"/>
      <c:layout>
        <c:manualLayout>
          <c:xMode val="edge"/>
          <c:yMode val="edge"/>
          <c:x val="0.85396825396825393"/>
          <c:y val="0.4148681055155875"/>
          <c:w val="0.13968253968253969"/>
          <c:h val="0.17026378896882494"/>
        </c:manualLayout>
      </c:layout>
      <c:overlay val="0"/>
      <c:spPr>
        <a:noFill/>
        <a:ln w="3042">
          <a:solidFill>
            <a:schemeClr val="tx1"/>
          </a:solidFill>
          <a:prstDash val="solid"/>
        </a:ln>
      </c:spPr>
      <c:txPr>
        <a:bodyPr/>
        <a:lstStyle/>
        <a:p>
          <a:pPr>
            <a:defRPr sz="158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6825396825396828E-2"/>
          <c:y val="2.1582733812949641E-2"/>
          <c:w val="0.73968253968253972"/>
          <c:h val="0.839328537170263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1996</c:v>
                </c:pt>
              </c:strCache>
            </c:strRef>
          </c:tx>
          <c:spPr>
            <a:solidFill>
              <a:schemeClr val="accent1"/>
            </a:solidFill>
            <a:ln w="1195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Sheet1!$B$1:$B$1</c:f>
              <c:strCache>
                <c:ptCount val="1"/>
                <c:pt idx="0">
                  <c:v>PA &amp; Exercise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1-406C-8F6E-B49F0DD959A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/>
            </a:solidFill>
            <a:ln w="1195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Sheet1!$B$1:$B$1</c:f>
              <c:strCache>
                <c:ptCount val="1"/>
                <c:pt idx="0">
                  <c:v>PA &amp; Exercise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81-406C-8F6E-B49F0DD95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88025168"/>
        <c:axId val="1"/>
        <c:axId val="0"/>
      </c:bar3DChart>
      <c:catAx>
        <c:axId val="18802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9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99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9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8025168"/>
        <c:crosses val="autoZero"/>
        <c:crossBetween val="between"/>
      </c:valAx>
      <c:spPr>
        <a:noFill/>
        <a:ln w="23918">
          <a:noFill/>
        </a:ln>
      </c:spPr>
    </c:plotArea>
    <c:legend>
      <c:legendPos val="r"/>
      <c:layout>
        <c:manualLayout>
          <c:xMode val="edge"/>
          <c:yMode val="edge"/>
          <c:x val="0.85396825396825393"/>
          <c:y val="0.4148681055155875"/>
          <c:w val="0.13968253968253969"/>
          <c:h val="0.17026378896882494"/>
        </c:manualLayout>
      </c:layout>
      <c:overlay val="0"/>
      <c:spPr>
        <a:noFill/>
        <a:ln w="2990">
          <a:solidFill>
            <a:schemeClr val="tx1"/>
          </a:solidFill>
          <a:prstDash val="solid"/>
        </a:ln>
      </c:spPr>
      <c:txPr>
        <a:bodyPr/>
        <a:lstStyle/>
        <a:p>
          <a:pPr>
            <a:defRPr sz="155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6825396825396828E-2"/>
          <c:y val="3.5971223021582732E-2"/>
          <c:w val="0.73968253968253972"/>
          <c:h val="0.824940047961630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1996</c:v>
                </c:pt>
              </c:strCache>
            </c:strRef>
          </c:tx>
          <c:spPr>
            <a:solidFill>
              <a:schemeClr val="accent1"/>
            </a:solidFill>
            <a:ln w="1143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PA &amp; Exercise</c:v>
                </c:pt>
                <c:pt idx="1">
                  <c:v>Alcohol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217</c:v>
                </c:pt>
                <c:pt idx="1">
                  <c:v>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9C-4C97-BD9C-B49CBD690A7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/>
            </a:solidFill>
            <a:ln w="1143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2"/>
                <c:pt idx="0">
                  <c:v>PA &amp; Exercise</c:v>
                </c:pt>
                <c:pt idx="1">
                  <c:v>Alcohol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233</c:v>
                </c:pt>
                <c:pt idx="1">
                  <c:v>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9C-4C97-BD9C-B49CBD690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87051696"/>
        <c:axId val="1"/>
        <c:axId val="0"/>
      </c:bar3DChart>
      <c:catAx>
        <c:axId val="18705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8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858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8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7051696"/>
        <c:crosses val="autoZero"/>
        <c:crossBetween val="between"/>
      </c:valAx>
      <c:spPr>
        <a:noFill/>
        <a:ln w="22860">
          <a:noFill/>
        </a:ln>
      </c:spPr>
    </c:plotArea>
    <c:legend>
      <c:legendPos val="r"/>
      <c:layout>
        <c:manualLayout>
          <c:xMode val="edge"/>
          <c:yMode val="edge"/>
          <c:x val="0.85396825396825393"/>
          <c:y val="0.4148681055155875"/>
          <c:w val="0.13968253968253969"/>
          <c:h val="0.17026378896882494"/>
        </c:manualLayout>
      </c:layout>
      <c:overlay val="0"/>
      <c:spPr>
        <a:noFill/>
        <a:ln w="2858">
          <a:solidFill>
            <a:schemeClr val="tx1"/>
          </a:solidFill>
          <a:prstDash val="solid"/>
        </a:ln>
      </c:spPr>
      <c:txPr>
        <a:bodyPr/>
        <a:lstStyle/>
        <a:p>
          <a:pPr>
            <a:defRPr sz="149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1996</c:v>
                </c:pt>
                <c:pt idx="1">
                  <c:v>2004</c:v>
                </c:pt>
                <c:pt idx="2">
                  <c:v>2008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35</c:v>
                </c:pt>
                <c:pt idx="2">
                  <c:v>12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B-45B6-9EA1-0F30CEEB85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1996</c:v>
                </c:pt>
                <c:pt idx="1">
                  <c:v>2004</c:v>
                </c:pt>
                <c:pt idx="2">
                  <c:v>2008</c:v>
                </c:pt>
                <c:pt idx="3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027B-45B6-9EA1-0F30CEEB85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1996</c:v>
                </c:pt>
                <c:pt idx="1">
                  <c:v>2004</c:v>
                </c:pt>
                <c:pt idx="2">
                  <c:v>2008</c:v>
                </c:pt>
                <c:pt idx="3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027B-45B6-9EA1-0F30CEEB8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3051088"/>
        <c:axId val="533051416"/>
      </c:barChart>
      <c:catAx>
        <c:axId val="53305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051416"/>
        <c:crosses val="autoZero"/>
        <c:auto val="1"/>
        <c:lblAlgn val="ctr"/>
        <c:lblOffset val="100"/>
        <c:noMultiLvlLbl val="0"/>
      </c:catAx>
      <c:valAx>
        <c:axId val="533051416"/>
        <c:scaling>
          <c:orientation val="minMax"/>
        </c:scaling>
        <c:delete val="0"/>
        <c:axPos val="l"/>
        <c:majorGridlines>
          <c:spPr>
            <a:ln w="190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05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9050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D594B-2729-4835-BC3C-BEA38BAA87DF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9B785-8FD4-4546-B09E-E34C36B6F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Carlson, </a:t>
            </a:r>
            <a:r>
              <a:rPr lang="en-US" dirty="0" err="1" smtClean="0"/>
              <a:t>Prev</a:t>
            </a:r>
            <a:r>
              <a:rPr lang="en-US" dirty="0" smtClean="0"/>
              <a:t> </a:t>
            </a:r>
            <a:r>
              <a:rPr lang="en-US" dirty="0" err="1" smtClean="0"/>
              <a:t>Chron</a:t>
            </a:r>
            <a:r>
              <a:rPr lang="en-US" dirty="0" smtClean="0"/>
              <a:t> Dis,</a:t>
            </a:r>
            <a:r>
              <a:rPr lang="en-US" baseline="0" dirty="0" smtClean="0"/>
              <a:t> 2018. 8.3% of US deaths </a:t>
            </a:r>
            <a:r>
              <a:rPr lang="en-US" baseline="0" dirty="0" err="1" smtClean="0"/>
              <a:t>attrib</a:t>
            </a:r>
            <a:r>
              <a:rPr lang="en-US" baseline="0" dirty="0" smtClean="0"/>
              <a:t> to inactivity.</a:t>
            </a:r>
          </a:p>
          <a:p>
            <a:r>
              <a:rPr lang="en-US" baseline="0" dirty="0" smtClean="0"/>
              <a:t>CDC data. Total US mortality in 2017: 2,800,000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B785-8FD4-4546-B09E-E34C36B6F4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1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8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8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23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8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1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7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1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7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03499-A5C8-4164-9386-5D0FE83624E1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DB6D7-B90A-4980-A307-C81F405E8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6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jimsallis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http://www.jewishworldreview.com/images/crystal_ball2.jpg&amp;imgrefurl=http://www.jewishworldreview.com/bob/alper_talking_to_heaven.php3&amp;h=365&amp;w=555&amp;sz=18&amp;tbnid=2BqtT-ZV6ih6KM:&amp;tbnh=86&amp;tbnw=131&amp;hl=en&amp;start=2&amp;prev=/images%3Fq%3Dcrystal%2Bball%26svnum%3D10%26hl%3Den%26lr%3D%26sa%3D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5585" y="242371"/>
            <a:ext cx="10664327" cy="225845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Physical </a:t>
            </a:r>
            <a:r>
              <a:rPr lang="en-US" b="1" dirty="0" smtClean="0">
                <a:solidFill>
                  <a:srgbClr val="FF0000"/>
                </a:solidFill>
              </a:rPr>
              <a:t>Activity Is a </a:t>
            </a:r>
            <a:r>
              <a:rPr lang="en-US" b="1" dirty="0" smtClean="0">
                <a:solidFill>
                  <a:srgbClr val="FF0000"/>
                </a:solidFill>
              </a:rPr>
              <a:t>Disadvantaged </a:t>
            </a:r>
            <a:r>
              <a:rPr lang="en-US" b="1" dirty="0" smtClean="0">
                <a:solidFill>
                  <a:srgbClr val="FF0000"/>
                </a:solidFill>
              </a:rPr>
              <a:t>Field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smtClean="0">
                <a:solidFill>
                  <a:srgbClr val="FF0000"/>
                </a:solidFill>
              </a:rPr>
              <a:t>Fact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Not </a:t>
            </a:r>
            <a:r>
              <a:rPr lang="en-US" b="1" dirty="0" smtClean="0">
                <a:solidFill>
                  <a:srgbClr val="FF0000"/>
                </a:solidFill>
              </a:rPr>
              <a:t>Complaint.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Let’s Discuss Solutions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10149"/>
            <a:ext cx="9144000" cy="381183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James F. Sallis, Ph.D.</a:t>
            </a:r>
          </a:p>
          <a:p>
            <a:r>
              <a:rPr lang="en-US" sz="3600" dirty="0" smtClean="0"/>
              <a:t>UC San Diego</a:t>
            </a:r>
          </a:p>
          <a:p>
            <a:r>
              <a:rPr lang="en-US" sz="3600" dirty="0" smtClean="0"/>
              <a:t>Herbert Wertheim School of Public Health</a:t>
            </a:r>
          </a:p>
          <a:p>
            <a:r>
              <a:rPr lang="en-US" sz="3600" dirty="0" smtClean="0"/>
              <a:t>Australian Catholic University, Melbourne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PAPH, Columbia, SC. September </a:t>
            </a:r>
            <a:r>
              <a:rPr lang="en-US" sz="3600" dirty="0" smtClean="0">
                <a:solidFill>
                  <a:srgbClr val="00B050"/>
                </a:solidFill>
              </a:rPr>
              <a:t>17, 2022</a:t>
            </a:r>
            <a:endParaRPr lang="en-US" sz="3600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hlinkClick r:id="rId2"/>
              </a:rPr>
              <a:t>www.drjimsallis.org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6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574800" y="1417638"/>
          <a:ext cx="8128000" cy="538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050316" y="152400"/>
            <a:ext cx="79850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>
                <a:solidFill>
                  <a:srgbClr val="0000FF"/>
                </a:solidFill>
              </a:rPr>
              <a:t>Number of NIH Grants in 1996 and 2005 with “Physical Activity/Exercise” </a:t>
            </a:r>
          </a:p>
          <a:p>
            <a:pPr algn="ctr"/>
            <a:r>
              <a:rPr lang="en-US" altLang="en-US" sz="2000" b="1">
                <a:solidFill>
                  <a:srgbClr val="0000FF"/>
                </a:solidFill>
              </a:rPr>
              <a:t>or “Alcohol” in titles.  Results of a CRISP search.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657601" y="1146176"/>
            <a:ext cx="955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</a:rPr>
              <a:t>+7.4%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0" y="1146176"/>
            <a:ext cx="1111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8000"/>
                </a:solidFill>
              </a:rPr>
              <a:t>+25.7%</a:t>
            </a:r>
          </a:p>
        </p:txBody>
      </p:sp>
    </p:spTree>
    <p:extLst>
      <p:ext uri="{BB962C8B-B14F-4D97-AF65-F5344CB8AC3E}">
        <p14:creationId xmlns:p14="http://schemas.microsoft.com/office/powerpoint/2010/main" val="2361834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152400"/>
            <a:ext cx="11457542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Toni Yancey and I celebrate the 2009 </a:t>
            </a:r>
            <a:r>
              <a:rPr lang="en-US" i="1" dirty="0" smtClean="0">
                <a:solidFill>
                  <a:srgbClr val="0070C0"/>
                </a:solidFill>
              </a:rPr>
              <a:t>Preventive Medicine</a:t>
            </a:r>
            <a:r>
              <a:rPr lang="en-US" dirty="0" smtClean="0">
                <a:solidFill>
                  <a:srgbClr val="0070C0"/>
                </a:solidFill>
              </a:rPr>
              <a:t> issue on physical activity infrastructure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4818" name="Picture 2" descr="C:\Users\jsallis\Documents\SLIDES &amp; PPT\MISC DIGI PHOTOS\PEOPLE\Toni + Jim PM-2 10-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66826"/>
            <a:ext cx="7454900" cy="5591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856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Editorial for the special issue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234" y="1676398"/>
            <a:ext cx="11515674" cy="4316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8070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Physical Activity: Cinderella or Rodney Dangerfield</a:t>
            </a:r>
            <a:r>
              <a:rPr lang="en-US" b="1" dirty="0" smtClean="0">
                <a:solidFill>
                  <a:srgbClr val="0070C0"/>
                </a:solidFill>
              </a:rPr>
              <a:t>? Problems Identified. Responses?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616032"/>
            <a:ext cx="11038791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“Estimates of Funding for Various Diseases, Conditions, Research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Areas” on the NIH website February 5, 2008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[http://www.nih.gov/news/fundingresearchareas.htm]. 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There were 214 research areas (actually 360) for which funding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amounts were listed, but physical activity, exercise, fitness, or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sedentary behavior were not on the list. 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ea typeface="Times New Roman" panose="02020603050405020304" pitchFamily="18" charset="0"/>
              </a:rPr>
              <a:t>	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PROGRESS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26596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07" y="1377108"/>
            <a:ext cx="11871083" cy="36796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608" y="5169942"/>
            <a:ext cx="11871083" cy="15588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6437" y="88134"/>
            <a:ext cx="8198162" cy="148727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15181" y="5169942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232,400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7788925" y="4494882"/>
            <a:ext cx="2126256" cy="113672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20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Physical Activity: Cinderella or Rodney Dangerfield</a:t>
            </a:r>
            <a:r>
              <a:rPr lang="en-US" b="1" dirty="0" smtClean="0">
                <a:solidFill>
                  <a:srgbClr val="0070C0"/>
                </a:solidFill>
              </a:rPr>
              <a:t>? Problems Identified—Responses?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154365"/>
            <a:ext cx="1131752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err="1" smtClean="0"/>
              <a:t>Dorfman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Yancey (2009) called </a:t>
            </a:r>
            <a:r>
              <a:rPr lang="en-US" dirty="0"/>
              <a:t>for an expansion of the </a:t>
            </a:r>
            <a:r>
              <a:rPr lang="en-US" dirty="0" smtClean="0"/>
              <a:t>industries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/>
              <a:t>targeted </a:t>
            </a:r>
            <a:r>
              <a:rPr lang="en-US" dirty="0"/>
              <a:t>by advocates to assume responsibility for their </a:t>
            </a:r>
            <a:r>
              <a:rPr lang="en-US" dirty="0" smtClean="0"/>
              <a:t>contributions </a:t>
            </a:r>
            <a:r>
              <a:rPr lang="en-US" dirty="0"/>
              <a:t>to </a:t>
            </a:r>
            <a:endParaRPr lang="en-US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/>
              <a:t>the problem of inactivity, </a:t>
            </a:r>
            <a:r>
              <a:rPr lang="en-US" dirty="0"/>
              <a:t>i.e. auto, oil, tire, highway construction, </a:t>
            </a:r>
            <a:endParaRPr lang="en-US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/>
              <a:t>film </a:t>
            </a:r>
            <a:r>
              <a:rPr lang="en-US" dirty="0"/>
              <a:t>and TV production and distribution, and video gaming. </a:t>
            </a:r>
            <a:endParaRPr lang="en-US" dirty="0" smtClean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solidFill>
                  <a:srgbClr val="FF0000"/>
                </a:solidFill>
              </a:rPr>
              <a:t>Little or no progress on these particular industries.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Substantial progress on research and collaboration on </a:t>
            </a:r>
            <a:r>
              <a:rPr lang="en-US" b="1" u="sng" dirty="0" smtClean="0">
                <a:solidFill>
                  <a:srgbClr val="00B050"/>
                </a:solidFill>
              </a:rPr>
              <a:t>active transportation</a:t>
            </a:r>
            <a:r>
              <a:rPr lang="en-US" u="sng" dirty="0" smtClean="0">
                <a:solidFill>
                  <a:srgbClr val="00B050"/>
                </a:solidFill>
              </a:rPr>
              <a:t>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AHA published a policy and evidence rationale (Circulation)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ACSM Active Earth initiative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Conference on Health &amp; Active Transport (Transport Research Board.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December 2019. Recording &amp; proceedings available.)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60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771"/>
            <a:ext cx="10515600" cy="8026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Yancey &amp; Sallis, 2009 Recommendation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>
            <a:normAutofit/>
          </a:bodyPr>
          <a:lstStyle/>
          <a:p>
            <a:r>
              <a:rPr lang="en-US" sz="3200" i="1" dirty="0"/>
              <a:t> A scientific infrastructure with committed and aggressive leadership is </a:t>
            </a:r>
            <a:r>
              <a:rPr lang="en-US" sz="3200" i="1" dirty="0" smtClean="0"/>
              <a:t>needed</a:t>
            </a:r>
            <a:endParaRPr lang="en-US" sz="3200" dirty="0" smtClean="0"/>
          </a:p>
          <a:p>
            <a:r>
              <a:rPr lang="en-US" sz="3200" dirty="0"/>
              <a:t>NIH should establish a committee or task force with the charge of developing a comprehensive research agenda for physical activity, along with recommendations for implementing the agenda that includes a permanent and high-level “home</a:t>
            </a:r>
            <a:r>
              <a:rPr lang="en-US" sz="3200" dirty="0" smtClean="0"/>
              <a:t>” for PA at NIH. </a:t>
            </a:r>
          </a:p>
          <a:p>
            <a:pPr lvl="1"/>
            <a:r>
              <a:rPr lang="en-US" sz="2800" dirty="0" smtClean="0"/>
              <a:t>Example: Office of Nutrition Coordination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The National Physical Activity Plan recommends such an office at DHHS, but no action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41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688"/>
            <a:ext cx="10515600" cy="74757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Physical Activity in the Federal Government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6266"/>
            <a:ext cx="10515600" cy="53506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DHHS Office of Disease Prevention</a:t>
            </a:r>
          </a:p>
          <a:p>
            <a:pPr lvl="1"/>
            <a:r>
              <a:rPr lang="en-US" dirty="0" smtClean="0"/>
              <a:t>No office or person with full-time attention to PA</a:t>
            </a:r>
          </a:p>
          <a:p>
            <a:pPr lvl="1"/>
            <a:r>
              <a:rPr lang="en-US" dirty="0" smtClean="0"/>
              <a:t>Office of Disease Prevention coordinated the PA </a:t>
            </a:r>
            <a:r>
              <a:rPr lang="en-US" dirty="0" smtClean="0"/>
              <a:t>Guidelines</a:t>
            </a:r>
          </a:p>
          <a:p>
            <a:pPr lvl="2"/>
            <a:r>
              <a:rPr lang="en-US" dirty="0" smtClean="0"/>
              <a:t>Thank you, Katrina </a:t>
            </a:r>
            <a:r>
              <a:rPr lang="en-US" dirty="0" err="1" smtClean="0"/>
              <a:t>Pearcy</a:t>
            </a:r>
            <a:r>
              <a:rPr lang="en-US" dirty="0" smtClean="0"/>
              <a:t>!</a:t>
            </a:r>
            <a:endParaRPr lang="en-US" dirty="0" smtClean="0"/>
          </a:p>
          <a:p>
            <a:pPr lvl="1"/>
            <a:r>
              <a:rPr lang="en-US" dirty="0" smtClean="0"/>
              <a:t>President’s Council for Fitness, Sports, and Nutrition (approx. $1M budget)</a:t>
            </a:r>
            <a:endParaRPr lang="en-US" dirty="0"/>
          </a:p>
          <a:p>
            <a:r>
              <a:rPr lang="en-US" dirty="0" smtClean="0"/>
              <a:t>CDC Division of Nutrition, Physical Activity, and Obesity</a:t>
            </a:r>
          </a:p>
          <a:p>
            <a:pPr lvl="1"/>
            <a:r>
              <a:rPr lang="en-US" dirty="0" smtClean="0"/>
              <a:t>Congressional budget has 8 funding lines for the Division</a:t>
            </a:r>
          </a:p>
          <a:p>
            <a:pPr lvl="1"/>
            <a:r>
              <a:rPr lang="en-US" dirty="0" smtClean="0"/>
              <a:t>All lines are related to nutrition or obesity topics/programs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dedicated budget line for PA</a:t>
            </a:r>
          </a:p>
          <a:p>
            <a:r>
              <a:rPr lang="en-US" dirty="0" smtClean="0"/>
              <a:t>Physical Activity and Health Branch</a:t>
            </a:r>
          </a:p>
          <a:p>
            <a:pPr lvl="1"/>
            <a:r>
              <a:rPr lang="en-US" dirty="0" smtClean="0"/>
              <a:t>PAHB is the primary government entity responsible for PA surveillance and promotion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 1997, 50 states had PA Coordinators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Now, 16 states have PA Coordinators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46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CDC Physical Activity and Health Branch: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Estimated FTEs Over Time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7782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1116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Non-Profit Sector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 Section of APHA is only </a:t>
            </a:r>
            <a:r>
              <a:rPr lang="en-US" dirty="0" smtClean="0"/>
              <a:t>13 </a:t>
            </a:r>
            <a:r>
              <a:rPr lang="en-US" dirty="0" smtClean="0"/>
              <a:t>years old—one of the youngest</a:t>
            </a:r>
          </a:p>
          <a:p>
            <a:r>
              <a:rPr lang="en-US" dirty="0" smtClean="0"/>
              <a:t>An effort to create a PA program in the National Academy of Medicine failed to raise sufficient funds</a:t>
            </a:r>
          </a:p>
          <a:p>
            <a:r>
              <a:rPr lang="en-US" dirty="0" smtClean="0"/>
              <a:t>3 small, poorly-funded PA organizations </a:t>
            </a:r>
            <a:r>
              <a:rPr lang="en-US" dirty="0" smtClean="0"/>
              <a:t>recently</a:t>
            </a:r>
            <a:r>
              <a:rPr lang="en-US" dirty="0" smtClean="0"/>
              <a:t> </a:t>
            </a:r>
            <a:r>
              <a:rPr lang="en-US" dirty="0" smtClean="0"/>
              <a:t>merged to create a larger poorly-funded PA organization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National Coalition for Promoting Physical Activity +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National Physical Activity Plan +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Physical Activity Society =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Physical Activity Alliance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8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6096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Outline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57" y="826264"/>
            <a:ext cx="11127035" cy="5706737"/>
          </a:xfrm>
        </p:spPr>
        <p:txBody>
          <a:bodyPr>
            <a:noAutofit/>
          </a:bodyPr>
          <a:lstStyle/>
          <a:p>
            <a:r>
              <a:rPr lang="en-US" sz="3200" dirty="0" smtClean="0"/>
              <a:t>We all know the overwhelming evidence of numerous physical, mental, and planetary health benefits of PA</a:t>
            </a:r>
          </a:p>
          <a:p>
            <a:r>
              <a:rPr lang="en-US" sz="3200" dirty="0" smtClean="0"/>
              <a:t>By some estimates PA is the fourth underlying cause of death in the US and worldwide</a:t>
            </a:r>
          </a:p>
          <a:p>
            <a:pPr lvl="1"/>
            <a:r>
              <a:rPr lang="en-US" sz="2800" dirty="0" smtClean="0"/>
              <a:t>prevalence of meeting guidelines is poor and not changing much</a:t>
            </a:r>
          </a:p>
          <a:p>
            <a:pPr lvl="1"/>
            <a:r>
              <a:rPr lang="en-US" sz="2800" dirty="0" smtClean="0"/>
              <a:t>PA promotion </a:t>
            </a:r>
            <a:r>
              <a:rPr lang="en-US" sz="2800" b="1" dirty="0" smtClean="0"/>
              <a:t>should be </a:t>
            </a:r>
            <a:r>
              <a:rPr lang="en-US" sz="2800" dirty="0" smtClean="0"/>
              <a:t>a public health priority</a:t>
            </a:r>
          </a:p>
          <a:p>
            <a:r>
              <a:rPr lang="en-US" sz="3200" dirty="0" smtClean="0"/>
              <a:t>This talk is a continuation of a long-term discussion about proper funding and infrastructure for PA research and practice</a:t>
            </a:r>
          </a:p>
          <a:p>
            <a:pPr lvl="1"/>
            <a:r>
              <a:rPr lang="en-US" sz="2800" dirty="0" smtClean="0"/>
              <a:t>Trends in funding and support for PA research</a:t>
            </a:r>
          </a:p>
          <a:p>
            <a:pPr lvl="1"/>
            <a:r>
              <a:rPr lang="en-US" sz="2800" dirty="0" smtClean="0"/>
              <a:t>Trends in capacity for PA promotion practice</a:t>
            </a:r>
          </a:p>
          <a:p>
            <a:r>
              <a:rPr lang="en-US" sz="3200" dirty="0" smtClean="0"/>
              <a:t>How can we increase the priority of PA in public health?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3674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928" y="457200"/>
            <a:ext cx="11105002" cy="6096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b="1" dirty="0" smtClean="0">
                <a:solidFill>
                  <a:srgbClr val="0070C0"/>
                </a:solidFill>
              </a:rPr>
              <a:t>My recommendations at the 2006 Physical Activity &amp; Health Conference</a:t>
            </a:r>
            <a:endParaRPr lang="en-US" altLang="en-US" b="1" dirty="0">
              <a:solidFill>
                <a:srgbClr val="0070C0"/>
              </a:solidFill>
            </a:endParaRPr>
          </a:p>
          <a:p>
            <a:pPr algn="ctr">
              <a:buFontTx/>
              <a:buNone/>
            </a:pPr>
            <a:endParaRPr lang="en-US" altLang="en-US" b="1" dirty="0">
              <a:solidFill>
                <a:srgbClr val="008000"/>
              </a:solidFill>
            </a:endParaRPr>
          </a:p>
          <a:p>
            <a:r>
              <a:rPr lang="en-US" altLang="en-US" dirty="0">
                <a:solidFill>
                  <a:srgbClr val="0000FF"/>
                </a:solidFill>
              </a:rPr>
              <a:t>Conduct research that will inform us how to reach physical activity goals in each country </a:t>
            </a:r>
            <a:endParaRPr lang="en-US" altLang="en-US" dirty="0" smtClean="0">
              <a:solidFill>
                <a:srgbClr val="0000FF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B050"/>
                </a:solidFill>
              </a:rPr>
              <a:t>Dissemination &amp; implementation research has grown</a:t>
            </a:r>
            <a:endParaRPr lang="en-US" altLang="en-US" dirty="0">
              <a:solidFill>
                <a:srgbClr val="00B050"/>
              </a:solidFill>
            </a:endParaRPr>
          </a:p>
          <a:p>
            <a:r>
              <a:rPr lang="en-US" altLang="en-US" dirty="0">
                <a:solidFill>
                  <a:srgbClr val="0000FF"/>
                </a:solidFill>
              </a:rPr>
              <a:t>Join with other groups to build a movement for physical activity </a:t>
            </a:r>
            <a:r>
              <a:rPr lang="en-US" altLang="en-US" dirty="0" smtClean="0">
                <a:solidFill>
                  <a:srgbClr val="0000FF"/>
                </a:solidFill>
              </a:rPr>
              <a:t>promotion</a:t>
            </a:r>
            <a:endParaRPr lang="en-US" altLang="en-US" dirty="0" smtClean="0">
              <a:solidFill>
                <a:srgbClr val="00B05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Infrastructure for PA promotion still lacking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0000FF"/>
                </a:solidFill>
              </a:rPr>
              <a:t>Become vocal &amp; persistent </a:t>
            </a:r>
            <a:r>
              <a:rPr lang="en-US" altLang="en-US" u="sng" dirty="0">
                <a:solidFill>
                  <a:srgbClr val="0000FF"/>
                </a:solidFill>
              </a:rPr>
              <a:t>advocates</a:t>
            </a:r>
            <a:r>
              <a:rPr lang="en-US" altLang="en-US" dirty="0">
                <a:solidFill>
                  <a:srgbClr val="0000FF"/>
                </a:solidFill>
              </a:rPr>
              <a:t> for effective PA </a:t>
            </a:r>
            <a:r>
              <a:rPr lang="en-US" altLang="en-US" dirty="0" smtClean="0">
                <a:solidFill>
                  <a:srgbClr val="0000FF"/>
                </a:solidFill>
              </a:rPr>
              <a:t>interventions</a:t>
            </a:r>
            <a:endParaRPr lang="en-US" altLang="en-US" dirty="0" smtClean="0"/>
          </a:p>
          <a:p>
            <a:r>
              <a:rPr lang="en-US" altLang="en-US" b="1" dirty="0" smtClean="0">
                <a:solidFill>
                  <a:srgbClr val="00B050"/>
                </a:solidFill>
              </a:rPr>
              <a:t>Share Evidence with those who can use it</a:t>
            </a:r>
          </a:p>
          <a:p>
            <a:r>
              <a:rPr lang="en-US" altLang="en-US" b="1" dirty="0" smtClean="0">
                <a:solidFill>
                  <a:srgbClr val="00B050"/>
                </a:solidFill>
              </a:rPr>
              <a:t>Join with others to </a:t>
            </a:r>
            <a:r>
              <a:rPr lang="en-US" altLang="en-US" b="1" dirty="0" smtClean="0">
                <a:solidFill>
                  <a:srgbClr val="00B050"/>
                </a:solidFill>
              </a:rPr>
              <a:t>advocate. Speak Up.</a:t>
            </a:r>
            <a:endParaRPr lang="en-US" altLang="en-US" b="1" dirty="0" smtClean="0">
              <a:solidFill>
                <a:srgbClr val="00B050"/>
              </a:solidFill>
            </a:endParaRPr>
          </a:p>
          <a:p>
            <a:endParaRPr lang="en-US" altLang="en-US" b="1" dirty="0" smtClean="0">
              <a:solidFill>
                <a:srgbClr val="00B050"/>
              </a:solidFill>
            </a:endParaRPr>
          </a:p>
          <a:p>
            <a:r>
              <a:rPr lang="en-US" altLang="en-US" b="1" dirty="0" smtClean="0">
                <a:solidFill>
                  <a:srgbClr val="00B050"/>
                </a:solidFill>
              </a:rPr>
              <a:t>It is up to your generation to improve capacity for PA promotion. What are your ideas about how to </a:t>
            </a:r>
            <a:r>
              <a:rPr lang="en-US" altLang="en-US" b="1" smtClean="0">
                <a:solidFill>
                  <a:srgbClr val="00B050"/>
                </a:solidFill>
              </a:rPr>
              <a:t>make progress?</a:t>
            </a:r>
            <a:endParaRPr lang="en-US" altLang="en-U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1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3276601"/>
            <a:ext cx="7772400" cy="1470025"/>
          </a:xfrm>
        </p:spPr>
        <p:txBody>
          <a:bodyPr anchor="ctr"/>
          <a:lstStyle/>
          <a:p>
            <a:r>
              <a:rPr lang="en-US" altLang="en-US" sz="4000">
                <a:solidFill>
                  <a:srgbClr val="FF0000"/>
                </a:solidFill>
                <a:latin typeface="Algerian" panose="04020705040A02060702" pitchFamily="82" charset="0"/>
              </a:rPr>
              <a:t>A Crystal Ball on Physical Activity and Health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1687" y="4746626"/>
            <a:ext cx="9793995" cy="211137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</a:rPr>
              <a:t>James F. Sallis, Ph.D.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Presented </a:t>
            </a:r>
            <a:r>
              <a:rPr lang="en-US" altLang="en-US" dirty="0">
                <a:solidFill>
                  <a:srgbClr val="FF0000"/>
                </a:solidFill>
              </a:rPr>
              <a:t>to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First International </a:t>
            </a:r>
            <a:r>
              <a:rPr lang="en-US" altLang="en-US" dirty="0">
                <a:solidFill>
                  <a:srgbClr val="FF0000"/>
                </a:solidFill>
              </a:rPr>
              <a:t>Conference on Physical Activity and Public Health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>
                <a:solidFill>
                  <a:srgbClr val="FF0000"/>
                </a:solidFill>
              </a:rPr>
              <a:t>Atlanta, GA, April 20, 2006</a:t>
            </a:r>
          </a:p>
        </p:txBody>
      </p:sp>
      <p:pic>
        <p:nvPicPr>
          <p:cNvPr id="5124" name="Picture 4" descr="crystal_ball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0"/>
            <a:ext cx="5029200" cy="330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1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75" y="6881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seminal paper. Identifying critical issues. Demonstrating leadership.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22872"/>
            <a:ext cx="11694568" cy="26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643" y="3985185"/>
            <a:ext cx="11994264" cy="43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136" y="5163986"/>
            <a:ext cx="11960771" cy="1694014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4" name="Straight Connector 3"/>
          <p:cNvCxnSpPr/>
          <p:nvPr/>
        </p:nvCxnSpPr>
        <p:spPr>
          <a:xfrm flipV="1">
            <a:off x="1222872" y="6125378"/>
            <a:ext cx="10471696" cy="220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7455" y="6466901"/>
            <a:ext cx="7832993" cy="330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50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1676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 dirty="0" smtClean="0">
                <a:solidFill>
                  <a:srgbClr val="008000"/>
                </a:solidFill>
              </a:rPr>
              <a:t>2006 Signs </a:t>
            </a:r>
            <a:r>
              <a:rPr lang="en-US" altLang="en-US" sz="4000" dirty="0">
                <a:solidFill>
                  <a:srgbClr val="008000"/>
                </a:solidFill>
              </a:rPr>
              <a:t>of </a:t>
            </a:r>
            <a:r>
              <a:rPr lang="en-US" altLang="en-US" sz="4000" dirty="0" smtClean="0">
                <a:solidFill>
                  <a:srgbClr val="008000"/>
                </a:solidFill>
              </a:rPr>
              <a:t>Progress, with updates: </a:t>
            </a:r>
            <a:r>
              <a:rPr lang="en-US" altLang="en-US" sz="4000" dirty="0" smtClean="0">
                <a:solidFill>
                  <a:srgbClr val="008000"/>
                </a:solidFill>
              </a:rPr>
              <a:t/>
            </a:r>
            <a:br>
              <a:rPr lang="en-US" altLang="en-US" sz="4000" dirty="0" smtClean="0">
                <a:solidFill>
                  <a:srgbClr val="008000"/>
                </a:solidFill>
              </a:rPr>
            </a:br>
            <a:r>
              <a:rPr lang="en-US" altLang="en-US" sz="4000" dirty="0" smtClean="0">
                <a:solidFill>
                  <a:srgbClr val="008000"/>
                </a:solidFill>
              </a:rPr>
              <a:t>Building </a:t>
            </a:r>
            <a:r>
              <a:rPr lang="en-US" altLang="en-US" sz="4000" dirty="0">
                <a:solidFill>
                  <a:srgbClr val="008000"/>
                </a:solidFill>
              </a:rPr>
              <a:t>Infrastructure for PA Promotion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914399" y="1600200"/>
            <a:ext cx="10245687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>
                <a:solidFill>
                  <a:srgbClr val="00B050"/>
                </a:solidFill>
              </a:rPr>
              <a:t>PA Branch instituted at CDC in 1996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Staffing has declined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3200" dirty="0">
                <a:solidFill>
                  <a:srgbClr val="FF0000"/>
                </a:solidFill>
              </a:rPr>
              <a:t>PA Coordinators in all US states</a:t>
            </a:r>
          </a:p>
          <a:p>
            <a:pPr>
              <a:lnSpc>
                <a:spcPct val="90000"/>
              </a:lnSpc>
            </a:pPr>
            <a:endParaRPr lang="en-US" altLang="en-US" sz="3200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3200" dirty="0"/>
              <a:t>PA &amp; Public Health courses in US and internationally</a:t>
            </a:r>
          </a:p>
          <a:p>
            <a:pPr>
              <a:lnSpc>
                <a:spcPct val="90000"/>
              </a:lnSpc>
            </a:pPr>
            <a:r>
              <a:rPr lang="en-US" altLang="en-US" sz="3200" dirty="0">
                <a:solidFill>
                  <a:srgbClr val="00B050"/>
                </a:solidFill>
              </a:rPr>
              <a:t>Thecommunityguide.org identifies effective PA interventions</a:t>
            </a:r>
          </a:p>
          <a:p>
            <a:pPr>
              <a:lnSpc>
                <a:spcPct val="90000"/>
              </a:lnSpc>
            </a:pPr>
            <a:r>
              <a:rPr lang="en-US" altLang="en-US" sz="3200" dirty="0">
                <a:solidFill>
                  <a:srgbClr val="FF0000"/>
                </a:solidFill>
              </a:rPr>
              <a:t>Carol White PEP programs funds PE improvements </a:t>
            </a:r>
          </a:p>
        </p:txBody>
      </p:sp>
    </p:spTree>
    <p:extLst>
      <p:ext uri="{BB962C8B-B14F-4D97-AF65-F5344CB8AC3E}">
        <p14:creationId xmlns:p14="http://schemas.microsoft.com/office/powerpoint/2010/main" val="331173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25417" y="274638"/>
            <a:ext cx="10245687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 dirty="0" smtClean="0">
                <a:solidFill>
                  <a:srgbClr val="008000"/>
                </a:solidFill>
              </a:rPr>
              <a:t>2006 Signs </a:t>
            </a:r>
            <a:r>
              <a:rPr lang="en-US" altLang="en-US" sz="4000" dirty="0">
                <a:solidFill>
                  <a:srgbClr val="008000"/>
                </a:solidFill>
              </a:rPr>
              <a:t>of </a:t>
            </a:r>
            <a:r>
              <a:rPr lang="en-US" altLang="en-US" sz="4000" dirty="0" smtClean="0">
                <a:solidFill>
                  <a:srgbClr val="008000"/>
                </a:solidFill>
              </a:rPr>
              <a:t>Progress, with updates: </a:t>
            </a:r>
            <a:br>
              <a:rPr lang="en-US" altLang="en-US" sz="4000" dirty="0" smtClean="0">
                <a:solidFill>
                  <a:srgbClr val="008000"/>
                </a:solidFill>
              </a:rPr>
            </a:br>
            <a:r>
              <a:rPr lang="en-US" altLang="en-US" sz="4000" dirty="0" smtClean="0">
                <a:solidFill>
                  <a:srgbClr val="008000"/>
                </a:solidFill>
              </a:rPr>
              <a:t>Measurement </a:t>
            </a:r>
            <a:r>
              <a:rPr lang="en-US" altLang="en-US" sz="4000" dirty="0">
                <a:solidFill>
                  <a:srgbClr val="008000"/>
                </a:solidFill>
              </a:rPr>
              <a:t>&amp; Surveillance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793" y="1600200"/>
            <a:ext cx="10994834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B050"/>
                </a:solidFill>
              </a:rPr>
              <a:t>PA in CDC-sponsored surveillance </a:t>
            </a:r>
            <a:r>
              <a:rPr lang="en-US" altLang="en-US" dirty="0" smtClean="0">
                <a:solidFill>
                  <a:srgbClr val="00B050"/>
                </a:solidFill>
              </a:rPr>
              <a:t>systems</a:t>
            </a:r>
          </a:p>
          <a:p>
            <a:pPr lvl="1"/>
            <a:r>
              <a:rPr lang="en-US" altLang="en-US" dirty="0" smtClean="0">
                <a:solidFill>
                  <a:srgbClr val="00B050"/>
                </a:solidFill>
              </a:rPr>
              <a:t>Extensive efforts to broaden scope of PA surveillance to include the determinants of </a:t>
            </a:r>
            <a:r>
              <a:rPr lang="en-US" altLang="en-US" dirty="0" smtClean="0">
                <a:solidFill>
                  <a:srgbClr val="00B050"/>
                </a:solidFill>
              </a:rPr>
              <a:t>PA &amp; more use of technology</a:t>
            </a:r>
            <a:endParaRPr lang="en-US" altLang="en-US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B050"/>
                </a:solidFill>
              </a:rPr>
              <a:t>International PA Questionnaire (IPAQ) tested in 12 </a:t>
            </a:r>
            <a:r>
              <a:rPr lang="en-US" altLang="en-US" dirty="0" smtClean="0">
                <a:solidFill>
                  <a:srgbClr val="00B050"/>
                </a:solidFill>
              </a:rPr>
              <a:t>countries</a:t>
            </a:r>
          </a:p>
          <a:p>
            <a:pPr lvl="1"/>
            <a:r>
              <a:rPr lang="en-US" altLang="en-US" dirty="0" smtClean="0">
                <a:solidFill>
                  <a:srgbClr val="00B050"/>
                </a:solidFill>
              </a:rPr>
              <a:t>Now widely </a:t>
            </a:r>
            <a:r>
              <a:rPr lang="en-US" altLang="en-US" dirty="0" smtClean="0">
                <a:solidFill>
                  <a:srgbClr val="00B050"/>
                </a:solidFill>
              </a:rPr>
              <a:t>used </a:t>
            </a:r>
            <a:endParaRPr lang="en-US" altLang="en-US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B050"/>
                </a:solidFill>
              </a:rPr>
              <a:t>IPAQ used in over 20 countries for first PA prevalence study with comparable measures, with 25 additional countries using </a:t>
            </a:r>
            <a:r>
              <a:rPr lang="en-US" altLang="en-US" dirty="0" smtClean="0">
                <a:solidFill>
                  <a:srgbClr val="00B050"/>
                </a:solidFill>
              </a:rPr>
              <a:t>GPAQ</a:t>
            </a:r>
          </a:p>
          <a:p>
            <a:pPr lvl="1"/>
            <a:r>
              <a:rPr lang="en-US" altLang="en-US" dirty="0" smtClean="0">
                <a:solidFill>
                  <a:srgbClr val="00B050"/>
                </a:solidFill>
              </a:rPr>
              <a:t>Over &gt;160 countries now have national PA data</a:t>
            </a:r>
            <a:endParaRPr lang="en-US" altLang="en-US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B050"/>
                </a:solidFill>
              </a:rPr>
              <a:t>Fitness measures &amp; accelerometers used for first time with US population sample (NHANES</a:t>
            </a:r>
            <a:r>
              <a:rPr lang="en-US" altLang="en-US" dirty="0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Ineffective follow-up, with non-comparable </a:t>
            </a:r>
            <a:r>
              <a:rPr lang="en-US" altLang="en-US" dirty="0" err="1" smtClean="0">
                <a:solidFill>
                  <a:srgbClr val="FF0000"/>
                </a:solidFill>
              </a:rPr>
              <a:t>accel</a:t>
            </a:r>
            <a:r>
              <a:rPr lang="en-US" altLang="en-US" dirty="0" smtClean="0">
                <a:solidFill>
                  <a:srgbClr val="FF0000"/>
                </a:solidFill>
              </a:rPr>
              <a:t> measures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Fitness measures not repeated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2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955800" y="1063626"/>
          <a:ext cx="8661400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524000" y="152401"/>
            <a:ext cx="899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rgbClr val="0000FF"/>
                </a:solidFill>
              </a:rPr>
              <a:t>Number of Scientific Articles Found in “Web of Science” </a:t>
            </a:r>
          </a:p>
          <a:p>
            <a:pPr algn="ctr"/>
            <a:r>
              <a:rPr lang="en-US" altLang="en-US" sz="2000" b="1">
                <a:solidFill>
                  <a:srgbClr val="0000FF"/>
                </a:solidFill>
              </a:rPr>
              <a:t>Searches for “Physical Activity” and “Exercise” for 1995 and 2005</a:t>
            </a:r>
          </a:p>
        </p:txBody>
      </p:sp>
    </p:spTree>
    <p:extLst>
      <p:ext uri="{BB962C8B-B14F-4D97-AF65-F5344CB8AC3E}">
        <p14:creationId xmlns:p14="http://schemas.microsoft.com/office/powerpoint/2010/main" val="4159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75489" y="134172"/>
            <a:ext cx="11026967" cy="97853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2006, with updates: There </a:t>
            </a:r>
            <a:r>
              <a:rPr lang="en-US" altLang="en-US" dirty="0">
                <a:solidFill>
                  <a:srgbClr val="FF0000"/>
                </a:solidFill>
              </a:rPr>
              <a:t>is Much More Bad News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045" y="1233888"/>
            <a:ext cx="9992299" cy="53955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There is no infrastructure for PA at NIH, only an occasional working </a:t>
            </a:r>
            <a:r>
              <a:rPr lang="en-US" altLang="en-US" dirty="0" smtClean="0"/>
              <a:t>group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No change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There are only </a:t>
            </a:r>
            <a:r>
              <a:rPr lang="en-US" altLang="en-US" dirty="0" smtClean="0"/>
              <a:t>2 </a:t>
            </a:r>
            <a:r>
              <a:rPr lang="en-US" altLang="en-US" dirty="0"/>
              <a:t>PA experts at WHO </a:t>
            </a:r>
            <a:r>
              <a:rPr lang="en-US" altLang="en-US" dirty="0" smtClean="0"/>
              <a:t>headquarters</a:t>
            </a:r>
          </a:p>
          <a:p>
            <a:pPr lvl="1"/>
            <a:r>
              <a:rPr lang="en-US" altLang="en-US" dirty="0" smtClean="0">
                <a:solidFill>
                  <a:srgbClr val="00B050"/>
                </a:solidFill>
              </a:rPr>
              <a:t>Now there is a PA office, with strong leadership</a:t>
            </a:r>
            <a:endParaRPr lang="en-US" altLang="en-US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/>
              <a:t>Most </a:t>
            </a:r>
            <a:r>
              <a:rPr lang="en-US" altLang="en-US" dirty="0"/>
              <a:t>U.S. states have only 1 person working on </a:t>
            </a:r>
            <a:r>
              <a:rPr lang="en-US" altLang="en-US" dirty="0" smtClean="0"/>
              <a:t>PA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Most states have 0 now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Progress on implementing evidence-based programs seems very </a:t>
            </a:r>
            <a:r>
              <a:rPr lang="en-US" altLang="en-US" dirty="0" smtClean="0"/>
              <a:t>slow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No change. See paper on scaling up by Reis et al in Lancet PA Series 2 (2016)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7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574800" y="1163638"/>
          <a:ext cx="8509000" cy="564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050316" y="152400"/>
            <a:ext cx="79850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>
                <a:solidFill>
                  <a:srgbClr val="0000FF"/>
                </a:solidFill>
              </a:rPr>
              <a:t>Number of NIH Grants in 1996 and 2005 with “Physical Activity/Exercise” </a:t>
            </a:r>
          </a:p>
          <a:p>
            <a:pPr algn="ctr"/>
            <a:r>
              <a:rPr lang="en-US" altLang="en-US" sz="2000" b="1">
                <a:solidFill>
                  <a:srgbClr val="0000FF"/>
                </a:solidFill>
              </a:rPr>
              <a:t>in titles.  Results of a CRISP search.</a:t>
            </a:r>
          </a:p>
        </p:txBody>
      </p:sp>
    </p:spTree>
    <p:extLst>
      <p:ext uri="{BB962C8B-B14F-4D97-AF65-F5344CB8AC3E}">
        <p14:creationId xmlns:p14="http://schemas.microsoft.com/office/powerpoint/2010/main" val="107581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17362</TotalTime>
  <Words>1129</Words>
  <Application>Microsoft Office PowerPoint</Application>
  <PresentationFormat>Widescreen</PresentationFormat>
  <Paragraphs>126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Times New Roman</vt:lpstr>
      <vt:lpstr>Office Theme</vt:lpstr>
      <vt:lpstr>Physical Activity Is a Disadvantaged Field: Fact, Not Complaint. Let’s Discuss Solutions</vt:lpstr>
      <vt:lpstr>Outline</vt:lpstr>
      <vt:lpstr>A Crystal Ball on Physical Activity and Health</vt:lpstr>
      <vt:lpstr>A seminal paper. Identifying critical issues. Demonstrating leadership. </vt:lpstr>
      <vt:lpstr>2006 Signs of Progress, with updates:  Building Infrastructure for PA Promotion</vt:lpstr>
      <vt:lpstr>2006 Signs of Progress, with updates:  Measurement &amp; Surveillance</vt:lpstr>
      <vt:lpstr>PowerPoint Presentation</vt:lpstr>
      <vt:lpstr>2006, with updates: There is Much More Bad News</vt:lpstr>
      <vt:lpstr>PowerPoint Presentation</vt:lpstr>
      <vt:lpstr>PowerPoint Presentation</vt:lpstr>
      <vt:lpstr>Toni Yancey and I celebrate the 2009 Preventive Medicine issue on physical activity infrastructure</vt:lpstr>
      <vt:lpstr>Editorial for the special issue</vt:lpstr>
      <vt:lpstr>Physical Activity: Cinderella or Rodney Dangerfield? Problems Identified. Responses?</vt:lpstr>
      <vt:lpstr>PowerPoint Presentation</vt:lpstr>
      <vt:lpstr>Physical Activity: Cinderella or Rodney Dangerfield? Problems Identified—Responses?</vt:lpstr>
      <vt:lpstr>Yancey &amp; Sallis, 2009 Recommendation</vt:lpstr>
      <vt:lpstr>Physical Activity in the Federal Government</vt:lpstr>
      <vt:lpstr>CDC Physical Activity and Health Branch: Estimated FTEs Over Time</vt:lpstr>
      <vt:lpstr>Non-Profit Sector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Activity Is a  Disadvantaged Field:  Fact, Not Complaint</dc:title>
  <dc:creator>Sallis, Jim</dc:creator>
  <cp:lastModifiedBy>Sallis, Jim</cp:lastModifiedBy>
  <cp:revision>32</cp:revision>
  <dcterms:created xsi:type="dcterms:W3CDTF">2020-10-17T20:37:41Z</dcterms:created>
  <dcterms:modified xsi:type="dcterms:W3CDTF">2022-09-14T17:54:50Z</dcterms:modified>
</cp:coreProperties>
</file>