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503" r:id="rId3"/>
    <p:sldId id="504" r:id="rId4"/>
    <p:sldId id="501" r:id="rId5"/>
    <p:sldId id="517" r:id="rId6"/>
    <p:sldId id="505" r:id="rId7"/>
    <p:sldId id="529" r:id="rId8"/>
    <p:sldId id="530" r:id="rId9"/>
    <p:sldId id="537" r:id="rId10"/>
    <p:sldId id="518" r:id="rId11"/>
    <p:sldId id="542" r:id="rId12"/>
    <p:sldId id="524" r:id="rId13"/>
    <p:sldId id="536" r:id="rId14"/>
    <p:sldId id="538" r:id="rId15"/>
    <p:sldId id="539" r:id="rId16"/>
    <p:sldId id="520" r:id="rId17"/>
    <p:sldId id="540" r:id="rId18"/>
    <p:sldId id="541" r:id="rId19"/>
    <p:sldId id="525" r:id="rId20"/>
    <p:sldId id="262" r:id="rId21"/>
    <p:sldId id="532" r:id="rId22"/>
    <p:sldId id="263" r:id="rId23"/>
    <p:sldId id="544" r:id="rId24"/>
    <p:sldId id="534" r:id="rId25"/>
    <p:sldId id="543" r:id="rId26"/>
    <p:sldId id="531"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mus, Gaye" initials="CG" lastIdx="3" clrIdx="0">
    <p:extLst>
      <p:ext uri="{19B8F6BF-5375-455C-9EA6-DF929625EA0E}">
        <p15:presenceInfo xmlns:p15="http://schemas.microsoft.com/office/powerpoint/2012/main" userId="S::CHRISTMU@mailbox.sc.edu::a2f58f7b-8d7c-409c-b98b-088300c7a0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99" autoAdjust="0"/>
    <p:restoredTop sz="88719" autoAdjust="0"/>
  </p:normalViewPr>
  <p:slideViewPr>
    <p:cSldViewPr snapToGrid="0" showGuides="1">
      <p:cViewPr varScale="1">
        <p:scale>
          <a:sx n="97" d="100"/>
          <a:sy n="97" d="100"/>
        </p:scale>
        <p:origin x="642" y="72"/>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3162" tIns="46581" rIns="93162" bIns="46581"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62" tIns="46581" rIns="93162" bIns="46581" rtlCol="0"/>
          <a:lstStyle>
            <a:lvl1pPr algn="r">
              <a:defRPr sz="1200"/>
            </a:lvl1pPr>
          </a:lstStyle>
          <a:p>
            <a:fld id="{FA6FA01C-38A3-495E-8200-CFE4BCC2B92B}" type="datetimeFigureOut">
              <a:rPr lang="en-US" smtClean="0"/>
              <a:t>9/26/2023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2" tIns="46581" rIns="93162" bIns="46581"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2" tIns="46581" rIns="93162" bIns="465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6433"/>
          </a:xfrm>
          <a:prstGeom prst="rect">
            <a:avLst/>
          </a:prstGeom>
        </p:spPr>
        <p:txBody>
          <a:bodyPr vert="horz" lIns="93162" tIns="46581" rIns="93162" bIns="46581"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6433"/>
          </a:xfrm>
          <a:prstGeom prst="rect">
            <a:avLst/>
          </a:prstGeom>
        </p:spPr>
        <p:txBody>
          <a:bodyPr vert="horz" lIns="93162" tIns="46581" rIns="93162" bIns="46581" rtlCol="0" anchor="b"/>
          <a:lstStyle>
            <a:lvl1pPr algn="r">
              <a:defRPr sz="1200"/>
            </a:lvl1pPr>
          </a:lstStyle>
          <a:p>
            <a:fld id="{6CB2E291-D617-4719-943E-E5490755D834}" type="slidenum">
              <a:rPr lang="en-US" smtClean="0"/>
              <a:t>‹#›</a:t>
            </a:fld>
            <a:endParaRPr lang="en-US"/>
          </a:p>
        </p:txBody>
      </p:sp>
    </p:spTree>
    <p:extLst>
      <p:ext uri="{BB962C8B-B14F-4D97-AF65-F5344CB8AC3E}">
        <p14:creationId xmlns:p14="http://schemas.microsoft.com/office/powerpoint/2010/main" val="1629155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5"/>
          </p:nvPr>
        </p:nvSpPr>
        <p:spPr/>
        <p:txBody>
          <a:bodyPr/>
          <a:lstStyle/>
          <a:p>
            <a:fld id="{6CB2E291-D617-4719-943E-E5490755D834}" type="slidenum">
              <a:rPr lang="en-US" smtClean="0"/>
              <a:t>1</a:t>
            </a:fld>
            <a:endParaRPr lang="en-US"/>
          </a:p>
        </p:txBody>
      </p:sp>
    </p:spTree>
    <p:extLst>
      <p:ext uri="{BB962C8B-B14F-4D97-AF65-F5344CB8AC3E}">
        <p14:creationId xmlns:p14="http://schemas.microsoft.com/office/powerpoint/2010/main" val="2467840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5"/>
          </p:nvPr>
        </p:nvSpPr>
        <p:spPr/>
        <p:txBody>
          <a:bodyPr/>
          <a:lstStyle/>
          <a:p>
            <a:fld id="{6CB2E291-D617-4719-943E-E5490755D834}" type="slidenum">
              <a:rPr lang="en-US" smtClean="0"/>
              <a:t>10</a:t>
            </a:fld>
            <a:endParaRPr lang="en-US"/>
          </a:p>
        </p:txBody>
      </p:sp>
    </p:spTree>
    <p:extLst>
      <p:ext uri="{BB962C8B-B14F-4D97-AF65-F5344CB8AC3E}">
        <p14:creationId xmlns:p14="http://schemas.microsoft.com/office/powerpoint/2010/main" val="1812119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5"/>
          </p:nvPr>
        </p:nvSpPr>
        <p:spPr/>
        <p:txBody>
          <a:bodyPr/>
          <a:lstStyle/>
          <a:p>
            <a:fld id="{6CB2E291-D617-4719-943E-E5490755D834}" type="slidenum">
              <a:rPr lang="en-US" smtClean="0"/>
              <a:t>11</a:t>
            </a:fld>
            <a:endParaRPr lang="en-US"/>
          </a:p>
        </p:txBody>
      </p:sp>
    </p:spTree>
    <p:extLst>
      <p:ext uri="{BB962C8B-B14F-4D97-AF65-F5344CB8AC3E}">
        <p14:creationId xmlns:p14="http://schemas.microsoft.com/office/powerpoint/2010/main" val="1837290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Gaye</a:t>
            </a:r>
          </a:p>
        </p:txBody>
      </p:sp>
      <p:sp>
        <p:nvSpPr>
          <p:cNvPr id="4" name="Slide Number Placeholder 3"/>
          <p:cNvSpPr>
            <a:spLocks noGrp="1"/>
          </p:cNvSpPr>
          <p:nvPr>
            <p:ph type="sldNum" sz="quarter" idx="5"/>
          </p:nvPr>
        </p:nvSpPr>
        <p:spPr/>
        <p:txBody>
          <a:bodyPr/>
          <a:lstStyle/>
          <a:p>
            <a:fld id="{6CB2E291-D617-4719-943E-E5490755D834}" type="slidenum">
              <a:rPr lang="en-US" smtClean="0"/>
              <a:t>12</a:t>
            </a:fld>
            <a:endParaRPr lang="en-US"/>
          </a:p>
        </p:txBody>
      </p:sp>
    </p:spTree>
    <p:extLst>
      <p:ext uri="{BB962C8B-B14F-4D97-AF65-F5344CB8AC3E}">
        <p14:creationId xmlns:p14="http://schemas.microsoft.com/office/powerpoint/2010/main" val="702590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Gaye</a:t>
            </a:r>
          </a:p>
          <a:p>
            <a:endParaRPr lang="en-US" dirty="0"/>
          </a:p>
        </p:txBody>
      </p:sp>
      <p:sp>
        <p:nvSpPr>
          <p:cNvPr id="4" name="Slide Number Placeholder 3"/>
          <p:cNvSpPr>
            <a:spLocks noGrp="1"/>
          </p:cNvSpPr>
          <p:nvPr>
            <p:ph type="sldNum" sz="quarter" idx="5"/>
          </p:nvPr>
        </p:nvSpPr>
        <p:spPr/>
        <p:txBody>
          <a:bodyPr/>
          <a:lstStyle/>
          <a:p>
            <a:fld id="{6CB2E291-D617-4719-943E-E5490755D834}" type="slidenum">
              <a:rPr lang="en-US" smtClean="0"/>
              <a:t>13</a:t>
            </a:fld>
            <a:endParaRPr lang="en-US"/>
          </a:p>
        </p:txBody>
      </p:sp>
    </p:spTree>
    <p:extLst>
      <p:ext uri="{BB962C8B-B14F-4D97-AF65-F5344CB8AC3E}">
        <p14:creationId xmlns:p14="http://schemas.microsoft.com/office/powerpoint/2010/main" val="1961456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5"/>
          </p:nvPr>
        </p:nvSpPr>
        <p:spPr/>
        <p:txBody>
          <a:bodyPr/>
          <a:lstStyle/>
          <a:p>
            <a:fld id="{6CB2E291-D617-4719-943E-E5490755D834}" type="slidenum">
              <a:rPr lang="en-US" smtClean="0"/>
              <a:t>14</a:t>
            </a:fld>
            <a:endParaRPr lang="en-US"/>
          </a:p>
        </p:txBody>
      </p:sp>
    </p:spTree>
    <p:extLst>
      <p:ext uri="{BB962C8B-B14F-4D97-AF65-F5344CB8AC3E}">
        <p14:creationId xmlns:p14="http://schemas.microsoft.com/office/powerpoint/2010/main" val="3436258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5"/>
          </p:nvPr>
        </p:nvSpPr>
        <p:spPr/>
        <p:txBody>
          <a:bodyPr/>
          <a:lstStyle/>
          <a:p>
            <a:fld id="{6CB2E291-D617-4719-943E-E5490755D834}" type="slidenum">
              <a:rPr lang="en-US" smtClean="0"/>
              <a:t>15</a:t>
            </a:fld>
            <a:endParaRPr lang="en-US"/>
          </a:p>
        </p:txBody>
      </p:sp>
    </p:spTree>
    <p:extLst>
      <p:ext uri="{BB962C8B-B14F-4D97-AF65-F5344CB8AC3E}">
        <p14:creationId xmlns:p14="http://schemas.microsoft.com/office/powerpoint/2010/main" val="1653277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5"/>
          </p:nvPr>
        </p:nvSpPr>
        <p:spPr/>
        <p:txBody>
          <a:bodyPr/>
          <a:lstStyle/>
          <a:p>
            <a:fld id="{6CB2E291-D617-4719-943E-E5490755D834}" type="slidenum">
              <a:rPr lang="en-US" smtClean="0"/>
              <a:t>16</a:t>
            </a:fld>
            <a:endParaRPr lang="en-US"/>
          </a:p>
        </p:txBody>
      </p:sp>
    </p:spTree>
    <p:extLst>
      <p:ext uri="{BB962C8B-B14F-4D97-AF65-F5344CB8AC3E}">
        <p14:creationId xmlns:p14="http://schemas.microsoft.com/office/powerpoint/2010/main" val="3393316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5"/>
          </p:nvPr>
        </p:nvSpPr>
        <p:spPr/>
        <p:txBody>
          <a:bodyPr/>
          <a:lstStyle/>
          <a:p>
            <a:fld id="{6CB2E291-D617-4719-943E-E5490755D834}" type="slidenum">
              <a:rPr lang="en-US" smtClean="0"/>
              <a:t>17</a:t>
            </a:fld>
            <a:endParaRPr lang="en-US"/>
          </a:p>
        </p:txBody>
      </p:sp>
    </p:spTree>
    <p:extLst>
      <p:ext uri="{BB962C8B-B14F-4D97-AF65-F5344CB8AC3E}">
        <p14:creationId xmlns:p14="http://schemas.microsoft.com/office/powerpoint/2010/main" val="738556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5"/>
          </p:nvPr>
        </p:nvSpPr>
        <p:spPr/>
        <p:txBody>
          <a:bodyPr/>
          <a:lstStyle/>
          <a:p>
            <a:fld id="{6CB2E291-D617-4719-943E-E5490755D834}" type="slidenum">
              <a:rPr lang="en-US" smtClean="0"/>
              <a:t>18</a:t>
            </a:fld>
            <a:endParaRPr lang="en-US"/>
          </a:p>
        </p:txBody>
      </p:sp>
    </p:spTree>
    <p:extLst>
      <p:ext uri="{BB962C8B-B14F-4D97-AF65-F5344CB8AC3E}">
        <p14:creationId xmlns:p14="http://schemas.microsoft.com/office/powerpoint/2010/main" val="2792305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5"/>
          </p:nvPr>
        </p:nvSpPr>
        <p:spPr/>
        <p:txBody>
          <a:bodyPr/>
          <a:lstStyle/>
          <a:p>
            <a:fld id="{6CB2E291-D617-4719-943E-E5490755D834}" type="slidenum">
              <a:rPr lang="en-US" smtClean="0"/>
              <a:t>19</a:t>
            </a:fld>
            <a:endParaRPr lang="en-US"/>
          </a:p>
        </p:txBody>
      </p:sp>
    </p:spTree>
    <p:extLst>
      <p:ext uri="{BB962C8B-B14F-4D97-AF65-F5344CB8AC3E}">
        <p14:creationId xmlns:p14="http://schemas.microsoft.com/office/powerpoint/2010/main" val="1200890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48">
              <a:defRPr/>
            </a:pPr>
            <a:r>
              <a:rPr lang="en-US" dirty="0"/>
              <a:t>Christine</a:t>
            </a:r>
          </a:p>
          <a:p>
            <a:endParaRPr lang="en-US" dirty="0"/>
          </a:p>
        </p:txBody>
      </p:sp>
      <p:sp>
        <p:nvSpPr>
          <p:cNvPr id="4" name="Slide Number Placeholder 3"/>
          <p:cNvSpPr>
            <a:spLocks noGrp="1"/>
          </p:cNvSpPr>
          <p:nvPr>
            <p:ph type="sldNum" sz="quarter" idx="5"/>
          </p:nvPr>
        </p:nvSpPr>
        <p:spPr/>
        <p:txBody>
          <a:bodyPr/>
          <a:lstStyle/>
          <a:p>
            <a:fld id="{6CB2E291-D617-4719-943E-E5490755D834}" type="slidenum">
              <a:rPr lang="en-US" smtClean="0"/>
              <a:t>2</a:t>
            </a:fld>
            <a:endParaRPr lang="en-US"/>
          </a:p>
        </p:txBody>
      </p:sp>
    </p:spTree>
    <p:extLst>
      <p:ext uri="{BB962C8B-B14F-4D97-AF65-F5344CB8AC3E}">
        <p14:creationId xmlns:p14="http://schemas.microsoft.com/office/powerpoint/2010/main" val="59030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Gaye</a:t>
            </a:r>
          </a:p>
        </p:txBody>
      </p:sp>
      <p:sp>
        <p:nvSpPr>
          <p:cNvPr id="4" name="Slide Number Placeholder 3"/>
          <p:cNvSpPr>
            <a:spLocks noGrp="1"/>
          </p:cNvSpPr>
          <p:nvPr>
            <p:ph type="sldNum" sz="quarter" idx="5"/>
          </p:nvPr>
        </p:nvSpPr>
        <p:spPr/>
        <p:txBody>
          <a:bodyPr/>
          <a:lstStyle/>
          <a:p>
            <a:fld id="{6CB2E291-D617-4719-943E-E5490755D834}" type="slidenum">
              <a:rPr lang="en-US" smtClean="0"/>
              <a:t>20</a:t>
            </a:fld>
            <a:endParaRPr lang="en-US"/>
          </a:p>
        </p:txBody>
      </p:sp>
    </p:spTree>
    <p:extLst>
      <p:ext uri="{BB962C8B-B14F-4D97-AF65-F5344CB8AC3E}">
        <p14:creationId xmlns:p14="http://schemas.microsoft.com/office/powerpoint/2010/main" val="3599119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5"/>
          </p:nvPr>
        </p:nvSpPr>
        <p:spPr/>
        <p:txBody>
          <a:bodyPr/>
          <a:lstStyle/>
          <a:p>
            <a:fld id="{6CB2E291-D617-4719-943E-E5490755D834}" type="slidenum">
              <a:rPr lang="en-US" smtClean="0"/>
              <a:t>21</a:t>
            </a:fld>
            <a:endParaRPr lang="en-US"/>
          </a:p>
        </p:txBody>
      </p:sp>
    </p:spTree>
    <p:extLst>
      <p:ext uri="{BB962C8B-B14F-4D97-AF65-F5344CB8AC3E}">
        <p14:creationId xmlns:p14="http://schemas.microsoft.com/office/powerpoint/2010/main" val="2063423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Gaye</a:t>
            </a:r>
          </a:p>
        </p:txBody>
      </p:sp>
      <p:sp>
        <p:nvSpPr>
          <p:cNvPr id="4" name="Slide Number Placeholder 3"/>
          <p:cNvSpPr>
            <a:spLocks noGrp="1"/>
          </p:cNvSpPr>
          <p:nvPr>
            <p:ph type="sldNum" sz="quarter" idx="5"/>
          </p:nvPr>
        </p:nvSpPr>
        <p:spPr/>
        <p:txBody>
          <a:bodyPr/>
          <a:lstStyle/>
          <a:p>
            <a:fld id="{6CB2E291-D617-4719-943E-E5490755D834}" type="slidenum">
              <a:rPr lang="en-US" smtClean="0"/>
              <a:t>22</a:t>
            </a:fld>
            <a:endParaRPr lang="en-US"/>
          </a:p>
        </p:txBody>
      </p:sp>
    </p:spTree>
    <p:extLst>
      <p:ext uri="{BB962C8B-B14F-4D97-AF65-F5344CB8AC3E}">
        <p14:creationId xmlns:p14="http://schemas.microsoft.com/office/powerpoint/2010/main" val="1196996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5"/>
          </p:nvPr>
        </p:nvSpPr>
        <p:spPr/>
        <p:txBody>
          <a:bodyPr/>
          <a:lstStyle/>
          <a:p>
            <a:fld id="{6CB2E291-D617-4719-943E-E5490755D834}" type="slidenum">
              <a:rPr lang="en-US" smtClean="0"/>
              <a:t>23</a:t>
            </a:fld>
            <a:endParaRPr lang="en-US"/>
          </a:p>
        </p:txBody>
      </p:sp>
    </p:spTree>
    <p:extLst>
      <p:ext uri="{BB962C8B-B14F-4D97-AF65-F5344CB8AC3E}">
        <p14:creationId xmlns:p14="http://schemas.microsoft.com/office/powerpoint/2010/main" val="4128249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Gaye</a:t>
            </a:r>
          </a:p>
        </p:txBody>
      </p:sp>
      <p:sp>
        <p:nvSpPr>
          <p:cNvPr id="4" name="Slide Number Placeholder 3"/>
          <p:cNvSpPr>
            <a:spLocks noGrp="1"/>
          </p:cNvSpPr>
          <p:nvPr>
            <p:ph type="sldNum" sz="quarter" idx="5"/>
          </p:nvPr>
        </p:nvSpPr>
        <p:spPr/>
        <p:txBody>
          <a:bodyPr/>
          <a:lstStyle/>
          <a:p>
            <a:fld id="{6CB2E291-D617-4719-943E-E5490755D834}" type="slidenum">
              <a:rPr lang="en-US" smtClean="0"/>
              <a:t>24</a:t>
            </a:fld>
            <a:endParaRPr lang="en-US"/>
          </a:p>
        </p:txBody>
      </p:sp>
    </p:spTree>
    <p:extLst>
      <p:ext uri="{BB962C8B-B14F-4D97-AF65-F5344CB8AC3E}">
        <p14:creationId xmlns:p14="http://schemas.microsoft.com/office/powerpoint/2010/main" val="4051663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5"/>
          </p:nvPr>
        </p:nvSpPr>
        <p:spPr/>
        <p:txBody>
          <a:bodyPr/>
          <a:lstStyle/>
          <a:p>
            <a:fld id="{6CB2E291-D617-4719-943E-E5490755D834}" type="slidenum">
              <a:rPr lang="en-US" smtClean="0"/>
              <a:t>25</a:t>
            </a:fld>
            <a:endParaRPr lang="en-US"/>
          </a:p>
        </p:txBody>
      </p:sp>
    </p:spTree>
    <p:extLst>
      <p:ext uri="{BB962C8B-B14F-4D97-AF65-F5344CB8AC3E}">
        <p14:creationId xmlns:p14="http://schemas.microsoft.com/office/powerpoint/2010/main" val="33978664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Gaye and Christine</a:t>
            </a:r>
          </a:p>
        </p:txBody>
      </p:sp>
      <p:sp>
        <p:nvSpPr>
          <p:cNvPr id="4" name="Slide Number Placeholder 3"/>
          <p:cNvSpPr>
            <a:spLocks noGrp="1"/>
          </p:cNvSpPr>
          <p:nvPr>
            <p:ph type="sldNum" sz="quarter" idx="5"/>
          </p:nvPr>
        </p:nvSpPr>
        <p:spPr/>
        <p:txBody>
          <a:bodyPr/>
          <a:lstStyle/>
          <a:p>
            <a:fld id="{6CB2E291-D617-4719-943E-E5490755D834}" type="slidenum">
              <a:rPr lang="en-US" smtClean="0"/>
              <a:t>26</a:t>
            </a:fld>
            <a:endParaRPr lang="en-US"/>
          </a:p>
        </p:txBody>
      </p:sp>
    </p:spTree>
    <p:extLst>
      <p:ext uri="{BB962C8B-B14F-4D97-AF65-F5344CB8AC3E}">
        <p14:creationId xmlns:p14="http://schemas.microsoft.com/office/powerpoint/2010/main" val="2088309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5"/>
          </p:nvPr>
        </p:nvSpPr>
        <p:spPr/>
        <p:txBody>
          <a:bodyPr/>
          <a:lstStyle/>
          <a:p>
            <a:fld id="{6CB2E291-D617-4719-943E-E5490755D834}" type="slidenum">
              <a:rPr lang="en-US" smtClean="0"/>
              <a:t>3</a:t>
            </a:fld>
            <a:endParaRPr lang="en-US"/>
          </a:p>
        </p:txBody>
      </p:sp>
    </p:spTree>
    <p:extLst>
      <p:ext uri="{BB962C8B-B14F-4D97-AF65-F5344CB8AC3E}">
        <p14:creationId xmlns:p14="http://schemas.microsoft.com/office/powerpoint/2010/main" val="1105859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48">
              <a:defRPr/>
            </a:pPr>
            <a:r>
              <a:rPr lang="en-US" dirty="0"/>
              <a:t>Christine</a:t>
            </a:r>
          </a:p>
        </p:txBody>
      </p:sp>
      <p:sp>
        <p:nvSpPr>
          <p:cNvPr id="4" name="Slide Number Placeholder 3"/>
          <p:cNvSpPr>
            <a:spLocks noGrp="1"/>
          </p:cNvSpPr>
          <p:nvPr>
            <p:ph type="sldNum" sz="quarter" idx="5"/>
          </p:nvPr>
        </p:nvSpPr>
        <p:spPr/>
        <p:txBody>
          <a:bodyPr/>
          <a:lstStyle/>
          <a:p>
            <a:fld id="{6CB2E291-D617-4719-943E-E5490755D834}" type="slidenum">
              <a:rPr lang="en-US" smtClean="0"/>
              <a:t>4</a:t>
            </a:fld>
            <a:endParaRPr lang="en-US"/>
          </a:p>
        </p:txBody>
      </p:sp>
    </p:spTree>
    <p:extLst>
      <p:ext uri="{BB962C8B-B14F-4D97-AF65-F5344CB8AC3E}">
        <p14:creationId xmlns:p14="http://schemas.microsoft.com/office/powerpoint/2010/main" val="153580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Gaye</a:t>
            </a:r>
          </a:p>
        </p:txBody>
      </p:sp>
      <p:sp>
        <p:nvSpPr>
          <p:cNvPr id="4" name="Slide Number Placeholder 3"/>
          <p:cNvSpPr>
            <a:spLocks noGrp="1"/>
          </p:cNvSpPr>
          <p:nvPr>
            <p:ph type="sldNum" sz="quarter" idx="5"/>
          </p:nvPr>
        </p:nvSpPr>
        <p:spPr/>
        <p:txBody>
          <a:bodyPr/>
          <a:lstStyle/>
          <a:p>
            <a:fld id="{6CB2E291-D617-4719-943E-E5490755D834}" type="slidenum">
              <a:rPr lang="en-US" smtClean="0"/>
              <a:t>5</a:t>
            </a:fld>
            <a:endParaRPr lang="en-US"/>
          </a:p>
        </p:txBody>
      </p:sp>
    </p:spTree>
    <p:extLst>
      <p:ext uri="{BB962C8B-B14F-4D97-AF65-F5344CB8AC3E}">
        <p14:creationId xmlns:p14="http://schemas.microsoft.com/office/powerpoint/2010/main" val="2013161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Gaye</a:t>
            </a:r>
          </a:p>
        </p:txBody>
      </p:sp>
      <p:sp>
        <p:nvSpPr>
          <p:cNvPr id="4" name="Slide Number Placeholder 3"/>
          <p:cNvSpPr>
            <a:spLocks noGrp="1"/>
          </p:cNvSpPr>
          <p:nvPr>
            <p:ph type="sldNum" sz="quarter" idx="5"/>
          </p:nvPr>
        </p:nvSpPr>
        <p:spPr/>
        <p:txBody>
          <a:bodyPr/>
          <a:lstStyle/>
          <a:p>
            <a:fld id="{6CB2E291-D617-4719-943E-E5490755D834}" type="slidenum">
              <a:rPr lang="en-US" smtClean="0"/>
              <a:t>6</a:t>
            </a:fld>
            <a:endParaRPr lang="en-US"/>
          </a:p>
        </p:txBody>
      </p:sp>
    </p:spTree>
    <p:extLst>
      <p:ext uri="{BB962C8B-B14F-4D97-AF65-F5344CB8AC3E}">
        <p14:creationId xmlns:p14="http://schemas.microsoft.com/office/powerpoint/2010/main" val="2368251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Gaye</a:t>
            </a:r>
          </a:p>
        </p:txBody>
      </p:sp>
      <p:sp>
        <p:nvSpPr>
          <p:cNvPr id="4" name="Slide Number Placeholder 3"/>
          <p:cNvSpPr>
            <a:spLocks noGrp="1"/>
          </p:cNvSpPr>
          <p:nvPr>
            <p:ph type="sldNum" sz="quarter" idx="5"/>
          </p:nvPr>
        </p:nvSpPr>
        <p:spPr/>
        <p:txBody>
          <a:bodyPr/>
          <a:lstStyle/>
          <a:p>
            <a:fld id="{6CB2E291-D617-4719-943E-E5490755D834}" type="slidenum">
              <a:rPr lang="en-US" smtClean="0"/>
              <a:t>7</a:t>
            </a:fld>
            <a:endParaRPr lang="en-US"/>
          </a:p>
        </p:txBody>
      </p:sp>
    </p:spTree>
    <p:extLst>
      <p:ext uri="{BB962C8B-B14F-4D97-AF65-F5344CB8AC3E}">
        <p14:creationId xmlns:p14="http://schemas.microsoft.com/office/powerpoint/2010/main" val="1200395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Gaye</a:t>
            </a:r>
          </a:p>
        </p:txBody>
      </p:sp>
      <p:sp>
        <p:nvSpPr>
          <p:cNvPr id="4" name="Slide Number Placeholder 3"/>
          <p:cNvSpPr>
            <a:spLocks noGrp="1"/>
          </p:cNvSpPr>
          <p:nvPr>
            <p:ph type="sldNum" sz="quarter" idx="5"/>
          </p:nvPr>
        </p:nvSpPr>
        <p:spPr/>
        <p:txBody>
          <a:bodyPr/>
          <a:lstStyle/>
          <a:p>
            <a:fld id="{6CB2E291-D617-4719-943E-E5490755D834}" type="slidenum">
              <a:rPr lang="en-US" smtClean="0"/>
              <a:t>8</a:t>
            </a:fld>
            <a:endParaRPr lang="en-US"/>
          </a:p>
        </p:txBody>
      </p:sp>
    </p:spTree>
    <p:extLst>
      <p:ext uri="{BB962C8B-B14F-4D97-AF65-F5344CB8AC3E}">
        <p14:creationId xmlns:p14="http://schemas.microsoft.com/office/powerpoint/2010/main" val="850175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5"/>
          </p:nvPr>
        </p:nvSpPr>
        <p:spPr/>
        <p:txBody>
          <a:bodyPr/>
          <a:lstStyle/>
          <a:p>
            <a:fld id="{6CB2E291-D617-4719-943E-E5490755D834}" type="slidenum">
              <a:rPr lang="en-US" smtClean="0"/>
              <a:t>9</a:t>
            </a:fld>
            <a:endParaRPr lang="en-US"/>
          </a:p>
        </p:txBody>
      </p:sp>
    </p:spTree>
    <p:extLst>
      <p:ext uri="{BB962C8B-B14F-4D97-AF65-F5344CB8AC3E}">
        <p14:creationId xmlns:p14="http://schemas.microsoft.com/office/powerpoint/2010/main" val="2656784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C78D6-85A6-46CB-91C2-2D52E8FDFD7B}"/>
              </a:ext>
            </a:extLst>
          </p:cNvPr>
          <p:cNvSpPr>
            <a:spLocks noGrp="1"/>
          </p:cNvSpPr>
          <p:nvPr>
            <p:ph type="ctrTitle"/>
          </p:nvPr>
        </p:nvSpPr>
        <p:spPr>
          <a:xfrm>
            <a:off x="2712720" y="1139616"/>
            <a:ext cx="864108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510F6C-7C27-4BA3-ADB3-093748CA3EBF}"/>
              </a:ext>
            </a:extLst>
          </p:cNvPr>
          <p:cNvSpPr>
            <a:spLocks noGrp="1"/>
          </p:cNvSpPr>
          <p:nvPr>
            <p:ph type="subTitle" idx="1"/>
          </p:nvPr>
        </p:nvSpPr>
        <p:spPr>
          <a:xfrm>
            <a:off x="2705816" y="3602038"/>
            <a:ext cx="864108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6FB6E2-583B-47EA-B093-83469A354A61}"/>
              </a:ext>
            </a:extLst>
          </p:cNvPr>
          <p:cNvSpPr>
            <a:spLocks noGrp="1"/>
          </p:cNvSpPr>
          <p:nvPr>
            <p:ph type="dt" sz="half" idx="10"/>
          </p:nvPr>
        </p:nvSpPr>
        <p:spPr/>
        <p:txBody>
          <a:bodyPr/>
          <a:lstStyle/>
          <a:p>
            <a:fld id="{254D469D-F402-4576-AE29-FCA3A8B75F27}" type="datetimeFigureOut">
              <a:rPr lang="en-US" smtClean="0"/>
              <a:t>9/26/2023</a:t>
            </a:fld>
            <a:endParaRPr lang="en-US"/>
          </a:p>
        </p:txBody>
      </p:sp>
      <p:sp>
        <p:nvSpPr>
          <p:cNvPr id="5" name="Footer Placeholder 4">
            <a:extLst>
              <a:ext uri="{FF2B5EF4-FFF2-40B4-BE49-F238E27FC236}">
                <a16:creationId xmlns:a16="http://schemas.microsoft.com/office/drawing/2014/main" id="{0B1C8564-F7AD-42C1-BAEC-D598FBCE4D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72195B-F028-4B1F-A639-6F0C7689101F}"/>
              </a:ext>
            </a:extLst>
          </p:cNvPr>
          <p:cNvSpPr>
            <a:spLocks noGrp="1"/>
          </p:cNvSpPr>
          <p:nvPr>
            <p:ph type="sldNum" sz="quarter" idx="12"/>
          </p:nvPr>
        </p:nvSpPr>
        <p:spPr/>
        <p:txBody>
          <a:bodyPr/>
          <a:lstStyle/>
          <a:p>
            <a:fld id="{73A48638-49E8-4376-A346-FDFE7AE5B689}" type="slidenum">
              <a:rPr lang="en-US" smtClean="0"/>
              <a:t>‹#›</a:t>
            </a:fld>
            <a:endParaRPr lang="en-US"/>
          </a:p>
        </p:txBody>
      </p:sp>
      <p:sp>
        <p:nvSpPr>
          <p:cNvPr id="7" name="Rectangle 6">
            <a:extLst>
              <a:ext uri="{FF2B5EF4-FFF2-40B4-BE49-F238E27FC236}">
                <a16:creationId xmlns:a16="http://schemas.microsoft.com/office/drawing/2014/main" id="{73A04410-FC3A-41A6-AD89-0AE844D1765D}"/>
              </a:ext>
            </a:extLst>
          </p:cNvPr>
          <p:cNvSpPr/>
          <p:nvPr userDrawn="1"/>
        </p:nvSpPr>
        <p:spPr>
          <a:xfrm>
            <a:off x="0" y="0"/>
            <a:ext cx="1981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5309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932B-7F56-46A7-8016-89D54148E2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FD7A3B-C3F8-4BD2-8B90-98083F0CA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7098B-1C08-4930-B17E-1AFADC14A164}"/>
              </a:ext>
            </a:extLst>
          </p:cNvPr>
          <p:cNvSpPr>
            <a:spLocks noGrp="1"/>
          </p:cNvSpPr>
          <p:nvPr>
            <p:ph type="dt" sz="half" idx="10"/>
          </p:nvPr>
        </p:nvSpPr>
        <p:spPr/>
        <p:txBody>
          <a:bodyPr/>
          <a:lstStyle/>
          <a:p>
            <a:fld id="{254D469D-F402-4576-AE29-FCA3A8B75F27}" type="datetimeFigureOut">
              <a:rPr lang="en-US" smtClean="0"/>
              <a:t>9/26/2023</a:t>
            </a:fld>
            <a:endParaRPr lang="en-US"/>
          </a:p>
        </p:txBody>
      </p:sp>
      <p:sp>
        <p:nvSpPr>
          <p:cNvPr id="5" name="Footer Placeholder 4">
            <a:extLst>
              <a:ext uri="{FF2B5EF4-FFF2-40B4-BE49-F238E27FC236}">
                <a16:creationId xmlns:a16="http://schemas.microsoft.com/office/drawing/2014/main" id="{D9BEB27C-26D8-48B0-8A78-2304B50203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E35551-B6C9-4D1B-9B36-B89705F8F1FF}"/>
              </a:ext>
            </a:extLst>
          </p:cNvPr>
          <p:cNvSpPr>
            <a:spLocks noGrp="1"/>
          </p:cNvSpPr>
          <p:nvPr>
            <p:ph type="sldNum" sz="quarter" idx="12"/>
          </p:nvPr>
        </p:nvSpPr>
        <p:spPr/>
        <p:txBody>
          <a:bodyPr/>
          <a:lstStyle/>
          <a:p>
            <a:fld id="{73A48638-49E8-4376-A346-FDFE7AE5B689}" type="slidenum">
              <a:rPr lang="en-US" smtClean="0"/>
              <a:t>‹#›</a:t>
            </a:fld>
            <a:endParaRPr lang="en-US"/>
          </a:p>
        </p:txBody>
      </p:sp>
      <p:sp>
        <p:nvSpPr>
          <p:cNvPr id="7" name="Rectangle 6">
            <a:extLst>
              <a:ext uri="{FF2B5EF4-FFF2-40B4-BE49-F238E27FC236}">
                <a16:creationId xmlns:a16="http://schemas.microsoft.com/office/drawing/2014/main" id="{BBB977A8-5A2F-4F1C-9938-74E67E3454CF}"/>
              </a:ext>
            </a:extLst>
          </p:cNvPr>
          <p:cNvSpPr/>
          <p:nvPr userDrawn="1"/>
        </p:nvSpPr>
        <p:spPr>
          <a:xfrm>
            <a:off x="-9525" y="0"/>
            <a:ext cx="762000" cy="6867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438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96FE68-AFEE-4893-B351-E222CDA49D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0276B1-5143-43D9-9F02-A4AB4CE901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9FC4EA-3371-408F-BB89-FC0C84DC406F}"/>
              </a:ext>
            </a:extLst>
          </p:cNvPr>
          <p:cNvSpPr>
            <a:spLocks noGrp="1"/>
          </p:cNvSpPr>
          <p:nvPr>
            <p:ph type="dt" sz="half" idx="10"/>
          </p:nvPr>
        </p:nvSpPr>
        <p:spPr/>
        <p:txBody>
          <a:bodyPr/>
          <a:lstStyle/>
          <a:p>
            <a:fld id="{254D469D-F402-4576-AE29-FCA3A8B75F27}" type="datetimeFigureOut">
              <a:rPr lang="en-US" smtClean="0"/>
              <a:t>9/26/2023</a:t>
            </a:fld>
            <a:endParaRPr lang="en-US"/>
          </a:p>
        </p:txBody>
      </p:sp>
      <p:sp>
        <p:nvSpPr>
          <p:cNvPr id="5" name="Footer Placeholder 4">
            <a:extLst>
              <a:ext uri="{FF2B5EF4-FFF2-40B4-BE49-F238E27FC236}">
                <a16:creationId xmlns:a16="http://schemas.microsoft.com/office/drawing/2014/main" id="{6F03D563-07D0-41B1-AEC8-61092B11FB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B9F140-B541-4F2C-9078-58FBF49E6B27}"/>
              </a:ext>
            </a:extLst>
          </p:cNvPr>
          <p:cNvSpPr>
            <a:spLocks noGrp="1"/>
          </p:cNvSpPr>
          <p:nvPr>
            <p:ph type="sldNum" sz="quarter" idx="12"/>
          </p:nvPr>
        </p:nvSpPr>
        <p:spPr/>
        <p:txBody>
          <a:bodyPr/>
          <a:lstStyle/>
          <a:p>
            <a:fld id="{73A48638-49E8-4376-A346-FDFE7AE5B689}" type="slidenum">
              <a:rPr lang="en-US" smtClean="0"/>
              <a:t>‹#›</a:t>
            </a:fld>
            <a:endParaRPr lang="en-US"/>
          </a:p>
        </p:txBody>
      </p:sp>
      <p:sp>
        <p:nvSpPr>
          <p:cNvPr id="7" name="Rectangle 6">
            <a:extLst>
              <a:ext uri="{FF2B5EF4-FFF2-40B4-BE49-F238E27FC236}">
                <a16:creationId xmlns:a16="http://schemas.microsoft.com/office/drawing/2014/main" id="{E23F1EFB-EC5F-4243-B89F-572F0BBFF3A1}"/>
              </a:ext>
            </a:extLst>
          </p:cNvPr>
          <p:cNvSpPr/>
          <p:nvPr userDrawn="1"/>
        </p:nvSpPr>
        <p:spPr>
          <a:xfrm>
            <a:off x="-9525" y="0"/>
            <a:ext cx="762000" cy="6867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981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CEB17-26AA-42A9-B797-21F92BAD19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FE211-3445-40F4-9C87-8FB79A4726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7AB7E-08FA-49A4-A1F3-89C2C165D249}"/>
              </a:ext>
            </a:extLst>
          </p:cNvPr>
          <p:cNvSpPr>
            <a:spLocks noGrp="1"/>
          </p:cNvSpPr>
          <p:nvPr>
            <p:ph type="dt" sz="half" idx="10"/>
          </p:nvPr>
        </p:nvSpPr>
        <p:spPr/>
        <p:txBody>
          <a:bodyPr/>
          <a:lstStyle/>
          <a:p>
            <a:fld id="{254D469D-F402-4576-AE29-FCA3A8B75F27}" type="datetimeFigureOut">
              <a:rPr lang="en-US" smtClean="0"/>
              <a:t>9/26/2023</a:t>
            </a:fld>
            <a:endParaRPr lang="en-US"/>
          </a:p>
        </p:txBody>
      </p:sp>
      <p:sp>
        <p:nvSpPr>
          <p:cNvPr id="5" name="Footer Placeholder 4">
            <a:extLst>
              <a:ext uri="{FF2B5EF4-FFF2-40B4-BE49-F238E27FC236}">
                <a16:creationId xmlns:a16="http://schemas.microsoft.com/office/drawing/2014/main" id="{A03CDC7C-0EDB-4327-BB6F-92F1A1BE5E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F5AA8D-4299-4779-8C46-DF9AF8680F4D}"/>
              </a:ext>
            </a:extLst>
          </p:cNvPr>
          <p:cNvSpPr>
            <a:spLocks noGrp="1"/>
          </p:cNvSpPr>
          <p:nvPr>
            <p:ph type="sldNum" sz="quarter" idx="12"/>
          </p:nvPr>
        </p:nvSpPr>
        <p:spPr/>
        <p:txBody>
          <a:bodyPr/>
          <a:lstStyle/>
          <a:p>
            <a:fld id="{73A48638-49E8-4376-A346-FDFE7AE5B689}" type="slidenum">
              <a:rPr lang="en-US" smtClean="0"/>
              <a:t>‹#›</a:t>
            </a:fld>
            <a:endParaRPr lang="en-US"/>
          </a:p>
        </p:txBody>
      </p:sp>
      <p:sp>
        <p:nvSpPr>
          <p:cNvPr id="7" name="Rectangle 6">
            <a:extLst>
              <a:ext uri="{FF2B5EF4-FFF2-40B4-BE49-F238E27FC236}">
                <a16:creationId xmlns:a16="http://schemas.microsoft.com/office/drawing/2014/main" id="{F8FDDD31-585C-4B30-A788-69B90414684E}"/>
              </a:ext>
            </a:extLst>
          </p:cNvPr>
          <p:cNvSpPr/>
          <p:nvPr userDrawn="1"/>
        </p:nvSpPr>
        <p:spPr>
          <a:xfrm>
            <a:off x="-9525" y="0"/>
            <a:ext cx="762000" cy="6867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6282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2E072-43C2-43CD-9ED2-FE98A77011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42AEA7-88A6-4A0C-BA57-75C299B8E5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1D6E2E-E90F-4BE1-B713-50D7D5B316CF}"/>
              </a:ext>
            </a:extLst>
          </p:cNvPr>
          <p:cNvSpPr>
            <a:spLocks noGrp="1"/>
          </p:cNvSpPr>
          <p:nvPr>
            <p:ph type="dt" sz="half" idx="10"/>
          </p:nvPr>
        </p:nvSpPr>
        <p:spPr/>
        <p:txBody>
          <a:bodyPr/>
          <a:lstStyle/>
          <a:p>
            <a:fld id="{254D469D-F402-4576-AE29-FCA3A8B75F27}" type="datetimeFigureOut">
              <a:rPr lang="en-US" smtClean="0"/>
              <a:t>9/26/2023</a:t>
            </a:fld>
            <a:endParaRPr lang="en-US"/>
          </a:p>
        </p:txBody>
      </p:sp>
      <p:sp>
        <p:nvSpPr>
          <p:cNvPr id="5" name="Footer Placeholder 4">
            <a:extLst>
              <a:ext uri="{FF2B5EF4-FFF2-40B4-BE49-F238E27FC236}">
                <a16:creationId xmlns:a16="http://schemas.microsoft.com/office/drawing/2014/main" id="{B7CF9AEA-AB97-4F5C-B9A1-D27189061F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A0A486-5AC0-49D6-B430-CB2E336C9004}"/>
              </a:ext>
            </a:extLst>
          </p:cNvPr>
          <p:cNvSpPr>
            <a:spLocks noGrp="1"/>
          </p:cNvSpPr>
          <p:nvPr>
            <p:ph type="sldNum" sz="quarter" idx="12"/>
          </p:nvPr>
        </p:nvSpPr>
        <p:spPr/>
        <p:txBody>
          <a:bodyPr/>
          <a:lstStyle/>
          <a:p>
            <a:fld id="{73A48638-49E8-4376-A346-FDFE7AE5B689}" type="slidenum">
              <a:rPr lang="en-US" smtClean="0"/>
              <a:t>‹#›</a:t>
            </a:fld>
            <a:endParaRPr lang="en-US"/>
          </a:p>
        </p:txBody>
      </p:sp>
      <p:sp>
        <p:nvSpPr>
          <p:cNvPr id="7" name="Rectangle 6">
            <a:extLst>
              <a:ext uri="{FF2B5EF4-FFF2-40B4-BE49-F238E27FC236}">
                <a16:creationId xmlns:a16="http://schemas.microsoft.com/office/drawing/2014/main" id="{6DFCDD12-CE07-436A-BDD7-BE694D847CAC}"/>
              </a:ext>
            </a:extLst>
          </p:cNvPr>
          <p:cNvSpPr/>
          <p:nvPr userDrawn="1"/>
        </p:nvSpPr>
        <p:spPr>
          <a:xfrm>
            <a:off x="-9525" y="0"/>
            <a:ext cx="762000" cy="6867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0638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E57EC-82F0-4B8F-8ED1-56B606A257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B867AC-7412-4E90-8E4F-22DE10ACE8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0A6191-DBD4-4483-86D0-B870EB1891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F12995-C2C0-4D5E-9717-DBCDBC5F4A11}"/>
              </a:ext>
            </a:extLst>
          </p:cNvPr>
          <p:cNvSpPr>
            <a:spLocks noGrp="1"/>
          </p:cNvSpPr>
          <p:nvPr>
            <p:ph type="dt" sz="half" idx="10"/>
          </p:nvPr>
        </p:nvSpPr>
        <p:spPr/>
        <p:txBody>
          <a:bodyPr/>
          <a:lstStyle/>
          <a:p>
            <a:fld id="{254D469D-F402-4576-AE29-FCA3A8B75F27}" type="datetimeFigureOut">
              <a:rPr lang="en-US" smtClean="0"/>
              <a:t>9/26/2023</a:t>
            </a:fld>
            <a:endParaRPr lang="en-US"/>
          </a:p>
        </p:txBody>
      </p:sp>
      <p:sp>
        <p:nvSpPr>
          <p:cNvPr id="6" name="Footer Placeholder 5">
            <a:extLst>
              <a:ext uri="{FF2B5EF4-FFF2-40B4-BE49-F238E27FC236}">
                <a16:creationId xmlns:a16="http://schemas.microsoft.com/office/drawing/2014/main" id="{A3D0B38D-3D6D-4D63-AE83-D8A26FE259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AA24E1-1AD7-48EF-9B7E-9B5120E026EF}"/>
              </a:ext>
            </a:extLst>
          </p:cNvPr>
          <p:cNvSpPr>
            <a:spLocks noGrp="1"/>
          </p:cNvSpPr>
          <p:nvPr>
            <p:ph type="sldNum" sz="quarter" idx="12"/>
          </p:nvPr>
        </p:nvSpPr>
        <p:spPr/>
        <p:txBody>
          <a:bodyPr/>
          <a:lstStyle/>
          <a:p>
            <a:fld id="{73A48638-49E8-4376-A346-FDFE7AE5B689}" type="slidenum">
              <a:rPr lang="en-US" smtClean="0"/>
              <a:t>‹#›</a:t>
            </a:fld>
            <a:endParaRPr lang="en-US"/>
          </a:p>
        </p:txBody>
      </p:sp>
      <p:sp>
        <p:nvSpPr>
          <p:cNvPr id="8" name="Rectangle 7">
            <a:extLst>
              <a:ext uri="{FF2B5EF4-FFF2-40B4-BE49-F238E27FC236}">
                <a16:creationId xmlns:a16="http://schemas.microsoft.com/office/drawing/2014/main" id="{B833BEB2-59BF-47C6-BA02-7B19EFC82D45}"/>
              </a:ext>
            </a:extLst>
          </p:cNvPr>
          <p:cNvSpPr/>
          <p:nvPr userDrawn="1"/>
        </p:nvSpPr>
        <p:spPr>
          <a:xfrm>
            <a:off x="-9525" y="0"/>
            <a:ext cx="762000" cy="6867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7489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32F68-1906-4265-9C31-7416A42748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BB6ECA-7C99-411C-A30A-32F0CB8A61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1C2370-5316-45C4-9227-C3658B961B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B76D6C-AA22-4332-9125-8711A7A4CC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BA3489-60CF-44D0-818E-DA2F414F41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5B1389-2A82-4E52-B50C-2A5B284BD037}"/>
              </a:ext>
            </a:extLst>
          </p:cNvPr>
          <p:cNvSpPr>
            <a:spLocks noGrp="1"/>
          </p:cNvSpPr>
          <p:nvPr>
            <p:ph type="dt" sz="half" idx="10"/>
          </p:nvPr>
        </p:nvSpPr>
        <p:spPr/>
        <p:txBody>
          <a:bodyPr/>
          <a:lstStyle/>
          <a:p>
            <a:fld id="{254D469D-F402-4576-AE29-FCA3A8B75F27}" type="datetimeFigureOut">
              <a:rPr lang="en-US" smtClean="0"/>
              <a:t>9/26/2023</a:t>
            </a:fld>
            <a:endParaRPr lang="en-US"/>
          </a:p>
        </p:txBody>
      </p:sp>
      <p:sp>
        <p:nvSpPr>
          <p:cNvPr id="8" name="Footer Placeholder 7">
            <a:extLst>
              <a:ext uri="{FF2B5EF4-FFF2-40B4-BE49-F238E27FC236}">
                <a16:creationId xmlns:a16="http://schemas.microsoft.com/office/drawing/2014/main" id="{AC9430CF-E10D-4CF7-A7E9-F54173ADCC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D280B6-44A4-4F99-9BE6-276E76CF722C}"/>
              </a:ext>
            </a:extLst>
          </p:cNvPr>
          <p:cNvSpPr>
            <a:spLocks noGrp="1"/>
          </p:cNvSpPr>
          <p:nvPr>
            <p:ph type="sldNum" sz="quarter" idx="12"/>
          </p:nvPr>
        </p:nvSpPr>
        <p:spPr/>
        <p:txBody>
          <a:bodyPr/>
          <a:lstStyle/>
          <a:p>
            <a:fld id="{73A48638-49E8-4376-A346-FDFE7AE5B689}" type="slidenum">
              <a:rPr lang="en-US" smtClean="0"/>
              <a:t>‹#›</a:t>
            </a:fld>
            <a:endParaRPr lang="en-US"/>
          </a:p>
        </p:txBody>
      </p:sp>
      <p:sp>
        <p:nvSpPr>
          <p:cNvPr id="10" name="Rectangle 9">
            <a:extLst>
              <a:ext uri="{FF2B5EF4-FFF2-40B4-BE49-F238E27FC236}">
                <a16:creationId xmlns:a16="http://schemas.microsoft.com/office/drawing/2014/main" id="{DFA370E5-B6D8-40C2-82F4-E9A6DB91C35D}"/>
              </a:ext>
            </a:extLst>
          </p:cNvPr>
          <p:cNvSpPr/>
          <p:nvPr userDrawn="1"/>
        </p:nvSpPr>
        <p:spPr>
          <a:xfrm>
            <a:off x="-9525" y="0"/>
            <a:ext cx="762000" cy="6867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3631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AD1B8-4DF8-4DDA-8DB7-6DCEC77300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969DA6-0BBC-45DD-9935-0DA546108C3A}"/>
              </a:ext>
            </a:extLst>
          </p:cNvPr>
          <p:cNvSpPr>
            <a:spLocks noGrp="1"/>
          </p:cNvSpPr>
          <p:nvPr>
            <p:ph type="dt" sz="half" idx="10"/>
          </p:nvPr>
        </p:nvSpPr>
        <p:spPr/>
        <p:txBody>
          <a:bodyPr/>
          <a:lstStyle/>
          <a:p>
            <a:fld id="{254D469D-F402-4576-AE29-FCA3A8B75F27}" type="datetimeFigureOut">
              <a:rPr lang="en-US" smtClean="0"/>
              <a:t>9/26/2023</a:t>
            </a:fld>
            <a:endParaRPr lang="en-US"/>
          </a:p>
        </p:txBody>
      </p:sp>
      <p:sp>
        <p:nvSpPr>
          <p:cNvPr id="4" name="Footer Placeholder 3">
            <a:extLst>
              <a:ext uri="{FF2B5EF4-FFF2-40B4-BE49-F238E27FC236}">
                <a16:creationId xmlns:a16="http://schemas.microsoft.com/office/drawing/2014/main" id="{8D6F2352-E383-47F9-89DB-F437E8245C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D30B9D-D8D1-498A-BD2A-369EC09F0683}"/>
              </a:ext>
            </a:extLst>
          </p:cNvPr>
          <p:cNvSpPr>
            <a:spLocks noGrp="1"/>
          </p:cNvSpPr>
          <p:nvPr>
            <p:ph type="sldNum" sz="quarter" idx="12"/>
          </p:nvPr>
        </p:nvSpPr>
        <p:spPr/>
        <p:txBody>
          <a:bodyPr/>
          <a:lstStyle/>
          <a:p>
            <a:fld id="{73A48638-49E8-4376-A346-FDFE7AE5B689}" type="slidenum">
              <a:rPr lang="en-US" smtClean="0"/>
              <a:t>‹#›</a:t>
            </a:fld>
            <a:endParaRPr lang="en-US"/>
          </a:p>
        </p:txBody>
      </p:sp>
      <p:sp>
        <p:nvSpPr>
          <p:cNvPr id="6" name="Rectangle 5">
            <a:extLst>
              <a:ext uri="{FF2B5EF4-FFF2-40B4-BE49-F238E27FC236}">
                <a16:creationId xmlns:a16="http://schemas.microsoft.com/office/drawing/2014/main" id="{F8E51BFA-0A91-44F3-8004-E53E671AE0ED}"/>
              </a:ext>
            </a:extLst>
          </p:cNvPr>
          <p:cNvSpPr/>
          <p:nvPr userDrawn="1"/>
        </p:nvSpPr>
        <p:spPr>
          <a:xfrm>
            <a:off x="-9525" y="0"/>
            <a:ext cx="762000" cy="6867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2232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E9C474-D21D-4017-B4DB-B8CE547C6359}"/>
              </a:ext>
            </a:extLst>
          </p:cNvPr>
          <p:cNvSpPr>
            <a:spLocks noGrp="1"/>
          </p:cNvSpPr>
          <p:nvPr>
            <p:ph type="dt" sz="half" idx="10"/>
          </p:nvPr>
        </p:nvSpPr>
        <p:spPr/>
        <p:txBody>
          <a:bodyPr/>
          <a:lstStyle/>
          <a:p>
            <a:fld id="{254D469D-F402-4576-AE29-FCA3A8B75F27}" type="datetimeFigureOut">
              <a:rPr lang="en-US" smtClean="0"/>
              <a:t>9/26/2023</a:t>
            </a:fld>
            <a:endParaRPr lang="en-US"/>
          </a:p>
        </p:txBody>
      </p:sp>
      <p:sp>
        <p:nvSpPr>
          <p:cNvPr id="3" name="Footer Placeholder 2">
            <a:extLst>
              <a:ext uri="{FF2B5EF4-FFF2-40B4-BE49-F238E27FC236}">
                <a16:creationId xmlns:a16="http://schemas.microsoft.com/office/drawing/2014/main" id="{CA424688-89EA-4E8A-B4B8-72D793B8C6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7E85BA-107D-4D63-A6B4-72C58213D76D}"/>
              </a:ext>
            </a:extLst>
          </p:cNvPr>
          <p:cNvSpPr>
            <a:spLocks noGrp="1"/>
          </p:cNvSpPr>
          <p:nvPr>
            <p:ph type="sldNum" sz="quarter" idx="12"/>
          </p:nvPr>
        </p:nvSpPr>
        <p:spPr/>
        <p:txBody>
          <a:bodyPr/>
          <a:lstStyle/>
          <a:p>
            <a:fld id="{73A48638-49E8-4376-A346-FDFE7AE5B689}" type="slidenum">
              <a:rPr lang="en-US" smtClean="0"/>
              <a:t>‹#›</a:t>
            </a:fld>
            <a:endParaRPr lang="en-US"/>
          </a:p>
        </p:txBody>
      </p:sp>
      <p:sp>
        <p:nvSpPr>
          <p:cNvPr id="5" name="Rectangle 4">
            <a:extLst>
              <a:ext uri="{FF2B5EF4-FFF2-40B4-BE49-F238E27FC236}">
                <a16:creationId xmlns:a16="http://schemas.microsoft.com/office/drawing/2014/main" id="{3813FA34-4856-4748-9832-4201197F8C58}"/>
              </a:ext>
            </a:extLst>
          </p:cNvPr>
          <p:cNvSpPr/>
          <p:nvPr userDrawn="1"/>
        </p:nvSpPr>
        <p:spPr>
          <a:xfrm>
            <a:off x="-9525" y="0"/>
            <a:ext cx="762000" cy="6867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3533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EFE01-2981-47AE-8662-23CB4822F3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77B0F2-9491-40B9-A0CC-3319F52B5A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DC436D-779B-43A1-BB95-90259E16DF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86747A-339C-42AA-A592-CE2B2D0FC03F}"/>
              </a:ext>
            </a:extLst>
          </p:cNvPr>
          <p:cNvSpPr>
            <a:spLocks noGrp="1"/>
          </p:cNvSpPr>
          <p:nvPr>
            <p:ph type="dt" sz="half" idx="10"/>
          </p:nvPr>
        </p:nvSpPr>
        <p:spPr/>
        <p:txBody>
          <a:bodyPr/>
          <a:lstStyle/>
          <a:p>
            <a:fld id="{254D469D-F402-4576-AE29-FCA3A8B75F27}" type="datetimeFigureOut">
              <a:rPr lang="en-US" smtClean="0"/>
              <a:t>9/26/2023</a:t>
            </a:fld>
            <a:endParaRPr lang="en-US"/>
          </a:p>
        </p:txBody>
      </p:sp>
      <p:sp>
        <p:nvSpPr>
          <p:cNvPr id="6" name="Footer Placeholder 5">
            <a:extLst>
              <a:ext uri="{FF2B5EF4-FFF2-40B4-BE49-F238E27FC236}">
                <a16:creationId xmlns:a16="http://schemas.microsoft.com/office/drawing/2014/main" id="{4D1D7016-6E12-4248-AD51-6C581F7BF7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0B040E-E271-46DA-8FF0-F85A1D78E10A}"/>
              </a:ext>
            </a:extLst>
          </p:cNvPr>
          <p:cNvSpPr>
            <a:spLocks noGrp="1"/>
          </p:cNvSpPr>
          <p:nvPr>
            <p:ph type="sldNum" sz="quarter" idx="12"/>
          </p:nvPr>
        </p:nvSpPr>
        <p:spPr/>
        <p:txBody>
          <a:bodyPr/>
          <a:lstStyle/>
          <a:p>
            <a:fld id="{73A48638-49E8-4376-A346-FDFE7AE5B689}" type="slidenum">
              <a:rPr lang="en-US" smtClean="0"/>
              <a:t>‹#›</a:t>
            </a:fld>
            <a:endParaRPr lang="en-US"/>
          </a:p>
        </p:txBody>
      </p:sp>
      <p:sp>
        <p:nvSpPr>
          <p:cNvPr id="8" name="Rectangle 7">
            <a:extLst>
              <a:ext uri="{FF2B5EF4-FFF2-40B4-BE49-F238E27FC236}">
                <a16:creationId xmlns:a16="http://schemas.microsoft.com/office/drawing/2014/main" id="{A1D2F334-6091-4150-AA56-8789CE525483}"/>
              </a:ext>
            </a:extLst>
          </p:cNvPr>
          <p:cNvSpPr/>
          <p:nvPr userDrawn="1"/>
        </p:nvSpPr>
        <p:spPr>
          <a:xfrm>
            <a:off x="-9525" y="0"/>
            <a:ext cx="762000" cy="6867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7FAE551-018D-426C-9058-AA3409B9F482}"/>
              </a:ext>
            </a:extLst>
          </p:cNvPr>
          <p:cNvSpPr txBox="1"/>
          <p:nvPr userDrawn="1"/>
        </p:nvSpPr>
        <p:spPr>
          <a:xfrm rot="16200000">
            <a:off x="-2525921" y="3561812"/>
            <a:ext cx="5965095" cy="646331"/>
          </a:xfrm>
          <a:prstGeom prst="rect">
            <a:avLst/>
          </a:prstGeom>
          <a:noFill/>
        </p:spPr>
        <p:txBody>
          <a:bodyPr wrap="none" rtlCol="0">
            <a:spAutoFit/>
          </a:bodyPr>
          <a:lstStyle/>
          <a:p>
            <a:r>
              <a:rPr lang="en-US" sz="3600" dirty="0">
                <a:solidFill>
                  <a:srgbClr val="383838"/>
                </a:solidFill>
                <a:latin typeface="Century Gothic" panose="020B0502020202020204" pitchFamily="34" charset="0"/>
              </a:rPr>
              <a:t>Young Investigator Grants</a:t>
            </a:r>
            <a:endParaRPr lang="en-US" sz="3600" b="1" dirty="0">
              <a:solidFill>
                <a:srgbClr val="383838"/>
              </a:solidFill>
              <a:latin typeface="Century Gothic" panose="020B0502020202020204" pitchFamily="34" charset="0"/>
            </a:endParaRPr>
          </a:p>
        </p:txBody>
      </p:sp>
    </p:spTree>
    <p:extLst>
      <p:ext uri="{BB962C8B-B14F-4D97-AF65-F5344CB8AC3E}">
        <p14:creationId xmlns:p14="http://schemas.microsoft.com/office/powerpoint/2010/main" val="3276437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CB5DA-6CE6-408A-8A11-4F3C9CD402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6337D4-0FEA-47EB-9F65-60278330E7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4722A9-3CFD-4F87-BF21-EB6C1D49A4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B01632-AE6B-4A32-B1CB-B1E59F86F1F5}"/>
              </a:ext>
            </a:extLst>
          </p:cNvPr>
          <p:cNvSpPr>
            <a:spLocks noGrp="1"/>
          </p:cNvSpPr>
          <p:nvPr>
            <p:ph type="dt" sz="half" idx="10"/>
          </p:nvPr>
        </p:nvSpPr>
        <p:spPr/>
        <p:txBody>
          <a:bodyPr/>
          <a:lstStyle/>
          <a:p>
            <a:fld id="{254D469D-F402-4576-AE29-FCA3A8B75F27}" type="datetimeFigureOut">
              <a:rPr lang="en-US" smtClean="0"/>
              <a:t>9/26/2023</a:t>
            </a:fld>
            <a:endParaRPr lang="en-US"/>
          </a:p>
        </p:txBody>
      </p:sp>
      <p:sp>
        <p:nvSpPr>
          <p:cNvPr id="6" name="Footer Placeholder 5">
            <a:extLst>
              <a:ext uri="{FF2B5EF4-FFF2-40B4-BE49-F238E27FC236}">
                <a16:creationId xmlns:a16="http://schemas.microsoft.com/office/drawing/2014/main" id="{16FCAC6A-2EC7-4897-B0AC-F05E115E0F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5DDC0A-5907-4AB0-BB32-4F84FA34F4B2}"/>
              </a:ext>
            </a:extLst>
          </p:cNvPr>
          <p:cNvSpPr>
            <a:spLocks noGrp="1"/>
          </p:cNvSpPr>
          <p:nvPr>
            <p:ph type="sldNum" sz="quarter" idx="12"/>
          </p:nvPr>
        </p:nvSpPr>
        <p:spPr/>
        <p:txBody>
          <a:bodyPr/>
          <a:lstStyle/>
          <a:p>
            <a:fld id="{73A48638-49E8-4376-A346-FDFE7AE5B689}" type="slidenum">
              <a:rPr lang="en-US" smtClean="0"/>
              <a:t>‹#›</a:t>
            </a:fld>
            <a:endParaRPr lang="en-US"/>
          </a:p>
        </p:txBody>
      </p:sp>
      <p:sp>
        <p:nvSpPr>
          <p:cNvPr id="8" name="Rectangle 7">
            <a:extLst>
              <a:ext uri="{FF2B5EF4-FFF2-40B4-BE49-F238E27FC236}">
                <a16:creationId xmlns:a16="http://schemas.microsoft.com/office/drawing/2014/main" id="{7FB6E739-547A-49E2-8122-10C5956161FC}"/>
              </a:ext>
            </a:extLst>
          </p:cNvPr>
          <p:cNvSpPr/>
          <p:nvPr userDrawn="1"/>
        </p:nvSpPr>
        <p:spPr>
          <a:xfrm>
            <a:off x="-9525" y="0"/>
            <a:ext cx="762000" cy="6867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0D9E8C3-B807-4876-93C7-CE12466BB4A5}"/>
              </a:ext>
            </a:extLst>
          </p:cNvPr>
          <p:cNvSpPr txBox="1"/>
          <p:nvPr userDrawn="1"/>
        </p:nvSpPr>
        <p:spPr>
          <a:xfrm rot="16200000">
            <a:off x="-2525921" y="3561812"/>
            <a:ext cx="5965095" cy="646331"/>
          </a:xfrm>
          <a:prstGeom prst="rect">
            <a:avLst/>
          </a:prstGeom>
          <a:noFill/>
        </p:spPr>
        <p:txBody>
          <a:bodyPr wrap="none" rtlCol="0">
            <a:spAutoFit/>
          </a:bodyPr>
          <a:lstStyle/>
          <a:p>
            <a:r>
              <a:rPr lang="en-US" sz="3600" dirty="0">
                <a:solidFill>
                  <a:srgbClr val="383838"/>
                </a:solidFill>
                <a:latin typeface="Century Gothic" panose="020B0502020202020204" pitchFamily="34" charset="0"/>
              </a:rPr>
              <a:t>Young Investigator Grants</a:t>
            </a:r>
            <a:endParaRPr lang="en-US" sz="3600" b="1" dirty="0">
              <a:solidFill>
                <a:srgbClr val="383838"/>
              </a:solidFill>
              <a:latin typeface="Century Gothic" panose="020B0502020202020204" pitchFamily="34" charset="0"/>
            </a:endParaRPr>
          </a:p>
        </p:txBody>
      </p:sp>
    </p:spTree>
    <p:extLst>
      <p:ext uri="{BB962C8B-B14F-4D97-AF65-F5344CB8AC3E}">
        <p14:creationId xmlns:p14="http://schemas.microsoft.com/office/powerpoint/2010/main" val="6434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54F976-A191-4758-9A3F-0788D8660EE5}"/>
              </a:ext>
            </a:extLst>
          </p:cNvPr>
          <p:cNvSpPr>
            <a:spLocks noGrp="1"/>
          </p:cNvSpPr>
          <p:nvPr>
            <p:ph type="title"/>
          </p:nvPr>
        </p:nvSpPr>
        <p:spPr>
          <a:xfrm>
            <a:off x="2717320" y="365125"/>
            <a:ext cx="863647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848CDA-B450-4C3A-9425-5AA428B8B147}"/>
              </a:ext>
            </a:extLst>
          </p:cNvPr>
          <p:cNvSpPr>
            <a:spLocks noGrp="1"/>
          </p:cNvSpPr>
          <p:nvPr>
            <p:ph type="body" idx="1"/>
          </p:nvPr>
        </p:nvSpPr>
        <p:spPr>
          <a:xfrm>
            <a:off x="2717320" y="1825625"/>
            <a:ext cx="863648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385EF2-79B1-4341-8799-DABFBF7A61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4D469D-F402-4576-AE29-FCA3A8B75F27}" type="datetimeFigureOut">
              <a:rPr lang="en-US" smtClean="0"/>
              <a:t>9/26/2023</a:t>
            </a:fld>
            <a:endParaRPr lang="en-US"/>
          </a:p>
        </p:txBody>
      </p:sp>
      <p:sp>
        <p:nvSpPr>
          <p:cNvPr id="5" name="Footer Placeholder 4">
            <a:extLst>
              <a:ext uri="{FF2B5EF4-FFF2-40B4-BE49-F238E27FC236}">
                <a16:creationId xmlns:a16="http://schemas.microsoft.com/office/drawing/2014/main" id="{CF5419FD-CC0E-48F3-8EEF-C05314282A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D47AB5-2CCD-4B8A-AC14-E5D453C0B9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A48638-49E8-4376-A346-FDFE7AE5B689}" type="slidenum">
              <a:rPr lang="en-US" smtClean="0"/>
              <a:t>‹#›</a:t>
            </a:fld>
            <a:endParaRPr lang="en-US"/>
          </a:p>
        </p:txBody>
      </p:sp>
    </p:spTree>
    <p:extLst>
      <p:ext uri="{BB962C8B-B14F-4D97-AF65-F5344CB8AC3E}">
        <p14:creationId xmlns:p14="http://schemas.microsoft.com/office/powerpoint/2010/main" val="1385956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publicdomainpictures.net/view-image.php?image=150321&amp;picture=money-bags"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pxhere.com/en/photo/1551567"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pxhere.com/en/photo/144950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5CB43-E038-491D-B592-684F4EDF8CA6}"/>
              </a:ext>
            </a:extLst>
          </p:cNvPr>
          <p:cNvSpPr>
            <a:spLocks noGrp="1"/>
          </p:cNvSpPr>
          <p:nvPr>
            <p:ph type="ctrTitle"/>
          </p:nvPr>
        </p:nvSpPr>
        <p:spPr>
          <a:xfrm>
            <a:off x="3097161" y="1139616"/>
            <a:ext cx="8249736" cy="2387600"/>
          </a:xfrm>
        </p:spPr>
        <p:txBody>
          <a:bodyPr>
            <a:normAutofit/>
          </a:bodyPr>
          <a:lstStyle/>
          <a:p>
            <a:r>
              <a:rPr lang="en-US" sz="4800" b="1" dirty="0">
                <a:latin typeface="Century Gothic" panose="020B0502020202020204" pitchFamily="34" charset="0"/>
              </a:rPr>
              <a:t>NIH Grant Tips for Early Stage Investigators</a:t>
            </a:r>
          </a:p>
        </p:txBody>
      </p:sp>
      <p:pic>
        <p:nvPicPr>
          <p:cNvPr id="5" name="Picture 4" descr="Image result for children playing">
            <a:extLst>
              <a:ext uri="{FF2B5EF4-FFF2-40B4-BE49-F238E27FC236}">
                <a16:creationId xmlns:a16="http://schemas.microsoft.com/office/drawing/2014/main" id="{080729FA-8DE5-4C97-B97C-FA8BC7EA9C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943" r="23483"/>
          <a:stretch/>
        </p:blipFill>
        <p:spPr bwMode="auto">
          <a:xfrm>
            <a:off x="313426" y="1295400"/>
            <a:ext cx="1729969" cy="4038601"/>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A70619D5-0806-4920-9FC3-C9A6906B10BC}"/>
              </a:ext>
            </a:extLst>
          </p:cNvPr>
          <p:cNvSpPr txBox="1">
            <a:spLocks/>
          </p:cNvSpPr>
          <p:nvPr/>
        </p:nvSpPr>
        <p:spPr>
          <a:xfrm>
            <a:off x="190500" y="5388387"/>
            <a:ext cx="1852891" cy="1371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300"/>
              </a:spcBef>
            </a:pPr>
            <a:r>
              <a:rPr lang="en-US" sz="1000" dirty="0">
                <a:solidFill>
                  <a:schemeClr val="bg1">
                    <a:lumMod val="85000"/>
                  </a:schemeClr>
                </a:solidFill>
                <a:latin typeface="Century Gothic" panose="020B0502020202020204" pitchFamily="34" charset="0"/>
              </a:rPr>
              <a:t>Gaye Christmus MPH</a:t>
            </a:r>
          </a:p>
          <a:p>
            <a:pPr algn="l">
              <a:spcBef>
                <a:spcPts val="300"/>
              </a:spcBef>
            </a:pPr>
            <a:r>
              <a:rPr lang="en-US" sz="700" dirty="0">
                <a:solidFill>
                  <a:schemeClr val="bg1">
                    <a:lumMod val="85000"/>
                  </a:schemeClr>
                </a:solidFill>
                <a:latin typeface="Century Gothic" panose="020B0502020202020204" pitchFamily="34" charset="0"/>
              </a:rPr>
              <a:t>Pre-award Grants Manager and Technical Editor</a:t>
            </a:r>
          </a:p>
          <a:p>
            <a:pPr algn="l">
              <a:spcBef>
                <a:spcPts val="300"/>
              </a:spcBef>
            </a:pPr>
            <a:endParaRPr lang="en-US" sz="900" dirty="0">
              <a:solidFill>
                <a:schemeClr val="bg1">
                  <a:lumMod val="85000"/>
                </a:schemeClr>
              </a:solidFill>
              <a:latin typeface="Century Gothic" panose="020B0502020202020204" pitchFamily="34" charset="0"/>
            </a:endParaRPr>
          </a:p>
          <a:p>
            <a:pPr algn="l">
              <a:spcBef>
                <a:spcPts val="300"/>
              </a:spcBef>
            </a:pPr>
            <a:r>
              <a:rPr lang="en-US" sz="900" dirty="0">
                <a:solidFill>
                  <a:schemeClr val="bg1">
                    <a:lumMod val="85000"/>
                  </a:schemeClr>
                </a:solidFill>
                <a:latin typeface="Century Gothic" panose="020B0502020202020204" pitchFamily="34" charset="0"/>
              </a:rPr>
              <a:t>Christine Pellegrini, Ph.D.</a:t>
            </a:r>
          </a:p>
          <a:p>
            <a:pPr algn="l">
              <a:spcBef>
                <a:spcPts val="300"/>
              </a:spcBef>
            </a:pPr>
            <a:r>
              <a:rPr lang="en-US" sz="700" dirty="0">
                <a:solidFill>
                  <a:schemeClr val="bg1">
                    <a:lumMod val="85000"/>
                  </a:schemeClr>
                </a:solidFill>
                <a:latin typeface="Century Gothic" panose="020B0502020202020204" pitchFamily="34" charset="0"/>
              </a:rPr>
              <a:t>Associate  Professor</a:t>
            </a:r>
          </a:p>
          <a:p>
            <a:pPr algn="l">
              <a:spcBef>
                <a:spcPts val="300"/>
              </a:spcBef>
            </a:pPr>
            <a:endParaRPr lang="en-US" sz="700" dirty="0">
              <a:solidFill>
                <a:schemeClr val="bg1">
                  <a:lumMod val="85000"/>
                </a:schemeClr>
              </a:solidFill>
              <a:latin typeface="Century Gothic" panose="020B0502020202020204" pitchFamily="34" charset="0"/>
            </a:endParaRPr>
          </a:p>
          <a:p>
            <a:pPr algn="l">
              <a:spcBef>
                <a:spcPts val="300"/>
              </a:spcBef>
            </a:pPr>
            <a:r>
              <a:rPr lang="en-US" sz="700" dirty="0">
                <a:solidFill>
                  <a:schemeClr val="bg1">
                    <a:lumMod val="85000"/>
                  </a:schemeClr>
                </a:solidFill>
                <a:latin typeface="Century Gothic" panose="020B0502020202020204" pitchFamily="34" charset="0"/>
              </a:rPr>
              <a:t>Department of Exercise Science</a:t>
            </a:r>
          </a:p>
          <a:p>
            <a:pPr algn="l">
              <a:spcBef>
                <a:spcPts val="300"/>
              </a:spcBef>
            </a:pPr>
            <a:r>
              <a:rPr lang="en-US" sz="700" dirty="0">
                <a:solidFill>
                  <a:schemeClr val="bg1">
                    <a:lumMod val="85000"/>
                  </a:schemeClr>
                </a:solidFill>
                <a:latin typeface="Century Gothic" panose="020B0502020202020204" pitchFamily="34" charset="0"/>
              </a:rPr>
              <a:t>University of South Carolina</a:t>
            </a:r>
          </a:p>
          <a:p>
            <a:pPr algn="l">
              <a:spcBef>
                <a:spcPts val="300"/>
              </a:spcBef>
            </a:pPr>
            <a:endParaRPr lang="en-US" sz="700" dirty="0">
              <a:solidFill>
                <a:schemeClr val="bg1">
                  <a:lumMod val="85000"/>
                </a:schemeClr>
              </a:solidFill>
              <a:latin typeface="Century Gothic" panose="020B0502020202020204" pitchFamily="34" charset="0"/>
            </a:endParaRPr>
          </a:p>
          <a:p>
            <a:pPr algn="l">
              <a:spcBef>
                <a:spcPts val="300"/>
              </a:spcBef>
            </a:pPr>
            <a:endParaRPr lang="en-US" sz="700" dirty="0">
              <a:solidFill>
                <a:schemeClr val="bg1">
                  <a:lumMod val="85000"/>
                </a:schemeClr>
              </a:solidFill>
              <a:latin typeface="Century Gothic" panose="020B0502020202020204" pitchFamily="34" charset="0"/>
            </a:endParaRPr>
          </a:p>
        </p:txBody>
      </p:sp>
      <p:cxnSp>
        <p:nvCxnSpPr>
          <p:cNvPr id="9" name="Straight Connector 8">
            <a:extLst>
              <a:ext uri="{FF2B5EF4-FFF2-40B4-BE49-F238E27FC236}">
                <a16:creationId xmlns:a16="http://schemas.microsoft.com/office/drawing/2014/main" id="{251353EA-2165-46B9-9B53-0131D75928DA}"/>
              </a:ext>
            </a:extLst>
          </p:cNvPr>
          <p:cNvCxnSpPr/>
          <p:nvPr/>
        </p:nvCxnSpPr>
        <p:spPr>
          <a:xfrm flipV="1">
            <a:off x="6096000" y="5697934"/>
            <a:ext cx="0" cy="190500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EC0B1416-1AAB-4CE6-AD2D-F9DCC393864C}"/>
              </a:ext>
            </a:extLst>
          </p:cNvPr>
          <p:cNvSpPr/>
          <p:nvPr/>
        </p:nvSpPr>
        <p:spPr>
          <a:xfrm>
            <a:off x="5943600" y="5506065"/>
            <a:ext cx="304800" cy="304800"/>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86FA2F4-935C-D0D3-5299-AFCAB6B50230}"/>
              </a:ext>
            </a:extLst>
          </p:cNvPr>
          <p:cNvSpPr txBox="1"/>
          <p:nvPr/>
        </p:nvSpPr>
        <p:spPr>
          <a:xfrm>
            <a:off x="4514249" y="3860615"/>
            <a:ext cx="4889633" cy="830997"/>
          </a:xfrm>
          <a:prstGeom prst="rect">
            <a:avLst/>
          </a:prstGeom>
          <a:noFill/>
        </p:spPr>
        <p:txBody>
          <a:bodyPr wrap="square" rtlCol="0">
            <a:spAutoFit/>
          </a:bodyPr>
          <a:lstStyle/>
          <a:p>
            <a:pPr algn="ctr"/>
            <a:r>
              <a:rPr lang="en-US" sz="2400" dirty="0"/>
              <a:t>Christine Pellegrini, PhD</a:t>
            </a:r>
          </a:p>
          <a:p>
            <a:pPr algn="ctr"/>
            <a:r>
              <a:rPr lang="en-US" sz="2400" dirty="0"/>
              <a:t>Gaye Christmus, MPH</a:t>
            </a:r>
          </a:p>
        </p:txBody>
      </p:sp>
    </p:spTree>
    <p:extLst>
      <p:ext uri="{BB962C8B-B14F-4D97-AF65-F5344CB8AC3E}">
        <p14:creationId xmlns:p14="http://schemas.microsoft.com/office/powerpoint/2010/main" val="273236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A8BCCBD-F61A-40C4-9E4A-F032768EC99B}"/>
              </a:ext>
            </a:extLst>
          </p:cNvPr>
          <p:cNvSpPr>
            <a:spLocks noGrp="1"/>
          </p:cNvSpPr>
          <p:nvPr>
            <p:ph idx="1"/>
          </p:nvPr>
        </p:nvSpPr>
        <p:spPr/>
        <p:txBody>
          <a:bodyPr>
            <a:normAutofit fontScale="92500" lnSpcReduction="20000"/>
          </a:bodyPr>
          <a:lstStyle/>
          <a:p>
            <a:pPr>
              <a:spcBef>
                <a:spcPts val="0"/>
              </a:spcBef>
              <a:spcAft>
                <a:spcPts val="3600"/>
              </a:spcAft>
            </a:pPr>
            <a:r>
              <a:rPr lang="en-US" sz="2400" dirty="0">
                <a:latin typeface="Century Gothic" panose="020B0502020202020204" pitchFamily="34" charset="0"/>
              </a:rPr>
              <a:t>Sign up for updates from funders (Open Mike, NIH Guide for Grants and Contracts, PIVOT, etc.)</a:t>
            </a:r>
          </a:p>
          <a:p>
            <a:pPr>
              <a:spcBef>
                <a:spcPts val="0"/>
              </a:spcBef>
              <a:spcAft>
                <a:spcPts val="3600"/>
              </a:spcAft>
            </a:pPr>
            <a:r>
              <a:rPr lang="en-US" sz="2400" dirty="0">
                <a:latin typeface="Century Gothic" panose="020B0502020202020204" pitchFamily="34" charset="0"/>
              </a:rPr>
              <a:t>Look for funding opportunities and program announcements and read them carefully</a:t>
            </a:r>
          </a:p>
          <a:p>
            <a:pPr>
              <a:spcBef>
                <a:spcPts val="0"/>
              </a:spcBef>
              <a:spcAft>
                <a:spcPts val="3600"/>
              </a:spcAft>
            </a:pPr>
            <a:r>
              <a:rPr lang="en-US" sz="2400" dirty="0">
                <a:latin typeface="Century Gothic" panose="020B0502020202020204" pitchFamily="34" charset="0"/>
              </a:rPr>
              <a:t>Pay attention to policies and procedures (a lot of them won’t make sense – </a:t>
            </a:r>
            <a:r>
              <a:rPr lang="en-US" sz="2400" i="1" dirty="0">
                <a:latin typeface="Century Gothic" panose="020B0502020202020204" pitchFamily="34" charset="0"/>
              </a:rPr>
              <a:t>get over it</a:t>
            </a:r>
            <a:r>
              <a:rPr lang="en-US" sz="2400" dirty="0">
                <a:latin typeface="Century Gothic" panose="020B0502020202020204" pitchFamily="34" charset="0"/>
              </a:rPr>
              <a:t>)</a:t>
            </a:r>
          </a:p>
          <a:p>
            <a:pPr>
              <a:spcBef>
                <a:spcPts val="0"/>
              </a:spcBef>
              <a:spcAft>
                <a:spcPts val="3600"/>
              </a:spcAft>
            </a:pPr>
            <a:r>
              <a:rPr lang="en-US" sz="2400" dirty="0">
                <a:latin typeface="Century Gothic" panose="020B0502020202020204" pitchFamily="34" charset="0"/>
              </a:rPr>
              <a:t>Read NIH Reporter</a:t>
            </a:r>
          </a:p>
          <a:p>
            <a:pPr>
              <a:spcBef>
                <a:spcPts val="0"/>
              </a:spcBef>
              <a:spcAft>
                <a:spcPts val="3600"/>
              </a:spcAft>
            </a:pPr>
            <a:r>
              <a:rPr lang="en-US" sz="2400" dirty="0">
                <a:latin typeface="Century Gothic" panose="020B0502020202020204" pitchFamily="34" charset="0"/>
              </a:rPr>
              <a:t>Assisted Referral Tool (ART)</a:t>
            </a:r>
          </a:p>
          <a:p>
            <a:pPr>
              <a:spcBef>
                <a:spcPts val="0"/>
              </a:spcBef>
              <a:spcAft>
                <a:spcPts val="3600"/>
              </a:spcAft>
            </a:pPr>
            <a:endParaRPr lang="en-US" sz="2400" dirty="0">
              <a:latin typeface="Century Gothic" panose="020B0502020202020204" pitchFamily="34" charset="0"/>
            </a:endParaRPr>
          </a:p>
          <a:p>
            <a:pPr>
              <a:spcBef>
                <a:spcPts val="0"/>
              </a:spcBef>
              <a:spcAft>
                <a:spcPts val="3600"/>
              </a:spcAft>
            </a:pPr>
            <a:endParaRPr lang="en-US" sz="2400" dirty="0">
              <a:latin typeface="Century Gothic" panose="020B0502020202020204" pitchFamily="34" charset="0"/>
            </a:endParaRPr>
          </a:p>
        </p:txBody>
      </p:sp>
      <p:sp>
        <p:nvSpPr>
          <p:cNvPr id="5" name="Rectangle 4">
            <a:extLst>
              <a:ext uri="{FF2B5EF4-FFF2-40B4-BE49-F238E27FC236}">
                <a16:creationId xmlns:a16="http://schemas.microsoft.com/office/drawing/2014/main" id="{E2D7488C-AEDA-4B88-9E21-3AA4A89C46D1}"/>
              </a:ext>
            </a:extLst>
          </p:cNvPr>
          <p:cNvSpPr/>
          <p:nvPr/>
        </p:nvSpPr>
        <p:spPr>
          <a:xfrm>
            <a:off x="-9525" y="0"/>
            <a:ext cx="762000" cy="6867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7C99BE0-AA86-42C5-9866-7B49972A54B5}"/>
              </a:ext>
            </a:extLst>
          </p:cNvPr>
          <p:cNvSpPr txBox="1"/>
          <p:nvPr/>
        </p:nvSpPr>
        <p:spPr>
          <a:xfrm rot="16200000">
            <a:off x="-2556413" y="3445166"/>
            <a:ext cx="5965095" cy="646331"/>
          </a:xfrm>
          <a:prstGeom prst="rect">
            <a:avLst/>
          </a:prstGeom>
          <a:noFill/>
        </p:spPr>
        <p:txBody>
          <a:bodyPr wrap="none" rtlCol="0">
            <a:spAutoFit/>
          </a:bodyPr>
          <a:lstStyle/>
          <a:p>
            <a:r>
              <a:rPr lang="en-US" sz="3600" dirty="0">
                <a:solidFill>
                  <a:srgbClr val="383838"/>
                </a:solidFill>
                <a:latin typeface="Century Gothic" panose="020B0502020202020204" pitchFamily="34" charset="0"/>
              </a:rPr>
              <a:t>Young Investigator Grants</a:t>
            </a:r>
            <a:endParaRPr lang="en-US" sz="3600" b="1" dirty="0">
              <a:solidFill>
                <a:srgbClr val="383838"/>
              </a:solidFill>
              <a:latin typeface="Century Gothic" panose="020B0502020202020204" pitchFamily="34" charset="0"/>
            </a:endParaRPr>
          </a:p>
        </p:txBody>
      </p:sp>
      <p:sp>
        <p:nvSpPr>
          <p:cNvPr id="10" name="Title 1">
            <a:extLst>
              <a:ext uri="{FF2B5EF4-FFF2-40B4-BE49-F238E27FC236}">
                <a16:creationId xmlns:a16="http://schemas.microsoft.com/office/drawing/2014/main" id="{3CC37AEB-4325-48C0-9D86-02057021A4AA}"/>
              </a:ext>
            </a:extLst>
          </p:cNvPr>
          <p:cNvSpPr txBox="1">
            <a:spLocks/>
          </p:cNvSpPr>
          <p:nvPr/>
        </p:nvSpPr>
        <p:spPr>
          <a:xfrm>
            <a:off x="1901825" y="235267"/>
            <a:ext cx="92595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entury Gothic" panose="020B0502020202020204" pitchFamily="34" charset="0"/>
              </a:rPr>
              <a:t>Pay Attention and Play the Game</a:t>
            </a:r>
          </a:p>
        </p:txBody>
      </p:sp>
    </p:spTree>
    <p:extLst>
      <p:ext uri="{BB962C8B-B14F-4D97-AF65-F5344CB8AC3E}">
        <p14:creationId xmlns:p14="http://schemas.microsoft.com/office/powerpoint/2010/main" val="427363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A8BCCBD-F61A-40C4-9E4A-F032768EC99B}"/>
              </a:ext>
            </a:extLst>
          </p:cNvPr>
          <p:cNvSpPr>
            <a:spLocks noGrp="1"/>
          </p:cNvSpPr>
          <p:nvPr>
            <p:ph idx="1"/>
          </p:nvPr>
        </p:nvSpPr>
        <p:spPr>
          <a:xfrm>
            <a:off x="1451113" y="2143677"/>
            <a:ext cx="7538883" cy="4351338"/>
          </a:xfrm>
        </p:spPr>
        <p:txBody>
          <a:bodyPr>
            <a:normAutofit fontScale="92500" lnSpcReduction="20000"/>
          </a:bodyPr>
          <a:lstStyle/>
          <a:p>
            <a:pPr>
              <a:spcBef>
                <a:spcPts val="0"/>
              </a:spcBef>
              <a:spcAft>
                <a:spcPts val="3600"/>
              </a:spcAft>
            </a:pPr>
            <a:r>
              <a:rPr lang="en-US" sz="2400" dirty="0">
                <a:latin typeface="Century Gothic" panose="020B0502020202020204" pitchFamily="34" charset="0"/>
              </a:rPr>
              <a:t>Submit and keep submitting, and don’t take rejection personally (we can’t say this often enough!)</a:t>
            </a:r>
          </a:p>
          <a:p>
            <a:pPr>
              <a:spcBef>
                <a:spcPts val="0"/>
              </a:spcBef>
              <a:spcAft>
                <a:spcPts val="3600"/>
              </a:spcAft>
            </a:pPr>
            <a:r>
              <a:rPr lang="en-US" sz="2400" dirty="0">
                <a:latin typeface="Century Gothic" panose="020B0502020202020204" pitchFamily="34" charset="0"/>
              </a:rPr>
              <a:t>Cultivate people - researchers and staff - who will work with them to create outstanding applications</a:t>
            </a:r>
          </a:p>
          <a:p>
            <a:pPr>
              <a:spcBef>
                <a:spcPts val="0"/>
              </a:spcBef>
              <a:spcAft>
                <a:spcPts val="3600"/>
              </a:spcAft>
            </a:pPr>
            <a:r>
              <a:rPr lang="en-US" sz="2400" dirty="0">
                <a:latin typeface="Century Gothic" panose="020B0502020202020204" pitchFamily="34" charset="0"/>
              </a:rPr>
              <a:t>Recognize that getting funded isn’t always logical or fair, and commit to playing the game the way it needs to be played </a:t>
            </a:r>
          </a:p>
          <a:p>
            <a:pPr>
              <a:spcBef>
                <a:spcPts val="0"/>
              </a:spcBef>
              <a:spcAft>
                <a:spcPts val="3600"/>
              </a:spcAft>
            </a:pPr>
            <a:r>
              <a:rPr lang="en-US" sz="2400" dirty="0">
                <a:latin typeface="Century Gothic" panose="020B0502020202020204" pitchFamily="34" charset="0"/>
              </a:rPr>
              <a:t>Pay attention to what’s happening at NIH and shift focus if necessary.</a:t>
            </a:r>
          </a:p>
          <a:p>
            <a:pPr marL="0" indent="0">
              <a:spcBef>
                <a:spcPts val="0"/>
              </a:spcBef>
              <a:spcAft>
                <a:spcPts val="3600"/>
              </a:spcAft>
              <a:buNone/>
            </a:pPr>
            <a:endParaRPr lang="en-US" sz="2400" dirty="0">
              <a:latin typeface="Century Gothic" panose="020B0502020202020204" pitchFamily="34" charset="0"/>
            </a:endParaRPr>
          </a:p>
          <a:p>
            <a:pPr marL="0" indent="0">
              <a:spcBef>
                <a:spcPts val="0"/>
              </a:spcBef>
              <a:spcAft>
                <a:spcPts val="3600"/>
              </a:spcAft>
              <a:buNone/>
            </a:pPr>
            <a:endParaRPr lang="en-US" sz="2400" dirty="0">
              <a:latin typeface="Century Gothic" panose="020B0502020202020204" pitchFamily="34" charset="0"/>
            </a:endParaRPr>
          </a:p>
          <a:p>
            <a:pPr>
              <a:spcBef>
                <a:spcPts val="0"/>
              </a:spcBef>
              <a:spcAft>
                <a:spcPts val="3600"/>
              </a:spcAft>
            </a:pPr>
            <a:endParaRPr lang="en-US" sz="2400" dirty="0">
              <a:latin typeface="Century Gothic" panose="020B0502020202020204" pitchFamily="34" charset="0"/>
            </a:endParaRPr>
          </a:p>
          <a:p>
            <a:pPr>
              <a:spcBef>
                <a:spcPts val="0"/>
              </a:spcBef>
              <a:spcAft>
                <a:spcPts val="3600"/>
              </a:spcAft>
            </a:pPr>
            <a:endParaRPr lang="en-US" sz="2400" dirty="0">
              <a:latin typeface="Century Gothic" panose="020B0502020202020204" pitchFamily="34" charset="0"/>
            </a:endParaRPr>
          </a:p>
        </p:txBody>
      </p:sp>
      <p:sp>
        <p:nvSpPr>
          <p:cNvPr id="5" name="Rectangle 4">
            <a:extLst>
              <a:ext uri="{FF2B5EF4-FFF2-40B4-BE49-F238E27FC236}">
                <a16:creationId xmlns:a16="http://schemas.microsoft.com/office/drawing/2014/main" id="{E2D7488C-AEDA-4B88-9E21-3AA4A89C46D1}"/>
              </a:ext>
            </a:extLst>
          </p:cNvPr>
          <p:cNvSpPr/>
          <p:nvPr/>
        </p:nvSpPr>
        <p:spPr>
          <a:xfrm>
            <a:off x="-9525" y="0"/>
            <a:ext cx="762000" cy="6867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7C99BE0-AA86-42C5-9866-7B49972A54B5}"/>
              </a:ext>
            </a:extLst>
          </p:cNvPr>
          <p:cNvSpPr txBox="1"/>
          <p:nvPr/>
        </p:nvSpPr>
        <p:spPr>
          <a:xfrm rot="16200000">
            <a:off x="-2556413" y="3445166"/>
            <a:ext cx="5965095" cy="646331"/>
          </a:xfrm>
          <a:prstGeom prst="rect">
            <a:avLst/>
          </a:prstGeom>
          <a:noFill/>
        </p:spPr>
        <p:txBody>
          <a:bodyPr wrap="none" rtlCol="0">
            <a:spAutoFit/>
          </a:bodyPr>
          <a:lstStyle/>
          <a:p>
            <a:r>
              <a:rPr lang="en-US" sz="3600" dirty="0">
                <a:solidFill>
                  <a:srgbClr val="383838"/>
                </a:solidFill>
                <a:latin typeface="Century Gothic" panose="020B0502020202020204" pitchFamily="34" charset="0"/>
              </a:rPr>
              <a:t>Young Investigator Grants</a:t>
            </a:r>
            <a:endParaRPr lang="en-US" sz="3600" b="1" dirty="0">
              <a:solidFill>
                <a:srgbClr val="383838"/>
              </a:solidFill>
              <a:latin typeface="Century Gothic" panose="020B0502020202020204" pitchFamily="34" charset="0"/>
            </a:endParaRPr>
          </a:p>
        </p:txBody>
      </p:sp>
      <p:sp>
        <p:nvSpPr>
          <p:cNvPr id="10" name="Title 1">
            <a:extLst>
              <a:ext uri="{FF2B5EF4-FFF2-40B4-BE49-F238E27FC236}">
                <a16:creationId xmlns:a16="http://schemas.microsoft.com/office/drawing/2014/main" id="{3CC37AEB-4325-48C0-9D86-02057021A4AA}"/>
              </a:ext>
            </a:extLst>
          </p:cNvPr>
          <p:cNvSpPr txBox="1">
            <a:spLocks/>
          </p:cNvSpPr>
          <p:nvPr/>
        </p:nvSpPr>
        <p:spPr>
          <a:xfrm>
            <a:off x="1345234" y="362985"/>
            <a:ext cx="92595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entury Gothic" panose="020B0502020202020204" pitchFamily="34" charset="0"/>
              </a:rPr>
              <a:t>The researchers most likely to be funded are those who:</a:t>
            </a:r>
          </a:p>
        </p:txBody>
      </p:sp>
      <p:pic>
        <p:nvPicPr>
          <p:cNvPr id="3" name="Picture 2" descr="A group of money bags&#10;&#10;Description automatically generated">
            <a:extLst>
              <a:ext uri="{FF2B5EF4-FFF2-40B4-BE49-F238E27FC236}">
                <a16:creationId xmlns:a16="http://schemas.microsoft.com/office/drawing/2014/main" id="{04A82B1E-EA56-86F0-7FA5-FDFF7A19D96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923754" y="2270706"/>
            <a:ext cx="3362015" cy="2995250"/>
          </a:xfrm>
          <a:prstGeom prst="rect">
            <a:avLst/>
          </a:prstGeom>
        </p:spPr>
      </p:pic>
    </p:spTree>
    <p:extLst>
      <p:ext uri="{BB962C8B-B14F-4D97-AF65-F5344CB8AC3E}">
        <p14:creationId xmlns:p14="http://schemas.microsoft.com/office/powerpoint/2010/main" val="343689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A8BCCBD-F61A-40C4-9E4A-F032768EC99B}"/>
              </a:ext>
            </a:extLst>
          </p:cNvPr>
          <p:cNvSpPr>
            <a:spLocks noGrp="1"/>
          </p:cNvSpPr>
          <p:nvPr>
            <p:ph idx="1"/>
          </p:nvPr>
        </p:nvSpPr>
        <p:spPr>
          <a:xfrm>
            <a:off x="1808922" y="1825625"/>
            <a:ext cx="9544878" cy="4351338"/>
          </a:xfrm>
        </p:spPr>
        <p:txBody>
          <a:bodyPr>
            <a:normAutofit/>
          </a:bodyPr>
          <a:lstStyle/>
          <a:p>
            <a:pPr>
              <a:spcBef>
                <a:spcPts val="0"/>
              </a:spcBef>
              <a:spcAft>
                <a:spcPts val="3600"/>
              </a:spcAft>
            </a:pPr>
            <a:r>
              <a:rPr lang="en-US" sz="2400" dirty="0">
                <a:latin typeface="Century Gothic" panose="020B0502020202020204" pitchFamily="34" charset="0"/>
              </a:rPr>
              <a:t>This is one of the biggest parts of “paying attention.” Successful PIs read the program announcement </a:t>
            </a:r>
            <a:r>
              <a:rPr lang="en-US" sz="2400" i="1" dirty="0">
                <a:latin typeface="Century Gothic" panose="020B0502020202020204" pitchFamily="34" charset="0"/>
              </a:rPr>
              <a:t>and do what it says! </a:t>
            </a:r>
          </a:p>
          <a:p>
            <a:pPr>
              <a:spcBef>
                <a:spcPts val="0"/>
              </a:spcBef>
              <a:spcAft>
                <a:spcPts val="3600"/>
              </a:spcAft>
            </a:pPr>
            <a:r>
              <a:rPr lang="en-US" sz="2400" dirty="0">
                <a:latin typeface="Century Gothic" panose="020B0502020202020204" pitchFamily="34" charset="0"/>
              </a:rPr>
              <a:t>This should be a given, but a surprising number of would-be PIs don’t follow this rule</a:t>
            </a:r>
          </a:p>
          <a:p>
            <a:pPr>
              <a:spcBef>
                <a:spcPts val="0"/>
              </a:spcBef>
              <a:spcAft>
                <a:spcPts val="3600"/>
              </a:spcAft>
            </a:pPr>
            <a:r>
              <a:rPr lang="en-US" sz="2400" dirty="0">
                <a:latin typeface="Century Gothic" panose="020B0502020202020204" pitchFamily="34" charset="0"/>
              </a:rPr>
              <a:t>In addition to the program announcement, know and follow the funder’s rules and guidelines. (If your department doesn’t provide grant support, this is challenging, especially with NIH.)</a:t>
            </a:r>
          </a:p>
        </p:txBody>
      </p:sp>
      <p:sp>
        <p:nvSpPr>
          <p:cNvPr id="5" name="Rectangle 4">
            <a:extLst>
              <a:ext uri="{FF2B5EF4-FFF2-40B4-BE49-F238E27FC236}">
                <a16:creationId xmlns:a16="http://schemas.microsoft.com/office/drawing/2014/main" id="{E2D7488C-AEDA-4B88-9E21-3AA4A89C46D1}"/>
              </a:ext>
            </a:extLst>
          </p:cNvPr>
          <p:cNvSpPr/>
          <p:nvPr/>
        </p:nvSpPr>
        <p:spPr>
          <a:xfrm>
            <a:off x="-9525" y="0"/>
            <a:ext cx="762000" cy="6867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7C99BE0-AA86-42C5-9866-7B49972A54B5}"/>
              </a:ext>
            </a:extLst>
          </p:cNvPr>
          <p:cNvSpPr txBox="1"/>
          <p:nvPr/>
        </p:nvSpPr>
        <p:spPr>
          <a:xfrm rot="16200000">
            <a:off x="-2556413" y="3445166"/>
            <a:ext cx="5965095" cy="646331"/>
          </a:xfrm>
          <a:prstGeom prst="rect">
            <a:avLst/>
          </a:prstGeom>
          <a:noFill/>
        </p:spPr>
        <p:txBody>
          <a:bodyPr wrap="none" rtlCol="0">
            <a:spAutoFit/>
          </a:bodyPr>
          <a:lstStyle/>
          <a:p>
            <a:r>
              <a:rPr lang="en-US" sz="3600" dirty="0">
                <a:solidFill>
                  <a:srgbClr val="383838"/>
                </a:solidFill>
                <a:latin typeface="Century Gothic" panose="020B0502020202020204" pitchFamily="34" charset="0"/>
              </a:rPr>
              <a:t>Young Investigator Grants</a:t>
            </a:r>
            <a:endParaRPr lang="en-US" sz="3600" b="1" dirty="0">
              <a:solidFill>
                <a:srgbClr val="383838"/>
              </a:solidFill>
              <a:latin typeface="Century Gothic" panose="020B0502020202020204" pitchFamily="34" charset="0"/>
            </a:endParaRPr>
          </a:p>
        </p:txBody>
      </p:sp>
      <p:sp>
        <p:nvSpPr>
          <p:cNvPr id="7" name="Rectangle 6">
            <a:extLst>
              <a:ext uri="{FF2B5EF4-FFF2-40B4-BE49-F238E27FC236}">
                <a16:creationId xmlns:a16="http://schemas.microsoft.com/office/drawing/2014/main" id="{9215EABE-33A1-421B-A491-BE79EE021CA5}"/>
              </a:ext>
            </a:extLst>
          </p:cNvPr>
          <p:cNvSpPr/>
          <p:nvPr/>
        </p:nvSpPr>
        <p:spPr>
          <a:xfrm>
            <a:off x="749300" y="0"/>
            <a:ext cx="393700" cy="6870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CC37AEB-4325-48C0-9D86-02057021A4AA}"/>
              </a:ext>
            </a:extLst>
          </p:cNvPr>
          <p:cNvSpPr txBox="1">
            <a:spLocks/>
          </p:cNvSpPr>
          <p:nvPr/>
        </p:nvSpPr>
        <p:spPr>
          <a:xfrm>
            <a:off x="1901825" y="235267"/>
            <a:ext cx="9259528"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entury Gothic" panose="020B0502020202020204" pitchFamily="34" charset="0"/>
              </a:rPr>
              <a:t>Read the Program Announcement and Guidelines and Follow Them </a:t>
            </a:r>
          </a:p>
        </p:txBody>
      </p:sp>
    </p:spTree>
    <p:extLst>
      <p:ext uri="{BB962C8B-B14F-4D97-AF65-F5344CB8AC3E}">
        <p14:creationId xmlns:p14="http://schemas.microsoft.com/office/powerpoint/2010/main" val="53781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A8BCCBD-F61A-40C4-9E4A-F032768EC99B}"/>
              </a:ext>
            </a:extLst>
          </p:cNvPr>
          <p:cNvSpPr>
            <a:spLocks noGrp="1"/>
          </p:cNvSpPr>
          <p:nvPr>
            <p:ph idx="1"/>
          </p:nvPr>
        </p:nvSpPr>
        <p:spPr>
          <a:xfrm>
            <a:off x="1808922" y="1825625"/>
            <a:ext cx="9544878" cy="4351338"/>
          </a:xfrm>
        </p:spPr>
        <p:txBody>
          <a:bodyPr>
            <a:normAutofit/>
          </a:bodyPr>
          <a:lstStyle/>
          <a:p>
            <a:pPr>
              <a:spcBef>
                <a:spcPts val="0"/>
              </a:spcBef>
              <a:spcAft>
                <a:spcPts val="3600"/>
              </a:spcAft>
            </a:pPr>
            <a:r>
              <a:rPr lang="en-US" sz="2400" dirty="0">
                <a:latin typeface="Century Gothic" panose="020B0502020202020204" pitchFamily="34" charset="0"/>
              </a:rPr>
              <a:t>Putting together a competitive application takes a long time – months, not weeks</a:t>
            </a:r>
          </a:p>
          <a:p>
            <a:pPr>
              <a:spcBef>
                <a:spcPts val="0"/>
              </a:spcBef>
              <a:spcAft>
                <a:spcPts val="3600"/>
              </a:spcAft>
            </a:pPr>
            <a:r>
              <a:rPr lang="en-US" sz="2400" dirty="0">
                <a:latin typeface="Century Gothic" panose="020B0502020202020204" pitchFamily="34" charset="0"/>
              </a:rPr>
              <a:t>This is true for every PI, but especially true if you don’t have much or any grant support in your college or department.</a:t>
            </a:r>
          </a:p>
          <a:p>
            <a:pPr>
              <a:spcBef>
                <a:spcPts val="0"/>
              </a:spcBef>
              <a:spcAft>
                <a:spcPts val="3600"/>
              </a:spcAft>
            </a:pPr>
            <a:r>
              <a:rPr lang="en-US" sz="2400" dirty="0">
                <a:latin typeface="Century Gothic" panose="020B0502020202020204" pitchFamily="34" charset="0"/>
              </a:rPr>
              <a:t>Submit early, because glitches and problems occur </a:t>
            </a:r>
          </a:p>
          <a:p>
            <a:pPr>
              <a:spcBef>
                <a:spcPts val="0"/>
              </a:spcBef>
              <a:spcAft>
                <a:spcPts val="3600"/>
              </a:spcAft>
            </a:pPr>
            <a:r>
              <a:rPr lang="en-US" sz="2400" dirty="0">
                <a:latin typeface="Century Gothic" panose="020B0502020202020204" pitchFamily="34" charset="0"/>
              </a:rPr>
              <a:t>Start working on revisions immediately after submission – anticipate the critiques and begin preparing to address them</a:t>
            </a:r>
          </a:p>
          <a:p>
            <a:pPr>
              <a:spcBef>
                <a:spcPts val="0"/>
              </a:spcBef>
              <a:spcAft>
                <a:spcPts val="3600"/>
              </a:spcAft>
            </a:pPr>
            <a:endParaRPr lang="en-US" sz="2400" dirty="0">
              <a:latin typeface="Century Gothic" panose="020B0502020202020204" pitchFamily="34" charset="0"/>
            </a:endParaRPr>
          </a:p>
          <a:p>
            <a:pPr>
              <a:spcBef>
                <a:spcPts val="0"/>
              </a:spcBef>
              <a:spcAft>
                <a:spcPts val="3600"/>
              </a:spcAft>
            </a:pPr>
            <a:endParaRPr lang="en-US" sz="2400" dirty="0">
              <a:latin typeface="Century Gothic" panose="020B0502020202020204" pitchFamily="34" charset="0"/>
            </a:endParaRPr>
          </a:p>
        </p:txBody>
      </p:sp>
      <p:sp>
        <p:nvSpPr>
          <p:cNvPr id="5" name="Rectangle 4">
            <a:extLst>
              <a:ext uri="{FF2B5EF4-FFF2-40B4-BE49-F238E27FC236}">
                <a16:creationId xmlns:a16="http://schemas.microsoft.com/office/drawing/2014/main" id="{E2D7488C-AEDA-4B88-9E21-3AA4A89C46D1}"/>
              </a:ext>
            </a:extLst>
          </p:cNvPr>
          <p:cNvSpPr/>
          <p:nvPr/>
        </p:nvSpPr>
        <p:spPr>
          <a:xfrm>
            <a:off x="-9525" y="0"/>
            <a:ext cx="762000" cy="6867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7C99BE0-AA86-42C5-9866-7B49972A54B5}"/>
              </a:ext>
            </a:extLst>
          </p:cNvPr>
          <p:cNvSpPr txBox="1"/>
          <p:nvPr/>
        </p:nvSpPr>
        <p:spPr>
          <a:xfrm rot="16200000">
            <a:off x="-2556413" y="3445166"/>
            <a:ext cx="5965095" cy="646331"/>
          </a:xfrm>
          <a:prstGeom prst="rect">
            <a:avLst/>
          </a:prstGeom>
          <a:noFill/>
        </p:spPr>
        <p:txBody>
          <a:bodyPr wrap="none" rtlCol="0">
            <a:spAutoFit/>
          </a:bodyPr>
          <a:lstStyle/>
          <a:p>
            <a:r>
              <a:rPr lang="en-US" sz="3600" dirty="0">
                <a:solidFill>
                  <a:srgbClr val="383838"/>
                </a:solidFill>
                <a:latin typeface="Century Gothic" panose="020B0502020202020204" pitchFamily="34" charset="0"/>
              </a:rPr>
              <a:t>Young Investigator Grants</a:t>
            </a:r>
            <a:endParaRPr lang="en-US" sz="3600" b="1" dirty="0">
              <a:solidFill>
                <a:srgbClr val="383838"/>
              </a:solidFill>
              <a:latin typeface="Century Gothic" panose="020B0502020202020204" pitchFamily="34" charset="0"/>
            </a:endParaRPr>
          </a:p>
        </p:txBody>
      </p:sp>
      <p:sp>
        <p:nvSpPr>
          <p:cNvPr id="7" name="Rectangle 6">
            <a:extLst>
              <a:ext uri="{FF2B5EF4-FFF2-40B4-BE49-F238E27FC236}">
                <a16:creationId xmlns:a16="http://schemas.microsoft.com/office/drawing/2014/main" id="{9215EABE-33A1-421B-A491-BE79EE021CA5}"/>
              </a:ext>
            </a:extLst>
          </p:cNvPr>
          <p:cNvSpPr/>
          <p:nvPr/>
        </p:nvSpPr>
        <p:spPr>
          <a:xfrm>
            <a:off x="749300" y="0"/>
            <a:ext cx="393700" cy="6870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CC37AEB-4325-48C0-9D86-02057021A4AA}"/>
              </a:ext>
            </a:extLst>
          </p:cNvPr>
          <p:cNvSpPr txBox="1">
            <a:spLocks/>
          </p:cNvSpPr>
          <p:nvPr/>
        </p:nvSpPr>
        <p:spPr>
          <a:xfrm>
            <a:off x="1901825" y="235267"/>
            <a:ext cx="92595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entury Gothic" panose="020B0502020202020204" pitchFamily="34" charset="0"/>
              </a:rPr>
              <a:t>Start Early and Submit Early </a:t>
            </a:r>
          </a:p>
        </p:txBody>
      </p:sp>
    </p:spTree>
    <p:extLst>
      <p:ext uri="{BB962C8B-B14F-4D97-AF65-F5344CB8AC3E}">
        <p14:creationId xmlns:p14="http://schemas.microsoft.com/office/powerpoint/2010/main" val="42916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F15C86FA-9ED8-B6EE-6472-CA385DFBED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26" r="18047" b="1"/>
          <a:stretch/>
        </p:blipFill>
        <p:spPr bwMode="auto">
          <a:xfrm>
            <a:off x="-1" y="-2"/>
            <a:ext cx="5410198" cy="6858002"/>
          </a:xfrm>
          <a:prstGeom prst="rect">
            <a:avLst/>
          </a:prstGeom>
          <a:noFill/>
          <a:extLst>
            <a:ext uri="{909E8E84-426E-40DD-AFC4-6F175D3DCCD1}">
              <a14:hiddenFill xmlns:a14="http://schemas.microsoft.com/office/drawing/2010/main">
                <a:solidFill>
                  <a:srgbClr val="FFFFFF"/>
                </a:solidFill>
              </a14:hiddenFill>
            </a:ext>
          </a:extLst>
        </p:spPr>
      </p:pic>
      <p:sp useBgFill="1">
        <p:nvSpPr>
          <p:cNvPr id="2057" name="Rectangle 2056">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56F790-1C6C-8DB9-0349-99F05D57A56A}"/>
              </a:ext>
            </a:extLst>
          </p:cNvPr>
          <p:cNvSpPr>
            <a:spLocks noGrp="1"/>
          </p:cNvSpPr>
          <p:nvPr>
            <p:ph type="title"/>
          </p:nvPr>
        </p:nvSpPr>
        <p:spPr>
          <a:xfrm>
            <a:off x="6115317" y="405685"/>
            <a:ext cx="5464968" cy="1559301"/>
          </a:xfrm>
        </p:spPr>
        <p:txBody>
          <a:bodyPr>
            <a:normAutofit/>
          </a:bodyPr>
          <a:lstStyle/>
          <a:p>
            <a:r>
              <a:rPr lang="en-US" sz="3700"/>
              <a:t>Anticipate Resubmissions (&amp; Reminder to Start Early!)</a:t>
            </a:r>
          </a:p>
        </p:txBody>
      </p:sp>
      <p:sp>
        <p:nvSpPr>
          <p:cNvPr id="3" name="Content Placeholder 2">
            <a:extLst>
              <a:ext uri="{FF2B5EF4-FFF2-40B4-BE49-F238E27FC236}">
                <a16:creationId xmlns:a16="http://schemas.microsoft.com/office/drawing/2014/main" id="{90AB15D6-9BAD-63DF-391F-5CA32A114E99}"/>
              </a:ext>
            </a:extLst>
          </p:cNvPr>
          <p:cNvSpPr>
            <a:spLocks noGrp="1"/>
          </p:cNvSpPr>
          <p:nvPr>
            <p:ph idx="1"/>
          </p:nvPr>
        </p:nvSpPr>
        <p:spPr>
          <a:xfrm>
            <a:off x="6115317" y="2743200"/>
            <a:ext cx="5247340" cy="3496878"/>
          </a:xfrm>
        </p:spPr>
        <p:txBody>
          <a:bodyPr anchor="ctr">
            <a:normAutofit fontScale="92500"/>
          </a:bodyPr>
          <a:lstStyle/>
          <a:p>
            <a:r>
              <a:rPr lang="en-US" sz="2400" dirty="0"/>
              <a:t>Put on reviewer hat &amp; identify weaknesses before submission</a:t>
            </a:r>
          </a:p>
          <a:p>
            <a:endParaRPr lang="en-US" sz="2400" dirty="0"/>
          </a:p>
          <a:p>
            <a:r>
              <a:rPr lang="en-US" sz="2400" dirty="0"/>
              <a:t>Quantity and Quality of Weaknesses:</a:t>
            </a:r>
          </a:p>
          <a:p>
            <a:pPr lvl="1"/>
            <a:r>
              <a:rPr lang="en-US" dirty="0"/>
              <a:t>Too many weakness to address….maybe hold off and wait to submit….</a:t>
            </a:r>
          </a:p>
          <a:p>
            <a:pPr lvl="1"/>
            <a:r>
              <a:rPr lang="en-US" dirty="0"/>
              <a:t>Moderate weaknesses – address what you can &amp; develop a plan to address others by time of resubmission</a:t>
            </a:r>
          </a:p>
        </p:txBody>
      </p:sp>
    </p:spTree>
    <p:extLst>
      <p:ext uri="{BB962C8B-B14F-4D97-AF65-F5344CB8AC3E}">
        <p14:creationId xmlns:p14="http://schemas.microsoft.com/office/powerpoint/2010/main" val="3648319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Clipboard outline">
            <a:extLst>
              <a:ext uri="{FF2B5EF4-FFF2-40B4-BE49-F238E27FC236}">
                <a16:creationId xmlns:a16="http://schemas.microsoft.com/office/drawing/2014/main" id="{FF929771-259D-8659-196B-A83EF53CDFE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8135" r="15284"/>
          <a:stretch/>
        </p:blipFill>
        <p:spPr>
          <a:xfrm>
            <a:off x="1602768" y="1745750"/>
            <a:ext cx="2447926" cy="3362325"/>
          </a:xfrm>
          <a:prstGeom prst="rect">
            <a:avLst/>
          </a:prstGeom>
        </p:spPr>
      </p:pic>
      <p:sp>
        <p:nvSpPr>
          <p:cNvPr id="4" name="Rectangle 3">
            <a:extLst>
              <a:ext uri="{FF2B5EF4-FFF2-40B4-BE49-F238E27FC236}">
                <a16:creationId xmlns:a16="http://schemas.microsoft.com/office/drawing/2014/main" id="{C714D6ED-9455-CF4E-FB0C-2F5A5B613394}"/>
              </a:ext>
            </a:extLst>
          </p:cNvPr>
          <p:cNvSpPr/>
          <p:nvPr/>
        </p:nvSpPr>
        <p:spPr>
          <a:xfrm>
            <a:off x="1042988" y="371604"/>
            <a:ext cx="3453188" cy="1446550"/>
          </a:xfrm>
          <a:prstGeom prst="rect">
            <a:avLst/>
          </a:prstGeom>
          <a:noFill/>
        </p:spPr>
        <p:txBody>
          <a:bodyPr wrap="square" lIns="91440" tIns="45720" rIns="91440" bIns="4572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R01 </a:t>
            </a:r>
          </a:p>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Submission</a:t>
            </a:r>
          </a:p>
        </p:txBody>
      </p:sp>
      <p:sp>
        <p:nvSpPr>
          <p:cNvPr id="5" name="TextBox 4">
            <a:extLst>
              <a:ext uri="{FF2B5EF4-FFF2-40B4-BE49-F238E27FC236}">
                <a16:creationId xmlns:a16="http://schemas.microsoft.com/office/drawing/2014/main" id="{9101EE91-FECE-BD4B-2576-A9D89E61A8B8}"/>
              </a:ext>
            </a:extLst>
          </p:cNvPr>
          <p:cNvSpPr txBox="1"/>
          <p:nvPr/>
        </p:nvSpPr>
        <p:spPr>
          <a:xfrm>
            <a:off x="1779425" y="3263933"/>
            <a:ext cx="21717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Feasibility of recruitment</a:t>
            </a:r>
          </a:p>
          <a:p>
            <a:pPr marL="285750" indent="-285750">
              <a:buFont typeface="Arial" panose="020B0604020202020204" pitchFamily="34" charset="0"/>
              <a:buChar char="•"/>
            </a:pPr>
            <a:r>
              <a:rPr lang="en-US" dirty="0"/>
              <a:t>Population</a:t>
            </a:r>
          </a:p>
          <a:p>
            <a:pPr marL="285750" indent="-285750">
              <a:buFont typeface="Arial" panose="020B0604020202020204" pitchFamily="34" charset="0"/>
              <a:buChar char="•"/>
            </a:pPr>
            <a:r>
              <a:rPr lang="en-US" dirty="0"/>
              <a:t>Intervention acceptability</a:t>
            </a:r>
          </a:p>
        </p:txBody>
      </p:sp>
      <p:pic>
        <p:nvPicPr>
          <p:cNvPr id="1026" name="Picture 2">
            <a:extLst>
              <a:ext uri="{FF2B5EF4-FFF2-40B4-BE49-F238E27FC236}">
                <a16:creationId xmlns:a16="http://schemas.microsoft.com/office/drawing/2014/main" id="{DB589531-B1BA-395A-C3D2-F791473C27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36895">
            <a:off x="1029431" y="2054210"/>
            <a:ext cx="1348032" cy="73956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8C6387F-177A-22B1-BBC1-05AF7771C0E0}"/>
              </a:ext>
            </a:extLst>
          </p:cNvPr>
          <p:cNvSpPr txBox="1"/>
          <p:nvPr/>
        </p:nvSpPr>
        <p:spPr>
          <a:xfrm>
            <a:off x="1804125" y="2703121"/>
            <a:ext cx="1800225" cy="646331"/>
          </a:xfrm>
          <a:prstGeom prst="rect">
            <a:avLst/>
          </a:prstGeom>
          <a:noFill/>
        </p:spPr>
        <p:txBody>
          <a:bodyPr wrap="square" rtlCol="0">
            <a:spAutoFit/>
          </a:bodyPr>
          <a:lstStyle/>
          <a:p>
            <a:pPr algn="ctr"/>
            <a:r>
              <a:rPr lang="en-US" b="1" dirty="0"/>
              <a:t>My Predicted Weaknesses</a:t>
            </a:r>
          </a:p>
        </p:txBody>
      </p:sp>
      <p:sp>
        <p:nvSpPr>
          <p:cNvPr id="12" name="Rectangle 11">
            <a:extLst>
              <a:ext uri="{FF2B5EF4-FFF2-40B4-BE49-F238E27FC236}">
                <a16:creationId xmlns:a16="http://schemas.microsoft.com/office/drawing/2014/main" id="{35EB897D-F578-6A0E-334C-6C8C413F82BE}"/>
              </a:ext>
            </a:extLst>
          </p:cNvPr>
          <p:cNvSpPr/>
          <p:nvPr/>
        </p:nvSpPr>
        <p:spPr>
          <a:xfrm>
            <a:off x="5252145" y="1866493"/>
            <a:ext cx="2962790" cy="954107"/>
          </a:xfrm>
          <a:prstGeom prst="rect">
            <a:avLst/>
          </a:prstGeom>
          <a:noFill/>
        </p:spPr>
        <p:txBody>
          <a:bodyPr wrap="square" lIns="91440" tIns="45720" rIns="91440" bIns="45720">
            <a:spAutoFit/>
          </a:bodyPr>
          <a:lstStyle/>
          <a:p>
            <a:pPr algn="ctr"/>
            <a:r>
              <a:rPr lang="en-US"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More Preliminary Research Needed</a:t>
            </a:r>
          </a:p>
        </p:txBody>
      </p:sp>
      <p:sp>
        <p:nvSpPr>
          <p:cNvPr id="14" name="Arrow: Right 13">
            <a:extLst>
              <a:ext uri="{FF2B5EF4-FFF2-40B4-BE49-F238E27FC236}">
                <a16:creationId xmlns:a16="http://schemas.microsoft.com/office/drawing/2014/main" id="{77A8BD6A-5160-A1D7-F58F-8305B9F4F4FD}"/>
              </a:ext>
            </a:extLst>
          </p:cNvPr>
          <p:cNvSpPr/>
          <p:nvPr/>
        </p:nvSpPr>
        <p:spPr>
          <a:xfrm rot="19560166">
            <a:off x="4178842" y="2437183"/>
            <a:ext cx="1172484" cy="7237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BDEAD411-701C-7094-F212-C6A7D7241A95}"/>
              </a:ext>
            </a:extLst>
          </p:cNvPr>
          <p:cNvCxnSpPr/>
          <p:nvPr/>
        </p:nvCxnSpPr>
        <p:spPr>
          <a:xfrm>
            <a:off x="1042988" y="6136508"/>
            <a:ext cx="10282237" cy="0"/>
          </a:xfrm>
          <a:prstGeom prst="line">
            <a:avLst/>
          </a:prstGeom>
          <a:ln w="57150"/>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892B657D-A106-7796-C21E-267473E883B4}"/>
              </a:ext>
            </a:extLst>
          </p:cNvPr>
          <p:cNvSpPr txBox="1"/>
          <p:nvPr/>
        </p:nvSpPr>
        <p:spPr>
          <a:xfrm>
            <a:off x="602678" y="6205513"/>
            <a:ext cx="1657350" cy="646331"/>
          </a:xfrm>
          <a:prstGeom prst="rect">
            <a:avLst/>
          </a:prstGeom>
          <a:noFill/>
        </p:spPr>
        <p:txBody>
          <a:bodyPr wrap="square" rtlCol="0">
            <a:spAutoFit/>
          </a:bodyPr>
          <a:lstStyle/>
          <a:p>
            <a:pPr algn="ctr"/>
            <a:r>
              <a:rPr lang="en-US" dirty="0"/>
              <a:t>January</a:t>
            </a:r>
          </a:p>
          <a:p>
            <a:pPr algn="ctr"/>
            <a:r>
              <a:rPr lang="en-US" dirty="0"/>
              <a:t>2023</a:t>
            </a:r>
          </a:p>
        </p:txBody>
      </p:sp>
      <p:sp>
        <p:nvSpPr>
          <p:cNvPr id="19" name="TextBox 18">
            <a:extLst>
              <a:ext uri="{FF2B5EF4-FFF2-40B4-BE49-F238E27FC236}">
                <a16:creationId xmlns:a16="http://schemas.microsoft.com/office/drawing/2014/main" id="{C48504AC-F435-DA0F-6929-34934927791C}"/>
              </a:ext>
            </a:extLst>
          </p:cNvPr>
          <p:cNvSpPr txBox="1"/>
          <p:nvPr/>
        </p:nvSpPr>
        <p:spPr>
          <a:xfrm>
            <a:off x="5595569" y="6180159"/>
            <a:ext cx="1657350" cy="646331"/>
          </a:xfrm>
          <a:prstGeom prst="rect">
            <a:avLst/>
          </a:prstGeom>
          <a:noFill/>
        </p:spPr>
        <p:txBody>
          <a:bodyPr wrap="square" rtlCol="0">
            <a:spAutoFit/>
          </a:bodyPr>
          <a:lstStyle/>
          <a:p>
            <a:pPr algn="ctr"/>
            <a:r>
              <a:rPr lang="en-US" dirty="0"/>
              <a:t>December</a:t>
            </a:r>
          </a:p>
          <a:p>
            <a:pPr algn="ctr"/>
            <a:r>
              <a:rPr lang="en-US" dirty="0"/>
              <a:t>2023</a:t>
            </a:r>
          </a:p>
        </p:txBody>
      </p:sp>
      <p:sp>
        <p:nvSpPr>
          <p:cNvPr id="20" name="Arrow: Right 19">
            <a:extLst>
              <a:ext uri="{FF2B5EF4-FFF2-40B4-BE49-F238E27FC236}">
                <a16:creationId xmlns:a16="http://schemas.microsoft.com/office/drawing/2014/main" id="{B2015DB8-4D67-FFA2-ABE7-BF6DEEF6FB47}"/>
              </a:ext>
            </a:extLst>
          </p:cNvPr>
          <p:cNvSpPr/>
          <p:nvPr/>
        </p:nvSpPr>
        <p:spPr>
          <a:xfrm rot="8777884">
            <a:off x="2865412" y="4062981"/>
            <a:ext cx="4522536" cy="5101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7CEC02E-7362-213D-F2CD-576FDB614CF3}"/>
              </a:ext>
            </a:extLst>
          </p:cNvPr>
          <p:cNvSpPr txBox="1"/>
          <p:nvPr/>
        </p:nvSpPr>
        <p:spPr>
          <a:xfrm>
            <a:off x="1431353" y="5446527"/>
            <a:ext cx="1657350" cy="646331"/>
          </a:xfrm>
          <a:prstGeom prst="rect">
            <a:avLst/>
          </a:prstGeom>
          <a:noFill/>
        </p:spPr>
        <p:txBody>
          <a:bodyPr wrap="square" rtlCol="0">
            <a:spAutoFit/>
          </a:bodyPr>
          <a:lstStyle/>
          <a:p>
            <a:pPr algn="ctr"/>
            <a:r>
              <a:rPr lang="en-US" dirty="0"/>
              <a:t>Internal grant Submission</a:t>
            </a:r>
          </a:p>
        </p:txBody>
      </p:sp>
      <p:sp>
        <p:nvSpPr>
          <p:cNvPr id="22" name="TextBox 21">
            <a:extLst>
              <a:ext uri="{FF2B5EF4-FFF2-40B4-BE49-F238E27FC236}">
                <a16:creationId xmlns:a16="http://schemas.microsoft.com/office/drawing/2014/main" id="{9D2B50A4-00CD-2C67-2BCE-2704F6761758}"/>
              </a:ext>
            </a:extLst>
          </p:cNvPr>
          <p:cNvSpPr txBox="1"/>
          <p:nvPr/>
        </p:nvSpPr>
        <p:spPr>
          <a:xfrm>
            <a:off x="3356700" y="5490177"/>
            <a:ext cx="1657350" cy="646331"/>
          </a:xfrm>
          <a:prstGeom prst="rect">
            <a:avLst/>
          </a:prstGeom>
          <a:noFill/>
        </p:spPr>
        <p:txBody>
          <a:bodyPr wrap="square" rtlCol="0">
            <a:spAutoFit/>
          </a:bodyPr>
          <a:lstStyle/>
          <a:p>
            <a:pPr algn="ctr"/>
            <a:r>
              <a:rPr lang="en-US" dirty="0"/>
              <a:t>Pilot Grant Awarded</a:t>
            </a:r>
          </a:p>
        </p:txBody>
      </p:sp>
      <p:sp>
        <p:nvSpPr>
          <p:cNvPr id="23" name="TextBox 22">
            <a:extLst>
              <a:ext uri="{FF2B5EF4-FFF2-40B4-BE49-F238E27FC236}">
                <a16:creationId xmlns:a16="http://schemas.microsoft.com/office/drawing/2014/main" id="{81838211-126E-DD69-934D-17C01FDB1E05}"/>
              </a:ext>
            </a:extLst>
          </p:cNvPr>
          <p:cNvSpPr txBox="1"/>
          <p:nvPr/>
        </p:nvSpPr>
        <p:spPr>
          <a:xfrm>
            <a:off x="8472119" y="6164919"/>
            <a:ext cx="1657350" cy="646331"/>
          </a:xfrm>
          <a:prstGeom prst="rect">
            <a:avLst/>
          </a:prstGeom>
          <a:noFill/>
        </p:spPr>
        <p:txBody>
          <a:bodyPr wrap="square" rtlCol="0">
            <a:spAutoFit/>
          </a:bodyPr>
          <a:lstStyle/>
          <a:p>
            <a:pPr algn="ctr"/>
            <a:r>
              <a:rPr lang="en-US" dirty="0"/>
              <a:t>July</a:t>
            </a:r>
          </a:p>
          <a:p>
            <a:pPr algn="ctr"/>
            <a:r>
              <a:rPr lang="en-US" dirty="0"/>
              <a:t>2024</a:t>
            </a:r>
          </a:p>
        </p:txBody>
      </p:sp>
      <p:sp>
        <p:nvSpPr>
          <p:cNvPr id="24" name="Arrow: Right 23">
            <a:extLst>
              <a:ext uri="{FF2B5EF4-FFF2-40B4-BE49-F238E27FC236}">
                <a16:creationId xmlns:a16="http://schemas.microsoft.com/office/drawing/2014/main" id="{1EC0EA45-5DB7-A268-C988-1C387CBA59E1}"/>
              </a:ext>
            </a:extLst>
          </p:cNvPr>
          <p:cNvSpPr/>
          <p:nvPr/>
        </p:nvSpPr>
        <p:spPr>
          <a:xfrm>
            <a:off x="4682418" y="5769692"/>
            <a:ext cx="6078229" cy="297811"/>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8993EE5-1DBA-E4A0-4098-CE3A9A53ECB8}"/>
              </a:ext>
            </a:extLst>
          </p:cNvPr>
          <p:cNvSpPr/>
          <p:nvPr/>
        </p:nvSpPr>
        <p:spPr>
          <a:xfrm>
            <a:off x="4451588" y="4690037"/>
            <a:ext cx="2197640" cy="954107"/>
          </a:xfrm>
          <a:prstGeom prst="rect">
            <a:avLst/>
          </a:prstGeom>
          <a:noFill/>
        </p:spPr>
        <p:txBody>
          <a:bodyPr wrap="square" lIns="91440" tIns="45720" rIns="91440" bIns="45720">
            <a:spAutoFit/>
          </a:bodyPr>
          <a:lstStyle/>
          <a:p>
            <a:pPr algn="ctr"/>
            <a:r>
              <a:rPr lang="en-US" sz="2800" b="1" cap="none" spc="0" dirty="0">
                <a:ln w="22225">
                  <a:solidFill>
                    <a:schemeClr val="accent2"/>
                  </a:solidFill>
                  <a:prstDash val="solid"/>
                </a:ln>
                <a:solidFill>
                  <a:schemeClr val="accent2">
                    <a:lumMod val="40000"/>
                    <a:lumOff val="60000"/>
                  </a:schemeClr>
                </a:solidFill>
                <a:effectLst/>
              </a:rPr>
              <a:t>Fall R01 </a:t>
            </a:r>
          </a:p>
          <a:p>
            <a:pPr algn="ctr"/>
            <a:r>
              <a:rPr lang="en-US" sz="2800" b="1" cap="none" spc="0" dirty="0">
                <a:ln w="22225">
                  <a:solidFill>
                    <a:schemeClr val="accent2"/>
                  </a:solidFill>
                  <a:prstDash val="solid"/>
                </a:ln>
                <a:solidFill>
                  <a:schemeClr val="accent2">
                    <a:lumMod val="40000"/>
                    <a:lumOff val="60000"/>
                  </a:schemeClr>
                </a:solidFill>
                <a:effectLst/>
              </a:rPr>
              <a:t>Submission</a:t>
            </a:r>
          </a:p>
        </p:txBody>
      </p:sp>
      <p:sp>
        <p:nvSpPr>
          <p:cNvPr id="26" name="Rectangle 25">
            <a:extLst>
              <a:ext uri="{FF2B5EF4-FFF2-40B4-BE49-F238E27FC236}">
                <a16:creationId xmlns:a16="http://schemas.microsoft.com/office/drawing/2014/main" id="{808B91A0-AB0A-54A2-DAB9-D040668DFD3D}"/>
              </a:ext>
            </a:extLst>
          </p:cNvPr>
          <p:cNvSpPr/>
          <p:nvPr/>
        </p:nvSpPr>
        <p:spPr>
          <a:xfrm>
            <a:off x="8214935" y="4614339"/>
            <a:ext cx="2197640" cy="1200329"/>
          </a:xfrm>
          <a:prstGeom prst="rect">
            <a:avLst/>
          </a:prstGeom>
          <a:noFill/>
        </p:spPr>
        <p:txBody>
          <a:bodyPr wrap="square" lIns="91440" tIns="45720" rIns="91440" bIns="45720">
            <a:spAutoFit/>
          </a:bodyPr>
          <a:lstStyle/>
          <a:p>
            <a:pPr algn="ctr"/>
            <a:r>
              <a:rPr lang="en-US" sz="2400" b="1" cap="none" spc="0" dirty="0">
                <a:ln w="22225">
                  <a:solidFill>
                    <a:srgbClr val="7030A0"/>
                  </a:solidFill>
                  <a:prstDash val="solid"/>
                </a:ln>
                <a:solidFill>
                  <a:srgbClr val="7030A0"/>
                </a:solidFill>
                <a:effectLst/>
              </a:rPr>
              <a:t>Summer Resubmission (with data!)</a:t>
            </a:r>
          </a:p>
        </p:txBody>
      </p:sp>
      <p:pic>
        <p:nvPicPr>
          <p:cNvPr id="28" name="Picture 27" descr="Child riding on adult's shoulders">
            <a:extLst>
              <a:ext uri="{FF2B5EF4-FFF2-40B4-BE49-F238E27FC236}">
                <a16:creationId xmlns:a16="http://schemas.microsoft.com/office/drawing/2014/main" id="{2350F4EE-4DED-188C-B8A0-186F19FE8A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8239" y="3067053"/>
            <a:ext cx="2069787" cy="1381488"/>
          </a:xfrm>
          <a:prstGeom prst="rect">
            <a:avLst/>
          </a:prstGeom>
        </p:spPr>
      </p:pic>
    </p:spTree>
    <p:extLst>
      <p:ext uri="{BB962C8B-B14F-4D97-AF65-F5344CB8AC3E}">
        <p14:creationId xmlns:p14="http://schemas.microsoft.com/office/powerpoint/2010/main" val="65776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P spid="12" grpId="0"/>
      <p:bldP spid="14" grpId="0" animBg="1"/>
      <p:bldP spid="20" grpId="0" animBg="1"/>
      <p:bldP spid="21" grpId="0"/>
      <p:bldP spid="22" grpId="0"/>
      <p:bldP spid="24" grpId="0" animBg="1"/>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A8BCCBD-F61A-40C4-9E4A-F032768EC99B}"/>
              </a:ext>
            </a:extLst>
          </p:cNvPr>
          <p:cNvSpPr>
            <a:spLocks noGrp="1"/>
          </p:cNvSpPr>
          <p:nvPr>
            <p:ph idx="1"/>
          </p:nvPr>
        </p:nvSpPr>
        <p:spPr>
          <a:xfrm>
            <a:off x="1901825" y="1825625"/>
            <a:ext cx="9451975" cy="4351338"/>
          </a:xfrm>
        </p:spPr>
        <p:txBody>
          <a:bodyPr>
            <a:normAutofit fontScale="85000" lnSpcReduction="20000"/>
          </a:bodyPr>
          <a:lstStyle/>
          <a:p>
            <a:pPr>
              <a:spcBef>
                <a:spcPts val="0"/>
              </a:spcBef>
              <a:spcAft>
                <a:spcPts val="3600"/>
              </a:spcAft>
            </a:pPr>
            <a:r>
              <a:rPr lang="en-US" sz="2400" dirty="0">
                <a:latin typeface="Century Gothic" panose="020B0502020202020204" pitchFamily="34" charset="0"/>
              </a:rPr>
              <a:t>Find and work with people who will provide constructive criticism – and be willing to do the same for them</a:t>
            </a:r>
          </a:p>
          <a:p>
            <a:pPr>
              <a:spcBef>
                <a:spcPts val="0"/>
              </a:spcBef>
              <a:spcAft>
                <a:spcPts val="3600"/>
              </a:spcAft>
            </a:pPr>
            <a:r>
              <a:rPr lang="en-US" sz="2400" dirty="0">
                <a:latin typeface="Century Gothic" panose="020B0502020202020204" pitchFamily="34" charset="0"/>
              </a:rPr>
              <a:t>Not all Co-I’s will do the above (sometimes you need them anyway)</a:t>
            </a:r>
          </a:p>
          <a:p>
            <a:pPr>
              <a:spcBef>
                <a:spcPts val="0"/>
              </a:spcBef>
              <a:spcAft>
                <a:spcPts val="3600"/>
              </a:spcAft>
            </a:pPr>
            <a:r>
              <a:rPr lang="en-US" sz="2400" dirty="0">
                <a:latin typeface="Century Gothic" panose="020B0502020202020204" pitchFamily="34" charset="0"/>
              </a:rPr>
              <a:t>To get feedback you must start early</a:t>
            </a:r>
          </a:p>
          <a:p>
            <a:pPr>
              <a:spcBef>
                <a:spcPts val="0"/>
              </a:spcBef>
              <a:spcAft>
                <a:spcPts val="3600"/>
              </a:spcAft>
            </a:pPr>
            <a:r>
              <a:rPr lang="en-US" sz="2400" dirty="0">
                <a:latin typeface="Century Gothic" panose="020B0502020202020204" pitchFamily="34" charset="0"/>
              </a:rPr>
              <a:t>Not all feedback is right (you make the call)</a:t>
            </a:r>
          </a:p>
          <a:p>
            <a:pPr>
              <a:spcBef>
                <a:spcPts val="0"/>
              </a:spcBef>
              <a:spcAft>
                <a:spcPts val="3600"/>
              </a:spcAft>
            </a:pPr>
            <a:r>
              <a:rPr lang="en-US" sz="2400" dirty="0">
                <a:latin typeface="Century Gothic" panose="020B0502020202020204" pitchFamily="34" charset="0"/>
              </a:rPr>
              <a:t>Most funding agencies want team science</a:t>
            </a:r>
            <a:endParaRPr lang="en-US" sz="2000" dirty="0">
              <a:latin typeface="Century Gothic" panose="020B0502020202020204" pitchFamily="34" charset="0"/>
            </a:endParaRPr>
          </a:p>
          <a:p>
            <a:pPr>
              <a:spcBef>
                <a:spcPts val="0"/>
              </a:spcBef>
              <a:spcAft>
                <a:spcPts val="3600"/>
              </a:spcAft>
            </a:pPr>
            <a:r>
              <a:rPr lang="en-US" sz="2400" dirty="0">
                <a:latin typeface="Century Gothic" panose="020B0502020202020204" pitchFamily="34" charset="0"/>
              </a:rPr>
              <a:t>Get feedback from people who are not experts</a:t>
            </a:r>
          </a:p>
          <a:p>
            <a:pPr>
              <a:spcBef>
                <a:spcPts val="0"/>
              </a:spcBef>
              <a:spcAft>
                <a:spcPts val="3600"/>
              </a:spcAft>
            </a:pPr>
            <a:endParaRPr lang="en-US" sz="2400" dirty="0">
              <a:latin typeface="Century Gothic" panose="020B0502020202020204" pitchFamily="34" charset="0"/>
            </a:endParaRPr>
          </a:p>
        </p:txBody>
      </p:sp>
      <p:sp>
        <p:nvSpPr>
          <p:cNvPr id="5" name="Rectangle 4">
            <a:extLst>
              <a:ext uri="{FF2B5EF4-FFF2-40B4-BE49-F238E27FC236}">
                <a16:creationId xmlns:a16="http://schemas.microsoft.com/office/drawing/2014/main" id="{E2D7488C-AEDA-4B88-9E21-3AA4A89C46D1}"/>
              </a:ext>
            </a:extLst>
          </p:cNvPr>
          <p:cNvSpPr/>
          <p:nvPr/>
        </p:nvSpPr>
        <p:spPr>
          <a:xfrm>
            <a:off x="-9525" y="0"/>
            <a:ext cx="762000" cy="6867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7C99BE0-AA86-42C5-9866-7B49972A54B5}"/>
              </a:ext>
            </a:extLst>
          </p:cNvPr>
          <p:cNvSpPr txBox="1"/>
          <p:nvPr/>
        </p:nvSpPr>
        <p:spPr>
          <a:xfrm rot="16200000">
            <a:off x="-2556413" y="3445166"/>
            <a:ext cx="5965095" cy="646331"/>
          </a:xfrm>
          <a:prstGeom prst="rect">
            <a:avLst/>
          </a:prstGeom>
          <a:noFill/>
        </p:spPr>
        <p:txBody>
          <a:bodyPr wrap="none" rtlCol="0">
            <a:spAutoFit/>
          </a:bodyPr>
          <a:lstStyle/>
          <a:p>
            <a:r>
              <a:rPr lang="en-US" sz="3600" dirty="0">
                <a:solidFill>
                  <a:srgbClr val="383838"/>
                </a:solidFill>
                <a:latin typeface="Century Gothic" panose="020B0502020202020204" pitchFamily="34" charset="0"/>
              </a:rPr>
              <a:t>Young Investigator Grants</a:t>
            </a:r>
            <a:endParaRPr lang="en-US" sz="3600" b="1" dirty="0">
              <a:solidFill>
                <a:srgbClr val="383838"/>
              </a:solidFill>
              <a:latin typeface="Century Gothic" panose="020B0502020202020204" pitchFamily="34" charset="0"/>
            </a:endParaRPr>
          </a:p>
        </p:txBody>
      </p:sp>
      <p:sp>
        <p:nvSpPr>
          <p:cNvPr id="7" name="Rectangle 6">
            <a:extLst>
              <a:ext uri="{FF2B5EF4-FFF2-40B4-BE49-F238E27FC236}">
                <a16:creationId xmlns:a16="http://schemas.microsoft.com/office/drawing/2014/main" id="{9215EABE-33A1-421B-A491-BE79EE021CA5}"/>
              </a:ext>
            </a:extLst>
          </p:cNvPr>
          <p:cNvSpPr/>
          <p:nvPr/>
        </p:nvSpPr>
        <p:spPr>
          <a:xfrm>
            <a:off x="749300" y="0"/>
            <a:ext cx="393700" cy="6870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CC37AEB-4325-48C0-9D86-02057021A4AA}"/>
              </a:ext>
            </a:extLst>
          </p:cNvPr>
          <p:cNvSpPr txBox="1">
            <a:spLocks/>
          </p:cNvSpPr>
          <p:nvPr/>
        </p:nvSpPr>
        <p:spPr>
          <a:xfrm>
            <a:off x="1901825" y="235267"/>
            <a:ext cx="92595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entury Gothic" panose="020B0502020202020204" pitchFamily="34" charset="0"/>
              </a:rPr>
              <a:t>Form a Team and Ask for Feedback</a:t>
            </a:r>
          </a:p>
        </p:txBody>
      </p:sp>
      <p:pic>
        <p:nvPicPr>
          <p:cNvPr id="3" name="Picture 2" descr="A group of people holding hands together&#10;&#10;Description automatically generated">
            <a:extLst>
              <a:ext uri="{FF2B5EF4-FFF2-40B4-BE49-F238E27FC236}">
                <a16:creationId xmlns:a16="http://schemas.microsoft.com/office/drawing/2014/main" id="{3C9F941D-C5C6-17F2-9AB2-DD0BFA8D00A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883951" y="3896138"/>
            <a:ext cx="2812447" cy="2047461"/>
          </a:xfrm>
          <a:prstGeom prst="rect">
            <a:avLst/>
          </a:prstGeom>
        </p:spPr>
      </p:pic>
    </p:spTree>
    <p:extLst>
      <p:ext uri="{BB962C8B-B14F-4D97-AF65-F5344CB8AC3E}">
        <p14:creationId xmlns:p14="http://schemas.microsoft.com/office/powerpoint/2010/main" val="425144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97D33-3C17-EAA8-7051-6AEF0F0DA754}"/>
              </a:ext>
            </a:extLst>
          </p:cNvPr>
          <p:cNvSpPr>
            <a:spLocks noGrp="1"/>
          </p:cNvSpPr>
          <p:nvPr>
            <p:ph type="title"/>
          </p:nvPr>
        </p:nvSpPr>
        <p:spPr>
          <a:xfrm>
            <a:off x="1657350" y="365125"/>
            <a:ext cx="9696449" cy="1325563"/>
          </a:xfrm>
        </p:spPr>
        <p:txBody>
          <a:bodyPr/>
          <a:lstStyle/>
          <a:p>
            <a:r>
              <a:rPr lang="en-US" dirty="0"/>
              <a:t>Feedback, Feedback, Feedback</a:t>
            </a:r>
          </a:p>
        </p:txBody>
      </p:sp>
      <p:sp>
        <p:nvSpPr>
          <p:cNvPr id="3" name="Content Placeholder 2">
            <a:extLst>
              <a:ext uri="{FF2B5EF4-FFF2-40B4-BE49-F238E27FC236}">
                <a16:creationId xmlns:a16="http://schemas.microsoft.com/office/drawing/2014/main" id="{F9557203-67F6-574D-8223-7181F8951434}"/>
              </a:ext>
            </a:extLst>
          </p:cNvPr>
          <p:cNvSpPr>
            <a:spLocks noGrp="1"/>
          </p:cNvSpPr>
          <p:nvPr>
            <p:ph idx="1"/>
          </p:nvPr>
        </p:nvSpPr>
        <p:spPr>
          <a:xfrm>
            <a:off x="1657350" y="1690688"/>
            <a:ext cx="9696450" cy="4700587"/>
          </a:xfrm>
        </p:spPr>
        <p:txBody>
          <a:bodyPr/>
          <a:lstStyle/>
          <a:p>
            <a:r>
              <a:rPr lang="en-US" dirty="0"/>
              <a:t>Circulate Aims more so than all the other documents</a:t>
            </a:r>
          </a:p>
          <a:p>
            <a:r>
              <a:rPr lang="en-US" dirty="0"/>
              <a:t>Earlier you ask for feedback, the better quality &amp; reviews you get!</a:t>
            </a:r>
          </a:p>
          <a:p>
            <a:pPr lvl="1"/>
            <a:r>
              <a:rPr lang="en-US" dirty="0"/>
              <a:t>1 week before submission </a:t>
            </a:r>
            <a:r>
              <a:rPr lang="en-US" dirty="0">
                <a:sym typeface="Wingdings" panose="05000000000000000000" pitchFamily="2" charset="2"/>
              </a:rPr>
              <a:t> minor edits and comments</a:t>
            </a:r>
          </a:p>
          <a:p>
            <a:pPr lvl="1"/>
            <a:r>
              <a:rPr lang="en-US" dirty="0">
                <a:sym typeface="Wingdings" panose="05000000000000000000" pitchFamily="2" charset="2"/>
              </a:rPr>
              <a:t>6 months before submission  identification of true weaknesses!</a:t>
            </a:r>
          </a:p>
          <a:p>
            <a:r>
              <a:rPr lang="en-US" dirty="0">
                <a:sym typeface="Wingdings" panose="05000000000000000000" pitchFamily="2" charset="2"/>
              </a:rPr>
              <a:t>Don’t ask your friends or closest colleagues</a:t>
            </a:r>
          </a:p>
          <a:p>
            <a:pPr lvl="1"/>
            <a:r>
              <a:rPr lang="en-US" dirty="0">
                <a:sym typeface="Wingdings" panose="05000000000000000000" pitchFamily="2" charset="2"/>
              </a:rPr>
              <a:t>Find the most senior &amp; toughest reviewers</a:t>
            </a:r>
          </a:p>
          <a:p>
            <a:r>
              <a:rPr lang="en-US" dirty="0">
                <a:sym typeface="Wingdings" panose="05000000000000000000" pitchFamily="2" charset="2"/>
              </a:rPr>
              <a:t>External reviewers</a:t>
            </a:r>
          </a:p>
          <a:p>
            <a:pPr lvl="1"/>
            <a:r>
              <a:rPr lang="en-US" dirty="0">
                <a:sym typeface="Wingdings" panose="05000000000000000000" pitchFamily="2" charset="2"/>
              </a:rPr>
              <a:t>University, deans, dept may help $$ external reviewer</a:t>
            </a:r>
          </a:p>
          <a:p>
            <a:pPr lvl="2"/>
            <a:r>
              <a:rPr lang="en-US" dirty="0">
                <a:sym typeface="Wingdings" panose="05000000000000000000" pitchFamily="2" charset="2"/>
              </a:rPr>
              <a:t>BUT need to plan way EARLY</a:t>
            </a:r>
          </a:p>
          <a:p>
            <a:endParaRPr lang="en-US" dirty="0"/>
          </a:p>
        </p:txBody>
      </p:sp>
      <p:pic>
        <p:nvPicPr>
          <p:cNvPr id="5" name="Picture 4" descr="A paper with a pen and a face drawn on it&#10;&#10;Description automatically generated">
            <a:extLst>
              <a:ext uri="{FF2B5EF4-FFF2-40B4-BE49-F238E27FC236}">
                <a16:creationId xmlns:a16="http://schemas.microsoft.com/office/drawing/2014/main" id="{0C749026-0174-962E-07DF-58A053679D2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421748" y="3896138"/>
            <a:ext cx="2770252" cy="2961861"/>
          </a:xfrm>
          <a:prstGeom prst="rect">
            <a:avLst/>
          </a:prstGeom>
        </p:spPr>
      </p:pic>
    </p:spTree>
    <p:extLst>
      <p:ext uri="{BB962C8B-B14F-4D97-AF65-F5344CB8AC3E}">
        <p14:creationId xmlns:p14="http://schemas.microsoft.com/office/powerpoint/2010/main" val="2436232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DDD84-7275-A080-5367-83E32E78BE33}"/>
              </a:ext>
            </a:extLst>
          </p:cNvPr>
          <p:cNvSpPr>
            <a:spLocks noGrp="1"/>
          </p:cNvSpPr>
          <p:nvPr>
            <p:ph type="title"/>
          </p:nvPr>
        </p:nvSpPr>
        <p:spPr>
          <a:xfrm>
            <a:off x="1200150" y="365125"/>
            <a:ext cx="10153649" cy="1325563"/>
          </a:xfrm>
        </p:spPr>
        <p:txBody>
          <a:bodyPr/>
          <a:lstStyle/>
          <a:p>
            <a:r>
              <a:rPr lang="en-US" dirty="0"/>
              <a:t>Clinical Trials &amp; All The “Other Stuff” with Grant Submissions</a:t>
            </a:r>
          </a:p>
        </p:txBody>
      </p:sp>
      <p:sp>
        <p:nvSpPr>
          <p:cNvPr id="3" name="Content Placeholder 2">
            <a:extLst>
              <a:ext uri="{FF2B5EF4-FFF2-40B4-BE49-F238E27FC236}">
                <a16:creationId xmlns:a16="http://schemas.microsoft.com/office/drawing/2014/main" id="{CE49E9F0-453E-07E1-9BD1-C25D27C05360}"/>
              </a:ext>
            </a:extLst>
          </p:cNvPr>
          <p:cNvSpPr>
            <a:spLocks noGrp="1"/>
          </p:cNvSpPr>
          <p:nvPr>
            <p:ph idx="1"/>
          </p:nvPr>
        </p:nvSpPr>
        <p:spPr>
          <a:xfrm>
            <a:off x="1162049" y="1958181"/>
            <a:ext cx="5114925" cy="4351338"/>
          </a:xfrm>
        </p:spPr>
        <p:txBody>
          <a:bodyPr>
            <a:normAutofit lnSpcReduction="10000"/>
          </a:bodyPr>
          <a:lstStyle/>
          <a:p>
            <a:r>
              <a:rPr lang="en-US" dirty="0"/>
              <a:t>“Other stuff” takes more time than you think!</a:t>
            </a:r>
          </a:p>
          <a:p>
            <a:endParaRPr lang="en-US" dirty="0"/>
          </a:p>
          <a:p>
            <a:r>
              <a:rPr lang="en-US" dirty="0"/>
              <a:t>Find examples</a:t>
            </a:r>
          </a:p>
          <a:p>
            <a:endParaRPr lang="en-US" dirty="0"/>
          </a:p>
          <a:p>
            <a:r>
              <a:rPr lang="en-US" dirty="0"/>
              <a:t>Plan accordingly</a:t>
            </a:r>
          </a:p>
          <a:p>
            <a:endParaRPr lang="en-US" dirty="0"/>
          </a:p>
          <a:p>
            <a:r>
              <a:rPr lang="en-US" dirty="0"/>
              <a:t>One minor change requires changes across 15 other documents!</a:t>
            </a:r>
          </a:p>
          <a:p>
            <a:endParaRPr lang="en-US" dirty="0"/>
          </a:p>
        </p:txBody>
      </p:sp>
      <p:pic>
        <p:nvPicPr>
          <p:cNvPr id="5" name="Picture 4">
            <a:extLst>
              <a:ext uri="{FF2B5EF4-FFF2-40B4-BE49-F238E27FC236}">
                <a16:creationId xmlns:a16="http://schemas.microsoft.com/office/drawing/2014/main" id="{7F29F774-8BA1-3021-78FD-F6F53A494667}"/>
              </a:ext>
            </a:extLst>
          </p:cNvPr>
          <p:cNvPicPr>
            <a:picLocks noChangeAspect="1"/>
          </p:cNvPicPr>
          <p:nvPr/>
        </p:nvPicPr>
        <p:blipFill rotWithShape="1">
          <a:blip r:embed="rId3"/>
          <a:srcRect l="5704" t="15500" r="55624" b="7250"/>
          <a:stretch/>
        </p:blipFill>
        <p:spPr>
          <a:xfrm>
            <a:off x="6276974" y="2219325"/>
            <a:ext cx="5493058" cy="3429000"/>
          </a:xfrm>
          <a:prstGeom prst="rect">
            <a:avLst/>
          </a:prstGeom>
        </p:spPr>
      </p:pic>
    </p:spTree>
    <p:extLst>
      <p:ext uri="{BB962C8B-B14F-4D97-AF65-F5344CB8AC3E}">
        <p14:creationId xmlns:p14="http://schemas.microsoft.com/office/powerpoint/2010/main" val="1287341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A8BCCBD-F61A-40C4-9E4A-F032768EC99B}"/>
              </a:ext>
            </a:extLst>
          </p:cNvPr>
          <p:cNvSpPr>
            <a:spLocks noGrp="1"/>
          </p:cNvSpPr>
          <p:nvPr>
            <p:ph idx="1"/>
          </p:nvPr>
        </p:nvSpPr>
        <p:spPr>
          <a:xfrm>
            <a:off x="1901825" y="1825625"/>
            <a:ext cx="9451975" cy="4351338"/>
          </a:xfrm>
        </p:spPr>
        <p:txBody>
          <a:bodyPr>
            <a:normAutofit/>
          </a:bodyPr>
          <a:lstStyle/>
          <a:p>
            <a:pPr>
              <a:spcBef>
                <a:spcPts val="0"/>
              </a:spcBef>
              <a:spcAft>
                <a:spcPts val="3600"/>
              </a:spcAft>
            </a:pPr>
            <a:r>
              <a:rPr lang="en-US" sz="2400" dirty="0">
                <a:latin typeface="Century Gothic" panose="020B0502020202020204" pitchFamily="34" charset="0"/>
              </a:rPr>
              <a:t>Almost no one is funded the first time they submit, and even well-funded researchers submit applications that receive critical reviews.</a:t>
            </a:r>
          </a:p>
          <a:p>
            <a:pPr>
              <a:spcBef>
                <a:spcPts val="0"/>
              </a:spcBef>
              <a:spcAft>
                <a:spcPts val="3600"/>
              </a:spcAft>
            </a:pPr>
            <a:r>
              <a:rPr lang="en-US" sz="2400" dirty="0">
                <a:latin typeface="Century Gothic" panose="020B0502020202020204" pitchFamily="34" charset="0"/>
              </a:rPr>
              <a:t>Deal with (anticipate) reviews and criticisms from reviewers</a:t>
            </a:r>
          </a:p>
          <a:p>
            <a:pPr>
              <a:spcBef>
                <a:spcPts val="0"/>
              </a:spcBef>
              <a:spcAft>
                <a:spcPts val="3600"/>
              </a:spcAft>
            </a:pPr>
            <a:r>
              <a:rPr lang="en-US" sz="2400" dirty="0">
                <a:latin typeface="Century Gothic" panose="020B0502020202020204" pitchFamily="34" charset="0"/>
              </a:rPr>
              <a:t>24-hour rule</a:t>
            </a:r>
          </a:p>
          <a:p>
            <a:pPr>
              <a:spcBef>
                <a:spcPts val="0"/>
              </a:spcBef>
              <a:spcAft>
                <a:spcPts val="3600"/>
              </a:spcAft>
            </a:pPr>
            <a:endParaRPr lang="en-US" sz="2400" dirty="0">
              <a:latin typeface="Century Gothic" panose="020B0502020202020204" pitchFamily="34" charset="0"/>
            </a:endParaRPr>
          </a:p>
          <a:p>
            <a:pPr>
              <a:spcBef>
                <a:spcPts val="0"/>
              </a:spcBef>
              <a:spcAft>
                <a:spcPts val="3600"/>
              </a:spcAft>
            </a:pPr>
            <a:endParaRPr lang="en-US" sz="2400" dirty="0">
              <a:latin typeface="Century Gothic" panose="020B0502020202020204" pitchFamily="34" charset="0"/>
            </a:endParaRPr>
          </a:p>
          <a:p>
            <a:pPr>
              <a:spcBef>
                <a:spcPts val="0"/>
              </a:spcBef>
              <a:spcAft>
                <a:spcPts val="3600"/>
              </a:spcAft>
            </a:pPr>
            <a:endParaRPr lang="en-US" sz="2400" dirty="0">
              <a:latin typeface="Century Gothic" panose="020B0502020202020204" pitchFamily="34" charset="0"/>
            </a:endParaRPr>
          </a:p>
          <a:p>
            <a:pPr>
              <a:spcBef>
                <a:spcPts val="0"/>
              </a:spcBef>
              <a:spcAft>
                <a:spcPts val="3600"/>
              </a:spcAft>
            </a:pPr>
            <a:endParaRPr lang="en-US" sz="2400" dirty="0">
              <a:latin typeface="Century Gothic" panose="020B0502020202020204" pitchFamily="34" charset="0"/>
            </a:endParaRPr>
          </a:p>
          <a:p>
            <a:pPr marL="0" indent="0">
              <a:spcBef>
                <a:spcPts val="0"/>
              </a:spcBef>
              <a:spcAft>
                <a:spcPts val="3600"/>
              </a:spcAft>
              <a:buNone/>
            </a:pPr>
            <a:endParaRPr lang="en-US" sz="2400" dirty="0">
              <a:latin typeface="Century Gothic" panose="020B0502020202020204" pitchFamily="34" charset="0"/>
            </a:endParaRPr>
          </a:p>
        </p:txBody>
      </p:sp>
      <p:sp>
        <p:nvSpPr>
          <p:cNvPr id="5" name="Rectangle 4">
            <a:extLst>
              <a:ext uri="{FF2B5EF4-FFF2-40B4-BE49-F238E27FC236}">
                <a16:creationId xmlns:a16="http://schemas.microsoft.com/office/drawing/2014/main" id="{E2D7488C-AEDA-4B88-9E21-3AA4A89C46D1}"/>
              </a:ext>
            </a:extLst>
          </p:cNvPr>
          <p:cNvSpPr/>
          <p:nvPr/>
        </p:nvSpPr>
        <p:spPr>
          <a:xfrm>
            <a:off x="-9525" y="0"/>
            <a:ext cx="762000" cy="6867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7C99BE0-AA86-42C5-9866-7B49972A54B5}"/>
              </a:ext>
            </a:extLst>
          </p:cNvPr>
          <p:cNvSpPr txBox="1"/>
          <p:nvPr/>
        </p:nvSpPr>
        <p:spPr>
          <a:xfrm rot="16200000">
            <a:off x="-2556413" y="3445166"/>
            <a:ext cx="5965095" cy="646331"/>
          </a:xfrm>
          <a:prstGeom prst="rect">
            <a:avLst/>
          </a:prstGeom>
          <a:noFill/>
        </p:spPr>
        <p:txBody>
          <a:bodyPr wrap="none" rtlCol="0">
            <a:spAutoFit/>
          </a:bodyPr>
          <a:lstStyle/>
          <a:p>
            <a:r>
              <a:rPr lang="en-US" sz="3600" dirty="0">
                <a:solidFill>
                  <a:srgbClr val="383838"/>
                </a:solidFill>
                <a:latin typeface="Century Gothic" panose="020B0502020202020204" pitchFamily="34" charset="0"/>
              </a:rPr>
              <a:t>Young Investigator Grants</a:t>
            </a:r>
            <a:endParaRPr lang="en-US" sz="3600" b="1" dirty="0">
              <a:solidFill>
                <a:srgbClr val="383838"/>
              </a:solidFill>
              <a:latin typeface="Century Gothic" panose="020B0502020202020204" pitchFamily="34" charset="0"/>
            </a:endParaRPr>
          </a:p>
        </p:txBody>
      </p:sp>
      <p:sp>
        <p:nvSpPr>
          <p:cNvPr id="7" name="Rectangle 6">
            <a:extLst>
              <a:ext uri="{FF2B5EF4-FFF2-40B4-BE49-F238E27FC236}">
                <a16:creationId xmlns:a16="http://schemas.microsoft.com/office/drawing/2014/main" id="{9215EABE-33A1-421B-A491-BE79EE021CA5}"/>
              </a:ext>
            </a:extLst>
          </p:cNvPr>
          <p:cNvSpPr/>
          <p:nvPr/>
        </p:nvSpPr>
        <p:spPr>
          <a:xfrm>
            <a:off x="749300" y="0"/>
            <a:ext cx="393700" cy="6870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CC37AEB-4325-48C0-9D86-02057021A4AA}"/>
              </a:ext>
            </a:extLst>
          </p:cNvPr>
          <p:cNvSpPr txBox="1">
            <a:spLocks/>
          </p:cNvSpPr>
          <p:nvPr/>
        </p:nvSpPr>
        <p:spPr>
          <a:xfrm>
            <a:off x="1901825" y="235267"/>
            <a:ext cx="92595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entury Gothic" panose="020B0502020202020204" pitchFamily="34" charset="0"/>
              </a:rPr>
              <a:t>Don’t Take It Personally </a:t>
            </a:r>
          </a:p>
        </p:txBody>
      </p:sp>
      <p:pic>
        <p:nvPicPr>
          <p:cNvPr id="2" name="Picture 1">
            <a:extLst>
              <a:ext uri="{FF2B5EF4-FFF2-40B4-BE49-F238E27FC236}">
                <a16:creationId xmlns:a16="http://schemas.microsoft.com/office/drawing/2014/main" id="{749DC643-1A6B-DD35-442B-5BBD98019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2401" y="4032096"/>
            <a:ext cx="3855459" cy="2409662"/>
          </a:xfrm>
          <a:prstGeom prst="rect">
            <a:avLst/>
          </a:prstGeom>
        </p:spPr>
      </p:pic>
    </p:spTree>
    <p:extLst>
      <p:ext uri="{BB962C8B-B14F-4D97-AF65-F5344CB8AC3E}">
        <p14:creationId xmlns:p14="http://schemas.microsoft.com/office/powerpoint/2010/main" val="181358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B37A365-1A60-4A55-A01F-827B61C2B0FA}"/>
              </a:ext>
            </a:extLst>
          </p:cNvPr>
          <p:cNvSpPr txBox="1">
            <a:spLocks/>
          </p:cNvSpPr>
          <p:nvPr/>
        </p:nvSpPr>
        <p:spPr>
          <a:xfrm>
            <a:off x="1831258" y="1062199"/>
            <a:ext cx="3494362" cy="4930246"/>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b="1" dirty="0">
                <a:latin typeface="Century Gothic" panose="020B0502020202020204" pitchFamily="34" charset="0"/>
              </a:rPr>
              <a:t>Agenda</a:t>
            </a:r>
          </a:p>
        </p:txBody>
      </p:sp>
      <p:sp>
        <p:nvSpPr>
          <p:cNvPr id="5" name="Content Placeholder 2">
            <a:extLst>
              <a:ext uri="{FF2B5EF4-FFF2-40B4-BE49-F238E27FC236}">
                <a16:creationId xmlns:a16="http://schemas.microsoft.com/office/drawing/2014/main" id="{CA7DEB9C-1760-4D43-92E5-3436E602896F}"/>
              </a:ext>
            </a:extLst>
          </p:cNvPr>
          <p:cNvSpPr txBox="1">
            <a:spLocks/>
          </p:cNvSpPr>
          <p:nvPr/>
        </p:nvSpPr>
        <p:spPr>
          <a:xfrm>
            <a:off x="5969089" y="1062199"/>
            <a:ext cx="6377769" cy="4930246"/>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2400"/>
              </a:spcAft>
            </a:pPr>
            <a:r>
              <a:rPr lang="en-US" sz="2000" b="1" dirty="0">
                <a:latin typeface="Century Gothic" panose="020B0502020202020204" pitchFamily="34" charset="0"/>
              </a:rPr>
              <a:t>Our background and experience with NIH grants</a:t>
            </a:r>
          </a:p>
          <a:p>
            <a:pPr>
              <a:lnSpc>
                <a:spcPct val="100000"/>
              </a:lnSpc>
              <a:spcBef>
                <a:spcPts val="0"/>
              </a:spcBef>
              <a:spcAft>
                <a:spcPts val="2400"/>
              </a:spcAft>
            </a:pPr>
            <a:r>
              <a:rPr lang="en-US" sz="2000" b="1" dirty="0">
                <a:latin typeface="Century Gothic" panose="020B0502020202020204" pitchFamily="34" charset="0"/>
              </a:rPr>
              <a:t>Our recommendations and suggestions</a:t>
            </a:r>
          </a:p>
          <a:p>
            <a:pPr>
              <a:lnSpc>
                <a:spcPct val="100000"/>
              </a:lnSpc>
              <a:spcBef>
                <a:spcPts val="0"/>
              </a:spcBef>
              <a:spcAft>
                <a:spcPts val="2400"/>
              </a:spcAft>
            </a:pPr>
            <a:r>
              <a:rPr lang="en-US" sz="2000" b="1" dirty="0">
                <a:latin typeface="Century Gothic" panose="020B0502020202020204" pitchFamily="34" charset="0"/>
              </a:rPr>
              <a:t>Questions and answers</a:t>
            </a:r>
          </a:p>
        </p:txBody>
      </p:sp>
      <p:cxnSp>
        <p:nvCxnSpPr>
          <p:cNvPr id="6" name="Straight Connector 5">
            <a:extLst>
              <a:ext uri="{FF2B5EF4-FFF2-40B4-BE49-F238E27FC236}">
                <a16:creationId xmlns:a16="http://schemas.microsoft.com/office/drawing/2014/main" id="{5B2C5AB9-59FC-4117-8868-EE02E50D7CD0}"/>
              </a:ext>
            </a:extLst>
          </p:cNvPr>
          <p:cNvCxnSpPr/>
          <p:nvPr/>
        </p:nvCxnSpPr>
        <p:spPr>
          <a:xfrm>
            <a:off x="5666658" y="1368322"/>
            <a:ext cx="0" cy="4279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AAE3EA7-DBA0-4EC1-ABE4-EF29687DD296}"/>
              </a:ext>
            </a:extLst>
          </p:cNvPr>
          <p:cNvSpPr txBox="1"/>
          <p:nvPr/>
        </p:nvSpPr>
        <p:spPr>
          <a:xfrm rot="16200000">
            <a:off x="-2556413" y="3445166"/>
            <a:ext cx="5965095" cy="646331"/>
          </a:xfrm>
          <a:prstGeom prst="rect">
            <a:avLst/>
          </a:prstGeom>
          <a:noFill/>
        </p:spPr>
        <p:txBody>
          <a:bodyPr wrap="none" rtlCol="0">
            <a:spAutoFit/>
          </a:bodyPr>
          <a:lstStyle/>
          <a:p>
            <a:r>
              <a:rPr lang="en-US" sz="3600" dirty="0">
                <a:solidFill>
                  <a:srgbClr val="383838"/>
                </a:solidFill>
                <a:latin typeface="Century Gothic" panose="020B0502020202020204" pitchFamily="34" charset="0"/>
              </a:rPr>
              <a:t>Young Investigator Grants</a:t>
            </a:r>
            <a:endParaRPr lang="en-US" sz="3600" b="1" dirty="0">
              <a:solidFill>
                <a:srgbClr val="383838"/>
              </a:solidFill>
              <a:latin typeface="Century Gothic" panose="020B0502020202020204" pitchFamily="34" charset="0"/>
            </a:endParaRPr>
          </a:p>
        </p:txBody>
      </p:sp>
    </p:spTree>
    <p:extLst>
      <p:ext uri="{BB962C8B-B14F-4D97-AF65-F5344CB8AC3E}">
        <p14:creationId xmlns:p14="http://schemas.microsoft.com/office/powerpoint/2010/main" val="3933447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37AD0-9C80-4C69-8EE8-E6A342141D50}"/>
              </a:ext>
            </a:extLst>
          </p:cNvPr>
          <p:cNvSpPr>
            <a:spLocks noGrp="1"/>
          </p:cNvSpPr>
          <p:nvPr>
            <p:ph type="title"/>
          </p:nvPr>
        </p:nvSpPr>
        <p:spPr>
          <a:xfrm>
            <a:off x="1331844" y="365125"/>
            <a:ext cx="10021956" cy="1325563"/>
          </a:xfrm>
        </p:spPr>
        <p:txBody>
          <a:bodyPr/>
          <a:lstStyle/>
          <a:p>
            <a:r>
              <a:rPr lang="en-US" b="1" dirty="0">
                <a:latin typeface="Century Gothic" panose="020B0502020202020204" pitchFamily="34" charset="0"/>
              </a:rPr>
              <a:t>Learn How to Write a Compelling Research Plan</a:t>
            </a:r>
          </a:p>
        </p:txBody>
      </p:sp>
      <p:sp>
        <p:nvSpPr>
          <p:cNvPr id="3" name="Content Placeholder 2">
            <a:extLst>
              <a:ext uri="{FF2B5EF4-FFF2-40B4-BE49-F238E27FC236}">
                <a16:creationId xmlns:a16="http://schemas.microsoft.com/office/drawing/2014/main" id="{6522379A-7F4F-44D9-97F2-8396392F156B}"/>
              </a:ext>
            </a:extLst>
          </p:cNvPr>
          <p:cNvSpPr>
            <a:spLocks noGrp="1"/>
          </p:cNvSpPr>
          <p:nvPr>
            <p:ph idx="1"/>
          </p:nvPr>
        </p:nvSpPr>
        <p:spPr>
          <a:xfrm>
            <a:off x="1500809" y="1825625"/>
            <a:ext cx="9852991" cy="4351338"/>
          </a:xfrm>
        </p:spPr>
        <p:txBody>
          <a:bodyPr>
            <a:normAutofit fontScale="92500" lnSpcReduction="10000"/>
          </a:bodyPr>
          <a:lstStyle/>
          <a:p>
            <a:pPr marL="0" indent="0">
              <a:buNone/>
            </a:pPr>
            <a:r>
              <a:rPr lang="en-US" dirty="0"/>
              <a:t>Two important things to know about your research plan:</a:t>
            </a:r>
          </a:p>
          <a:p>
            <a:pPr marL="0" indent="0">
              <a:buNone/>
            </a:pPr>
            <a:r>
              <a:rPr lang="en-US" dirty="0"/>
              <a:t>1. It’s a marketing tool.</a:t>
            </a:r>
          </a:p>
          <a:p>
            <a:pPr marL="0" indent="0">
              <a:buNone/>
            </a:pPr>
            <a:r>
              <a:rPr lang="en-US" dirty="0"/>
              <a:t>2. The way it’s written will make or break it, because </a:t>
            </a:r>
            <a:r>
              <a:rPr lang="en-US" i="1" dirty="0"/>
              <a:t>good writing cannot overcome bad science, but bad writing can easily overcome good science</a:t>
            </a:r>
            <a:r>
              <a:rPr lang="en-US" dirty="0"/>
              <a:t>.</a:t>
            </a:r>
          </a:p>
          <a:p>
            <a:pPr marL="0" indent="0">
              <a:buNone/>
            </a:pPr>
            <a:r>
              <a:rPr lang="en-US" dirty="0"/>
              <a:t>So how can you make it compelling, interesting, and easy to review?</a:t>
            </a:r>
          </a:p>
          <a:p>
            <a:r>
              <a:rPr lang="en-US" dirty="0"/>
              <a:t>Keep it simple </a:t>
            </a:r>
          </a:p>
          <a:p>
            <a:pPr lvl="1"/>
            <a:r>
              <a:rPr lang="en-US" dirty="0"/>
              <a:t>Reviewers are very busy people. Make the review process easy for them! Also, remember that they may not be experts in your area.</a:t>
            </a:r>
          </a:p>
          <a:p>
            <a:pPr lvl="1"/>
            <a:r>
              <a:rPr lang="en-US" dirty="0"/>
              <a:t>You need to make it easy for them to understand </a:t>
            </a:r>
            <a:r>
              <a:rPr lang="en-US" u="sng" dirty="0"/>
              <a:t>and advocate for</a:t>
            </a:r>
            <a:r>
              <a:rPr lang="en-US" dirty="0"/>
              <a:t> your application.</a:t>
            </a:r>
          </a:p>
          <a:p>
            <a:pPr lvl="1"/>
            <a:r>
              <a:rPr lang="en-US" dirty="0"/>
              <a:t>Use bullet points.</a:t>
            </a:r>
          </a:p>
          <a:p>
            <a:endParaRPr lang="en-US" dirty="0"/>
          </a:p>
        </p:txBody>
      </p:sp>
      <p:sp>
        <p:nvSpPr>
          <p:cNvPr id="4" name="TextBox 3">
            <a:extLst>
              <a:ext uri="{FF2B5EF4-FFF2-40B4-BE49-F238E27FC236}">
                <a16:creationId xmlns:a16="http://schemas.microsoft.com/office/drawing/2014/main" id="{D041D09D-62FF-4390-B1E6-C2A52A530E1A}"/>
              </a:ext>
            </a:extLst>
          </p:cNvPr>
          <p:cNvSpPr txBox="1"/>
          <p:nvPr/>
        </p:nvSpPr>
        <p:spPr>
          <a:xfrm rot="16200000">
            <a:off x="-2556413" y="3445166"/>
            <a:ext cx="5965095" cy="646331"/>
          </a:xfrm>
          <a:prstGeom prst="rect">
            <a:avLst/>
          </a:prstGeom>
          <a:noFill/>
        </p:spPr>
        <p:txBody>
          <a:bodyPr wrap="none" rtlCol="0">
            <a:spAutoFit/>
          </a:bodyPr>
          <a:lstStyle/>
          <a:p>
            <a:r>
              <a:rPr lang="en-US" sz="3600" dirty="0">
                <a:solidFill>
                  <a:srgbClr val="383838"/>
                </a:solidFill>
                <a:latin typeface="Century Gothic" panose="020B0502020202020204" pitchFamily="34" charset="0"/>
              </a:rPr>
              <a:t>Young Investigator Grants</a:t>
            </a:r>
            <a:endParaRPr lang="en-US" sz="3600" b="1" dirty="0">
              <a:solidFill>
                <a:srgbClr val="383838"/>
              </a:solidFill>
              <a:latin typeface="Century Gothic" panose="020B0502020202020204" pitchFamily="34" charset="0"/>
            </a:endParaRPr>
          </a:p>
        </p:txBody>
      </p:sp>
    </p:spTree>
    <p:extLst>
      <p:ext uri="{BB962C8B-B14F-4D97-AF65-F5344CB8AC3E}">
        <p14:creationId xmlns:p14="http://schemas.microsoft.com/office/powerpoint/2010/main" val="426755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C2DD-0E70-82DE-3A3D-07B0E54AB3F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5D24979-F01B-920E-DAA4-EFEBA0E6E2E1}"/>
              </a:ext>
            </a:extLst>
          </p:cNvPr>
          <p:cNvPicPr>
            <a:picLocks noGrp="1" noChangeAspect="1"/>
          </p:cNvPicPr>
          <p:nvPr>
            <p:ph idx="1"/>
          </p:nvPr>
        </p:nvPicPr>
        <p:blipFill>
          <a:blip r:embed="rId3"/>
          <a:stretch>
            <a:fillRect/>
          </a:stretch>
        </p:blipFill>
        <p:spPr>
          <a:xfrm>
            <a:off x="1065004" y="174042"/>
            <a:ext cx="10774694" cy="6509916"/>
          </a:xfrm>
        </p:spPr>
      </p:pic>
      <p:sp>
        <p:nvSpPr>
          <p:cNvPr id="3" name="TextBox 2">
            <a:extLst>
              <a:ext uri="{FF2B5EF4-FFF2-40B4-BE49-F238E27FC236}">
                <a16:creationId xmlns:a16="http://schemas.microsoft.com/office/drawing/2014/main" id="{AD5FD463-6932-DCFE-55EF-EC53D7A3BE2C}"/>
              </a:ext>
            </a:extLst>
          </p:cNvPr>
          <p:cNvSpPr txBox="1"/>
          <p:nvPr/>
        </p:nvSpPr>
        <p:spPr>
          <a:xfrm rot="16200000">
            <a:off x="-2556413" y="3445166"/>
            <a:ext cx="5965095" cy="646331"/>
          </a:xfrm>
          <a:prstGeom prst="rect">
            <a:avLst/>
          </a:prstGeom>
          <a:noFill/>
        </p:spPr>
        <p:txBody>
          <a:bodyPr wrap="none" rtlCol="0">
            <a:spAutoFit/>
          </a:bodyPr>
          <a:lstStyle/>
          <a:p>
            <a:r>
              <a:rPr lang="en-US" sz="3600" dirty="0">
                <a:solidFill>
                  <a:srgbClr val="383838"/>
                </a:solidFill>
                <a:latin typeface="Century Gothic" panose="020B0502020202020204" pitchFamily="34" charset="0"/>
              </a:rPr>
              <a:t>Young Investigator Grants</a:t>
            </a:r>
            <a:endParaRPr lang="en-US" sz="3600" b="1" dirty="0">
              <a:solidFill>
                <a:srgbClr val="383838"/>
              </a:solidFill>
              <a:latin typeface="Century Gothic" panose="020B0502020202020204" pitchFamily="34" charset="0"/>
            </a:endParaRPr>
          </a:p>
        </p:txBody>
      </p:sp>
    </p:spTree>
    <p:extLst>
      <p:ext uri="{BB962C8B-B14F-4D97-AF65-F5344CB8AC3E}">
        <p14:creationId xmlns:p14="http://schemas.microsoft.com/office/powerpoint/2010/main" val="3229753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FA698-339A-445C-A3A1-59774B06FFE4}"/>
              </a:ext>
            </a:extLst>
          </p:cNvPr>
          <p:cNvSpPr>
            <a:spLocks noGrp="1"/>
          </p:cNvSpPr>
          <p:nvPr>
            <p:ph type="title"/>
          </p:nvPr>
        </p:nvSpPr>
        <p:spPr>
          <a:xfrm>
            <a:off x="1331844" y="365125"/>
            <a:ext cx="10021956" cy="1325563"/>
          </a:xfrm>
        </p:spPr>
        <p:txBody>
          <a:bodyPr/>
          <a:lstStyle/>
          <a:p>
            <a:r>
              <a:rPr lang="en-US" dirty="0"/>
              <a:t>Writing Tips for a Compelling Research Plan</a:t>
            </a:r>
          </a:p>
        </p:txBody>
      </p:sp>
      <p:sp>
        <p:nvSpPr>
          <p:cNvPr id="3" name="Content Placeholder 2">
            <a:extLst>
              <a:ext uri="{FF2B5EF4-FFF2-40B4-BE49-F238E27FC236}">
                <a16:creationId xmlns:a16="http://schemas.microsoft.com/office/drawing/2014/main" id="{567C1DA0-B901-44B2-9135-4A1E898A864D}"/>
              </a:ext>
            </a:extLst>
          </p:cNvPr>
          <p:cNvSpPr>
            <a:spLocks noGrp="1"/>
          </p:cNvSpPr>
          <p:nvPr>
            <p:ph idx="1"/>
          </p:nvPr>
        </p:nvSpPr>
        <p:spPr>
          <a:xfrm>
            <a:off x="1649896" y="1905138"/>
            <a:ext cx="9385852" cy="4351338"/>
          </a:xfrm>
        </p:spPr>
        <p:txBody>
          <a:bodyPr>
            <a:normAutofit fontScale="92500" lnSpcReduction="10000"/>
          </a:bodyPr>
          <a:lstStyle/>
          <a:p>
            <a:r>
              <a:rPr lang="en-US" dirty="0"/>
              <a:t>Follow a logical progression – lead reviewers where you want them to go.</a:t>
            </a:r>
          </a:p>
          <a:p>
            <a:endParaRPr lang="en-US" dirty="0"/>
          </a:p>
          <a:p>
            <a:r>
              <a:rPr lang="en-US" dirty="0"/>
              <a:t>Make it easy for them to follow the story – don’t “sneak up” on key points. Make the point, then back it up. </a:t>
            </a:r>
          </a:p>
          <a:p>
            <a:endParaRPr lang="en-US" dirty="0"/>
          </a:p>
          <a:p>
            <a:r>
              <a:rPr lang="en-US" dirty="0"/>
              <a:t>Use consistent terms throughout for the constructs and variables you discuss.</a:t>
            </a:r>
          </a:p>
          <a:p>
            <a:endParaRPr lang="en-US" dirty="0"/>
          </a:p>
          <a:p>
            <a:r>
              <a:rPr lang="en-US" dirty="0"/>
              <a:t>Avoid jargon and niche terms. You want reviewers to feel smart, not dumb, when they read your application.</a:t>
            </a:r>
          </a:p>
          <a:p>
            <a:endParaRPr lang="en-US" dirty="0"/>
          </a:p>
          <a:p>
            <a:pPr marL="0" indent="0">
              <a:buNone/>
            </a:pPr>
            <a:endParaRPr lang="en-US" dirty="0"/>
          </a:p>
          <a:p>
            <a:endParaRPr lang="en-US" dirty="0"/>
          </a:p>
        </p:txBody>
      </p:sp>
      <p:sp>
        <p:nvSpPr>
          <p:cNvPr id="4" name="TextBox 3">
            <a:extLst>
              <a:ext uri="{FF2B5EF4-FFF2-40B4-BE49-F238E27FC236}">
                <a16:creationId xmlns:a16="http://schemas.microsoft.com/office/drawing/2014/main" id="{234ABF20-CB14-4DBB-9FC6-0CAEF203B964}"/>
              </a:ext>
            </a:extLst>
          </p:cNvPr>
          <p:cNvSpPr txBox="1"/>
          <p:nvPr/>
        </p:nvSpPr>
        <p:spPr>
          <a:xfrm rot="16200000">
            <a:off x="-2556413" y="3445166"/>
            <a:ext cx="5965095" cy="646331"/>
          </a:xfrm>
          <a:prstGeom prst="rect">
            <a:avLst/>
          </a:prstGeom>
          <a:noFill/>
        </p:spPr>
        <p:txBody>
          <a:bodyPr wrap="none" rtlCol="0">
            <a:spAutoFit/>
          </a:bodyPr>
          <a:lstStyle/>
          <a:p>
            <a:r>
              <a:rPr lang="en-US" sz="3600" dirty="0">
                <a:solidFill>
                  <a:srgbClr val="383838"/>
                </a:solidFill>
                <a:latin typeface="Century Gothic" panose="020B0502020202020204" pitchFamily="34" charset="0"/>
              </a:rPr>
              <a:t>Young Investigator Grants</a:t>
            </a:r>
            <a:endParaRPr lang="en-US" sz="3600" b="1" dirty="0">
              <a:solidFill>
                <a:srgbClr val="383838"/>
              </a:solidFill>
              <a:latin typeface="Century Gothic" panose="020B0502020202020204" pitchFamily="34" charset="0"/>
            </a:endParaRPr>
          </a:p>
        </p:txBody>
      </p:sp>
    </p:spTree>
    <p:extLst>
      <p:ext uri="{BB962C8B-B14F-4D97-AF65-F5344CB8AC3E}">
        <p14:creationId xmlns:p14="http://schemas.microsoft.com/office/powerpoint/2010/main" val="280337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rking space background">
            <a:extLst>
              <a:ext uri="{FF2B5EF4-FFF2-40B4-BE49-F238E27FC236}">
                <a16:creationId xmlns:a16="http://schemas.microsoft.com/office/drawing/2014/main" id="{9E768D2F-165C-2C2B-0D46-26F1D9E0852A}"/>
              </a:ext>
            </a:extLst>
          </p:cNvPr>
          <p:cNvPicPr>
            <a:picLocks noChangeAspect="1"/>
          </p:cNvPicPr>
          <p:nvPr/>
        </p:nvPicPr>
        <p:blipFill rotWithShape="1">
          <a:blip r:embed="rId3"/>
          <a:srcRect l="47342" r="-2" b="-2"/>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6B1AC5-C72F-C5F2-5EF1-942E627A1326}"/>
              </a:ext>
            </a:extLst>
          </p:cNvPr>
          <p:cNvSpPr>
            <a:spLocks noGrp="1"/>
          </p:cNvSpPr>
          <p:nvPr>
            <p:ph type="title"/>
          </p:nvPr>
        </p:nvSpPr>
        <p:spPr>
          <a:xfrm>
            <a:off x="6115317" y="405685"/>
            <a:ext cx="5464968" cy="1559301"/>
          </a:xfrm>
        </p:spPr>
        <p:txBody>
          <a:bodyPr>
            <a:normAutofit/>
          </a:bodyPr>
          <a:lstStyle/>
          <a:p>
            <a:r>
              <a:rPr lang="en-US" sz="4000"/>
              <a:t>Writing Tips (continued…)</a:t>
            </a:r>
          </a:p>
        </p:txBody>
      </p:sp>
      <p:sp>
        <p:nvSpPr>
          <p:cNvPr id="3" name="Content Placeholder 2">
            <a:extLst>
              <a:ext uri="{FF2B5EF4-FFF2-40B4-BE49-F238E27FC236}">
                <a16:creationId xmlns:a16="http://schemas.microsoft.com/office/drawing/2014/main" id="{CE3858DE-FBEB-F502-9AB2-E503CCFEBDA5}"/>
              </a:ext>
            </a:extLst>
          </p:cNvPr>
          <p:cNvSpPr>
            <a:spLocks noGrp="1"/>
          </p:cNvSpPr>
          <p:nvPr>
            <p:ph idx="1"/>
          </p:nvPr>
        </p:nvSpPr>
        <p:spPr>
          <a:xfrm>
            <a:off x="6115317" y="2743200"/>
            <a:ext cx="5247340" cy="3496878"/>
          </a:xfrm>
        </p:spPr>
        <p:txBody>
          <a:bodyPr anchor="ctr">
            <a:normAutofit/>
          </a:bodyPr>
          <a:lstStyle/>
          <a:p>
            <a:r>
              <a:rPr lang="en-US" sz="2000"/>
              <a:t>Use clear, direct language.</a:t>
            </a:r>
          </a:p>
          <a:p>
            <a:endParaRPr lang="en-US" sz="2000"/>
          </a:p>
          <a:p>
            <a:pPr lvl="1"/>
            <a:r>
              <a:rPr lang="en-US" sz="2000"/>
              <a:t>This project is significant because _______________________</a:t>
            </a:r>
          </a:p>
          <a:p>
            <a:pPr lvl="1"/>
            <a:endParaRPr lang="en-US" sz="2000"/>
          </a:p>
          <a:p>
            <a:pPr lvl="1"/>
            <a:r>
              <a:rPr lang="en-US" sz="2000"/>
              <a:t>This project is innovative because ________________________</a:t>
            </a:r>
          </a:p>
          <a:p>
            <a:pPr lvl="1"/>
            <a:endParaRPr lang="en-US" sz="2000"/>
          </a:p>
          <a:p>
            <a:endParaRPr lang="en-US" sz="2000"/>
          </a:p>
        </p:txBody>
      </p:sp>
    </p:spTree>
    <p:extLst>
      <p:ext uri="{BB962C8B-B14F-4D97-AF65-F5344CB8AC3E}">
        <p14:creationId xmlns:p14="http://schemas.microsoft.com/office/powerpoint/2010/main" val="2479190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FA698-339A-445C-A3A1-59774B06FFE4}"/>
              </a:ext>
            </a:extLst>
          </p:cNvPr>
          <p:cNvSpPr>
            <a:spLocks noGrp="1"/>
          </p:cNvSpPr>
          <p:nvPr>
            <p:ph type="title"/>
          </p:nvPr>
        </p:nvSpPr>
        <p:spPr>
          <a:xfrm>
            <a:off x="1252330" y="244820"/>
            <a:ext cx="8636479" cy="1325563"/>
          </a:xfrm>
        </p:spPr>
        <p:txBody>
          <a:bodyPr/>
          <a:lstStyle/>
          <a:p>
            <a:r>
              <a:rPr lang="en-US" dirty="0"/>
              <a:t>Writing Tips (cont.)</a:t>
            </a:r>
          </a:p>
        </p:txBody>
      </p:sp>
      <p:sp>
        <p:nvSpPr>
          <p:cNvPr id="3" name="Content Placeholder 2">
            <a:extLst>
              <a:ext uri="{FF2B5EF4-FFF2-40B4-BE49-F238E27FC236}">
                <a16:creationId xmlns:a16="http://schemas.microsoft.com/office/drawing/2014/main" id="{567C1DA0-B901-44B2-9135-4A1E898A864D}"/>
              </a:ext>
            </a:extLst>
          </p:cNvPr>
          <p:cNvSpPr>
            <a:spLocks noGrp="1"/>
          </p:cNvSpPr>
          <p:nvPr>
            <p:ph idx="1"/>
          </p:nvPr>
        </p:nvSpPr>
        <p:spPr>
          <a:xfrm>
            <a:off x="1252330" y="1570383"/>
            <a:ext cx="10101470" cy="4999382"/>
          </a:xfrm>
        </p:spPr>
        <p:txBody>
          <a:bodyPr>
            <a:normAutofit fontScale="92500" lnSpcReduction="10000"/>
          </a:bodyPr>
          <a:lstStyle/>
          <a:p>
            <a:r>
              <a:rPr lang="en-US" dirty="0"/>
              <a:t>Use strong verbs and active voice whenever possible – they help to create energy and enthusiasm. </a:t>
            </a:r>
          </a:p>
          <a:p>
            <a:endParaRPr lang="en-US" dirty="0"/>
          </a:p>
          <a:p>
            <a:r>
              <a:rPr lang="en-US" dirty="0"/>
              <a:t>Include white space.</a:t>
            </a:r>
          </a:p>
          <a:p>
            <a:endParaRPr lang="en-US" dirty="0"/>
          </a:p>
          <a:p>
            <a:r>
              <a:rPr lang="en-US" dirty="0"/>
              <a:t>Remember that you’re “selling” an exciting study that will advance the field. You’re not reporting on the literature or the methods you plan to use.</a:t>
            </a:r>
          </a:p>
          <a:p>
            <a:endParaRPr lang="en-US" dirty="0"/>
          </a:p>
          <a:p>
            <a:r>
              <a:rPr lang="en-US" dirty="0"/>
              <a:t>And one of the best ways to “sell” your study is to learn to tell the “story” of the science you’re proposing. Although story telling doesn’t come naturally to most scientists, every scientist can learn how to do it.</a:t>
            </a:r>
          </a:p>
        </p:txBody>
      </p:sp>
      <p:sp>
        <p:nvSpPr>
          <p:cNvPr id="4" name="TextBox 3">
            <a:extLst>
              <a:ext uri="{FF2B5EF4-FFF2-40B4-BE49-F238E27FC236}">
                <a16:creationId xmlns:a16="http://schemas.microsoft.com/office/drawing/2014/main" id="{234ABF20-CB14-4DBB-9FC6-0CAEF203B964}"/>
              </a:ext>
            </a:extLst>
          </p:cNvPr>
          <p:cNvSpPr txBox="1"/>
          <p:nvPr/>
        </p:nvSpPr>
        <p:spPr>
          <a:xfrm rot="16200000">
            <a:off x="-2556413" y="3445166"/>
            <a:ext cx="5965095" cy="646331"/>
          </a:xfrm>
          <a:prstGeom prst="rect">
            <a:avLst/>
          </a:prstGeom>
          <a:noFill/>
        </p:spPr>
        <p:txBody>
          <a:bodyPr wrap="none" rtlCol="0">
            <a:spAutoFit/>
          </a:bodyPr>
          <a:lstStyle/>
          <a:p>
            <a:r>
              <a:rPr lang="en-US" sz="3600" dirty="0">
                <a:solidFill>
                  <a:srgbClr val="383838"/>
                </a:solidFill>
                <a:latin typeface="Century Gothic" panose="020B0502020202020204" pitchFamily="34" charset="0"/>
              </a:rPr>
              <a:t>Young Investigator Grants</a:t>
            </a:r>
            <a:endParaRPr lang="en-US" sz="3600" b="1" dirty="0">
              <a:solidFill>
                <a:srgbClr val="383838"/>
              </a:solidFill>
              <a:latin typeface="Century Gothic" panose="020B0502020202020204" pitchFamily="34" charset="0"/>
            </a:endParaRPr>
          </a:p>
        </p:txBody>
      </p:sp>
    </p:spTree>
    <p:extLst>
      <p:ext uri="{BB962C8B-B14F-4D97-AF65-F5344CB8AC3E}">
        <p14:creationId xmlns:p14="http://schemas.microsoft.com/office/powerpoint/2010/main" val="135079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1F4F1E-B7AA-9534-BB9E-E4A3498999DF}"/>
              </a:ext>
            </a:extLst>
          </p:cNvPr>
          <p:cNvSpPr>
            <a:spLocks noGrp="1"/>
          </p:cNvSpPr>
          <p:nvPr>
            <p:ph type="title"/>
          </p:nvPr>
        </p:nvSpPr>
        <p:spPr>
          <a:xfrm>
            <a:off x="6260760" y="339795"/>
            <a:ext cx="4977976" cy="1454051"/>
          </a:xfrm>
        </p:spPr>
        <p:txBody>
          <a:bodyPr>
            <a:normAutofit/>
          </a:bodyPr>
          <a:lstStyle/>
          <a:p>
            <a:r>
              <a:rPr lang="en-US" sz="3600" dirty="0">
                <a:solidFill>
                  <a:schemeClr val="tx2"/>
                </a:solidFill>
              </a:rPr>
              <a:t>Final Writing Tip</a:t>
            </a:r>
          </a:p>
        </p:txBody>
      </p:sp>
      <p:pic>
        <p:nvPicPr>
          <p:cNvPr id="7" name="Graphic 6" descr="Questions">
            <a:extLst>
              <a:ext uri="{FF2B5EF4-FFF2-40B4-BE49-F238E27FC236}">
                <a16:creationId xmlns:a16="http://schemas.microsoft.com/office/drawing/2014/main" id="{E9292EEA-4C1E-2278-B3E6-A0EE268605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951" y="1793846"/>
            <a:ext cx="3620021" cy="3620021"/>
          </a:xfrm>
          <a:prstGeom prst="rect">
            <a:avLst/>
          </a:prstGeom>
        </p:spPr>
      </p:pic>
      <p:sp>
        <p:nvSpPr>
          <p:cNvPr id="3" name="Content Placeholder 2">
            <a:extLst>
              <a:ext uri="{FF2B5EF4-FFF2-40B4-BE49-F238E27FC236}">
                <a16:creationId xmlns:a16="http://schemas.microsoft.com/office/drawing/2014/main" id="{83A8B831-24D7-87CA-C267-B9125639B687}"/>
              </a:ext>
            </a:extLst>
          </p:cNvPr>
          <p:cNvSpPr>
            <a:spLocks noGrp="1"/>
          </p:cNvSpPr>
          <p:nvPr>
            <p:ph idx="1"/>
          </p:nvPr>
        </p:nvSpPr>
        <p:spPr>
          <a:xfrm>
            <a:off x="6090574" y="1669312"/>
            <a:ext cx="5711566" cy="4954772"/>
          </a:xfrm>
        </p:spPr>
        <p:txBody>
          <a:bodyPr anchor="ctr">
            <a:normAutofit/>
          </a:bodyPr>
          <a:lstStyle/>
          <a:p>
            <a:r>
              <a:rPr lang="en-US" sz="2400" dirty="0">
                <a:solidFill>
                  <a:schemeClr val="tx2"/>
                </a:solidFill>
              </a:rPr>
              <a:t>Stay focused on your Aims!</a:t>
            </a:r>
          </a:p>
          <a:p>
            <a:endParaRPr lang="en-US" sz="2400" dirty="0">
              <a:solidFill>
                <a:schemeClr val="tx2"/>
              </a:solidFill>
            </a:endParaRPr>
          </a:p>
          <a:p>
            <a:r>
              <a:rPr lang="en-US" sz="2400" dirty="0">
                <a:solidFill>
                  <a:schemeClr val="tx2"/>
                </a:solidFill>
              </a:rPr>
              <a:t>Don’t include all possible research questions, surveys, etc. as it may look scattered &amp; too much to do </a:t>
            </a:r>
          </a:p>
          <a:p>
            <a:pPr lvl="1"/>
            <a:r>
              <a:rPr lang="en-US" dirty="0">
                <a:solidFill>
                  <a:schemeClr val="tx2"/>
                </a:solidFill>
              </a:rPr>
              <a:t>Also do not have room to justify everything or ability to add expertise for everything</a:t>
            </a:r>
          </a:p>
          <a:p>
            <a:pPr lvl="1"/>
            <a:endParaRPr lang="en-US" dirty="0">
              <a:solidFill>
                <a:schemeClr val="tx2"/>
              </a:solidFill>
            </a:endParaRPr>
          </a:p>
          <a:p>
            <a:r>
              <a:rPr lang="en-US" sz="2400" dirty="0">
                <a:solidFill>
                  <a:schemeClr val="tx2"/>
                </a:solidFill>
              </a:rPr>
              <a:t>Once you get the $$, you can add those extra pieces </a:t>
            </a:r>
            <a:r>
              <a:rPr lang="en-US" sz="2400" dirty="0">
                <a:solidFill>
                  <a:schemeClr val="tx2"/>
                </a:solidFill>
                <a:sym typeface="Wingdings" panose="05000000000000000000" pitchFamily="2" charset="2"/>
              </a:rPr>
              <a:t> </a:t>
            </a:r>
            <a:endParaRPr lang="en-US" sz="2400" dirty="0">
              <a:solidFill>
                <a:schemeClr val="tx2"/>
              </a:solidFill>
            </a:endParaRP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30437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Magnifying glass and question mark">
            <a:extLst>
              <a:ext uri="{FF2B5EF4-FFF2-40B4-BE49-F238E27FC236}">
                <a16:creationId xmlns:a16="http://schemas.microsoft.com/office/drawing/2014/main" id="{060FE3E4-6E4D-9DD3-850F-8B6E73A996D0}"/>
              </a:ext>
            </a:extLst>
          </p:cNvPr>
          <p:cNvPicPr>
            <a:picLocks noChangeAspect="1"/>
          </p:cNvPicPr>
          <p:nvPr/>
        </p:nvPicPr>
        <p:blipFill rotWithShape="1">
          <a:blip r:embed="rId3"/>
          <a:srcRect/>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D42C78-AF93-481A-8C16-EBA1086895EB}"/>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a:solidFill>
                  <a:srgbClr val="FFFFFF"/>
                </a:solidFill>
              </a:rPr>
              <a:t>Questions?</a:t>
            </a:r>
          </a:p>
        </p:txBody>
      </p:sp>
    </p:spTree>
    <p:extLst>
      <p:ext uri="{BB962C8B-B14F-4D97-AF65-F5344CB8AC3E}">
        <p14:creationId xmlns:p14="http://schemas.microsoft.com/office/powerpoint/2010/main" val="3073793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5CB43-E038-491D-B592-684F4EDF8CA6}"/>
              </a:ext>
            </a:extLst>
          </p:cNvPr>
          <p:cNvSpPr>
            <a:spLocks noGrp="1"/>
          </p:cNvSpPr>
          <p:nvPr>
            <p:ph type="ctrTitle"/>
          </p:nvPr>
        </p:nvSpPr>
        <p:spPr>
          <a:xfrm>
            <a:off x="3097161" y="1139616"/>
            <a:ext cx="8249736" cy="2387600"/>
          </a:xfrm>
        </p:spPr>
        <p:txBody>
          <a:bodyPr>
            <a:normAutofit/>
          </a:bodyPr>
          <a:lstStyle/>
          <a:p>
            <a:pPr algn="l"/>
            <a:r>
              <a:rPr lang="en-US" sz="4800" b="1" dirty="0">
                <a:latin typeface="Century Gothic" panose="020B0502020202020204" pitchFamily="34" charset="0"/>
              </a:rPr>
              <a:t>Our background and experience with NIH grants</a:t>
            </a:r>
          </a:p>
        </p:txBody>
      </p:sp>
      <p:cxnSp>
        <p:nvCxnSpPr>
          <p:cNvPr id="9" name="Straight Connector 8">
            <a:extLst>
              <a:ext uri="{FF2B5EF4-FFF2-40B4-BE49-F238E27FC236}">
                <a16:creationId xmlns:a16="http://schemas.microsoft.com/office/drawing/2014/main" id="{251353EA-2165-46B9-9B53-0131D75928DA}"/>
              </a:ext>
            </a:extLst>
          </p:cNvPr>
          <p:cNvCxnSpPr/>
          <p:nvPr/>
        </p:nvCxnSpPr>
        <p:spPr>
          <a:xfrm flipV="1">
            <a:off x="6096000" y="5697934"/>
            <a:ext cx="0" cy="190500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EC0B1416-1AAB-4CE6-AD2D-F9DCC393864C}"/>
              </a:ext>
            </a:extLst>
          </p:cNvPr>
          <p:cNvSpPr/>
          <p:nvPr/>
        </p:nvSpPr>
        <p:spPr>
          <a:xfrm>
            <a:off x="5943600" y="5506065"/>
            <a:ext cx="304800" cy="304800"/>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http://static.boredpanda.com/blog/wp-content/uploads/2014/06/children-around-the-world-22.jpg">
            <a:extLst>
              <a:ext uri="{FF2B5EF4-FFF2-40B4-BE49-F238E27FC236}">
                <a16:creationId xmlns:a16="http://schemas.microsoft.com/office/drawing/2014/main" id="{C60A4652-904C-4CDB-A177-1E1F69D18D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845" r="33199"/>
          <a:stretch/>
        </p:blipFill>
        <p:spPr bwMode="auto">
          <a:xfrm>
            <a:off x="261408" y="1371600"/>
            <a:ext cx="1820334" cy="4114800"/>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46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6E6B03-E60E-459F-A200-0A41F30D9B89}"/>
              </a:ext>
            </a:extLst>
          </p:cNvPr>
          <p:cNvSpPr>
            <a:spLocks noGrp="1"/>
          </p:cNvSpPr>
          <p:nvPr>
            <p:ph type="title"/>
          </p:nvPr>
        </p:nvSpPr>
        <p:spPr>
          <a:xfrm>
            <a:off x="1230312" y="365125"/>
            <a:ext cx="10125075" cy="1325563"/>
          </a:xfrm>
        </p:spPr>
        <p:txBody>
          <a:bodyPr vert="horz" lIns="91440" tIns="45720" rIns="91440" bIns="45720" rtlCol="0" anchor="ctr">
            <a:normAutofit/>
          </a:bodyPr>
          <a:lstStyle/>
          <a:p>
            <a:r>
              <a:rPr lang="en-US" b="1" dirty="0">
                <a:latin typeface="Century Gothic" panose="020B0502020202020204" pitchFamily="34" charset="0"/>
              </a:rPr>
              <a:t>Christine</a:t>
            </a:r>
          </a:p>
        </p:txBody>
      </p:sp>
      <p:sp>
        <p:nvSpPr>
          <p:cNvPr id="9" name="Text Placeholder 8">
            <a:extLst>
              <a:ext uri="{FF2B5EF4-FFF2-40B4-BE49-F238E27FC236}">
                <a16:creationId xmlns:a16="http://schemas.microsoft.com/office/drawing/2014/main" id="{EAD62ECF-5DB1-784C-3E00-836669CE9A90}"/>
              </a:ext>
            </a:extLst>
          </p:cNvPr>
          <p:cNvSpPr>
            <a:spLocks noGrp="1"/>
          </p:cNvSpPr>
          <p:nvPr>
            <p:ph type="body" idx="1"/>
          </p:nvPr>
        </p:nvSpPr>
        <p:spPr>
          <a:xfrm>
            <a:off x="1230311" y="1681163"/>
            <a:ext cx="4767264" cy="823912"/>
          </a:xfrm>
        </p:spPr>
        <p:txBody>
          <a:bodyPr/>
          <a:lstStyle/>
          <a:p>
            <a:r>
              <a:rPr lang="en-US" dirty="0"/>
              <a:t>Background</a:t>
            </a:r>
          </a:p>
        </p:txBody>
      </p:sp>
      <p:sp>
        <p:nvSpPr>
          <p:cNvPr id="3" name="Content Placeholder 2">
            <a:extLst>
              <a:ext uri="{FF2B5EF4-FFF2-40B4-BE49-F238E27FC236}">
                <a16:creationId xmlns:a16="http://schemas.microsoft.com/office/drawing/2014/main" id="{13C8638F-4F54-4641-9877-F9D9F5CA07F4}"/>
              </a:ext>
            </a:extLst>
          </p:cNvPr>
          <p:cNvSpPr>
            <a:spLocks noGrp="1"/>
          </p:cNvSpPr>
          <p:nvPr>
            <p:ph sz="half" idx="2"/>
          </p:nvPr>
        </p:nvSpPr>
        <p:spPr>
          <a:xfrm>
            <a:off x="1057275" y="2505075"/>
            <a:ext cx="4940300" cy="3987800"/>
          </a:xfrm>
        </p:spPr>
        <p:txBody>
          <a:bodyPr>
            <a:normAutofit lnSpcReduction="10000"/>
          </a:bodyPr>
          <a:lstStyle/>
          <a:p>
            <a:r>
              <a:rPr lang="en-US" sz="2200" dirty="0">
                <a:effectLst/>
                <a:latin typeface="Century Gothic" panose="020B0502020202020204" pitchFamily="34" charset="0"/>
                <a:ea typeface="SimSun" panose="02010600030101010101" pitchFamily="2" charset="-122"/>
              </a:rPr>
              <a:t>Postdoctoral Fellow</a:t>
            </a:r>
          </a:p>
          <a:p>
            <a:pPr lvl="1"/>
            <a:r>
              <a:rPr lang="en-US" sz="1800" dirty="0">
                <a:latin typeface="Century Gothic" panose="020B0502020202020204" pitchFamily="34" charset="0"/>
                <a:ea typeface="SimSun" panose="02010600030101010101" pitchFamily="2" charset="-122"/>
              </a:rPr>
              <a:t>University of Illinois at Chicago 2010-2011</a:t>
            </a:r>
          </a:p>
          <a:p>
            <a:pPr lvl="1"/>
            <a:r>
              <a:rPr lang="en-US" sz="1800" dirty="0">
                <a:effectLst/>
                <a:latin typeface="Century Gothic" panose="020B0502020202020204" pitchFamily="34" charset="0"/>
                <a:ea typeface="SimSun" panose="02010600030101010101" pitchFamily="2" charset="-122"/>
              </a:rPr>
              <a:t>Northwestern University 2011-2012</a:t>
            </a:r>
          </a:p>
          <a:p>
            <a:r>
              <a:rPr lang="en-US" sz="2200" dirty="0">
                <a:latin typeface="Century Gothic" panose="020B0502020202020204" pitchFamily="34" charset="0"/>
                <a:ea typeface="SimSun" panose="02010600030101010101" pitchFamily="2" charset="-122"/>
              </a:rPr>
              <a:t>Research Assistant Professor</a:t>
            </a:r>
          </a:p>
          <a:p>
            <a:pPr lvl="1"/>
            <a:r>
              <a:rPr lang="en-US" sz="1800" dirty="0">
                <a:effectLst/>
                <a:latin typeface="Century Gothic" panose="020B0502020202020204" pitchFamily="34" charset="0"/>
                <a:ea typeface="SimSun" panose="02010600030101010101" pitchFamily="2" charset="-122"/>
              </a:rPr>
              <a:t>Nort</a:t>
            </a:r>
            <a:r>
              <a:rPr lang="en-US" sz="1800" dirty="0">
                <a:latin typeface="Century Gothic" panose="020B0502020202020204" pitchFamily="34" charset="0"/>
                <a:ea typeface="SimSun" panose="02010600030101010101" pitchFamily="2" charset="-122"/>
              </a:rPr>
              <a:t>hwestern University 2012-2016</a:t>
            </a:r>
          </a:p>
          <a:p>
            <a:r>
              <a:rPr lang="en-US" sz="2200" dirty="0">
                <a:effectLst/>
                <a:latin typeface="Century Gothic" panose="020B0502020202020204" pitchFamily="34" charset="0"/>
                <a:ea typeface="SimSun" panose="02010600030101010101" pitchFamily="2" charset="-122"/>
              </a:rPr>
              <a:t>Assistant Professor</a:t>
            </a:r>
          </a:p>
          <a:p>
            <a:pPr lvl="1"/>
            <a:r>
              <a:rPr lang="en-US" sz="1800" dirty="0">
                <a:latin typeface="Century Gothic" panose="020B0502020202020204" pitchFamily="34" charset="0"/>
                <a:ea typeface="SimSun" panose="02010600030101010101" pitchFamily="2" charset="-122"/>
              </a:rPr>
              <a:t>USC 2017-2022</a:t>
            </a:r>
          </a:p>
          <a:p>
            <a:r>
              <a:rPr lang="en-US" sz="2200" dirty="0">
                <a:effectLst/>
                <a:latin typeface="Century Gothic" panose="020B0502020202020204" pitchFamily="34" charset="0"/>
                <a:ea typeface="SimSun" panose="02010600030101010101" pitchFamily="2" charset="-122"/>
              </a:rPr>
              <a:t>Associate Professor </a:t>
            </a:r>
          </a:p>
          <a:p>
            <a:pPr lvl="1"/>
            <a:r>
              <a:rPr lang="en-US" sz="1800" dirty="0">
                <a:latin typeface="Century Gothic" panose="020B0502020202020204" pitchFamily="34" charset="0"/>
                <a:ea typeface="SimSun" panose="02010600030101010101" pitchFamily="2" charset="-122"/>
              </a:rPr>
              <a:t>USC 2023-</a:t>
            </a:r>
            <a:endParaRPr lang="en-US" sz="1800" dirty="0">
              <a:effectLst/>
              <a:latin typeface="Century Gothic" panose="020B0502020202020204" pitchFamily="34" charset="0"/>
              <a:ea typeface="SimSun" panose="02010600030101010101" pitchFamily="2" charset="-122"/>
            </a:endParaRPr>
          </a:p>
        </p:txBody>
      </p:sp>
      <p:sp>
        <p:nvSpPr>
          <p:cNvPr id="10" name="Text Placeholder 9">
            <a:extLst>
              <a:ext uri="{FF2B5EF4-FFF2-40B4-BE49-F238E27FC236}">
                <a16:creationId xmlns:a16="http://schemas.microsoft.com/office/drawing/2014/main" id="{B20E0D0E-D094-5B6C-3986-882EF2CB2D45}"/>
              </a:ext>
            </a:extLst>
          </p:cNvPr>
          <p:cNvSpPr>
            <a:spLocks noGrp="1"/>
          </p:cNvSpPr>
          <p:nvPr>
            <p:ph type="body" sz="quarter" idx="3"/>
          </p:nvPr>
        </p:nvSpPr>
        <p:spPr/>
        <p:txBody>
          <a:bodyPr/>
          <a:lstStyle/>
          <a:p>
            <a:r>
              <a:rPr lang="en-US" dirty="0"/>
              <a:t>Track Record &amp; Luck</a:t>
            </a:r>
          </a:p>
        </p:txBody>
      </p:sp>
      <p:sp>
        <p:nvSpPr>
          <p:cNvPr id="11" name="Content Placeholder 10">
            <a:extLst>
              <a:ext uri="{FF2B5EF4-FFF2-40B4-BE49-F238E27FC236}">
                <a16:creationId xmlns:a16="http://schemas.microsoft.com/office/drawing/2014/main" id="{F066ED91-C5D3-CFE9-C0EE-CE72E8BFC331}"/>
              </a:ext>
            </a:extLst>
          </p:cNvPr>
          <p:cNvSpPr>
            <a:spLocks noGrp="1"/>
          </p:cNvSpPr>
          <p:nvPr>
            <p:ph sz="quarter" idx="4"/>
          </p:nvPr>
        </p:nvSpPr>
        <p:spPr/>
        <p:txBody>
          <a:bodyPr>
            <a:normAutofit lnSpcReduction="10000"/>
          </a:bodyPr>
          <a:lstStyle/>
          <a:p>
            <a:r>
              <a:rPr lang="en-US" sz="2200" dirty="0">
                <a:effectLst/>
                <a:latin typeface="Century Gothic" panose="020B0502020202020204" pitchFamily="34" charset="0"/>
                <a:ea typeface="SimSun" panose="02010600030101010101" pitchFamily="2" charset="-122"/>
              </a:rPr>
              <a:t>$50,000 in internal funding</a:t>
            </a:r>
          </a:p>
          <a:p>
            <a:endParaRPr lang="en-US" sz="2200" dirty="0">
              <a:effectLst/>
              <a:latin typeface="Century Gothic" panose="020B0502020202020204" pitchFamily="34" charset="0"/>
              <a:ea typeface="SimSun" panose="02010600030101010101" pitchFamily="2" charset="-122"/>
            </a:endParaRPr>
          </a:p>
          <a:p>
            <a:r>
              <a:rPr lang="en-US" sz="2200" dirty="0">
                <a:effectLst/>
                <a:latin typeface="Century Gothic" panose="020B0502020202020204" pitchFamily="34" charset="0"/>
                <a:ea typeface="SimSun" panose="02010600030101010101" pitchFamily="2" charset="-122"/>
              </a:rPr>
              <a:t>3 NIH or CDC grants as a PI totaling $4.5 million in grant funding</a:t>
            </a:r>
          </a:p>
          <a:p>
            <a:pPr lvl="1"/>
            <a:r>
              <a:rPr lang="en-US" sz="1800" dirty="0">
                <a:effectLst/>
                <a:latin typeface="Century Gothic" panose="020B0502020202020204" pitchFamily="34" charset="0"/>
                <a:ea typeface="SimSun" panose="02010600030101010101" pitchFamily="2" charset="-122"/>
              </a:rPr>
              <a:t>(Previous K12 at NU)</a:t>
            </a:r>
          </a:p>
          <a:p>
            <a:endParaRPr lang="en-US" sz="2200" dirty="0">
              <a:latin typeface="Century Gothic" panose="020B0502020202020204" pitchFamily="34" charset="0"/>
              <a:ea typeface="SimSun" panose="02010600030101010101" pitchFamily="2" charset="-122"/>
            </a:endParaRPr>
          </a:p>
          <a:p>
            <a:r>
              <a:rPr lang="en-US" sz="2200" dirty="0">
                <a:effectLst/>
                <a:latin typeface="Century Gothic" panose="020B0502020202020204" pitchFamily="34" charset="0"/>
                <a:ea typeface="SimSun" panose="02010600030101010101" pitchFamily="2" charset="-122"/>
              </a:rPr>
              <a:t>Co-I on several additional NIH grants</a:t>
            </a:r>
          </a:p>
          <a:p>
            <a:endParaRPr lang="en-US" sz="2200" dirty="0">
              <a:latin typeface="Century Gothic" panose="020B0502020202020204" pitchFamily="34" charset="0"/>
              <a:ea typeface="SimSun" panose="02010600030101010101" pitchFamily="2" charset="-122"/>
            </a:endParaRPr>
          </a:p>
          <a:p>
            <a:r>
              <a:rPr lang="en-US" sz="2200" dirty="0">
                <a:effectLst/>
                <a:latin typeface="Century Gothic" panose="020B0502020202020204" pitchFamily="34" charset="0"/>
                <a:ea typeface="SimSun" panose="02010600030101010101" pitchFamily="2" charset="-122"/>
              </a:rPr>
              <a:t>NIH reviewer</a:t>
            </a:r>
          </a:p>
          <a:p>
            <a:endParaRPr lang="en-US" dirty="0"/>
          </a:p>
        </p:txBody>
      </p:sp>
      <p:sp>
        <p:nvSpPr>
          <p:cNvPr id="5" name="Rectangle 4">
            <a:extLst>
              <a:ext uri="{FF2B5EF4-FFF2-40B4-BE49-F238E27FC236}">
                <a16:creationId xmlns:a16="http://schemas.microsoft.com/office/drawing/2014/main" id="{E2D7488C-AEDA-4B88-9E21-3AA4A89C46D1}"/>
              </a:ext>
            </a:extLst>
          </p:cNvPr>
          <p:cNvSpPr/>
          <p:nvPr/>
        </p:nvSpPr>
        <p:spPr>
          <a:xfrm>
            <a:off x="-9525" y="0"/>
            <a:ext cx="762000" cy="6867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7C99BE0-AA86-42C5-9866-7B49972A54B5}"/>
              </a:ext>
            </a:extLst>
          </p:cNvPr>
          <p:cNvSpPr txBox="1"/>
          <p:nvPr/>
        </p:nvSpPr>
        <p:spPr>
          <a:xfrm rot="16200000">
            <a:off x="-2556413" y="3445166"/>
            <a:ext cx="5965095" cy="646331"/>
          </a:xfrm>
          <a:prstGeom prst="rect">
            <a:avLst/>
          </a:prstGeom>
          <a:noFill/>
        </p:spPr>
        <p:txBody>
          <a:bodyPr wrap="none" rtlCol="0">
            <a:spAutoFit/>
          </a:bodyPr>
          <a:lstStyle/>
          <a:p>
            <a:r>
              <a:rPr lang="en-US" sz="3600" dirty="0">
                <a:solidFill>
                  <a:srgbClr val="383838"/>
                </a:solidFill>
                <a:latin typeface="Century Gothic" panose="020B0502020202020204" pitchFamily="34" charset="0"/>
              </a:rPr>
              <a:t>Young Investigator Grants</a:t>
            </a:r>
            <a:endParaRPr lang="en-US" sz="3600" b="1" dirty="0">
              <a:solidFill>
                <a:srgbClr val="383838"/>
              </a:solidFill>
              <a:latin typeface="Century Gothic" panose="020B0502020202020204" pitchFamily="34" charset="0"/>
            </a:endParaRPr>
          </a:p>
        </p:txBody>
      </p:sp>
      <p:sp>
        <p:nvSpPr>
          <p:cNvPr id="7" name="Rectangle 6">
            <a:extLst>
              <a:ext uri="{FF2B5EF4-FFF2-40B4-BE49-F238E27FC236}">
                <a16:creationId xmlns:a16="http://schemas.microsoft.com/office/drawing/2014/main" id="{9215EABE-33A1-421B-A491-BE79EE021CA5}"/>
              </a:ext>
            </a:extLst>
          </p:cNvPr>
          <p:cNvSpPr/>
          <p:nvPr/>
        </p:nvSpPr>
        <p:spPr>
          <a:xfrm>
            <a:off x="749300" y="0"/>
            <a:ext cx="393700" cy="6870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miling at camera&#10;&#10;Description automatically generated">
            <a:extLst>
              <a:ext uri="{FF2B5EF4-FFF2-40B4-BE49-F238E27FC236}">
                <a16:creationId xmlns:a16="http://schemas.microsoft.com/office/drawing/2014/main" id="{81921745-21DE-4387-674B-91E41893B5C7}"/>
              </a:ext>
            </a:extLst>
          </p:cNvPr>
          <p:cNvPicPr>
            <a:picLocks noChangeAspect="1"/>
          </p:cNvPicPr>
          <p:nvPr/>
        </p:nvPicPr>
        <p:blipFill rotWithShape="1">
          <a:blip r:embed="rId3">
            <a:extLst>
              <a:ext uri="{28A0092B-C50C-407E-A947-70E740481C1C}">
                <a14:useLocalDpi xmlns:a14="http://schemas.microsoft.com/office/drawing/2010/main" val="0"/>
              </a:ext>
            </a:extLst>
          </a:blip>
          <a:srcRect l="22167" t="12315" r="29392" b="-3941"/>
          <a:stretch/>
        </p:blipFill>
        <p:spPr>
          <a:xfrm>
            <a:off x="10118726" y="370972"/>
            <a:ext cx="1484648" cy="1872166"/>
          </a:xfrm>
          <a:prstGeom prst="rect">
            <a:avLst/>
          </a:prstGeom>
        </p:spPr>
      </p:pic>
      <p:sp>
        <p:nvSpPr>
          <p:cNvPr id="12" name="TextBox 11">
            <a:extLst>
              <a:ext uri="{FF2B5EF4-FFF2-40B4-BE49-F238E27FC236}">
                <a16:creationId xmlns:a16="http://schemas.microsoft.com/office/drawing/2014/main" id="{C7E9AA83-B272-D867-1683-8578D83A942A}"/>
              </a:ext>
            </a:extLst>
          </p:cNvPr>
          <p:cNvSpPr txBox="1"/>
          <p:nvPr/>
        </p:nvSpPr>
        <p:spPr>
          <a:xfrm>
            <a:off x="10810368" y="3727230"/>
            <a:ext cx="1090038" cy="707886"/>
          </a:xfrm>
          <a:custGeom>
            <a:avLst/>
            <a:gdLst>
              <a:gd name="connsiteX0" fmla="*/ 0 w 1090038"/>
              <a:gd name="connsiteY0" fmla="*/ 0 h 707886"/>
              <a:gd name="connsiteX1" fmla="*/ 545019 w 1090038"/>
              <a:gd name="connsiteY1" fmla="*/ 0 h 707886"/>
              <a:gd name="connsiteX2" fmla="*/ 1090038 w 1090038"/>
              <a:gd name="connsiteY2" fmla="*/ 0 h 707886"/>
              <a:gd name="connsiteX3" fmla="*/ 1090038 w 1090038"/>
              <a:gd name="connsiteY3" fmla="*/ 368101 h 707886"/>
              <a:gd name="connsiteX4" fmla="*/ 1090038 w 1090038"/>
              <a:gd name="connsiteY4" fmla="*/ 707886 h 707886"/>
              <a:gd name="connsiteX5" fmla="*/ 545019 w 1090038"/>
              <a:gd name="connsiteY5" fmla="*/ 707886 h 707886"/>
              <a:gd name="connsiteX6" fmla="*/ 0 w 1090038"/>
              <a:gd name="connsiteY6" fmla="*/ 707886 h 707886"/>
              <a:gd name="connsiteX7" fmla="*/ 0 w 1090038"/>
              <a:gd name="connsiteY7" fmla="*/ 361022 h 707886"/>
              <a:gd name="connsiteX8" fmla="*/ 0 w 1090038"/>
              <a:gd name="connsiteY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038" h="707886" extrusionOk="0">
                <a:moveTo>
                  <a:pt x="0" y="0"/>
                </a:moveTo>
                <a:cubicBezTo>
                  <a:pt x="233606" y="-24847"/>
                  <a:pt x="427508" y="39698"/>
                  <a:pt x="545019" y="0"/>
                </a:cubicBezTo>
                <a:cubicBezTo>
                  <a:pt x="662530" y="-39698"/>
                  <a:pt x="861567" y="28228"/>
                  <a:pt x="1090038" y="0"/>
                </a:cubicBezTo>
                <a:cubicBezTo>
                  <a:pt x="1126714" y="87786"/>
                  <a:pt x="1047999" y="256956"/>
                  <a:pt x="1090038" y="368101"/>
                </a:cubicBezTo>
                <a:cubicBezTo>
                  <a:pt x="1132077" y="479246"/>
                  <a:pt x="1084156" y="574125"/>
                  <a:pt x="1090038" y="707886"/>
                </a:cubicBezTo>
                <a:cubicBezTo>
                  <a:pt x="873131" y="762289"/>
                  <a:pt x="721068" y="655580"/>
                  <a:pt x="545019" y="707886"/>
                </a:cubicBezTo>
                <a:cubicBezTo>
                  <a:pt x="368970" y="760192"/>
                  <a:pt x="193284" y="696604"/>
                  <a:pt x="0" y="707886"/>
                </a:cubicBezTo>
                <a:cubicBezTo>
                  <a:pt x="-35333" y="612240"/>
                  <a:pt x="33084" y="457939"/>
                  <a:pt x="0" y="361022"/>
                </a:cubicBezTo>
                <a:cubicBezTo>
                  <a:pt x="-33084" y="264105"/>
                  <a:pt x="31897" y="99435"/>
                  <a:pt x="0" y="0"/>
                </a:cubicBezTo>
                <a:close/>
              </a:path>
            </a:pathLst>
          </a:custGeom>
          <a:noFill/>
          <a:ln>
            <a:solidFill>
              <a:schemeClr val="tx1"/>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spAutoFit/>
          </a:bodyPr>
          <a:lstStyle/>
          <a:p>
            <a:pPr algn="ctr"/>
            <a:r>
              <a:rPr lang="en-US" sz="2000" dirty="0"/>
              <a:t>38% Success</a:t>
            </a:r>
          </a:p>
        </p:txBody>
      </p:sp>
    </p:spTree>
    <p:extLst>
      <p:ext uri="{BB962C8B-B14F-4D97-AF65-F5344CB8AC3E}">
        <p14:creationId xmlns:p14="http://schemas.microsoft.com/office/powerpoint/2010/main" val="52386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6E6B03-E60E-459F-A200-0A41F30D9B89}"/>
              </a:ext>
            </a:extLst>
          </p:cNvPr>
          <p:cNvSpPr>
            <a:spLocks noGrp="1"/>
          </p:cNvSpPr>
          <p:nvPr>
            <p:ph type="title"/>
          </p:nvPr>
        </p:nvSpPr>
        <p:spPr>
          <a:xfrm>
            <a:off x="1901825" y="235267"/>
            <a:ext cx="9259528" cy="1325563"/>
          </a:xfrm>
        </p:spPr>
        <p:txBody>
          <a:bodyPr vert="horz" lIns="91440" tIns="45720" rIns="91440" bIns="45720" rtlCol="0" anchor="ctr">
            <a:normAutofit/>
          </a:bodyPr>
          <a:lstStyle/>
          <a:p>
            <a:r>
              <a:rPr lang="en-US" b="1" dirty="0">
                <a:latin typeface="Century Gothic" panose="020B0502020202020204" pitchFamily="34" charset="0"/>
              </a:rPr>
              <a:t>Gaye</a:t>
            </a:r>
          </a:p>
        </p:txBody>
      </p:sp>
      <p:sp>
        <p:nvSpPr>
          <p:cNvPr id="5" name="Rectangle 4">
            <a:extLst>
              <a:ext uri="{FF2B5EF4-FFF2-40B4-BE49-F238E27FC236}">
                <a16:creationId xmlns:a16="http://schemas.microsoft.com/office/drawing/2014/main" id="{E2D7488C-AEDA-4B88-9E21-3AA4A89C46D1}"/>
              </a:ext>
            </a:extLst>
          </p:cNvPr>
          <p:cNvSpPr/>
          <p:nvPr/>
        </p:nvSpPr>
        <p:spPr>
          <a:xfrm>
            <a:off x="-9525" y="0"/>
            <a:ext cx="762000" cy="6867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7C99BE0-AA86-42C5-9866-7B49972A54B5}"/>
              </a:ext>
            </a:extLst>
          </p:cNvPr>
          <p:cNvSpPr txBox="1"/>
          <p:nvPr/>
        </p:nvSpPr>
        <p:spPr>
          <a:xfrm rot="16200000">
            <a:off x="-2556413" y="3445166"/>
            <a:ext cx="5965095" cy="646331"/>
          </a:xfrm>
          <a:prstGeom prst="rect">
            <a:avLst/>
          </a:prstGeom>
          <a:noFill/>
        </p:spPr>
        <p:txBody>
          <a:bodyPr wrap="none" rtlCol="0">
            <a:spAutoFit/>
          </a:bodyPr>
          <a:lstStyle/>
          <a:p>
            <a:r>
              <a:rPr lang="en-US" sz="3600" dirty="0">
                <a:solidFill>
                  <a:srgbClr val="383838"/>
                </a:solidFill>
                <a:latin typeface="Century Gothic" panose="020B0502020202020204" pitchFamily="34" charset="0"/>
              </a:rPr>
              <a:t>Young Investigator Grants</a:t>
            </a:r>
            <a:endParaRPr lang="en-US" sz="3600" b="1" dirty="0">
              <a:solidFill>
                <a:srgbClr val="383838"/>
              </a:solidFill>
              <a:latin typeface="Century Gothic" panose="020B0502020202020204" pitchFamily="34" charset="0"/>
            </a:endParaRPr>
          </a:p>
        </p:txBody>
      </p:sp>
      <p:sp>
        <p:nvSpPr>
          <p:cNvPr id="7" name="Rectangle 6">
            <a:extLst>
              <a:ext uri="{FF2B5EF4-FFF2-40B4-BE49-F238E27FC236}">
                <a16:creationId xmlns:a16="http://schemas.microsoft.com/office/drawing/2014/main" id="{9215EABE-33A1-421B-A491-BE79EE021CA5}"/>
              </a:ext>
            </a:extLst>
          </p:cNvPr>
          <p:cNvSpPr/>
          <p:nvPr/>
        </p:nvSpPr>
        <p:spPr>
          <a:xfrm>
            <a:off x="749300" y="0"/>
            <a:ext cx="393700" cy="6870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3C8638F-4F54-4641-9877-F9D9F5CA07F4}"/>
              </a:ext>
            </a:extLst>
          </p:cNvPr>
          <p:cNvSpPr>
            <a:spLocks noGrp="1"/>
          </p:cNvSpPr>
          <p:nvPr>
            <p:ph idx="1"/>
          </p:nvPr>
        </p:nvSpPr>
        <p:spPr>
          <a:xfrm>
            <a:off x="4251152" y="1361209"/>
            <a:ext cx="7697008" cy="4815754"/>
          </a:xfrm>
        </p:spPr>
        <p:txBody>
          <a:bodyPr>
            <a:normAutofit lnSpcReduction="10000"/>
          </a:bodyPr>
          <a:lstStyle/>
          <a:p>
            <a:pPr marL="0" indent="0">
              <a:spcAft>
                <a:spcPts val="1200"/>
              </a:spcAft>
              <a:buNone/>
            </a:pPr>
            <a:r>
              <a:rPr lang="en-US" sz="1800" b="1" u="sng" dirty="0">
                <a:latin typeface="Century Gothic" panose="020B0502020202020204" pitchFamily="34" charset="0"/>
                <a:ea typeface="SimSun" panose="02010600030101010101" pitchFamily="2" charset="-122"/>
              </a:rPr>
              <a:t>Over the past 20 years, worked with 60+ faculty members to submit 1,000+ grant applications</a:t>
            </a:r>
          </a:p>
          <a:p>
            <a:pPr marL="0" indent="0">
              <a:spcAft>
                <a:spcPts val="1200"/>
              </a:spcAft>
              <a:buNone/>
            </a:pPr>
            <a:r>
              <a:rPr lang="en-US" sz="1800" b="1" u="sng" dirty="0">
                <a:effectLst/>
                <a:latin typeface="Century Gothic" panose="020B0502020202020204" pitchFamily="34" charset="0"/>
                <a:ea typeface="SimSun" panose="02010600030101010101" pitchFamily="2" charset="-122"/>
              </a:rPr>
              <a:t>Over the past 5 years, helped Department of Exercise Science faculty receive 400 research grants totaling $45 million</a:t>
            </a:r>
          </a:p>
          <a:p>
            <a:pPr marL="0" indent="0">
              <a:spcAft>
                <a:spcPts val="1200"/>
              </a:spcAft>
              <a:buNone/>
            </a:pPr>
            <a:r>
              <a:rPr lang="en-US" sz="1800" b="1" u="sng" dirty="0">
                <a:latin typeface="Century Gothic" panose="020B0502020202020204" pitchFamily="34" charset="0"/>
                <a:ea typeface="SimSun" panose="02010600030101010101" pitchFamily="2" charset="-122"/>
              </a:rPr>
              <a:t>I’ve had a lot of opportunities to observe what works and what doesn’t work in terms of submitting and receiving research grants – and I have a lot of opinions about who is likely to be funded!</a:t>
            </a:r>
          </a:p>
          <a:p>
            <a:pPr marL="0" indent="0">
              <a:spcAft>
                <a:spcPts val="1200"/>
              </a:spcAft>
              <a:buNone/>
            </a:pPr>
            <a:r>
              <a:rPr lang="en-US" sz="1800" b="1" u="sng" dirty="0">
                <a:latin typeface="Century Gothic" panose="020B0502020202020204" pitchFamily="34" charset="0"/>
                <a:ea typeface="SimSun" panose="02010600030101010101" pitchFamily="2" charset="-122"/>
              </a:rPr>
              <a:t>BUT…</a:t>
            </a:r>
          </a:p>
          <a:p>
            <a:pPr marL="0" indent="0">
              <a:spcAft>
                <a:spcPts val="1200"/>
              </a:spcAft>
              <a:buNone/>
            </a:pPr>
            <a:r>
              <a:rPr lang="en-US" sz="1800" b="1" u="sng" dirty="0">
                <a:effectLst/>
                <a:latin typeface="Century Gothic" panose="020B0502020202020204" pitchFamily="34" charset="0"/>
                <a:ea typeface="SimSun" panose="02010600030101010101" pitchFamily="2" charset="-122"/>
              </a:rPr>
              <a:t>I’m not a scientist.</a:t>
            </a:r>
          </a:p>
          <a:p>
            <a:pPr marL="0" indent="0">
              <a:spcAft>
                <a:spcPts val="1200"/>
              </a:spcAft>
              <a:buNone/>
            </a:pPr>
            <a:r>
              <a:rPr lang="en-US" sz="1800" b="1" u="sng" dirty="0">
                <a:latin typeface="Century Gothic" panose="020B0502020202020204" pitchFamily="34" charset="0"/>
                <a:ea typeface="SimSun" panose="02010600030101010101" pitchFamily="2" charset="-122"/>
              </a:rPr>
              <a:t>I’ve never submitted, much less received, a research grant as PI. </a:t>
            </a:r>
          </a:p>
          <a:p>
            <a:pPr marL="0" indent="0">
              <a:spcAft>
                <a:spcPts val="1200"/>
              </a:spcAft>
              <a:buNone/>
            </a:pPr>
            <a:r>
              <a:rPr lang="en-US" sz="1800" b="1" u="sng" dirty="0">
                <a:effectLst/>
                <a:latin typeface="Century Gothic" panose="020B0502020202020204" pitchFamily="34" charset="0"/>
                <a:ea typeface="SimSun" panose="02010600030101010101" pitchFamily="2" charset="-122"/>
              </a:rPr>
              <a:t>So I can’t </a:t>
            </a:r>
            <a:r>
              <a:rPr lang="en-US" sz="1800" b="1" u="sng" dirty="0">
                <a:latin typeface="Century Gothic" panose="020B0502020202020204" pitchFamily="34" charset="0"/>
                <a:ea typeface="SimSun" panose="02010600030101010101" pitchFamily="2" charset="-122"/>
              </a:rPr>
              <a:t>say</a:t>
            </a:r>
            <a:r>
              <a:rPr lang="en-US" sz="1800" b="1" u="sng" dirty="0">
                <a:effectLst/>
                <a:latin typeface="Century Gothic" panose="020B0502020202020204" pitchFamily="34" charset="0"/>
                <a:ea typeface="SimSun" panose="02010600030101010101" pitchFamily="2" charset="-122"/>
              </a:rPr>
              <a:t> for certain what will work for you, but I can tell you what’ve I’ve seen work for dozens of faculty members over a number of years.</a:t>
            </a:r>
          </a:p>
        </p:txBody>
      </p:sp>
      <p:pic>
        <p:nvPicPr>
          <p:cNvPr id="2050" name="Picture 2" descr="profile">
            <a:extLst>
              <a:ext uri="{FF2B5EF4-FFF2-40B4-BE49-F238E27FC236}">
                <a16:creationId xmlns:a16="http://schemas.microsoft.com/office/drawing/2014/main" id="{A252D261-0BA0-4847-BBF3-0686FC858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578" y="1825625"/>
            <a:ext cx="2428875" cy="242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48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5CB43-E038-491D-B592-684F4EDF8CA6}"/>
              </a:ext>
            </a:extLst>
          </p:cNvPr>
          <p:cNvSpPr>
            <a:spLocks noGrp="1"/>
          </p:cNvSpPr>
          <p:nvPr>
            <p:ph type="ctrTitle"/>
          </p:nvPr>
        </p:nvSpPr>
        <p:spPr>
          <a:xfrm>
            <a:off x="3097161" y="1139616"/>
            <a:ext cx="8249736" cy="2387600"/>
          </a:xfrm>
        </p:spPr>
        <p:txBody>
          <a:bodyPr>
            <a:normAutofit/>
          </a:bodyPr>
          <a:lstStyle/>
          <a:p>
            <a:pPr algn="l"/>
            <a:r>
              <a:rPr lang="en-US" sz="4800" b="1" dirty="0">
                <a:latin typeface="Century Gothic" panose="020B0502020202020204" pitchFamily="34" charset="0"/>
              </a:rPr>
              <a:t>Our Recommendations</a:t>
            </a:r>
          </a:p>
        </p:txBody>
      </p:sp>
      <p:sp>
        <p:nvSpPr>
          <p:cNvPr id="3" name="Subtitle 2">
            <a:extLst>
              <a:ext uri="{FF2B5EF4-FFF2-40B4-BE49-F238E27FC236}">
                <a16:creationId xmlns:a16="http://schemas.microsoft.com/office/drawing/2014/main" id="{C8067653-2FCD-446C-8AE9-5F2951238302}"/>
              </a:ext>
            </a:extLst>
          </p:cNvPr>
          <p:cNvSpPr>
            <a:spLocks noGrp="1"/>
          </p:cNvSpPr>
          <p:nvPr>
            <p:ph type="subTitle" idx="1"/>
          </p:nvPr>
        </p:nvSpPr>
        <p:spPr>
          <a:xfrm>
            <a:off x="3097158" y="3602038"/>
            <a:ext cx="8249737" cy="1655762"/>
          </a:xfrm>
        </p:spPr>
        <p:txBody>
          <a:bodyPr/>
          <a:lstStyle/>
          <a:p>
            <a:pPr algn="l"/>
            <a:r>
              <a:rPr lang="en-US" dirty="0">
                <a:latin typeface="Century Gothic" panose="020B0502020202020204" pitchFamily="34" charset="0"/>
              </a:rPr>
              <a:t>And our observations about NIH-funded investigators</a:t>
            </a:r>
          </a:p>
        </p:txBody>
      </p:sp>
      <p:cxnSp>
        <p:nvCxnSpPr>
          <p:cNvPr id="9" name="Straight Connector 8">
            <a:extLst>
              <a:ext uri="{FF2B5EF4-FFF2-40B4-BE49-F238E27FC236}">
                <a16:creationId xmlns:a16="http://schemas.microsoft.com/office/drawing/2014/main" id="{251353EA-2165-46B9-9B53-0131D75928DA}"/>
              </a:ext>
            </a:extLst>
          </p:cNvPr>
          <p:cNvCxnSpPr/>
          <p:nvPr/>
        </p:nvCxnSpPr>
        <p:spPr>
          <a:xfrm flipV="1">
            <a:off x="6096000" y="5697934"/>
            <a:ext cx="0" cy="190500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EC0B1416-1AAB-4CE6-AD2D-F9DCC393864C}"/>
              </a:ext>
            </a:extLst>
          </p:cNvPr>
          <p:cNvSpPr/>
          <p:nvPr/>
        </p:nvSpPr>
        <p:spPr>
          <a:xfrm>
            <a:off x="5943600" y="5506065"/>
            <a:ext cx="304800" cy="304800"/>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ttp://static.boredpanda.com/blog/wp-content/uploads/2014/04/children-around-the-world-5.jpg">
            <a:extLst>
              <a:ext uri="{FF2B5EF4-FFF2-40B4-BE49-F238E27FC236}">
                <a16:creationId xmlns:a16="http://schemas.microsoft.com/office/drawing/2014/main" id="{6617B8B9-CFF2-40B4-9ABB-E4D23D3AF1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806" r="27907"/>
          <a:stretch/>
        </p:blipFill>
        <p:spPr bwMode="auto">
          <a:xfrm>
            <a:off x="276225" y="1143000"/>
            <a:ext cx="1809750" cy="4114800"/>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88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A8BCCBD-F61A-40C4-9E4A-F032768EC99B}"/>
              </a:ext>
            </a:extLst>
          </p:cNvPr>
          <p:cNvSpPr>
            <a:spLocks noGrp="1"/>
          </p:cNvSpPr>
          <p:nvPr>
            <p:ph idx="1"/>
          </p:nvPr>
        </p:nvSpPr>
        <p:spPr>
          <a:xfrm>
            <a:off x="1600200" y="1825625"/>
            <a:ext cx="9753600" cy="4351338"/>
          </a:xfrm>
        </p:spPr>
        <p:txBody>
          <a:bodyPr>
            <a:normAutofit/>
          </a:bodyPr>
          <a:lstStyle/>
          <a:p>
            <a:pPr>
              <a:spcBef>
                <a:spcPts val="0"/>
              </a:spcBef>
              <a:spcAft>
                <a:spcPts val="3600"/>
              </a:spcAft>
            </a:pPr>
            <a:r>
              <a:rPr lang="en-US" sz="2400" dirty="0">
                <a:latin typeface="Century Gothic" panose="020B0502020202020204" pitchFamily="34" charset="0"/>
              </a:rPr>
              <a:t>Getting funded by NIH or any other major funder almost never happens quickly – researchers have to be willing to play the long game</a:t>
            </a:r>
          </a:p>
          <a:p>
            <a:pPr>
              <a:spcBef>
                <a:spcPts val="0"/>
              </a:spcBef>
              <a:spcAft>
                <a:spcPts val="3600"/>
              </a:spcAft>
            </a:pPr>
            <a:r>
              <a:rPr lang="en-US" sz="2400" dirty="0">
                <a:latin typeface="Century Gothic" panose="020B0502020202020204" pitchFamily="34" charset="0"/>
              </a:rPr>
              <a:t>Getting funded involves time, effort, patience, frustration, (tears!) and a willingness to learn, adapt, and keep going.</a:t>
            </a:r>
          </a:p>
          <a:p>
            <a:pPr>
              <a:spcBef>
                <a:spcPts val="0"/>
              </a:spcBef>
              <a:spcAft>
                <a:spcPts val="3600"/>
              </a:spcAft>
            </a:pPr>
            <a:r>
              <a:rPr lang="en-US" sz="2400" dirty="0">
                <a:latin typeface="Century Gothic" panose="020B0502020202020204" pitchFamily="34" charset="0"/>
              </a:rPr>
              <a:t>And the game isn’t over once you get funded – it keeps going, and it only gets a little bit easier.</a:t>
            </a:r>
          </a:p>
          <a:p>
            <a:pPr>
              <a:spcBef>
                <a:spcPts val="0"/>
              </a:spcBef>
              <a:spcAft>
                <a:spcPts val="3600"/>
              </a:spcAft>
            </a:pPr>
            <a:endParaRPr lang="en-US" sz="2400" dirty="0">
              <a:latin typeface="Century Gothic" panose="020B0502020202020204" pitchFamily="34" charset="0"/>
            </a:endParaRPr>
          </a:p>
          <a:p>
            <a:pPr>
              <a:spcBef>
                <a:spcPts val="0"/>
              </a:spcBef>
              <a:spcAft>
                <a:spcPts val="3600"/>
              </a:spcAft>
            </a:pPr>
            <a:endParaRPr lang="en-US" sz="2400" dirty="0">
              <a:latin typeface="Century Gothic" panose="020B0502020202020204" pitchFamily="34" charset="0"/>
            </a:endParaRPr>
          </a:p>
        </p:txBody>
      </p:sp>
      <p:sp>
        <p:nvSpPr>
          <p:cNvPr id="5" name="Rectangle 4">
            <a:extLst>
              <a:ext uri="{FF2B5EF4-FFF2-40B4-BE49-F238E27FC236}">
                <a16:creationId xmlns:a16="http://schemas.microsoft.com/office/drawing/2014/main" id="{E2D7488C-AEDA-4B88-9E21-3AA4A89C46D1}"/>
              </a:ext>
            </a:extLst>
          </p:cNvPr>
          <p:cNvSpPr/>
          <p:nvPr/>
        </p:nvSpPr>
        <p:spPr>
          <a:xfrm>
            <a:off x="-9525" y="0"/>
            <a:ext cx="762000" cy="6867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7C99BE0-AA86-42C5-9866-7B49972A54B5}"/>
              </a:ext>
            </a:extLst>
          </p:cNvPr>
          <p:cNvSpPr txBox="1"/>
          <p:nvPr/>
        </p:nvSpPr>
        <p:spPr>
          <a:xfrm rot="16200000">
            <a:off x="-2556413" y="3445166"/>
            <a:ext cx="5965095" cy="646331"/>
          </a:xfrm>
          <a:prstGeom prst="rect">
            <a:avLst/>
          </a:prstGeom>
          <a:noFill/>
        </p:spPr>
        <p:txBody>
          <a:bodyPr wrap="none" rtlCol="0">
            <a:spAutoFit/>
          </a:bodyPr>
          <a:lstStyle/>
          <a:p>
            <a:r>
              <a:rPr lang="en-US" sz="3600" dirty="0">
                <a:solidFill>
                  <a:srgbClr val="383838"/>
                </a:solidFill>
                <a:latin typeface="Century Gothic" panose="020B0502020202020204" pitchFamily="34" charset="0"/>
              </a:rPr>
              <a:t>Young Investigator Grants</a:t>
            </a:r>
            <a:endParaRPr lang="en-US" sz="3600" b="1" dirty="0">
              <a:solidFill>
                <a:srgbClr val="383838"/>
              </a:solidFill>
              <a:latin typeface="Century Gothic" panose="020B0502020202020204" pitchFamily="34" charset="0"/>
            </a:endParaRPr>
          </a:p>
        </p:txBody>
      </p:sp>
      <p:sp>
        <p:nvSpPr>
          <p:cNvPr id="7" name="Rectangle 6">
            <a:extLst>
              <a:ext uri="{FF2B5EF4-FFF2-40B4-BE49-F238E27FC236}">
                <a16:creationId xmlns:a16="http://schemas.microsoft.com/office/drawing/2014/main" id="{9215EABE-33A1-421B-A491-BE79EE021CA5}"/>
              </a:ext>
            </a:extLst>
          </p:cNvPr>
          <p:cNvSpPr/>
          <p:nvPr/>
        </p:nvSpPr>
        <p:spPr>
          <a:xfrm>
            <a:off x="749300" y="0"/>
            <a:ext cx="393700" cy="6870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CC37AEB-4325-48C0-9D86-02057021A4AA}"/>
              </a:ext>
            </a:extLst>
          </p:cNvPr>
          <p:cNvSpPr txBox="1">
            <a:spLocks/>
          </p:cNvSpPr>
          <p:nvPr/>
        </p:nvSpPr>
        <p:spPr>
          <a:xfrm>
            <a:off x="1901825" y="235267"/>
            <a:ext cx="92595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entury Gothic" panose="020B0502020202020204" pitchFamily="34" charset="0"/>
              </a:rPr>
              <a:t>Plan to Play the Long Game</a:t>
            </a:r>
          </a:p>
        </p:txBody>
      </p:sp>
    </p:spTree>
    <p:extLst>
      <p:ext uri="{BB962C8B-B14F-4D97-AF65-F5344CB8AC3E}">
        <p14:creationId xmlns:p14="http://schemas.microsoft.com/office/powerpoint/2010/main" val="249656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A8BCCBD-F61A-40C4-9E4A-F032768EC99B}"/>
              </a:ext>
            </a:extLst>
          </p:cNvPr>
          <p:cNvSpPr>
            <a:spLocks noGrp="1"/>
          </p:cNvSpPr>
          <p:nvPr>
            <p:ph idx="1"/>
          </p:nvPr>
        </p:nvSpPr>
        <p:spPr>
          <a:xfrm>
            <a:off x="1901825" y="997528"/>
            <a:ext cx="9451975" cy="5179436"/>
          </a:xfrm>
        </p:spPr>
        <p:txBody>
          <a:bodyPr>
            <a:normAutofit fontScale="85000" lnSpcReduction="20000"/>
          </a:bodyPr>
          <a:lstStyle/>
          <a:p>
            <a:pPr>
              <a:spcBef>
                <a:spcPts val="0"/>
              </a:spcBef>
              <a:spcAft>
                <a:spcPts val="3600"/>
              </a:spcAft>
            </a:pPr>
            <a:endParaRPr lang="en-US" sz="2400" dirty="0">
              <a:latin typeface="Century Gothic" panose="020B0502020202020204" pitchFamily="34" charset="0"/>
            </a:endParaRPr>
          </a:p>
          <a:p>
            <a:pPr>
              <a:spcBef>
                <a:spcPts val="0"/>
              </a:spcBef>
              <a:spcAft>
                <a:spcPts val="3600"/>
              </a:spcAft>
            </a:pPr>
            <a:r>
              <a:rPr lang="en-US" sz="3300" dirty="0">
                <a:latin typeface="Century Gothic" panose="020B0502020202020204" pitchFamily="34" charset="0"/>
              </a:rPr>
              <a:t>This seems obvious, but… funded principal investigators submit grant applications regularly. You’ll need to submit and keep submitting if you want to be funded.</a:t>
            </a:r>
          </a:p>
          <a:p>
            <a:pPr>
              <a:spcBef>
                <a:spcPts val="0"/>
              </a:spcBef>
              <a:spcAft>
                <a:spcPts val="3600"/>
              </a:spcAft>
            </a:pPr>
            <a:r>
              <a:rPr lang="en-US" sz="3300" dirty="0">
                <a:latin typeface="Century Gothic" panose="020B0502020202020204" pitchFamily="34" charset="0"/>
              </a:rPr>
              <a:t>Revise and resubmit </a:t>
            </a:r>
          </a:p>
          <a:p>
            <a:pPr>
              <a:spcBef>
                <a:spcPts val="0"/>
              </a:spcBef>
              <a:spcAft>
                <a:spcPts val="3600"/>
              </a:spcAft>
            </a:pPr>
            <a:r>
              <a:rPr lang="en-US" sz="3300" dirty="0">
                <a:latin typeface="Century Gothic" panose="020B0502020202020204" pitchFamily="34" charset="0"/>
              </a:rPr>
              <a:t>Choose one or two areas of expertise</a:t>
            </a:r>
          </a:p>
          <a:p>
            <a:pPr>
              <a:spcBef>
                <a:spcPts val="0"/>
              </a:spcBef>
              <a:spcAft>
                <a:spcPts val="3600"/>
              </a:spcAft>
            </a:pPr>
            <a:r>
              <a:rPr lang="en-US" sz="3300" dirty="0">
                <a:latin typeface="Century Gothic" panose="020B0502020202020204" pitchFamily="34" charset="0"/>
              </a:rPr>
              <a:t>Find multiple mechanisms that fit your expertise</a:t>
            </a:r>
          </a:p>
          <a:p>
            <a:pPr>
              <a:spcBef>
                <a:spcPts val="0"/>
              </a:spcBef>
              <a:spcAft>
                <a:spcPts val="3600"/>
              </a:spcAft>
            </a:pPr>
            <a:r>
              <a:rPr lang="en-US" sz="3300" dirty="0">
                <a:latin typeface="Century Gothic" panose="020B0502020202020204" pitchFamily="34" charset="0"/>
              </a:rPr>
              <a:t>Find examples of funded grants</a:t>
            </a:r>
            <a:endParaRPr lang="en-US" sz="2400" dirty="0">
              <a:latin typeface="Century Gothic" panose="020B0502020202020204" pitchFamily="34" charset="0"/>
            </a:endParaRPr>
          </a:p>
        </p:txBody>
      </p:sp>
      <p:sp>
        <p:nvSpPr>
          <p:cNvPr id="5" name="Rectangle 4">
            <a:extLst>
              <a:ext uri="{FF2B5EF4-FFF2-40B4-BE49-F238E27FC236}">
                <a16:creationId xmlns:a16="http://schemas.microsoft.com/office/drawing/2014/main" id="{E2D7488C-AEDA-4B88-9E21-3AA4A89C46D1}"/>
              </a:ext>
            </a:extLst>
          </p:cNvPr>
          <p:cNvSpPr/>
          <p:nvPr/>
        </p:nvSpPr>
        <p:spPr>
          <a:xfrm>
            <a:off x="-9525" y="0"/>
            <a:ext cx="762000" cy="6867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7C99BE0-AA86-42C5-9866-7B49972A54B5}"/>
              </a:ext>
            </a:extLst>
          </p:cNvPr>
          <p:cNvSpPr txBox="1"/>
          <p:nvPr/>
        </p:nvSpPr>
        <p:spPr>
          <a:xfrm rot="16200000">
            <a:off x="-2556413" y="3445166"/>
            <a:ext cx="5965095" cy="646331"/>
          </a:xfrm>
          <a:prstGeom prst="rect">
            <a:avLst/>
          </a:prstGeom>
          <a:noFill/>
        </p:spPr>
        <p:txBody>
          <a:bodyPr wrap="none" rtlCol="0">
            <a:spAutoFit/>
          </a:bodyPr>
          <a:lstStyle/>
          <a:p>
            <a:r>
              <a:rPr lang="en-US" sz="3600" dirty="0">
                <a:solidFill>
                  <a:srgbClr val="383838"/>
                </a:solidFill>
                <a:latin typeface="Century Gothic" panose="020B0502020202020204" pitchFamily="34" charset="0"/>
              </a:rPr>
              <a:t>Young Investigator Grants</a:t>
            </a:r>
            <a:endParaRPr lang="en-US" sz="3600" b="1" dirty="0">
              <a:solidFill>
                <a:srgbClr val="383838"/>
              </a:solidFill>
              <a:latin typeface="Century Gothic" panose="020B0502020202020204" pitchFamily="34" charset="0"/>
            </a:endParaRPr>
          </a:p>
        </p:txBody>
      </p:sp>
      <p:sp>
        <p:nvSpPr>
          <p:cNvPr id="7" name="Rectangle 6">
            <a:extLst>
              <a:ext uri="{FF2B5EF4-FFF2-40B4-BE49-F238E27FC236}">
                <a16:creationId xmlns:a16="http://schemas.microsoft.com/office/drawing/2014/main" id="{9215EABE-33A1-421B-A491-BE79EE021CA5}"/>
              </a:ext>
            </a:extLst>
          </p:cNvPr>
          <p:cNvSpPr/>
          <p:nvPr/>
        </p:nvSpPr>
        <p:spPr>
          <a:xfrm>
            <a:off x="749300" y="0"/>
            <a:ext cx="393700" cy="6870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CC37AEB-4325-48C0-9D86-02057021A4AA}"/>
              </a:ext>
            </a:extLst>
          </p:cNvPr>
          <p:cNvSpPr txBox="1">
            <a:spLocks/>
          </p:cNvSpPr>
          <p:nvPr/>
        </p:nvSpPr>
        <p:spPr>
          <a:xfrm>
            <a:off x="1901825" y="235267"/>
            <a:ext cx="92595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entury Gothic" panose="020B0502020202020204" pitchFamily="34" charset="0"/>
              </a:rPr>
              <a:t>Submit Grant Applications</a:t>
            </a:r>
          </a:p>
        </p:txBody>
      </p:sp>
    </p:spTree>
    <p:extLst>
      <p:ext uri="{BB962C8B-B14F-4D97-AF65-F5344CB8AC3E}">
        <p14:creationId xmlns:p14="http://schemas.microsoft.com/office/powerpoint/2010/main" val="157059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80A20-C0BA-18E1-0F4C-C6094E8DB15E}"/>
              </a:ext>
            </a:extLst>
          </p:cNvPr>
          <p:cNvSpPr>
            <a:spLocks noGrp="1"/>
          </p:cNvSpPr>
          <p:nvPr>
            <p:ph type="title"/>
          </p:nvPr>
        </p:nvSpPr>
        <p:spPr/>
        <p:txBody>
          <a:bodyPr/>
          <a:lstStyle/>
          <a:p>
            <a:r>
              <a:rPr lang="en-US" dirty="0"/>
              <a:t>Funded and Not Funded Examples</a:t>
            </a:r>
          </a:p>
        </p:txBody>
      </p:sp>
      <p:sp>
        <p:nvSpPr>
          <p:cNvPr id="3" name="Content Placeholder 2">
            <a:extLst>
              <a:ext uri="{FF2B5EF4-FFF2-40B4-BE49-F238E27FC236}">
                <a16:creationId xmlns:a16="http://schemas.microsoft.com/office/drawing/2014/main" id="{92D2819E-2F1A-2253-06CE-E2D320847880}"/>
              </a:ext>
            </a:extLst>
          </p:cNvPr>
          <p:cNvSpPr>
            <a:spLocks noGrp="1"/>
          </p:cNvSpPr>
          <p:nvPr>
            <p:ph idx="1"/>
          </p:nvPr>
        </p:nvSpPr>
        <p:spPr>
          <a:xfrm>
            <a:off x="1504950" y="1768475"/>
            <a:ext cx="9182100" cy="4351338"/>
          </a:xfrm>
        </p:spPr>
        <p:txBody>
          <a:bodyPr/>
          <a:lstStyle/>
          <a:p>
            <a:r>
              <a:rPr lang="en-US" dirty="0"/>
              <a:t>Look at:</a:t>
            </a:r>
          </a:p>
          <a:p>
            <a:pPr lvl="1"/>
            <a:r>
              <a:rPr lang="en-US" dirty="0"/>
              <a:t>Sentence structure</a:t>
            </a:r>
          </a:p>
          <a:p>
            <a:pPr lvl="1"/>
            <a:endParaRPr lang="en-US" dirty="0"/>
          </a:p>
          <a:p>
            <a:pPr lvl="1"/>
            <a:r>
              <a:rPr lang="en-US" dirty="0"/>
              <a:t>Flow &amp; story</a:t>
            </a:r>
          </a:p>
          <a:p>
            <a:pPr lvl="1"/>
            <a:endParaRPr lang="en-US" dirty="0"/>
          </a:p>
          <a:p>
            <a:pPr lvl="1"/>
            <a:r>
              <a:rPr lang="en-US" dirty="0"/>
              <a:t>Subheadings</a:t>
            </a:r>
          </a:p>
          <a:p>
            <a:pPr lvl="1"/>
            <a:endParaRPr lang="en-US" dirty="0"/>
          </a:p>
          <a:p>
            <a:pPr lvl="1"/>
            <a:r>
              <a:rPr lang="en-US" dirty="0"/>
              <a:t>Figures and tables</a:t>
            </a:r>
          </a:p>
          <a:p>
            <a:pPr lvl="1"/>
            <a:endParaRPr lang="en-US" dirty="0"/>
          </a:p>
          <a:p>
            <a:pPr lvl="1"/>
            <a:r>
              <a:rPr lang="en-US" dirty="0"/>
              <a:t>Spacing</a:t>
            </a:r>
          </a:p>
          <a:p>
            <a:endParaRPr lang="en-US" dirty="0"/>
          </a:p>
          <a:p>
            <a:endParaRPr lang="en-US" dirty="0"/>
          </a:p>
        </p:txBody>
      </p:sp>
      <p:pic>
        <p:nvPicPr>
          <p:cNvPr id="12" name="Picture 11">
            <a:extLst>
              <a:ext uri="{FF2B5EF4-FFF2-40B4-BE49-F238E27FC236}">
                <a16:creationId xmlns:a16="http://schemas.microsoft.com/office/drawing/2014/main" id="{C4853D45-BE45-478B-EBD5-56D2DC81169E}"/>
              </a:ext>
            </a:extLst>
          </p:cNvPr>
          <p:cNvPicPr>
            <a:picLocks noChangeAspect="1"/>
          </p:cNvPicPr>
          <p:nvPr/>
        </p:nvPicPr>
        <p:blipFill rotWithShape="1">
          <a:blip r:embed="rId3"/>
          <a:srcRect l="10391" t="15500" r="71094" b="9500"/>
          <a:stretch/>
        </p:blipFill>
        <p:spPr>
          <a:xfrm>
            <a:off x="4830597" y="1768475"/>
            <a:ext cx="3497403" cy="4427091"/>
          </a:xfrm>
          <a:prstGeom prst="rect">
            <a:avLst/>
          </a:prstGeom>
        </p:spPr>
      </p:pic>
      <p:pic>
        <p:nvPicPr>
          <p:cNvPr id="14" name="Picture 13">
            <a:extLst>
              <a:ext uri="{FF2B5EF4-FFF2-40B4-BE49-F238E27FC236}">
                <a16:creationId xmlns:a16="http://schemas.microsoft.com/office/drawing/2014/main" id="{6F4E7ECF-27A6-E09D-F2A4-5CA9BF51582B}"/>
              </a:ext>
            </a:extLst>
          </p:cNvPr>
          <p:cNvPicPr>
            <a:picLocks noChangeAspect="1"/>
          </p:cNvPicPr>
          <p:nvPr/>
        </p:nvPicPr>
        <p:blipFill rotWithShape="1">
          <a:blip r:embed="rId4"/>
          <a:srcRect l="29687" t="16572" r="51329" b="4678"/>
          <a:stretch/>
        </p:blipFill>
        <p:spPr>
          <a:xfrm>
            <a:off x="8538242" y="1768475"/>
            <a:ext cx="3328333" cy="4314506"/>
          </a:xfrm>
          <a:prstGeom prst="rect">
            <a:avLst/>
          </a:prstGeom>
        </p:spPr>
      </p:pic>
    </p:spTree>
    <p:extLst>
      <p:ext uri="{BB962C8B-B14F-4D97-AF65-F5344CB8AC3E}">
        <p14:creationId xmlns:p14="http://schemas.microsoft.com/office/powerpoint/2010/main" val="13714602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23247</TotalTime>
  <Words>1520</Words>
  <Application>Microsoft Office PowerPoint</Application>
  <PresentationFormat>Widescreen</PresentationFormat>
  <Paragraphs>254</Paragraphs>
  <Slides>26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Century Gothic</vt:lpstr>
      <vt:lpstr>Office Theme</vt:lpstr>
      <vt:lpstr>NIH Grant Tips for Early Stage Investigators</vt:lpstr>
      <vt:lpstr>PowerPoint Presentation</vt:lpstr>
      <vt:lpstr>Our background and experience with NIH grants</vt:lpstr>
      <vt:lpstr>Christine</vt:lpstr>
      <vt:lpstr>Gaye</vt:lpstr>
      <vt:lpstr>Our Recommendations</vt:lpstr>
      <vt:lpstr>PowerPoint Presentation</vt:lpstr>
      <vt:lpstr>PowerPoint Presentation</vt:lpstr>
      <vt:lpstr>Funded and Not Funded Examples</vt:lpstr>
      <vt:lpstr>PowerPoint Presentation</vt:lpstr>
      <vt:lpstr>PowerPoint Presentation</vt:lpstr>
      <vt:lpstr>PowerPoint Presentation</vt:lpstr>
      <vt:lpstr>PowerPoint Presentation</vt:lpstr>
      <vt:lpstr>Anticipate Resubmissions (&amp; Reminder to Start Early!)</vt:lpstr>
      <vt:lpstr>PowerPoint Presentation</vt:lpstr>
      <vt:lpstr>PowerPoint Presentation</vt:lpstr>
      <vt:lpstr>Feedback, Feedback, Feedback</vt:lpstr>
      <vt:lpstr>Clinical Trials &amp; All The “Other Stuff” with Grant Submissions</vt:lpstr>
      <vt:lpstr>PowerPoint Presentation</vt:lpstr>
      <vt:lpstr>Learn How to Write a Compelling Research Plan</vt:lpstr>
      <vt:lpstr>PowerPoint Presentation</vt:lpstr>
      <vt:lpstr>Writing Tips for a Compelling Research Plan</vt:lpstr>
      <vt:lpstr>Writing Tips (continued…)</vt:lpstr>
      <vt:lpstr>Writing Tips (cont.)</vt:lpstr>
      <vt:lpstr>Final Writing Tip</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WEAVER, GLENN</dc:creator>
  <cp:lastModifiedBy>Dale Murrie</cp:lastModifiedBy>
  <cp:revision>141</cp:revision>
  <cp:lastPrinted>2023-09-18T20:15:09Z</cp:lastPrinted>
  <dcterms:created xsi:type="dcterms:W3CDTF">2019-06-11T11:57:32Z</dcterms:created>
  <dcterms:modified xsi:type="dcterms:W3CDTF">2023-09-26T17:12:24Z</dcterms:modified>
</cp:coreProperties>
</file>