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5.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tags/tag2.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94" r:id="rId4"/>
    <p:sldMasterId id="2147483812" r:id="rId5"/>
    <p:sldMasterId id="2147483830" r:id="rId6"/>
    <p:sldMasterId id="2147483848" r:id="rId7"/>
    <p:sldMasterId id="2147483879" r:id="rId8"/>
    <p:sldMasterId id="2147483897" r:id="rId9"/>
  </p:sldMasterIdLst>
  <p:notesMasterIdLst>
    <p:notesMasterId r:id="rId57"/>
  </p:notesMasterIdLst>
  <p:handoutMasterIdLst>
    <p:handoutMasterId r:id="rId58"/>
  </p:handoutMasterIdLst>
  <p:sldIdLst>
    <p:sldId id="573" r:id="rId10"/>
    <p:sldId id="577" r:id="rId11"/>
    <p:sldId id="591" r:id="rId12"/>
    <p:sldId id="578" r:id="rId13"/>
    <p:sldId id="593" r:id="rId14"/>
    <p:sldId id="592" r:id="rId15"/>
    <p:sldId id="619" r:id="rId16"/>
    <p:sldId id="606" r:id="rId17"/>
    <p:sldId id="793" r:id="rId18"/>
    <p:sldId id="805" r:id="rId19"/>
    <p:sldId id="806" r:id="rId20"/>
    <p:sldId id="807" r:id="rId21"/>
    <p:sldId id="808" r:id="rId22"/>
    <p:sldId id="809" r:id="rId23"/>
    <p:sldId id="795" r:id="rId24"/>
    <p:sldId id="2454" r:id="rId25"/>
    <p:sldId id="629" r:id="rId26"/>
    <p:sldId id="628" r:id="rId27"/>
    <p:sldId id="811" r:id="rId28"/>
    <p:sldId id="799" r:id="rId29"/>
    <p:sldId id="798" r:id="rId30"/>
    <p:sldId id="812" r:id="rId31"/>
    <p:sldId id="814" r:id="rId32"/>
    <p:sldId id="602" r:id="rId33"/>
    <p:sldId id="2450" r:id="rId34"/>
    <p:sldId id="612" r:id="rId35"/>
    <p:sldId id="2451" r:id="rId36"/>
    <p:sldId id="810" r:id="rId37"/>
    <p:sldId id="2456" r:id="rId38"/>
    <p:sldId id="594" r:id="rId39"/>
    <p:sldId id="367" r:id="rId40"/>
    <p:sldId id="715" r:id="rId41"/>
    <p:sldId id="357" r:id="rId42"/>
    <p:sldId id="2455" r:id="rId43"/>
    <p:sldId id="2452" r:id="rId44"/>
    <p:sldId id="2453" r:id="rId45"/>
    <p:sldId id="796" r:id="rId46"/>
    <p:sldId id="2449" r:id="rId47"/>
    <p:sldId id="624" r:id="rId48"/>
    <p:sldId id="622" r:id="rId49"/>
    <p:sldId id="620" r:id="rId50"/>
    <p:sldId id="623" r:id="rId51"/>
    <p:sldId id="621" r:id="rId52"/>
    <p:sldId id="794" r:id="rId53"/>
    <p:sldId id="802" r:id="rId54"/>
    <p:sldId id="803" r:id="rId55"/>
    <p:sldId id="804" r:id="rId56"/>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gurs-Collins, Tanya (NIH/NCI) [E]" initials="AT([" lastIdx="9" clrIdx="0">
    <p:extLst>
      <p:ext uri="{19B8F6BF-5375-455C-9EA6-DF929625EA0E}">
        <p15:presenceInfo xmlns:p15="http://schemas.microsoft.com/office/powerpoint/2012/main" userId="S::collinsta@nih.gov::9767fdba-2e63-4798-a80e-5c6a4019bf51" providerId="AD"/>
      </p:ext>
    </p:extLst>
  </p:cmAuthor>
  <p:cmAuthor id="2" name="Ross, Sharon (NIH/NCI) [E]" initials="RS([" lastIdx="7" clrIdx="1">
    <p:extLst>
      <p:ext uri="{19B8F6BF-5375-455C-9EA6-DF929625EA0E}">
        <p15:presenceInfo xmlns:p15="http://schemas.microsoft.com/office/powerpoint/2012/main" userId="S::rosssha@nih.gov::f296832c-2dd4-45ee-b8aa-55761bf959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3030"/>
    <a:srgbClr val="000099"/>
    <a:srgbClr val="FCDCE4"/>
    <a:srgbClr val="0000FF"/>
    <a:srgbClr val="0A3192"/>
    <a:srgbClr val="FDDBE1"/>
    <a:srgbClr val="000000"/>
    <a:srgbClr val="171717"/>
    <a:srgbClr val="FF33CC"/>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181" autoAdjust="0"/>
    <p:restoredTop sz="78812" autoAdjust="0"/>
  </p:normalViewPr>
  <p:slideViewPr>
    <p:cSldViewPr>
      <p:cViewPr varScale="1">
        <p:scale>
          <a:sx n="68" d="100"/>
          <a:sy n="68" d="100"/>
        </p:scale>
        <p:origin x="1301" y="62"/>
      </p:cViewPr>
      <p:guideLst>
        <p:guide orient="horz" pos="2160"/>
        <p:guide pos="2880"/>
      </p:guideLst>
    </p:cSldViewPr>
  </p:slideViewPr>
  <p:outlineViewPr>
    <p:cViewPr>
      <p:scale>
        <a:sx n="33" d="100"/>
        <a:sy n="33" d="100"/>
      </p:scale>
      <p:origin x="0" y="-6576"/>
    </p:cViewPr>
  </p:outlineViewPr>
  <p:notesTextViewPr>
    <p:cViewPr>
      <p:scale>
        <a:sx n="3" d="2"/>
        <a:sy n="3" d="2"/>
      </p:scale>
      <p:origin x="0" y="0"/>
    </p:cViewPr>
  </p:notesTextViewPr>
  <p:sorterViewPr>
    <p:cViewPr varScale="1">
      <p:scale>
        <a:sx n="1" d="1"/>
        <a:sy n="1" d="1"/>
      </p:scale>
      <p:origin x="0" y="0"/>
    </p:cViewPr>
  </p:sorterViewPr>
  <p:notesViewPr>
    <p:cSldViewPr>
      <p:cViewPr>
        <p:scale>
          <a:sx n="100" d="100"/>
          <a:sy n="100" d="100"/>
        </p:scale>
        <p:origin x="1580" y="-14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commentAuthors" Target="commentAuthor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notesMaster" Target="notesMasters/notesMaster1.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3522" name="Rectangle 2"/>
          <p:cNvSpPr>
            <a:spLocks noGrp="1" noChangeArrowheads="1"/>
          </p:cNvSpPr>
          <p:nvPr>
            <p:ph type="hdr" sz="quarter"/>
          </p:nvPr>
        </p:nvSpPr>
        <p:spPr bwMode="auto">
          <a:xfrm>
            <a:off x="2" y="1"/>
            <a:ext cx="3054067" cy="458364"/>
          </a:xfrm>
          <a:prstGeom prst="rect">
            <a:avLst/>
          </a:prstGeom>
          <a:noFill/>
          <a:ln w="9525">
            <a:noFill/>
            <a:miter lim="800000"/>
            <a:headEnd/>
            <a:tailEnd/>
          </a:ln>
          <a:effectLst/>
        </p:spPr>
        <p:txBody>
          <a:bodyPr vert="horz" wrap="square" lIns="91623" tIns="45814" rIns="91623" bIns="45814" numCol="1" anchor="t" anchorCtr="0" compatLnSpc="1">
            <a:prstTxWarp prst="textNoShape">
              <a:avLst/>
            </a:prstTxWarp>
          </a:bodyPr>
          <a:lstStyle>
            <a:lvl1pPr defTabSz="916102">
              <a:defRPr sz="1200">
                <a:latin typeface="Arial" charset="0"/>
              </a:defRPr>
            </a:lvl1pPr>
          </a:lstStyle>
          <a:p>
            <a:pPr>
              <a:defRPr/>
            </a:pPr>
            <a:endParaRPr lang="en-US" dirty="0"/>
          </a:p>
        </p:txBody>
      </p:sp>
      <p:sp>
        <p:nvSpPr>
          <p:cNvPr id="363523" name="Rectangle 3"/>
          <p:cNvSpPr>
            <a:spLocks noGrp="1" noChangeArrowheads="1"/>
          </p:cNvSpPr>
          <p:nvPr>
            <p:ph type="dt" sz="quarter" idx="1"/>
          </p:nvPr>
        </p:nvSpPr>
        <p:spPr bwMode="auto">
          <a:xfrm>
            <a:off x="3974185" y="1"/>
            <a:ext cx="3054067" cy="458364"/>
          </a:xfrm>
          <a:prstGeom prst="rect">
            <a:avLst/>
          </a:prstGeom>
          <a:noFill/>
          <a:ln w="9525">
            <a:noFill/>
            <a:miter lim="800000"/>
            <a:headEnd/>
            <a:tailEnd/>
          </a:ln>
          <a:effectLst/>
        </p:spPr>
        <p:txBody>
          <a:bodyPr vert="horz" wrap="square" lIns="91623" tIns="45814" rIns="91623" bIns="45814" numCol="1" anchor="t" anchorCtr="0" compatLnSpc="1">
            <a:prstTxWarp prst="textNoShape">
              <a:avLst/>
            </a:prstTxWarp>
          </a:bodyPr>
          <a:lstStyle>
            <a:lvl1pPr algn="r" defTabSz="916102">
              <a:defRPr sz="1200">
                <a:latin typeface="Arial" charset="0"/>
              </a:defRPr>
            </a:lvl1pPr>
          </a:lstStyle>
          <a:p>
            <a:pPr>
              <a:defRPr/>
            </a:pPr>
            <a:fld id="{78E025DF-61D6-4B28-88D1-BFD5C22F6EF0}" type="datetime1">
              <a:rPr lang="en-US" smtClean="0"/>
              <a:t>9/15/2022</a:t>
            </a:fld>
            <a:endParaRPr lang="en-US" dirty="0"/>
          </a:p>
        </p:txBody>
      </p:sp>
      <p:sp>
        <p:nvSpPr>
          <p:cNvPr id="363524" name="Rectangle 4"/>
          <p:cNvSpPr>
            <a:spLocks noGrp="1" noChangeArrowheads="1"/>
          </p:cNvSpPr>
          <p:nvPr>
            <p:ph type="ftr" sz="quarter" idx="2"/>
          </p:nvPr>
        </p:nvSpPr>
        <p:spPr bwMode="auto">
          <a:xfrm>
            <a:off x="2" y="8855790"/>
            <a:ext cx="3054067" cy="458364"/>
          </a:xfrm>
          <a:prstGeom prst="rect">
            <a:avLst/>
          </a:prstGeom>
          <a:noFill/>
          <a:ln w="9525">
            <a:noFill/>
            <a:miter lim="800000"/>
            <a:headEnd/>
            <a:tailEnd/>
          </a:ln>
          <a:effectLst/>
        </p:spPr>
        <p:txBody>
          <a:bodyPr vert="horz" wrap="square" lIns="91623" tIns="45814" rIns="91623" bIns="45814" numCol="1" anchor="b" anchorCtr="0" compatLnSpc="1">
            <a:prstTxWarp prst="textNoShape">
              <a:avLst/>
            </a:prstTxWarp>
          </a:bodyPr>
          <a:lstStyle>
            <a:lvl1pPr defTabSz="916102">
              <a:defRPr sz="1200">
                <a:latin typeface="Arial" charset="0"/>
              </a:defRPr>
            </a:lvl1pPr>
          </a:lstStyle>
          <a:p>
            <a:pPr>
              <a:defRPr/>
            </a:pPr>
            <a:endParaRPr lang="en-US" dirty="0"/>
          </a:p>
        </p:txBody>
      </p:sp>
      <p:sp>
        <p:nvSpPr>
          <p:cNvPr id="363525" name="Rectangle 5"/>
          <p:cNvSpPr>
            <a:spLocks noGrp="1" noChangeArrowheads="1"/>
          </p:cNvSpPr>
          <p:nvPr>
            <p:ph type="sldNum" sz="quarter" idx="3"/>
          </p:nvPr>
        </p:nvSpPr>
        <p:spPr bwMode="auto">
          <a:xfrm>
            <a:off x="3974185" y="8855790"/>
            <a:ext cx="3054067" cy="458364"/>
          </a:xfrm>
          <a:prstGeom prst="rect">
            <a:avLst/>
          </a:prstGeom>
          <a:noFill/>
          <a:ln w="9525">
            <a:noFill/>
            <a:miter lim="800000"/>
            <a:headEnd/>
            <a:tailEnd/>
          </a:ln>
          <a:effectLst/>
        </p:spPr>
        <p:txBody>
          <a:bodyPr vert="horz" wrap="square" lIns="91623" tIns="45814" rIns="91623" bIns="45814" numCol="1" anchor="b" anchorCtr="0" compatLnSpc="1">
            <a:prstTxWarp prst="textNoShape">
              <a:avLst/>
            </a:prstTxWarp>
          </a:bodyPr>
          <a:lstStyle>
            <a:lvl1pPr algn="r" defTabSz="916102">
              <a:defRPr sz="1200">
                <a:latin typeface="Arial" charset="0"/>
              </a:defRPr>
            </a:lvl1pPr>
          </a:lstStyle>
          <a:p>
            <a:pPr>
              <a:defRPr/>
            </a:pPr>
            <a:fld id="{66D67DB0-F546-4556-AD7C-C6F0D3443F20}" type="slidenum">
              <a:rPr lang="en-US"/>
              <a:pPr>
                <a:defRPr/>
              </a:pPr>
              <a:t>‹#›</a:t>
            </a:fld>
            <a:endParaRPr 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1" y="0"/>
            <a:ext cx="3036218" cy="464820"/>
          </a:xfrm>
          <a:prstGeom prst="rect">
            <a:avLst/>
          </a:prstGeom>
          <a:noFill/>
          <a:ln w="9525">
            <a:noFill/>
            <a:miter lim="800000"/>
            <a:headEnd/>
            <a:tailEnd/>
          </a:ln>
          <a:effectLst/>
        </p:spPr>
        <p:txBody>
          <a:bodyPr vert="horz" wrap="square" lIns="93164" tIns="46579" rIns="93164" bIns="46579" numCol="1" anchor="t" anchorCtr="0" compatLnSpc="1">
            <a:prstTxWarp prst="textNoShape">
              <a:avLst/>
            </a:prstTxWarp>
          </a:bodyPr>
          <a:lstStyle>
            <a:lvl1pPr defTabSz="930518">
              <a:defRPr sz="1200">
                <a:latin typeface="Arial" charset="0"/>
              </a:defRPr>
            </a:lvl1pPr>
          </a:lstStyle>
          <a:p>
            <a:pPr>
              <a:defRPr/>
            </a:pPr>
            <a:endParaRPr lang="en-US" dirty="0"/>
          </a:p>
        </p:txBody>
      </p:sp>
      <p:sp>
        <p:nvSpPr>
          <p:cNvPr id="7171" name="Rectangle 3"/>
          <p:cNvSpPr>
            <a:spLocks noGrp="1" noChangeArrowheads="1"/>
          </p:cNvSpPr>
          <p:nvPr>
            <p:ph type="dt" idx="1"/>
          </p:nvPr>
        </p:nvSpPr>
        <p:spPr bwMode="auto">
          <a:xfrm>
            <a:off x="3972562" y="0"/>
            <a:ext cx="3036218" cy="464820"/>
          </a:xfrm>
          <a:prstGeom prst="rect">
            <a:avLst/>
          </a:prstGeom>
          <a:noFill/>
          <a:ln w="9525">
            <a:noFill/>
            <a:miter lim="800000"/>
            <a:headEnd/>
            <a:tailEnd/>
          </a:ln>
          <a:effectLst/>
        </p:spPr>
        <p:txBody>
          <a:bodyPr vert="horz" wrap="square" lIns="93164" tIns="46579" rIns="93164" bIns="46579" numCol="1" anchor="t" anchorCtr="0" compatLnSpc="1">
            <a:prstTxWarp prst="textNoShape">
              <a:avLst/>
            </a:prstTxWarp>
          </a:bodyPr>
          <a:lstStyle>
            <a:lvl1pPr algn="r" defTabSz="930518">
              <a:defRPr sz="1200">
                <a:latin typeface="Arial" charset="0"/>
              </a:defRPr>
            </a:lvl1pPr>
          </a:lstStyle>
          <a:p>
            <a:pPr>
              <a:defRPr/>
            </a:pPr>
            <a:fld id="{B9BEC7B5-B135-4874-B7EE-7F373B537A74}" type="datetime1">
              <a:rPr lang="en-US" smtClean="0"/>
              <a:t>9/15/2022</a:t>
            </a:fld>
            <a:endParaRPr lang="en-US" dirty="0"/>
          </a:p>
        </p:txBody>
      </p:sp>
      <p:sp>
        <p:nvSpPr>
          <p:cNvPr id="31748" name="Rectangle 4"/>
          <p:cNvSpPr>
            <a:spLocks noGrp="1" noRot="1" noChangeAspect="1" noChangeArrowheads="1" noTextEdit="1"/>
          </p:cNvSpPr>
          <p:nvPr>
            <p:ph type="sldImg" idx="2"/>
          </p:nvPr>
        </p:nvSpPr>
        <p:spPr bwMode="auto">
          <a:xfrm>
            <a:off x="1181100" y="692150"/>
            <a:ext cx="4649788" cy="3487738"/>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701041" y="4414179"/>
            <a:ext cx="5609944" cy="4188220"/>
          </a:xfrm>
          <a:prstGeom prst="rect">
            <a:avLst/>
          </a:prstGeom>
          <a:noFill/>
          <a:ln w="9525">
            <a:noFill/>
            <a:miter lim="800000"/>
            <a:headEnd/>
            <a:tailEnd/>
          </a:ln>
          <a:effectLst/>
        </p:spPr>
        <p:txBody>
          <a:bodyPr vert="horz" wrap="square" lIns="93164" tIns="46579" rIns="93164" bIns="4657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1" y="8829967"/>
            <a:ext cx="3036218" cy="464820"/>
          </a:xfrm>
          <a:prstGeom prst="rect">
            <a:avLst/>
          </a:prstGeom>
          <a:noFill/>
          <a:ln w="9525">
            <a:noFill/>
            <a:miter lim="800000"/>
            <a:headEnd/>
            <a:tailEnd/>
          </a:ln>
          <a:effectLst/>
        </p:spPr>
        <p:txBody>
          <a:bodyPr vert="horz" wrap="square" lIns="93164" tIns="46579" rIns="93164" bIns="46579" numCol="1" anchor="b" anchorCtr="0" compatLnSpc="1">
            <a:prstTxWarp prst="textNoShape">
              <a:avLst/>
            </a:prstTxWarp>
          </a:bodyPr>
          <a:lstStyle>
            <a:lvl1pPr defTabSz="930518">
              <a:defRPr sz="1200">
                <a:latin typeface="Arial" charset="0"/>
              </a:defRPr>
            </a:lvl1pPr>
          </a:lstStyle>
          <a:p>
            <a:pPr>
              <a:defRPr/>
            </a:pPr>
            <a:endParaRPr lang="en-US" dirty="0"/>
          </a:p>
        </p:txBody>
      </p:sp>
      <p:sp>
        <p:nvSpPr>
          <p:cNvPr id="7175" name="Rectangle 7"/>
          <p:cNvSpPr>
            <a:spLocks noGrp="1" noChangeArrowheads="1"/>
          </p:cNvSpPr>
          <p:nvPr>
            <p:ph type="sldNum" sz="quarter" idx="5"/>
          </p:nvPr>
        </p:nvSpPr>
        <p:spPr bwMode="auto">
          <a:xfrm>
            <a:off x="3972562" y="8829967"/>
            <a:ext cx="3036218" cy="464820"/>
          </a:xfrm>
          <a:prstGeom prst="rect">
            <a:avLst/>
          </a:prstGeom>
          <a:noFill/>
          <a:ln w="9525">
            <a:noFill/>
            <a:miter lim="800000"/>
            <a:headEnd/>
            <a:tailEnd/>
          </a:ln>
          <a:effectLst/>
        </p:spPr>
        <p:txBody>
          <a:bodyPr vert="horz" wrap="square" lIns="93164" tIns="46579" rIns="93164" bIns="46579" numCol="1" anchor="b" anchorCtr="0" compatLnSpc="1">
            <a:prstTxWarp prst="textNoShape">
              <a:avLst/>
            </a:prstTxWarp>
          </a:bodyPr>
          <a:lstStyle>
            <a:lvl1pPr algn="r" defTabSz="930518">
              <a:defRPr sz="1200">
                <a:latin typeface="Arial" charset="0"/>
              </a:defRPr>
            </a:lvl1pPr>
          </a:lstStyle>
          <a:p>
            <a:pPr>
              <a:defRPr/>
            </a:pPr>
            <a:fld id="{621EA09E-CE85-403E-9904-8B52219FFDE3}" type="slidenum">
              <a:rPr lang="en-US"/>
              <a:pPr>
                <a:defRPr/>
              </a:pPr>
              <a:t>‹#›</a:t>
            </a:fld>
            <a:endParaRPr lang="en-US" dirty="0"/>
          </a:p>
        </p:txBody>
      </p:sp>
    </p:spTree>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grants.nih.gov/funding/about-nih-guide-to-grants-and-contracts.htm"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era.nih.gov/applicants/submit-jit.htm"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s://commons.era.nih.gov/commons/"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nexus.od.nih.gov/all/2020/02/03/new-all-about-grants-podcast-on-notices-of-special-interest-nosi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cancercontrol.cancer.gov/funding_apply.html"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prevention.cancer.gov/funding-and-grants"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21EA09E-CE85-403E-9904-8B52219FFDE3}" type="slidenum">
              <a:rPr lang="en-US" smtClean="0"/>
              <a:pPr>
                <a:defRPr/>
              </a:pPr>
              <a:t>1</a:t>
            </a:fld>
            <a:endParaRPr lang="en-US" dirty="0"/>
          </a:p>
        </p:txBody>
      </p:sp>
      <p:sp>
        <p:nvSpPr>
          <p:cNvPr id="5" name="Date Placeholder 4">
            <a:extLst>
              <a:ext uri="{FF2B5EF4-FFF2-40B4-BE49-F238E27FC236}">
                <a16:creationId xmlns:a16="http://schemas.microsoft.com/office/drawing/2014/main" id="{C04199C2-CF7F-4F54-B6AB-377686770ED6}"/>
              </a:ext>
            </a:extLst>
          </p:cNvPr>
          <p:cNvSpPr>
            <a:spLocks noGrp="1"/>
          </p:cNvSpPr>
          <p:nvPr>
            <p:ph type="dt" idx="11"/>
          </p:nvPr>
        </p:nvSpPr>
        <p:spPr/>
        <p:txBody>
          <a:bodyPr/>
          <a:lstStyle/>
          <a:p>
            <a:pPr>
              <a:defRPr/>
            </a:pPr>
            <a:fld id="{85E8B085-C800-409E-BB75-0EC02EF43BA1}" type="datetime1">
              <a:rPr lang="en-US" smtClean="0"/>
              <a:t>9/15/2022</a:t>
            </a:fld>
            <a:endParaRPr lang="en-US" dirty="0"/>
          </a:p>
        </p:txBody>
      </p:sp>
    </p:spTree>
    <p:extLst>
      <p:ext uri="{BB962C8B-B14F-4D97-AF65-F5344CB8AC3E}">
        <p14:creationId xmlns:p14="http://schemas.microsoft.com/office/powerpoint/2010/main" val="28062655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B9BEC7B5-B135-4874-B7EE-7F373B537A74}" type="datetime1">
              <a:rPr lang="en-US" smtClean="0"/>
              <a:t>9/15/2022</a:t>
            </a:fld>
            <a:endParaRPr lang="en-US" dirty="0"/>
          </a:p>
        </p:txBody>
      </p:sp>
      <p:sp>
        <p:nvSpPr>
          <p:cNvPr id="5" name="Slide Number Placeholder 4"/>
          <p:cNvSpPr>
            <a:spLocks noGrp="1"/>
          </p:cNvSpPr>
          <p:nvPr>
            <p:ph type="sldNum" sz="quarter" idx="5"/>
          </p:nvPr>
        </p:nvSpPr>
        <p:spPr/>
        <p:txBody>
          <a:bodyPr/>
          <a:lstStyle/>
          <a:p>
            <a:pPr>
              <a:defRPr/>
            </a:pPr>
            <a:fld id="{621EA09E-CE85-403E-9904-8B52219FFDE3}" type="slidenum">
              <a:rPr lang="en-US" smtClean="0"/>
              <a:pPr>
                <a:defRPr/>
              </a:pPr>
              <a:t>10</a:t>
            </a:fld>
            <a:endParaRPr lang="en-US" dirty="0"/>
          </a:p>
        </p:txBody>
      </p:sp>
    </p:spTree>
    <p:extLst>
      <p:ext uri="{BB962C8B-B14F-4D97-AF65-F5344CB8AC3E}">
        <p14:creationId xmlns:p14="http://schemas.microsoft.com/office/powerpoint/2010/main" val="2340543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B9BEC7B5-B135-4874-B7EE-7F373B537A74}" type="datetime1">
              <a:rPr lang="en-US" smtClean="0"/>
              <a:t>9/15/2022</a:t>
            </a:fld>
            <a:endParaRPr lang="en-US" dirty="0"/>
          </a:p>
        </p:txBody>
      </p:sp>
      <p:sp>
        <p:nvSpPr>
          <p:cNvPr id="5" name="Slide Number Placeholder 4"/>
          <p:cNvSpPr>
            <a:spLocks noGrp="1"/>
          </p:cNvSpPr>
          <p:nvPr>
            <p:ph type="sldNum" sz="quarter" idx="5"/>
          </p:nvPr>
        </p:nvSpPr>
        <p:spPr/>
        <p:txBody>
          <a:bodyPr/>
          <a:lstStyle/>
          <a:p>
            <a:pPr>
              <a:defRPr/>
            </a:pPr>
            <a:fld id="{621EA09E-CE85-403E-9904-8B52219FFDE3}" type="slidenum">
              <a:rPr lang="en-US" smtClean="0"/>
              <a:pPr>
                <a:defRPr/>
              </a:pPr>
              <a:t>11</a:t>
            </a:fld>
            <a:endParaRPr lang="en-US" dirty="0"/>
          </a:p>
        </p:txBody>
      </p:sp>
    </p:spTree>
    <p:extLst>
      <p:ext uri="{BB962C8B-B14F-4D97-AF65-F5344CB8AC3E}">
        <p14:creationId xmlns:p14="http://schemas.microsoft.com/office/powerpoint/2010/main" val="11249988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B9BEC7B5-B135-4874-B7EE-7F373B537A74}" type="datetime1">
              <a:rPr lang="en-US" smtClean="0"/>
              <a:t>9/15/2022</a:t>
            </a:fld>
            <a:endParaRPr lang="en-US" dirty="0"/>
          </a:p>
        </p:txBody>
      </p:sp>
      <p:sp>
        <p:nvSpPr>
          <p:cNvPr id="5" name="Slide Number Placeholder 4"/>
          <p:cNvSpPr>
            <a:spLocks noGrp="1"/>
          </p:cNvSpPr>
          <p:nvPr>
            <p:ph type="sldNum" sz="quarter" idx="5"/>
          </p:nvPr>
        </p:nvSpPr>
        <p:spPr/>
        <p:txBody>
          <a:bodyPr/>
          <a:lstStyle/>
          <a:p>
            <a:pPr>
              <a:defRPr/>
            </a:pPr>
            <a:fld id="{621EA09E-CE85-403E-9904-8B52219FFDE3}" type="slidenum">
              <a:rPr lang="en-US" smtClean="0"/>
              <a:pPr>
                <a:defRPr/>
              </a:pPr>
              <a:t>12</a:t>
            </a:fld>
            <a:endParaRPr lang="en-US" dirty="0"/>
          </a:p>
        </p:txBody>
      </p:sp>
    </p:spTree>
    <p:extLst>
      <p:ext uri="{BB962C8B-B14F-4D97-AF65-F5344CB8AC3E}">
        <p14:creationId xmlns:p14="http://schemas.microsoft.com/office/powerpoint/2010/main" val="35606238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B9BEC7B5-B135-4874-B7EE-7F373B537A74}" type="datetime1">
              <a:rPr lang="en-US" smtClean="0"/>
              <a:t>9/15/2022</a:t>
            </a:fld>
            <a:endParaRPr lang="en-US" dirty="0"/>
          </a:p>
        </p:txBody>
      </p:sp>
      <p:sp>
        <p:nvSpPr>
          <p:cNvPr id="5" name="Slide Number Placeholder 4"/>
          <p:cNvSpPr>
            <a:spLocks noGrp="1"/>
          </p:cNvSpPr>
          <p:nvPr>
            <p:ph type="sldNum" sz="quarter" idx="5"/>
          </p:nvPr>
        </p:nvSpPr>
        <p:spPr/>
        <p:txBody>
          <a:bodyPr/>
          <a:lstStyle/>
          <a:p>
            <a:pPr>
              <a:defRPr/>
            </a:pPr>
            <a:fld id="{621EA09E-CE85-403E-9904-8B52219FFDE3}" type="slidenum">
              <a:rPr lang="en-US" smtClean="0"/>
              <a:pPr>
                <a:defRPr/>
              </a:pPr>
              <a:t>13</a:t>
            </a:fld>
            <a:endParaRPr lang="en-US" dirty="0"/>
          </a:p>
        </p:txBody>
      </p:sp>
    </p:spTree>
    <p:extLst>
      <p:ext uri="{BB962C8B-B14F-4D97-AF65-F5344CB8AC3E}">
        <p14:creationId xmlns:p14="http://schemas.microsoft.com/office/powerpoint/2010/main" val="2667653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B9BEC7B5-B135-4874-B7EE-7F373B537A74}" type="datetime1">
              <a:rPr lang="en-US" smtClean="0"/>
              <a:t>9/15/2022</a:t>
            </a:fld>
            <a:endParaRPr lang="en-US" dirty="0"/>
          </a:p>
        </p:txBody>
      </p:sp>
      <p:sp>
        <p:nvSpPr>
          <p:cNvPr id="5" name="Slide Number Placeholder 4"/>
          <p:cNvSpPr>
            <a:spLocks noGrp="1"/>
          </p:cNvSpPr>
          <p:nvPr>
            <p:ph type="sldNum" sz="quarter" idx="5"/>
          </p:nvPr>
        </p:nvSpPr>
        <p:spPr/>
        <p:txBody>
          <a:bodyPr/>
          <a:lstStyle/>
          <a:p>
            <a:pPr>
              <a:defRPr/>
            </a:pPr>
            <a:fld id="{621EA09E-CE85-403E-9904-8B52219FFDE3}" type="slidenum">
              <a:rPr lang="en-US" smtClean="0"/>
              <a:pPr>
                <a:defRPr/>
              </a:pPr>
              <a:t>14</a:t>
            </a:fld>
            <a:endParaRPr lang="en-US" dirty="0"/>
          </a:p>
        </p:txBody>
      </p:sp>
    </p:spTree>
    <p:extLst>
      <p:ext uri="{BB962C8B-B14F-4D97-AF65-F5344CB8AC3E}">
        <p14:creationId xmlns:p14="http://schemas.microsoft.com/office/powerpoint/2010/main" val="41404241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US" sz="1200" b="0" dirty="0">
                <a:solidFill>
                  <a:srgbClr val="171717"/>
                </a:solidFill>
                <a:latin typeface="Calibri" panose="020F0502020204030204" pitchFamily="34" charset="0"/>
                <a:cs typeface="Calibri" panose="020F0502020204030204" pitchFamily="34" charset="0"/>
              </a:rPr>
              <a:t>The title and abstract are public record. The Abstract is read most frequently. </a:t>
            </a:r>
          </a:p>
          <a:p>
            <a:pPr>
              <a:spcAft>
                <a:spcPts val="0"/>
              </a:spcAft>
            </a:pPr>
            <a:endParaRPr lang="en-US" sz="1200" b="1" dirty="0">
              <a:solidFill>
                <a:srgbClr val="171717"/>
              </a:solidFill>
              <a:latin typeface="Calibri" panose="020F0502020204030204" pitchFamily="34" charset="0"/>
              <a:cs typeface="Calibri" panose="020F0502020204030204" pitchFamily="34" charset="0"/>
            </a:endParaRPr>
          </a:p>
          <a:p>
            <a:endParaRPr lang="en-US" dirty="0"/>
          </a:p>
        </p:txBody>
      </p:sp>
      <p:sp>
        <p:nvSpPr>
          <p:cNvPr id="4" name="Date Placeholder 3"/>
          <p:cNvSpPr>
            <a:spLocks noGrp="1"/>
          </p:cNvSpPr>
          <p:nvPr>
            <p:ph type="dt" idx="1"/>
          </p:nvPr>
        </p:nvSpPr>
        <p:spPr/>
        <p:txBody>
          <a:bodyPr/>
          <a:lstStyle/>
          <a:p>
            <a:pPr>
              <a:defRPr/>
            </a:pPr>
            <a:fld id="{B9BEC7B5-B135-4874-B7EE-7F373B537A74}" type="datetime1">
              <a:rPr lang="en-US" smtClean="0"/>
              <a:t>9/15/2022</a:t>
            </a:fld>
            <a:endParaRPr lang="en-US" dirty="0"/>
          </a:p>
        </p:txBody>
      </p:sp>
      <p:sp>
        <p:nvSpPr>
          <p:cNvPr id="5" name="Slide Number Placeholder 4"/>
          <p:cNvSpPr>
            <a:spLocks noGrp="1"/>
          </p:cNvSpPr>
          <p:nvPr>
            <p:ph type="sldNum" sz="quarter" idx="5"/>
          </p:nvPr>
        </p:nvSpPr>
        <p:spPr/>
        <p:txBody>
          <a:bodyPr/>
          <a:lstStyle/>
          <a:p>
            <a:pPr>
              <a:defRPr/>
            </a:pPr>
            <a:fld id="{621EA09E-CE85-403E-9904-8B52219FFDE3}" type="slidenum">
              <a:rPr lang="en-US" smtClean="0"/>
              <a:pPr>
                <a:defRPr/>
              </a:pPr>
              <a:t>15</a:t>
            </a:fld>
            <a:endParaRPr lang="en-US" dirty="0"/>
          </a:p>
        </p:txBody>
      </p:sp>
    </p:spTree>
    <p:extLst>
      <p:ext uri="{BB962C8B-B14F-4D97-AF65-F5344CB8AC3E}">
        <p14:creationId xmlns:p14="http://schemas.microsoft.com/office/powerpoint/2010/main" val="34957048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B9BEC7B5-B135-4874-B7EE-7F373B537A74}" type="datetime1">
              <a:rPr lang="en-US" smtClean="0"/>
              <a:t>9/15/2022</a:t>
            </a:fld>
            <a:endParaRPr lang="en-US" dirty="0"/>
          </a:p>
        </p:txBody>
      </p:sp>
      <p:sp>
        <p:nvSpPr>
          <p:cNvPr id="5" name="Slide Number Placeholder 4"/>
          <p:cNvSpPr>
            <a:spLocks noGrp="1"/>
          </p:cNvSpPr>
          <p:nvPr>
            <p:ph type="sldNum" sz="quarter" idx="5"/>
          </p:nvPr>
        </p:nvSpPr>
        <p:spPr/>
        <p:txBody>
          <a:bodyPr/>
          <a:lstStyle/>
          <a:p>
            <a:pPr>
              <a:defRPr/>
            </a:pPr>
            <a:fld id="{621EA09E-CE85-403E-9904-8B52219FFDE3}" type="slidenum">
              <a:rPr lang="en-US" smtClean="0"/>
              <a:pPr>
                <a:defRPr/>
              </a:pPr>
              <a:t>17</a:t>
            </a:fld>
            <a:endParaRPr lang="en-US" dirty="0"/>
          </a:p>
        </p:txBody>
      </p:sp>
    </p:spTree>
    <p:extLst>
      <p:ext uri="{BB962C8B-B14F-4D97-AF65-F5344CB8AC3E}">
        <p14:creationId xmlns:p14="http://schemas.microsoft.com/office/powerpoint/2010/main" val="8443772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5C72C-6E71-4E31-B55D-1C3219AF657B}" type="slidenum">
              <a:rPr lang="en-US" smtClean="0"/>
              <a:t>18</a:t>
            </a:fld>
            <a:endParaRPr lang="en-US" dirty="0"/>
          </a:p>
        </p:txBody>
      </p:sp>
    </p:spTree>
    <p:extLst>
      <p:ext uri="{BB962C8B-B14F-4D97-AF65-F5344CB8AC3E}">
        <p14:creationId xmlns:p14="http://schemas.microsoft.com/office/powerpoint/2010/main" val="12306843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74DCE406-69E8-4C17-AF3A-281FED3422DB}" type="datetime1">
              <a:rPr lang="en-US" smtClean="0"/>
              <a:t>9/15/2022</a:t>
            </a:fld>
            <a:endParaRPr lang="en-US" dirty="0"/>
          </a:p>
        </p:txBody>
      </p:sp>
      <p:sp>
        <p:nvSpPr>
          <p:cNvPr id="5" name="Slide Number Placeholder 4"/>
          <p:cNvSpPr>
            <a:spLocks noGrp="1"/>
          </p:cNvSpPr>
          <p:nvPr>
            <p:ph type="sldNum" sz="quarter" idx="5"/>
          </p:nvPr>
        </p:nvSpPr>
        <p:spPr/>
        <p:txBody>
          <a:bodyPr/>
          <a:lstStyle/>
          <a:p>
            <a:pPr>
              <a:defRPr/>
            </a:pPr>
            <a:fld id="{621EA09E-CE85-403E-9904-8B52219FFDE3}" type="slidenum">
              <a:rPr lang="en-US" smtClean="0"/>
              <a:pPr>
                <a:defRPr/>
              </a:pPr>
              <a:t>19</a:t>
            </a:fld>
            <a:endParaRPr lang="en-US" dirty="0"/>
          </a:p>
        </p:txBody>
      </p:sp>
    </p:spTree>
    <p:extLst>
      <p:ext uri="{BB962C8B-B14F-4D97-AF65-F5344CB8AC3E}">
        <p14:creationId xmlns:p14="http://schemas.microsoft.com/office/powerpoint/2010/main" val="13585899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74DCE406-69E8-4C17-AF3A-281FED3422DB}" type="datetime1">
              <a:rPr lang="en-US" smtClean="0"/>
              <a:t>9/15/2022</a:t>
            </a:fld>
            <a:endParaRPr lang="en-US" dirty="0"/>
          </a:p>
        </p:txBody>
      </p:sp>
      <p:sp>
        <p:nvSpPr>
          <p:cNvPr id="5" name="Slide Number Placeholder 4"/>
          <p:cNvSpPr>
            <a:spLocks noGrp="1"/>
          </p:cNvSpPr>
          <p:nvPr>
            <p:ph type="sldNum" sz="quarter" idx="5"/>
          </p:nvPr>
        </p:nvSpPr>
        <p:spPr/>
        <p:txBody>
          <a:bodyPr/>
          <a:lstStyle/>
          <a:p>
            <a:pPr>
              <a:defRPr/>
            </a:pPr>
            <a:fld id="{621EA09E-CE85-403E-9904-8B52219FFDE3}" type="slidenum">
              <a:rPr lang="en-US" smtClean="0"/>
              <a:pPr>
                <a:defRPr/>
              </a:pPr>
              <a:t>20</a:t>
            </a:fld>
            <a:endParaRPr lang="en-US" dirty="0"/>
          </a:p>
        </p:txBody>
      </p:sp>
    </p:spTree>
    <p:extLst>
      <p:ext uri="{BB962C8B-B14F-4D97-AF65-F5344CB8AC3E}">
        <p14:creationId xmlns:p14="http://schemas.microsoft.com/office/powerpoint/2010/main" val="152540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C762B9DC-66DE-4EF9-A293-C0F957C8872B}" type="datetime1">
              <a:rPr lang="en-US" smtClean="0"/>
              <a:t>9/15/2022</a:t>
            </a:fld>
            <a:endParaRPr lang="en-US" dirty="0"/>
          </a:p>
        </p:txBody>
      </p:sp>
      <p:sp>
        <p:nvSpPr>
          <p:cNvPr id="5" name="Slide Number Placeholder 4"/>
          <p:cNvSpPr>
            <a:spLocks noGrp="1"/>
          </p:cNvSpPr>
          <p:nvPr>
            <p:ph type="sldNum" sz="quarter" idx="5"/>
          </p:nvPr>
        </p:nvSpPr>
        <p:spPr/>
        <p:txBody>
          <a:bodyPr/>
          <a:lstStyle/>
          <a:p>
            <a:pPr>
              <a:defRPr/>
            </a:pPr>
            <a:fld id="{621EA09E-CE85-403E-9904-8B52219FFDE3}" type="slidenum">
              <a:rPr lang="en-US" smtClean="0"/>
              <a:pPr>
                <a:defRPr/>
              </a:pPr>
              <a:t>2</a:t>
            </a:fld>
            <a:endParaRPr lang="en-US" dirty="0"/>
          </a:p>
        </p:txBody>
      </p:sp>
    </p:spTree>
    <p:extLst>
      <p:ext uri="{BB962C8B-B14F-4D97-AF65-F5344CB8AC3E}">
        <p14:creationId xmlns:p14="http://schemas.microsoft.com/office/powerpoint/2010/main" val="9247866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B9BEC7B5-B135-4874-B7EE-7F373B537A74}" type="datetime1">
              <a:rPr lang="en-US" smtClean="0"/>
              <a:t>9/15/2022</a:t>
            </a:fld>
            <a:endParaRPr lang="en-US" dirty="0"/>
          </a:p>
        </p:txBody>
      </p:sp>
      <p:sp>
        <p:nvSpPr>
          <p:cNvPr id="5" name="Slide Number Placeholder 4"/>
          <p:cNvSpPr>
            <a:spLocks noGrp="1"/>
          </p:cNvSpPr>
          <p:nvPr>
            <p:ph type="sldNum" sz="quarter" idx="5"/>
          </p:nvPr>
        </p:nvSpPr>
        <p:spPr/>
        <p:txBody>
          <a:bodyPr/>
          <a:lstStyle/>
          <a:p>
            <a:pPr>
              <a:defRPr/>
            </a:pPr>
            <a:fld id="{621EA09E-CE85-403E-9904-8B52219FFDE3}" type="slidenum">
              <a:rPr lang="en-US" smtClean="0"/>
              <a:pPr>
                <a:defRPr/>
              </a:pPr>
              <a:t>21</a:t>
            </a:fld>
            <a:endParaRPr lang="en-US" dirty="0"/>
          </a:p>
        </p:txBody>
      </p:sp>
    </p:spTree>
    <p:extLst>
      <p:ext uri="{BB962C8B-B14F-4D97-AF65-F5344CB8AC3E}">
        <p14:creationId xmlns:p14="http://schemas.microsoft.com/office/powerpoint/2010/main" val="9434048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B9BEC7B5-B135-4874-B7EE-7F373B537A74}" type="datetime1">
              <a:rPr lang="en-US" smtClean="0"/>
              <a:t>9/15/2022</a:t>
            </a:fld>
            <a:endParaRPr lang="en-US" dirty="0"/>
          </a:p>
        </p:txBody>
      </p:sp>
      <p:sp>
        <p:nvSpPr>
          <p:cNvPr id="5" name="Slide Number Placeholder 4"/>
          <p:cNvSpPr>
            <a:spLocks noGrp="1"/>
          </p:cNvSpPr>
          <p:nvPr>
            <p:ph type="sldNum" sz="quarter" idx="5"/>
          </p:nvPr>
        </p:nvSpPr>
        <p:spPr/>
        <p:txBody>
          <a:bodyPr/>
          <a:lstStyle/>
          <a:p>
            <a:pPr>
              <a:defRPr/>
            </a:pPr>
            <a:fld id="{621EA09E-CE85-403E-9904-8B52219FFDE3}" type="slidenum">
              <a:rPr lang="en-US" smtClean="0"/>
              <a:pPr>
                <a:defRPr/>
              </a:pPr>
              <a:t>22</a:t>
            </a:fld>
            <a:endParaRPr lang="en-US" dirty="0"/>
          </a:p>
        </p:txBody>
      </p:sp>
    </p:spTree>
    <p:extLst>
      <p:ext uri="{BB962C8B-B14F-4D97-AF65-F5344CB8AC3E}">
        <p14:creationId xmlns:p14="http://schemas.microsoft.com/office/powerpoint/2010/main" val="16133896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B9BEC7B5-B135-4874-B7EE-7F373B537A74}" type="datetime1">
              <a:rPr lang="en-US" smtClean="0"/>
              <a:t>9/15/2022</a:t>
            </a:fld>
            <a:endParaRPr lang="en-US" dirty="0"/>
          </a:p>
        </p:txBody>
      </p:sp>
      <p:sp>
        <p:nvSpPr>
          <p:cNvPr id="5" name="Slide Number Placeholder 4"/>
          <p:cNvSpPr>
            <a:spLocks noGrp="1"/>
          </p:cNvSpPr>
          <p:nvPr>
            <p:ph type="sldNum" sz="quarter" idx="5"/>
          </p:nvPr>
        </p:nvSpPr>
        <p:spPr/>
        <p:txBody>
          <a:bodyPr/>
          <a:lstStyle/>
          <a:p>
            <a:pPr>
              <a:defRPr/>
            </a:pPr>
            <a:fld id="{621EA09E-CE85-403E-9904-8B52219FFDE3}" type="slidenum">
              <a:rPr lang="en-US" smtClean="0"/>
              <a:pPr>
                <a:defRPr/>
              </a:pPr>
              <a:t>23</a:t>
            </a:fld>
            <a:endParaRPr lang="en-US" dirty="0"/>
          </a:p>
        </p:txBody>
      </p:sp>
    </p:spTree>
    <p:extLst>
      <p:ext uri="{BB962C8B-B14F-4D97-AF65-F5344CB8AC3E}">
        <p14:creationId xmlns:p14="http://schemas.microsoft.com/office/powerpoint/2010/main" val="32996421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BA7A8049-CB75-43BE-AABE-07120B0ABD90}" type="datetime1">
              <a:rPr lang="en-US" smtClean="0"/>
              <a:t>9/15/2022</a:t>
            </a:fld>
            <a:endParaRPr lang="en-US" dirty="0"/>
          </a:p>
        </p:txBody>
      </p:sp>
      <p:sp>
        <p:nvSpPr>
          <p:cNvPr id="5" name="Slide Number Placeholder 4"/>
          <p:cNvSpPr>
            <a:spLocks noGrp="1"/>
          </p:cNvSpPr>
          <p:nvPr>
            <p:ph type="sldNum" sz="quarter" idx="5"/>
          </p:nvPr>
        </p:nvSpPr>
        <p:spPr/>
        <p:txBody>
          <a:bodyPr/>
          <a:lstStyle/>
          <a:p>
            <a:pPr>
              <a:defRPr/>
            </a:pPr>
            <a:fld id="{621EA09E-CE85-403E-9904-8B52219FFDE3}" type="slidenum">
              <a:rPr lang="en-US" smtClean="0"/>
              <a:pPr>
                <a:defRPr/>
              </a:pPr>
              <a:t>24</a:t>
            </a:fld>
            <a:endParaRPr lang="en-US" dirty="0"/>
          </a:p>
        </p:txBody>
      </p:sp>
    </p:spTree>
    <p:extLst>
      <p:ext uri="{BB962C8B-B14F-4D97-AF65-F5344CB8AC3E}">
        <p14:creationId xmlns:p14="http://schemas.microsoft.com/office/powerpoint/2010/main" val="17004100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B9BEC7B5-B135-4874-B7EE-7F373B537A74}" type="datetime1">
              <a:rPr lang="en-US" smtClean="0"/>
              <a:t>9/15/2022</a:t>
            </a:fld>
            <a:endParaRPr lang="en-US" dirty="0"/>
          </a:p>
        </p:txBody>
      </p:sp>
      <p:sp>
        <p:nvSpPr>
          <p:cNvPr id="5" name="Slide Number Placeholder 4"/>
          <p:cNvSpPr>
            <a:spLocks noGrp="1"/>
          </p:cNvSpPr>
          <p:nvPr>
            <p:ph type="sldNum" sz="quarter" idx="5"/>
          </p:nvPr>
        </p:nvSpPr>
        <p:spPr/>
        <p:txBody>
          <a:bodyPr/>
          <a:lstStyle/>
          <a:p>
            <a:pPr>
              <a:defRPr/>
            </a:pPr>
            <a:fld id="{621EA09E-CE85-403E-9904-8B52219FFDE3}" type="slidenum">
              <a:rPr lang="en-US" smtClean="0"/>
              <a:pPr>
                <a:defRPr/>
              </a:pPr>
              <a:t>25</a:t>
            </a:fld>
            <a:endParaRPr lang="en-US" dirty="0"/>
          </a:p>
        </p:txBody>
      </p:sp>
    </p:spTree>
    <p:extLst>
      <p:ext uri="{BB962C8B-B14F-4D97-AF65-F5344CB8AC3E}">
        <p14:creationId xmlns:p14="http://schemas.microsoft.com/office/powerpoint/2010/main" val="2080743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3804E515-699C-4484-9371-3C6EEBE6DDAD}" type="datetime1">
              <a:rPr lang="en-US" smtClean="0"/>
              <a:t>9/15/2022</a:t>
            </a:fld>
            <a:endParaRPr lang="en-US" dirty="0"/>
          </a:p>
        </p:txBody>
      </p:sp>
      <p:sp>
        <p:nvSpPr>
          <p:cNvPr id="5" name="Slide Number Placeholder 4"/>
          <p:cNvSpPr>
            <a:spLocks noGrp="1"/>
          </p:cNvSpPr>
          <p:nvPr>
            <p:ph type="sldNum" sz="quarter" idx="5"/>
          </p:nvPr>
        </p:nvSpPr>
        <p:spPr/>
        <p:txBody>
          <a:bodyPr/>
          <a:lstStyle/>
          <a:p>
            <a:pPr>
              <a:defRPr/>
            </a:pPr>
            <a:fld id="{621EA09E-CE85-403E-9904-8B52219FFDE3}" type="slidenum">
              <a:rPr lang="en-US" smtClean="0"/>
              <a:pPr>
                <a:defRPr/>
              </a:pPr>
              <a:t>26</a:t>
            </a:fld>
            <a:endParaRPr lang="en-US" dirty="0"/>
          </a:p>
        </p:txBody>
      </p:sp>
    </p:spTree>
    <p:extLst>
      <p:ext uri="{BB962C8B-B14F-4D97-AF65-F5344CB8AC3E}">
        <p14:creationId xmlns:p14="http://schemas.microsoft.com/office/powerpoint/2010/main" val="11782664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B9BEC7B5-B135-4874-B7EE-7F373B537A74}" type="datetime1">
              <a:rPr lang="en-US" smtClean="0"/>
              <a:t>9/15/2022</a:t>
            </a:fld>
            <a:endParaRPr lang="en-US" dirty="0"/>
          </a:p>
        </p:txBody>
      </p:sp>
      <p:sp>
        <p:nvSpPr>
          <p:cNvPr id="5" name="Slide Number Placeholder 4"/>
          <p:cNvSpPr>
            <a:spLocks noGrp="1"/>
          </p:cNvSpPr>
          <p:nvPr>
            <p:ph type="sldNum" sz="quarter" idx="5"/>
          </p:nvPr>
        </p:nvSpPr>
        <p:spPr/>
        <p:txBody>
          <a:bodyPr/>
          <a:lstStyle/>
          <a:p>
            <a:pPr>
              <a:defRPr/>
            </a:pPr>
            <a:fld id="{621EA09E-CE85-403E-9904-8B52219FFDE3}" type="slidenum">
              <a:rPr lang="en-US" smtClean="0"/>
              <a:pPr>
                <a:defRPr/>
              </a:pPr>
              <a:t>28</a:t>
            </a:fld>
            <a:endParaRPr lang="en-US" dirty="0"/>
          </a:p>
        </p:txBody>
      </p:sp>
    </p:spTree>
    <p:extLst>
      <p:ext uri="{BB962C8B-B14F-4D97-AF65-F5344CB8AC3E}">
        <p14:creationId xmlns:p14="http://schemas.microsoft.com/office/powerpoint/2010/main" val="2267493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A063CC05-6599-474C-883D-7739AC99A185}" type="datetime1">
              <a:rPr lang="en-US" smtClean="0"/>
              <a:t>9/15/2022</a:t>
            </a:fld>
            <a:endParaRPr lang="en-US" dirty="0"/>
          </a:p>
        </p:txBody>
      </p:sp>
      <p:sp>
        <p:nvSpPr>
          <p:cNvPr id="5" name="Slide Number Placeholder 4"/>
          <p:cNvSpPr>
            <a:spLocks noGrp="1"/>
          </p:cNvSpPr>
          <p:nvPr>
            <p:ph type="sldNum" sz="quarter" idx="5"/>
          </p:nvPr>
        </p:nvSpPr>
        <p:spPr/>
        <p:txBody>
          <a:bodyPr/>
          <a:lstStyle/>
          <a:p>
            <a:pPr>
              <a:defRPr/>
            </a:pPr>
            <a:fld id="{621EA09E-CE85-403E-9904-8B52219FFDE3}" type="slidenum">
              <a:rPr lang="en-US" smtClean="0"/>
              <a:pPr>
                <a:defRPr/>
              </a:pPr>
              <a:t>30</a:t>
            </a:fld>
            <a:endParaRPr lang="en-US" dirty="0"/>
          </a:p>
        </p:txBody>
      </p:sp>
    </p:spTree>
    <p:extLst>
      <p:ext uri="{BB962C8B-B14F-4D97-AF65-F5344CB8AC3E}">
        <p14:creationId xmlns:p14="http://schemas.microsoft.com/office/powerpoint/2010/main" val="27039742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64422">
              <a:defRPr/>
            </a:pPr>
            <a:fld id="{0D17E79A-386B-3949-83DC-43D056CBF148}" type="slidenum">
              <a:rPr lang="en-US">
                <a:solidFill>
                  <a:prstClr val="black"/>
                </a:solidFill>
                <a:latin typeface="Calibri" charset="0"/>
                <a:ea typeface="ＭＳ Ｐゴシック" charset="0"/>
              </a:rPr>
              <a:pPr defTabSz="464422">
                <a:defRPr/>
              </a:pPr>
              <a:t>31</a:t>
            </a:fld>
            <a:endParaRPr lang="en-US" dirty="0">
              <a:solidFill>
                <a:prstClr val="black"/>
              </a:solidFill>
              <a:latin typeface="Calibri" charset="0"/>
              <a:ea typeface="ＭＳ Ｐゴシック" charset="0"/>
            </a:endParaRPr>
          </a:p>
        </p:txBody>
      </p:sp>
    </p:spTree>
    <p:extLst>
      <p:ext uri="{BB962C8B-B14F-4D97-AF65-F5344CB8AC3E}">
        <p14:creationId xmlns:p14="http://schemas.microsoft.com/office/powerpoint/2010/main" val="17544834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pic>
        <p:nvPicPr>
          <p:cNvPr id="7" name="Picture 6">
            <a:extLst>
              <a:ext uri="{FF2B5EF4-FFF2-40B4-BE49-F238E27FC236}">
                <a16:creationId xmlns:a16="http://schemas.microsoft.com/office/drawing/2014/main" id="{E88CB66A-7CD5-4BA4-9EB4-B2383F602B6F}"/>
              </a:ext>
            </a:extLst>
          </p:cNvPr>
          <p:cNvPicPr>
            <a:picLocks noChangeAspect="1"/>
          </p:cNvPicPr>
          <p:nvPr/>
        </p:nvPicPr>
        <p:blipFill>
          <a:blip r:embed="rId3"/>
          <a:stretch>
            <a:fillRect/>
          </a:stretch>
        </p:blipFill>
        <p:spPr>
          <a:xfrm>
            <a:off x="1390094" y="4797550"/>
            <a:ext cx="3769774" cy="3744004"/>
          </a:xfrm>
          <a:prstGeom prst="rect">
            <a:avLst/>
          </a:prstGeom>
        </p:spPr>
      </p:pic>
      <p:sp>
        <p:nvSpPr>
          <p:cNvPr id="3" name="Notes Placeholder 2"/>
          <p:cNvSpPr>
            <a:spLocks noGrp="1"/>
          </p:cNvSpPr>
          <p:nvPr>
            <p:ph type="body" idx="1"/>
          </p:nvPr>
        </p:nvSpPr>
        <p:spPr/>
        <p:txBody>
          <a:bodyPr/>
          <a:lstStyle/>
          <a:p>
            <a:r>
              <a:rPr lang="en-US" dirty="0"/>
              <a:t>However, there's no such thing as a perfect, one-size-fits-all diet. The NPH program will build on recent advances in biomedical science including artificial intelligence (AI), microbiome research, as well as the infrastructure and large, diverse participant group of the All of Us Research Program. These advances provide unprecedented opportunities to generate new data to provide insight into personalized nutrition also referred to as precision nutrition</a:t>
            </a:r>
          </a:p>
          <a:p>
            <a:endParaRPr lang="en-US" dirty="0"/>
          </a:p>
          <a:p>
            <a:r>
              <a:rPr lang="en-US" dirty="0"/>
              <a:t>The goal of the NIH Common Fund’s Nutrition for Precision Health, powered by the All of Us Research Program, is to develop algorithms that predict individual responses to food and dietary patterns. </a:t>
            </a:r>
          </a:p>
          <a:p>
            <a:endParaRPr lang="en-US" dirty="0"/>
          </a:p>
          <a:p>
            <a:r>
              <a:rPr lang="en-US" dirty="0"/>
              <a:t>Nutrition plays an integral role in human development and in the prevention and treatment of disease. </a:t>
            </a:r>
          </a:p>
          <a:p>
            <a:endParaRPr lang="en-US" dirty="0"/>
          </a:p>
        </p:txBody>
      </p:sp>
      <p:sp>
        <p:nvSpPr>
          <p:cNvPr id="4" name="Date Placeholder 3"/>
          <p:cNvSpPr>
            <a:spLocks noGrp="1"/>
          </p:cNvSpPr>
          <p:nvPr>
            <p:ph type="dt" idx="1"/>
          </p:nvPr>
        </p:nvSpPr>
        <p:spPr/>
        <p:txBody>
          <a:bodyPr/>
          <a:lstStyle/>
          <a:p>
            <a:pPr>
              <a:defRPr/>
            </a:pPr>
            <a:fld id="{C3A3FB79-B06C-413B-A426-D90458C4A1AB}" type="datetime1">
              <a:rPr lang="en-US" smtClean="0"/>
              <a:t>9/15/2022</a:t>
            </a:fld>
            <a:endParaRPr lang="en-US" dirty="0"/>
          </a:p>
        </p:txBody>
      </p:sp>
      <p:sp>
        <p:nvSpPr>
          <p:cNvPr id="5" name="Slide Number Placeholder 4"/>
          <p:cNvSpPr>
            <a:spLocks noGrp="1"/>
          </p:cNvSpPr>
          <p:nvPr>
            <p:ph type="sldNum" sz="quarter" idx="5"/>
          </p:nvPr>
        </p:nvSpPr>
        <p:spPr/>
        <p:txBody>
          <a:bodyPr/>
          <a:lstStyle/>
          <a:p>
            <a:pPr>
              <a:defRPr/>
            </a:pPr>
            <a:fld id="{621EA09E-CE85-403E-9904-8B52219FFDE3}" type="slidenum">
              <a:rPr lang="en-US" smtClean="0"/>
              <a:pPr>
                <a:defRPr/>
              </a:pPr>
              <a:t>32</a:t>
            </a:fld>
            <a:endParaRPr lang="en-US" dirty="0"/>
          </a:p>
        </p:txBody>
      </p:sp>
    </p:spTree>
    <p:extLst>
      <p:ext uri="{BB962C8B-B14F-4D97-AF65-F5344CB8AC3E}">
        <p14:creationId xmlns:p14="http://schemas.microsoft.com/office/powerpoint/2010/main" val="3333777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Receive NIH Guide Information</a:t>
            </a:r>
          </a:p>
          <a:p>
            <a:r>
              <a:rPr lang="en-US" dirty="0"/>
              <a:t>Weekly Update via E-mail LISTSERV - Subscribe or Unsubscribe.  </a:t>
            </a:r>
          </a:p>
          <a:p>
            <a:r>
              <a:rPr lang="en-US" dirty="0"/>
              <a:t>RSS Format – Receive NIH Funding Opportunities in RSS (Really Simple News Syndication) format.</a:t>
            </a:r>
          </a:p>
          <a:p>
            <a:r>
              <a:rPr lang="en-US" dirty="0"/>
              <a:t>Twitter - Follow @NIHfunding for NIH Funding Opportunities </a:t>
            </a:r>
          </a:p>
          <a:p>
            <a:r>
              <a:rPr lang="en-US" dirty="0">
                <a:hlinkClick r:id="rId3"/>
              </a:rPr>
              <a:t>http://grants.nih.gov/funding/about-nih-guide-to-grants-and-contracts.htm</a:t>
            </a:r>
            <a:endParaRPr lang="en-US" dirty="0"/>
          </a:p>
          <a:p>
            <a:endParaRPr lang="en-US" dirty="0"/>
          </a:p>
          <a:p>
            <a:endParaRPr lang="en-US" dirty="0"/>
          </a:p>
          <a:p>
            <a:endParaRPr lang="en-US" dirty="0"/>
          </a:p>
        </p:txBody>
      </p:sp>
      <p:sp>
        <p:nvSpPr>
          <p:cNvPr id="4" name="Date Placeholder 3"/>
          <p:cNvSpPr>
            <a:spLocks noGrp="1"/>
          </p:cNvSpPr>
          <p:nvPr>
            <p:ph type="dt" idx="1"/>
          </p:nvPr>
        </p:nvSpPr>
        <p:spPr/>
        <p:txBody>
          <a:bodyPr/>
          <a:lstStyle/>
          <a:p>
            <a:pPr>
              <a:defRPr/>
            </a:pPr>
            <a:fld id="{DD88BABE-E145-4C7F-8213-FE3777A158EC}" type="datetime1">
              <a:rPr lang="en-US" smtClean="0"/>
              <a:t>9/15/2022</a:t>
            </a:fld>
            <a:endParaRPr lang="en-US" dirty="0"/>
          </a:p>
        </p:txBody>
      </p:sp>
      <p:sp>
        <p:nvSpPr>
          <p:cNvPr id="5" name="Slide Number Placeholder 4"/>
          <p:cNvSpPr>
            <a:spLocks noGrp="1"/>
          </p:cNvSpPr>
          <p:nvPr>
            <p:ph type="sldNum" sz="quarter" idx="5"/>
          </p:nvPr>
        </p:nvSpPr>
        <p:spPr/>
        <p:txBody>
          <a:bodyPr/>
          <a:lstStyle/>
          <a:p>
            <a:pPr>
              <a:defRPr/>
            </a:pPr>
            <a:fld id="{621EA09E-CE85-403E-9904-8B52219FFDE3}" type="slidenum">
              <a:rPr lang="en-US" smtClean="0"/>
              <a:pPr>
                <a:defRPr/>
              </a:pPr>
              <a:t>3</a:t>
            </a:fld>
            <a:endParaRPr lang="en-US" dirty="0"/>
          </a:p>
        </p:txBody>
      </p:sp>
    </p:spTree>
    <p:extLst>
      <p:ext uri="{BB962C8B-B14F-4D97-AF65-F5344CB8AC3E}">
        <p14:creationId xmlns:p14="http://schemas.microsoft.com/office/powerpoint/2010/main" val="5729432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E723AB61-46EC-4EDC-AF6E-00C3A0D06BF2}" type="datetime1">
              <a:rPr lang="en-US" smtClean="0"/>
              <a:t>9/15/2022</a:t>
            </a:fld>
            <a:endParaRPr lang="en-US" dirty="0"/>
          </a:p>
        </p:txBody>
      </p:sp>
      <p:sp>
        <p:nvSpPr>
          <p:cNvPr id="5" name="Slide Number Placeholder 4"/>
          <p:cNvSpPr>
            <a:spLocks noGrp="1"/>
          </p:cNvSpPr>
          <p:nvPr>
            <p:ph type="sldNum" sz="quarter" idx="5"/>
          </p:nvPr>
        </p:nvSpPr>
        <p:spPr/>
        <p:txBody>
          <a:bodyPr/>
          <a:lstStyle/>
          <a:p>
            <a:pPr>
              <a:defRPr/>
            </a:pPr>
            <a:fld id="{621EA09E-CE85-403E-9904-8B52219FFDE3}" type="slidenum">
              <a:rPr lang="en-US" smtClean="0"/>
              <a:pPr>
                <a:defRPr/>
              </a:pPr>
              <a:t>33</a:t>
            </a:fld>
            <a:endParaRPr lang="en-US" dirty="0"/>
          </a:p>
        </p:txBody>
      </p:sp>
    </p:spTree>
    <p:extLst>
      <p:ext uri="{BB962C8B-B14F-4D97-AF65-F5344CB8AC3E}">
        <p14:creationId xmlns:p14="http://schemas.microsoft.com/office/powerpoint/2010/main" val="36192005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B9BEC7B5-B135-4874-B7EE-7F373B537A74}" type="datetime1">
              <a:rPr lang="en-US" smtClean="0"/>
              <a:t>9/15/2022</a:t>
            </a:fld>
            <a:endParaRPr lang="en-US" dirty="0"/>
          </a:p>
        </p:txBody>
      </p:sp>
      <p:sp>
        <p:nvSpPr>
          <p:cNvPr id="5" name="Slide Number Placeholder 4"/>
          <p:cNvSpPr>
            <a:spLocks noGrp="1"/>
          </p:cNvSpPr>
          <p:nvPr>
            <p:ph type="sldNum" sz="quarter" idx="5"/>
          </p:nvPr>
        </p:nvSpPr>
        <p:spPr/>
        <p:txBody>
          <a:bodyPr/>
          <a:lstStyle/>
          <a:p>
            <a:pPr>
              <a:defRPr/>
            </a:pPr>
            <a:fld id="{621EA09E-CE85-403E-9904-8B52219FFDE3}" type="slidenum">
              <a:rPr lang="en-US" smtClean="0"/>
              <a:pPr>
                <a:defRPr/>
              </a:pPr>
              <a:t>35</a:t>
            </a:fld>
            <a:endParaRPr lang="en-US" dirty="0"/>
          </a:p>
        </p:txBody>
      </p:sp>
    </p:spTree>
    <p:extLst>
      <p:ext uri="{BB962C8B-B14F-4D97-AF65-F5344CB8AC3E}">
        <p14:creationId xmlns:p14="http://schemas.microsoft.com/office/powerpoint/2010/main" val="33147791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B9BEC7B5-B135-4874-B7EE-7F373B537A74}" type="datetime1">
              <a:rPr lang="en-US" smtClean="0"/>
              <a:t>9/15/2022</a:t>
            </a:fld>
            <a:endParaRPr lang="en-US" dirty="0"/>
          </a:p>
        </p:txBody>
      </p:sp>
      <p:sp>
        <p:nvSpPr>
          <p:cNvPr id="5" name="Slide Number Placeholder 4"/>
          <p:cNvSpPr>
            <a:spLocks noGrp="1"/>
          </p:cNvSpPr>
          <p:nvPr>
            <p:ph type="sldNum" sz="quarter" idx="5"/>
          </p:nvPr>
        </p:nvSpPr>
        <p:spPr/>
        <p:txBody>
          <a:bodyPr/>
          <a:lstStyle/>
          <a:p>
            <a:pPr>
              <a:defRPr/>
            </a:pPr>
            <a:fld id="{621EA09E-CE85-403E-9904-8B52219FFDE3}" type="slidenum">
              <a:rPr lang="en-US" smtClean="0"/>
              <a:pPr>
                <a:defRPr/>
              </a:pPr>
              <a:t>37</a:t>
            </a:fld>
            <a:endParaRPr lang="en-US" dirty="0"/>
          </a:p>
        </p:txBody>
      </p:sp>
    </p:spTree>
    <p:extLst>
      <p:ext uri="{BB962C8B-B14F-4D97-AF65-F5344CB8AC3E}">
        <p14:creationId xmlns:p14="http://schemas.microsoft.com/office/powerpoint/2010/main" val="24359881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sz="3450" dirty="0"/>
              <a:t>Initiated in May 2019 with representation across </a:t>
            </a:r>
            <a:r>
              <a:rPr lang="en-US" sz="3450" dirty="0">
                <a:ea typeface="Calibri" panose="020F0502020204030204" pitchFamily="34" charset="0"/>
                <a:cs typeface="Times New Roman" panose="02020603050405020304" pitchFamily="18" charset="0"/>
              </a:rPr>
              <a:t>NCI </a:t>
            </a:r>
            <a:r>
              <a:rPr lang="en-US" sz="3150" dirty="0">
                <a:ea typeface="Calibri" panose="020F0502020204030204" pitchFamily="34" charset="0"/>
                <a:cs typeface="Times New Roman" panose="02020603050405020304" pitchFamily="18" charset="0"/>
              </a:rPr>
              <a:t>Co-Chairs:  Linda Nebeling &amp; Susan Czajkowski </a:t>
            </a:r>
          </a:p>
          <a:p>
            <a:pPr marL="800100" lvl="1" indent="-457200" algn="l">
              <a:buFont typeface="Wingdings" pitchFamily="2" charset="2"/>
              <a:buChar char="Ø"/>
            </a:pPr>
            <a:r>
              <a:rPr lang="en-US" sz="3150" dirty="0">
                <a:ea typeface="Calibri" panose="020F0502020204030204" pitchFamily="34" charset="0"/>
                <a:cs typeface="Times New Roman" panose="02020603050405020304" pitchFamily="18" charset="0"/>
              </a:rPr>
              <a:t>Planning Group Members: Tanya Agurs-Collins, Laura Dwyer, Joan Becker, Olga Herren, Adaora Ezeani, Phil Daschner, Sharon Ross, Meg Zimmerman</a:t>
            </a:r>
          </a:p>
          <a:p>
            <a:pPr marL="800100" lvl="1" indent="-457200" algn="l">
              <a:buFont typeface="Wingdings" pitchFamily="2" charset="2"/>
              <a:buChar char="Ø"/>
            </a:pPr>
            <a:r>
              <a:rPr lang="en-US" sz="3150" dirty="0">
                <a:ea typeface="Calibri" panose="020F0502020204030204" pitchFamily="34" charset="0"/>
                <a:cs typeface="Times New Roman" panose="02020603050405020304" pitchFamily="18" charset="0"/>
              </a:rPr>
              <a:t>Portfolio consultant:  Gina Tesauro</a:t>
            </a:r>
          </a:p>
          <a:p>
            <a:pPr marL="800100" lvl="1" indent="-457200" algn="l">
              <a:buFont typeface="Wingdings" pitchFamily="2" charset="2"/>
              <a:buChar char="Ø"/>
            </a:pPr>
            <a:endParaRPr lang="en-US" sz="3150" dirty="0">
              <a:ea typeface="Calibri" panose="020F0502020204030204" pitchFamily="34" charset="0"/>
              <a:cs typeface="Times New Roman" panose="02020603050405020304" pitchFamily="18" charset="0"/>
            </a:endParaRPr>
          </a:p>
          <a:p>
            <a:r>
              <a:rPr lang="en-US" sz="3450" dirty="0">
                <a:ea typeface="Calibri" panose="020F0502020204030204" pitchFamily="34" charset="0"/>
                <a:cs typeface="Times New Roman" panose="02020603050405020304" pitchFamily="18" charset="0"/>
              </a:rPr>
              <a:t>Full WG meets every month; subgroups meet more frequently, as needed</a:t>
            </a:r>
          </a:p>
          <a:p>
            <a:endParaRPr lang="en-US" sz="3450" dirty="0">
              <a:ea typeface="Calibri" panose="020F0502020204030204" pitchFamily="34" charset="0"/>
              <a:cs typeface="Times New Roman" panose="02020603050405020304" pitchFamily="18" charset="0"/>
            </a:endParaRPr>
          </a:p>
          <a:p>
            <a:r>
              <a:rPr lang="en-US" sz="3450" dirty="0">
                <a:ea typeface="Calibri" panose="020F0502020204030204" pitchFamily="34" charset="0"/>
                <a:cs typeface="Times New Roman" panose="02020603050405020304" pitchFamily="18" charset="0"/>
              </a:rPr>
              <a:t>Works across NIH/NCI i.e., Nutrition Research Task Force and implementation groups, NIH Obesity Research Task Force,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CBF0DF-EE3A-5F49-AF3B-4AA457E2D7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46516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B9BEC7B5-B135-4874-B7EE-7F373B537A74}" type="datetime1">
              <a:rPr lang="en-US" smtClean="0"/>
              <a:t>9/15/2022</a:t>
            </a:fld>
            <a:endParaRPr lang="en-US" dirty="0"/>
          </a:p>
        </p:txBody>
      </p:sp>
      <p:sp>
        <p:nvSpPr>
          <p:cNvPr id="5" name="Slide Number Placeholder 4"/>
          <p:cNvSpPr>
            <a:spLocks noGrp="1"/>
          </p:cNvSpPr>
          <p:nvPr>
            <p:ph type="sldNum" sz="quarter" idx="5"/>
          </p:nvPr>
        </p:nvSpPr>
        <p:spPr/>
        <p:txBody>
          <a:bodyPr/>
          <a:lstStyle/>
          <a:p>
            <a:pPr>
              <a:defRPr/>
            </a:pPr>
            <a:fld id="{621EA09E-CE85-403E-9904-8B52219FFDE3}" type="slidenum">
              <a:rPr lang="en-US" smtClean="0"/>
              <a:pPr>
                <a:defRPr/>
              </a:pPr>
              <a:t>39</a:t>
            </a:fld>
            <a:endParaRPr lang="en-US" dirty="0"/>
          </a:p>
        </p:txBody>
      </p:sp>
    </p:spTree>
    <p:extLst>
      <p:ext uri="{BB962C8B-B14F-4D97-AF65-F5344CB8AC3E}">
        <p14:creationId xmlns:p14="http://schemas.microsoft.com/office/powerpoint/2010/main" val="25560337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B9BEC7B5-B135-4874-B7EE-7F373B537A74}" type="datetime1">
              <a:rPr lang="en-US" smtClean="0"/>
              <a:t>9/15/2022</a:t>
            </a:fld>
            <a:endParaRPr lang="en-US" dirty="0"/>
          </a:p>
        </p:txBody>
      </p:sp>
      <p:sp>
        <p:nvSpPr>
          <p:cNvPr id="5" name="Slide Number Placeholder 4"/>
          <p:cNvSpPr>
            <a:spLocks noGrp="1"/>
          </p:cNvSpPr>
          <p:nvPr>
            <p:ph type="sldNum" sz="quarter" idx="5"/>
          </p:nvPr>
        </p:nvSpPr>
        <p:spPr/>
        <p:txBody>
          <a:bodyPr/>
          <a:lstStyle/>
          <a:p>
            <a:pPr>
              <a:defRPr/>
            </a:pPr>
            <a:fld id="{621EA09E-CE85-403E-9904-8B52219FFDE3}" type="slidenum">
              <a:rPr lang="en-US" smtClean="0"/>
              <a:pPr>
                <a:defRPr/>
              </a:pPr>
              <a:t>40</a:t>
            </a:fld>
            <a:endParaRPr lang="en-US" dirty="0"/>
          </a:p>
        </p:txBody>
      </p:sp>
    </p:spTree>
    <p:extLst>
      <p:ext uri="{BB962C8B-B14F-4D97-AF65-F5344CB8AC3E}">
        <p14:creationId xmlns:p14="http://schemas.microsoft.com/office/powerpoint/2010/main" val="3773252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B9BEC7B5-B135-4874-B7EE-7F373B537A74}" type="datetime1">
              <a:rPr lang="en-US" smtClean="0"/>
              <a:t>9/15/2022</a:t>
            </a:fld>
            <a:endParaRPr lang="en-US" dirty="0"/>
          </a:p>
        </p:txBody>
      </p:sp>
      <p:sp>
        <p:nvSpPr>
          <p:cNvPr id="5" name="Slide Number Placeholder 4"/>
          <p:cNvSpPr>
            <a:spLocks noGrp="1"/>
          </p:cNvSpPr>
          <p:nvPr>
            <p:ph type="sldNum" sz="quarter" idx="5"/>
          </p:nvPr>
        </p:nvSpPr>
        <p:spPr/>
        <p:txBody>
          <a:bodyPr/>
          <a:lstStyle/>
          <a:p>
            <a:pPr>
              <a:defRPr/>
            </a:pPr>
            <a:fld id="{621EA09E-CE85-403E-9904-8B52219FFDE3}" type="slidenum">
              <a:rPr lang="en-US" smtClean="0"/>
              <a:pPr>
                <a:defRPr/>
              </a:pPr>
              <a:t>41</a:t>
            </a:fld>
            <a:endParaRPr lang="en-US" dirty="0"/>
          </a:p>
        </p:txBody>
      </p:sp>
    </p:spTree>
    <p:extLst>
      <p:ext uri="{BB962C8B-B14F-4D97-AF65-F5344CB8AC3E}">
        <p14:creationId xmlns:p14="http://schemas.microsoft.com/office/powerpoint/2010/main" val="29061995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B9BEC7B5-B135-4874-B7EE-7F373B537A74}" type="datetime1">
              <a:rPr lang="en-US" smtClean="0"/>
              <a:t>9/15/2022</a:t>
            </a:fld>
            <a:endParaRPr lang="en-US" dirty="0"/>
          </a:p>
        </p:txBody>
      </p:sp>
      <p:sp>
        <p:nvSpPr>
          <p:cNvPr id="5" name="Slide Number Placeholder 4"/>
          <p:cNvSpPr>
            <a:spLocks noGrp="1"/>
          </p:cNvSpPr>
          <p:nvPr>
            <p:ph type="sldNum" sz="quarter" idx="5"/>
          </p:nvPr>
        </p:nvSpPr>
        <p:spPr/>
        <p:txBody>
          <a:bodyPr/>
          <a:lstStyle/>
          <a:p>
            <a:pPr>
              <a:defRPr/>
            </a:pPr>
            <a:fld id="{621EA09E-CE85-403E-9904-8B52219FFDE3}" type="slidenum">
              <a:rPr lang="en-US" smtClean="0"/>
              <a:pPr>
                <a:defRPr/>
              </a:pPr>
              <a:t>42</a:t>
            </a:fld>
            <a:endParaRPr lang="en-US" dirty="0"/>
          </a:p>
        </p:txBody>
      </p:sp>
    </p:spTree>
    <p:extLst>
      <p:ext uri="{BB962C8B-B14F-4D97-AF65-F5344CB8AC3E}">
        <p14:creationId xmlns:p14="http://schemas.microsoft.com/office/powerpoint/2010/main" val="35588151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ART- https://art.csr.nih.gov/ART/index.jsp?tabID=424017894535CD686EBE063D9F72460B11502100</a:t>
            </a:r>
          </a:p>
          <a:p>
            <a:endParaRPr lang="en-US" dirty="0"/>
          </a:p>
          <a:p>
            <a:endParaRPr lang="en-US" dirty="0"/>
          </a:p>
          <a:p>
            <a:endParaRPr lang="en-US" dirty="0"/>
          </a:p>
        </p:txBody>
      </p:sp>
      <p:sp>
        <p:nvSpPr>
          <p:cNvPr id="4" name="Date Placeholder 3"/>
          <p:cNvSpPr>
            <a:spLocks noGrp="1"/>
          </p:cNvSpPr>
          <p:nvPr>
            <p:ph type="dt" idx="1"/>
          </p:nvPr>
        </p:nvSpPr>
        <p:spPr/>
        <p:txBody>
          <a:bodyPr/>
          <a:lstStyle/>
          <a:p>
            <a:pPr>
              <a:defRPr/>
            </a:pPr>
            <a:fld id="{B9BEC7B5-B135-4874-B7EE-7F373B537A74}" type="datetime1">
              <a:rPr lang="en-US" smtClean="0"/>
              <a:t>9/15/2022</a:t>
            </a:fld>
            <a:endParaRPr lang="en-US" dirty="0"/>
          </a:p>
        </p:txBody>
      </p:sp>
      <p:sp>
        <p:nvSpPr>
          <p:cNvPr id="5" name="Slide Number Placeholder 4"/>
          <p:cNvSpPr>
            <a:spLocks noGrp="1"/>
          </p:cNvSpPr>
          <p:nvPr>
            <p:ph type="sldNum" sz="quarter" idx="5"/>
          </p:nvPr>
        </p:nvSpPr>
        <p:spPr/>
        <p:txBody>
          <a:bodyPr/>
          <a:lstStyle/>
          <a:p>
            <a:pPr>
              <a:defRPr/>
            </a:pPr>
            <a:fld id="{621EA09E-CE85-403E-9904-8B52219FFDE3}" type="slidenum">
              <a:rPr lang="en-US" smtClean="0"/>
              <a:pPr>
                <a:defRPr/>
              </a:pPr>
              <a:t>43</a:t>
            </a:fld>
            <a:endParaRPr lang="en-US" dirty="0"/>
          </a:p>
        </p:txBody>
      </p:sp>
    </p:spTree>
    <p:extLst>
      <p:ext uri="{BB962C8B-B14F-4D97-AF65-F5344CB8AC3E}">
        <p14:creationId xmlns:p14="http://schemas.microsoft.com/office/powerpoint/2010/main" val="5527798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159"/>
            <a:r>
              <a:rPr lang="en-US" dirty="0"/>
              <a:t>Percentile is the approximate percentage of applications that received a better overall impact score from the study section during the past year. For applications reviewed in ad hoc study sections, a different base may be used to calculate percentiles.</a:t>
            </a:r>
          </a:p>
          <a:p>
            <a:endParaRPr lang="en-US" dirty="0"/>
          </a:p>
        </p:txBody>
      </p:sp>
      <p:sp>
        <p:nvSpPr>
          <p:cNvPr id="4" name="Date Placeholder 3"/>
          <p:cNvSpPr>
            <a:spLocks noGrp="1"/>
          </p:cNvSpPr>
          <p:nvPr>
            <p:ph type="dt" idx="1"/>
          </p:nvPr>
        </p:nvSpPr>
        <p:spPr/>
        <p:txBody>
          <a:bodyPr/>
          <a:lstStyle/>
          <a:p>
            <a:pPr>
              <a:defRPr/>
            </a:pPr>
            <a:fld id="{B9BEC7B5-B135-4874-B7EE-7F373B537A74}" type="datetime1">
              <a:rPr lang="en-US" smtClean="0"/>
              <a:t>9/15/2022</a:t>
            </a:fld>
            <a:endParaRPr lang="en-US" dirty="0"/>
          </a:p>
        </p:txBody>
      </p:sp>
      <p:sp>
        <p:nvSpPr>
          <p:cNvPr id="5" name="Slide Number Placeholder 4"/>
          <p:cNvSpPr>
            <a:spLocks noGrp="1"/>
          </p:cNvSpPr>
          <p:nvPr>
            <p:ph type="sldNum" sz="quarter" idx="5"/>
          </p:nvPr>
        </p:nvSpPr>
        <p:spPr/>
        <p:txBody>
          <a:bodyPr/>
          <a:lstStyle/>
          <a:p>
            <a:pPr>
              <a:defRPr/>
            </a:pPr>
            <a:fld id="{621EA09E-CE85-403E-9904-8B52219FFDE3}" type="slidenum">
              <a:rPr lang="en-US" smtClean="0"/>
              <a:pPr>
                <a:defRPr/>
              </a:pPr>
              <a:t>44</a:t>
            </a:fld>
            <a:endParaRPr lang="en-US" dirty="0"/>
          </a:p>
        </p:txBody>
      </p:sp>
    </p:spTree>
    <p:extLst>
      <p:ext uri="{BB962C8B-B14F-4D97-AF65-F5344CB8AC3E}">
        <p14:creationId xmlns:p14="http://schemas.microsoft.com/office/powerpoint/2010/main" val="3541741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D99B69A5-6116-474F-B0D8-5D7C5A1F0517}" type="datetime1">
              <a:rPr lang="en-US" smtClean="0"/>
              <a:t>9/15/2022</a:t>
            </a:fld>
            <a:endParaRPr lang="en-US" dirty="0"/>
          </a:p>
        </p:txBody>
      </p:sp>
      <p:sp>
        <p:nvSpPr>
          <p:cNvPr id="5" name="Slide Number Placeholder 4"/>
          <p:cNvSpPr>
            <a:spLocks noGrp="1"/>
          </p:cNvSpPr>
          <p:nvPr>
            <p:ph type="sldNum" sz="quarter" idx="5"/>
          </p:nvPr>
        </p:nvSpPr>
        <p:spPr/>
        <p:txBody>
          <a:bodyPr/>
          <a:lstStyle/>
          <a:p>
            <a:pPr>
              <a:defRPr/>
            </a:pPr>
            <a:fld id="{621EA09E-CE85-403E-9904-8B52219FFDE3}" type="slidenum">
              <a:rPr lang="en-US" smtClean="0"/>
              <a:pPr>
                <a:defRPr/>
              </a:pPr>
              <a:t>4</a:t>
            </a:fld>
            <a:endParaRPr lang="en-US" dirty="0"/>
          </a:p>
        </p:txBody>
      </p:sp>
    </p:spTree>
    <p:extLst>
      <p:ext uri="{BB962C8B-B14F-4D97-AF65-F5344CB8AC3E}">
        <p14:creationId xmlns:p14="http://schemas.microsoft.com/office/powerpoint/2010/main" val="2262552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JIT information must be submitted for NIH review and evaluation prior to making an award. This information may be submitted via the </a:t>
            </a:r>
            <a:r>
              <a:rPr lang="en-US" dirty="0">
                <a:hlinkClick r:id="rId3"/>
              </a:rPr>
              <a:t>Just-In-Time function</a:t>
            </a:r>
            <a:r>
              <a:rPr lang="en-US" dirty="0"/>
              <a:t>  within the </a:t>
            </a:r>
            <a:r>
              <a:rPr lang="en-US" dirty="0" err="1">
                <a:hlinkClick r:id="rId4"/>
              </a:rPr>
              <a:t>eRA</a:t>
            </a:r>
            <a:r>
              <a:rPr lang="en-US" dirty="0">
                <a:hlinkClick r:id="rId4"/>
              </a:rPr>
              <a:t> Commons</a:t>
            </a:r>
            <a:r>
              <a:rPr lang="en-US" dirty="0"/>
              <a:t> .</a:t>
            </a:r>
          </a:p>
          <a:p>
            <a:endParaRPr lang="en-US" dirty="0"/>
          </a:p>
        </p:txBody>
      </p:sp>
      <p:sp>
        <p:nvSpPr>
          <p:cNvPr id="4" name="Date Placeholder 3"/>
          <p:cNvSpPr>
            <a:spLocks noGrp="1"/>
          </p:cNvSpPr>
          <p:nvPr>
            <p:ph type="dt" idx="1"/>
          </p:nvPr>
        </p:nvSpPr>
        <p:spPr/>
        <p:txBody>
          <a:bodyPr/>
          <a:lstStyle/>
          <a:p>
            <a:pPr>
              <a:defRPr/>
            </a:pPr>
            <a:fld id="{B9BEC7B5-B135-4874-B7EE-7F373B537A74}" type="datetime1">
              <a:rPr lang="en-US" smtClean="0"/>
              <a:t>9/15/2022</a:t>
            </a:fld>
            <a:endParaRPr lang="en-US" dirty="0"/>
          </a:p>
        </p:txBody>
      </p:sp>
      <p:sp>
        <p:nvSpPr>
          <p:cNvPr id="5" name="Slide Number Placeholder 4"/>
          <p:cNvSpPr>
            <a:spLocks noGrp="1"/>
          </p:cNvSpPr>
          <p:nvPr>
            <p:ph type="sldNum" sz="quarter" idx="5"/>
          </p:nvPr>
        </p:nvSpPr>
        <p:spPr/>
        <p:txBody>
          <a:bodyPr/>
          <a:lstStyle/>
          <a:p>
            <a:pPr>
              <a:defRPr/>
            </a:pPr>
            <a:fld id="{621EA09E-CE85-403E-9904-8B52219FFDE3}" type="slidenum">
              <a:rPr lang="en-US" smtClean="0"/>
              <a:pPr>
                <a:defRPr/>
              </a:pPr>
              <a:t>45</a:t>
            </a:fld>
            <a:endParaRPr lang="en-US" dirty="0"/>
          </a:p>
        </p:txBody>
      </p:sp>
    </p:spTree>
    <p:extLst>
      <p:ext uri="{BB962C8B-B14F-4D97-AF65-F5344CB8AC3E}">
        <p14:creationId xmlns:p14="http://schemas.microsoft.com/office/powerpoint/2010/main" val="36360762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B9BEC7B5-B135-4874-B7EE-7F373B537A74}" type="datetime1">
              <a:rPr lang="en-US" smtClean="0"/>
              <a:t>9/15/2022</a:t>
            </a:fld>
            <a:endParaRPr lang="en-US" dirty="0"/>
          </a:p>
        </p:txBody>
      </p:sp>
      <p:sp>
        <p:nvSpPr>
          <p:cNvPr id="5" name="Slide Number Placeholder 4"/>
          <p:cNvSpPr>
            <a:spLocks noGrp="1"/>
          </p:cNvSpPr>
          <p:nvPr>
            <p:ph type="sldNum" sz="quarter" idx="5"/>
          </p:nvPr>
        </p:nvSpPr>
        <p:spPr/>
        <p:txBody>
          <a:bodyPr/>
          <a:lstStyle/>
          <a:p>
            <a:pPr>
              <a:defRPr/>
            </a:pPr>
            <a:fld id="{621EA09E-CE85-403E-9904-8B52219FFDE3}" type="slidenum">
              <a:rPr lang="en-US" smtClean="0"/>
              <a:pPr>
                <a:defRPr/>
              </a:pPr>
              <a:t>46</a:t>
            </a:fld>
            <a:endParaRPr lang="en-US" dirty="0"/>
          </a:p>
        </p:txBody>
      </p:sp>
    </p:spTree>
    <p:extLst>
      <p:ext uri="{BB962C8B-B14F-4D97-AF65-F5344CB8AC3E}">
        <p14:creationId xmlns:p14="http://schemas.microsoft.com/office/powerpoint/2010/main" val="31813643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100" b="0" i="0" dirty="0">
                <a:solidFill>
                  <a:srgbClr val="404B56"/>
                </a:solidFill>
                <a:effectLst/>
                <a:latin typeface="+mn-lt"/>
              </a:rPr>
              <a:t>A change in scope is a change in the direction, aims, objectives, purposes, or type of research training, identified in the approved project. </a:t>
            </a:r>
            <a:endParaRPr lang="en-US" sz="1100" b="0" i="0" dirty="0">
              <a:solidFill>
                <a:srgbClr val="2E2E2E"/>
              </a:solidFill>
              <a:effectLst/>
              <a:latin typeface="+mn-lt"/>
            </a:endParaRPr>
          </a:p>
          <a:p>
            <a:pPr algn="l" rtl="0" fontAlgn="base"/>
            <a:endParaRPr lang="en-US" sz="1100" b="0" i="0" dirty="0">
              <a:solidFill>
                <a:srgbClr val="2E2E2E"/>
              </a:solidFill>
              <a:effectLst/>
              <a:latin typeface="+mn-lt"/>
            </a:endParaRPr>
          </a:p>
          <a:p>
            <a:pPr algn="l" rtl="0" fontAlgn="base"/>
            <a:r>
              <a:rPr lang="en-US" sz="1100" b="0" i="0" dirty="0" err="1">
                <a:solidFill>
                  <a:srgbClr val="2E2E2E"/>
                </a:solidFill>
                <a:effectLst/>
                <a:latin typeface="+mn-lt"/>
              </a:rPr>
              <a:t>Rebudget</a:t>
            </a:r>
            <a:r>
              <a:rPr lang="en-US" sz="1100" b="0" i="0" dirty="0">
                <a:solidFill>
                  <a:srgbClr val="2E2E2E"/>
                </a:solidFill>
                <a:effectLst/>
                <a:latin typeface="+mn-lt"/>
              </a:rPr>
              <a:t>: The institution can </a:t>
            </a:r>
            <a:r>
              <a:rPr lang="en-US" sz="1100" b="0" i="0" dirty="0" err="1">
                <a:solidFill>
                  <a:srgbClr val="2E2E2E"/>
                </a:solidFill>
                <a:effectLst/>
                <a:latin typeface="+mn-lt"/>
              </a:rPr>
              <a:t>rebudget</a:t>
            </a:r>
            <a:r>
              <a:rPr lang="en-US" sz="1100" b="0" i="0" dirty="0">
                <a:solidFill>
                  <a:srgbClr val="2E2E2E"/>
                </a:solidFill>
                <a:effectLst/>
                <a:latin typeface="+mn-lt"/>
              </a:rPr>
              <a:t> between budget categories within the total costs awarded to meet unanticipated requirements, provided the expenditures:</a:t>
            </a:r>
          </a:p>
          <a:p>
            <a:pPr algn="l" rtl="0" fontAlgn="base">
              <a:buFont typeface="+mj-lt"/>
              <a:buAutoNum type="arabicPeriod"/>
            </a:pPr>
            <a:r>
              <a:rPr lang="en-US" sz="1100" b="0" i="0" dirty="0">
                <a:solidFill>
                  <a:srgbClr val="2E2E2E"/>
                </a:solidFill>
                <a:effectLst/>
                <a:latin typeface="+mn-lt"/>
              </a:rPr>
              <a:t>Are within the scope of the approved project</a:t>
            </a:r>
          </a:p>
          <a:p>
            <a:pPr algn="l" rtl="0" fontAlgn="base">
              <a:buFont typeface="+mj-lt"/>
              <a:buAutoNum type="arabicPeriod"/>
            </a:pPr>
            <a:r>
              <a:rPr lang="en-US" sz="1100" b="0" i="0" dirty="0">
                <a:solidFill>
                  <a:srgbClr val="2E2E2E"/>
                </a:solidFill>
                <a:effectLst/>
                <a:latin typeface="+mn-lt"/>
              </a:rPr>
              <a:t>Enhance and do not impede the successful continuation or completion of the project</a:t>
            </a:r>
          </a:p>
          <a:p>
            <a:pPr algn="l" rtl="0" fontAlgn="base">
              <a:buFont typeface="+mj-lt"/>
              <a:buAutoNum type="arabicPeriod"/>
            </a:pPr>
            <a:r>
              <a:rPr lang="en-US" sz="1100" b="0" i="0" dirty="0">
                <a:solidFill>
                  <a:srgbClr val="2E2E2E"/>
                </a:solidFill>
                <a:effectLst/>
                <a:latin typeface="+mn-lt"/>
              </a:rPr>
              <a:t>Are allowable under governing regulations and policies</a:t>
            </a:r>
          </a:p>
          <a:p>
            <a:endParaRPr lang="en-US" dirty="0"/>
          </a:p>
        </p:txBody>
      </p:sp>
      <p:sp>
        <p:nvSpPr>
          <p:cNvPr id="4" name="Date Placeholder 3"/>
          <p:cNvSpPr>
            <a:spLocks noGrp="1"/>
          </p:cNvSpPr>
          <p:nvPr>
            <p:ph type="dt" idx="1"/>
          </p:nvPr>
        </p:nvSpPr>
        <p:spPr/>
        <p:txBody>
          <a:bodyPr/>
          <a:lstStyle/>
          <a:p>
            <a:pPr>
              <a:defRPr/>
            </a:pPr>
            <a:fld id="{B9BEC7B5-B135-4874-B7EE-7F373B537A74}" type="datetime1">
              <a:rPr lang="en-US" smtClean="0"/>
              <a:t>9/15/2022</a:t>
            </a:fld>
            <a:endParaRPr lang="en-US" dirty="0"/>
          </a:p>
        </p:txBody>
      </p:sp>
      <p:sp>
        <p:nvSpPr>
          <p:cNvPr id="5" name="Slide Number Placeholder 4"/>
          <p:cNvSpPr>
            <a:spLocks noGrp="1"/>
          </p:cNvSpPr>
          <p:nvPr>
            <p:ph type="sldNum" sz="quarter" idx="5"/>
          </p:nvPr>
        </p:nvSpPr>
        <p:spPr/>
        <p:txBody>
          <a:bodyPr/>
          <a:lstStyle/>
          <a:p>
            <a:pPr>
              <a:defRPr/>
            </a:pPr>
            <a:fld id="{621EA09E-CE85-403E-9904-8B52219FFDE3}" type="slidenum">
              <a:rPr lang="en-US" smtClean="0"/>
              <a:pPr>
                <a:defRPr/>
              </a:pPr>
              <a:t>47</a:t>
            </a:fld>
            <a:endParaRPr lang="en-US" dirty="0"/>
          </a:p>
        </p:txBody>
      </p:sp>
    </p:spTree>
    <p:extLst>
      <p:ext uri="{BB962C8B-B14F-4D97-AF65-F5344CB8AC3E}">
        <p14:creationId xmlns:p14="http://schemas.microsoft.com/office/powerpoint/2010/main" val="3051061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NOSIs:</a:t>
            </a:r>
          </a:p>
          <a:p>
            <a:r>
              <a:rPr lang="en-US" dirty="0"/>
              <a:t>“All About Grants” Podcast on Notices of Special Interest (NOSIs):</a:t>
            </a:r>
          </a:p>
          <a:p>
            <a:r>
              <a:rPr lang="en-US" dirty="0">
                <a:hlinkClick r:id="rId3"/>
              </a:rPr>
              <a:t>http://nexus.od.nih.gov/all/2020/02/03/new-all-about-grants-podcast-on-notices-of-special-interest-nosis/</a:t>
            </a:r>
            <a:endParaRPr lang="en-US" dirty="0"/>
          </a:p>
          <a:p>
            <a:endParaRPr lang="en-US" dirty="0"/>
          </a:p>
          <a:p>
            <a:r>
              <a:rPr lang="en-US" dirty="0"/>
              <a:t>PAR:  PA with special receipt, referral and/or review considerations</a:t>
            </a:r>
          </a:p>
          <a:p>
            <a:r>
              <a:rPr lang="en-US" dirty="0"/>
              <a:t>No set-aside money, often specially assembled review and special receipt dates</a:t>
            </a:r>
          </a:p>
          <a:p>
            <a:endParaRPr lang="en-US" dirty="0"/>
          </a:p>
          <a:p>
            <a:r>
              <a:rPr lang="en-US" dirty="0"/>
              <a:t>Request for Proposals (RFP): Call for contract proposals</a:t>
            </a:r>
          </a:p>
          <a:p>
            <a:endParaRPr lang="en-US" dirty="0"/>
          </a:p>
        </p:txBody>
      </p:sp>
      <p:sp>
        <p:nvSpPr>
          <p:cNvPr id="4" name="Date Placeholder 3"/>
          <p:cNvSpPr>
            <a:spLocks noGrp="1"/>
          </p:cNvSpPr>
          <p:nvPr>
            <p:ph type="dt" idx="1"/>
          </p:nvPr>
        </p:nvSpPr>
        <p:spPr/>
        <p:txBody>
          <a:bodyPr/>
          <a:lstStyle/>
          <a:p>
            <a:pPr>
              <a:defRPr/>
            </a:pPr>
            <a:fld id="{49A2617C-20E5-4EFF-9E63-CB09E587A032}" type="datetime1">
              <a:rPr lang="en-US" smtClean="0"/>
              <a:t>9/15/2022</a:t>
            </a:fld>
            <a:endParaRPr lang="en-US" dirty="0"/>
          </a:p>
        </p:txBody>
      </p:sp>
      <p:sp>
        <p:nvSpPr>
          <p:cNvPr id="5" name="Slide Number Placeholder 4"/>
          <p:cNvSpPr>
            <a:spLocks noGrp="1"/>
          </p:cNvSpPr>
          <p:nvPr>
            <p:ph type="sldNum" sz="quarter" idx="5"/>
          </p:nvPr>
        </p:nvSpPr>
        <p:spPr/>
        <p:txBody>
          <a:bodyPr/>
          <a:lstStyle/>
          <a:p>
            <a:pPr>
              <a:defRPr/>
            </a:pPr>
            <a:fld id="{621EA09E-CE85-403E-9904-8B52219FFDE3}" type="slidenum">
              <a:rPr lang="en-US" smtClean="0"/>
              <a:pPr>
                <a:defRPr/>
              </a:pPr>
              <a:t>5</a:t>
            </a:fld>
            <a:endParaRPr lang="en-US" dirty="0"/>
          </a:p>
        </p:txBody>
      </p:sp>
    </p:spTree>
    <p:extLst>
      <p:ext uri="{BB962C8B-B14F-4D97-AF65-F5344CB8AC3E}">
        <p14:creationId xmlns:p14="http://schemas.microsoft.com/office/powerpoint/2010/main" val="18155384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Researchers Can Find Their Next Funding Opportunity—Faster</a:t>
            </a:r>
          </a:p>
          <a:p>
            <a:r>
              <a:rPr lang="en-US" dirty="0"/>
              <a:t>Cancer research takes tremendous focus and time. Now, with the new</a:t>
            </a:r>
          </a:p>
          <a:p>
            <a:r>
              <a:rPr lang="en-US" dirty="0"/>
              <a:t>funding opportunity search‐and‐share tool on the DCCPS website, it’s</a:t>
            </a:r>
          </a:p>
          <a:p>
            <a:r>
              <a:rPr lang="en-US" dirty="0"/>
              <a:t>easier than ever for researchers to find a solicitation that fits their</a:t>
            </a:r>
          </a:p>
          <a:p>
            <a:r>
              <a:rPr lang="en-US" dirty="0"/>
              <a:t>research interest.</a:t>
            </a:r>
          </a:p>
          <a:p>
            <a:r>
              <a:rPr lang="en-US" dirty="0"/>
              <a:t>Visitors to the site can now search for DCCPS cancer research funding by</a:t>
            </a:r>
          </a:p>
          <a:p>
            <a:r>
              <a:rPr lang="en-US" dirty="0"/>
              <a:t> Category</a:t>
            </a:r>
          </a:p>
          <a:p>
            <a:r>
              <a:rPr lang="en-US" dirty="0"/>
              <a:t> Type of Research</a:t>
            </a:r>
          </a:p>
          <a:p>
            <a:r>
              <a:rPr lang="en-US" dirty="0"/>
              <a:t> Due Date</a:t>
            </a:r>
          </a:p>
          <a:p>
            <a:r>
              <a:rPr lang="en-US" dirty="0"/>
              <a:t> Funding Type</a:t>
            </a:r>
          </a:p>
          <a:p>
            <a:r>
              <a:rPr lang="en-US" dirty="0"/>
              <a:t>And with hundreds of active grants, researchers can more easily find the</a:t>
            </a:r>
          </a:p>
          <a:p>
            <a:r>
              <a:rPr lang="en-US" dirty="0"/>
              <a:t>right fit for their work. Encourage potential grantees to search and find a</a:t>
            </a:r>
          </a:p>
          <a:p>
            <a:r>
              <a:rPr lang="en-US" dirty="0"/>
              <a:t>match at </a:t>
            </a:r>
            <a:r>
              <a:rPr lang="en-US" dirty="0">
                <a:hlinkClick r:id="rId3"/>
              </a:rPr>
              <a:t>http://cancercontrol.cancer.gov/funding_apply.html</a:t>
            </a:r>
            <a:endParaRPr lang="en-US" dirty="0"/>
          </a:p>
          <a:p>
            <a:endParaRPr lang="en-US" dirty="0"/>
          </a:p>
          <a:p>
            <a:r>
              <a:rPr lang="en-US" dirty="0"/>
              <a:t>DCP FOAs and grants:</a:t>
            </a:r>
          </a:p>
          <a:p>
            <a:r>
              <a:rPr lang="en-US" dirty="0">
                <a:hlinkClick r:id="rId4"/>
              </a:rPr>
              <a:t>http://prevention.cancer.gov/funding-and-grants</a:t>
            </a:r>
            <a:endParaRPr lang="en-US" dirty="0"/>
          </a:p>
          <a:p>
            <a:endParaRPr lang="en-US" dirty="0"/>
          </a:p>
          <a:p>
            <a:endParaRPr lang="en-US" dirty="0"/>
          </a:p>
          <a:p>
            <a:endParaRPr lang="en-US" dirty="0"/>
          </a:p>
        </p:txBody>
      </p:sp>
      <p:sp>
        <p:nvSpPr>
          <p:cNvPr id="4" name="Date Placeholder 3"/>
          <p:cNvSpPr>
            <a:spLocks noGrp="1"/>
          </p:cNvSpPr>
          <p:nvPr>
            <p:ph type="dt" idx="1"/>
          </p:nvPr>
        </p:nvSpPr>
        <p:spPr/>
        <p:txBody>
          <a:bodyPr/>
          <a:lstStyle/>
          <a:p>
            <a:pPr>
              <a:defRPr/>
            </a:pPr>
            <a:fld id="{BC85B14C-C890-4E2E-8E54-B3897E8ADF13}" type="datetime1">
              <a:rPr lang="en-US" smtClean="0"/>
              <a:t>9/15/2022</a:t>
            </a:fld>
            <a:endParaRPr lang="en-US" dirty="0"/>
          </a:p>
        </p:txBody>
      </p:sp>
      <p:sp>
        <p:nvSpPr>
          <p:cNvPr id="5" name="Slide Number Placeholder 4"/>
          <p:cNvSpPr>
            <a:spLocks noGrp="1"/>
          </p:cNvSpPr>
          <p:nvPr>
            <p:ph type="sldNum" sz="quarter" idx="5"/>
          </p:nvPr>
        </p:nvSpPr>
        <p:spPr/>
        <p:txBody>
          <a:bodyPr/>
          <a:lstStyle/>
          <a:p>
            <a:pPr>
              <a:defRPr/>
            </a:pPr>
            <a:fld id="{621EA09E-CE85-403E-9904-8B52219FFDE3}" type="slidenum">
              <a:rPr lang="en-US" smtClean="0"/>
              <a:pPr>
                <a:defRPr/>
              </a:pPr>
              <a:t>6</a:t>
            </a:fld>
            <a:endParaRPr lang="en-US" dirty="0"/>
          </a:p>
        </p:txBody>
      </p:sp>
    </p:spTree>
    <p:extLst>
      <p:ext uri="{BB962C8B-B14F-4D97-AF65-F5344CB8AC3E}">
        <p14:creationId xmlns:p14="http://schemas.microsoft.com/office/powerpoint/2010/main" val="3335200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B9BEC7B5-B135-4874-B7EE-7F373B537A74}" type="datetime1">
              <a:rPr lang="en-US" smtClean="0"/>
              <a:t>9/15/2022</a:t>
            </a:fld>
            <a:endParaRPr lang="en-US" dirty="0"/>
          </a:p>
        </p:txBody>
      </p:sp>
      <p:sp>
        <p:nvSpPr>
          <p:cNvPr id="5" name="Slide Number Placeholder 4"/>
          <p:cNvSpPr>
            <a:spLocks noGrp="1"/>
          </p:cNvSpPr>
          <p:nvPr>
            <p:ph type="sldNum" sz="quarter" idx="5"/>
          </p:nvPr>
        </p:nvSpPr>
        <p:spPr/>
        <p:txBody>
          <a:bodyPr/>
          <a:lstStyle/>
          <a:p>
            <a:pPr>
              <a:defRPr/>
            </a:pPr>
            <a:fld id="{621EA09E-CE85-403E-9904-8B52219FFDE3}" type="slidenum">
              <a:rPr lang="en-US" smtClean="0"/>
              <a:pPr>
                <a:defRPr/>
              </a:pPr>
              <a:t>7</a:t>
            </a:fld>
            <a:endParaRPr lang="en-US" dirty="0"/>
          </a:p>
        </p:txBody>
      </p:sp>
    </p:spTree>
    <p:extLst>
      <p:ext uri="{BB962C8B-B14F-4D97-AF65-F5344CB8AC3E}">
        <p14:creationId xmlns:p14="http://schemas.microsoft.com/office/powerpoint/2010/main" val="2695539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B9BEC7B5-B135-4874-B7EE-7F373B537A74}" type="datetime1">
              <a:rPr lang="en-US" smtClean="0"/>
              <a:t>9/15/2022</a:t>
            </a:fld>
            <a:endParaRPr lang="en-US" dirty="0"/>
          </a:p>
        </p:txBody>
      </p:sp>
      <p:sp>
        <p:nvSpPr>
          <p:cNvPr id="5" name="Slide Number Placeholder 4"/>
          <p:cNvSpPr>
            <a:spLocks noGrp="1"/>
          </p:cNvSpPr>
          <p:nvPr>
            <p:ph type="sldNum" sz="quarter" idx="5"/>
          </p:nvPr>
        </p:nvSpPr>
        <p:spPr/>
        <p:txBody>
          <a:bodyPr/>
          <a:lstStyle/>
          <a:p>
            <a:pPr>
              <a:defRPr/>
            </a:pPr>
            <a:fld id="{621EA09E-CE85-403E-9904-8B52219FFDE3}" type="slidenum">
              <a:rPr lang="en-US" smtClean="0"/>
              <a:pPr>
                <a:defRPr/>
              </a:pPr>
              <a:t>8</a:t>
            </a:fld>
            <a:endParaRPr lang="en-US" dirty="0"/>
          </a:p>
        </p:txBody>
      </p:sp>
    </p:spTree>
    <p:extLst>
      <p:ext uri="{BB962C8B-B14F-4D97-AF65-F5344CB8AC3E}">
        <p14:creationId xmlns:p14="http://schemas.microsoft.com/office/powerpoint/2010/main" val="30313294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Added direct cost per year</a:t>
            </a:r>
          </a:p>
        </p:txBody>
      </p:sp>
      <p:sp>
        <p:nvSpPr>
          <p:cNvPr id="4" name="Date Placeholder 3"/>
          <p:cNvSpPr>
            <a:spLocks noGrp="1"/>
          </p:cNvSpPr>
          <p:nvPr>
            <p:ph type="dt" idx="1"/>
          </p:nvPr>
        </p:nvSpPr>
        <p:spPr/>
        <p:txBody>
          <a:bodyPr/>
          <a:lstStyle/>
          <a:p>
            <a:pPr>
              <a:defRPr/>
            </a:pPr>
            <a:fld id="{B9BEC7B5-B135-4874-B7EE-7F373B537A74}" type="datetime1">
              <a:rPr lang="en-US" smtClean="0"/>
              <a:t>9/15/2022</a:t>
            </a:fld>
            <a:endParaRPr lang="en-US" dirty="0"/>
          </a:p>
        </p:txBody>
      </p:sp>
      <p:sp>
        <p:nvSpPr>
          <p:cNvPr id="5" name="Slide Number Placeholder 4"/>
          <p:cNvSpPr>
            <a:spLocks noGrp="1"/>
          </p:cNvSpPr>
          <p:nvPr>
            <p:ph type="sldNum" sz="quarter" idx="5"/>
          </p:nvPr>
        </p:nvSpPr>
        <p:spPr/>
        <p:txBody>
          <a:bodyPr/>
          <a:lstStyle/>
          <a:p>
            <a:pPr>
              <a:defRPr/>
            </a:pPr>
            <a:fld id="{621EA09E-CE85-403E-9904-8B52219FFDE3}" type="slidenum">
              <a:rPr lang="en-US" smtClean="0"/>
              <a:pPr>
                <a:defRPr/>
              </a:pPr>
              <a:t>9</a:t>
            </a:fld>
            <a:endParaRPr lang="en-US" dirty="0"/>
          </a:p>
        </p:txBody>
      </p:sp>
    </p:spTree>
    <p:extLst>
      <p:ext uri="{BB962C8B-B14F-4D97-AF65-F5344CB8AC3E}">
        <p14:creationId xmlns:p14="http://schemas.microsoft.com/office/powerpoint/2010/main" val="42677707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ue Title Slide">
    <p:bg>
      <p:bgPr>
        <a:solidFill>
          <a:schemeClr val="accent4"/>
        </a:solidFill>
        <a:effectLst/>
      </p:bgPr>
    </p:bg>
    <p:spTree>
      <p:nvGrpSpPr>
        <p:cNvPr id="1" name=""/>
        <p:cNvGrpSpPr/>
        <p:nvPr/>
      </p:nvGrpSpPr>
      <p:grpSpPr>
        <a:xfrm>
          <a:off x="0" y="0"/>
          <a:ext cx="0" cy="0"/>
          <a:chOff x="0" y="0"/>
          <a:chExt cx="0" cy="0"/>
        </a:xfrm>
      </p:grpSpPr>
      <p:sp>
        <p:nvSpPr>
          <p:cNvPr id="7" name="Pentagon 6"/>
          <p:cNvSpPr/>
          <p:nvPr userDrawn="1"/>
        </p:nvSpPr>
        <p:spPr>
          <a:xfrm>
            <a:off x="1168400" y="0"/>
            <a:ext cx="2870200" cy="6858000"/>
          </a:xfrm>
          <a:prstGeom prst="homePlate">
            <a:avLst>
              <a:gd name="adj" fmla="val 47787"/>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Pentagon 19"/>
          <p:cNvSpPr/>
          <p:nvPr userDrawn="1"/>
        </p:nvSpPr>
        <p:spPr>
          <a:xfrm>
            <a:off x="0" y="0"/>
            <a:ext cx="2870200" cy="6858000"/>
          </a:xfrm>
          <a:prstGeom prst="homePlate">
            <a:avLst>
              <a:gd name="adj" fmla="val 47787"/>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p:cNvSpPr/>
          <p:nvPr userDrawn="1"/>
        </p:nvSpPr>
        <p:spPr>
          <a:xfrm flipV="1">
            <a:off x="0" y="5029200"/>
            <a:ext cx="9144000" cy="1828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itle 1"/>
          <p:cNvSpPr>
            <a:spLocks noGrp="1"/>
          </p:cNvSpPr>
          <p:nvPr>
            <p:ph type="ctrTitle" hasCustomPrompt="1"/>
          </p:nvPr>
        </p:nvSpPr>
        <p:spPr>
          <a:xfrm>
            <a:off x="685800" y="1645920"/>
            <a:ext cx="7772400" cy="1827842"/>
          </a:xfrm>
        </p:spPr>
        <p:txBody>
          <a:bodyPr lIns="0" tIns="0" rIns="0" bIns="0" anchor="b">
            <a:noAutofit/>
          </a:bodyPr>
          <a:lstStyle>
            <a:lvl1pPr algn="r">
              <a:defRPr sz="3600" b="0" i="0">
                <a:solidFill>
                  <a:srgbClr val="FFFFFF"/>
                </a:solidFill>
                <a:latin typeface="Arial"/>
                <a:cs typeface="Arial"/>
              </a:defRPr>
            </a:lvl1pPr>
          </a:lstStyle>
          <a:p>
            <a:r>
              <a:rPr lang="en-US" dirty="0"/>
              <a:t>Title of the presentation</a:t>
            </a:r>
          </a:p>
        </p:txBody>
      </p:sp>
      <p:sp>
        <p:nvSpPr>
          <p:cNvPr id="11" name="Subtitle 2"/>
          <p:cNvSpPr>
            <a:spLocks noGrp="1"/>
          </p:cNvSpPr>
          <p:nvPr>
            <p:ph type="subTitle" idx="1" hasCustomPrompt="1"/>
          </p:nvPr>
        </p:nvSpPr>
        <p:spPr>
          <a:xfrm>
            <a:off x="685800" y="3566160"/>
            <a:ext cx="7772400" cy="686376"/>
          </a:xfrm>
        </p:spPr>
        <p:txBody>
          <a:bodyPr lIns="0" tIns="0" rIns="0" bIns="0" anchor="t">
            <a:noAutofit/>
          </a:bodyPr>
          <a:lstStyle>
            <a:lvl1pPr marL="0" indent="0" algn="r">
              <a:buNone/>
              <a:defRPr sz="1800" b="0" i="1" spc="10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 </a:t>
            </a:r>
          </a:p>
        </p:txBody>
      </p:sp>
      <p:pic>
        <p:nvPicPr>
          <p:cNvPr id="12" name="Picture 11" descr="NCI-Logo-Color.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710325"/>
            <a:ext cx="4974336" cy="474575"/>
          </a:xfrm>
          <a:prstGeom prst="rect">
            <a:avLst/>
          </a:prstGeom>
        </p:spPr>
      </p:pic>
      <p:sp>
        <p:nvSpPr>
          <p:cNvPr id="9" name="Date Placeholder 3"/>
          <p:cNvSpPr>
            <a:spLocks noGrp="1"/>
          </p:cNvSpPr>
          <p:nvPr>
            <p:ph type="dt" sz="half" idx="2"/>
          </p:nvPr>
        </p:nvSpPr>
        <p:spPr>
          <a:xfrm>
            <a:off x="6400800" y="5727700"/>
            <a:ext cx="2286000" cy="457200"/>
          </a:xfrm>
          <a:prstGeom prst="rect">
            <a:avLst/>
          </a:prstGeom>
        </p:spPr>
        <p:txBody>
          <a:bodyPr vert="horz" lIns="0" tIns="0" rIns="0" bIns="0" rtlCol="0" anchor="ctr"/>
          <a:lstStyle>
            <a:lvl1pPr algn="r" fontAlgn="auto">
              <a:spcBef>
                <a:spcPts val="0"/>
              </a:spcBef>
              <a:spcAft>
                <a:spcPts val="0"/>
              </a:spcAft>
              <a:defRPr lang="en-US" sz="1600" smtClean="0"/>
            </a:lvl1pPr>
          </a:lstStyle>
          <a:p>
            <a:pPr>
              <a:defRPr/>
            </a:pPr>
            <a:fld id="{5294EBAD-8804-48E6-91E1-7877DAFCEB87}" type="datetime1">
              <a:rPr lang="en-US" smtClean="0"/>
              <a:t>9/15/2022</a:t>
            </a:fld>
            <a:endParaRPr lang="en-US" dirty="0"/>
          </a:p>
        </p:txBody>
      </p:sp>
    </p:spTree>
    <p:extLst>
      <p:ext uri="{BB962C8B-B14F-4D97-AF65-F5344CB8AC3E}">
        <p14:creationId xmlns:p14="http://schemas.microsoft.com/office/powerpoint/2010/main" val="302377254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lumn Right — Footer">
    <p:bg>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415544"/>
            <a:ext cx="8165592"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pic>
        <p:nvPicPr>
          <p:cNvPr id="9" name="Picture 8" descr="NCI-Logo-Gray-Knock-NEW.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6579290"/>
            <a:ext cx="1916888" cy="182880"/>
          </a:xfrm>
          <a:prstGeom prst="rect">
            <a:avLst/>
          </a:prstGeom>
        </p:spPr>
      </p:pic>
      <p:sp>
        <p:nvSpPr>
          <p:cNvPr id="14" name="Text Box 14"/>
          <p:cNvSpPr txBox="1">
            <a:spLocks noChangeArrowheads="1"/>
          </p:cNvSpPr>
          <p:nvPr userDrawn="1"/>
        </p:nvSpPr>
        <p:spPr bwMode="auto">
          <a:xfrm>
            <a:off x="8647113" y="657929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sp>
        <p:nvSpPr>
          <p:cNvPr id="6" name="Content Placeholder 2"/>
          <p:cNvSpPr>
            <a:spLocks noGrp="1"/>
          </p:cNvSpPr>
          <p:nvPr>
            <p:ph sz="quarter" idx="11"/>
          </p:nvPr>
        </p:nvSpPr>
        <p:spPr>
          <a:xfrm>
            <a:off x="4538726" y="1426633"/>
            <a:ext cx="4120642"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4"/>
          <p:cNvSpPr>
            <a:spLocks noGrp="1"/>
          </p:cNvSpPr>
          <p:nvPr>
            <p:ph sz="quarter" idx="12"/>
          </p:nvPr>
        </p:nvSpPr>
        <p:spPr>
          <a:xfrm>
            <a:off x="493776" y="1426633"/>
            <a:ext cx="3897313" cy="480060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921990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lumn Right — No Footer">
    <p:bg>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415544"/>
            <a:ext cx="8165592"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4" name="Text Box 14"/>
          <p:cNvSpPr txBox="1">
            <a:spLocks noChangeArrowheads="1"/>
          </p:cNvSpPr>
          <p:nvPr userDrawn="1"/>
        </p:nvSpPr>
        <p:spPr bwMode="auto">
          <a:xfrm>
            <a:off x="8647113" y="657929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sp>
        <p:nvSpPr>
          <p:cNvPr id="5" name="Content Placeholder 2"/>
          <p:cNvSpPr>
            <a:spLocks noGrp="1"/>
          </p:cNvSpPr>
          <p:nvPr>
            <p:ph sz="quarter" idx="11"/>
          </p:nvPr>
        </p:nvSpPr>
        <p:spPr>
          <a:xfrm>
            <a:off x="4538726" y="1426633"/>
            <a:ext cx="4120642"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p:cNvSpPr>
            <a:spLocks noGrp="1"/>
          </p:cNvSpPr>
          <p:nvPr>
            <p:ph sz="quarter" idx="12"/>
          </p:nvPr>
        </p:nvSpPr>
        <p:spPr>
          <a:xfrm>
            <a:off x="493776" y="1426633"/>
            <a:ext cx="3897313" cy="480060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18008945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ngle Graphic — Footer">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93776" y="415544"/>
            <a:ext cx="8165592"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pic>
        <p:nvPicPr>
          <p:cNvPr id="8" name="Picture 7" descr="NCI-Logo-Gray-Knock-NEW.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6579290"/>
            <a:ext cx="1916888" cy="182880"/>
          </a:xfrm>
          <a:prstGeom prst="rect">
            <a:avLst/>
          </a:prstGeom>
        </p:spPr>
      </p:pic>
      <p:sp>
        <p:nvSpPr>
          <p:cNvPr id="10" name="Text Box 14"/>
          <p:cNvSpPr txBox="1">
            <a:spLocks noChangeArrowheads="1"/>
          </p:cNvSpPr>
          <p:nvPr userDrawn="1"/>
        </p:nvSpPr>
        <p:spPr bwMode="auto">
          <a:xfrm>
            <a:off x="8647113" y="657929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spTree>
    <p:extLst>
      <p:ext uri="{BB962C8B-B14F-4D97-AF65-F5344CB8AC3E}">
        <p14:creationId xmlns:p14="http://schemas.microsoft.com/office/powerpoint/2010/main" val="29558735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ngle Graphic — No Footer">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93776" y="415544"/>
            <a:ext cx="8165592"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0" name="Text Box 14"/>
          <p:cNvSpPr txBox="1">
            <a:spLocks noChangeArrowheads="1"/>
          </p:cNvSpPr>
          <p:nvPr userDrawn="1"/>
        </p:nvSpPr>
        <p:spPr bwMode="auto">
          <a:xfrm>
            <a:off x="8647113" y="657929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spTree>
    <p:extLst>
      <p:ext uri="{BB962C8B-B14F-4D97-AF65-F5344CB8AC3E}">
        <p14:creationId xmlns:p14="http://schemas.microsoft.com/office/powerpoint/2010/main" val="18044779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 Footer">
    <p:bg>
      <p:bgPr>
        <a:solidFill>
          <a:schemeClr val="bg1"/>
        </a:solidFill>
        <a:effectLst/>
      </p:bgPr>
    </p:bg>
    <p:spTree>
      <p:nvGrpSpPr>
        <p:cNvPr id="1" name=""/>
        <p:cNvGrpSpPr/>
        <p:nvPr/>
      </p:nvGrpSpPr>
      <p:grpSpPr>
        <a:xfrm>
          <a:off x="0" y="0"/>
          <a:ext cx="0" cy="0"/>
          <a:chOff x="0" y="0"/>
          <a:chExt cx="0" cy="0"/>
        </a:xfrm>
      </p:grpSpPr>
      <p:sp>
        <p:nvSpPr>
          <p:cNvPr id="7" name="Text Box 14"/>
          <p:cNvSpPr txBox="1">
            <a:spLocks noChangeArrowheads="1"/>
          </p:cNvSpPr>
          <p:nvPr userDrawn="1"/>
        </p:nvSpPr>
        <p:spPr bwMode="auto">
          <a:xfrm>
            <a:off x="8647113" y="657929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pic>
        <p:nvPicPr>
          <p:cNvPr id="12" name="Picture 11" descr="NCI-Logo-Gray-Knock-NEW.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6579290"/>
            <a:ext cx="1916888" cy="182880"/>
          </a:xfrm>
          <a:prstGeom prst="rect">
            <a:avLst/>
          </a:prstGeom>
        </p:spPr>
      </p:pic>
    </p:spTree>
    <p:extLst>
      <p:ext uri="{BB962C8B-B14F-4D97-AF65-F5344CB8AC3E}">
        <p14:creationId xmlns:p14="http://schemas.microsoft.com/office/powerpoint/2010/main" val="6251827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 No Footer">
    <p:bg>
      <p:bgPr>
        <a:solidFill>
          <a:schemeClr val="bg1"/>
        </a:solidFill>
        <a:effectLst/>
      </p:bgPr>
    </p:bg>
    <p:spTree>
      <p:nvGrpSpPr>
        <p:cNvPr id="1" name=""/>
        <p:cNvGrpSpPr/>
        <p:nvPr/>
      </p:nvGrpSpPr>
      <p:grpSpPr>
        <a:xfrm>
          <a:off x="0" y="0"/>
          <a:ext cx="0" cy="0"/>
          <a:chOff x="0" y="0"/>
          <a:chExt cx="0" cy="0"/>
        </a:xfrm>
      </p:grpSpPr>
      <p:sp>
        <p:nvSpPr>
          <p:cNvPr id="3" name="Text Box 14"/>
          <p:cNvSpPr txBox="1">
            <a:spLocks noChangeArrowheads="1"/>
          </p:cNvSpPr>
          <p:nvPr userDrawn="1"/>
        </p:nvSpPr>
        <p:spPr bwMode="auto">
          <a:xfrm>
            <a:off x="8647113" y="657929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spTree>
    <p:extLst>
      <p:ext uri="{BB962C8B-B14F-4D97-AF65-F5344CB8AC3E}">
        <p14:creationId xmlns:p14="http://schemas.microsoft.com/office/powerpoint/2010/main" val="31983793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ck Cover Blue">
    <p:bg>
      <p:bgPr>
        <a:solidFill>
          <a:schemeClr val="accent4"/>
        </a:solidFill>
        <a:effectLst/>
      </p:bgPr>
    </p:bg>
    <p:spTree>
      <p:nvGrpSpPr>
        <p:cNvPr id="1" name=""/>
        <p:cNvGrpSpPr/>
        <p:nvPr/>
      </p:nvGrpSpPr>
      <p:grpSpPr>
        <a:xfrm>
          <a:off x="0" y="0"/>
          <a:ext cx="0" cy="0"/>
          <a:chOff x="0" y="0"/>
          <a:chExt cx="0" cy="0"/>
        </a:xfrm>
      </p:grpSpPr>
      <p:sp>
        <p:nvSpPr>
          <p:cNvPr id="7" name="Pentagon 6"/>
          <p:cNvSpPr/>
          <p:nvPr userDrawn="1"/>
        </p:nvSpPr>
        <p:spPr>
          <a:xfrm>
            <a:off x="0" y="0"/>
            <a:ext cx="8458198" cy="68580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Pentagon 8"/>
          <p:cNvSpPr/>
          <p:nvPr userDrawn="1"/>
        </p:nvSpPr>
        <p:spPr>
          <a:xfrm>
            <a:off x="0" y="0"/>
            <a:ext cx="7289798" cy="68580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 name="Group 1"/>
          <p:cNvGrpSpPr>
            <a:grpSpLocks noChangeAspect="1"/>
          </p:cNvGrpSpPr>
          <p:nvPr userDrawn="1"/>
        </p:nvGrpSpPr>
        <p:grpSpPr>
          <a:xfrm>
            <a:off x="2568989" y="2915920"/>
            <a:ext cx="4052793" cy="1007110"/>
            <a:chOff x="1524000" y="2654300"/>
            <a:chExt cx="6235066" cy="1549400"/>
          </a:xfrm>
        </p:grpSpPr>
        <p:pic>
          <p:nvPicPr>
            <p:cNvPr id="4" name="Picture 3" descr="NCI-Logo-Sta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05201" y="2844800"/>
              <a:ext cx="4253865" cy="1162050"/>
            </a:xfrm>
            <a:prstGeom prst="rect">
              <a:avLst/>
            </a:prstGeom>
          </p:spPr>
        </p:pic>
        <p:pic>
          <p:nvPicPr>
            <p:cNvPr id="5" name="Picture 4" descr="4_hhs_logo_whit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24000" y="2654300"/>
              <a:ext cx="1549400" cy="1549400"/>
            </a:xfrm>
            <a:prstGeom prst="rect">
              <a:avLst/>
            </a:prstGeom>
          </p:spPr>
        </p:pic>
      </p:grpSp>
      <p:sp>
        <p:nvSpPr>
          <p:cNvPr id="6" name="TextBox 13"/>
          <p:cNvSpPr txBox="1">
            <a:spLocks noChangeArrowheads="1"/>
          </p:cNvSpPr>
          <p:nvPr userDrawn="1"/>
        </p:nvSpPr>
        <p:spPr bwMode="auto">
          <a:xfrm>
            <a:off x="1684260" y="6083300"/>
            <a:ext cx="581199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1800" b="1" dirty="0">
                <a:solidFill>
                  <a:schemeClr val="bg1"/>
                </a:solidFill>
                <a:latin typeface="Arial" charset="0"/>
              </a:rPr>
              <a:t>www.cancer.gov                 www.cancer.gov/espanol</a:t>
            </a:r>
          </a:p>
        </p:txBody>
      </p:sp>
    </p:spTree>
    <p:extLst>
      <p:ext uri="{BB962C8B-B14F-4D97-AF65-F5344CB8AC3E}">
        <p14:creationId xmlns:p14="http://schemas.microsoft.com/office/powerpoint/2010/main" val="471423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EB09B86-96BF-4B8F-85C1-BC25409E4AE7}"/>
              </a:ext>
            </a:extLst>
          </p:cNvPr>
          <p:cNvSpPr>
            <a:spLocks noGrp="1" noChangeArrowheads="1"/>
          </p:cNvSpPr>
          <p:nvPr>
            <p:ph type="dt" sz="half" idx="10"/>
          </p:nvPr>
        </p:nvSpPr>
        <p:spPr/>
        <p:txBody>
          <a:bodyPr/>
          <a:lstStyle>
            <a:lvl1pPr defTabSz="914400">
              <a:defRPr>
                <a:cs typeface="Arial" pitchFamily="34" charset="0"/>
              </a:defRPr>
            </a:lvl1pPr>
          </a:lstStyle>
          <a:p>
            <a:pPr>
              <a:defRPr/>
            </a:pPr>
            <a:fld id="{8F7DCB17-02AC-4BBB-97D9-EEB384A373BF}" type="datetime1">
              <a:rPr lang="en-US" altLang="en-US" smtClean="0"/>
              <a:t>9/15/2022</a:t>
            </a:fld>
            <a:endParaRPr lang="en-US" altLang="en-US" dirty="0"/>
          </a:p>
        </p:txBody>
      </p:sp>
      <p:sp>
        <p:nvSpPr>
          <p:cNvPr id="3" name="Rectangle 5">
            <a:extLst>
              <a:ext uri="{FF2B5EF4-FFF2-40B4-BE49-F238E27FC236}">
                <a16:creationId xmlns:a16="http://schemas.microsoft.com/office/drawing/2014/main" id="{E2CCE477-3D99-4296-B744-7E68822F4DC8}"/>
              </a:ext>
            </a:extLst>
          </p:cNvPr>
          <p:cNvSpPr>
            <a:spLocks noGrp="1" noChangeArrowheads="1"/>
          </p:cNvSpPr>
          <p:nvPr>
            <p:ph type="ftr" sz="quarter" idx="11"/>
          </p:nvPr>
        </p:nvSpPr>
        <p:spPr/>
        <p:txBody>
          <a:bodyPr/>
          <a:lstStyle>
            <a:lvl1pPr defTabSz="914400">
              <a:defRPr>
                <a:cs typeface="Arial" pitchFamily="34" charset="0"/>
              </a:defRPr>
            </a:lvl1pPr>
          </a:lstStyle>
          <a:p>
            <a:pPr>
              <a:defRPr/>
            </a:pPr>
            <a:endParaRPr lang="en-US" altLang="en-US" dirty="0"/>
          </a:p>
        </p:txBody>
      </p:sp>
      <p:sp>
        <p:nvSpPr>
          <p:cNvPr id="4" name="Rectangle 6">
            <a:extLst>
              <a:ext uri="{FF2B5EF4-FFF2-40B4-BE49-F238E27FC236}">
                <a16:creationId xmlns:a16="http://schemas.microsoft.com/office/drawing/2014/main" id="{99330B57-0735-44D0-9FE2-67F7F4F1A7DA}"/>
              </a:ext>
            </a:extLst>
          </p:cNvPr>
          <p:cNvSpPr>
            <a:spLocks noGrp="1" noChangeArrowheads="1"/>
          </p:cNvSpPr>
          <p:nvPr>
            <p:ph type="sldNum" sz="quarter" idx="12"/>
          </p:nvPr>
        </p:nvSpPr>
        <p:spPr/>
        <p:txBody>
          <a:bodyPr/>
          <a:lstStyle>
            <a:lvl1pPr defTabSz="914400">
              <a:defRPr/>
            </a:lvl1pPr>
          </a:lstStyle>
          <a:p>
            <a:pPr>
              <a:defRPr/>
            </a:pPr>
            <a:fld id="{D46DA24A-F3CF-4689-95DB-D312459B8463}" type="slidenum">
              <a:rPr lang="en-US" altLang="en-US"/>
              <a:pPr>
                <a:defRPr/>
              </a:pPr>
              <a:t>‹#›</a:t>
            </a:fld>
            <a:endParaRPr lang="en-US" altLang="en-US" dirty="0"/>
          </a:p>
        </p:txBody>
      </p:sp>
    </p:spTree>
    <p:extLst>
      <p:ext uri="{BB962C8B-B14F-4D97-AF65-F5344CB8AC3E}">
        <p14:creationId xmlns:p14="http://schemas.microsoft.com/office/powerpoint/2010/main" val="2091922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482B4E-CFE3-458B-BF9A-6F5D73D13A4D}" type="datetime1">
              <a:rPr lang="en-US" smtClean="0"/>
              <a:t>9/15/2022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5362283-0E60-4EB1-AEEC-5A212CB377EE}" type="slidenum">
              <a:rPr lang="en-US" smtClean="0"/>
              <a:t>‹#›</a:t>
            </a:fld>
            <a:endParaRPr lang="en-US" dirty="0"/>
          </a:p>
        </p:txBody>
      </p:sp>
    </p:spTree>
    <p:extLst>
      <p:ext uri="{BB962C8B-B14F-4D97-AF65-F5344CB8AC3E}">
        <p14:creationId xmlns:p14="http://schemas.microsoft.com/office/powerpoint/2010/main" val="12445761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ue Title Slide">
    <p:bg>
      <p:bgPr>
        <a:solidFill>
          <a:schemeClr val="accent4"/>
        </a:solidFill>
        <a:effectLst/>
      </p:bgPr>
    </p:bg>
    <p:spTree>
      <p:nvGrpSpPr>
        <p:cNvPr id="1" name=""/>
        <p:cNvGrpSpPr/>
        <p:nvPr/>
      </p:nvGrpSpPr>
      <p:grpSpPr>
        <a:xfrm>
          <a:off x="0" y="0"/>
          <a:ext cx="0" cy="0"/>
          <a:chOff x="0" y="0"/>
          <a:chExt cx="0" cy="0"/>
        </a:xfrm>
      </p:grpSpPr>
      <p:sp>
        <p:nvSpPr>
          <p:cNvPr id="7" name="Pentagon 6"/>
          <p:cNvSpPr/>
          <p:nvPr userDrawn="1"/>
        </p:nvSpPr>
        <p:spPr>
          <a:xfrm>
            <a:off x="1168400" y="0"/>
            <a:ext cx="2870200" cy="6858000"/>
          </a:xfrm>
          <a:prstGeom prst="homePlate">
            <a:avLst>
              <a:gd name="adj" fmla="val 47787"/>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Pentagon 19"/>
          <p:cNvSpPr/>
          <p:nvPr userDrawn="1"/>
        </p:nvSpPr>
        <p:spPr>
          <a:xfrm>
            <a:off x="0" y="0"/>
            <a:ext cx="2870200" cy="6858000"/>
          </a:xfrm>
          <a:prstGeom prst="homePlate">
            <a:avLst>
              <a:gd name="adj" fmla="val 47787"/>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p:cNvSpPr/>
          <p:nvPr userDrawn="1"/>
        </p:nvSpPr>
        <p:spPr>
          <a:xfrm flipV="1">
            <a:off x="0" y="5029200"/>
            <a:ext cx="9144000" cy="1828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itle 1"/>
          <p:cNvSpPr>
            <a:spLocks noGrp="1"/>
          </p:cNvSpPr>
          <p:nvPr>
            <p:ph type="ctrTitle" hasCustomPrompt="1"/>
          </p:nvPr>
        </p:nvSpPr>
        <p:spPr>
          <a:xfrm>
            <a:off x="685800" y="1645920"/>
            <a:ext cx="7772400" cy="1827842"/>
          </a:xfrm>
        </p:spPr>
        <p:txBody>
          <a:bodyPr lIns="0" tIns="0" rIns="0" bIns="0" anchor="b">
            <a:noAutofit/>
          </a:bodyPr>
          <a:lstStyle>
            <a:lvl1pPr algn="r">
              <a:defRPr sz="3600" b="0" i="0">
                <a:solidFill>
                  <a:srgbClr val="FFFFFF"/>
                </a:solidFill>
                <a:latin typeface="Arial"/>
                <a:cs typeface="Arial"/>
              </a:defRPr>
            </a:lvl1pPr>
          </a:lstStyle>
          <a:p>
            <a:r>
              <a:rPr lang="en-US" dirty="0"/>
              <a:t>Title of the presentation</a:t>
            </a:r>
          </a:p>
        </p:txBody>
      </p:sp>
      <p:sp>
        <p:nvSpPr>
          <p:cNvPr id="11" name="Subtitle 2"/>
          <p:cNvSpPr>
            <a:spLocks noGrp="1"/>
          </p:cNvSpPr>
          <p:nvPr>
            <p:ph type="subTitle" idx="1" hasCustomPrompt="1"/>
          </p:nvPr>
        </p:nvSpPr>
        <p:spPr>
          <a:xfrm>
            <a:off x="685800" y="3566160"/>
            <a:ext cx="7772400" cy="686376"/>
          </a:xfrm>
        </p:spPr>
        <p:txBody>
          <a:bodyPr lIns="0" tIns="0" rIns="0" bIns="0" anchor="t">
            <a:noAutofit/>
          </a:bodyPr>
          <a:lstStyle>
            <a:lvl1pPr marL="0" indent="0" algn="r">
              <a:buNone/>
              <a:defRPr sz="1800" b="0" i="1" spc="10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 </a:t>
            </a:r>
          </a:p>
        </p:txBody>
      </p:sp>
      <p:pic>
        <p:nvPicPr>
          <p:cNvPr id="12" name="Picture 11" descr="NCI-Logo-Color.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710325"/>
            <a:ext cx="4974336" cy="474575"/>
          </a:xfrm>
          <a:prstGeom prst="rect">
            <a:avLst/>
          </a:prstGeom>
        </p:spPr>
      </p:pic>
      <p:sp>
        <p:nvSpPr>
          <p:cNvPr id="9" name="Date Placeholder 3"/>
          <p:cNvSpPr>
            <a:spLocks noGrp="1"/>
          </p:cNvSpPr>
          <p:nvPr>
            <p:ph type="dt" sz="half" idx="2"/>
          </p:nvPr>
        </p:nvSpPr>
        <p:spPr>
          <a:xfrm>
            <a:off x="6400800" y="5727700"/>
            <a:ext cx="2286000" cy="457200"/>
          </a:xfrm>
          <a:prstGeom prst="rect">
            <a:avLst/>
          </a:prstGeom>
        </p:spPr>
        <p:txBody>
          <a:bodyPr vert="horz" lIns="0" tIns="0" rIns="0" bIns="0" rtlCol="0" anchor="ctr"/>
          <a:lstStyle>
            <a:lvl1pPr algn="r" fontAlgn="auto">
              <a:spcBef>
                <a:spcPts val="0"/>
              </a:spcBef>
              <a:spcAft>
                <a:spcPts val="0"/>
              </a:spcAft>
              <a:defRPr lang="en-US" sz="1600" smtClean="0"/>
            </a:lvl1pPr>
          </a:lstStyle>
          <a:p>
            <a:pPr>
              <a:defRPr/>
            </a:pPr>
            <a:fld id="{1575647D-6010-4528-ADAE-B6AECCBAB26F}" type="datetime1">
              <a:rPr lang="en-US" smtClean="0"/>
              <a:t>9/15/2022</a:t>
            </a:fld>
            <a:endParaRPr lang="en-US" dirty="0"/>
          </a:p>
        </p:txBody>
      </p:sp>
    </p:spTree>
    <p:extLst>
      <p:ext uri="{BB962C8B-B14F-4D97-AF65-F5344CB8AC3E}">
        <p14:creationId xmlns:p14="http://schemas.microsoft.com/office/powerpoint/2010/main" val="2638638948"/>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with Sub-Bullet">
    <p:bg>
      <p:bgPr>
        <a:solidFill>
          <a:schemeClr val="bg1"/>
        </a:solidFill>
        <a:effectLst/>
      </p:bgPr>
    </p:bg>
    <p:spTree>
      <p:nvGrpSpPr>
        <p:cNvPr id="1" name=""/>
        <p:cNvGrpSpPr/>
        <p:nvPr/>
      </p:nvGrpSpPr>
      <p:grpSpPr>
        <a:xfrm>
          <a:off x="0" y="0"/>
          <a:ext cx="0" cy="0"/>
          <a:chOff x="0" y="0"/>
          <a:chExt cx="0" cy="0"/>
        </a:xfrm>
      </p:grpSpPr>
      <p:sp>
        <p:nvSpPr>
          <p:cNvPr id="6" name="Pentagon 5"/>
          <p:cNvSpPr/>
          <p:nvPr userDrawn="1"/>
        </p:nvSpPr>
        <p:spPr>
          <a:xfrm>
            <a:off x="1168400" y="0"/>
            <a:ext cx="2870200" cy="6858000"/>
          </a:xfrm>
          <a:prstGeom prst="homePlate">
            <a:avLst>
              <a:gd name="adj" fmla="val 47787"/>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Pentagon 8"/>
          <p:cNvSpPr/>
          <p:nvPr userDrawn="1"/>
        </p:nvSpPr>
        <p:spPr>
          <a:xfrm>
            <a:off x="0" y="0"/>
            <a:ext cx="2870200" cy="6858000"/>
          </a:xfrm>
          <a:prstGeom prst="homePlate">
            <a:avLst>
              <a:gd name="adj" fmla="val 47787"/>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 Box 14"/>
          <p:cNvSpPr txBox="1">
            <a:spLocks noChangeArrowheads="1"/>
          </p:cNvSpPr>
          <p:nvPr userDrawn="1"/>
        </p:nvSpPr>
        <p:spPr bwMode="auto">
          <a:xfrm>
            <a:off x="8647113" y="657929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sp>
        <p:nvSpPr>
          <p:cNvPr id="10" name="Text Placeholder 12"/>
          <p:cNvSpPr>
            <a:spLocks noGrp="1"/>
          </p:cNvSpPr>
          <p:nvPr>
            <p:ph type="body" sz="quarter" idx="10" hasCustomPrompt="1"/>
          </p:nvPr>
        </p:nvSpPr>
        <p:spPr>
          <a:xfrm>
            <a:off x="4334256" y="0"/>
            <a:ext cx="4297680" cy="6858000"/>
          </a:xfrm>
        </p:spPr>
        <p:txBody>
          <a:bodyPr anchor="ctr">
            <a:noAutofit/>
          </a:bodyPr>
          <a:lstStyle>
            <a:lvl1pPr marL="457200" marR="0" indent="-457200" algn="l" defTabSz="457200" rtl="0" eaLnBrk="1" fontAlgn="auto" latinLnBrk="0" hangingPunct="1">
              <a:lnSpc>
                <a:spcPct val="100000"/>
              </a:lnSpc>
              <a:spcBef>
                <a:spcPts val="0"/>
              </a:spcBef>
              <a:spcAft>
                <a:spcPts val="1000"/>
              </a:spcAft>
              <a:buClr>
                <a:schemeClr val="accent1"/>
              </a:buClr>
              <a:buSzTx/>
              <a:buFont typeface="+mj-lt"/>
              <a:buAutoNum type="arabicPeriod"/>
              <a:tabLst/>
              <a:defRPr i="1">
                <a:solidFill>
                  <a:srgbClr val="000000"/>
                </a:solidFill>
              </a:defRPr>
            </a:lvl1pPr>
            <a:lvl2pPr marL="685800" marR="0" indent="-228600" algn="l" defTabSz="457200" rtl="0" eaLnBrk="1" fontAlgn="auto" latinLnBrk="0" hangingPunct="1">
              <a:lnSpc>
                <a:spcPct val="100000"/>
              </a:lnSpc>
              <a:spcBef>
                <a:spcPts val="0"/>
              </a:spcBef>
              <a:spcAft>
                <a:spcPts val="1000"/>
              </a:spcAft>
              <a:buClr>
                <a:schemeClr val="accent1"/>
              </a:buClr>
              <a:buSzTx/>
              <a:buFont typeface="Wingdings" charset="2"/>
              <a:buChar char="§"/>
              <a:tabLst/>
              <a:defRPr lang="en-US" sz="1900" i="1" kern="1200" baseline="0" dirty="0" smtClean="0">
                <a:solidFill>
                  <a:srgbClr val="000000"/>
                </a:solidFill>
                <a:latin typeface="+mn-lt"/>
                <a:ea typeface="ＭＳ Ｐゴシック" charset="0"/>
                <a:cs typeface="SapientCentroSlab-Light"/>
              </a:defRPr>
            </a:lvl2pPr>
          </a:lstStyle>
          <a:p>
            <a:r>
              <a:rPr lang="en-US" dirty="0"/>
              <a:t>Agenda Item 1</a:t>
            </a:r>
          </a:p>
          <a:p>
            <a:pPr lvl="1"/>
            <a:r>
              <a:rPr lang="en-US" dirty="0"/>
              <a:t>Agenda Item 1a</a:t>
            </a:r>
          </a:p>
          <a:p>
            <a:pPr lvl="1"/>
            <a:r>
              <a:rPr lang="en-US" dirty="0"/>
              <a:t>Agenda Item 1b</a:t>
            </a:r>
          </a:p>
          <a:p>
            <a:r>
              <a:rPr lang="en-US" dirty="0"/>
              <a:t>Agenda Item 2</a:t>
            </a:r>
          </a:p>
          <a:p>
            <a:pPr lvl="1"/>
            <a:r>
              <a:rPr lang="en-US" dirty="0"/>
              <a:t>Agenda Item 2a</a:t>
            </a:r>
          </a:p>
          <a:p>
            <a:pPr lvl="1"/>
            <a:r>
              <a:rPr lang="en-US" dirty="0"/>
              <a:t>Agenda Item 2b</a:t>
            </a:r>
          </a:p>
          <a:p>
            <a:r>
              <a:rPr lang="en-US" dirty="0"/>
              <a:t>Agenda Item 3</a:t>
            </a:r>
          </a:p>
          <a:p>
            <a:pPr marL="685800" marR="0" lvl="1" indent="-228600" algn="l" defTabSz="457200" rtl="0" eaLnBrk="1" fontAlgn="auto" latinLnBrk="0" hangingPunct="1">
              <a:lnSpc>
                <a:spcPct val="100000"/>
              </a:lnSpc>
              <a:spcBef>
                <a:spcPts val="0"/>
              </a:spcBef>
              <a:spcAft>
                <a:spcPts val="1000"/>
              </a:spcAft>
              <a:buClr>
                <a:schemeClr val="accent1"/>
              </a:buClr>
              <a:buSzTx/>
              <a:buFont typeface="Wingdings" charset="2"/>
              <a:buChar char="§"/>
              <a:tabLst/>
              <a:defRPr/>
            </a:pPr>
            <a:r>
              <a:rPr lang="en-US" dirty="0"/>
              <a:t>Agenda Item 3a</a:t>
            </a:r>
          </a:p>
          <a:p>
            <a:pPr marL="685800" marR="0" lvl="1" indent="-228600" algn="l" defTabSz="457200" rtl="0" eaLnBrk="1" fontAlgn="auto" latinLnBrk="0" hangingPunct="1">
              <a:lnSpc>
                <a:spcPct val="100000"/>
              </a:lnSpc>
              <a:spcBef>
                <a:spcPts val="0"/>
              </a:spcBef>
              <a:spcAft>
                <a:spcPts val="1000"/>
              </a:spcAft>
              <a:buClr>
                <a:schemeClr val="accent1"/>
              </a:buClr>
              <a:buSzTx/>
              <a:buFont typeface="Wingdings" charset="2"/>
              <a:buChar char="§"/>
              <a:tabLst/>
              <a:defRPr/>
            </a:pPr>
            <a:r>
              <a:rPr lang="en-US" dirty="0"/>
              <a:t>Agenda Item 3b</a:t>
            </a:r>
          </a:p>
          <a:p>
            <a:pPr marL="685800" marR="0" lvl="1" indent="-228600" algn="l" defTabSz="457200" rtl="0" eaLnBrk="1" fontAlgn="auto" latinLnBrk="0" hangingPunct="1">
              <a:lnSpc>
                <a:spcPct val="100000"/>
              </a:lnSpc>
              <a:spcBef>
                <a:spcPts val="0"/>
              </a:spcBef>
              <a:spcAft>
                <a:spcPts val="1000"/>
              </a:spcAft>
              <a:buClr>
                <a:schemeClr val="accent1"/>
              </a:buClr>
              <a:buSzTx/>
              <a:buFont typeface="Wingdings" charset="2"/>
              <a:buChar char="§"/>
              <a:tabLst/>
              <a:defRPr/>
            </a:pPr>
            <a:r>
              <a:rPr lang="en-US" dirty="0"/>
              <a:t>Agenda Item 3c</a:t>
            </a:r>
          </a:p>
          <a:p>
            <a:r>
              <a:rPr lang="en-US" dirty="0"/>
              <a:t>Agenda Item 4</a:t>
            </a:r>
          </a:p>
        </p:txBody>
      </p:sp>
      <p:sp>
        <p:nvSpPr>
          <p:cNvPr id="8" name="Title 1"/>
          <p:cNvSpPr>
            <a:spLocks noGrp="1"/>
          </p:cNvSpPr>
          <p:nvPr>
            <p:ph type="title" hasCustomPrompt="1"/>
          </p:nvPr>
        </p:nvSpPr>
        <p:spPr>
          <a:xfrm>
            <a:off x="493776" y="1737360"/>
            <a:ext cx="3017520" cy="1828800"/>
          </a:xfrm>
        </p:spPr>
        <p:txBody>
          <a:bodyPr lIns="0" tIns="0" rIns="0" bIns="0" anchor="b">
            <a:noAutofit/>
          </a:bodyPr>
          <a:lstStyle>
            <a:lvl1pPr algn="r">
              <a:lnSpc>
                <a:spcPct val="90000"/>
              </a:lnSpc>
              <a:defRPr sz="2400">
                <a:solidFill>
                  <a:srgbClr val="123E57"/>
                </a:solidFill>
                <a:latin typeface="+mj-lt"/>
                <a:cs typeface="SapientSansBold"/>
              </a:defRPr>
            </a:lvl1pPr>
          </a:lstStyle>
          <a:p>
            <a:r>
              <a:rPr lang="en-US" dirty="0"/>
              <a:t>Agenda</a:t>
            </a:r>
          </a:p>
        </p:txBody>
      </p:sp>
      <p:pic>
        <p:nvPicPr>
          <p:cNvPr id="2" name="Picture 1" descr="NCI-Logo-Gray-Knock-NEW.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6579290"/>
            <a:ext cx="1916888" cy="182880"/>
          </a:xfrm>
          <a:prstGeom prst="rect">
            <a:avLst/>
          </a:prstGeom>
        </p:spPr>
      </p:pic>
    </p:spTree>
    <p:extLst>
      <p:ext uri="{BB962C8B-B14F-4D97-AF65-F5344CB8AC3E}">
        <p14:creationId xmlns:p14="http://schemas.microsoft.com/office/powerpoint/2010/main" val="26435875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 with Sub-Bullet">
    <p:bg>
      <p:bgPr>
        <a:solidFill>
          <a:schemeClr val="bg1"/>
        </a:solidFill>
        <a:effectLst/>
      </p:bgPr>
    </p:bg>
    <p:spTree>
      <p:nvGrpSpPr>
        <p:cNvPr id="1" name=""/>
        <p:cNvGrpSpPr/>
        <p:nvPr/>
      </p:nvGrpSpPr>
      <p:grpSpPr>
        <a:xfrm>
          <a:off x="0" y="0"/>
          <a:ext cx="0" cy="0"/>
          <a:chOff x="0" y="0"/>
          <a:chExt cx="0" cy="0"/>
        </a:xfrm>
      </p:grpSpPr>
      <p:sp>
        <p:nvSpPr>
          <p:cNvPr id="6" name="Pentagon 5"/>
          <p:cNvSpPr/>
          <p:nvPr userDrawn="1"/>
        </p:nvSpPr>
        <p:spPr>
          <a:xfrm>
            <a:off x="1168400" y="0"/>
            <a:ext cx="2870200" cy="6858000"/>
          </a:xfrm>
          <a:prstGeom prst="homePlate">
            <a:avLst>
              <a:gd name="adj" fmla="val 47787"/>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Pentagon 8"/>
          <p:cNvSpPr/>
          <p:nvPr userDrawn="1"/>
        </p:nvSpPr>
        <p:spPr>
          <a:xfrm>
            <a:off x="0" y="0"/>
            <a:ext cx="2870200" cy="6858000"/>
          </a:xfrm>
          <a:prstGeom prst="homePlate">
            <a:avLst>
              <a:gd name="adj" fmla="val 47787"/>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 Box 14"/>
          <p:cNvSpPr txBox="1">
            <a:spLocks noChangeArrowheads="1"/>
          </p:cNvSpPr>
          <p:nvPr userDrawn="1"/>
        </p:nvSpPr>
        <p:spPr bwMode="auto">
          <a:xfrm>
            <a:off x="8647113" y="657929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sp>
        <p:nvSpPr>
          <p:cNvPr id="10" name="Text Placeholder 12"/>
          <p:cNvSpPr>
            <a:spLocks noGrp="1"/>
          </p:cNvSpPr>
          <p:nvPr>
            <p:ph type="body" sz="quarter" idx="10" hasCustomPrompt="1"/>
          </p:nvPr>
        </p:nvSpPr>
        <p:spPr>
          <a:xfrm>
            <a:off x="4334256" y="0"/>
            <a:ext cx="4297680" cy="6858000"/>
          </a:xfrm>
        </p:spPr>
        <p:txBody>
          <a:bodyPr anchor="ctr">
            <a:noAutofit/>
          </a:bodyPr>
          <a:lstStyle>
            <a:lvl1pPr marL="457200" marR="0" indent="-457200" algn="l" defTabSz="457200" rtl="0" eaLnBrk="1" fontAlgn="auto" latinLnBrk="0" hangingPunct="1">
              <a:lnSpc>
                <a:spcPct val="100000"/>
              </a:lnSpc>
              <a:spcBef>
                <a:spcPts val="0"/>
              </a:spcBef>
              <a:spcAft>
                <a:spcPts val="1000"/>
              </a:spcAft>
              <a:buClr>
                <a:schemeClr val="accent1"/>
              </a:buClr>
              <a:buSzTx/>
              <a:buFont typeface="+mj-lt"/>
              <a:buAutoNum type="arabicPeriod"/>
              <a:tabLst/>
              <a:defRPr i="1">
                <a:solidFill>
                  <a:srgbClr val="000000"/>
                </a:solidFill>
              </a:defRPr>
            </a:lvl1pPr>
            <a:lvl2pPr marL="685800" marR="0" indent="-228600" algn="l" defTabSz="457200" rtl="0" eaLnBrk="1" fontAlgn="auto" latinLnBrk="0" hangingPunct="1">
              <a:lnSpc>
                <a:spcPct val="100000"/>
              </a:lnSpc>
              <a:spcBef>
                <a:spcPts val="0"/>
              </a:spcBef>
              <a:spcAft>
                <a:spcPts val="1000"/>
              </a:spcAft>
              <a:buClr>
                <a:schemeClr val="accent1"/>
              </a:buClr>
              <a:buSzTx/>
              <a:buFont typeface="Wingdings" charset="2"/>
              <a:buChar char="§"/>
              <a:tabLst/>
              <a:defRPr lang="en-US" sz="1900" i="1" kern="1200" baseline="0" dirty="0" smtClean="0">
                <a:solidFill>
                  <a:srgbClr val="000000"/>
                </a:solidFill>
                <a:latin typeface="+mn-lt"/>
                <a:ea typeface="ＭＳ Ｐゴシック" charset="0"/>
                <a:cs typeface="SapientCentroSlab-Light"/>
              </a:defRPr>
            </a:lvl2pPr>
          </a:lstStyle>
          <a:p>
            <a:r>
              <a:rPr lang="en-US" dirty="0"/>
              <a:t>Agenda Item 1</a:t>
            </a:r>
          </a:p>
          <a:p>
            <a:pPr lvl="1"/>
            <a:r>
              <a:rPr lang="en-US" dirty="0"/>
              <a:t>Agenda Item 1a</a:t>
            </a:r>
          </a:p>
          <a:p>
            <a:pPr lvl="1"/>
            <a:r>
              <a:rPr lang="en-US" dirty="0"/>
              <a:t>Agenda Item 1b</a:t>
            </a:r>
          </a:p>
          <a:p>
            <a:r>
              <a:rPr lang="en-US" dirty="0"/>
              <a:t>Agenda Item 2</a:t>
            </a:r>
          </a:p>
          <a:p>
            <a:pPr lvl="1"/>
            <a:r>
              <a:rPr lang="en-US" dirty="0"/>
              <a:t>Agenda Item 2a</a:t>
            </a:r>
          </a:p>
          <a:p>
            <a:pPr lvl="1"/>
            <a:r>
              <a:rPr lang="en-US" dirty="0"/>
              <a:t>Agenda Item 2b</a:t>
            </a:r>
          </a:p>
          <a:p>
            <a:r>
              <a:rPr lang="en-US" dirty="0"/>
              <a:t>Agenda Item 3</a:t>
            </a:r>
          </a:p>
          <a:p>
            <a:pPr marL="685800" marR="0" lvl="1" indent="-228600" algn="l" defTabSz="457200" rtl="0" eaLnBrk="1" fontAlgn="auto" latinLnBrk="0" hangingPunct="1">
              <a:lnSpc>
                <a:spcPct val="100000"/>
              </a:lnSpc>
              <a:spcBef>
                <a:spcPts val="0"/>
              </a:spcBef>
              <a:spcAft>
                <a:spcPts val="1000"/>
              </a:spcAft>
              <a:buClr>
                <a:schemeClr val="accent1"/>
              </a:buClr>
              <a:buSzTx/>
              <a:buFont typeface="Wingdings" charset="2"/>
              <a:buChar char="§"/>
              <a:tabLst/>
              <a:defRPr/>
            </a:pPr>
            <a:r>
              <a:rPr lang="en-US" dirty="0"/>
              <a:t>Agenda Item 3a</a:t>
            </a:r>
          </a:p>
          <a:p>
            <a:pPr marL="685800" marR="0" lvl="1" indent="-228600" algn="l" defTabSz="457200" rtl="0" eaLnBrk="1" fontAlgn="auto" latinLnBrk="0" hangingPunct="1">
              <a:lnSpc>
                <a:spcPct val="100000"/>
              </a:lnSpc>
              <a:spcBef>
                <a:spcPts val="0"/>
              </a:spcBef>
              <a:spcAft>
                <a:spcPts val="1000"/>
              </a:spcAft>
              <a:buClr>
                <a:schemeClr val="accent1"/>
              </a:buClr>
              <a:buSzTx/>
              <a:buFont typeface="Wingdings" charset="2"/>
              <a:buChar char="§"/>
              <a:tabLst/>
              <a:defRPr/>
            </a:pPr>
            <a:r>
              <a:rPr lang="en-US" dirty="0"/>
              <a:t>Agenda Item 3b</a:t>
            </a:r>
          </a:p>
          <a:p>
            <a:pPr marL="685800" marR="0" lvl="1" indent="-228600" algn="l" defTabSz="457200" rtl="0" eaLnBrk="1" fontAlgn="auto" latinLnBrk="0" hangingPunct="1">
              <a:lnSpc>
                <a:spcPct val="100000"/>
              </a:lnSpc>
              <a:spcBef>
                <a:spcPts val="0"/>
              </a:spcBef>
              <a:spcAft>
                <a:spcPts val="1000"/>
              </a:spcAft>
              <a:buClr>
                <a:schemeClr val="accent1"/>
              </a:buClr>
              <a:buSzTx/>
              <a:buFont typeface="Wingdings" charset="2"/>
              <a:buChar char="§"/>
              <a:tabLst/>
              <a:defRPr/>
            </a:pPr>
            <a:r>
              <a:rPr lang="en-US" dirty="0"/>
              <a:t>Agenda Item 3c</a:t>
            </a:r>
          </a:p>
          <a:p>
            <a:r>
              <a:rPr lang="en-US" dirty="0"/>
              <a:t>Agenda Item 4</a:t>
            </a:r>
          </a:p>
        </p:txBody>
      </p:sp>
      <p:sp>
        <p:nvSpPr>
          <p:cNvPr id="8" name="Title 1"/>
          <p:cNvSpPr>
            <a:spLocks noGrp="1"/>
          </p:cNvSpPr>
          <p:nvPr>
            <p:ph type="title" hasCustomPrompt="1"/>
          </p:nvPr>
        </p:nvSpPr>
        <p:spPr>
          <a:xfrm>
            <a:off x="493776" y="1737360"/>
            <a:ext cx="3017520" cy="1828800"/>
          </a:xfrm>
        </p:spPr>
        <p:txBody>
          <a:bodyPr lIns="0" tIns="0" rIns="0" bIns="0" anchor="b">
            <a:noAutofit/>
          </a:bodyPr>
          <a:lstStyle>
            <a:lvl1pPr algn="r">
              <a:lnSpc>
                <a:spcPct val="90000"/>
              </a:lnSpc>
              <a:defRPr sz="2400">
                <a:solidFill>
                  <a:srgbClr val="123E57"/>
                </a:solidFill>
                <a:latin typeface="+mj-lt"/>
                <a:cs typeface="SapientSansBold"/>
              </a:defRPr>
            </a:lvl1pPr>
          </a:lstStyle>
          <a:p>
            <a:r>
              <a:rPr lang="en-US" dirty="0"/>
              <a:t>Agenda</a:t>
            </a:r>
          </a:p>
        </p:txBody>
      </p:sp>
      <p:pic>
        <p:nvPicPr>
          <p:cNvPr id="2" name="Picture 1" descr="NCI-Logo-Gray-Knock-NEW.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6579290"/>
            <a:ext cx="1916888" cy="182880"/>
          </a:xfrm>
          <a:prstGeom prst="rect">
            <a:avLst/>
          </a:prstGeom>
        </p:spPr>
      </p:pic>
    </p:spTree>
    <p:extLst>
      <p:ext uri="{BB962C8B-B14F-4D97-AF65-F5344CB8AC3E}">
        <p14:creationId xmlns:p14="http://schemas.microsoft.com/office/powerpoint/2010/main" val="29246617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ue Section Break">
    <p:bg>
      <p:bgPr>
        <a:solidFill>
          <a:schemeClr val="accent4"/>
        </a:solidFill>
        <a:effectLst/>
      </p:bgPr>
    </p:bg>
    <p:spTree>
      <p:nvGrpSpPr>
        <p:cNvPr id="1" name=""/>
        <p:cNvGrpSpPr/>
        <p:nvPr/>
      </p:nvGrpSpPr>
      <p:grpSpPr>
        <a:xfrm>
          <a:off x="0" y="0"/>
          <a:ext cx="0" cy="0"/>
          <a:chOff x="0" y="0"/>
          <a:chExt cx="0" cy="0"/>
        </a:xfrm>
      </p:grpSpPr>
      <p:sp>
        <p:nvSpPr>
          <p:cNvPr id="11" name="Pentagon 10"/>
          <p:cNvSpPr/>
          <p:nvPr userDrawn="1"/>
        </p:nvSpPr>
        <p:spPr>
          <a:xfrm>
            <a:off x="0" y="0"/>
            <a:ext cx="8458198" cy="68580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Pentagon 11"/>
          <p:cNvSpPr/>
          <p:nvPr userDrawn="1"/>
        </p:nvSpPr>
        <p:spPr>
          <a:xfrm>
            <a:off x="0" y="0"/>
            <a:ext cx="7289798" cy="68580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itle 1"/>
          <p:cNvSpPr>
            <a:spLocks noGrp="1"/>
          </p:cNvSpPr>
          <p:nvPr>
            <p:ph type="ctrTitle" hasCustomPrompt="1"/>
          </p:nvPr>
        </p:nvSpPr>
        <p:spPr>
          <a:xfrm>
            <a:off x="3428999" y="2423160"/>
            <a:ext cx="5029199" cy="1828800"/>
          </a:xfrm>
        </p:spPr>
        <p:txBody>
          <a:bodyPr lIns="0" tIns="0" rIns="0" bIns="0" anchor="b">
            <a:noAutofit/>
          </a:bodyPr>
          <a:lstStyle>
            <a:lvl1pPr algn="r">
              <a:defRPr sz="3600" spc="-80">
                <a:solidFill>
                  <a:schemeClr val="bg1"/>
                </a:solidFill>
                <a:latin typeface="+mj-lt"/>
                <a:cs typeface="SapientSansBold"/>
              </a:defRPr>
            </a:lvl1pPr>
          </a:lstStyle>
          <a:p>
            <a:pPr lvl="0"/>
            <a:r>
              <a:rPr lang="en-US" dirty="0"/>
              <a:t>Section title</a:t>
            </a:r>
          </a:p>
        </p:txBody>
      </p:sp>
      <p:sp>
        <p:nvSpPr>
          <p:cNvPr id="10" name="Subtitle 2"/>
          <p:cNvSpPr>
            <a:spLocks noGrp="1"/>
          </p:cNvSpPr>
          <p:nvPr>
            <p:ph type="subTitle" idx="1" hasCustomPrompt="1"/>
          </p:nvPr>
        </p:nvSpPr>
        <p:spPr>
          <a:xfrm>
            <a:off x="3428999" y="4343400"/>
            <a:ext cx="5022892" cy="685800"/>
          </a:xfrm>
        </p:spPr>
        <p:txBody>
          <a:bodyPr lIns="0" tIns="0" rIns="0" bIns="0">
            <a:noAutofit/>
          </a:bodyPr>
          <a:lstStyle>
            <a:lvl1pPr marL="0" indent="0" algn="r">
              <a:buNone/>
              <a:defRPr sz="1700" b="0" i="1" spc="100">
                <a:solidFill>
                  <a:srgbClr val="FFFFFF"/>
                </a:solidFill>
                <a:latin typeface="+mn-lt"/>
                <a:cs typeface="SapientCentroSlab-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a:t>
            </a:r>
          </a:p>
        </p:txBody>
      </p:sp>
      <p:sp>
        <p:nvSpPr>
          <p:cNvPr id="9" name="Text Box 14"/>
          <p:cNvSpPr txBox="1">
            <a:spLocks noChangeArrowheads="1"/>
          </p:cNvSpPr>
          <p:nvPr userDrawn="1"/>
        </p:nvSpPr>
        <p:spPr bwMode="auto">
          <a:xfrm>
            <a:off x="8647113" y="657929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FFFFFF"/>
                </a:solidFill>
                <a:latin typeface="+mn-lt"/>
                <a:cs typeface="SapientSansRegular"/>
              </a:rPr>
              <a:t> </a:t>
            </a:r>
            <a:fld id="{4225D95B-3580-C74C-AC82-B8FCF626B418}" type="slidenum">
              <a:rPr lang="en-US" sz="1000" b="1" smtClean="0">
                <a:solidFill>
                  <a:srgbClr val="FFFFFF"/>
                </a:solidFill>
                <a:latin typeface="+mn-lt"/>
                <a:cs typeface="SapientSansRegular"/>
              </a:rPr>
              <a:pPr algn="r" fontAlgn="auto">
                <a:lnSpc>
                  <a:spcPct val="101000"/>
                </a:lnSpc>
                <a:spcBef>
                  <a:spcPct val="50000"/>
                </a:spcBef>
                <a:spcAft>
                  <a:spcPts val="0"/>
                </a:spcAft>
                <a:defRPr/>
              </a:pPr>
              <a:t>‹#›</a:t>
            </a:fld>
            <a:endParaRPr lang="en-US" sz="1000" b="1" dirty="0">
              <a:solidFill>
                <a:srgbClr val="FFFFFF"/>
              </a:solidFill>
              <a:latin typeface="+mn-lt"/>
              <a:cs typeface="SapientSansRegular"/>
            </a:endParaRPr>
          </a:p>
        </p:txBody>
      </p:sp>
      <p:pic>
        <p:nvPicPr>
          <p:cNvPr id="13" name="Picture 12" descr="NCI-Logo-White-Kno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6579290"/>
            <a:ext cx="1916887" cy="182880"/>
          </a:xfrm>
          <a:prstGeom prst="rect">
            <a:avLst/>
          </a:prstGeom>
        </p:spPr>
      </p:pic>
    </p:spTree>
    <p:extLst>
      <p:ext uri="{BB962C8B-B14F-4D97-AF65-F5344CB8AC3E}">
        <p14:creationId xmlns:p14="http://schemas.microsoft.com/office/powerpoint/2010/main" val="35473013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ue Section Break ALT">
    <p:bg>
      <p:bgPr>
        <a:solidFill>
          <a:schemeClr val="bg1"/>
        </a:solidFill>
        <a:effectLst/>
      </p:bgPr>
    </p:bg>
    <p:spTree>
      <p:nvGrpSpPr>
        <p:cNvPr id="1" name=""/>
        <p:cNvGrpSpPr/>
        <p:nvPr/>
      </p:nvGrpSpPr>
      <p:grpSpPr>
        <a:xfrm>
          <a:off x="0" y="0"/>
          <a:ext cx="0" cy="0"/>
          <a:chOff x="0" y="0"/>
          <a:chExt cx="0" cy="0"/>
        </a:xfrm>
      </p:grpSpPr>
      <p:sp>
        <p:nvSpPr>
          <p:cNvPr id="10" name="Pentagon 9"/>
          <p:cNvSpPr/>
          <p:nvPr userDrawn="1"/>
        </p:nvSpPr>
        <p:spPr>
          <a:xfrm>
            <a:off x="1525270" y="0"/>
            <a:ext cx="2870200" cy="6858000"/>
          </a:xfrm>
          <a:prstGeom prst="homePlate">
            <a:avLst>
              <a:gd name="adj" fmla="val 47787"/>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Pentagon 11"/>
          <p:cNvSpPr/>
          <p:nvPr userDrawn="1"/>
        </p:nvSpPr>
        <p:spPr>
          <a:xfrm>
            <a:off x="0" y="0"/>
            <a:ext cx="3227070" cy="6858000"/>
          </a:xfrm>
          <a:prstGeom prst="homePlate">
            <a:avLst>
              <a:gd name="adj" fmla="val 42671"/>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le 1"/>
          <p:cNvSpPr>
            <a:spLocks noGrp="1"/>
          </p:cNvSpPr>
          <p:nvPr>
            <p:ph type="ctrTitle" hasCustomPrompt="1"/>
          </p:nvPr>
        </p:nvSpPr>
        <p:spPr>
          <a:xfrm>
            <a:off x="4395470" y="2423160"/>
            <a:ext cx="4062728" cy="1828800"/>
          </a:xfrm>
        </p:spPr>
        <p:txBody>
          <a:bodyPr lIns="0" tIns="0" rIns="0" bIns="0" anchor="b">
            <a:noAutofit/>
          </a:bodyPr>
          <a:lstStyle>
            <a:lvl1pPr algn="r">
              <a:defRPr sz="3600" spc="-80" baseline="0">
                <a:solidFill>
                  <a:schemeClr val="tx2"/>
                </a:solidFill>
                <a:latin typeface="+mj-lt"/>
                <a:cs typeface="SapientSansBold"/>
              </a:defRPr>
            </a:lvl1pPr>
          </a:lstStyle>
          <a:p>
            <a:pPr lvl="0"/>
            <a:r>
              <a:rPr lang="en-US" dirty="0"/>
              <a:t>Section title</a:t>
            </a:r>
          </a:p>
        </p:txBody>
      </p:sp>
      <p:sp>
        <p:nvSpPr>
          <p:cNvPr id="9" name="Subtitle 2"/>
          <p:cNvSpPr>
            <a:spLocks noGrp="1"/>
          </p:cNvSpPr>
          <p:nvPr>
            <p:ph type="subTitle" idx="1" hasCustomPrompt="1"/>
          </p:nvPr>
        </p:nvSpPr>
        <p:spPr>
          <a:xfrm>
            <a:off x="4395469" y="4343400"/>
            <a:ext cx="4056421" cy="685800"/>
          </a:xfrm>
        </p:spPr>
        <p:txBody>
          <a:bodyPr lIns="0" tIns="0" rIns="0" bIns="0">
            <a:noAutofit/>
          </a:bodyPr>
          <a:lstStyle>
            <a:lvl1pPr marL="0" indent="0" algn="r">
              <a:buNone/>
              <a:defRPr sz="1700" b="0" i="1" spc="100">
                <a:solidFill>
                  <a:schemeClr val="accent3"/>
                </a:solidFill>
                <a:latin typeface="+mn-lt"/>
                <a:cs typeface="SapientCentroSlab-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a:t>
            </a:r>
          </a:p>
        </p:txBody>
      </p:sp>
      <p:sp>
        <p:nvSpPr>
          <p:cNvPr id="13" name="Text Box 14"/>
          <p:cNvSpPr txBox="1">
            <a:spLocks noChangeArrowheads="1"/>
          </p:cNvSpPr>
          <p:nvPr userDrawn="1"/>
        </p:nvSpPr>
        <p:spPr bwMode="auto">
          <a:xfrm>
            <a:off x="8647113" y="657929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pic>
        <p:nvPicPr>
          <p:cNvPr id="15" name="Picture 14" descr="NCI-Logo-White-Kno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6579290"/>
            <a:ext cx="1916887" cy="182880"/>
          </a:xfrm>
          <a:prstGeom prst="rect">
            <a:avLst/>
          </a:prstGeom>
        </p:spPr>
      </p:pic>
    </p:spTree>
    <p:extLst>
      <p:ext uri="{BB962C8B-B14F-4D97-AF65-F5344CB8AC3E}">
        <p14:creationId xmlns:p14="http://schemas.microsoft.com/office/powerpoint/2010/main" val="28744697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accent4"/>
        </a:solidFill>
        <a:effectLst/>
      </p:bgPr>
    </p:bg>
    <p:spTree>
      <p:nvGrpSpPr>
        <p:cNvPr id="1" name=""/>
        <p:cNvGrpSpPr/>
        <p:nvPr/>
      </p:nvGrpSpPr>
      <p:grpSpPr>
        <a:xfrm>
          <a:off x="0" y="0"/>
          <a:ext cx="0" cy="0"/>
          <a:chOff x="0" y="0"/>
          <a:chExt cx="0" cy="0"/>
        </a:xfrm>
      </p:grpSpPr>
      <p:sp>
        <p:nvSpPr>
          <p:cNvPr id="5" name="Pentagon 4"/>
          <p:cNvSpPr/>
          <p:nvPr userDrawn="1"/>
        </p:nvSpPr>
        <p:spPr>
          <a:xfrm>
            <a:off x="0" y="0"/>
            <a:ext cx="8458198" cy="68580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Pentagon 7"/>
          <p:cNvSpPr/>
          <p:nvPr userDrawn="1"/>
        </p:nvSpPr>
        <p:spPr>
          <a:xfrm>
            <a:off x="0" y="0"/>
            <a:ext cx="7289798" cy="68580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Placeholder 8"/>
          <p:cNvSpPr>
            <a:spLocks noGrp="1"/>
          </p:cNvSpPr>
          <p:nvPr>
            <p:ph type="body" sz="quarter" idx="10" hasCustomPrompt="1"/>
          </p:nvPr>
        </p:nvSpPr>
        <p:spPr>
          <a:xfrm>
            <a:off x="685800" y="1828800"/>
            <a:ext cx="7772400" cy="3200400"/>
          </a:xfrm>
        </p:spPr>
        <p:txBody>
          <a:bodyPr anchor="ctr">
            <a:noAutofit/>
          </a:bodyPr>
          <a:lstStyle>
            <a:lvl1pPr marL="0" indent="0" algn="ctr">
              <a:spcAft>
                <a:spcPts val="0"/>
              </a:spcAft>
              <a:buNone/>
              <a:defRPr sz="2800" b="0" i="1" baseline="0">
                <a:solidFill>
                  <a:srgbClr val="FFFFFF"/>
                </a:solidFill>
                <a:latin typeface="+mn-lt"/>
                <a:cs typeface="SapientCentroSlab-Light"/>
              </a:defRPr>
            </a:lvl1pPr>
          </a:lstStyle>
          <a:p>
            <a:pPr lvl="0"/>
            <a:r>
              <a:rPr lang="en-US" dirty="0"/>
              <a:t>Vision Quote</a:t>
            </a:r>
            <a:br>
              <a:rPr lang="en-US" dirty="0"/>
            </a:br>
            <a:r>
              <a:rPr lang="en-US" dirty="0"/>
              <a:t>“</a:t>
            </a:r>
            <a:r>
              <a:rPr lang="en-US" dirty="0" err="1"/>
              <a:t>Lorem</a:t>
            </a:r>
            <a:r>
              <a:rPr lang="en-US" dirty="0"/>
              <a:t> </a:t>
            </a:r>
            <a:r>
              <a:rPr lang="en-US" dirty="0" err="1"/>
              <a:t>ipsum</a:t>
            </a:r>
            <a:r>
              <a:rPr lang="en-US" dirty="0"/>
              <a:t> dolor sit </a:t>
            </a:r>
            <a:r>
              <a:rPr lang="en-US" dirty="0" err="1"/>
              <a:t>amet</a:t>
            </a:r>
            <a:r>
              <a:rPr lang="en-US" dirty="0"/>
              <a:t>, fugit </a:t>
            </a:r>
            <a:r>
              <a:rPr lang="en-US" dirty="0" err="1"/>
              <a:t>liberavisse</a:t>
            </a:r>
            <a:r>
              <a:rPr lang="en-US" dirty="0"/>
              <a:t> </a:t>
            </a:r>
            <a:br>
              <a:rPr lang="en-US" dirty="0"/>
            </a:br>
            <a:r>
              <a:rPr lang="en-US" dirty="0" err="1"/>
              <a:t>nec</a:t>
            </a:r>
            <a:r>
              <a:rPr lang="en-US" dirty="0"/>
              <a:t> at. </a:t>
            </a:r>
            <a:r>
              <a:rPr lang="en-US" dirty="0" err="1"/>
              <a:t>Essent</a:t>
            </a:r>
            <a:r>
              <a:rPr lang="en-US" dirty="0"/>
              <a:t> </a:t>
            </a:r>
            <a:r>
              <a:rPr lang="en-US" dirty="0" err="1"/>
              <a:t>elaboraret</a:t>
            </a:r>
            <a:r>
              <a:rPr lang="en-US" dirty="0"/>
              <a:t> </a:t>
            </a:r>
            <a:r>
              <a:rPr lang="en-US" dirty="0" err="1"/>
              <a:t>conclusionemque</a:t>
            </a:r>
            <a:r>
              <a:rPr lang="en-US" dirty="0"/>
              <a:t> </a:t>
            </a:r>
            <a:br>
              <a:rPr lang="en-US" dirty="0"/>
            </a:br>
            <a:r>
              <a:rPr lang="en-US" dirty="0" err="1"/>
              <a:t>eam</a:t>
            </a:r>
            <a:r>
              <a:rPr lang="en-US" dirty="0"/>
              <a:t> id. Quo ex </a:t>
            </a:r>
            <a:r>
              <a:rPr lang="en-US" dirty="0" err="1"/>
              <a:t>laboramus</a:t>
            </a:r>
            <a:r>
              <a:rPr lang="en-US" dirty="0"/>
              <a:t> </a:t>
            </a:r>
            <a:r>
              <a:rPr lang="en-US" dirty="0" err="1"/>
              <a:t>accommodare</a:t>
            </a:r>
            <a:r>
              <a:rPr lang="en-US" dirty="0"/>
              <a:t>, </a:t>
            </a:r>
            <a:br>
              <a:rPr lang="en-US" dirty="0"/>
            </a:br>
            <a:r>
              <a:rPr lang="en-US" dirty="0"/>
              <a:t>his </a:t>
            </a:r>
            <a:r>
              <a:rPr lang="en-US" dirty="0" err="1"/>
              <a:t>falli</a:t>
            </a:r>
            <a:r>
              <a:rPr lang="en-US" dirty="0"/>
              <a:t> </a:t>
            </a:r>
            <a:r>
              <a:rPr lang="en-US" dirty="0" err="1"/>
              <a:t>deleniti</a:t>
            </a:r>
            <a:r>
              <a:rPr lang="en-US" dirty="0"/>
              <a:t> </a:t>
            </a:r>
            <a:r>
              <a:rPr lang="en-US" dirty="0" err="1"/>
              <a:t>ei</a:t>
            </a:r>
            <a:r>
              <a:rPr lang="en-US" dirty="0"/>
              <a:t>. </a:t>
            </a:r>
            <a:r>
              <a:rPr lang="en-US" dirty="0" err="1"/>
              <a:t>Illud</a:t>
            </a:r>
            <a:r>
              <a:rPr lang="en-US" dirty="0"/>
              <a:t> postulant </a:t>
            </a:r>
            <a:br>
              <a:rPr lang="en-US" dirty="0"/>
            </a:br>
            <a:r>
              <a:rPr lang="en-US" dirty="0" err="1"/>
              <a:t>adversarium</a:t>
            </a:r>
            <a:r>
              <a:rPr lang="en-US" dirty="0"/>
              <a:t> </a:t>
            </a:r>
            <a:r>
              <a:rPr lang="en-US" dirty="0" err="1"/>
              <a:t>ei</a:t>
            </a:r>
            <a:r>
              <a:rPr lang="en-US" dirty="0"/>
              <a:t> his.”</a:t>
            </a:r>
          </a:p>
        </p:txBody>
      </p:sp>
      <p:sp>
        <p:nvSpPr>
          <p:cNvPr id="10" name="Text Box 14"/>
          <p:cNvSpPr txBox="1">
            <a:spLocks noChangeArrowheads="1"/>
          </p:cNvSpPr>
          <p:nvPr userDrawn="1"/>
        </p:nvSpPr>
        <p:spPr bwMode="auto">
          <a:xfrm>
            <a:off x="8647113" y="657929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FFFFFF"/>
                </a:solidFill>
                <a:latin typeface="+mn-lt"/>
                <a:cs typeface="SapientSansRegular"/>
              </a:rPr>
              <a:t> </a:t>
            </a:r>
            <a:fld id="{4225D95B-3580-C74C-AC82-B8FCF626B418}" type="slidenum">
              <a:rPr lang="en-US" sz="1000" b="1" smtClean="0">
                <a:solidFill>
                  <a:srgbClr val="FFFFFF"/>
                </a:solidFill>
                <a:latin typeface="+mn-lt"/>
                <a:cs typeface="SapientSansRegular"/>
              </a:rPr>
              <a:pPr algn="r" fontAlgn="auto">
                <a:lnSpc>
                  <a:spcPct val="101000"/>
                </a:lnSpc>
                <a:spcBef>
                  <a:spcPct val="50000"/>
                </a:spcBef>
                <a:spcAft>
                  <a:spcPts val="0"/>
                </a:spcAft>
                <a:defRPr/>
              </a:pPr>
              <a:t>‹#›</a:t>
            </a:fld>
            <a:endParaRPr lang="en-US" sz="1000" b="1" dirty="0">
              <a:solidFill>
                <a:srgbClr val="FFFFFF"/>
              </a:solidFill>
              <a:latin typeface="+mn-lt"/>
              <a:cs typeface="SapientSansRegular"/>
            </a:endParaRPr>
          </a:p>
        </p:txBody>
      </p:sp>
      <p:pic>
        <p:nvPicPr>
          <p:cNvPr id="11" name="Picture 10" descr="NCI-Logo-White-Kno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6579290"/>
            <a:ext cx="1916887" cy="182880"/>
          </a:xfrm>
          <a:prstGeom prst="rect">
            <a:avLst/>
          </a:prstGeom>
        </p:spPr>
      </p:pic>
    </p:spTree>
    <p:extLst>
      <p:ext uri="{BB962C8B-B14F-4D97-AF65-F5344CB8AC3E}">
        <p14:creationId xmlns:p14="http://schemas.microsoft.com/office/powerpoint/2010/main" val="5070271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ne Column — Footer">
    <p:bg>
      <p:bgPr>
        <a:solidFill>
          <a:schemeClr val="bg1"/>
        </a:soli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93776" y="415544"/>
            <a:ext cx="8165592"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9" name="Text Box 14"/>
          <p:cNvSpPr txBox="1">
            <a:spLocks noChangeArrowheads="1"/>
          </p:cNvSpPr>
          <p:nvPr userDrawn="1"/>
        </p:nvSpPr>
        <p:spPr bwMode="auto">
          <a:xfrm>
            <a:off x="8647113" y="657929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pic>
        <p:nvPicPr>
          <p:cNvPr id="12" name="Picture 11" descr="NCI-Logo-Gray-Knock-NEW.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6579290"/>
            <a:ext cx="1916888" cy="182880"/>
          </a:xfrm>
          <a:prstGeom prst="rect">
            <a:avLst/>
          </a:prstGeom>
        </p:spPr>
      </p:pic>
      <p:sp>
        <p:nvSpPr>
          <p:cNvPr id="3" name="Content Placeholder 2"/>
          <p:cNvSpPr>
            <a:spLocks noGrp="1"/>
          </p:cNvSpPr>
          <p:nvPr>
            <p:ph sz="quarter" idx="11"/>
          </p:nvPr>
        </p:nvSpPr>
        <p:spPr>
          <a:xfrm>
            <a:off x="481521" y="1426633"/>
            <a:ext cx="8165592"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47123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ne Column — No Footer">
    <p:bg>
      <p:bgPr>
        <a:solidFill>
          <a:schemeClr val="bg1"/>
        </a:soli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93776" y="415544"/>
            <a:ext cx="8165592"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9" name="Text Box 14"/>
          <p:cNvSpPr txBox="1">
            <a:spLocks noChangeArrowheads="1"/>
          </p:cNvSpPr>
          <p:nvPr userDrawn="1"/>
        </p:nvSpPr>
        <p:spPr bwMode="auto">
          <a:xfrm>
            <a:off x="8647113" y="657929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sp>
        <p:nvSpPr>
          <p:cNvPr id="5" name="Content Placeholder 2"/>
          <p:cNvSpPr>
            <a:spLocks noGrp="1"/>
          </p:cNvSpPr>
          <p:nvPr>
            <p:ph sz="quarter" idx="11"/>
          </p:nvPr>
        </p:nvSpPr>
        <p:spPr>
          <a:xfrm>
            <a:off x="481521" y="1426633"/>
            <a:ext cx="8165592"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832707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lumn Left — Footer">
    <p:bg>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415544"/>
            <a:ext cx="8165592"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pic>
        <p:nvPicPr>
          <p:cNvPr id="9" name="Picture 8" descr="NCI-Logo-Gray-Knock-NEW.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6579290"/>
            <a:ext cx="1916888" cy="182880"/>
          </a:xfrm>
          <a:prstGeom prst="rect">
            <a:avLst/>
          </a:prstGeom>
        </p:spPr>
      </p:pic>
      <p:sp>
        <p:nvSpPr>
          <p:cNvPr id="14" name="Text Box 14"/>
          <p:cNvSpPr txBox="1">
            <a:spLocks noChangeArrowheads="1"/>
          </p:cNvSpPr>
          <p:nvPr userDrawn="1"/>
        </p:nvSpPr>
        <p:spPr bwMode="auto">
          <a:xfrm>
            <a:off x="8647113" y="657929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sp>
        <p:nvSpPr>
          <p:cNvPr id="6" name="Content Placeholder 2"/>
          <p:cNvSpPr>
            <a:spLocks noGrp="1"/>
          </p:cNvSpPr>
          <p:nvPr>
            <p:ph sz="quarter" idx="11"/>
          </p:nvPr>
        </p:nvSpPr>
        <p:spPr>
          <a:xfrm>
            <a:off x="481521" y="1426633"/>
            <a:ext cx="4120642"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4"/>
          <p:cNvSpPr>
            <a:spLocks noGrp="1"/>
          </p:cNvSpPr>
          <p:nvPr>
            <p:ph sz="quarter" idx="12"/>
          </p:nvPr>
        </p:nvSpPr>
        <p:spPr>
          <a:xfrm>
            <a:off x="4762055" y="1426633"/>
            <a:ext cx="3897313" cy="480060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35514827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lumn Left — No Footer">
    <p:bg>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415544"/>
            <a:ext cx="8165592"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4" name="Text Box 14"/>
          <p:cNvSpPr txBox="1">
            <a:spLocks noChangeArrowheads="1"/>
          </p:cNvSpPr>
          <p:nvPr userDrawn="1"/>
        </p:nvSpPr>
        <p:spPr bwMode="auto">
          <a:xfrm>
            <a:off x="8647113" y="657929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sp>
        <p:nvSpPr>
          <p:cNvPr id="5" name="Content Placeholder 2"/>
          <p:cNvSpPr>
            <a:spLocks noGrp="1"/>
          </p:cNvSpPr>
          <p:nvPr>
            <p:ph sz="quarter" idx="11"/>
          </p:nvPr>
        </p:nvSpPr>
        <p:spPr>
          <a:xfrm>
            <a:off x="481521" y="1426633"/>
            <a:ext cx="4120642"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p:cNvSpPr>
            <a:spLocks noGrp="1"/>
          </p:cNvSpPr>
          <p:nvPr>
            <p:ph sz="quarter" idx="12"/>
          </p:nvPr>
        </p:nvSpPr>
        <p:spPr>
          <a:xfrm>
            <a:off x="4762055" y="1426633"/>
            <a:ext cx="3897313" cy="480060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9396934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lumn Right — Footer">
    <p:bg>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415544"/>
            <a:ext cx="8165592"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pic>
        <p:nvPicPr>
          <p:cNvPr id="9" name="Picture 8" descr="NCI-Logo-Gray-Knock-NEW.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6579290"/>
            <a:ext cx="1916888" cy="182880"/>
          </a:xfrm>
          <a:prstGeom prst="rect">
            <a:avLst/>
          </a:prstGeom>
        </p:spPr>
      </p:pic>
      <p:sp>
        <p:nvSpPr>
          <p:cNvPr id="14" name="Text Box 14"/>
          <p:cNvSpPr txBox="1">
            <a:spLocks noChangeArrowheads="1"/>
          </p:cNvSpPr>
          <p:nvPr userDrawn="1"/>
        </p:nvSpPr>
        <p:spPr bwMode="auto">
          <a:xfrm>
            <a:off x="8647113" y="657929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sp>
        <p:nvSpPr>
          <p:cNvPr id="6" name="Content Placeholder 2"/>
          <p:cNvSpPr>
            <a:spLocks noGrp="1"/>
          </p:cNvSpPr>
          <p:nvPr>
            <p:ph sz="quarter" idx="11"/>
          </p:nvPr>
        </p:nvSpPr>
        <p:spPr>
          <a:xfrm>
            <a:off x="4538726" y="1426633"/>
            <a:ext cx="4120642"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4"/>
          <p:cNvSpPr>
            <a:spLocks noGrp="1"/>
          </p:cNvSpPr>
          <p:nvPr>
            <p:ph sz="quarter" idx="12"/>
          </p:nvPr>
        </p:nvSpPr>
        <p:spPr>
          <a:xfrm>
            <a:off x="493776" y="1426633"/>
            <a:ext cx="3897313" cy="480060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1870349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lumn Right — No Footer">
    <p:bg>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415544"/>
            <a:ext cx="8165592"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4" name="Text Box 14"/>
          <p:cNvSpPr txBox="1">
            <a:spLocks noChangeArrowheads="1"/>
          </p:cNvSpPr>
          <p:nvPr userDrawn="1"/>
        </p:nvSpPr>
        <p:spPr bwMode="auto">
          <a:xfrm>
            <a:off x="8647113" y="657929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sp>
        <p:nvSpPr>
          <p:cNvPr id="5" name="Content Placeholder 2"/>
          <p:cNvSpPr>
            <a:spLocks noGrp="1"/>
          </p:cNvSpPr>
          <p:nvPr>
            <p:ph sz="quarter" idx="11"/>
          </p:nvPr>
        </p:nvSpPr>
        <p:spPr>
          <a:xfrm>
            <a:off x="4538726" y="1426633"/>
            <a:ext cx="4120642"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p:cNvSpPr>
            <a:spLocks noGrp="1"/>
          </p:cNvSpPr>
          <p:nvPr>
            <p:ph sz="quarter" idx="12"/>
          </p:nvPr>
        </p:nvSpPr>
        <p:spPr>
          <a:xfrm>
            <a:off x="493776" y="1426633"/>
            <a:ext cx="3897313" cy="480060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464747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ue Section Break">
    <p:bg>
      <p:bgPr>
        <a:solidFill>
          <a:schemeClr val="accent4"/>
        </a:solidFill>
        <a:effectLst/>
      </p:bgPr>
    </p:bg>
    <p:spTree>
      <p:nvGrpSpPr>
        <p:cNvPr id="1" name=""/>
        <p:cNvGrpSpPr/>
        <p:nvPr/>
      </p:nvGrpSpPr>
      <p:grpSpPr>
        <a:xfrm>
          <a:off x="0" y="0"/>
          <a:ext cx="0" cy="0"/>
          <a:chOff x="0" y="0"/>
          <a:chExt cx="0" cy="0"/>
        </a:xfrm>
      </p:grpSpPr>
      <p:sp>
        <p:nvSpPr>
          <p:cNvPr id="11" name="Pentagon 10"/>
          <p:cNvSpPr/>
          <p:nvPr userDrawn="1"/>
        </p:nvSpPr>
        <p:spPr>
          <a:xfrm>
            <a:off x="0" y="0"/>
            <a:ext cx="8458198" cy="68580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Pentagon 11"/>
          <p:cNvSpPr/>
          <p:nvPr userDrawn="1"/>
        </p:nvSpPr>
        <p:spPr>
          <a:xfrm>
            <a:off x="0" y="0"/>
            <a:ext cx="7289798" cy="68580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itle 1"/>
          <p:cNvSpPr>
            <a:spLocks noGrp="1"/>
          </p:cNvSpPr>
          <p:nvPr>
            <p:ph type="ctrTitle" hasCustomPrompt="1"/>
          </p:nvPr>
        </p:nvSpPr>
        <p:spPr>
          <a:xfrm>
            <a:off x="3428999" y="2423160"/>
            <a:ext cx="5029199" cy="1828800"/>
          </a:xfrm>
        </p:spPr>
        <p:txBody>
          <a:bodyPr lIns="0" tIns="0" rIns="0" bIns="0" anchor="b">
            <a:noAutofit/>
          </a:bodyPr>
          <a:lstStyle>
            <a:lvl1pPr algn="r">
              <a:defRPr sz="3600" spc="-80">
                <a:solidFill>
                  <a:schemeClr val="bg1"/>
                </a:solidFill>
                <a:latin typeface="+mj-lt"/>
                <a:cs typeface="SapientSansBold"/>
              </a:defRPr>
            </a:lvl1pPr>
          </a:lstStyle>
          <a:p>
            <a:pPr lvl="0"/>
            <a:r>
              <a:rPr lang="en-US" dirty="0"/>
              <a:t>Section title</a:t>
            </a:r>
          </a:p>
        </p:txBody>
      </p:sp>
      <p:sp>
        <p:nvSpPr>
          <p:cNvPr id="10" name="Subtitle 2"/>
          <p:cNvSpPr>
            <a:spLocks noGrp="1"/>
          </p:cNvSpPr>
          <p:nvPr>
            <p:ph type="subTitle" idx="1" hasCustomPrompt="1"/>
          </p:nvPr>
        </p:nvSpPr>
        <p:spPr>
          <a:xfrm>
            <a:off x="3428999" y="4343400"/>
            <a:ext cx="5022892" cy="685800"/>
          </a:xfrm>
        </p:spPr>
        <p:txBody>
          <a:bodyPr lIns="0" tIns="0" rIns="0" bIns="0">
            <a:noAutofit/>
          </a:bodyPr>
          <a:lstStyle>
            <a:lvl1pPr marL="0" indent="0" algn="r">
              <a:buNone/>
              <a:defRPr sz="1700" b="0" i="1" spc="100">
                <a:solidFill>
                  <a:srgbClr val="FFFFFF"/>
                </a:solidFill>
                <a:latin typeface="+mn-lt"/>
                <a:cs typeface="SapientCentroSlab-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a:t>
            </a:r>
          </a:p>
        </p:txBody>
      </p:sp>
      <p:sp>
        <p:nvSpPr>
          <p:cNvPr id="9" name="Text Box 14"/>
          <p:cNvSpPr txBox="1">
            <a:spLocks noChangeArrowheads="1"/>
          </p:cNvSpPr>
          <p:nvPr userDrawn="1"/>
        </p:nvSpPr>
        <p:spPr bwMode="auto">
          <a:xfrm>
            <a:off x="8647113" y="657929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FFFFFF"/>
                </a:solidFill>
                <a:latin typeface="+mn-lt"/>
                <a:cs typeface="SapientSansRegular"/>
              </a:rPr>
              <a:t> </a:t>
            </a:r>
            <a:fld id="{4225D95B-3580-C74C-AC82-B8FCF626B418}" type="slidenum">
              <a:rPr lang="en-US" sz="1000" b="1" smtClean="0">
                <a:solidFill>
                  <a:srgbClr val="FFFFFF"/>
                </a:solidFill>
                <a:latin typeface="+mn-lt"/>
                <a:cs typeface="SapientSansRegular"/>
              </a:rPr>
              <a:pPr algn="r" fontAlgn="auto">
                <a:lnSpc>
                  <a:spcPct val="101000"/>
                </a:lnSpc>
                <a:spcBef>
                  <a:spcPct val="50000"/>
                </a:spcBef>
                <a:spcAft>
                  <a:spcPts val="0"/>
                </a:spcAft>
                <a:defRPr/>
              </a:pPr>
              <a:t>‹#›</a:t>
            </a:fld>
            <a:endParaRPr lang="en-US" sz="1000" b="1" dirty="0">
              <a:solidFill>
                <a:srgbClr val="FFFFFF"/>
              </a:solidFill>
              <a:latin typeface="+mn-lt"/>
              <a:cs typeface="SapientSansRegular"/>
            </a:endParaRPr>
          </a:p>
        </p:txBody>
      </p:sp>
      <p:pic>
        <p:nvPicPr>
          <p:cNvPr id="13" name="Picture 12" descr="NCI-Logo-White-Kno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6579290"/>
            <a:ext cx="1916887" cy="182880"/>
          </a:xfrm>
          <a:prstGeom prst="rect">
            <a:avLst/>
          </a:prstGeom>
        </p:spPr>
      </p:pic>
    </p:spTree>
    <p:extLst>
      <p:ext uri="{BB962C8B-B14F-4D97-AF65-F5344CB8AC3E}">
        <p14:creationId xmlns:p14="http://schemas.microsoft.com/office/powerpoint/2010/main" val="19321927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ingle Graphic — Footer">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93776" y="415544"/>
            <a:ext cx="8165592"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pic>
        <p:nvPicPr>
          <p:cNvPr id="8" name="Picture 7" descr="NCI-Logo-Gray-Knock-NEW.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6579290"/>
            <a:ext cx="1916888" cy="182880"/>
          </a:xfrm>
          <a:prstGeom prst="rect">
            <a:avLst/>
          </a:prstGeom>
        </p:spPr>
      </p:pic>
      <p:sp>
        <p:nvSpPr>
          <p:cNvPr id="10" name="Text Box 14"/>
          <p:cNvSpPr txBox="1">
            <a:spLocks noChangeArrowheads="1"/>
          </p:cNvSpPr>
          <p:nvPr userDrawn="1"/>
        </p:nvSpPr>
        <p:spPr bwMode="auto">
          <a:xfrm>
            <a:off x="8647113" y="657929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spTree>
    <p:extLst>
      <p:ext uri="{BB962C8B-B14F-4D97-AF65-F5344CB8AC3E}">
        <p14:creationId xmlns:p14="http://schemas.microsoft.com/office/powerpoint/2010/main" val="23153603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ingle Graphic — No Footer">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93776" y="415544"/>
            <a:ext cx="8165592"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0" name="Text Box 14"/>
          <p:cNvSpPr txBox="1">
            <a:spLocks noChangeArrowheads="1"/>
          </p:cNvSpPr>
          <p:nvPr userDrawn="1"/>
        </p:nvSpPr>
        <p:spPr bwMode="auto">
          <a:xfrm>
            <a:off x="8647113" y="657929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spTree>
    <p:extLst>
      <p:ext uri="{BB962C8B-B14F-4D97-AF65-F5344CB8AC3E}">
        <p14:creationId xmlns:p14="http://schemas.microsoft.com/office/powerpoint/2010/main" val="37825666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 Footer">
    <p:bg>
      <p:bgPr>
        <a:solidFill>
          <a:schemeClr val="bg1"/>
        </a:solidFill>
        <a:effectLst/>
      </p:bgPr>
    </p:bg>
    <p:spTree>
      <p:nvGrpSpPr>
        <p:cNvPr id="1" name=""/>
        <p:cNvGrpSpPr/>
        <p:nvPr/>
      </p:nvGrpSpPr>
      <p:grpSpPr>
        <a:xfrm>
          <a:off x="0" y="0"/>
          <a:ext cx="0" cy="0"/>
          <a:chOff x="0" y="0"/>
          <a:chExt cx="0" cy="0"/>
        </a:xfrm>
      </p:grpSpPr>
      <p:sp>
        <p:nvSpPr>
          <p:cNvPr id="7" name="Text Box 14"/>
          <p:cNvSpPr txBox="1">
            <a:spLocks noChangeArrowheads="1"/>
          </p:cNvSpPr>
          <p:nvPr userDrawn="1"/>
        </p:nvSpPr>
        <p:spPr bwMode="auto">
          <a:xfrm>
            <a:off x="8647113" y="657929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pic>
        <p:nvPicPr>
          <p:cNvPr id="12" name="Picture 11" descr="NCI-Logo-Gray-Knock-NEW.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6579290"/>
            <a:ext cx="1916888" cy="182880"/>
          </a:xfrm>
          <a:prstGeom prst="rect">
            <a:avLst/>
          </a:prstGeom>
        </p:spPr>
      </p:pic>
    </p:spTree>
    <p:extLst>
      <p:ext uri="{BB962C8B-B14F-4D97-AF65-F5344CB8AC3E}">
        <p14:creationId xmlns:p14="http://schemas.microsoft.com/office/powerpoint/2010/main" val="21729508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 No Footer">
    <p:bg>
      <p:bgPr>
        <a:solidFill>
          <a:schemeClr val="bg1"/>
        </a:solidFill>
        <a:effectLst/>
      </p:bgPr>
    </p:bg>
    <p:spTree>
      <p:nvGrpSpPr>
        <p:cNvPr id="1" name=""/>
        <p:cNvGrpSpPr/>
        <p:nvPr/>
      </p:nvGrpSpPr>
      <p:grpSpPr>
        <a:xfrm>
          <a:off x="0" y="0"/>
          <a:ext cx="0" cy="0"/>
          <a:chOff x="0" y="0"/>
          <a:chExt cx="0" cy="0"/>
        </a:xfrm>
      </p:grpSpPr>
      <p:sp>
        <p:nvSpPr>
          <p:cNvPr id="3" name="Text Box 14"/>
          <p:cNvSpPr txBox="1">
            <a:spLocks noChangeArrowheads="1"/>
          </p:cNvSpPr>
          <p:nvPr userDrawn="1"/>
        </p:nvSpPr>
        <p:spPr bwMode="auto">
          <a:xfrm>
            <a:off x="8647113" y="657929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spTree>
    <p:extLst>
      <p:ext uri="{BB962C8B-B14F-4D97-AF65-F5344CB8AC3E}">
        <p14:creationId xmlns:p14="http://schemas.microsoft.com/office/powerpoint/2010/main" val="14878143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ack Cover Blue">
    <p:bg>
      <p:bgPr>
        <a:solidFill>
          <a:schemeClr val="accent4"/>
        </a:solidFill>
        <a:effectLst/>
      </p:bgPr>
    </p:bg>
    <p:spTree>
      <p:nvGrpSpPr>
        <p:cNvPr id="1" name=""/>
        <p:cNvGrpSpPr/>
        <p:nvPr/>
      </p:nvGrpSpPr>
      <p:grpSpPr>
        <a:xfrm>
          <a:off x="0" y="0"/>
          <a:ext cx="0" cy="0"/>
          <a:chOff x="0" y="0"/>
          <a:chExt cx="0" cy="0"/>
        </a:xfrm>
      </p:grpSpPr>
      <p:sp>
        <p:nvSpPr>
          <p:cNvPr id="7" name="Pentagon 6"/>
          <p:cNvSpPr/>
          <p:nvPr userDrawn="1"/>
        </p:nvSpPr>
        <p:spPr>
          <a:xfrm>
            <a:off x="0" y="0"/>
            <a:ext cx="8458198" cy="68580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Pentagon 8"/>
          <p:cNvSpPr/>
          <p:nvPr userDrawn="1"/>
        </p:nvSpPr>
        <p:spPr>
          <a:xfrm>
            <a:off x="0" y="0"/>
            <a:ext cx="7289798" cy="68580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 name="Group 1"/>
          <p:cNvGrpSpPr>
            <a:grpSpLocks noChangeAspect="1"/>
          </p:cNvGrpSpPr>
          <p:nvPr userDrawn="1"/>
        </p:nvGrpSpPr>
        <p:grpSpPr>
          <a:xfrm>
            <a:off x="2568989" y="2915920"/>
            <a:ext cx="4052793" cy="1007110"/>
            <a:chOff x="1524000" y="2654300"/>
            <a:chExt cx="6235066" cy="1549400"/>
          </a:xfrm>
        </p:grpSpPr>
        <p:pic>
          <p:nvPicPr>
            <p:cNvPr id="4" name="Picture 3" descr="NCI-Logo-Sta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05201" y="2844800"/>
              <a:ext cx="4253865" cy="1162050"/>
            </a:xfrm>
            <a:prstGeom prst="rect">
              <a:avLst/>
            </a:prstGeom>
          </p:spPr>
        </p:pic>
        <p:pic>
          <p:nvPicPr>
            <p:cNvPr id="5" name="Picture 4" descr="4_hhs_logo_whit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24000" y="2654300"/>
              <a:ext cx="1549400" cy="1549400"/>
            </a:xfrm>
            <a:prstGeom prst="rect">
              <a:avLst/>
            </a:prstGeom>
          </p:spPr>
        </p:pic>
      </p:grpSp>
      <p:sp>
        <p:nvSpPr>
          <p:cNvPr id="6" name="TextBox 13"/>
          <p:cNvSpPr txBox="1">
            <a:spLocks noChangeArrowheads="1"/>
          </p:cNvSpPr>
          <p:nvPr userDrawn="1"/>
        </p:nvSpPr>
        <p:spPr bwMode="auto">
          <a:xfrm>
            <a:off x="1684260" y="6083300"/>
            <a:ext cx="581199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1800" b="1" dirty="0">
                <a:solidFill>
                  <a:schemeClr val="bg1"/>
                </a:solidFill>
                <a:latin typeface="Arial" charset="0"/>
              </a:rPr>
              <a:t>www.cancer.gov                 www.cancer.gov/espanol</a:t>
            </a:r>
          </a:p>
        </p:txBody>
      </p:sp>
    </p:spTree>
    <p:extLst>
      <p:ext uri="{BB962C8B-B14F-4D97-AF65-F5344CB8AC3E}">
        <p14:creationId xmlns:p14="http://schemas.microsoft.com/office/powerpoint/2010/main" val="13444474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EB09B86-96BF-4B8F-85C1-BC25409E4AE7}"/>
              </a:ext>
            </a:extLst>
          </p:cNvPr>
          <p:cNvSpPr>
            <a:spLocks noGrp="1" noChangeArrowheads="1"/>
          </p:cNvSpPr>
          <p:nvPr>
            <p:ph type="dt" sz="half" idx="10"/>
          </p:nvPr>
        </p:nvSpPr>
        <p:spPr/>
        <p:txBody>
          <a:bodyPr/>
          <a:lstStyle>
            <a:lvl1pPr defTabSz="914400">
              <a:defRPr>
                <a:cs typeface="Arial" pitchFamily="34" charset="0"/>
              </a:defRPr>
            </a:lvl1pPr>
          </a:lstStyle>
          <a:p>
            <a:pPr>
              <a:defRPr/>
            </a:pPr>
            <a:fld id="{134A1066-2AE2-428C-B586-6E070A4AA681}" type="datetime1">
              <a:rPr lang="en-US" altLang="en-US" smtClean="0"/>
              <a:t>9/15/2022</a:t>
            </a:fld>
            <a:endParaRPr lang="en-US" altLang="en-US" dirty="0"/>
          </a:p>
        </p:txBody>
      </p:sp>
      <p:sp>
        <p:nvSpPr>
          <p:cNvPr id="3" name="Rectangle 5">
            <a:extLst>
              <a:ext uri="{FF2B5EF4-FFF2-40B4-BE49-F238E27FC236}">
                <a16:creationId xmlns:a16="http://schemas.microsoft.com/office/drawing/2014/main" id="{E2CCE477-3D99-4296-B744-7E68822F4DC8}"/>
              </a:ext>
            </a:extLst>
          </p:cNvPr>
          <p:cNvSpPr>
            <a:spLocks noGrp="1" noChangeArrowheads="1"/>
          </p:cNvSpPr>
          <p:nvPr>
            <p:ph type="ftr" sz="quarter" idx="11"/>
          </p:nvPr>
        </p:nvSpPr>
        <p:spPr/>
        <p:txBody>
          <a:bodyPr/>
          <a:lstStyle>
            <a:lvl1pPr defTabSz="914400">
              <a:defRPr>
                <a:cs typeface="Arial" pitchFamily="34" charset="0"/>
              </a:defRPr>
            </a:lvl1pPr>
          </a:lstStyle>
          <a:p>
            <a:pPr>
              <a:defRPr/>
            </a:pPr>
            <a:endParaRPr lang="en-US" altLang="en-US" dirty="0"/>
          </a:p>
        </p:txBody>
      </p:sp>
      <p:sp>
        <p:nvSpPr>
          <p:cNvPr id="4" name="Rectangle 6">
            <a:extLst>
              <a:ext uri="{FF2B5EF4-FFF2-40B4-BE49-F238E27FC236}">
                <a16:creationId xmlns:a16="http://schemas.microsoft.com/office/drawing/2014/main" id="{99330B57-0735-44D0-9FE2-67F7F4F1A7DA}"/>
              </a:ext>
            </a:extLst>
          </p:cNvPr>
          <p:cNvSpPr>
            <a:spLocks noGrp="1" noChangeArrowheads="1"/>
          </p:cNvSpPr>
          <p:nvPr>
            <p:ph type="sldNum" sz="quarter" idx="12"/>
          </p:nvPr>
        </p:nvSpPr>
        <p:spPr/>
        <p:txBody>
          <a:bodyPr/>
          <a:lstStyle>
            <a:lvl1pPr defTabSz="914400">
              <a:defRPr/>
            </a:lvl1pPr>
          </a:lstStyle>
          <a:p>
            <a:pPr>
              <a:defRPr/>
            </a:pPr>
            <a:fld id="{D46DA24A-F3CF-4689-95DB-D312459B8463}" type="slidenum">
              <a:rPr lang="en-US" altLang="en-US"/>
              <a:pPr>
                <a:defRPr/>
              </a:pPr>
              <a:t>‹#›</a:t>
            </a:fld>
            <a:endParaRPr lang="en-US" altLang="en-US" dirty="0"/>
          </a:p>
        </p:txBody>
      </p:sp>
    </p:spTree>
    <p:extLst>
      <p:ext uri="{BB962C8B-B14F-4D97-AF65-F5344CB8AC3E}">
        <p14:creationId xmlns:p14="http://schemas.microsoft.com/office/powerpoint/2010/main" val="3586801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ue Title Slide">
    <p:bg>
      <p:bgPr>
        <a:solidFill>
          <a:schemeClr val="accent4"/>
        </a:solidFill>
        <a:effectLst/>
      </p:bgPr>
    </p:bg>
    <p:spTree>
      <p:nvGrpSpPr>
        <p:cNvPr id="1" name=""/>
        <p:cNvGrpSpPr/>
        <p:nvPr/>
      </p:nvGrpSpPr>
      <p:grpSpPr>
        <a:xfrm>
          <a:off x="0" y="0"/>
          <a:ext cx="0" cy="0"/>
          <a:chOff x="0" y="0"/>
          <a:chExt cx="0" cy="0"/>
        </a:xfrm>
      </p:grpSpPr>
      <p:sp>
        <p:nvSpPr>
          <p:cNvPr id="7" name="Pentagon 6"/>
          <p:cNvSpPr/>
          <p:nvPr userDrawn="1"/>
        </p:nvSpPr>
        <p:spPr>
          <a:xfrm>
            <a:off x="1168400" y="0"/>
            <a:ext cx="2870200" cy="6858000"/>
          </a:xfrm>
          <a:prstGeom prst="homePlate">
            <a:avLst>
              <a:gd name="adj" fmla="val 47787"/>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Pentagon 19"/>
          <p:cNvSpPr/>
          <p:nvPr userDrawn="1"/>
        </p:nvSpPr>
        <p:spPr>
          <a:xfrm>
            <a:off x="0" y="0"/>
            <a:ext cx="2870200" cy="6858000"/>
          </a:xfrm>
          <a:prstGeom prst="homePlate">
            <a:avLst>
              <a:gd name="adj" fmla="val 47787"/>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p:cNvSpPr/>
          <p:nvPr userDrawn="1"/>
        </p:nvSpPr>
        <p:spPr>
          <a:xfrm flipV="1">
            <a:off x="0" y="5029200"/>
            <a:ext cx="9144000" cy="1828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itle 1"/>
          <p:cNvSpPr>
            <a:spLocks noGrp="1"/>
          </p:cNvSpPr>
          <p:nvPr>
            <p:ph type="ctrTitle" hasCustomPrompt="1"/>
          </p:nvPr>
        </p:nvSpPr>
        <p:spPr>
          <a:xfrm>
            <a:off x="685800" y="1645920"/>
            <a:ext cx="7772400" cy="1827842"/>
          </a:xfrm>
        </p:spPr>
        <p:txBody>
          <a:bodyPr lIns="0" tIns="0" rIns="0" bIns="0" anchor="b">
            <a:noAutofit/>
          </a:bodyPr>
          <a:lstStyle>
            <a:lvl1pPr algn="r">
              <a:defRPr sz="3600" b="0" i="0">
                <a:solidFill>
                  <a:srgbClr val="FFFFFF"/>
                </a:solidFill>
                <a:latin typeface="Arial"/>
                <a:cs typeface="Arial"/>
              </a:defRPr>
            </a:lvl1pPr>
          </a:lstStyle>
          <a:p>
            <a:r>
              <a:rPr lang="en-US" dirty="0"/>
              <a:t>Title of the presentation</a:t>
            </a:r>
          </a:p>
        </p:txBody>
      </p:sp>
      <p:sp>
        <p:nvSpPr>
          <p:cNvPr id="11" name="Subtitle 2"/>
          <p:cNvSpPr>
            <a:spLocks noGrp="1"/>
          </p:cNvSpPr>
          <p:nvPr>
            <p:ph type="subTitle" idx="1" hasCustomPrompt="1"/>
          </p:nvPr>
        </p:nvSpPr>
        <p:spPr>
          <a:xfrm>
            <a:off x="685800" y="3566160"/>
            <a:ext cx="7772400" cy="686376"/>
          </a:xfrm>
        </p:spPr>
        <p:txBody>
          <a:bodyPr lIns="0" tIns="0" rIns="0" bIns="0" anchor="t">
            <a:noAutofit/>
          </a:bodyPr>
          <a:lstStyle>
            <a:lvl1pPr marL="0" indent="0" algn="r">
              <a:buNone/>
              <a:defRPr sz="1800" b="0" i="1" spc="10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 </a:t>
            </a:r>
          </a:p>
        </p:txBody>
      </p:sp>
      <p:pic>
        <p:nvPicPr>
          <p:cNvPr id="12" name="Picture 11" descr="NCI-Logo-Color.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710325"/>
            <a:ext cx="4974336" cy="474575"/>
          </a:xfrm>
          <a:prstGeom prst="rect">
            <a:avLst/>
          </a:prstGeom>
        </p:spPr>
      </p:pic>
      <p:sp>
        <p:nvSpPr>
          <p:cNvPr id="9" name="Date Placeholder 3"/>
          <p:cNvSpPr>
            <a:spLocks noGrp="1"/>
          </p:cNvSpPr>
          <p:nvPr>
            <p:ph type="dt" sz="half" idx="2"/>
          </p:nvPr>
        </p:nvSpPr>
        <p:spPr>
          <a:xfrm>
            <a:off x="6400800" y="5727700"/>
            <a:ext cx="2286000" cy="457200"/>
          </a:xfrm>
          <a:prstGeom prst="rect">
            <a:avLst/>
          </a:prstGeom>
        </p:spPr>
        <p:txBody>
          <a:bodyPr vert="horz" lIns="0" tIns="0" rIns="0" bIns="0" rtlCol="0" anchor="ctr"/>
          <a:lstStyle>
            <a:lvl1pPr algn="r" fontAlgn="auto">
              <a:spcBef>
                <a:spcPts val="0"/>
              </a:spcBef>
              <a:spcAft>
                <a:spcPts val="0"/>
              </a:spcAft>
              <a:defRPr lang="en-US" sz="1600" smtClean="0"/>
            </a:lvl1pPr>
          </a:lstStyle>
          <a:p>
            <a:pPr>
              <a:defRPr/>
            </a:pPr>
            <a:fld id="{5956D9C6-0103-4210-A2CB-848ED78AFBC6}" type="datetime1">
              <a:rPr lang="en-US" smtClean="0"/>
              <a:t>9/15/2022</a:t>
            </a:fld>
            <a:endParaRPr lang="en-US" dirty="0"/>
          </a:p>
        </p:txBody>
      </p:sp>
    </p:spTree>
    <p:extLst>
      <p:ext uri="{BB962C8B-B14F-4D97-AF65-F5344CB8AC3E}">
        <p14:creationId xmlns:p14="http://schemas.microsoft.com/office/powerpoint/2010/main" val="2360072145"/>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genda with Sub-Bullet">
    <p:bg>
      <p:bgPr>
        <a:solidFill>
          <a:schemeClr val="bg1"/>
        </a:solidFill>
        <a:effectLst/>
      </p:bgPr>
    </p:bg>
    <p:spTree>
      <p:nvGrpSpPr>
        <p:cNvPr id="1" name=""/>
        <p:cNvGrpSpPr/>
        <p:nvPr/>
      </p:nvGrpSpPr>
      <p:grpSpPr>
        <a:xfrm>
          <a:off x="0" y="0"/>
          <a:ext cx="0" cy="0"/>
          <a:chOff x="0" y="0"/>
          <a:chExt cx="0" cy="0"/>
        </a:xfrm>
      </p:grpSpPr>
      <p:sp>
        <p:nvSpPr>
          <p:cNvPr id="6" name="Pentagon 5"/>
          <p:cNvSpPr/>
          <p:nvPr userDrawn="1"/>
        </p:nvSpPr>
        <p:spPr>
          <a:xfrm>
            <a:off x="1168400" y="0"/>
            <a:ext cx="2870200" cy="6858000"/>
          </a:xfrm>
          <a:prstGeom prst="homePlate">
            <a:avLst>
              <a:gd name="adj" fmla="val 47787"/>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Pentagon 8"/>
          <p:cNvSpPr/>
          <p:nvPr userDrawn="1"/>
        </p:nvSpPr>
        <p:spPr>
          <a:xfrm>
            <a:off x="0" y="0"/>
            <a:ext cx="2870200" cy="6858000"/>
          </a:xfrm>
          <a:prstGeom prst="homePlate">
            <a:avLst>
              <a:gd name="adj" fmla="val 47787"/>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 Box 14"/>
          <p:cNvSpPr txBox="1">
            <a:spLocks noChangeArrowheads="1"/>
          </p:cNvSpPr>
          <p:nvPr userDrawn="1"/>
        </p:nvSpPr>
        <p:spPr bwMode="auto">
          <a:xfrm>
            <a:off x="8647113" y="657929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sp>
        <p:nvSpPr>
          <p:cNvPr id="10" name="Text Placeholder 12"/>
          <p:cNvSpPr>
            <a:spLocks noGrp="1"/>
          </p:cNvSpPr>
          <p:nvPr>
            <p:ph type="body" sz="quarter" idx="10" hasCustomPrompt="1"/>
          </p:nvPr>
        </p:nvSpPr>
        <p:spPr>
          <a:xfrm>
            <a:off x="4334256" y="0"/>
            <a:ext cx="4297680" cy="6858000"/>
          </a:xfrm>
        </p:spPr>
        <p:txBody>
          <a:bodyPr anchor="ctr">
            <a:noAutofit/>
          </a:bodyPr>
          <a:lstStyle>
            <a:lvl1pPr marL="457200" marR="0" indent="-457200" algn="l" defTabSz="457200" rtl="0" eaLnBrk="1" fontAlgn="auto" latinLnBrk="0" hangingPunct="1">
              <a:lnSpc>
                <a:spcPct val="100000"/>
              </a:lnSpc>
              <a:spcBef>
                <a:spcPts val="0"/>
              </a:spcBef>
              <a:spcAft>
                <a:spcPts val="1000"/>
              </a:spcAft>
              <a:buClr>
                <a:schemeClr val="accent1"/>
              </a:buClr>
              <a:buSzTx/>
              <a:buFont typeface="+mj-lt"/>
              <a:buAutoNum type="arabicPeriod"/>
              <a:tabLst/>
              <a:defRPr i="1">
                <a:solidFill>
                  <a:srgbClr val="000000"/>
                </a:solidFill>
              </a:defRPr>
            </a:lvl1pPr>
            <a:lvl2pPr marL="685800" marR="0" indent="-228600" algn="l" defTabSz="457200" rtl="0" eaLnBrk="1" fontAlgn="auto" latinLnBrk="0" hangingPunct="1">
              <a:lnSpc>
                <a:spcPct val="100000"/>
              </a:lnSpc>
              <a:spcBef>
                <a:spcPts val="0"/>
              </a:spcBef>
              <a:spcAft>
                <a:spcPts val="1000"/>
              </a:spcAft>
              <a:buClr>
                <a:schemeClr val="accent1"/>
              </a:buClr>
              <a:buSzTx/>
              <a:buFont typeface="Wingdings" charset="2"/>
              <a:buChar char="§"/>
              <a:tabLst/>
              <a:defRPr lang="en-US" sz="1900" i="1" kern="1200" baseline="0" dirty="0" smtClean="0">
                <a:solidFill>
                  <a:srgbClr val="000000"/>
                </a:solidFill>
                <a:latin typeface="+mn-lt"/>
                <a:ea typeface="ＭＳ Ｐゴシック" charset="0"/>
                <a:cs typeface="SapientCentroSlab-Light"/>
              </a:defRPr>
            </a:lvl2pPr>
          </a:lstStyle>
          <a:p>
            <a:r>
              <a:rPr lang="en-US" dirty="0"/>
              <a:t>Agenda Item 1</a:t>
            </a:r>
          </a:p>
          <a:p>
            <a:pPr lvl="1"/>
            <a:r>
              <a:rPr lang="en-US" dirty="0"/>
              <a:t>Agenda Item 1a</a:t>
            </a:r>
          </a:p>
          <a:p>
            <a:pPr lvl="1"/>
            <a:r>
              <a:rPr lang="en-US" dirty="0"/>
              <a:t>Agenda Item 1b</a:t>
            </a:r>
          </a:p>
          <a:p>
            <a:r>
              <a:rPr lang="en-US" dirty="0"/>
              <a:t>Agenda Item 2</a:t>
            </a:r>
          </a:p>
          <a:p>
            <a:pPr lvl="1"/>
            <a:r>
              <a:rPr lang="en-US" dirty="0"/>
              <a:t>Agenda Item 2a</a:t>
            </a:r>
          </a:p>
          <a:p>
            <a:pPr lvl="1"/>
            <a:r>
              <a:rPr lang="en-US" dirty="0"/>
              <a:t>Agenda Item 2b</a:t>
            </a:r>
          </a:p>
          <a:p>
            <a:r>
              <a:rPr lang="en-US" dirty="0"/>
              <a:t>Agenda Item 3</a:t>
            </a:r>
          </a:p>
          <a:p>
            <a:pPr marL="685800" marR="0" lvl="1" indent="-228600" algn="l" defTabSz="457200" rtl="0" eaLnBrk="1" fontAlgn="auto" latinLnBrk="0" hangingPunct="1">
              <a:lnSpc>
                <a:spcPct val="100000"/>
              </a:lnSpc>
              <a:spcBef>
                <a:spcPts val="0"/>
              </a:spcBef>
              <a:spcAft>
                <a:spcPts val="1000"/>
              </a:spcAft>
              <a:buClr>
                <a:schemeClr val="accent1"/>
              </a:buClr>
              <a:buSzTx/>
              <a:buFont typeface="Wingdings" charset="2"/>
              <a:buChar char="§"/>
              <a:tabLst/>
              <a:defRPr/>
            </a:pPr>
            <a:r>
              <a:rPr lang="en-US" dirty="0"/>
              <a:t>Agenda Item 3a</a:t>
            </a:r>
          </a:p>
          <a:p>
            <a:pPr marL="685800" marR="0" lvl="1" indent="-228600" algn="l" defTabSz="457200" rtl="0" eaLnBrk="1" fontAlgn="auto" latinLnBrk="0" hangingPunct="1">
              <a:lnSpc>
                <a:spcPct val="100000"/>
              </a:lnSpc>
              <a:spcBef>
                <a:spcPts val="0"/>
              </a:spcBef>
              <a:spcAft>
                <a:spcPts val="1000"/>
              </a:spcAft>
              <a:buClr>
                <a:schemeClr val="accent1"/>
              </a:buClr>
              <a:buSzTx/>
              <a:buFont typeface="Wingdings" charset="2"/>
              <a:buChar char="§"/>
              <a:tabLst/>
              <a:defRPr/>
            </a:pPr>
            <a:r>
              <a:rPr lang="en-US" dirty="0"/>
              <a:t>Agenda Item 3b</a:t>
            </a:r>
          </a:p>
          <a:p>
            <a:pPr marL="685800" marR="0" lvl="1" indent="-228600" algn="l" defTabSz="457200" rtl="0" eaLnBrk="1" fontAlgn="auto" latinLnBrk="0" hangingPunct="1">
              <a:lnSpc>
                <a:spcPct val="100000"/>
              </a:lnSpc>
              <a:spcBef>
                <a:spcPts val="0"/>
              </a:spcBef>
              <a:spcAft>
                <a:spcPts val="1000"/>
              </a:spcAft>
              <a:buClr>
                <a:schemeClr val="accent1"/>
              </a:buClr>
              <a:buSzTx/>
              <a:buFont typeface="Wingdings" charset="2"/>
              <a:buChar char="§"/>
              <a:tabLst/>
              <a:defRPr/>
            </a:pPr>
            <a:r>
              <a:rPr lang="en-US" dirty="0"/>
              <a:t>Agenda Item 3c</a:t>
            </a:r>
          </a:p>
          <a:p>
            <a:r>
              <a:rPr lang="en-US" dirty="0"/>
              <a:t>Agenda Item 4</a:t>
            </a:r>
          </a:p>
        </p:txBody>
      </p:sp>
      <p:sp>
        <p:nvSpPr>
          <p:cNvPr id="8" name="Title 1"/>
          <p:cNvSpPr>
            <a:spLocks noGrp="1"/>
          </p:cNvSpPr>
          <p:nvPr>
            <p:ph type="title" hasCustomPrompt="1"/>
          </p:nvPr>
        </p:nvSpPr>
        <p:spPr>
          <a:xfrm>
            <a:off x="493776" y="1737360"/>
            <a:ext cx="3017520" cy="1828800"/>
          </a:xfrm>
        </p:spPr>
        <p:txBody>
          <a:bodyPr lIns="0" tIns="0" rIns="0" bIns="0" anchor="b">
            <a:noAutofit/>
          </a:bodyPr>
          <a:lstStyle>
            <a:lvl1pPr algn="r">
              <a:lnSpc>
                <a:spcPct val="90000"/>
              </a:lnSpc>
              <a:defRPr sz="2400">
                <a:solidFill>
                  <a:srgbClr val="123E57"/>
                </a:solidFill>
                <a:latin typeface="+mj-lt"/>
                <a:cs typeface="SapientSansBold"/>
              </a:defRPr>
            </a:lvl1pPr>
          </a:lstStyle>
          <a:p>
            <a:r>
              <a:rPr lang="en-US" dirty="0"/>
              <a:t>Agenda</a:t>
            </a:r>
          </a:p>
        </p:txBody>
      </p:sp>
      <p:pic>
        <p:nvPicPr>
          <p:cNvPr id="2" name="Picture 1" descr="NCI-Logo-Gray-Knock-NEW.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6579290"/>
            <a:ext cx="1916888" cy="182880"/>
          </a:xfrm>
          <a:prstGeom prst="rect">
            <a:avLst/>
          </a:prstGeom>
        </p:spPr>
      </p:pic>
    </p:spTree>
    <p:extLst>
      <p:ext uri="{BB962C8B-B14F-4D97-AF65-F5344CB8AC3E}">
        <p14:creationId xmlns:p14="http://schemas.microsoft.com/office/powerpoint/2010/main" val="38214305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ue Section Break">
    <p:bg>
      <p:bgPr>
        <a:solidFill>
          <a:schemeClr val="accent4"/>
        </a:solidFill>
        <a:effectLst/>
      </p:bgPr>
    </p:bg>
    <p:spTree>
      <p:nvGrpSpPr>
        <p:cNvPr id="1" name=""/>
        <p:cNvGrpSpPr/>
        <p:nvPr/>
      </p:nvGrpSpPr>
      <p:grpSpPr>
        <a:xfrm>
          <a:off x="0" y="0"/>
          <a:ext cx="0" cy="0"/>
          <a:chOff x="0" y="0"/>
          <a:chExt cx="0" cy="0"/>
        </a:xfrm>
      </p:grpSpPr>
      <p:sp>
        <p:nvSpPr>
          <p:cNvPr id="11" name="Pentagon 10"/>
          <p:cNvSpPr/>
          <p:nvPr userDrawn="1"/>
        </p:nvSpPr>
        <p:spPr>
          <a:xfrm>
            <a:off x="0" y="0"/>
            <a:ext cx="8458198" cy="68580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Pentagon 11"/>
          <p:cNvSpPr/>
          <p:nvPr userDrawn="1"/>
        </p:nvSpPr>
        <p:spPr>
          <a:xfrm>
            <a:off x="0" y="0"/>
            <a:ext cx="7289798" cy="68580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itle 1"/>
          <p:cNvSpPr>
            <a:spLocks noGrp="1"/>
          </p:cNvSpPr>
          <p:nvPr>
            <p:ph type="ctrTitle" hasCustomPrompt="1"/>
          </p:nvPr>
        </p:nvSpPr>
        <p:spPr>
          <a:xfrm>
            <a:off x="3428999" y="2423160"/>
            <a:ext cx="5029199" cy="1828800"/>
          </a:xfrm>
        </p:spPr>
        <p:txBody>
          <a:bodyPr lIns="0" tIns="0" rIns="0" bIns="0" anchor="b">
            <a:noAutofit/>
          </a:bodyPr>
          <a:lstStyle>
            <a:lvl1pPr algn="r">
              <a:defRPr sz="3600" spc="-80">
                <a:solidFill>
                  <a:schemeClr val="bg1"/>
                </a:solidFill>
                <a:latin typeface="+mj-lt"/>
                <a:cs typeface="SapientSansBold"/>
              </a:defRPr>
            </a:lvl1pPr>
          </a:lstStyle>
          <a:p>
            <a:pPr lvl="0"/>
            <a:r>
              <a:rPr lang="en-US" dirty="0"/>
              <a:t>Section title</a:t>
            </a:r>
          </a:p>
        </p:txBody>
      </p:sp>
      <p:sp>
        <p:nvSpPr>
          <p:cNvPr id="10" name="Subtitle 2"/>
          <p:cNvSpPr>
            <a:spLocks noGrp="1"/>
          </p:cNvSpPr>
          <p:nvPr>
            <p:ph type="subTitle" idx="1" hasCustomPrompt="1"/>
          </p:nvPr>
        </p:nvSpPr>
        <p:spPr>
          <a:xfrm>
            <a:off x="3428999" y="4343400"/>
            <a:ext cx="5022892" cy="685800"/>
          </a:xfrm>
        </p:spPr>
        <p:txBody>
          <a:bodyPr lIns="0" tIns="0" rIns="0" bIns="0">
            <a:noAutofit/>
          </a:bodyPr>
          <a:lstStyle>
            <a:lvl1pPr marL="0" indent="0" algn="r">
              <a:buNone/>
              <a:defRPr sz="1700" b="0" i="1" spc="100">
                <a:solidFill>
                  <a:srgbClr val="FFFFFF"/>
                </a:solidFill>
                <a:latin typeface="+mn-lt"/>
                <a:cs typeface="SapientCentroSlab-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a:t>
            </a:r>
          </a:p>
        </p:txBody>
      </p:sp>
      <p:sp>
        <p:nvSpPr>
          <p:cNvPr id="9" name="Text Box 14"/>
          <p:cNvSpPr txBox="1">
            <a:spLocks noChangeArrowheads="1"/>
          </p:cNvSpPr>
          <p:nvPr userDrawn="1"/>
        </p:nvSpPr>
        <p:spPr bwMode="auto">
          <a:xfrm>
            <a:off x="8647113" y="657929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FFFFFF"/>
                </a:solidFill>
                <a:latin typeface="+mn-lt"/>
                <a:cs typeface="SapientSansRegular"/>
              </a:rPr>
              <a:t> </a:t>
            </a:r>
            <a:fld id="{4225D95B-3580-C74C-AC82-B8FCF626B418}" type="slidenum">
              <a:rPr lang="en-US" sz="1000" b="1" smtClean="0">
                <a:solidFill>
                  <a:srgbClr val="FFFFFF"/>
                </a:solidFill>
                <a:latin typeface="+mn-lt"/>
                <a:cs typeface="SapientSansRegular"/>
              </a:rPr>
              <a:pPr algn="r" fontAlgn="auto">
                <a:lnSpc>
                  <a:spcPct val="101000"/>
                </a:lnSpc>
                <a:spcBef>
                  <a:spcPct val="50000"/>
                </a:spcBef>
                <a:spcAft>
                  <a:spcPts val="0"/>
                </a:spcAft>
                <a:defRPr/>
              </a:pPr>
              <a:t>‹#›</a:t>
            </a:fld>
            <a:endParaRPr lang="en-US" sz="1000" b="1" dirty="0">
              <a:solidFill>
                <a:srgbClr val="FFFFFF"/>
              </a:solidFill>
              <a:latin typeface="+mn-lt"/>
              <a:cs typeface="SapientSansRegular"/>
            </a:endParaRPr>
          </a:p>
        </p:txBody>
      </p:sp>
      <p:pic>
        <p:nvPicPr>
          <p:cNvPr id="13" name="Picture 12" descr="NCI-Logo-White-Kno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6579290"/>
            <a:ext cx="1916887" cy="182880"/>
          </a:xfrm>
          <a:prstGeom prst="rect">
            <a:avLst/>
          </a:prstGeom>
        </p:spPr>
      </p:pic>
    </p:spTree>
    <p:extLst>
      <p:ext uri="{BB962C8B-B14F-4D97-AF65-F5344CB8AC3E}">
        <p14:creationId xmlns:p14="http://schemas.microsoft.com/office/powerpoint/2010/main" val="21957723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ue Section Break ALT">
    <p:bg>
      <p:bgPr>
        <a:solidFill>
          <a:schemeClr val="bg1"/>
        </a:solidFill>
        <a:effectLst/>
      </p:bgPr>
    </p:bg>
    <p:spTree>
      <p:nvGrpSpPr>
        <p:cNvPr id="1" name=""/>
        <p:cNvGrpSpPr/>
        <p:nvPr/>
      </p:nvGrpSpPr>
      <p:grpSpPr>
        <a:xfrm>
          <a:off x="0" y="0"/>
          <a:ext cx="0" cy="0"/>
          <a:chOff x="0" y="0"/>
          <a:chExt cx="0" cy="0"/>
        </a:xfrm>
      </p:grpSpPr>
      <p:sp>
        <p:nvSpPr>
          <p:cNvPr id="10" name="Pentagon 9"/>
          <p:cNvSpPr/>
          <p:nvPr userDrawn="1"/>
        </p:nvSpPr>
        <p:spPr>
          <a:xfrm>
            <a:off x="1525270" y="0"/>
            <a:ext cx="2870200" cy="6858000"/>
          </a:xfrm>
          <a:prstGeom prst="homePlate">
            <a:avLst>
              <a:gd name="adj" fmla="val 47787"/>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Pentagon 11"/>
          <p:cNvSpPr/>
          <p:nvPr userDrawn="1"/>
        </p:nvSpPr>
        <p:spPr>
          <a:xfrm>
            <a:off x="0" y="0"/>
            <a:ext cx="3227070" cy="6858000"/>
          </a:xfrm>
          <a:prstGeom prst="homePlate">
            <a:avLst>
              <a:gd name="adj" fmla="val 42671"/>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le 1"/>
          <p:cNvSpPr>
            <a:spLocks noGrp="1"/>
          </p:cNvSpPr>
          <p:nvPr>
            <p:ph type="ctrTitle" hasCustomPrompt="1"/>
          </p:nvPr>
        </p:nvSpPr>
        <p:spPr>
          <a:xfrm>
            <a:off x="4395470" y="2423160"/>
            <a:ext cx="4062728" cy="1828800"/>
          </a:xfrm>
        </p:spPr>
        <p:txBody>
          <a:bodyPr lIns="0" tIns="0" rIns="0" bIns="0" anchor="b">
            <a:noAutofit/>
          </a:bodyPr>
          <a:lstStyle>
            <a:lvl1pPr algn="r">
              <a:defRPr sz="3600" spc="-80" baseline="0">
                <a:solidFill>
                  <a:schemeClr val="tx2"/>
                </a:solidFill>
                <a:latin typeface="+mj-lt"/>
                <a:cs typeface="SapientSansBold"/>
              </a:defRPr>
            </a:lvl1pPr>
          </a:lstStyle>
          <a:p>
            <a:pPr lvl="0"/>
            <a:r>
              <a:rPr lang="en-US" dirty="0"/>
              <a:t>Section title</a:t>
            </a:r>
          </a:p>
        </p:txBody>
      </p:sp>
      <p:sp>
        <p:nvSpPr>
          <p:cNvPr id="9" name="Subtitle 2"/>
          <p:cNvSpPr>
            <a:spLocks noGrp="1"/>
          </p:cNvSpPr>
          <p:nvPr>
            <p:ph type="subTitle" idx="1" hasCustomPrompt="1"/>
          </p:nvPr>
        </p:nvSpPr>
        <p:spPr>
          <a:xfrm>
            <a:off x="4395469" y="4343400"/>
            <a:ext cx="4056421" cy="685800"/>
          </a:xfrm>
        </p:spPr>
        <p:txBody>
          <a:bodyPr lIns="0" tIns="0" rIns="0" bIns="0">
            <a:noAutofit/>
          </a:bodyPr>
          <a:lstStyle>
            <a:lvl1pPr marL="0" indent="0" algn="r">
              <a:buNone/>
              <a:defRPr sz="1700" b="0" i="1" spc="100">
                <a:solidFill>
                  <a:schemeClr val="accent3"/>
                </a:solidFill>
                <a:latin typeface="+mn-lt"/>
                <a:cs typeface="SapientCentroSlab-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a:t>
            </a:r>
          </a:p>
        </p:txBody>
      </p:sp>
      <p:sp>
        <p:nvSpPr>
          <p:cNvPr id="13" name="Text Box 14"/>
          <p:cNvSpPr txBox="1">
            <a:spLocks noChangeArrowheads="1"/>
          </p:cNvSpPr>
          <p:nvPr userDrawn="1"/>
        </p:nvSpPr>
        <p:spPr bwMode="auto">
          <a:xfrm>
            <a:off x="8647113" y="657929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pic>
        <p:nvPicPr>
          <p:cNvPr id="15" name="Picture 14" descr="NCI-Logo-White-Kno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6579290"/>
            <a:ext cx="1916887" cy="182880"/>
          </a:xfrm>
          <a:prstGeom prst="rect">
            <a:avLst/>
          </a:prstGeom>
        </p:spPr>
      </p:pic>
    </p:spTree>
    <p:extLst>
      <p:ext uri="{BB962C8B-B14F-4D97-AF65-F5344CB8AC3E}">
        <p14:creationId xmlns:p14="http://schemas.microsoft.com/office/powerpoint/2010/main" val="3965228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ue Section Break ALT">
    <p:bg>
      <p:bgPr>
        <a:solidFill>
          <a:schemeClr val="bg1"/>
        </a:solidFill>
        <a:effectLst/>
      </p:bgPr>
    </p:bg>
    <p:spTree>
      <p:nvGrpSpPr>
        <p:cNvPr id="1" name=""/>
        <p:cNvGrpSpPr/>
        <p:nvPr/>
      </p:nvGrpSpPr>
      <p:grpSpPr>
        <a:xfrm>
          <a:off x="0" y="0"/>
          <a:ext cx="0" cy="0"/>
          <a:chOff x="0" y="0"/>
          <a:chExt cx="0" cy="0"/>
        </a:xfrm>
      </p:grpSpPr>
      <p:sp>
        <p:nvSpPr>
          <p:cNvPr id="10" name="Pentagon 9"/>
          <p:cNvSpPr/>
          <p:nvPr userDrawn="1"/>
        </p:nvSpPr>
        <p:spPr>
          <a:xfrm>
            <a:off x="1525270" y="0"/>
            <a:ext cx="2870200" cy="6858000"/>
          </a:xfrm>
          <a:prstGeom prst="homePlate">
            <a:avLst>
              <a:gd name="adj" fmla="val 47787"/>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Pentagon 11"/>
          <p:cNvSpPr/>
          <p:nvPr userDrawn="1"/>
        </p:nvSpPr>
        <p:spPr>
          <a:xfrm>
            <a:off x="0" y="0"/>
            <a:ext cx="3227070" cy="6858000"/>
          </a:xfrm>
          <a:prstGeom prst="homePlate">
            <a:avLst>
              <a:gd name="adj" fmla="val 42671"/>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le 1"/>
          <p:cNvSpPr>
            <a:spLocks noGrp="1"/>
          </p:cNvSpPr>
          <p:nvPr>
            <p:ph type="ctrTitle" hasCustomPrompt="1"/>
          </p:nvPr>
        </p:nvSpPr>
        <p:spPr>
          <a:xfrm>
            <a:off x="4395470" y="2423160"/>
            <a:ext cx="4062728" cy="1828800"/>
          </a:xfrm>
        </p:spPr>
        <p:txBody>
          <a:bodyPr lIns="0" tIns="0" rIns="0" bIns="0" anchor="b">
            <a:noAutofit/>
          </a:bodyPr>
          <a:lstStyle>
            <a:lvl1pPr algn="r">
              <a:defRPr sz="3600" spc="-80" baseline="0">
                <a:solidFill>
                  <a:schemeClr val="tx2"/>
                </a:solidFill>
                <a:latin typeface="+mj-lt"/>
                <a:cs typeface="SapientSansBold"/>
              </a:defRPr>
            </a:lvl1pPr>
          </a:lstStyle>
          <a:p>
            <a:pPr lvl="0"/>
            <a:r>
              <a:rPr lang="en-US" dirty="0"/>
              <a:t>Section title</a:t>
            </a:r>
          </a:p>
        </p:txBody>
      </p:sp>
      <p:sp>
        <p:nvSpPr>
          <p:cNvPr id="9" name="Subtitle 2"/>
          <p:cNvSpPr>
            <a:spLocks noGrp="1"/>
          </p:cNvSpPr>
          <p:nvPr>
            <p:ph type="subTitle" idx="1" hasCustomPrompt="1"/>
          </p:nvPr>
        </p:nvSpPr>
        <p:spPr>
          <a:xfrm>
            <a:off x="4395469" y="4343400"/>
            <a:ext cx="4056421" cy="685800"/>
          </a:xfrm>
        </p:spPr>
        <p:txBody>
          <a:bodyPr lIns="0" tIns="0" rIns="0" bIns="0">
            <a:noAutofit/>
          </a:bodyPr>
          <a:lstStyle>
            <a:lvl1pPr marL="0" indent="0" algn="r">
              <a:buNone/>
              <a:defRPr sz="1700" b="0" i="1" spc="100">
                <a:solidFill>
                  <a:schemeClr val="accent3"/>
                </a:solidFill>
                <a:latin typeface="+mn-lt"/>
                <a:cs typeface="SapientCentroSlab-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a:t>
            </a:r>
          </a:p>
        </p:txBody>
      </p:sp>
      <p:sp>
        <p:nvSpPr>
          <p:cNvPr id="13" name="Text Box 14"/>
          <p:cNvSpPr txBox="1">
            <a:spLocks noChangeArrowheads="1"/>
          </p:cNvSpPr>
          <p:nvPr userDrawn="1"/>
        </p:nvSpPr>
        <p:spPr bwMode="auto">
          <a:xfrm>
            <a:off x="8647113" y="657929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pic>
        <p:nvPicPr>
          <p:cNvPr id="15" name="Picture 14" descr="NCI-Logo-White-Kno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6579290"/>
            <a:ext cx="1916887" cy="182880"/>
          </a:xfrm>
          <a:prstGeom prst="rect">
            <a:avLst/>
          </a:prstGeom>
        </p:spPr>
      </p:pic>
    </p:spTree>
    <p:extLst>
      <p:ext uri="{BB962C8B-B14F-4D97-AF65-F5344CB8AC3E}">
        <p14:creationId xmlns:p14="http://schemas.microsoft.com/office/powerpoint/2010/main" val="20075453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accent4"/>
        </a:solidFill>
        <a:effectLst/>
      </p:bgPr>
    </p:bg>
    <p:spTree>
      <p:nvGrpSpPr>
        <p:cNvPr id="1" name=""/>
        <p:cNvGrpSpPr/>
        <p:nvPr/>
      </p:nvGrpSpPr>
      <p:grpSpPr>
        <a:xfrm>
          <a:off x="0" y="0"/>
          <a:ext cx="0" cy="0"/>
          <a:chOff x="0" y="0"/>
          <a:chExt cx="0" cy="0"/>
        </a:xfrm>
      </p:grpSpPr>
      <p:sp>
        <p:nvSpPr>
          <p:cNvPr id="5" name="Pentagon 4"/>
          <p:cNvSpPr/>
          <p:nvPr userDrawn="1"/>
        </p:nvSpPr>
        <p:spPr>
          <a:xfrm>
            <a:off x="0" y="0"/>
            <a:ext cx="8458198" cy="68580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Pentagon 7"/>
          <p:cNvSpPr/>
          <p:nvPr userDrawn="1"/>
        </p:nvSpPr>
        <p:spPr>
          <a:xfrm>
            <a:off x="0" y="0"/>
            <a:ext cx="7289798" cy="68580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Placeholder 8"/>
          <p:cNvSpPr>
            <a:spLocks noGrp="1"/>
          </p:cNvSpPr>
          <p:nvPr>
            <p:ph type="body" sz="quarter" idx="10" hasCustomPrompt="1"/>
          </p:nvPr>
        </p:nvSpPr>
        <p:spPr>
          <a:xfrm>
            <a:off x="685800" y="1828800"/>
            <a:ext cx="7772400" cy="3200400"/>
          </a:xfrm>
        </p:spPr>
        <p:txBody>
          <a:bodyPr anchor="ctr">
            <a:noAutofit/>
          </a:bodyPr>
          <a:lstStyle>
            <a:lvl1pPr marL="0" indent="0" algn="ctr">
              <a:spcAft>
                <a:spcPts val="0"/>
              </a:spcAft>
              <a:buNone/>
              <a:defRPr sz="2800" b="0" i="1" baseline="0">
                <a:solidFill>
                  <a:srgbClr val="FFFFFF"/>
                </a:solidFill>
                <a:latin typeface="+mn-lt"/>
                <a:cs typeface="SapientCentroSlab-Light"/>
              </a:defRPr>
            </a:lvl1pPr>
          </a:lstStyle>
          <a:p>
            <a:pPr lvl="0"/>
            <a:r>
              <a:rPr lang="en-US" dirty="0"/>
              <a:t>Vision Quote</a:t>
            </a:r>
            <a:br>
              <a:rPr lang="en-US" dirty="0"/>
            </a:br>
            <a:r>
              <a:rPr lang="en-US" dirty="0"/>
              <a:t>“</a:t>
            </a:r>
            <a:r>
              <a:rPr lang="en-US" dirty="0" err="1"/>
              <a:t>Lorem</a:t>
            </a:r>
            <a:r>
              <a:rPr lang="en-US" dirty="0"/>
              <a:t> </a:t>
            </a:r>
            <a:r>
              <a:rPr lang="en-US" dirty="0" err="1"/>
              <a:t>ipsum</a:t>
            </a:r>
            <a:r>
              <a:rPr lang="en-US" dirty="0"/>
              <a:t> dolor sit </a:t>
            </a:r>
            <a:r>
              <a:rPr lang="en-US" dirty="0" err="1"/>
              <a:t>amet</a:t>
            </a:r>
            <a:r>
              <a:rPr lang="en-US" dirty="0"/>
              <a:t>, fugit </a:t>
            </a:r>
            <a:r>
              <a:rPr lang="en-US" dirty="0" err="1"/>
              <a:t>liberavisse</a:t>
            </a:r>
            <a:r>
              <a:rPr lang="en-US" dirty="0"/>
              <a:t> </a:t>
            </a:r>
            <a:br>
              <a:rPr lang="en-US" dirty="0"/>
            </a:br>
            <a:r>
              <a:rPr lang="en-US" dirty="0" err="1"/>
              <a:t>nec</a:t>
            </a:r>
            <a:r>
              <a:rPr lang="en-US" dirty="0"/>
              <a:t> at. </a:t>
            </a:r>
            <a:r>
              <a:rPr lang="en-US" dirty="0" err="1"/>
              <a:t>Essent</a:t>
            </a:r>
            <a:r>
              <a:rPr lang="en-US" dirty="0"/>
              <a:t> </a:t>
            </a:r>
            <a:r>
              <a:rPr lang="en-US" dirty="0" err="1"/>
              <a:t>elaboraret</a:t>
            </a:r>
            <a:r>
              <a:rPr lang="en-US" dirty="0"/>
              <a:t> </a:t>
            </a:r>
            <a:r>
              <a:rPr lang="en-US" dirty="0" err="1"/>
              <a:t>conclusionemque</a:t>
            </a:r>
            <a:r>
              <a:rPr lang="en-US" dirty="0"/>
              <a:t> </a:t>
            </a:r>
            <a:br>
              <a:rPr lang="en-US" dirty="0"/>
            </a:br>
            <a:r>
              <a:rPr lang="en-US" dirty="0" err="1"/>
              <a:t>eam</a:t>
            </a:r>
            <a:r>
              <a:rPr lang="en-US" dirty="0"/>
              <a:t> id. Quo ex </a:t>
            </a:r>
            <a:r>
              <a:rPr lang="en-US" dirty="0" err="1"/>
              <a:t>laboramus</a:t>
            </a:r>
            <a:r>
              <a:rPr lang="en-US" dirty="0"/>
              <a:t> </a:t>
            </a:r>
            <a:r>
              <a:rPr lang="en-US" dirty="0" err="1"/>
              <a:t>accommodare</a:t>
            </a:r>
            <a:r>
              <a:rPr lang="en-US" dirty="0"/>
              <a:t>, </a:t>
            </a:r>
            <a:br>
              <a:rPr lang="en-US" dirty="0"/>
            </a:br>
            <a:r>
              <a:rPr lang="en-US" dirty="0"/>
              <a:t>his </a:t>
            </a:r>
            <a:r>
              <a:rPr lang="en-US" dirty="0" err="1"/>
              <a:t>falli</a:t>
            </a:r>
            <a:r>
              <a:rPr lang="en-US" dirty="0"/>
              <a:t> </a:t>
            </a:r>
            <a:r>
              <a:rPr lang="en-US" dirty="0" err="1"/>
              <a:t>deleniti</a:t>
            </a:r>
            <a:r>
              <a:rPr lang="en-US" dirty="0"/>
              <a:t> </a:t>
            </a:r>
            <a:r>
              <a:rPr lang="en-US" dirty="0" err="1"/>
              <a:t>ei</a:t>
            </a:r>
            <a:r>
              <a:rPr lang="en-US" dirty="0"/>
              <a:t>. </a:t>
            </a:r>
            <a:r>
              <a:rPr lang="en-US" dirty="0" err="1"/>
              <a:t>Illud</a:t>
            </a:r>
            <a:r>
              <a:rPr lang="en-US" dirty="0"/>
              <a:t> postulant </a:t>
            </a:r>
            <a:br>
              <a:rPr lang="en-US" dirty="0"/>
            </a:br>
            <a:r>
              <a:rPr lang="en-US" dirty="0" err="1"/>
              <a:t>adversarium</a:t>
            </a:r>
            <a:r>
              <a:rPr lang="en-US" dirty="0"/>
              <a:t> </a:t>
            </a:r>
            <a:r>
              <a:rPr lang="en-US" dirty="0" err="1"/>
              <a:t>ei</a:t>
            </a:r>
            <a:r>
              <a:rPr lang="en-US" dirty="0"/>
              <a:t> his.”</a:t>
            </a:r>
          </a:p>
        </p:txBody>
      </p:sp>
      <p:sp>
        <p:nvSpPr>
          <p:cNvPr id="10" name="Text Box 14"/>
          <p:cNvSpPr txBox="1">
            <a:spLocks noChangeArrowheads="1"/>
          </p:cNvSpPr>
          <p:nvPr userDrawn="1"/>
        </p:nvSpPr>
        <p:spPr bwMode="auto">
          <a:xfrm>
            <a:off x="8647113" y="657929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FFFFFF"/>
                </a:solidFill>
                <a:latin typeface="+mn-lt"/>
                <a:cs typeface="SapientSansRegular"/>
              </a:rPr>
              <a:t> </a:t>
            </a:r>
            <a:fld id="{4225D95B-3580-C74C-AC82-B8FCF626B418}" type="slidenum">
              <a:rPr lang="en-US" sz="1000" b="1" smtClean="0">
                <a:solidFill>
                  <a:srgbClr val="FFFFFF"/>
                </a:solidFill>
                <a:latin typeface="+mn-lt"/>
                <a:cs typeface="SapientSansRegular"/>
              </a:rPr>
              <a:pPr algn="r" fontAlgn="auto">
                <a:lnSpc>
                  <a:spcPct val="101000"/>
                </a:lnSpc>
                <a:spcBef>
                  <a:spcPct val="50000"/>
                </a:spcBef>
                <a:spcAft>
                  <a:spcPts val="0"/>
                </a:spcAft>
                <a:defRPr/>
              </a:pPr>
              <a:t>‹#›</a:t>
            </a:fld>
            <a:endParaRPr lang="en-US" sz="1000" b="1" dirty="0">
              <a:solidFill>
                <a:srgbClr val="FFFFFF"/>
              </a:solidFill>
              <a:latin typeface="+mn-lt"/>
              <a:cs typeface="SapientSansRegular"/>
            </a:endParaRPr>
          </a:p>
        </p:txBody>
      </p:sp>
      <p:pic>
        <p:nvPicPr>
          <p:cNvPr id="11" name="Picture 10" descr="NCI-Logo-White-Kno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6579290"/>
            <a:ext cx="1916887" cy="182880"/>
          </a:xfrm>
          <a:prstGeom prst="rect">
            <a:avLst/>
          </a:prstGeom>
        </p:spPr>
      </p:pic>
    </p:spTree>
    <p:extLst>
      <p:ext uri="{BB962C8B-B14F-4D97-AF65-F5344CB8AC3E}">
        <p14:creationId xmlns:p14="http://schemas.microsoft.com/office/powerpoint/2010/main" val="15581767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ne Column — Footer">
    <p:bg>
      <p:bgPr>
        <a:solidFill>
          <a:schemeClr val="bg1"/>
        </a:soli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93776" y="415544"/>
            <a:ext cx="8165592"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9" name="Text Box 14"/>
          <p:cNvSpPr txBox="1">
            <a:spLocks noChangeArrowheads="1"/>
          </p:cNvSpPr>
          <p:nvPr userDrawn="1"/>
        </p:nvSpPr>
        <p:spPr bwMode="auto">
          <a:xfrm>
            <a:off x="8647113" y="657929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pic>
        <p:nvPicPr>
          <p:cNvPr id="12" name="Picture 11" descr="NCI-Logo-Gray-Knock-NEW.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6579290"/>
            <a:ext cx="1916888" cy="182880"/>
          </a:xfrm>
          <a:prstGeom prst="rect">
            <a:avLst/>
          </a:prstGeom>
        </p:spPr>
      </p:pic>
      <p:sp>
        <p:nvSpPr>
          <p:cNvPr id="3" name="Content Placeholder 2"/>
          <p:cNvSpPr>
            <a:spLocks noGrp="1"/>
          </p:cNvSpPr>
          <p:nvPr>
            <p:ph sz="quarter" idx="11"/>
          </p:nvPr>
        </p:nvSpPr>
        <p:spPr>
          <a:xfrm>
            <a:off x="481521" y="1426633"/>
            <a:ext cx="8165592"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682004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One Column — No Footer">
    <p:bg>
      <p:bgPr>
        <a:solidFill>
          <a:schemeClr val="bg1"/>
        </a:soli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93776" y="415544"/>
            <a:ext cx="8165592"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9" name="Text Box 14"/>
          <p:cNvSpPr txBox="1">
            <a:spLocks noChangeArrowheads="1"/>
          </p:cNvSpPr>
          <p:nvPr userDrawn="1"/>
        </p:nvSpPr>
        <p:spPr bwMode="auto">
          <a:xfrm>
            <a:off x="8647113" y="657929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sp>
        <p:nvSpPr>
          <p:cNvPr id="5" name="Content Placeholder 2"/>
          <p:cNvSpPr>
            <a:spLocks noGrp="1"/>
          </p:cNvSpPr>
          <p:nvPr>
            <p:ph sz="quarter" idx="11"/>
          </p:nvPr>
        </p:nvSpPr>
        <p:spPr>
          <a:xfrm>
            <a:off x="481521" y="1426633"/>
            <a:ext cx="8165592"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481757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lumn Left — Footer">
    <p:bg>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415544"/>
            <a:ext cx="8165592"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pic>
        <p:nvPicPr>
          <p:cNvPr id="9" name="Picture 8" descr="NCI-Logo-Gray-Knock-NEW.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6579290"/>
            <a:ext cx="1916888" cy="182880"/>
          </a:xfrm>
          <a:prstGeom prst="rect">
            <a:avLst/>
          </a:prstGeom>
        </p:spPr>
      </p:pic>
      <p:sp>
        <p:nvSpPr>
          <p:cNvPr id="14" name="Text Box 14"/>
          <p:cNvSpPr txBox="1">
            <a:spLocks noChangeArrowheads="1"/>
          </p:cNvSpPr>
          <p:nvPr userDrawn="1"/>
        </p:nvSpPr>
        <p:spPr bwMode="auto">
          <a:xfrm>
            <a:off x="8647113" y="657929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sp>
        <p:nvSpPr>
          <p:cNvPr id="6" name="Content Placeholder 2"/>
          <p:cNvSpPr>
            <a:spLocks noGrp="1"/>
          </p:cNvSpPr>
          <p:nvPr>
            <p:ph sz="quarter" idx="11"/>
          </p:nvPr>
        </p:nvSpPr>
        <p:spPr>
          <a:xfrm>
            <a:off x="481521" y="1426633"/>
            <a:ext cx="4120642"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4"/>
          <p:cNvSpPr>
            <a:spLocks noGrp="1"/>
          </p:cNvSpPr>
          <p:nvPr>
            <p:ph sz="quarter" idx="12"/>
          </p:nvPr>
        </p:nvSpPr>
        <p:spPr>
          <a:xfrm>
            <a:off x="4762055" y="1426633"/>
            <a:ext cx="3897313" cy="480060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41920818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lumn Left — No Footer">
    <p:bg>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415544"/>
            <a:ext cx="8165592"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4" name="Text Box 14"/>
          <p:cNvSpPr txBox="1">
            <a:spLocks noChangeArrowheads="1"/>
          </p:cNvSpPr>
          <p:nvPr userDrawn="1"/>
        </p:nvSpPr>
        <p:spPr bwMode="auto">
          <a:xfrm>
            <a:off x="8647113" y="657929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sp>
        <p:nvSpPr>
          <p:cNvPr id="5" name="Content Placeholder 2"/>
          <p:cNvSpPr>
            <a:spLocks noGrp="1"/>
          </p:cNvSpPr>
          <p:nvPr>
            <p:ph sz="quarter" idx="11"/>
          </p:nvPr>
        </p:nvSpPr>
        <p:spPr>
          <a:xfrm>
            <a:off x="481521" y="1426633"/>
            <a:ext cx="4120642"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p:cNvSpPr>
            <a:spLocks noGrp="1"/>
          </p:cNvSpPr>
          <p:nvPr>
            <p:ph sz="quarter" idx="12"/>
          </p:nvPr>
        </p:nvSpPr>
        <p:spPr>
          <a:xfrm>
            <a:off x="4762055" y="1426633"/>
            <a:ext cx="3897313" cy="480060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10119894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lumn Right — Footer">
    <p:bg>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415544"/>
            <a:ext cx="8165592"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pic>
        <p:nvPicPr>
          <p:cNvPr id="9" name="Picture 8" descr="NCI-Logo-Gray-Knock-NEW.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6579290"/>
            <a:ext cx="1916888" cy="182880"/>
          </a:xfrm>
          <a:prstGeom prst="rect">
            <a:avLst/>
          </a:prstGeom>
        </p:spPr>
      </p:pic>
      <p:sp>
        <p:nvSpPr>
          <p:cNvPr id="14" name="Text Box 14"/>
          <p:cNvSpPr txBox="1">
            <a:spLocks noChangeArrowheads="1"/>
          </p:cNvSpPr>
          <p:nvPr userDrawn="1"/>
        </p:nvSpPr>
        <p:spPr bwMode="auto">
          <a:xfrm>
            <a:off x="8647113" y="657929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sp>
        <p:nvSpPr>
          <p:cNvPr id="6" name="Content Placeholder 2"/>
          <p:cNvSpPr>
            <a:spLocks noGrp="1"/>
          </p:cNvSpPr>
          <p:nvPr>
            <p:ph sz="quarter" idx="11"/>
          </p:nvPr>
        </p:nvSpPr>
        <p:spPr>
          <a:xfrm>
            <a:off x="4538726" y="1426633"/>
            <a:ext cx="4120642"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4"/>
          <p:cNvSpPr>
            <a:spLocks noGrp="1"/>
          </p:cNvSpPr>
          <p:nvPr>
            <p:ph sz="quarter" idx="12"/>
          </p:nvPr>
        </p:nvSpPr>
        <p:spPr>
          <a:xfrm>
            <a:off x="493776" y="1426633"/>
            <a:ext cx="3897313" cy="480060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34926253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lumn Right — No Footer">
    <p:bg>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415544"/>
            <a:ext cx="8165592"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4" name="Text Box 14"/>
          <p:cNvSpPr txBox="1">
            <a:spLocks noChangeArrowheads="1"/>
          </p:cNvSpPr>
          <p:nvPr userDrawn="1"/>
        </p:nvSpPr>
        <p:spPr bwMode="auto">
          <a:xfrm>
            <a:off x="8647113" y="657929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sp>
        <p:nvSpPr>
          <p:cNvPr id="5" name="Content Placeholder 2"/>
          <p:cNvSpPr>
            <a:spLocks noGrp="1"/>
          </p:cNvSpPr>
          <p:nvPr>
            <p:ph sz="quarter" idx="11"/>
          </p:nvPr>
        </p:nvSpPr>
        <p:spPr>
          <a:xfrm>
            <a:off x="4538726" y="1426633"/>
            <a:ext cx="4120642"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p:cNvSpPr>
            <a:spLocks noGrp="1"/>
          </p:cNvSpPr>
          <p:nvPr>
            <p:ph sz="quarter" idx="12"/>
          </p:nvPr>
        </p:nvSpPr>
        <p:spPr>
          <a:xfrm>
            <a:off x="493776" y="1426633"/>
            <a:ext cx="3897313" cy="480060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25547156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ingle Graphic — Footer">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93776" y="415544"/>
            <a:ext cx="8165592"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pic>
        <p:nvPicPr>
          <p:cNvPr id="8" name="Picture 7" descr="NCI-Logo-Gray-Knock-NEW.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6579290"/>
            <a:ext cx="1916888" cy="182880"/>
          </a:xfrm>
          <a:prstGeom prst="rect">
            <a:avLst/>
          </a:prstGeom>
        </p:spPr>
      </p:pic>
      <p:sp>
        <p:nvSpPr>
          <p:cNvPr id="10" name="Text Box 14"/>
          <p:cNvSpPr txBox="1">
            <a:spLocks noChangeArrowheads="1"/>
          </p:cNvSpPr>
          <p:nvPr userDrawn="1"/>
        </p:nvSpPr>
        <p:spPr bwMode="auto">
          <a:xfrm>
            <a:off x="8647113" y="657929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spTree>
    <p:extLst>
      <p:ext uri="{BB962C8B-B14F-4D97-AF65-F5344CB8AC3E}">
        <p14:creationId xmlns:p14="http://schemas.microsoft.com/office/powerpoint/2010/main" val="29015241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ingle Graphic — No Footer">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93776" y="415544"/>
            <a:ext cx="8165592"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0" name="Text Box 14"/>
          <p:cNvSpPr txBox="1">
            <a:spLocks noChangeArrowheads="1"/>
          </p:cNvSpPr>
          <p:nvPr userDrawn="1"/>
        </p:nvSpPr>
        <p:spPr bwMode="auto">
          <a:xfrm>
            <a:off x="8647113" y="657929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spTree>
    <p:extLst>
      <p:ext uri="{BB962C8B-B14F-4D97-AF65-F5344CB8AC3E}">
        <p14:creationId xmlns:p14="http://schemas.microsoft.com/office/powerpoint/2010/main" val="13087436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 Footer">
    <p:bg>
      <p:bgPr>
        <a:solidFill>
          <a:schemeClr val="bg1"/>
        </a:solidFill>
        <a:effectLst/>
      </p:bgPr>
    </p:bg>
    <p:spTree>
      <p:nvGrpSpPr>
        <p:cNvPr id="1" name=""/>
        <p:cNvGrpSpPr/>
        <p:nvPr/>
      </p:nvGrpSpPr>
      <p:grpSpPr>
        <a:xfrm>
          <a:off x="0" y="0"/>
          <a:ext cx="0" cy="0"/>
          <a:chOff x="0" y="0"/>
          <a:chExt cx="0" cy="0"/>
        </a:xfrm>
      </p:grpSpPr>
      <p:sp>
        <p:nvSpPr>
          <p:cNvPr id="7" name="Text Box 14"/>
          <p:cNvSpPr txBox="1">
            <a:spLocks noChangeArrowheads="1"/>
          </p:cNvSpPr>
          <p:nvPr userDrawn="1"/>
        </p:nvSpPr>
        <p:spPr bwMode="auto">
          <a:xfrm>
            <a:off x="8647113" y="657929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pic>
        <p:nvPicPr>
          <p:cNvPr id="12" name="Picture 11" descr="NCI-Logo-Gray-Knock-NEW.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6579290"/>
            <a:ext cx="1916888" cy="182880"/>
          </a:xfrm>
          <a:prstGeom prst="rect">
            <a:avLst/>
          </a:prstGeom>
        </p:spPr>
      </p:pic>
    </p:spTree>
    <p:extLst>
      <p:ext uri="{BB962C8B-B14F-4D97-AF65-F5344CB8AC3E}">
        <p14:creationId xmlns:p14="http://schemas.microsoft.com/office/powerpoint/2010/main" val="4274264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accent4"/>
        </a:solidFill>
        <a:effectLst/>
      </p:bgPr>
    </p:bg>
    <p:spTree>
      <p:nvGrpSpPr>
        <p:cNvPr id="1" name=""/>
        <p:cNvGrpSpPr/>
        <p:nvPr/>
      </p:nvGrpSpPr>
      <p:grpSpPr>
        <a:xfrm>
          <a:off x="0" y="0"/>
          <a:ext cx="0" cy="0"/>
          <a:chOff x="0" y="0"/>
          <a:chExt cx="0" cy="0"/>
        </a:xfrm>
      </p:grpSpPr>
      <p:sp>
        <p:nvSpPr>
          <p:cNvPr id="5" name="Pentagon 4"/>
          <p:cNvSpPr/>
          <p:nvPr userDrawn="1"/>
        </p:nvSpPr>
        <p:spPr>
          <a:xfrm>
            <a:off x="0" y="0"/>
            <a:ext cx="8458198" cy="68580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Pentagon 7"/>
          <p:cNvSpPr/>
          <p:nvPr userDrawn="1"/>
        </p:nvSpPr>
        <p:spPr>
          <a:xfrm>
            <a:off x="0" y="0"/>
            <a:ext cx="7289798" cy="68580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Placeholder 8"/>
          <p:cNvSpPr>
            <a:spLocks noGrp="1"/>
          </p:cNvSpPr>
          <p:nvPr>
            <p:ph type="body" sz="quarter" idx="10" hasCustomPrompt="1"/>
          </p:nvPr>
        </p:nvSpPr>
        <p:spPr>
          <a:xfrm>
            <a:off x="685800" y="1828800"/>
            <a:ext cx="7772400" cy="3200400"/>
          </a:xfrm>
        </p:spPr>
        <p:txBody>
          <a:bodyPr anchor="ctr">
            <a:noAutofit/>
          </a:bodyPr>
          <a:lstStyle>
            <a:lvl1pPr marL="0" indent="0" algn="ctr">
              <a:spcAft>
                <a:spcPts val="0"/>
              </a:spcAft>
              <a:buNone/>
              <a:defRPr sz="2800" b="0" i="1" baseline="0">
                <a:solidFill>
                  <a:srgbClr val="FFFFFF"/>
                </a:solidFill>
                <a:latin typeface="+mn-lt"/>
                <a:cs typeface="SapientCentroSlab-Light"/>
              </a:defRPr>
            </a:lvl1pPr>
          </a:lstStyle>
          <a:p>
            <a:pPr lvl="0"/>
            <a:r>
              <a:rPr lang="en-US" dirty="0"/>
              <a:t>Vision Quote</a:t>
            </a:r>
            <a:br>
              <a:rPr lang="en-US" dirty="0"/>
            </a:br>
            <a:r>
              <a:rPr lang="en-US" dirty="0"/>
              <a:t>“</a:t>
            </a:r>
            <a:r>
              <a:rPr lang="en-US" dirty="0" err="1"/>
              <a:t>Lorem</a:t>
            </a:r>
            <a:r>
              <a:rPr lang="en-US" dirty="0"/>
              <a:t> </a:t>
            </a:r>
            <a:r>
              <a:rPr lang="en-US" dirty="0" err="1"/>
              <a:t>ipsum</a:t>
            </a:r>
            <a:r>
              <a:rPr lang="en-US" dirty="0"/>
              <a:t> dolor sit </a:t>
            </a:r>
            <a:r>
              <a:rPr lang="en-US" dirty="0" err="1"/>
              <a:t>amet</a:t>
            </a:r>
            <a:r>
              <a:rPr lang="en-US" dirty="0"/>
              <a:t>, fugit </a:t>
            </a:r>
            <a:r>
              <a:rPr lang="en-US" dirty="0" err="1"/>
              <a:t>liberavisse</a:t>
            </a:r>
            <a:r>
              <a:rPr lang="en-US" dirty="0"/>
              <a:t> </a:t>
            </a:r>
            <a:br>
              <a:rPr lang="en-US" dirty="0"/>
            </a:br>
            <a:r>
              <a:rPr lang="en-US" dirty="0" err="1"/>
              <a:t>nec</a:t>
            </a:r>
            <a:r>
              <a:rPr lang="en-US" dirty="0"/>
              <a:t> at. </a:t>
            </a:r>
            <a:r>
              <a:rPr lang="en-US" dirty="0" err="1"/>
              <a:t>Essent</a:t>
            </a:r>
            <a:r>
              <a:rPr lang="en-US" dirty="0"/>
              <a:t> </a:t>
            </a:r>
            <a:r>
              <a:rPr lang="en-US" dirty="0" err="1"/>
              <a:t>elaboraret</a:t>
            </a:r>
            <a:r>
              <a:rPr lang="en-US" dirty="0"/>
              <a:t> </a:t>
            </a:r>
            <a:r>
              <a:rPr lang="en-US" dirty="0" err="1"/>
              <a:t>conclusionemque</a:t>
            </a:r>
            <a:r>
              <a:rPr lang="en-US" dirty="0"/>
              <a:t> </a:t>
            </a:r>
            <a:br>
              <a:rPr lang="en-US" dirty="0"/>
            </a:br>
            <a:r>
              <a:rPr lang="en-US" dirty="0" err="1"/>
              <a:t>eam</a:t>
            </a:r>
            <a:r>
              <a:rPr lang="en-US" dirty="0"/>
              <a:t> id. Quo ex </a:t>
            </a:r>
            <a:r>
              <a:rPr lang="en-US" dirty="0" err="1"/>
              <a:t>laboramus</a:t>
            </a:r>
            <a:r>
              <a:rPr lang="en-US" dirty="0"/>
              <a:t> </a:t>
            </a:r>
            <a:r>
              <a:rPr lang="en-US" dirty="0" err="1"/>
              <a:t>accommodare</a:t>
            </a:r>
            <a:r>
              <a:rPr lang="en-US" dirty="0"/>
              <a:t>, </a:t>
            </a:r>
            <a:br>
              <a:rPr lang="en-US" dirty="0"/>
            </a:br>
            <a:r>
              <a:rPr lang="en-US" dirty="0"/>
              <a:t>his </a:t>
            </a:r>
            <a:r>
              <a:rPr lang="en-US" dirty="0" err="1"/>
              <a:t>falli</a:t>
            </a:r>
            <a:r>
              <a:rPr lang="en-US" dirty="0"/>
              <a:t> </a:t>
            </a:r>
            <a:r>
              <a:rPr lang="en-US" dirty="0" err="1"/>
              <a:t>deleniti</a:t>
            </a:r>
            <a:r>
              <a:rPr lang="en-US" dirty="0"/>
              <a:t> </a:t>
            </a:r>
            <a:r>
              <a:rPr lang="en-US" dirty="0" err="1"/>
              <a:t>ei</a:t>
            </a:r>
            <a:r>
              <a:rPr lang="en-US" dirty="0"/>
              <a:t>. </a:t>
            </a:r>
            <a:r>
              <a:rPr lang="en-US" dirty="0" err="1"/>
              <a:t>Illud</a:t>
            </a:r>
            <a:r>
              <a:rPr lang="en-US" dirty="0"/>
              <a:t> postulant </a:t>
            </a:r>
            <a:br>
              <a:rPr lang="en-US" dirty="0"/>
            </a:br>
            <a:r>
              <a:rPr lang="en-US" dirty="0" err="1"/>
              <a:t>adversarium</a:t>
            </a:r>
            <a:r>
              <a:rPr lang="en-US" dirty="0"/>
              <a:t> </a:t>
            </a:r>
            <a:r>
              <a:rPr lang="en-US" dirty="0" err="1"/>
              <a:t>ei</a:t>
            </a:r>
            <a:r>
              <a:rPr lang="en-US" dirty="0"/>
              <a:t> his.”</a:t>
            </a:r>
          </a:p>
        </p:txBody>
      </p:sp>
      <p:sp>
        <p:nvSpPr>
          <p:cNvPr id="10" name="Text Box 14"/>
          <p:cNvSpPr txBox="1">
            <a:spLocks noChangeArrowheads="1"/>
          </p:cNvSpPr>
          <p:nvPr userDrawn="1"/>
        </p:nvSpPr>
        <p:spPr bwMode="auto">
          <a:xfrm>
            <a:off x="8647113" y="657929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FFFFFF"/>
                </a:solidFill>
                <a:latin typeface="+mn-lt"/>
                <a:cs typeface="SapientSansRegular"/>
              </a:rPr>
              <a:t> </a:t>
            </a:r>
            <a:fld id="{4225D95B-3580-C74C-AC82-B8FCF626B418}" type="slidenum">
              <a:rPr lang="en-US" sz="1000" b="1" smtClean="0">
                <a:solidFill>
                  <a:srgbClr val="FFFFFF"/>
                </a:solidFill>
                <a:latin typeface="+mn-lt"/>
                <a:cs typeface="SapientSansRegular"/>
              </a:rPr>
              <a:pPr algn="r" fontAlgn="auto">
                <a:lnSpc>
                  <a:spcPct val="101000"/>
                </a:lnSpc>
                <a:spcBef>
                  <a:spcPct val="50000"/>
                </a:spcBef>
                <a:spcAft>
                  <a:spcPts val="0"/>
                </a:spcAft>
                <a:defRPr/>
              </a:pPr>
              <a:t>‹#›</a:t>
            </a:fld>
            <a:endParaRPr lang="en-US" sz="1000" b="1" dirty="0">
              <a:solidFill>
                <a:srgbClr val="FFFFFF"/>
              </a:solidFill>
              <a:latin typeface="+mn-lt"/>
              <a:cs typeface="SapientSansRegular"/>
            </a:endParaRPr>
          </a:p>
        </p:txBody>
      </p:sp>
      <p:pic>
        <p:nvPicPr>
          <p:cNvPr id="11" name="Picture 10" descr="NCI-Logo-White-Kno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6579290"/>
            <a:ext cx="1916887" cy="182880"/>
          </a:xfrm>
          <a:prstGeom prst="rect">
            <a:avLst/>
          </a:prstGeom>
        </p:spPr>
      </p:pic>
    </p:spTree>
    <p:extLst>
      <p:ext uri="{BB962C8B-B14F-4D97-AF65-F5344CB8AC3E}">
        <p14:creationId xmlns:p14="http://schemas.microsoft.com/office/powerpoint/2010/main" val="26871243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 No Footer">
    <p:bg>
      <p:bgPr>
        <a:solidFill>
          <a:schemeClr val="bg1"/>
        </a:solidFill>
        <a:effectLst/>
      </p:bgPr>
    </p:bg>
    <p:spTree>
      <p:nvGrpSpPr>
        <p:cNvPr id="1" name=""/>
        <p:cNvGrpSpPr/>
        <p:nvPr/>
      </p:nvGrpSpPr>
      <p:grpSpPr>
        <a:xfrm>
          <a:off x="0" y="0"/>
          <a:ext cx="0" cy="0"/>
          <a:chOff x="0" y="0"/>
          <a:chExt cx="0" cy="0"/>
        </a:xfrm>
      </p:grpSpPr>
      <p:sp>
        <p:nvSpPr>
          <p:cNvPr id="3" name="Text Box 14"/>
          <p:cNvSpPr txBox="1">
            <a:spLocks noChangeArrowheads="1"/>
          </p:cNvSpPr>
          <p:nvPr userDrawn="1"/>
        </p:nvSpPr>
        <p:spPr bwMode="auto">
          <a:xfrm>
            <a:off x="8647113" y="657929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spTree>
    <p:extLst>
      <p:ext uri="{BB962C8B-B14F-4D97-AF65-F5344CB8AC3E}">
        <p14:creationId xmlns:p14="http://schemas.microsoft.com/office/powerpoint/2010/main" val="34036198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ack Cover Blue">
    <p:bg>
      <p:bgPr>
        <a:solidFill>
          <a:schemeClr val="accent4"/>
        </a:solidFill>
        <a:effectLst/>
      </p:bgPr>
    </p:bg>
    <p:spTree>
      <p:nvGrpSpPr>
        <p:cNvPr id="1" name=""/>
        <p:cNvGrpSpPr/>
        <p:nvPr/>
      </p:nvGrpSpPr>
      <p:grpSpPr>
        <a:xfrm>
          <a:off x="0" y="0"/>
          <a:ext cx="0" cy="0"/>
          <a:chOff x="0" y="0"/>
          <a:chExt cx="0" cy="0"/>
        </a:xfrm>
      </p:grpSpPr>
      <p:sp>
        <p:nvSpPr>
          <p:cNvPr id="7" name="Pentagon 6"/>
          <p:cNvSpPr/>
          <p:nvPr userDrawn="1"/>
        </p:nvSpPr>
        <p:spPr>
          <a:xfrm>
            <a:off x="0" y="0"/>
            <a:ext cx="8458198" cy="68580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Pentagon 8"/>
          <p:cNvSpPr/>
          <p:nvPr userDrawn="1"/>
        </p:nvSpPr>
        <p:spPr>
          <a:xfrm>
            <a:off x="0" y="0"/>
            <a:ext cx="7289798" cy="68580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 name="Group 1"/>
          <p:cNvGrpSpPr>
            <a:grpSpLocks noChangeAspect="1"/>
          </p:cNvGrpSpPr>
          <p:nvPr userDrawn="1"/>
        </p:nvGrpSpPr>
        <p:grpSpPr>
          <a:xfrm>
            <a:off x="2568989" y="2915920"/>
            <a:ext cx="4052793" cy="1007110"/>
            <a:chOff x="1524000" y="2654300"/>
            <a:chExt cx="6235066" cy="1549400"/>
          </a:xfrm>
        </p:grpSpPr>
        <p:pic>
          <p:nvPicPr>
            <p:cNvPr id="4" name="Picture 3" descr="NCI-Logo-Sta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05201" y="2844800"/>
              <a:ext cx="4253865" cy="1162050"/>
            </a:xfrm>
            <a:prstGeom prst="rect">
              <a:avLst/>
            </a:prstGeom>
          </p:spPr>
        </p:pic>
        <p:pic>
          <p:nvPicPr>
            <p:cNvPr id="5" name="Picture 4" descr="4_hhs_logo_whit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24000" y="2654300"/>
              <a:ext cx="1549400" cy="1549400"/>
            </a:xfrm>
            <a:prstGeom prst="rect">
              <a:avLst/>
            </a:prstGeom>
          </p:spPr>
        </p:pic>
      </p:grpSp>
      <p:sp>
        <p:nvSpPr>
          <p:cNvPr id="6" name="TextBox 13"/>
          <p:cNvSpPr txBox="1">
            <a:spLocks noChangeArrowheads="1"/>
          </p:cNvSpPr>
          <p:nvPr userDrawn="1"/>
        </p:nvSpPr>
        <p:spPr bwMode="auto">
          <a:xfrm>
            <a:off x="1684260" y="6083300"/>
            <a:ext cx="581199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1800" b="1" dirty="0">
                <a:solidFill>
                  <a:schemeClr val="bg1"/>
                </a:solidFill>
                <a:latin typeface="Arial" charset="0"/>
              </a:rPr>
              <a:t>www.cancer.gov                 www.cancer.gov/espanol</a:t>
            </a:r>
          </a:p>
        </p:txBody>
      </p:sp>
    </p:spTree>
    <p:extLst>
      <p:ext uri="{BB962C8B-B14F-4D97-AF65-F5344CB8AC3E}">
        <p14:creationId xmlns:p14="http://schemas.microsoft.com/office/powerpoint/2010/main" val="31178142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EB09B86-96BF-4B8F-85C1-BC25409E4AE7}"/>
              </a:ext>
            </a:extLst>
          </p:cNvPr>
          <p:cNvSpPr>
            <a:spLocks noGrp="1" noChangeArrowheads="1"/>
          </p:cNvSpPr>
          <p:nvPr>
            <p:ph type="dt" sz="half" idx="10"/>
          </p:nvPr>
        </p:nvSpPr>
        <p:spPr/>
        <p:txBody>
          <a:bodyPr/>
          <a:lstStyle>
            <a:lvl1pPr defTabSz="914400">
              <a:defRPr>
                <a:cs typeface="Arial" pitchFamily="34" charset="0"/>
              </a:defRPr>
            </a:lvl1pPr>
          </a:lstStyle>
          <a:p>
            <a:pPr>
              <a:defRPr/>
            </a:pPr>
            <a:fld id="{5805818A-74C9-42AB-8160-A35643911B99}" type="datetime1">
              <a:rPr lang="en-US" altLang="en-US" smtClean="0"/>
              <a:t>9/15/2022</a:t>
            </a:fld>
            <a:endParaRPr lang="en-US" altLang="en-US" dirty="0"/>
          </a:p>
        </p:txBody>
      </p:sp>
      <p:sp>
        <p:nvSpPr>
          <p:cNvPr id="3" name="Rectangle 5">
            <a:extLst>
              <a:ext uri="{FF2B5EF4-FFF2-40B4-BE49-F238E27FC236}">
                <a16:creationId xmlns:a16="http://schemas.microsoft.com/office/drawing/2014/main" id="{E2CCE477-3D99-4296-B744-7E68822F4DC8}"/>
              </a:ext>
            </a:extLst>
          </p:cNvPr>
          <p:cNvSpPr>
            <a:spLocks noGrp="1" noChangeArrowheads="1"/>
          </p:cNvSpPr>
          <p:nvPr>
            <p:ph type="ftr" sz="quarter" idx="11"/>
          </p:nvPr>
        </p:nvSpPr>
        <p:spPr/>
        <p:txBody>
          <a:bodyPr/>
          <a:lstStyle>
            <a:lvl1pPr defTabSz="914400">
              <a:defRPr>
                <a:cs typeface="Arial" pitchFamily="34" charset="0"/>
              </a:defRPr>
            </a:lvl1pPr>
          </a:lstStyle>
          <a:p>
            <a:pPr>
              <a:defRPr/>
            </a:pPr>
            <a:endParaRPr lang="en-US" altLang="en-US" dirty="0"/>
          </a:p>
        </p:txBody>
      </p:sp>
      <p:sp>
        <p:nvSpPr>
          <p:cNvPr id="4" name="Rectangle 6">
            <a:extLst>
              <a:ext uri="{FF2B5EF4-FFF2-40B4-BE49-F238E27FC236}">
                <a16:creationId xmlns:a16="http://schemas.microsoft.com/office/drawing/2014/main" id="{99330B57-0735-44D0-9FE2-67F7F4F1A7DA}"/>
              </a:ext>
            </a:extLst>
          </p:cNvPr>
          <p:cNvSpPr>
            <a:spLocks noGrp="1" noChangeArrowheads="1"/>
          </p:cNvSpPr>
          <p:nvPr>
            <p:ph type="sldNum" sz="quarter" idx="12"/>
          </p:nvPr>
        </p:nvSpPr>
        <p:spPr/>
        <p:txBody>
          <a:bodyPr/>
          <a:lstStyle>
            <a:lvl1pPr defTabSz="914400">
              <a:defRPr/>
            </a:lvl1pPr>
          </a:lstStyle>
          <a:p>
            <a:pPr>
              <a:defRPr/>
            </a:pPr>
            <a:fld id="{D46DA24A-F3CF-4689-95DB-D312459B8463}" type="slidenum">
              <a:rPr lang="en-US" altLang="en-US"/>
              <a:pPr>
                <a:defRPr/>
              </a:pPr>
              <a:t>‹#›</a:t>
            </a:fld>
            <a:endParaRPr lang="en-US" altLang="en-US" dirty="0"/>
          </a:p>
        </p:txBody>
      </p:sp>
    </p:spTree>
    <p:extLst>
      <p:ext uri="{BB962C8B-B14F-4D97-AF65-F5344CB8AC3E}">
        <p14:creationId xmlns:p14="http://schemas.microsoft.com/office/powerpoint/2010/main" val="15517413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ue Title Slide">
    <p:bg>
      <p:bgPr>
        <a:solidFill>
          <a:schemeClr val="accent4"/>
        </a:solidFill>
        <a:effectLst/>
      </p:bgPr>
    </p:bg>
    <p:spTree>
      <p:nvGrpSpPr>
        <p:cNvPr id="1" name=""/>
        <p:cNvGrpSpPr/>
        <p:nvPr/>
      </p:nvGrpSpPr>
      <p:grpSpPr>
        <a:xfrm>
          <a:off x="0" y="0"/>
          <a:ext cx="0" cy="0"/>
          <a:chOff x="0" y="0"/>
          <a:chExt cx="0" cy="0"/>
        </a:xfrm>
      </p:grpSpPr>
      <p:sp>
        <p:nvSpPr>
          <p:cNvPr id="7" name="Pentagon 6"/>
          <p:cNvSpPr/>
          <p:nvPr userDrawn="1"/>
        </p:nvSpPr>
        <p:spPr>
          <a:xfrm>
            <a:off x="1168400" y="0"/>
            <a:ext cx="2870200" cy="6858000"/>
          </a:xfrm>
          <a:prstGeom prst="homePlate">
            <a:avLst>
              <a:gd name="adj" fmla="val 47787"/>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Pentagon 19"/>
          <p:cNvSpPr/>
          <p:nvPr userDrawn="1"/>
        </p:nvSpPr>
        <p:spPr>
          <a:xfrm>
            <a:off x="0" y="0"/>
            <a:ext cx="2870200" cy="6858000"/>
          </a:xfrm>
          <a:prstGeom prst="homePlate">
            <a:avLst>
              <a:gd name="adj" fmla="val 47787"/>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p:cNvSpPr/>
          <p:nvPr userDrawn="1"/>
        </p:nvSpPr>
        <p:spPr>
          <a:xfrm flipV="1">
            <a:off x="0" y="5029200"/>
            <a:ext cx="9144000" cy="1828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itle 1"/>
          <p:cNvSpPr>
            <a:spLocks noGrp="1"/>
          </p:cNvSpPr>
          <p:nvPr>
            <p:ph type="ctrTitle" hasCustomPrompt="1"/>
          </p:nvPr>
        </p:nvSpPr>
        <p:spPr>
          <a:xfrm>
            <a:off x="685800" y="1645920"/>
            <a:ext cx="7772400" cy="1827842"/>
          </a:xfrm>
        </p:spPr>
        <p:txBody>
          <a:bodyPr lIns="0" tIns="0" rIns="0" bIns="0" anchor="b">
            <a:noAutofit/>
          </a:bodyPr>
          <a:lstStyle>
            <a:lvl1pPr algn="r">
              <a:defRPr sz="3600" b="0" i="0">
                <a:solidFill>
                  <a:srgbClr val="FFFFFF"/>
                </a:solidFill>
                <a:latin typeface="Arial"/>
                <a:cs typeface="Arial"/>
              </a:defRPr>
            </a:lvl1pPr>
          </a:lstStyle>
          <a:p>
            <a:r>
              <a:rPr lang="en-US" dirty="0"/>
              <a:t>Title of the presentation</a:t>
            </a:r>
          </a:p>
        </p:txBody>
      </p:sp>
      <p:sp>
        <p:nvSpPr>
          <p:cNvPr id="11" name="Subtitle 2"/>
          <p:cNvSpPr>
            <a:spLocks noGrp="1"/>
          </p:cNvSpPr>
          <p:nvPr>
            <p:ph type="subTitle" idx="1" hasCustomPrompt="1"/>
          </p:nvPr>
        </p:nvSpPr>
        <p:spPr>
          <a:xfrm>
            <a:off x="685800" y="3566160"/>
            <a:ext cx="7772400" cy="686376"/>
          </a:xfrm>
        </p:spPr>
        <p:txBody>
          <a:bodyPr lIns="0" tIns="0" rIns="0" bIns="0" anchor="t">
            <a:noAutofit/>
          </a:bodyPr>
          <a:lstStyle>
            <a:lvl1pPr marL="0" indent="0" algn="r">
              <a:buNone/>
              <a:defRPr sz="1800" b="0" i="1" spc="10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 </a:t>
            </a:r>
          </a:p>
        </p:txBody>
      </p:sp>
      <p:pic>
        <p:nvPicPr>
          <p:cNvPr id="12" name="Picture 11" descr="NCI-Logo-Color.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710325"/>
            <a:ext cx="4974336" cy="474575"/>
          </a:xfrm>
          <a:prstGeom prst="rect">
            <a:avLst/>
          </a:prstGeom>
        </p:spPr>
      </p:pic>
      <p:sp>
        <p:nvSpPr>
          <p:cNvPr id="9" name="Date Placeholder 3"/>
          <p:cNvSpPr>
            <a:spLocks noGrp="1"/>
          </p:cNvSpPr>
          <p:nvPr>
            <p:ph type="dt" sz="half" idx="2"/>
          </p:nvPr>
        </p:nvSpPr>
        <p:spPr>
          <a:xfrm>
            <a:off x="6400800" y="5727700"/>
            <a:ext cx="2286000" cy="457200"/>
          </a:xfrm>
          <a:prstGeom prst="rect">
            <a:avLst/>
          </a:prstGeom>
        </p:spPr>
        <p:txBody>
          <a:bodyPr vert="horz" lIns="0" tIns="0" rIns="0" bIns="0" rtlCol="0" anchor="ctr"/>
          <a:lstStyle>
            <a:lvl1pPr algn="r" fontAlgn="auto">
              <a:spcBef>
                <a:spcPts val="0"/>
              </a:spcBef>
              <a:spcAft>
                <a:spcPts val="0"/>
              </a:spcAft>
              <a:defRPr lang="en-US" sz="1600" smtClean="0"/>
            </a:lvl1pPr>
          </a:lstStyle>
          <a:p>
            <a:pPr>
              <a:defRPr/>
            </a:pPr>
            <a:fld id="{A6AF5434-0D5A-4C80-9D29-230E9F4F9E96}" type="datetime1">
              <a:rPr lang="en-US" smtClean="0"/>
              <a:t>9/15/2022</a:t>
            </a:fld>
            <a:endParaRPr lang="en-US" dirty="0"/>
          </a:p>
        </p:txBody>
      </p:sp>
    </p:spTree>
    <p:extLst>
      <p:ext uri="{BB962C8B-B14F-4D97-AF65-F5344CB8AC3E}">
        <p14:creationId xmlns:p14="http://schemas.microsoft.com/office/powerpoint/2010/main" val="180639407"/>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genda with Sub-Bullet">
    <p:bg>
      <p:bgPr>
        <a:solidFill>
          <a:schemeClr val="bg1"/>
        </a:solidFill>
        <a:effectLst/>
      </p:bgPr>
    </p:bg>
    <p:spTree>
      <p:nvGrpSpPr>
        <p:cNvPr id="1" name=""/>
        <p:cNvGrpSpPr/>
        <p:nvPr/>
      </p:nvGrpSpPr>
      <p:grpSpPr>
        <a:xfrm>
          <a:off x="0" y="0"/>
          <a:ext cx="0" cy="0"/>
          <a:chOff x="0" y="0"/>
          <a:chExt cx="0" cy="0"/>
        </a:xfrm>
      </p:grpSpPr>
      <p:sp>
        <p:nvSpPr>
          <p:cNvPr id="6" name="Pentagon 5"/>
          <p:cNvSpPr/>
          <p:nvPr userDrawn="1"/>
        </p:nvSpPr>
        <p:spPr>
          <a:xfrm>
            <a:off x="1168400" y="0"/>
            <a:ext cx="2870200" cy="6858000"/>
          </a:xfrm>
          <a:prstGeom prst="homePlate">
            <a:avLst>
              <a:gd name="adj" fmla="val 47787"/>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Pentagon 8"/>
          <p:cNvSpPr/>
          <p:nvPr userDrawn="1"/>
        </p:nvSpPr>
        <p:spPr>
          <a:xfrm>
            <a:off x="0" y="0"/>
            <a:ext cx="2870200" cy="6858000"/>
          </a:xfrm>
          <a:prstGeom prst="homePlate">
            <a:avLst>
              <a:gd name="adj" fmla="val 47787"/>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 Box 14"/>
          <p:cNvSpPr txBox="1">
            <a:spLocks noChangeArrowheads="1"/>
          </p:cNvSpPr>
          <p:nvPr userDrawn="1"/>
        </p:nvSpPr>
        <p:spPr bwMode="auto">
          <a:xfrm>
            <a:off x="8647113" y="657929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sp>
        <p:nvSpPr>
          <p:cNvPr id="10" name="Text Placeholder 12"/>
          <p:cNvSpPr>
            <a:spLocks noGrp="1"/>
          </p:cNvSpPr>
          <p:nvPr>
            <p:ph type="body" sz="quarter" idx="10" hasCustomPrompt="1"/>
          </p:nvPr>
        </p:nvSpPr>
        <p:spPr>
          <a:xfrm>
            <a:off x="4334256" y="0"/>
            <a:ext cx="4297680" cy="6858000"/>
          </a:xfrm>
        </p:spPr>
        <p:txBody>
          <a:bodyPr anchor="ctr">
            <a:noAutofit/>
          </a:bodyPr>
          <a:lstStyle>
            <a:lvl1pPr marL="457200" marR="0" indent="-457200" algn="l" defTabSz="457200" rtl="0" eaLnBrk="1" fontAlgn="auto" latinLnBrk="0" hangingPunct="1">
              <a:lnSpc>
                <a:spcPct val="100000"/>
              </a:lnSpc>
              <a:spcBef>
                <a:spcPts val="0"/>
              </a:spcBef>
              <a:spcAft>
                <a:spcPts val="1000"/>
              </a:spcAft>
              <a:buClr>
                <a:schemeClr val="accent1"/>
              </a:buClr>
              <a:buSzTx/>
              <a:buFont typeface="+mj-lt"/>
              <a:buAutoNum type="arabicPeriod"/>
              <a:tabLst/>
              <a:defRPr i="1">
                <a:solidFill>
                  <a:srgbClr val="000000"/>
                </a:solidFill>
              </a:defRPr>
            </a:lvl1pPr>
            <a:lvl2pPr marL="685800" marR="0" indent="-228600" algn="l" defTabSz="457200" rtl="0" eaLnBrk="1" fontAlgn="auto" latinLnBrk="0" hangingPunct="1">
              <a:lnSpc>
                <a:spcPct val="100000"/>
              </a:lnSpc>
              <a:spcBef>
                <a:spcPts val="0"/>
              </a:spcBef>
              <a:spcAft>
                <a:spcPts val="1000"/>
              </a:spcAft>
              <a:buClr>
                <a:schemeClr val="accent1"/>
              </a:buClr>
              <a:buSzTx/>
              <a:buFont typeface="Wingdings" charset="2"/>
              <a:buChar char="§"/>
              <a:tabLst/>
              <a:defRPr lang="en-US" sz="1900" i="1" kern="1200" baseline="0" dirty="0" smtClean="0">
                <a:solidFill>
                  <a:srgbClr val="000000"/>
                </a:solidFill>
                <a:latin typeface="+mn-lt"/>
                <a:ea typeface="ＭＳ Ｐゴシック" charset="0"/>
                <a:cs typeface="SapientCentroSlab-Light"/>
              </a:defRPr>
            </a:lvl2pPr>
          </a:lstStyle>
          <a:p>
            <a:r>
              <a:rPr lang="en-US" dirty="0"/>
              <a:t>Agenda Item 1</a:t>
            </a:r>
          </a:p>
          <a:p>
            <a:pPr lvl="1"/>
            <a:r>
              <a:rPr lang="en-US" dirty="0"/>
              <a:t>Agenda Item 1a</a:t>
            </a:r>
          </a:p>
          <a:p>
            <a:pPr lvl="1"/>
            <a:r>
              <a:rPr lang="en-US" dirty="0"/>
              <a:t>Agenda Item 1b</a:t>
            </a:r>
          </a:p>
          <a:p>
            <a:r>
              <a:rPr lang="en-US" dirty="0"/>
              <a:t>Agenda Item 2</a:t>
            </a:r>
          </a:p>
          <a:p>
            <a:pPr lvl="1"/>
            <a:r>
              <a:rPr lang="en-US" dirty="0"/>
              <a:t>Agenda Item 2a</a:t>
            </a:r>
          </a:p>
          <a:p>
            <a:pPr lvl="1"/>
            <a:r>
              <a:rPr lang="en-US" dirty="0"/>
              <a:t>Agenda Item 2b</a:t>
            </a:r>
          </a:p>
          <a:p>
            <a:r>
              <a:rPr lang="en-US" dirty="0"/>
              <a:t>Agenda Item 3</a:t>
            </a:r>
          </a:p>
          <a:p>
            <a:pPr marL="685800" marR="0" lvl="1" indent="-228600" algn="l" defTabSz="457200" rtl="0" eaLnBrk="1" fontAlgn="auto" latinLnBrk="0" hangingPunct="1">
              <a:lnSpc>
                <a:spcPct val="100000"/>
              </a:lnSpc>
              <a:spcBef>
                <a:spcPts val="0"/>
              </a:spcBef>
              <a:spcAft>
                <a:spcPts val="1000"/>
              </a:spcAft>
              <a:buClr>
                <a:schemeClr val="accent1"/>
              </a:buClr>
              <a:buSzTx/>
              <a:buFont typeface="Wingdings" charset="2"/>
              <a:buChar char="§"/>
              <a:tabLst/>
              <a:defRPr/>
            </a:pPr>
            <a:r>
              <a:rPr lang="en-US" dirty="0"/>
              <a:t>Agenda Item 3a</a:t>
            </a:r>
          </a:p>
          <a:p>
            <a:pPr marL="685800" marR="0" lvl="1" indent="-228600" algn="l" defTabSz="457200" rtl="0" eaLnBrk="1" fontAlgn="auto" latinLnBrk="0" hangingPunct="1">
              <a:lnSpc>
                <a:spcPct val="100000"/>
              </a:lnSpc>
              <a:spcBef>
                <a:spcPts val="0"/>
              </a:spcBef>
              <a:spcAft>
                <a:spcPts val="1000"/>
              </a:spcAft>
              <a:buClr>
                <a:schemeClr val="accent1"/>
              </a:buClr>
              <a:buSzTx/>
              <a:buFont typeface="Wingdings" charset="2"/>
              <a:buChar char="§"/>
              <a:tabLst/>
              <a:defRPr/>
            </a:pPr>
            <a:r>
              <a:rPr lang="en-US" dirty="0"/>
              <a:t>Agenda Item 3b</a:t>
            </a:r>
          </a:p>
          <a:p>
            <a:pPr marL="685800" marR="0" lvl="1" indent="-228600" algn="l" defTabSz="457200" rtl="0" eaLnBrk="1" fontAlgn="auto" latinLnBrk="0" hangingPunct="1">
              <a:lnSpc>
                <a:spcPct val="100000"/>
              </a:lnSpc>
              <a:spcBef>
                <a:spcPts val="0"/>
              </a:spcBef>
              <a:spcAft>
                <a:spcPts val="1000"/>
              </a:spcAft>
              <a:buClr>
                <a:schemeClr val="accent1"/>
              </a:buClr>
              <a:buSzTx/>
              <a:buFont typeface="Wingdings" charset="2"/>
              <a:buChar char="§"/>
              <a:tabLst/>
              <a:defRPr/>
            </a:pPr>
            <a:r>
              <a:rPr lang="en-US" dirty="0"/>
              <a:t>Agenda Item 3c</a:t>
            </a:r>
          </a:p>
          <a:p>
            <a:r>
              <a:rPr lang="en-US" dirty="0"/>
              <a:t>Agenda Item 4</a:t>
            </a:r>
          </a:p>
        </p:txBody>
      </p:sp>
      <p:sp>
        <p:nvSpPr>
          <p:cNvPr id="8" name="Title 1"/>
          <p:cNvSpPr>
            <a:spLocks noGrp="1"/>
          </p:cNvSpPr>
          <p:nvPr>
            <p:ph type="title" hasCustomPrompt="1"/>
          </p:nvPr>
        </p:nvSpPr>
        <p:spPr>
          <a:xfrm>
            <a:off x="493776" y="1737360"/>
            <a:ext cx="3017520" cy="1828800"/>
          </a:xfrm>
        </p:spPr>
        <p:txBody>
          <a:bodyPr lIns="0" tIns="0" rIns="0" bIns="0" anchor="b">
            <a:noAutofit/>
          </a:bodyPr>
          <a:lstStyle>
            <a:lvl1pPr algn="r">
              <a:lnSpc>
                <a:spcPct val="90000"/>
              </a:lnSpc>
              <a:defRPr sz="2400">
                <a:solidFill>
                  <a:srgbClr val="123E57"/>
                </a:solidFill>
                <a:latin typeface="+mj-lt"/>
                <a:cs typeface="SapientSansBold"/>
              </a:defRPr>
            </a:lvl1pPr>
          </a:lstStyle>
          <a:p>
            <a:r>
              <a:rPr lang="en-US" dirty="0"/>
              <a:t>Agenda</a:t>
            </a:r>
          </a:p>
        </p:txBody>
      </p:sp>
      <p:pic>
        <p:nvPicPr>
          <p:cNvPr id="2" name="Picture 1" descr="NCI-Logo-Gray-Knock-NEW.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6579290"/>
            <a:ext cx="1916888" cy="182880"/>
          </a:xfrm>
          <a:prstGeom prst="rect">
            <a:avLst/>
          </a:prstGeom>
        </p:spPr>
      </p:pic>
    </p:spTree>
    <p:extLst>
      <p:ext uri="{BB962C8B-B14F-4D97-AF65-F5344CB8AC3E}">
        <p14:creationId xmlns:p14="http://schemas.microsoft.com/office/powerpoint/2010/main" val="2526975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ue Section Break">
    <p:bg>
      <p:bgPr>
        <a:solidFill>
          <a:schemeClr val="accent4"/>
        </a:solidFill>
        <a:effectLst/>
      </p:bgPr>
    </p:bg>
    <p:spTree>
      <p:nvGrpSpPr>
        <p:cNvPr id="1" name=""/>
        <p:cNvGrpSpPr/>
        <p:nvPr/>
      </p:nvGrpSpPr>
      <p:grpSpPr>
        <a:xfrm>
          <a:off x="0" y="0"/>
          <a:ext cx="0" cy="0"/>
          <a:chOff x="0" y="0"/>
          <a:chExt cx="0" cy="0"/>
        </a:xfrm>
      </p:grpSpPr>
      <p:sp>
        <p:nvSpPr>
          <p:cNvPr id="11" name="Pentagon 10"/>
          <p:cNvSpPr/>
          <p:nvPr userDrawn="1"/>
        </p:nvSpPr>
        <p:spPr>
          <a:xfrm>
            <a:off x="0" y="0"/>
            <a:ext cx="8458198" cy="68580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Pentagon 11"/>
          <p:cNvSpPr/>
          <p:nvPr userDrawn="1"/>
        </p:nvSpPr>
        <p:spPr>
          <a:xfrm>
            <a:off x="0" y="0"/>
            <a:ext cx="7289798" cy="68580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itle 1"/>
          <p:cNvSpPr>
            <a:spLocks noGrp="1"/>
          </p:cNvSpPr>
          <p:nvPr>
            <p:ph type="ctrTitle" hasCustomPrompt="1"/>
          </p:nvPr>
        </p:nvSpPr>
        <p:spPr>
          <a:xfrm>
            <a:off x="3428999" y="2423160"/>
            <a:ext cx="5029199" cy="1828800"/>
          </a:xfrm>
        </p:spPr>
        <p:txBody>
          <a:bodyPr lIns="0" tIns="0" rIns="0" bIns="0" anchor="b">
            <a:noAutofit/>
          </a:bodyPr>
          <a:lstStyle>
            <a:lvl1pPr algn="r">
              <a:defRPr sz="3600" spc="-80">
                <a:solidFill>
                  <a:schemeClr val="bg1"/>
                </a:solidFill>
                <a:latin typeface="+mj-lt"/>
                <a:cs typeface="SapientSansBold"/>
              </a:defRPr>
            </a:lvl1pPr>
          </a:lstStyle>
          <a:p>
            <a:pPr lvl="0"/>
            <a:r>
              <a:rPr lang="en-US" dirty="0"/>
              <a:t>Section title</a:t>
            </a:r>
          </a:p>
        </p:txBody>
      </p:sp>
      <p:sp>
        <p:nvSpPr>
          <p:cNvPr id="10" name="Subtitle 2"/>
          <p:cNvSpPr>
            <a:spLocks noGrp="1"/>
          </p:cNvSpPr>
          <p:nvPr>
            <p:ph type="subTitle" idx="1" hasCustomPrompt="1"/>
          </p:nvPr>
        </p:nvSpPr>
        <p:spPr>
          <a:xfrm>
            <a:off x="3428999" y="4343400"/>
            <a:ext cx="5022892" cy="685800"/>
          </a:xfrm>
        </p:spPr>
        <p:txBody>
          <a:bodyPr lIns="0" tIns="0" rIns="0" bIns="0">
            <a:noAutofit/>
          </a:bodyPr>
          <a:lstStyle>
            <a:lvl1pPr marL="0" indent="0" algn="r">
              <a:buNone/>
              <a:defRPr sz="1700" b="0" i="1" spc="100">
                <a:solidFill>
                  <a:srgbClr val="FFFFFF"/>
                </a:solidFill>
                <a:latin typeface="+mn-lt"/>
                <a:cs typeface="SapientCentroSlab-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a:t>
            </a:r>
          </a:p>
        </p:txBody>
      </p:sp>
      <p:sp>
        <p:nvSpPr>
          <p:cNvPr id="9" name="Text Box 14"/>
          <p:cNvSpPr txBox="1">
            <a:spLocks noChangeArrowheads="1"/>
          </p:cNvSpPr>
          <p:nvPr userDrawn="1"/>
        </p:nvSpPr>
        <p:spPr bwMode="auto">
          <a:xfrm>
            <a:off x="8647113" y="657929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FFFFFF"/>
                </a:solidFill>
                <a:latin typeface="+mn-lt"/>
                <a:cs typeface="SapientSansRegular"/>
              </a:rPr>
              <a:t> </a:t>
            </a:r>
            <a:fld id="{4225D95B-3580-C74C-AC82-B8FCF626B418}" type="slidenum">
              <a:rPr lang="en-US" sz="1000" b="1" smtClean="0">
                <a:solidFill>
                  <a:srgbClr val="FFFFFF"/>
                </a:solidFill>
                <a:latin typeface="+mn-lt"/>
                <a:cs typeface="SapientSansRegular"/>
              </a:rPr>
              <a:pPr algn="r" fontAlgn="auto">
                <a:lnSpc>
                  <a:spcPct val="101000"/>
                </a:lnSpc>
                <a:spcBef>
                  <a:spcPct val="50000"/>
                </a:spcBef>
                <a:spcAft>
                  <a:spcPts val="0"/>
                </a:spcAft>
                <a:defRPr/>
              </a:pPr>
              <a:t>‹#›</a:t>
            </a:fld>
            <a:endParaRPr lang="en-US" sz="1000" b="1" dirty="0">
              <a:solidFill>
                <a:srgbClr val="FFFFFF"/>
              </a:solidFill>
              <a:latin typeface="+mn-lt"/>
              <a:cs typeface="SapientSansRegular"/>
            </a:endParaRPr>
          </a:p>
        </p:txBody>
      </p:sp>
      <p:pic>
        <p:nvPicPr>
          <p:cNvPr id="13" name="Picture 12" descr="NCI-Logo-White-Kno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6579290"/>
            <a:ext cx="1916887" cy="182880"/>
          </a:xfrm>
          <a:prstGeom prst="rect">
            <a:avLst/>
          </a:prstGeom>
        </p:spPr>
      </p:pic>
    </p:spTree>
    <p:extLst>
      <p:ext uri="{BB962C8B-B14F-4D97-AF65-F5344CB8AC3E}">
        <p14:creationId xmlns:p14="http://schemas.microsoft.com/office/powerpoint/2010/main" val="26312181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ue Section Break ALT">
    <p:bg>
      <p:bgPr>
        <a:solidFill>
          <a:schemeClr val="bg1"/>
        </a:solidFill>
        <a:effectLst/>
      </p:bgPr>
    </p:bg>
    <p:spTree>
      <p:nvGrpSpPr>
        <p:cNvPr id="1" name=""/>
        <p:cNvGrpSpPr/>
        <p:nvPr/>
      </p:nvGrpSpPr>
      <p:grpSpPr>
        <a:xfrm>
          <a:off x="0" y="0"/>
          <a:ext cx="0" cy="0"/>
          <a:chOff x="0" y="0"/>
          <a:chExt cx="0" cy="0"/>
        </a:xfrm>
      </p:grpSpPr>
      <p:sp>
        <p:nvSpPr>
          <p:cNvPr id="10" name="Pentagon 9"/>
          <p:cNvSpPr/>
          <p:nvPr userDrawn="1"/>
        </p:nvSpPr>
        <p:spPr>
          <a:xfrm>
            <a:off x="1525270" y="0"/>
            <a:ext cx="2870200" cy="6858000"/>
          </a:xfrm>
          <a:prstGeom prst="homePlate">
            <a:avLst>
              <a:gd name="adj" fmla="val 47787"/>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Pentagon 11"/>
          <p:cNvSpPr/>
          <p:nvPr userDrawn="1"/>
        </p:nvSpPr>
        <p:spPr>
          <a:xfrm>
            <a:off x="0" y="0"/>
            <a:ext cx="3227070" cy="6858000"/>
          </a:xfrm>
          <a:prstGeom prst="homePlate">
            <a:avLst>
              <a:gd name="adj" fmla="val 42671"/>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le 1"/>
          <p:cNvSpPr>
            <a:spLocks noGrp="1"/>
          </p:cNvSpPr>
          <p:nvPr>
            <p:ph type="ctrTitle" hasCustomPrompt="1"/>
          </p:nvPr>
        </p:nvSpPr>
        <p:spPr>
          <a:xfrm>
            <a:off x="4395470" y="2423160"/>
            <a:ext cx="4062728" cy="1828800"/>
          </a:xfrm>
        </p:spPr>
        <p:txBody>
          <a:bodyPr lIns="0" tIns="0" rIns="0" bIns="0" anchor="b">
            <a:noAutofit/>
          </a:bodyPr>
          <a:lstStyle>
            <a:lvl1pPr algn="r">
              <a:defRPr sz="3600" spc="-80" baseline="0">
                <a:solidFill>
                  <a:schemeClr val="tx2"/>
                </a:solidFill>
                <a:latin typeface="+mj-lt"/>
                <a:cs typeface="SapientSansBold"/>
              </a:defRPr>
            </a:lvl1pPr>
          </a:lstStyle>
          <a:p>
            <a:pPr lvl="0"/>
            <a:r>
              <a:rPr lang="en-US" dirty="0"/>
              <a:t>Section title</a:t>
            </a:r>
          </a:p>
        </p:txBody>
      </p:sp>
      <p:sp>
        <p:nvSpPr>
          <p:cNvPr id="9" name="Subtitle 2"/>
          <p:cNvSpPr>
            <a:spLocks noGrp="1"/>
          </p:cNvSpPr>
          <p:nvPr>
            <p:ph type="subTitle" idx="1" hasCustomPrompt="1"/>
          </p:nvPr>
        </p:nvSpPr>
        <p:spPr>
          <a:xfrm>
            <a:off x="4395469" y="4343400"/>
            <a:ext cx="4056421" cy="685800"/>
          </a:xfrm>
        </p:spPr>
        <p:txBody>
          <a:bodyPr lIns="0" tIns="0" rIns="0" bIns="0">
            <a:noAutofit/>
          </a:bodyPr>
          <a:lstStyle>
            <a:lvl1pPr marL="0" indent="0" algn="r">
              <a:buNone/>
              <a:defRPr sz="1700" b="0" i="1" spc="100">
                <a:solidFill>
                  <a:schemeClr val="accent3"/>
                </a:solidFill>
                <a:latin typeface="+mn-lt"/>
                <a:cs typeface="SapientCentroSlab-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a:t>
            </a:r>
          </a:p>
        </p:txBody>
      </p:sp>
      <p:sp>
        <p:nvSpPr>
          <p:cNvPr id="13" name="Text Box 14"/>
          <p:cNvSpPr txBox="1">
            <a:spLocks noChangeArrowheads="1"/>
          </p:cNvSpPr>
          <p:nvPr userDrawn="1"/>
        </p:nvSpPr>
        <p:spPr bwMode="auto">
          <a:xfrm>
            <a:off x="8647113" y="657929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pic>
        <p:nvPicPr>
          <p:cNvPr id="15" name="Picture 14" descr="NCI-Logo-White-Kno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6579290"/>
            <a:ext cx="1916887" cy="182880"/>
          </a:xfrm>
          <a:prstGeom prst="rect">
            <a:avLst/>
          </a:prstGeom>
        </p:spPr>
      </p:pic>
    </p:spTree>
    <p:extLst>
      <p:ext uri="{BB962C8B-B14F-4D97-AF65-F5344CB8AC3E}">
        <p14:creationId xmlns:p14="http://schemas.microsoft.com/office/powerpoint/2010/main" val="33152516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accent4"/>
        </a:solidFill>
        <a:effectLst/>
      </p:bgPr>
    </p:bg>
    <p:spTree>
      <p:nvGrpSpPr>
        <p:cNvPr id="1" name=""/>
        <p:cNvGrpSpPr/>
        <p:nvPr/>
      </p:nvGrpSpPr>
      <p:grpSpPr>
        <a:xfrm>
          <a:off x="0" y="0"/>
          <a:ext cx="0" cy="0"/>
          <a:chOff x="0" y="0"/>
          <a:chExt cx="0" cy="0"/>
        </a:xfrm>
      </p:grpSpPr>
      <p:sp>
        <p:nvSpPr>
          <p:cNvPr id="5" name="Pentagon 4"/>
          <p:cNvSpPr/>
          <p:nvPr userDrawn="1"/>
        </p:nvSpPr>
        <p:spPr>
          <a:xfrm>
            <a:off x="0" y="0"/>
            <a:ext cx="8458198" cy="68580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Pentagon 7"/>
          <p:cNvSpPr/>
          <p:nvPr userDrawn="1"/>
        </p:nvSpPr>
        <p:spPr>
          <a:xfrm>
            <a:off x="0" y="0"/>
            <a:ext cx="7289798" cy="68580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Placeholder 8"/>
          <p:cNvSpPr>
            <a:spLocks noGrp="1"/>
          </p:cNvSpPr>
          <p:nvPr>
            <p:ph type="body" sz="quarter" idx="10" hasCustomPrompt="1"/>
          </p:nvPr>
        </p:nvSpPr>
        <p:spPr>
          <a:xfrm>
            <a:off x="685800" y="1828800"/>
            <a:ext cx="7772400" cy="3200400"/>
          </a:xfrm>
        </p:spPr>
        <p:txBody>
          <a:bodyPr anchor="ctr">
            <a:noAutofit/>
          </a:bodyPr>
          <a:lstStyle>
            <a:lvl1pPr marL="0" indent="0" algn="ctr">
              <a:spcAft>
                <a:spcPts val="0"/>
              </a:spcAft>
              <a:buNone/>
              <a:defRPr sz="2800" b="0" i="1" baseline="0">
                <a:solidFill>
                  <a:srgbClr val="FFFFFF"/>
                </a:solidFill>
                <a:latin typeface="+mn-lt"/>
                <a:cs typeface="SapientCentroSlab-Light"/>
              </a:defRPr>
            </a:lvl1pPr>
          </a:lstStyle>
          <a:p>
            <a:pPr lvl="0"/>
            <a:r>
              <a:rPr lang="en-US" dirty="0"/>
              <a:t>Vision Quote</a:t>
            </a:r>
            <a:br>
              <a:rPr lang="en-US" dirty="0"/>
            </a:br>
            <a:r>
              <a:rPr lang="en-US" dirty="0"/>
              <a:t>“</a:t>
            </a:r>
            <a:r>
              <a:rPr lang="en-US" dirty="0" err="1"/>
              <a:t>Lorem</a:t>
            </a:r>
            <a:r>
              <a:rPr lang="en-US" dirty="0"/>
              <a:t> </a:t>
            </a:r>
            <a:r>
              <a:rPr lang="en-US" dirty="0" err="1"/>
              <a:t>ipsum</a:t>
            </a:r>
            <a:r>
              <a:rPr lang="en-US" dirty="0"/>
              <a:t> dolor sit </a:t>
            </a:r>
            <a:r>
              <a:rPr lang="en-US" dirty="0" err="1"/>
              <a:t>amet</a:t>
            </a:r>
            <a:r>
              <a:rPr lang="en-US" dirty="0"/>
              <a:t>, fugit </a:t>
            </a:r>
            <a:r>
              <a:rPr lang="en-US" dirty="0" err="1"/>
              <a:t>liberavisse</a:t>
            </a:r>
            <a:r>
              <a:rPr lang="en-US" dirty="0"/>
              <a:t> </a:t>
            </a:r>
            <a:br>
              <a:rPr lang="en-US" dirty="0"/>
            </a:br>
            <a:r>
              <a:rPr lang="en-US" dirty="0" err="1"/>
              <a:t>nec</a:t>
            </a:r>
            <a:r>
              <a:rPr lang="en-US" dirty="0"/>
              <a:t> at. </a:t>
            </a:r>
            <a:r>
              <a:rPr lang="en-US" dirty="0" err="1"/>
              <a:t>Essent</a:t>
            </a:r>
            <a:r>
              <a:rPr lang="en-US" dirty="0"/>
              <a:t> </a:t>
            </a:r>
            <a:r>
              <a:rPr lang="en-US" dirty="0" err="1"/>
              <a:t>elaboraret</a:t>
            </a:r>
            <a:r>
              <a:rPr lang="en-US" dirty="0"/>
              <a:t> </a:t>
            </a:r>
            <a:r>
              <a:rPr lang="en-US" dirty="0" err="1"/>
              <a:t>conclusionemque</a:t>
            </a:r>
            <a:r>
              <a:rPr lang="en-US" dirty="0"/>
              <a:t> </a:t>
            </a:r>
            <a:br>
              <a:rPr lang="en-US" dirty="0"/>
            </a:br>
            <a:r>
              <a:rPr lang="en-US" dirty="0" err="1"/>
              <a:t>eam</a:t>
            </a:r>
            <a:r>
              <a:rPr lang="en-US" dirty="0"/>
              <a:t> id. Quo ex </a:t>
            </a:r>
            <a:r>
              <a:rPr lang="en-US" dirty="0" err="1"/>
              <a:t>laboramus</a:t>
            </a:r>
            <a:r>
              <a:rPr lang="en-US" dirty="0"/>
              <a:t> </a:t>
            </a:r>
            <a:r>
              <a:rPr lang="en-US" dirty="0" err="1"/>
              <a:t>accommodare</a:t>
            </a:r>
            <a:r>
              <a:rPr lang="en-US" dirty="0"/>
              <a:t>, </a:t>
            </a:r>
            <a:br>
              <a:rPr lang="en-US" dirty="0"/>
            </a:br>
            <a:r>
              <a:rPr lang="en-US" dirty="0"/>
              <a:t>his </a:t>
            </a:r>
            <a:r>
              <a:rPr lang="en-US" dirty="0" err="1"/>
              <a:t>falli</a:t>
            </a:r>
            <a:r>
              <a:rPr lang="en-US" dirty="0"/>
              <a:t> </a:t>
            </a:r>
            <a:r>
              <a:rPr lang="en-US" dirty="0" err="1"/>
              <a:t>deleniti</a:t>
            </a:r>
            <a:r>
              <a:rPr lang="en-US" dirty="0"/>
              <a:t> </a:t>
            </a:r>
            <a:r>
              <a:rPr lang="en-US" dirty="0" err="1"/>
              <a:t>ei</a:t>
            </a:r>
            <a:r>
              <a:rPr lang="en-US" dirty="0"/>
              <a:t>. </a:t>
            </a:r>
            <a:r>
              <a:rPr lang="en-US" dirty="0" err="1"/>
              <a:t>Illud</a:t>
            </a:r>
            <a:r>
              <a:rPr lang="en-US" dirty="0"/>
              <a:t> postulant </a:t>
            </a:r>
            <a:br>
              <a:rPr lang="en-US" dirty="0"/>
            </a:br>
            <a:r>
              <a:rPr lang="en-US" dirty="0" err="1"/>
              <a:t>adversarium</a:t>
            </a:r>
            <a:r>
              <a:rPr lang="en-US" dirty="0"/>
              <a:t> </a:t>
            </a:r>
            <a:r>
              <a:rPr lang="en-US" dirty="0" err="1"/>
              <a:t>ei</a:t>
            </a:r>
            <a:r>
              <a:rPr lang="en-US" dirty="0"/>
              <a:t> his.”</a:t>
            </a:r>
          </a:p>
        </p:txBody>
      </p:sp>
      <p:sp>
        <p:nvSpPr>
          <p:cNvPr id="10" name="Text Box 14"/>
          <p:cNvSpPr txBox="1">
            <a:spLocks noChangeArrowheads="1"/>
          </p:cNvSpPr>
          <p:nvPr userDrawn="1"/>
        </p:nvSpPr>
        <p:spPr bwMode="auto">
          <a:xfrm>
            <a:off x="8647113" y="657929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FFFFFF"/>
                </a:solidFill>
                <a:latin typeface="+mn-lt"/>
                <a:cs typeface="SapientSansRegular"/>
              </a:rPr>
              <a:t> </a:t>
            </a:r>
            <a:fld id="{4225D95B-3580-C74C-AC82-B8FCF626B418}" type="slidenum">
              <a:rPr lang="en-US" sz="1000" b="1" smtClean="0">
                <a:solidFill>
                  <a:srgbClr val="FFFFFF"/>
                </a:solidFill>
                <a:latin typeface="+mn-lt"/>
                <a:cs typeface="SapientSansRegular"/>
              </a:rPr>
              <a:pPr algn="r" fontAlgn="auto">
                <a:lnSpc>
                  <a:spcPct val="101000"/>
                </a:lnSpc>
                <a:spcBef>
                  <a:spcPct val="50000"/>
                </a:spcBef>
                <a:spcAft>
                  <a:spcPts val="0"/>
                </a:spcAft>
                <a:defRPr/>
              </a:pPr>
              <a:t>‹#›</a:t>
            </a:fld>
            <a:endParaRPr lang="en-US" sz="1000" b="1" dirty="0">
              <a:solidFill>
                <a:srgbClr val="FFFFFF"/>
              </a:solidFill>
              <a:latin typeface="+mn-lt"/>
              <a:cs typeface="SapientSansRegular"/>
            </a:endParaRPr>
          </a:p>
        </p:txBody>
      </p:sp>
      <p:pic>
        <p:nvPicPr>
          <p:cNvPr id="11" name="Picture 10" descr="NCI-Logo-White-Kno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6579290"/>
            <a:ext cx="1916887" cy="182880"/>
          </a:xfrm>
          <a:prstGeom prst="rect">
            <a:avLst/>
          </a:prstGeom>
        </p:spPr>
      </p:pic>
    </p:spTree>
    <p:extLst>
      <p:ext uri="{BB962C8B-B14F-4D97-AF65-F5344CB8AC3E}">
        <p14:creationId xmlns:p14="http://schemas.microsoft.com/office/powerpoint/2010/main" val="18104469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One Column — Footer">
    <p:bg>
      <p:bgPr>
        <a:solidFill>
          <a:schemeClr val="bg1"/>
        </a:soli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93776" y="415544"/>
            <a:ext cx="8165592"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9" name="Text Box 14"/>
          <p:cNvSpPr txBox="1">
            <a:spLocks noChangeArrowheads="1"/>
          </p:cNvSpPr>
          <p:nvPr userDrawn="1"/>
        </p:nvSpPr>
        <p:spPr bwMode="auto">
          <a:xfrm>
            <a:off x="8647113" y="657929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pic>
        <p:nvPicPr>
          <p:cNvPr id="12" name="Picture 11" descr="NCI-Logo-Gray-Knock-NEW.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6579290"/>
            <a:ext cx="1916888" cy="182880"/>
          </a:xfrm>
          <a:prstGeom prst="rect">
            <a:avLst/>
          </a:prstGeom>
        </p:spPr>
      </p:pic>
      <p:sp>
        <p:nvSpPr>
          <p:cNvPr id="3" name="Content Placeholder 2"/>
          <p:cNvSpPr>
            <a:spLocks noGrp="1"/>
          </p:cNvSpPr>
          <p:nvPr>
            <p:ph sz="quarter" idx="11"/>
          </p:nvPr>
        </p:nvSpPr>
        <p:spPr>
          <a:xfrm>
            <a:off x="481521" y="1426633"/>
            <a:ext cx="8165592"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578004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One Column — No Footer">
    <p:bg>
      <p:bgPr>
        <a:solidFill>
          <a:schemeClr val="bg1"/>
        </a:soli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93776" y="415544"/>
            <a:ext cx="8165592"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9" name="Text Box 14"/>
          <p:cNvSpPr txBox="1">
            <a:spLocks noChangeArrowheads="1"/>
          </p:cNvSpPr>
          <p:nvPr userDrawn="1"/>
        </p:nvSpPr>
        <p:spPr bwMode="auto">
          <a:xfrm>
            <a:off x="8647113" y="657929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sp>
        <p:nvSpPr>
          <p:cNvPr id="5" name="Content Placeholder 2"/>
          <p:cNvSpPr>
            <a:spLocks noGrp="1"/>
          </p:cNvSpPr>
          <p:nvPr>
            <p:ph sz="quarter" idx="11"/>
          </p:nvPr>
        </p:nvSpPr>
        <p:spPr>
          <a:xfrm>
            <a:off x="481521" y="1426633"/>
            <a:ext cx="8165592"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8363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Column — Footer">
    <p:bg>
      <p:bgPr>
        <a:solidFill>
          <a:schemeClr val="bg1"/>
        </a:soli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93776" y="415544"/>
            <a:ext cx="8165592"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9" name="Text Box 14"/>
          <p:cNvSpPr txBox="1">
            <a:spLocks noChangeArrowheads="1"/>
          </p:cNvSpPr>
          <p:nvPr userDrawn="1"/>
        </p:nvSpPr>
        <p:spPr bwMode="auto">
          <a:xfrm>
            <a:off x="8647113" y="657929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pic>
        <p:nvPicPr>
          <p:cNvPr id="12" name="Picture 11" descr="NCI-Logo-Gray-Knock-NEW.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6579290"/>
            <a:ext cx="1916888" cy="182880"/>
          </a:xfrm>
          <a:prstGeom prst="rect">
            <a:avLst/>
          </a:prstGeom>
        </p:spPr>
      </p:pic>
      <p:sp>
        <p:nvSpPr>
          <p:cNvPr id="3" name="Content Placeholder 2"/>
          <p:cNvSpPr>
            <a:spLocks noGrp="1"/>
          </p:cNvSpPr>
          <p:nvPr>
            <p:ph sz="quarter" idx="11"/>
          </p:nvPr>
        </p:nvSpPr>
        <p:spPr>
          <a:xfrm>
            <a:off x="481521" y="1426633"/>
            <a:ext cx="8165592"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408009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lumn Left — Footer">
    <p:bg>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415544"/>
            <a:ext cx="8165592"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pic>
        <p:nvPicPr>
          <p:cNvPr id="9" name="Picture 8" descr="NCI-Logo-Gray-Knock-NEW.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6579290"/>
            <a:ext cx="1916888" cy="182880"/>
          </a:xfrm>
          <a:prstGeom prst="rect">
            <a:avLst/>
          </a:prstGeom>
        </p:spPr>
      </p:pic>
      <p:sp>
        <p:nvSpPr>
          <p:cNvPr id="14" name="Text Box 14"/>
          <p:cNvSpPr txBox="1">
            <a:spLocks noChangeArrowheads="1"/>
          </p:cNvSpPr>
          <p:nvPr userDrawn="1"/>
        </p:nvSpPr>
        <p:spPr bwMode="auto">
          <a:xfrm>
            <a:off x="8647113" y="657929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sp>
        <p:nvSpPr>
          <p:cNvPr id="6" name="Content Placeholder 2"/>
          <p:cNvSpPr>
            <a:spLocks noGrp="1"/>
          </p:cNvSpPr>
          <p:nvPr>
            <p:ph sz="quarter" idx="11"/>
          </p:nvPr>
        </p:nvSpPr>
        <p:spPr>
          <a:xfrm>
            <a:off x="481521" y="1426633"/>
            <a:ext cx="4120642"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4"/>
          <p:cNvSpPr>
            <a:spLocks noGrp="1"/>
          </p:cNvSpPr>
          <p:nvPr>
            <p:ph sz="quarter" idx="12"/>
          </p:nvPr>
        </p:nvSpPr>
        <p:spPr>
          <a:xfrm>
            <a:off x="4762055" y="1426633"/>
            <a:ext cx="3897313" cy="480060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6162240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lumn Left — No Footer">
    <p:bg>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415544"/>
            <a:ext cx="8165592"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4" name="Text Box 14"/>
          <p:cNvSpPr txBox="1">
            <a:spLocks noChangeArrowheads="1"/>
          </p:cNvSpPr>
          <p:nvPr userDrawn="1"/>
        </p:nvSpPr>
        <p:spPr bwMode="auto">
          <a:xfrm>
            <a:off x="8647113" y="657929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sp>
        <p:nvSpPr>
          <p:cNvPr id="5" name="Content Placeholder 2"/>
          <p:cNvSpPr>
            <a:spLocks noGrp="1"/>
          </p:cNvSpPr>
          <p:nvPr>
            <p:ph sz="quarter" idx="11"/>
          </p:nvPr>
        </p:nvSpPr>
        <p:spPr>
          <a:xfrm>
            <a:off x="481521" y="1426633"/>
            <a:ext cx="4120642"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p:cNvSpPr>
            <a:spLocks noGrp="1"/>
          </p:cNvSpPr>
          <p:nvPr>
            <p:ph sz="quarter" idx="12"/>
          </p:nvPr>
        </p:nvSpPr>
        <p:spPr>
          <a:xfrm>
            <a:off x="4762055" y="1426633"/>
            <a:ext cx="3897313" cy="480060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9338305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lumn Right — Footer">
    <p:bg>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415544"/>
            <a:ext cx="8165592"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pic>
        <p:nvPicPr>
          <p:cNvPr id="9" name="Picture 8" descr="NCI-Logo-Gray-Knock-NEW.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6579290"/>
            <a:ext cx="1916888" cy="182880"/>
          </a:xfrm>
          <a:prstGeom prst="rect">
            <a:avLst/>
          </a:prstGeom>
        </p:spPr>
      </p:pic>
      <p:sp>
        <p:nvSpPr>
          <p:cNvPr id="14" name="Text Box 14"/>
          <p:cNvSpPr txBox="1">
            <a:spLocks noChangeArrowheads="1"/>
          </p:cNvSpPr>
          <p:nvPr userDrawn="1"/>
        </p:nvSpPr>
        <p:spPr bwMode="auto">
          <a:xfrm>
            <a:off x="8647113" y="657929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sp>
        <p:nvSpPr>
          <p:cNvPr id="6" name="Content Placeholder 2"/>
          <p:cNvSpPr>
            <a:spLocks noGrp="1"/>
          </p:cNvSpPr>
          <p:nvPr>
            <p:ph sz="quarter" idx="11"/>
          </p:nvPr>
        </p:nvSpPr>
        <p:spPr>
          <a:xfrm>
            <a:off x="4538726" y="1426633"/>
            <a:ext cx="4120642"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4"/>
          <p:cNvSpPr>
            <a:spLocks noGrp="1"/>
          </p:cNvSpPr>
          <p:nvPr>
            <p:ph sz="quarter" idx="12"/>
          </p:nvPr>
        </p:nvSpPr>
        <p:spPr>
          <a:xfrm>
            <a:off x="493776" y="1426633"/>
            <a:ext cx="3897313" cy="480060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25064035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lumn Right — No Footer">
    <p:bg>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415544"/>
            <a:ext cx="8165592"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4" name="Text Box 14"/>
          <p:cNvSpPr txBox="1">
            <a:spLocks noChangeArrowheads="1"/>
          </p:cNvSpPr>
          <p:nvPr userDrawn="1"/>
        </p:nvSpPr>
        <p:spPr bwMode="auto">
          <a:xfrm>
            <a:off x="8647113" y="657929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sp>
        <p:nvSpPr>
          <p:cNvPr id="5" name="Content Placeholder 2"/>
          <p:cNvSpPr>
            <a:spLocks noGrp="1"/>
          </p:cNvSpPr>
          <p:nvPr>
            <p:ph sz="quarter" idx="11"/>
          </p:nvPr>
        </p:nvSpPr>
        <p:spPr>
          <a:xfrm>
            <a:off x="4538726" y="1426633"/>
            <a:ext cx="4120642"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p:cNvSpPr>
            <a:spLocks noGrp="1"/>
          </p:cNvSpPr>
          <p:nvPr>
            <p:ph sz="quarter" idx="12"/>
          </p:nvPr>
        </p:nvSpPr>
        <p:spPr>
          <a:xfrm>
            <a:off x="493776" y="1426633"/>
            <a:ext cx="3897313" cy="480060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31979269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ingle Graphic — Footer">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93776" y="415544"/>
            <a:ext cx="8165592"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pic>
        <p:nvPicPr>
          <p:cNvPr id="8" name="Picture 7" descr="NCI-Logo-Gray-Knock-NEW.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6579290"/>
            <a:ext cx="1916888" cy="182880"/>
          </a:xfrm>
          <a:prstGeom prst="rect">
            <a:avLst/>
          </a:prstGeom>
        </p:spPr>
      </p:pic>
      <p:sp>
        <p:nvSpPr>
          <p:cNvPr id="10" name="Text Box 14"/>
          <p:cNvSpPr txBox="1">
            <a:spLocks noChangeArrowheads="1"/>
          </p:cNvSpPr>
          <p:nvPr userDrawn="1"/>
        </p:nvSpPr>
        <p:spPr bwMode="auto">
          <a:xfrm>
            <a:off x="8647113" y="657929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spTree>
    <p:extLst>
      <p:ext uri="{BB962C8B-B14F-4D97-AF65-F5344CB8AC3E}">
        <p14:creationId xmlns:p14="http://schemas.microsoft.com/office/powerpoint/2010/main" val="5967143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ingle Graphic — No Footer">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93776" y="415544"/>
            <a:ext cx="8165592"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0" name="Text Box 14"/>
          <p:cNvSpPr txBox="1">
            <a:spLocks noChangeArrowheads="1"/>
          </p:cNvSpPr>
          <p:nvPr userDrawn="1"/>
        </p:nvSpPr>
        <p:spPr bwMode="auto">
          <a:xfrm>
            <a:off x="8647113" y="657929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spTree>
    <p:extLst>
      <p:ext uri="{BB962C8B-B14F-4D97-AF65-F5344CB8AC3E}">
        <p14:creationId xmlns:p14="http://schemas.microsoft.com/office/powerpoint/2010/main" val="4500878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lank — Footer">
    <p:bg>
      <p:bgPr>
        <a:solidFill>
          <a:schemeClr val="bg1"/>
        </a:solidFill>
        <a:effectLst/>
      </p:bgPr>
    </p:bg>
    <p:spTree>
      <p:nvGrpSpPr>
        <p:cNvPr id="1" name=""/>
        <p:cNvGrpSpPr/>
        <p:nvPr/>
      </p:nvGrpSpPr>
      <p:grpSpPr>
        <a:xfrm>
          <a:off x="0" y="0"/>
          <a:ext cx="0" cy="0"/>
          <a:chOff x="0" y="0"/>
          <a:chExt cx="0" cy="0"/>
        </a:xfrm>
      </p:grpSpPr>
      <p:sp>
        <p:nvSpPr>
          <p:cNvPr id="7" name="Text Box 14"/>
          <p:cNvSpPr txBox="1">
            <a:spLocks noChangeArrowheads="1"/>
          </p:cNvSpPr>
          <p:nvPr userDrawn="1"/>
        </p:nvSpPr>
        <p:spPr bwMode="auto">
          <a:xfrm>
            <a:off x="8647113" y="657929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pic>
        <p:nvPicPr>
          <p:cNvPr id="12" name="Picture 11" descr="NCI-Logo-Gray-Knock-NEW.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6579290"/>
            <a:ext cx="1916888" cy="182880"/>
          </a:xfrm>
          <a:prstGeom prst="rect">
            <a:avLst/>
          </a:prstGeom>
        </p:spPr>
      </p:pic>
    </p:spTree>
    <p:extLst>
      <p:ext uri="{BB962C8B-B14F-4D97-AF65-F5344CB8AC3E}">
        <p14:creationId xmlns:p14="http://schemas.microsoft.com/office/powerpoint/2010/main" val="1263991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ank — No Footer">
    <p:bg>
      <p:bgPr>
        <a:solidFill>
          <a:schemeClr val="bg1"/>
        </a:solidFill>
        <a:effectLst/>
      </p:bgPr>
    </p:bg>
    <p:spTree>
      <p:nvGrpSpPr>
        <p:cNvPr id="1" name=""/>
        <p:cNvGrpSpPr/>
        <p:nvPr/>
      </p:nvGrpSpPr>
      <p:grpSpPr>
        <a:xfrm>
          <a:off x="0" y="0"/>
          <a:ext cx="0" cy="0"/>
          <a:chOff x="0" y="0"/>
          <a:chExt cx="0" cy="0"/>
        </a:xfrm>
      </p:grpSpPr>
      <p:sp>
        <p:nvSpPr>
          <p:cNvPr id="3" name="Text Box 14"/>
          <p:cNvSpPr txBox="1">
            <a:spLocks noChangeArrowheads="1"/>
          </p:cNvSpPr>
          <p:nvPr userDrawn="1"/>
        </p:nvSpPr>
        <p:spPr bwMode="auto">
          <a:xfrm>
            <a:off x="8647113" y="657929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spTree>
    <p:extLst>
      <p:ext uri="{BB962C8B-B14F-4D97-AF65-F5344CB8AC3E}">
        <p14:creationId xmlns:p14="http://schemas.microsoft.com/office/powerpoint/2010/main" val="39770735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ack Cover Blue">
    <p:bg>
      <p:bgPr>
        <a:solidFill>
          <a:schemeClr val="accent4"/>
        </a:solidFill>
        <a:effectLst/>
      </p:bgPr>
    </p:bg>
    <p:spTree>
      <p:nvGrpSpPr>
        <p:cNvPr id="1" name=""/>
        <p:cNvGrpSpPr/>
        <p:nvPr/>
      </p:nvGrpSpPr>
      <p:grpSpPr>
        <a:xfrm>
          <a:off x="0" y="0"/>
          <a:ext cx="0" cy="0"/>
          <a:chOff x="0" y="0"/>
          <a:chExt cx="0" cy="0"/>
        </a:xfrm>
      </p:grpSpPr>
      <p:sp>
        <p:nvSpPr>
          <p:cNvPr id="7" name="Pentagon 6"/>
          <p:cNvSpPr/>
          <p:nvPr userDrawn="1"/>
        </p:nvSpPr>
        <p:spPr>
          <a:xfrm>
            <a:off x="0" y="0"/>
            <a:ext cx="8458198" cy="68580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Pentagon 8"/>
          <p:cNvSpPr/>
          <p:nvPr userDrawn="1"/>
        </p:nvSpPr>
        <p:spPr>
          <a:xfrm>
            <a:off x="0" y="0"/>
            <a:ext cx="7289798" cy="68580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 name="Group 1"/>
          <p:cNvGrpSpPr>
            <a:grpSpLocks noChangeAspect="1"/>
          </p:cNvGrpSpPr>
          <p:nvPr userDrawn="1"/>
        </p:nvGrpSpPr>
        <p:grpSpPr>
          <a:xfrm>
            <a:off x="2568989" y="2915920"/>
            <a:ext cx="4052793" cy="1007110"/>
            <a:chOff x="1524000" y="2654300"/>
            <a:chExt cx="6235066" cy="1549400"/>
          </a:xfrm>
        </p:grpSpPr>
        <p:pic>
          <p:nvPicPr>
            <p:cNvPr id="4" name="Picture 3" descr="NCI-Logo-Sta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05201" y="2844800"/>
              <a:ext cx="4253865" cy="1162050"/>
            </a:xfrm>
            <a:prstGeom prst="rect">
              <a:avLst/>
            </a:prstGeom>
          </p:spPr>
        </p:pic>
        <p:pic>
          <p:nvPicPr>
            <p:cNvPr id="5" name="Picture 4" descr="4_hhs_logo_whit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24000" y="2654300"/>
              <a:ext cx="1549400" cy="1549400"/>
            </a:xfrm>
            <a:prstGeom prst="rect">
              <a:avLst/>
            </a:prstGeom>
          </p:spPr>
        </p:pic>
      </p:grpSp>
      <p:sp>
        <p:nvSpPr>
          <p:cNvPr id="6" name="TextBox 13"/>
          <p:cNvSpPr txBox="1">
            <a:spLocks noChangeArrowheads="1"/>
          </p:cNvSpPr>
          <p:nvPr userDrawn="1"/>
        </p:nvSpPr>
        <p:spPr bwMode="auto">
          <a:xfrm>
            <a:off x="1684260" y="6083300"/>
            <a:ext cx="581199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1800" b="1" dirty="0">
                <a:solidFill>
                  <a:schemeClr val="bg1"/>
                </a:solidFill>
                <a:latin typeface="Arial" charset="0"/>
              </a:rPr>
              <a:t>www.cancer.gov                 www.cancer.gov/espanol</a:t>
            </a:r>
          </a:p>
        </p:txBody>
      </p:sp>
    </p:spTree>
    <p:extLst>
      <p:ext uri="{BB962C8B-B14F-4D97-AF65-F5344CB8AC3E}">
        <p14:creationId xmlns:p14="http://schemas.microsoft.com/office/powerpoint/2010/main" val="5944355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7DEF255-9E92-4BC8-B73C-F6AD4A31ABE1}" type="datetime1">
              <a:rPr lang="en-US" smtClean="0"/>
              <a:t>9/15/2022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C480871-6B7F-2340-8264-5A22A4086E27}" type="slidenum">
              <a:rPr lang="en-US" smtClean="0"/>
              <a:t>‹#›</a:t>
            </a:fld>
            <a:endParaRPr lang="en-US" dirty="0"/>
          </a:p>
        </p:txBody>
      </p:sp>
    </p:spTree>
    <p:extLst>
      <p:ext uri="{BB962C8B-B14F-4D97-AF65-F5344CB8AC3E}">
        <p14:creationId xmlns:p14="http://schemas.microsoft.com/office/powerpoint/2010/main" val="1862036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ne Column — No Footer">
    <p:bg>
      <p:bgPr>
        <a:solidFill>
          <a:schemeClr val="bg1"/>
        </a:soli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93776" y="415544"/>
            <a:ext cx="8165592"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9" name="Text Box 14"/>
          <p:cNvSpPr txBox="1">
            <a:spLocks noChangeArrowheads="1"/>
          </p:cNvSpPr>
          <p:nvPr userDrawn="1"/>
        </p:nvSpPr>
        <p:spPr bwMode="auto">
          <a:xfrm>
            <a:off x="8647113" y="657929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sp>
        <p:nvSpPr>
          <p:cNvPr id="5" name="Content Placeholder 2"/>
          <p:cNvSpPr>
            <a:spLocks noGrp="1"/>
          </p:cNvSpPr>
          <p:nvPr>
            <p:ph sz="quarter" idx="11"/>
          </p:nvPr>
        </p:nvSpPr>
        <p:spPr>
          <a:xfrm>
            <a:off x="481521" y="1426633"/>
            <a:ext cx="8165592"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1679630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lue Title Slide">
    <p:bg>
      <p:bgPr>
        <a:solidFill>
          <a:schemeClr val="accent4"/>
        </a:solidFill>
        <a:effectLst/>
      </p:bgPr>
    </p:bg>
    <p:spTree>
      <p:nvGrpSpPr>
        <p:cNvPr id="1" name=""/>
        <p:cNvGrpSpPr/>
        <p:nvPr/>
      </p:nvGrpSpPr>
      <p:grpSpPr>
        <a:xfrm>
          <a:off x="0" y="0"/>
          <a:ext cx="0" cy="0"/>
          <a:chOff x="0" y="0"/>
          <a:chExt cx="0" cy="0"/>
        </a:xfrm>
      </p:grpSpPr>
      <p:sp>
        <p:nvSpPr>
          <p:cNvPr id="7" name="Pentagon 6"/>
          <p:cNvSpPr/>
          <p:nvPr userDrawn="1"/>
        </p:nvSpPr>
        <p:spPr>
          <a:xfrm>
            <a:off x="1168401" y="0"/>
            <a:ext cx="2870200" cy="6858000"/>
          </a:xfrm>
          <a:prstGeom prst="homePlate">
            <a:avLst>
              <a:gd name="adj" fmla="val 47787"/>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0" name="Pentagon 19"/>
          <p:cNvSpPr/>
          <p:nvPr userDrawn="1"/>
        </p:nvSpPr>
        <p:spPr>
          <a:xfrm>
            <a:off x="0" y="0"/>
            <a:ext cx="2870200" cy="6858000"/>
          </a:xfrm>
          <a:prstGeom prst="homePlate">
            <a:avLst>
              <a:gd name="adj" fmla="val 47787"/>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9" name="Rectangle 18"/>
          <p:cNvSpPr/>
          <p:nvPr userDrawn="1"/>
        </p:nvSpPr>
        <p:spPr>
          <a:xfrm flipV="1">
            <a:off x="0" y="5029200"/>
            <a:ext cx="9144000" cy="1828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0" name="Title 1"/>
          <p:cNvSpPr>
            <a:spLocks noGrp="1"/>
          </p:cNvSpPr>
          <p:nvPr>
            <p:ph type="ctrTitle" hasCustomPrompt="1"/>
          </p:nvPr>
        </p:nvSpPr>
        <p:spPr>
          <a:xfrm>
            <a:off x="685800" y="1645920"/>
            <a:ext cx="7772400" cy="1827842"/>
          </a:xfrm>
        </p:spPr>
        <p:txBody>
          <a:bodyPr lIns="0" tIns="0" rIns="0" bIns="0" anchor="b">
            <a:noAutofit/>
          </a:bodyPr>
          <a:lstStyle>
            <a:lvl1pPr algn="r">
              <a:defRPr sz="2700" b="0" i="0">
                <a:solidFill>
                  <a:srgbClr val="FFFFFF"/>
                </a:solidFill>
                <a:latin typeface="Arial"/>
                <a:cs typeface="Arial"/>
              </a:defRPr>
            </a:lvl1pPr>
          </a:lstStyle>
          <a:p>
            <a:r>
              <a:rPr lang="en-US" dirty="0"/>
              <a:t>Title of the presentation</a:t>
            </a:r>
          </a:p>
        </p:txBody>
      </p:sp>
      <p:sp>
        <p:nvSpPr>
          <p:cNvPr id="11" name="Subtitle 2"/>
          <p:cNvSpPr>
            <a:spLocks noGrp="1"/>
          </p:cNvSpPr>
          <p:nvPr>
            <p:ph type="subTitle" idx="1" hasCustomPrompt="1"/>
          </p:nvPr>
        </p:nvSpPr>
        <p:spPr>
          <a:xfrm>
            <a:off x="685800" y="3566160"/>
            <a:ext cx="7772400" cy="686376"/>
          </a:xfrm>
        </p:spPr>
        <p:txBody>
          <a:bodyPr lIns="0" tIns="0" rIns="0" bIns="0" anchor="t">
            <a:noAutofit/>
          </a:bodyPr>
          <a:lstStyle>
            <a:lvl1pPr marL="0" indent="0" algn="r">
              <a:buNone/>
              <a:defRPr sz="1350" b="0" i="1" spc="75">
                <a:solidFill>
                  <a:schemeClr val="bg1"/>
                </a:solidFill>
                <a:latin typeface="Arial"/>
                <a:cs typeface="Aria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Subtitle goes here </a:t>
            </a:r>
          </a:p>
        </p:txBody>
      </p:sp>
      <p:pic>
        <p:nvPicPr>
          <p:cNvPr id="12" name="Picture 11" descr="NCI-Logo-Color.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710327"/>
            <a:ext cx="4974336" cy="474575"/>
          </a:xfrm>
          <a:prstGeom prst="rect">
            <a:avLst/>
          </a:prstGeom>
        </p:spPr>
      </p:pic>
      <p:sp>
        <p:nvSpPr>
          <p:cNvPr id="9" name="Date Placeholder 3"/>
          <p:cNvSpPr>
            <a:spLocks noGrp="1"/>
          </p:cNvSpPr>
          <p:nvPr>
            <p:ph type="dt" sz="half" idx="2"/>
          </p:nvPr>
        </p:nvSpPr>
        <p:spPr>
          <a:xfrm>
            <a:off x="6400800" y="5727700"/>
            <a:ext cx="2286000" cy="457200"/>
          </a:xfrm>
          <a:prstGeom prst="rect">
            <a:avLst/>
          </a:prstGeom>
        </p:spPr>
        <p:txBody>
          <a:bodyPr vert="horz" lIns="0" tIns="0" rIns="0" bIns="0" rtlCol="0" anchor="ctr"/>
          <a:lstStyle>
            <a:lvl1pPr algn="r" fontAlgn="auto">
              <a:spcBef>
                <a:spcPts val="0"/>
              </a:spcBef>
              <a:spcAft>
                <a:spcPts val="0"/>
              </a:spcAft>
              <a:defRPr lang="en-US" sz="1200" smtClean="0"/>
            </a:lvl1pPr>
          </a:lstStyle>
          <a:p>
            <a:pPr>
              <a:defRPr/>
            </a:pPr>
            <a:fld id="{BEA5AB7A-9B0B-4299-BB1F-7615EC011B5A}" type="datetime1">
              <a:rPr lang="en-US" smtClean="0"/>
              <a:t>9/15/2022</a:t>
            </a:fld>
            <a:endParaRPr lang="en-US" dirty="0"/>
          </a:p>
        </p:txBody>
      </p:sp>
    </p:spTree>
    <p:extLst>
      <p:ext uri="{BB962C8B-B14F-4D97-AF65-F5344CB8AC3E}">
        <p14:creationId xmlns:p14="http://schemas.microsoft.com/office/powerpoint/2010/main" val="3775353675"/>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Agenda with Sub-Bullet">
    <p:bg>
      <p:bgPr>
        <a:solidFill>
          <a:schemeClr val="bg1"/>
        </a:solidFill>
        <a:effectLst/>
      </p:bgPr>
    </p:bg>
    <p:spTree>
      <p:nvGrpSpPr>
        <p:cNvPr id="1" name=""/>
        <p:cNvGrpSpPr/>
        <p:nvPr/>
      </p:nvGrpSpPr>
      <p:grpSpPr>
        <a:xfrm>
          <a:off x="0" y="0"/>
          <a:ext cx="0" cy="0"/>
          <a:chOff x="0" y="0"/>
          <a:chExt cx="0" cy="0"/>
        </a:xfrm>
      </p:grpSpPr>
      <p:sp>
        <p:nvSpPr>
          <p:cNvPr id="6" name="Pentagon 5"/>
          <p:cNvSpPr/>
          <p:nvPr userDrawn="1"/>
        </p:nvSpPr>
        <p:spPr>
          <a:xfrm>
            <a:off x="1168401" y="0"/>
            <a:ext cx="2870200" cy="6858000"/>
          </a:xfrm>
          <a:prstGeom prst="homePlate">
            <a:avLst>
              <a:gd name="adj" fmla="val 47787"/>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9" name="Pentagon 8"/>
          <p:cNvSpPr/>
          <p:nvPr userDrawn="1"/>
        </p:nvSpPr>
        <p:spPr>
          <a:xfrm>
            <a:off x="0" y="0"/>
            <a:ext cx="2870200" cy="6858000"/>
          </a:xfrm>
          <a:prstGeom prst="homePlate">
            <a:avLst>
              <a:gd name="adj" fmla="val 47787"/>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5" name="Text Box 14"/>
          <p:cNvSpPr txBox="1">
            <a:spLocks noChangeArrowheads="1"/>
          </p:cNvSpPr>
          <p:nvPr userDrawn="1"/>
        </p:nvSpPr>
        <p:spPr bwMode="auto">
          <a:xfrm>
            <a:off x="8647114" y="657929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sp>
        <p:nvSpPr>
          <p:cNvPr id="10" name="Text Placeholder 12"/>
          <p:cNvSpPr>
            <a:spLocks noGrp="1"/>
          </p:cNvSpPr>
          <p:nvPr>
            <p:ph type="body" sz="quarter" idx="10" hasCustomPrompt="1"/>
          </p:nvPr>
        </p:nvSpPr>
        <p:spPr>
          <a:xfrm>
            <a:off x="4334256" y="0"/>
            <a:ext cx="4297680" cy="6858000"/>
          </a:xfrm>
        </p:spPr>
        <p:txBody>
          <a:bodyPr anchor="ctr">
            <a:noAutofit/>
          </a:bodyPr>
          <a:lstStyle>
            <a:lvl1pPr marL="342900" marR="0" indent="-342900" algn="l" defTabSz="342900" rtl="0" eaLnBrk="1" fontAlgn="auto" latinLnBrk="0" hangingPunct="1">
              <a:lnSpc>
                <a:spcPct val="100000"/>
              </a:lnSpc>
              <a:spcBef>
                <a:spcPts val="0"/>
              </a:spcBef>
              <a:spcAft>
                <a:spcPts val="750"/>
              </a:spcAft>
              <a:buClr>
                <a:schemeClr val="accent1"/>
              </a:buClr>
              <a:buSzTx/>
              <a:buFont typeface="+mj-lt"/>
              <a:buAutoNum type="arabicPeriod"/>
              <a:tabLst/>
              <a:defRPr i="1">
                <a:solidFill>
                  <a:srgbClr val="000000"/>
                </a:solidFill>
              </a:defRPr>
            </a:lvl1pPr>
            <a:lvl2pPr marL="514350" marR="0" indent="-171450" algn="l" defTabSz="342900" rtl="0" eaLnBrk="1" fontAlgn="auto" latinLnBrk="0" hangingPunct="1">
              <a:lnSpc>
                <a:spcPct val="100000"/>
              </a:lnSpc>
              <a:spcBef>
                <a:spcPts val="0"/>
              </a:spcBef>
              <a:spcAft>
                <a:spcPts val="750"/>
              </a:spcAft>
              <a:buClr>
                <a:schemeClr val="accent1"/>
              </a:buClr>
              <a:buSzTx/>
              <a:buFont typeface="Wingdings" charset="2"/>
              <a:buChar char="§"/>
              <a:tabLst/>
              <a:defRPr lang="en-US" sz="1425" i="1" kern="1200" baseline="0" dirty="0" smtClean="0">
                <a:solidFill>
                  <a:srgbClr val="000000"/>
                </a:solidFill>
                <a:latin typeface="+mn-lt"/>
                <a:ea typeface="ＭＳ Ｐゴシック" charset="0"/>
                <a:cs typeface="SapientCentroSlab-Light"/>
              </a:defRPr>
            </a:lvl2pPr>
          </a:lstStyle>
          <a:p>
            <a:r>
              <a:rPr lang="en-US" dirty="0"/>
              <a:t>Agenda Item 1</a:t>
            </a:r>
          </a:p>
          <a:p>
            <a:pPr lvl="1"/>
            <a:r>
              <a:rPr lang="en-US" dirty="0"/>
              <a:t>Agenda Item 1a</a:t>
            </a:r>
          </a:p>
          <a:p>
            <a:pPr lvl="1"/>
            <a:r>
              <a:rPr lang="en-US" dirty="0"/>
              <a:t>Agenda Item 1b</a:t>
            </a:r>
          </a:p>
          <a:p>
            <a:r>
              <a:rPr lang="en-US" dirty="0"/>
              <a:t>Agenda Item 2</a:t>
            </a:r>
          </a:p>
          <a:p>
            <a:pPr lvl="1"/>
            <a:r>
              <a:rPr lang="en-US" dirty="0"/>
              <a:t>Agenda Item 2a</a:t>
            </a:r>
          </a:p>
          <a:p>
            <a:pPr lvl="1"/>
            <a:r>
              <a:rPr lang="en-US" dirty="0"/>
              <a:t>Agenda Item 2b</a:t>
            </a:r>
          </a:p>
          <a:p>
            <a:r>
              <a:rPr lang="en-US" dirty="0"/>
              <a:t>Agenda Item 3</a:t>
            </a:r>
          </a:p>
          <a:p>
            <a:pPr marL="514350" marR="0" lvl="1" indent="-171450" algn="l" defTabSz="342900" rtl="0" eaLnBrk="1" fontAlgn="auto" latinLnBrk="0" hangingPunct="1">
              <a:lnSpc>
                <a:spcPct val="100000"/>
              </a:lnSpc>
              <a:spcBef>
                <a:spcPts val="0"/>
              </a:spcBef>
              <a:spcAft>
                <a:spcPts val="750"/>
              </a:spcAft>
              <a:buClr>
                <a:schemeClr val="accent1"/>
              </a:buClr>
              <a:buSzTx/>
              <a:buFont typeface="Wingdings" charset="2"/>
              <a:buChar char="§"/>
              <a:tabLst/>
              <a:defRPr/>
            </a:pPr>
            <a:r>
              <a:rPr lang="en-US" dirty="0"/>
              <a:t>Agenda Item 3a</a:t>
            </a:r>
          </a:p>
          <a:p>
            <a:pPr marL="514350" marR="0" lvl="1" indent="-171450" algn="l" defTabSz="342900" rtl="0" eaLnBrk="1" fontAlgn="auto" latinLnBrk="0" hangingPunct="1">
              <a:lnSpc>
                <a:spcPct val="100000"/>
              </a:lnSpc>
              <a:spcBef>
                <a:spcPts val="0"/>
              </a:spcBef>
              <a:spcAft>
                <a:spcPts val="750"/>
              </a:spcAft>
              <a:buClr>
                <a:schemeClr val="accent1"/>
              </a:buClr>
              <a:buSzTx/>
              <a:buFont typeface="Wingdings" charset="2"/>
              <a:buChar char="§"/>
              <a:tabLst/>
              <a:defRPr/>
            </a:pPr>
            <a:r>
              <a:rPr lang="en-US" dirty="0"/>
              <a:t>Agenda Item 3b</a:t>
            </a:r>
          </a:p>
          <a:p>
            <a:pPr marL="514350" marR="0" lvl="1" indent="-171450" algn="l" defTabSz="342900" rtl="0" eaLnBrk="1" fontAlgn="auto" latinLnBrk="0" hangingPunct="1">
              <a:lnSpc>
                <a:spcPct val="100000"/>
              </a:lnSpc>
              <a:spcBef>
                <a:spcPts val="0"/>
              </a:spcBef>
              <a:spcAft>
                <a:spcPts val="750"/>
              </a:spcAft>
              <a:buClr>
                <a:schemeClr val="accent1"/>
              </a:buClr>
              <a:buSzTx/>
              <a:buFont typeface="Wingdings" charset="2"/>
              <a:buChar char="§"/>
              <a:tabLst/>
              <a:defRPr/>
            </a:pPr>
            <a:r>
              <a:rPr lang="en-US" dirty="0"/>
              <a:t>Agenda Item 3c</a:t>
            </a:r>
          </a:p>
          <a:p>
            <a:r>
              <a:rPr lang="en-US" dirty="0"/>
              <a:t>Agenda Item 4</a:t>
            </a:r>
          </a:p>
        </p:txBody>
      </p:sp>
      <p:sp>
        <p:nvSpPr>
          <p:cNvPr id="8" name="Title 1"/>
          <p:cNvSpPr>
            <a:spLocks noGrp="1"/>
          </p:cNvSpPr>
          <p:nvPr>
            <p:ph type="title" hasCustomPrompt="1"/>
          </p:nvPr>
        </p:nvSpPr>
        <p:spPr>
          <a:xfrm>
            <a:off x="493776" y="1737360"/>
            <a:ext cx="3017520" cy="1828800"/>
          </a:xfrm>
        </p:spPr>
        <p:txBody>
          <a:bodyPr lIns="0" tIns="0" rIns="0" bIns="0" anchor="b">
            <a:noAutofit/>
          </a:bodyPr>
          <a:lstStyle>
            <a:lvl1pPr algn="r">
              <a:lnSpc>
                <a:spcPct val="90000"/>
              </a:lnSpc>
              <a:defRPr sz="1800">
                <a:solidFill>
                  <a:srgbClr val="123E57"/>
                </a:solidFill>
                <a:latin typeface="+mj-lt"/>
                <a:cs typeface="SapientSansBold"/>
              </a:defRPr>
            </a:lvl1pPr>
          </a:lstStyle>
          <a:p>
            <a:r>
              <a:rPr lang="en-US" dirty="0"/>
              <a:t>Agenda</a:t>
            </a:r>
          </a:p>
        </p:txBody>
      </p:sp>
      <p:pic>
        <p:nvPicPr>
          <p:cNvPr id="2" name="Picture 1" descr="NCI-Logo-Gray-Knock-NEW.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1" y="6579290"/>
            <a:ext cx="1916888" cy="182880"/>
          </a:xfrm>
          <a:prstGeom prst="rect">
            <a:avLst/>
          </a:prstGeom>
        </p:spPr>
      </p:pic>
    </p:spTree>
    <p:extLst>
      <p:ext uri="{BB962C8B-B14F-4D97-AF65-F5344CB8AC3E}">
        <p14:creationId xmlns:p14="http://schemas.microsoft.com/office/powerpoint/2010/main" val="22257370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lue Section Break">
    <p:bg>
      <p:bgPr>
        <a:solidFill>
          <a:schemeClr val="accent4"/>
        </a:solidFill>
        <a:effectLst/>
      </p:bgPr>
    </p:bg>
    <p:spTree>
      <p:nvGrpSpPr>
        <p:cNvPr id="1" name=""/>
        <p:cNvGrpSpPr/>
        <p:nvPr/>
      </p:nvGrpSpPr>
      <p:grpSpPr>
        <a:xfrm>
          <a:off x="0" y="0"/>
          <a:ext cx="0" cy="0"/>
          <a:chOff x="0" y="0"/>
          <a:chExt cx="0" cy="0"/>
        </a:xfrm>
      </p:grpSpPr>
      <p:sp>
        <p:nvSpPr>
          <p:cNvPr id="11" name="Pentagon 10"/>
          <p:cNvSpPr/>
          <p:nvPr userDrawn="1"/>
        </p:nvSpPr>
        <p:spPr>
          <a:xfrm>
            <a:off x="0" y="0"/>
            <a:ext cx="8458198" cy="68580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2" name="Pentagon 11"/>
          <p:cNvSpPr/>
          <p:nvPr userDrawn="1"/>
        </p:nvSpPr>
        <p:spPr>
          <a:xfrm>
            <a:off x="1" y="0"/>
            <a:ext cx="7289798" cy="68580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Title 1"/>
          <p:cNvSpPr>
            <a:spLocks noGrp="1"/>
          </p:cNvSpPr>
          <p:nvPr>
            <p:ph type="ctrTitle" hasCustomPrompt="1"/>
          </p:nvPr>
        </p:nvSpPr>
        <p:spPr>
          <a:xfrm>
            <a:off x="3429000" y="2423160"/>
            <a:ext cx="5029199" cy="1828800"/>
          </a:xfrm>
        </p:spPr>
        <p:txBody>
          <a:bodyPr lIns="0" tIns="0" rIns="0" bIns="0" anchor="b">
            <a:noAutofit/>
          </a:bodyPr>
          <a:lstStyle>
            <a:lvl1pPr algn="r">
              <a:defRPr sz="2700" spc="-60">
                <a:solidFill>
                  <a:schemeClr val="bg1"/>
                </a:solidFill>
                <a:latin typeface="+mj-lt"/>
                <a:cs typeface="SapientSansBold"/>
              </a:defRPr>
            </a:lvl1pPr>
          </a:lstStyle>
          <a:p>
            <a:pPr lvl="0"/>
            <a:r>
              <a:rPr lang="en-US" dirty="0"/>
              <a:t>Section title</a:t>
            </a:r>
          </a:p>
        </p:txBody>
      </p:sp>
      <p:sp>
        <p:nvSpPr>
          <p:cNvPr id="10" name="Subtitle 2"/>
          <p:cNvSpPr>
            <a:spLocks noGrp="1"/>
          </p:cNvSpPr>
          <p:nvPr>
            <p:ph type="subTitle" idx="1" hasCustomPrompt="1"/>
          </p:nvPr>
        </p:nvSpPr>
        <p:spPr>
          <a:xfrm>
            <a:off x="3429000" y="4343400"/>
            <a:ext cx="5022892" cy="685800"/>
          </a:xfrm>
        </p:spPr>
        <p:txBody>
          <a:bodyPr lIns="0" tIns="0" rIns="0" bIns="0">
            <a:noAutofit/>
          </a:bodyPr>
          <a:lstStyle>
            <a:lvl1pPr marL="0" indent="0" algn="r">
              <a:buNone/>
              <a:defRPr sz="1275" b="0" i="1" spc="75">
                <a:solidFill>
                  <a:srgbClr val="FFFFFF"/>
                </a:solidFill>
                <a:latin typeface="+mn-lt"/>
                <a:cs typeface="SapientCentroSlab-Ligh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Subtitle goes here</a:t>
            </a:r>
          </a:p>
        </p:txBody>
      </p:sp>
      <p:sp>
        <p:nvSpPr>
          <p:cNvPr id="9" name="Text Box 14"/>
          <p:cNvSpPr txBox="1">
            <a:spLocks noChangeArrowheads="1"/>
          </p:cNvSpPr>
          <p:nvPr userDrawn="1"/>
        </p:nvSpPr>
        <p:spPr bwMode="auto">
          <a:xfrm>
            <a:off x="8647114" y="657929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FFFFFF"/>
                </a:solidFill>
                <a:latin typeface="+mn-lt"/>
                <a:cs typeface="SapientSansRegular"/>
              </a:rPr>
              <a:t> </a:t>
            </a:r>
            <a:fld id="{4225D95B-3580-C74C-AC82-B8FCF626B418}" type="slidenum">
              <a:rPr lang="en-US" sz="750" b="1" smtClean="0">
                <a:solidFill>
                  <a:srgbClr val="FFFFFF"/>
                </a:solidFill>
                <a:latin typeface="+mn-lt"/>
                <a:cs typeface="SapientSansRegular"/>
              </a:rPr>
              <a:pPr algn="r" fontAlgn="auto">
                <a:lnSpc>
                  <a:spcPct val="101000"/>
                </a:lnSpc>
                <a:spcBef>
                  <a:spcPct val="50000"/>
                </a:spcBef>
                <a:spcAft>
                  <a:spcPts val="0"/>
                </a:spcAft>
                <a:defRPr/>
              </a:pPr>
              <a:t>‹#›</a:t>
            </a:fld>
            <a:endParaRPr lang="en-US" sz="750" b="1" dirty="0">
              <a:solidFill>
                <a:srgbClr val="FFFFFF"/>
              </a:solidFill>
              <a:latin typeface="+mn-lt"/>
              <a:cs typeface="SapientSansRegular"/>
            </a:endParaRPr>
          </a:p>
        </p:txBody>
      </p:sp>
      <p:pic>
        <p:nvPicPr>
          <p:cNvPr id="13" name="Picture 12" descr="NCI-Logo-White-Kno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1" y="6579290"/>
            <a:ext cx="1916887" cy="182880"/>
          </a:xfrm>
          <a:prstGeom prst="rect">
            <a:avLst/>
          </a:prstGeom>
        </p:spPr>
      </p:pic>
    </p:spTree>
    <p:extLst>
      <p:ext uri="{BB962C8B-B14F-4D97-AF65-F5344CB8AC3E}">
        <p14:creationId xmlns:p14="http://schemas.microsoft.com/office/powerpoint/2010/main" val="34626401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ue Section Break ALT">
    <p:bg>
      <p:bgPr>
        <a:solidFill>
          <a:schemeClr val="bg1"/>
        </a:solidFill>
        <a:effectLst/>
      </p:bgPr>
    </p:bg>
    <p:spTree>
      <p:nvGrpSpPr>
        <p:cNvPr id="1" name=""/>
        <p:cNvGrpSpPr/>
        <p:nvPr/>
      </p:nvGrpSpPr>
      <p:grpSpPr>
        <a:xfrm>
          <a:off x="0" y="0"/>
          <a:ext cx="0" cy="0"/>
          <a:chOff x="0" y="0"/>
          <a:chExt cx="0" cy="0"/>
        </a:xfrm>
      </p:grpSpPr>
      <p:sp>
        <p:nvSpPr>
          <p:cNvPr id="10" name="Pentagon 9"/>
          <p:cNvSpPr/>
          <p:nvPr userDrawn="1"/>
        </p:nvSpPr>
        <p:spPr>
          <a:xfrm>
            <a:off x="1525271" y="0"/>
            <a:ext cx="2870200" cy="6858000"/>
          </a:xfrm>
          <a:prstGeom prst="homePlate">
            <a:avLst>
              <a:gd name="adj" fmla="val 47787"/>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2" name="Pentagon 11"/>
          <p:cNvSpPr/>
          <p:nvPr userDrawn="1"/>
        </p:nvSpPr>
        <p:spPr>
          <a:xfrm>
            <a:off x="0" y="0"/>
            <a:ext cx="3227070" cy="6858000"/>
          </a:xfrm>
          <a:prstGeom prst="homePlate">
            <a:avLst>
              <a:gd name="adj" fmla="val 42671"/>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8" name="Title 1"/>
          <p:cNvSpPr>
            <a:spLocks noGrp="1"/>
          </p:cNvSpPr>
          <p:nvPr>
            <p:ph type="ctrTitle" hasCustomPrompt="1"/>
          </p:nvPr>
        </p:nvSpPr>
        <p:spPr>
          <a:xfrm>
            <a:off x="4395471" y="2423160"/>
            <a:ext cx="4062728" cy="1828800"/>
          </a:xfrm>
        </p:spPr>
        <p:txBody>
          <a:bodyPr lIns="0" tIns="0" rIns="0" bIns="0" anchor="b">
            <a:noAutofit/>
          </a:bodyPr>
          <a:lstStyle>
            <a:lvl1pPr algn="r">
              <a:defRPr sz="2700" spc="-60" baseline="0">
                <a:solidFill>
                  <a:schemeClr val="tx2"/>
                </a:solidFill>
                <a:latin typeface="+mj-lt"/>
                <a:cs typeface="SapientSansBold"/>
              </a:defRPr>
            </a:lvl1pPr>
          </a:lstStyle>
          <a:p>
            <a:pPr lvl="0"/>
            <a:r>
              <a:rPr lang="en-US" dirty="0"/>
              <a:t>Section title</a:t>
            </a:r>
          </a:p>
        </p:txBody>
      </p:sp>
      <p:sp>
        <p:nvSpPr>
          <p:cNvPr id="9" name="Subtitle 2"/>
          <p:cNvSpPr>
            <a:spLocks noGrp="1"/>
          </p:cNvSpPr>
          <p:nvPr>
            <p:ph type="subTitle" idx="1" hasCustomPrompt="1"/>
          </p:nvPr>
        </p:nvSpPr>
        <p:spPr>
          <a:xfrm>
            <a:off x="4395470" y="4343400"/>
            <a:ext cx="4056421" cy="685800"/>
          </a:xfrm>
        </p:spPr>
        <p:txBody>
          <a:bodyPr lIns="0" tIns="0" rIns="0" bIns="0">
            <a:noAutofit/>
          </a:bodyPr>
          <a:lstStyle>
            <a:lvl1pPr marL="0" indent="0" algn="r">
              <a:buNone/>
              <a:defRPr sz="1275" b="0" i="1" spc="75">
                <a:solidFill>
                  <a:schemeClr val="accent3"/>
                </a:solidFill>
                <a:latin typeface="+mn-lt"/>
                <a:cs typeface="SapientCentroSlab-Ligh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Subtitle goes here</a:t>
            </a:r>
          </a:p>
        </p:txBody>
      </p:sp>
      <p:sp>
        <p:nvSpPr>
          <p:cNvPr id="13" name="Text Box 14"/>
          <p:cNvSpPr txBox="1">
            <a:spLocks noChangeArrowheads="1"/>
          </p:cNvSpPr>
          <p:nvPr userDrawn="1"/>
        </p:nvSpPr>
        <p:spPr bwMode="auto">
          <a:xfrm>
            <a:off x="8647114" y="657929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pic>
        <p:nvPicPr>
          <p:cNvPr id="15" name="Picture 14" descr="NCI-Logo-White-Kno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1" y="6579290"/>
            <a:ext cx="1916887" cy="182880"/>
          </a:xfrm>
          <a:prstGeom prst="rect">
            <a:avLst/>
          </a:prstGeom>
        </p:spPr>
      </p:pic>
    </p:spTree>
    <p:extLst>
      <p:ext uri="{BB962C8B-B14F-4D97-AF65-F5344CB8AC3E}">
        <p14:creationId xmlns:p14="http://schemas.microsoft.com/office/powerpoint/2010/main" val="33302687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accent4"/>
        </a:solidFill>
        <a:effectLst/>
      </p:bgPr>
    </p:bg>
    <p:spTree>
      <p:nvGrpSpPr>
        <p:cNvPr id="1" name=""/>
        <p:cNvGrpSpPr/>
        <p:nvPr/>
      </p:nvGrpSpPr>
      <p:grpSpPr>
        <a:xfrm>
          <a:off x="0" y="0"/>
          <a:ext cx="0" cy="0"/>
          <a:chOff x="0" y="0"/>
          <a:chExt cx="0" cy="0"/>
        </a:xfrm>
      </p:grpSpPr>
      <p:sp>
        <p:nvSpPr>
          <p:cNvPr id="5" name="Pentagon 4"/>
          <p:cNvSpPr/>
          <p:nvPr userDrawn="1"/>
        </p:nvSpPr>
        <p:spPr>
          <a:xfrm>
            <a:off x="0" y="0"/>
            <a:ext cx="8458198" cy="68580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8" name="Pentagon 7"/>
          <p:cNvSpPr/>
          <p:nvPr userDrawn="1"/>
        </p:nvSpPr>
        <p:spPr>
          <a:xfrm>
            <a:off x="1" y="0"/>
            <a:ext cx="7289798" cy="68580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9" name="Text Placeholder 8"/>
          <p:cNvSpPr>
            <a:spLocks noGrp="1"/>
          </p:cNvSpPr>
          <p:nvPr>
            <p:ph type="body" sz="quarter" idx="10" hasCustomPrompt="1"/>
          </p:nvPr>
        </p:nvSpPr>
        <p:spPr>
          <a:xfrm>
            <a:off x="685800" y="1828800"/>
            <a:ext cx="7772400" cy="3200400"/>
          </a:xfrm>
        </p:spPr>
        <p:txBody>
          <a:bodyPr anchor="ctr">
            <a:noAutofit/>
          </a:bodyPr>
          <a:lstStyle>
            <a:lvl1pPr marL="0" indent="0" algn="ctr">
              <a:spcAft>
                <a:spcPts val="0"/>
              </a:spcAft>
              <a:buNone/>
              <a:defRPr sz="2100" b="0" i="1" baseline="0">
                <a:solidFill>
                  <a:srgbClr val="FFFFFF"/>
                </a:solidFill>
                <a:latin typeface="+mn-lt"/>
                <a:cs typeface="SapientCentroSlab-Light"/>
              </a:defRPr>
            </a:lvl1pPr>
          </a:lstStyle>
          <a:p>
            <a:pPr lvl="0"/>
            <a:r>
              <a:rPr lang="en-US" dirty="0"/>
              <a:t>Vision Quote</a:t>
            </a:r>
            <a:br>
              <a:rPr lang="en-US" dirty="0"/>
            </a:br>
            <a:r>
              <a:rPr lang="en-US" dirty="0"/>
              <a:t>“</a:t>
            </a:r>
            <a:r>
              <a:rPr lang="en-US" dirty="0" err="1"/>
              <a:t>Lorem</a:t>
            </a:r>
            <a:r>
              <a:rPr lang="en-US" dirty="0"/>
              <a:t> </a:t>
            </a:r>
            <a:r>
              <a:rPr lang="en-US" dirty="0" err="1"/>
              <a:t>ipsum</a:t>
            </a:r>
            <a:r>
              <a:rPr lang="en-US" dirty="0"/>
              <a:t> dolor sit </a:t>
            </a:r>
            <a:r>
              <a:rPr lang="en-US" dirty="0" err="1"/>
              <a:t>amet</a:t>
            </a:r>
            <a:r>
              <a:rPr lang="en-US" dirty="0"/>
              <a:t>, fugit </a:t>
            </a:r>
            <a:r>
              <a:rPr lang="en-US" dirty="0" err="1"/>
              <a:t>liberavisse</a:t>
            </a:r>
            <a:r>
              <a:rPr lang="en-US" dirty="0"/>
              <a:t> </a:t>
            </a:r>
            <a:br>
              <a:rPr lang="en-US" dirty="0"/>
            </a:br>
            <a:r>
              <a:rPr lang="en-US" dirty="0" err="1"/>
              <a:t>nec</a:t>
            </a:r>
            <a:r>
              <a:rPr lang="en-US" dirty="0"/>
              <a:t> at. </a:t>
            </a:r>
            <a:r>
              <a:rPr lang="en-US" dirty="0" err="1"/>
              <a:t>Essent</a:t>
            </a:r>
            <a:r>
              <a:rPr lang="en-US" dirty="0"/>
              <a:t> </a:t>
            </a:r>
            <a:r>
              <a:rPr lang="en-US" dirty="0" err="1"/>
              <a:t>elaboraret</a:t>
            </a:r>
            <a:r>
              <a:rPr lang="en-US" dirty="0"/>
              <a:t> </a:t>
            </a:r>
            <a:r>
              <a:rPr lang="en-US" dirty="0" err="1"/>
              <a:t>conclusionemque</a:t>
            </a:r>
            <a:r>
              <a:rPr lang="en-US" dirty="0"/>
              <a:t> </a:t>
            </a:r>
            <a:br>
              <a:rPr lang="en-US" dirty="0"/>
            </a:br>
            <a:r>
              <a:rPr lang="en-US" dirty="0" err="1"/>
              <a:t>eam</a:t>
            </a:r>
            <a:r>
              <a:rPr lang="en-US" dirty="0"/>
              <a:t> id. Quo ex </a:t>
            </a:r>
            <a:r>
              <a:rPr lang="en-US" dirty="0" err="1"/>
              <a:t>laboramus</a:t>
            </a:r>
            <a:r>
              <a:rPr lang="en-US" dirty="0"/>
              <a:t> </a:t>
            </a:r>
            <a:r>
              <a:rPr lang="en-US" dirty="0" err="1"/>
              <a:t>accommodare</a:t>
            </a:r>
            <a:r>
              <a:rPr lang="en-US" dirty="0"/>
              <a:t>, </a:t>
            </a:r>
            <a:br>
              <a:rPr lang="en-US" dirty="0"/>
            </a:br>
            <a:r>
              <a:rPr lang="en-US" dirty="0"/>
              <a:t>his </a:t>
            </a:r>
            <a:r>
              <a:rPr lang="en-US" dirty="0" err="1"/>
              <a:t>falli</a:t>
            </a:r>
            <a:r>
              <a:rPr lang="en-US" dirty="0"/>
              <a:t> </a:t>
            </a:r>
            <a:r>
              <a:rPr lang="en-US" dirty="0" err="1"/>
              <a:t>deleniti</a:t>
            </a:r>
            <a:r>
              <a:rPr lang="en-US" dirty="0"/>
              <a:t> </a:t>
            </a:r>
            <a:r>
              <a:rPr lang="en-US" dirty="0" err="1"/>
              <a:t>ei</a:t>
            </a:r>
            <a:r>
              <a:rPr lang="en-US" dirty="0"/>
              <a:t>. </a:t>
            </a:r>
            <a:r>
              <a:rPr lang="en-US" dirty="0" err="1"/>
              <a:t>Illud</a:t>
            </a:r>
            <a:r>
              <a:rPr lang="en-US" dirty="0"/>
              <a:t> postulant </a:t>
            </a:r>
            <a:br>
              <a:rPr lang="en-US" dirty="0"/>
            </a:br>
            <a:r>
              <a:rPr lang="en-US" dirty="0" err="1"/>
              <a:t>adversarium</a:t>
            </a:r>
            <a:r>
              <a:rPr lang="en-US" dirty="0"/>
              <a:t> </a:t>
            </a:r>
            <a:r>
              <a:rPr lang="en-US" dirty="0" err="1"/>
              <a:t>ei</a:t>
            </a:r>
            <a:r>
              <a:rPr lang="en-US" dirty="0"/>
              <a:t> his.”</a:t>
            </a:r>
          </a:p>
        </p:txBody>
      </p:sp>
      <p:sp>
        <p:nvSpPr>
          <p:cNvPr id="10" name="Text Box 14"/>
          <p:cNvSpPr txBox="1">
            <a:spLocks noChangeArrowheads="1"/>
          </p:cNvSpPr>
          <p:nvPr userDrawn="1"/>
        </p:nvSpPr>
        <p:spPr bwMode="auto">
          <a:xfrm>
            <a:off x="8647114" y="657929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FFFFFF"/>
                </a:solidFill>
                <a:latin typeface="+mn-lt"/>
                <a:cs typeface="SapientSansRegular"/>
              </a:rPr>
              <a:t> </a:t>
            </a:r>
            <a:fld id="{4225D95B-3580-C74C-AC82-B8FCF626B418}" type="slidenum">
              <a:rPr lang="en-US" sz="750" b="1" smtClean="0">
                <a:solidFill>
                  <a:srgbClr val="FFFFFF"/>
                </a:solidFill>
                <a:latin typeface="+mn-lt"/>
                <a:cs typeface="SapientSansRegular"/>
              </a:rPr>
              <a:pPr algn="r" fontAlgn="auto">
                <a:lnSpc>
                  <a:spcPct val="101000"/>
                </a:lnSpc>
                <a:spcBef>
                  <a:spcPct val="50000"/>
                </a:spcBef>
                <a:spcAft>
                  <a:spcPts val="0"/>
                </a:spcAft>
                <a:defRPr/>
              </a:pPr>
              <a:t>‹#›</a:t>
            </a:fld>
            <a:endParaRPr lang="en-US" sz="750" b="1" dirty="0">
              <a:solidFill>
                <a:srgbClr val="FFFFFF"/>
              </a:solidFill>
              <a:latin typeface="+mn-lt"/>
              <a:cs typeface="SapientSansRegular"/>
            </a:endParaRPr>
          </a:p>
        </p:txBody>
      </p:sp>
      <p:pic>
        <p:nvPicPr>
          <p:cNvPr id="11" name="Picture 10" descr="NCI-Logo-White-Kno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1" y="6579290"/>
            <a:ext cx="1916887" cy="182880"/>
          </a:xfrm>
          <a:prstGeom prst="rect">
            <a:avLst/>
          </a:prstGeom>
        </p:spPr>
      </p:pic>
    </p:spTree>
    <p:extLst>
      <p:ext uri="{BB962C8B-B14F-4D97-AF65-F5344CB8AC3E}">
        <p14:creationId xmlns:p14="http://schemas.microsoft.com/office/powerpoint/2010/main" val="16751895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One Column — Footer">
    <p:bg>
      <p:bgPr>
        <a:solidFill>
          <a:schemeClr val="bg1"/>
        </a:soli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93776" y="415546"/>
            <a:ext cx="8165592" cy="423193"/>
          </a:xfrm>
        </p:spPr>
        <p:txBody>
          <a:bodyPr lIns="0" tIns="0" rIns="0" bIns="0" anchor="b">
            <a:noAutofit/>
          </a:bodyPr>
          <a:lstStyle>
            <a:lvl1pPr>
              <a:lnSpc>
                <a:spcPct val="90000"/>
              </a:lnSpc>
              <a:defRPr sz="1800" baseline="0">
                <a:solidFill>
                  <a:srgbClr val="123E57"/>
                </a:solidFill>
                <a:latin typeface="+mj-lt"/>
                <a:cs typeface="SapientSansBold"/>
              </a:defRPr>
            </a:lvl1pPr>
          </a:lstStyle>
          <a:p>
            <a:r>
              <a:rPr lang="en-US" dirty="0"/>
              <a:t>Slide title</a:t>
            </a:r>
          </a:p>
        </p:txBody>
      </p:sp>
      <p:sp>
        <p:nvSpPr>
          <p:cNvPr id="9" name="Text Box 14"/>
          <p:cNvSpPr txBox="1">
            <a:spLocks noChangeArrowheads="1"/>
          </p:cNvSpPr>
          <p:nvPr userDrawn="1"/>
        </p:nvSpPr>
        <p:spPr bwMode="auto">
          <a:xfrm>
            <a:off x="8647114" y="657929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pic>
        <p:nvPicPr>
          <p:cNvPr id="12" name="Picture 11" descr="NCI-Logo-Gray-Knock-NEW.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1" y="6579290"/>
            <a:ext cx="1916888" cy="182880"/>
          </a:xfrm>
          <a:prstGeom prst="rect">
            <a:avLst/>
          </a:prstGeom>
        </p:spPr>
      </p:pic>
      <p:sp>
        <p:nvSpPr>
          <p:cNvPr id="3" name="Content Placeholder 2"/>
          <p:cNvSpPr>
            <a:spLocks noGrp="1"/>
          </p:cNvSpPr>
          <p:nvPr>
            <p:ph sz="quarter" idx="11"/>
          </p:nvPr>
        </p:nvSpPr>
        <p:spPr>
          <a:xfrm>
            <a:off x="481521" y="1426633"/>
            <a:ext cx="8165592"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3793500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One Column — No Footer">
    <p:bg>
      <p:bgPr>
        <a:solidFill>
          <a:schemeClr val="bg1"/>
        </a:soli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93776" y="415546"/>
            <a:ext cx="8165592" cy="423193"/>
          </a:xfrm>
        </p:spPr>
        <p:txBody>
          <a:bodyPr lIns="0" tIns="0" rIns="0" bIns="0" anchor="b">
            <a:noAutofit/>
          </a:bodyPr>
          <a:lstStyle>
            <a:lvl1pPr>
              <a:lnSpc>
                <a:spcPct val="90000"/>
              </a:lnSpc>
              <a:defRPr sz="1800" baseline="0">
                <a:solidFill>
                  <a:srgbClr val="123E57"/>
                </a:solidFill>
                <a:latin typeface="+mj-lt"/>
                <a:cs typeface="SapientSansBold"/>
              </a:defRPr>
            </a:lvl1pPr>
          </a:lstStyle>
          <a:p>
            <a:r>
              <a:rPr lang="en-US" dirty="0"/>
              <a:t>Slide title</a:t>
            </a:r>
          </a:p>
        </p:txBody>
      </p:sp>
      <p:sp>
        <p:nvSpPr>
          <p:cNvPr id="9" name="Text Box 14"/>
          <p:cNvSpPr txBox="1">
            <a:spLocks noChangeArrowheads="1"/>
          </p:cNvSpPr>
          <p:nvPr userDrawn="1"/>
        </p:nvSpPr>
        <p:spPr bwMode="auto">
          <a:xfrm>
            <a:off x="8647114" y="657929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sp>
        <p:nvSpPr>
          <p:cNvPr id="5" name="Content Placeholder 2"/>
          <p:cNvSpPr>
            <a:spLocks noGrp="1"/>
          </p:cNvSpPr>
          <p:nvPr>
            <p:ph sz="quarter" idx="11"/>
          </p:nvPr>
        </p:nvSpPr>
        <p:spPr>
          <a:xfrm>
            <a:off x="481521" y="1426633"/>
            <a:ext cx="8165592"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999700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lumn Left — Footer">
    <p:bg>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415546"/>
            <a:ext cx="8165592" cy="423193"/>
          </a:xfrm>
        </p:spPr>
        <p:txBody>
          <a:bodyPr lIns="0" tIns="0" rIns="0" bIns="0" anchor="b">
            <a:noAutofit/>
          </a:bodyPr>
          <a:lstStyle>
            <a:lvl1pPr>
              <a:lnSpc>
                <a:spcPct val="90000"/>
              </a:lnSpc>
              <a:defRPr sz="1800" baseline="0">
                <a:solidFill>
                  <a:srgbClr val="123E57"/>
                </a:solidFill>
                <a:latin typeface="+mj-lt"/>
                <a:cs typeface="SapientSansBold"/>
              </a:defRPr>
            </a:lvl1pPr>
          </a:lstStyle>
          <a:p>
            <a:r>
              <a:rPr lang="en-US" dirty="0"/>
              <a:t>Slide title</a:t>
            </a:r>
          </a:p>
        </p:txBody>
      </p:sp>
      <p:pic>
        <p:nvPicPr>
          <p:cNvPr id="9" name="Picture 8" descr="NCI-Logo-Gray-Knock-NEW.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1" y="6579290"/>
            <a:ext cx="1916888" cy="182880"/>
          </a:xfrm>
          <a:prstGeom prst="rect">
            <a:avLst/>
          </a:prstGeom>
        </p:spPr>
      </p:pic>
      <p:sp>
        <p:nvSpPr>
          <p:cNvPr id="14" name="Text Box 14"/>
          <p:cNvSpPr txBox="1">
            <a:spLocks noChangeArrowheads="1"/>
          </p:cNvSpPr>
          <p:nvPr userDrawn="1"/>
        </p:nvSpPr>
        <p:spPr bwMode="auto">
          <a:xfrm>
            <a:off x="8647114" y="657929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sp>
        <p:nvSpPr>
          <p:cNvPr id="6" name="Content Placeholder 2"/>
          <p:cNvSpPr>
            <a:spLocks noGrp="1"/>
          </p:cNvSpPr>
          <p:nvPr>
            <p:ph sz="quarter" idx="11"/>
          </p:nvPr>
        </p:nvSpPr>
        <p:spPr>
          <a:xfrm>
            <a:off x="481521" y="1426633"/>
            <a:ext cx="4120642"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4"/>
          <p:cNvSpPr>
            <a:spLocks noGrp="1"/>
          </p:cNvSpPr>
          <p:nvPr>
            <p:ph sz="quarter" idx="12"/>
          </p:nvPr>
        </p:nvSpPr>
        <p:spPr>
          <a:xfrm>
            <a:off x="4762056" y="1426633"/>
            <a:ext cx="3897313" cy="480060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523206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lumn Left — No Footer">
    <p:bg>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415546"/>
            <a:ext cx="8165592" cy="423193"/>
          </a:xfrm>
        </p:spPr>
        <p:txBody>
          <a:bodyPr lIns="0" tIns="0" rIns="0" bIns="0" anchor="b">
            <a:noAutofit/>
          </a:bodyPr>
          <a:lstStyle>
            <a:lvl1pPr>
              <a:lnSpc>
                <a:spcPct val="90000"/>
              </a:lnSpc>
              <a:defRPr sz="1800" baseline="0">
                <a:solidFill>
                  <a:srgbClr val="123E57"/>
                </a:solidFill>
                <a:latin typeface="+mj-lt"/>
                <a:cs typeface="SapientSansBold"/>
              </a:defRPr>
            </a:lvl1pPr>
          </a:lstStyle>
          <a:p>
            <a:r>
              <a:rPr lang="en-US" dirty="0"/>
              <a:t>Slide title</a:t>
            </a:r>
          </a:p>
        </p:txBody>
      </p:sp>
      <p:sp>
        <p:nvSpPr>
          <p:cNvPr id="14" name="Text Box 14"/>
          <p:cNvSpPr txBox="1">
            <a:spLocks noChangeArrowheads="1"/>
          </p:cNvSpPr>
          <p:nvPr userDrawn="1"/>
        </p:nvSpPr>
        <p:spPr bwMode="auto">
          <a:xfrm>
            <a:off x="8647114" y="657929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sp>
        <p:nvSpPr>
          <p:cNvPr id="5" name="Content Placeholder 2"/>
          <p:cNvSpPr>
            <a:spLocks noGrp="1"/>
          </p:cNvSpPr>
          <p:nvPr>
            <p:ph sz="quarter" idx="11"/>
          </p:nvPr>
        </p:nvSpPr>
        <p:spPr>
          <a:xfrm>
            <a:off x="481521" y="1426633"/>
            <a:ext cx="4120642"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p:cNvSpPr>
            <a:spLocks noGrp="1"/>
          </p:cNvSpPr>
          <p:nvPr>
            <p:ph sz="quarter" idx="12"/>
          </p:nvPr>
        </p:nvSpPr>
        <p:spPr>
          <a:xfrm>
            <a:off x="4762056" y="1426633"/>
            <a:ext cx="3897313" cy="480060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76046694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lumn Right — Footer">
    <p:bg>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415546"/>
            <a:ext cx="8165592" cy="423193"/>
          </a:xfrm>
        </p:spPr>
        <p:txBody>
          <a:bodyPr lIns="0" tIns="0" rIns="0" bIns="0" anchor="b">
            <a:noAutofit/>
          </a:bodyPr>
          <a:lstStyle>
            <a:lvl1pPr>
              <a:lnSpc>
                <a:spcPct val="90000"/>
              </a:lnSpc>
              <a:defRPr sz="1800" baseline="0">
                <a:solidFill>
                  <a:srgbClr val="123E57"/>
                </a:solidFill>
                <a:latin typeface="+mj-lt"/>
                <a:cs typeface="SapientSansBold"/>
              </a:defRPr>
            </a:lvl1pPr>
          </a:lstStyle>
          <a:p>
            <a:r>
              <a:rPr lang="en-US" dirty="0"/>
              <a:t>Slide title</a:t>
            </a:r>
          </a:p>
        </p:txBody>
      </p:sp>
      <p:pic>
        <p:nvPicPr>
          <p:cNvPr id="9" name="Picture 8" descr="NCI-Logo-Gray-Knock-NEW.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1" y="6579290"/>
            <a:ext cx="1916888" cy="182880"/>
          </a:xfrm>
          <a:prstGeom prst="rect">
            <a:avLst/>
          </a:prstGeom>
        </p:spPr>
      </p:pic>
      <p:sp>
        <p:nvSpPr>
          <p:cNvPr id="14" name="Text Box 14"/>
          <p:cNvSpPr txBox="1">
            <a:spLocks noChangeArrowheads="1"/>
          </p:cNvSpPr>
          <p:nvPr userDrawn="1"/>
        </p:nvSpPr>
        <p:spPr bwMode="auto">
          <a:xfrm>
            <a:off x="8647114" y="657929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sp>
        <p:nvSpPr>
          <p:cNvPr id="6" name="Content Placeholder 2"/>
          <p:cNvSpPr>
            <a:spLocks noGrp="1"/>
          </p:cNvSpPr>
          <p:nvPr>
            <p:ph sz="quarter" idx="11"/>
          </p:nvPr>
        </p:nvSpPr>
        <p:spPr>
          <a:xfrm>
            <a:off x="4538727" y="1426633"/>
            <a:ext cx="4120642"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4"/>
          <p:cNvSpPr>
            <a:spLocks noGrp="1"/>
          </p:cNvSpPr>
          <p:nvPr>
            <p:ph sz="quarter" idx="12"/>
          </p:nvPr>
        </p:nvSpPr>
        <p:spPr>
          <a:xfrm>
            <a:off x="493777" y="1426633"/>
            <a:ext cx="3897313" cy="480060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3720374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umn Left — Footer">
    <p:bg>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415544"/>
            <a:ext cx="8165592"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pic>
        <p:nvPicPr>
          <p:cNvPr id="9" name="Picture 8" descr="NCI-Logo-Gray-Knock-NEW.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6579290"/>
            <a:ext cx="1916888" cy="182880"/>
          </a:xfrm>
          <a:prstGeom prst="rect">
            <a:avLst/>
          </a:prstGeom>
        </p:spPr>
      </p:pic>
      <p:sp>
        <p:nvSpPr>
          <p:cNvPr id="14" name="Text Box 14"/>
          <p:cNvSpPr txBox="1">
            <a:spLocks noChangeArrowheads="1"/>
          </p:cNvSpPr>
          <p:nvPr userDrawn="1"/>
        </p:nvSpPr>
        <p:spPr bwMode="auto">
          <a:xfrm>
            <a:off x="8647113" y="657929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sp>
        <p:nvSpPr>
          <p:cNvPr id="6" name="Content Placeholder 2"/>
          <p:cNvSpPr>
            <a:spLocks noGrp="1"/>
          </p:cNvSpPr>
          <p:nvPr>
            <p:ph sz="quarter" idx="11"/>
          </p:nvPr>
        </p:nvSpPr>
        <p:spPr>
          <a:xfrm>
            <a:off x="481521" y="1426633"/>
            <a:ext cx="4120642"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4"/>
          <p:cNvSpPr>
            <a:spLocks noGrp="1"/>
          </p:cNvSpPr>
          <p:nvPr>
            <p:ph sz="quarter" idx="12"/>
          </p:nvPr>
        </p:nvSpPr>
        <p:spPr>
          <a:xfrm>
            <a:off x="4762055" y="1426633"/>
            <a:ext cx="3897313" cy="480060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1896753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lumn Right — No Footer">
    <p:bg>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415546"/>
            <a:ext cx="8165592" cy="423193"/>
          </a:xfrm>
        </p:spPr>
        <p:txBody>
          <a:bodyPr lIns="0" tIns="0" rIns="0" bIns="0" anchor="b">
            <a:noAutofit/>
          </a:bodyPr>
          <a:lstStyle>
            <a:lvl1pPr>
              <a:lnSpc>
                <a:spcPct val="90000"/>
              </a:lnSpc>
              <a:defRPr sz="1800" baseline="0">
                <a:solidFill>
                  <a:srgbClr val="123E57"/>
                </a:solidFill>
                <a:latin typeface="+mj-lt"/>
                <a:cs typeface="SapientSansBold"/>
              </a:defRPr>
            </a:lvl1pPr>
          </a:lstStyle>
          <a:p>
            <a:r>
              <a:rPr lang="en-US" dirty="0"/>
              <a:t>Slide title</a:t>
            </a:r>
          </a:p>
        </p:txBody>
      </p:sp>
      <p:sp>
        <p:nvSpPr>
          <p:cNvPr id="14" name="Text Box 14"/>
          <p:cNvSpPr txBox="1">
            <a:spLocks noChangeArrowheads="1"/>
          </p:cNvSpPr>
          <p:nvPr userDrawn="1"/>
        </p:nvSpPr>
        <p:spPr bwMode="auto">
          <a:xfrm>
            <a:off x="8647114" y="657929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sp>
        <p:nvSpPr>
          <p:cNvPr id="5" name="Content Placeholder 2"/>
          <p:cNvSpPr>
            <a:spLocks noGrp="1"/>
          </p:cNvSpPr>
          <p:nvPr>
            <p:ph sz="quarter" idx="11"/>
          </p:nvPr>
        </p:nvSpPr>
        <p:spPr>
          <a:xfrm>
            <a:off x="4538727" y="1426633"/>
            <a:ext cx="4120642"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p:cNvSpPr>
            <a:spLocks noGrp="1"/>
          </p:cNvSpPr>
          <p:nvPr>
            <p:ph sz="quarter" idx="12"/>
          </p:nvPr>
        </p:nvSpPr>
        <p:spPr>
          <a:xfrm>
            <a:off x="493777" y="1426633"/>
            <a:ext cx="3897313" cy="480060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39361358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ingle Graphic — Footer">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93776" y="415546"/>
            <a:ext cx="8165592" cy="423193"/>
          </a:xfrm>
        </p:spPr>
        <p:txBody>
          <a:bodyPr lIns="0" tIns="0" rIns="0" bIns="0" anchor="b">
            <a:noAutofit/>
          </a:bodyPr>
          <a:lstStyle>
            <a:lvl1pPr>
              <a:lnSpc>
                <a:spcPct val="90000"/>
              </a:lnSpc>
              <a:defRPr sz="1800" baseline="0">
                <a:solidFill>
                  <a:srgbClr val="123E57"/>
                </a:solidFill>
                <a:latin typeface="+mj-lt"/>
                <a:cs typeface="SapientSansBold"/>
              </a:defRPr>
            </a:lvl1pPr>
          </a:lstStyle>
          <a:p>
            <a:r>
              <a:rPr lang="en-US" dirty="0"/>
              <a:t>Slide title</a:t>
            </a:r>
          </a:p>
        </p:txBody>
      </p:sp>
      <p:pic>
        <p:nvPicPr>
          <p:cNvPr id="8" name="Picture 7" descr="NCI-Logo-Gray-Knock-NEW.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1" y="6579290"/>
            <a:ext cx="1916888" cy="182880"/>
          </a:xfrm>
          <a:prstGeom prst="rect">
            <a:avLst/>
          </a:prstGeom>
        </p:spPr>
      </p:pic>
      <p:sp>
        <p:nvSpPr>
          <p:cNvPr id="10" name="Text Box 14"/>
          <p:cNvSpPr txBox="1">
            <a:spLocks noChangeArrowheads="1"/>
          </p:cNvSpPr>
          <p:nvPr userDrawn="1"/>
        </p:nvSpPr>
        <p:spPr bwMode="auto">
          <a:xfrm>
            <a:off x="8647114" y="657929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spTree>
    <p:extLst>
      <p:ext uri="{BB962C8B-B14F-4D97-AF65-F5344CB8AC3E}">
        <p14:creationId xmlns:p14="http://schemas.microsoft.com/office/powerpoint/2010/main" val="281281266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ingle Graphic — No Footer">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93776" y="415546"/>
            <a:ext cx="8165592" cy="423193"/>
          </a:xfrm>
        </p:spPr>
        <p:txBody>
          <a:bodyPr lIns="0" tIns="0" rIns="0" bIns="0" anchor="b">
            <a:noAutofit/>
          </a:bodyPr>
          <a:lstStyle>
            <a:lvl1pPr>
              <a:lnSpc>
                <a:spcPct val="90000"/>
              </a:lnSpc>
              <a:defRPr sz="1800" baseline="0">
                <a:solidFill>
                  <a:srgbClr val="123E57"/>
                </a:solidFill>
                <a:latin typeface="+mj-lt"/>
                <a:cs typeface="SapientSansBold"/>
              </a:defRPr>
            </a:lvl1pPr>
          </a:lstStyle>
          <a:p>
            <a:r>
              <a:rPr lang="en-US" dirty="0"/>
              <a:t>Slide title</a:t>
            </a:r>
          </a:p>
        </p:txBody>
      </p:sp>
      <p:sp>
        <p:nvSpPr>
          <p:cNvPr id="10" name="Text Box 14"/>
          <p:cNvSpPr txBox="1">
            <a:spLocks noChangeArrowheads="1"/>
          </p:cNvSpPr>
          <p:nvPr userDrawn="1"/>
        </p:nvSpPr>
        <p:spPr bwMode="auto">
          <a:xfrm>
            <a:off x="8647114" y="657929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spTree>
    <p:extLst>
      <p:ext uri="{BB962C8B-B14F-4D97-AF65-F5344CB8AC3E}">
        <p14:creationId xmlns:p14="http://schemas.microsoft.com/office/powerpoint/2010/main" val="35829885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lank — Footer">
    <p:bg>
      <p:bgPr>
        <a:solidFill>
          <a:schemeClr val="bg1"/>
        </a:solidFill>
        <a:effectLst/>
      </p:bgPr>
    </p:bg>
    <p:spTree>
      <p:nvGrpSpPr>
        <p:cNvPr id="1" name=""/>
        <p:cNvGrpSpPr/>
        <p:nvPr/>
      </p:nvGrpSpPr>
      <p:grpSpPr>
        <a:xfrm>
          <a:off x="0" y="0"/>
          <a:ext cx="0" cy="0"/>
          <a:chOff x="0" y="0"/>
          <a:chExt cx="0" cy="0"/>
        </a:xfrm>
      </p:grpSpPr>
      <p:sp>
        <p:nvSpPr>
          <p:cNvPr id="7" name="Text Box 14"/>
          <p:cNvSpPr txBox="1">
            <a:spLocks noChangeArrowheads="1"/>
          </p:cNvSpPr>
          <p:nvPr userDrawn="1"/>
        </p:nvSpPr>
        <p:spPr bwMode="auto">
          <a:xfrm>
            <a:off x="8647114" y="657929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pic>
        <p:nvPicPr>
          <p:cNvPr id="12" name="Picture 11" descr="NCI-Logo-Gray-Knock-NEW.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1" y="6579290"/>
            <a:ext cx="1916888" cy="182880"/>
          </a:xfrm>
          <a:prstGeom prst="rect">
            <a:avLst/>
          </a:prstGeom>
        </p:spPr>
      </p:pic>
    </p:spTree>
    <p:extLst>
      <p:ext uri="{BB962C8B-B14F-4D97-AF65-F5344CB8AC3E}">
        <p14:creationId xmlns:p14="http://schemas.microsoft.com/office/powerpoint/2010/main" val="138739310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lank — No Footer">
    <p:bg>
      <p:bgPr>
        <a:solidFill>
          <a:schemeClr val="bg1"/>
        </a:solidFill>
        <a:effectLst/>
      </p:bgPr>
    </p:bg>
    <p:spTree>
      <p:nvGrpSpPr>
        <p:cNvPr id="1" name=""/>
        <p:cNvGrpSpPr/>
        <p:nvPr/>
      </p:nvGrpSpPr>
      <p:grpSpPr>
        <a:xfrm>
          <a:off x="0" y="0"/>
          <a:ext cx="0" cy="0"/>
          <a:chOff x="0" y="0"/>
          <a:chExt cx="0" cy="0"/>
        </a:xfrm>
      </p:grpSpPr>
      <p:sp>
        <p:nvSpPr>
          <p:cNvPr id="3" name="Text Box 14"/>
          <p:cNvSpPr txBox="1">
            <a:spLocks noChangeArrowheads="1"/>
          </p:cNvSpPr>
          <p:nvPr userDrawn="1"/>
        </p:nvSpPr>
        <p:spPr bwMode="auto">
          <a:xfrm>
            <a:off x="8647114" y="657929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750" b="1" dirty="0">
                <a:solidFill>
                  <a:srgbClr val="7F7F7F"/>
                </a:solidFill>
                <a:latin typeface="+mn-lt"/>
                <a:cs typeface="SapientSansRegular"/>
              </a:rPr>
              <a:t> </a:t>
            </a:r>
            <a:fld id="{4225D95B-3580-C74C-AC82-B8FCF626B418}" type="slidenum">
              <a:rPr lang="en-US" sz="750" b="1" smtClean="0">
                <a:solidFill>
                  <a:srgbClr val="7F7F7F"/>
                </a:solidFill>
                <a:latin typeface="+mn-lt"/>
                <a:cs typeface="SapientSansRegular"/>
              </a:rPr>
              <a:pPr algn="r" fontAlgn="auto">
                <a:lnSpc>
                  <a:spcPct val="101000"/>
                </a:lnSpc>
                <a:spcBef>
                  <a:spcPct val="50000"/>
                </a:spcBef>
                <a:spcAft>
                  <a:spcPts val="0"/>
                </a:spcAft>
                <a:defRPr/>
              </a:pPr>
              <a:t>‹#›</a:t>
            </a:fld>
            <a:endParaRPr lang="en-US" sz="750" b="1" dirty="0">
              <a:solidFill>
                <a:srgbClr val="7F7F7F"/>
              </a:solidFill>
              <a:latin typeface="+mn-lt"/>
              <a:cs typeface="SapientSansRegular"/>
            </a:endParaRPr>
          </a:p>
        </p:txBody>
      </p:sp>
    </p:spTree>
    <p:extLst>
      <p:ext uri="{BB962C8B-B14F-4D97-AF65-F5344CB8AC3E}">
        <p14:creationId xmlns:p14="http://schemas.microsoft.com/office/powerpoint/2010/main" val="129327202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ack Cover Blue">
    <p:bg>
      <p:bgPr>
        <a:solidFill>
          <a:schemeClr val="accent4"/>
        </a:solidFill>
        <a:effectLst/>
      </p:bgPr>
    </p:bg>
    <p:spTree>
      <p:nvGrpSpPr>
        <p:cNvPr id="1" name=""/>
        <p:cNvGrpSpPr/>
        <p:nvPr/>
      </p:nvGrpSpPr>
      <p:grpSpPr>
        <a:xfrm>
          <a:off x="0" y="0"/>
          <a:ext cx="0" cy="0"/>
          <a:chOff x="0" y="0"/>
          <a:chExt cx="0" cy="0"/>
        </a:xfrm>
      </p:grpSpPr>
      <p:sp>
        <p:nvSpPr>
          <p:cNvPr id="7" name="Pentagon 6"/>
          <p:cNvSpPr/>
          <p:nvPr userDrawn="1"/>
        </p:nvSpPr>
        <p:spPr>
          <a:xfrm>
            <a:off x="0" y="0"/>
            <a:ext cx="8458198" cy="6858000"/>
          </a:xfrm>
          <a:prstGeom prst="homePlate">
            <a:avLst>
              <a:gd name="adj" fmla="val 20935"/>
            </a:avLst>
          </a:prstGeom>
          <a:solidFill>
            <a:srgbClr val="2A67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9" name="Pentagon 8"/>
          <p:cNvSpPr/>
          <p:nvPr userDrawn="1"/>
        </p:nvSpPr>
        <p:spPr>
          <a:xfrm>
            <a:off x="1" y="0"/>
            <a:ext cx="7289798" cy="6858000"/>
          </a:xfrm>
          <a:prstGeom prst="homePlate">
            <a:avLst>
              <a:gd name="adj" fmla="val 20935"/>
            </a:avLst>
          </a:prstGeom>
          <a:solidFill>
            <a:srgbClr val="2A5D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nvGrpSpPr>
          <p:cNvPr id="2" name="Group 1"/>
          <p:cNvGrpSpPr>
            <a:grpSpLocks noChangeAspect="1"/>
          </p:cNvGrpSpPr>
          <p:nvPr userDrawn="1"/>
        </p:nvGrpSpPr>
        <p:grpSpPr>
          <a:xfrm>
            <a:off x="2568989" y="2915920"/>
            <a:ext cx="4052793" cy="1007110"/>
            <a:chOff x="1524000" y="2654300"/>
            <a:chExt cx="6235066" cy="1549400"/>
          </a:xfrm>
        </p:grpSpPr>
        <p:pic>
          <p:nvPicPr>
            <p:cNvPr id="4" name="Picture 3" descr="NCI-Logo-Sta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05201" y="2844800"/>
              <a:ext cx="4253865" cy="1162050"/>
            </a:xfrm>
            <a:prstGeom prst="rect">
              <a:avLst/>
            </a:prstGeom>
          </p:spPr>
        </p:pic>
        <p:pic>
          <p:nvPicPr>
            <p:cNvPr id="5" name="Picture 4" descr="4_hhs_logo_whit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24000" y="2654300"/>
              <a:ext cx="1549400" cy="1549400"/>
            </a:xfrm>
            <a:prstGeom prst="rect">
              <a:avLst/>
            </a:prstGeom>
          </p:spPr>
        </p:pic>
      </p:grpSp>
      <p:sp>
        <p:nvSpPr>
          <p:cNvPr id="6" name="TextBox 13"/>
          <p:cNvSpPr txBox="1">
            <a:spLocks noChangeArrowheads="1"/>
          </p:cNvSpPr>
          <p:nvPr userDrawn="1"/>
        </p:nvSpPr>
        <p:spPr bwMode="auto">
          <a:xfrm>
            <a:off x="2388309" y="6083300"/>
            <a:ext cx="4403898"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1350" b="1" dirty="0">
                <a:solidFill>
                  <a:schemeClr val="bg1"/>
                </a:solidFill>
                <a:latin typeface="Arial" charset="0"/>
              </a:rPr>
              <a:t>www.cancer.gov                 www.cancer.gov/espanol</a:t>
            </a:r>
          </a:p>
        </p:txBody>
      </p:sp>
    </p:spTree>
    <p:extLst>
      <p:ext uri="{BB962C8B-B14F-4D97-AF65-F5344CB8AC3E}">
        <p14:creationId xmlns:p14="http://schemas.microsoft.com/office/powerpoint/2010/main" val="133769146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EB09B86-96BF-4B8F-85C1-BC25409E4AE7}"/>
              </a:ext>
            </a:extLst>
          </p:cNvPr>
          <p:cNvSpPr>
            <a:spLocks noGrp="1" noChangeArrowheads="1"/>
          </p:cNvSpPr>
          <p:nvPr>
            <p:ph type="dt" sz="half" idx="10"/>
          </p:nvPr>
        </p:nvSpPr>
        <p:spPr/>
        <p:txBody>
          <a:bodyPr/>
          <a:lstStyle>
            <a:lvl1pPr defTabSz="685800">
              <a:defRPr>
                <a:cs typeface="Arial" pitchFamily="34" charset="0"/>
              </a:defRPr>
            </a:lvl1pPr>
          </a:lstStyle>
          <a:p>
            <a:pPr>
              <a:defRPr/>
            </a:pPr>
            <a:fld id="{E05C8D5C-D6ED-4C2C-AA1B-48FF6CA53FED}" type="datetime1">
              <a:rPr lang="en-US" altLang="en-US" smtClean="0"/>
              <a:t>9/15/2022</a:t>
            </a:fld>
            <a:endParaRPr lang="en-US" altLang="en-US" dirty="0"/>
          </a:p>
        </p:txBody>
      </p:sp>
      <p:sp>
        <p:nvSpPr>
          <p:cNvPr id="3" name="Rectangle 5">
            <a:extLst>
              <a:ext uri="{FF2B5EF4-FFF2-40B4-BE49-F238E27FC236}">
                <a16:creationId xmlns:a16="http://schemas.microsoft.com/office/drawing/2014/main" id="{E2CCE477-3D99-4296-B744-7E68822F4DC8}"/>
              </a:ext>
            </a:extLst>
          </p:cNvPr>
          <p:cNvSpPr>
            <a:spLocks noGrp="1" noChangeArrowheads="1"/>
          </p:cNvSpPr>
          <p:nvPr>
            <p:ph type="ftr" sz="quarter" idx="11"/>
          </p:nvPr>
        </p:nvSpPr>
        <p:spPr/>
        <p:txBody>
          <a:bodyPr/>
          <a:lstStyle>
            <a:lvl1pPr defTabSz="685800">
              <a:defRPr>
                <a:cs typeface="Arial" pitchFamily="34" charset="0"/>
              </a:defRPr>
            </a:lvl1pPr>
          </a:lstStyle>
          <a:p>
            <a:pPr>
              <a:defRPr/>
            </a:pPr>
            <a:endParaRPr lang="en-US" altLang="en-US" dirty="0"/>
          </a:p>
        </p:txBody>
      </p:sp>
      <p:sp>
        <p:nvSpPr>
          <p:cNvPr id="4" name="Rectangle 6">
            <a:extLst>
              <a:ext uri="{FF2B5EF4-FFF2-40B4-BE49-F238E27FC236}">
                <a16:creationId xmlns:a16="http://schemas.microsoft.com/office/drawing/2014/main" id="{99330B57-0735-44D0-9FE2-67F7F4F1A7DA}"/>
              </a:ext>
            </a:extLst>
          </p:cNvPr>
          <p:cNvSpPr>
            <a:spLocks noGrp="1" noChangeArrowheads="1"/>
          </p:cNvSpPr>
          <p:nvPr>
            <p:ph type="sldNum" sz="quarter" idx="12"/>
          </p:nvPr>
        </p:nvSpPr>
        <p:spPr/>
        <p:txBody>
          <a:bodyPr/>
          <a:lstStyle>
            <a:lvl1pPr defTabSz="685800">
              <a:defRPr/>
            </a:lvl1pPr>
          </a:lstStyle>
          <a:p>
            <a:pPr>
              <a:defRPr/>
            </a:pPr>
            <a:fld id="{D46DA24A-F3CF-4689-95DB-D312459B8463}" type="slidenum">
              <a:rPr lang="en-US" altLang="en-US"/>
              <a:pPr>
                <a:defRPr/>
              </a:pPr>
              <a:t>‹#›</a:t>
            </a:fld>
            <a:endParaRPr lang="en-US" altLang="en-US" dirty="0"/>
          </a:p>
        </p:txBody>
      </p:sp>
    </p:spTree>
    <p:extLst>
      <p:ext uri="{BB962C8B-B14F-4D97-AF65-F5344CB8AC3E}">
        <p14:creationId xmlns:p14="http://schemas.microsoft.com/office/powerpoint/2010/main" val="328632142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238CFC-E9F4-FE4B-B24A-FB9DB5DB04B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66" y="3"/>
            <a:ext cx="9130471" cy="6857999"/>
          </a:xfrm>
          <a:prstGeom prst="rect">
            <a:avLst/>
          </a:prstGeom>
        </p:spPr>
      </p:pic>
      <p:sp>
        <p:nvSpPr>
          <p:cNvPr id="2" name="Title 1"/>
          <p:cNvSpPr>
            <a:spLocks noGrp="1"/>
          </p:cNvSpPr>
          <p:nvPr>
            <p:ph type="ctrTitle" hasCustomPrompt="1"/>
          </p:nvPr>
        </p:nvSpPr>
        <p:spPr>
          <a:xfrm>
            <a:off x="1005840" y="2072640"/>
            <a:ext cx="6858000" cy="2438400"/>
          </a:xfrm>
        </p:spPr>
        <p:txBody>
          <a:bodyPr anchor="b">
            <a:normAutofit/>
          </a:bodyPr>
          <a:lstStyle>
            <a:lvl1pPr algn="l">
              <a:defRPr sz="3300">
                <a:solidFill>
                  <a:srgbClr val="1A4784"/>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1005840" y="4632960"/>
            <a:ext cx="6858000" cy="1097280"/>
          </a:xfrm>
        </p:spPr>
        <p:txBody>
          <a:bodyPr>
            <a:normAutofit/>
          </a:bodyPr>
          <a:lstStyle>
            <a:lvl1pPr marL="0" indent="0" algn="l">
              <a:buNone/>
              <a:defRPr sz="1200" b="0" cap="all" baseline="0">
                <a:solidFill>
                  <a:srgbClr val="69778D"/>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Click to edit Master subtitle style</a:t>
            </a:r>
          </a:p>
        </p:txBody>
      </p:sp>
      <p:sp>
        <p:nvSpPr>
          <p:cNvPr id="10" name="Text Placeholder 9">
            <a:extLst>
              <a:ext uri="{FF2B5EF4-FFF2-40B4-BE49-F238E27FC236}">
                <a16:creationId xmlns:a16="http://schemas.microsoft.com/office/drawing/2014/main" id="{84A49007-98F4-C44B-8FB8-366386B54B8C}"/>
              </a:ext>
            </a:extLst>
          </p:cNvPr>
          <p:cNvSpPr>
            <a:spLocks noGrp="1"/>
          </p:cNvSpPr>
          <p:nvPr>
            <p:ph type="body" sz="quarter" idx="10" hasCustomPrompt="1"/>
          </p:nvPr>
        </p:nvSpPr>
        <p:spPr>
          <a:xfrm>
            <a:off x="6526368" y="148018"/>
            <a:ext cx="2377440" cy="450849"/>
          </a:xfrm>
        </p:spPr>
        <p:txBody>
          <a:bodyPr anchor="ctr" anchorCtr="0">
            <a:noAutofit/>
          </a:bodyPr>
          <a:lstStyle>
            <a:lvl1pPr marL="0" indent="0" algn="r">
              <a:buNone/>
              <a:defRPr sz="750" b="0" cap="all" spc="75" baseline="0">
                <a:solidFill>
                  <a:schemeClr val="tx1">
                    <a:lumMod val="65000"/>
                    <a:lumOff val="35000"/>
                  </a:schemeClr>
                </a:solidFill>
              </a:defRPr>
            </a:lvl1pPr>
          </a:lstStyle>
          <a:p>
            <a:pPr lvl="0"/>
            <a:r>
              <a:rPr lang="en-US" dirty="0"/>
              <a:t>Month Year</a:t>
            </a:r>
          </a:p>
        </p:txBody>
      </p:sp>
    </p:spTree>
    <p:extLst>
      <p:ext uri="{BB962C8B-B14F-4D97-AF65-F5344CB8AC3E}">
        <p14:creationId xmlns:p14="http://schemas.microsoft.com/office/powerpoint/2010/main" val="261647504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22962" y="2255520"/>
            <a:ext cx="7955279" cy="414528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a:extLst>
              <a:ext uri="{FF2B5EF4-FFF2-40B4-BE49-F238E27FC236}">
                <a16:creationId xmlns:a16="http://schemas.microsoft.com/office/drawing/2014/main" id="{7E159CF9-059C-874C-BF5D-19EA86BF2AA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4797979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822960" y="2926080"/>
            <a:ext cx="4937760" cy="3291840"/>
          </a:xfrm>
        </p:spPr>
        <p:txBody>
          <a:bodyPr/>
          <a:lstStyle>
            <a:lvl1pPr marL="0" indent="0">
              <a:buNone/>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0E691B45-4A20-9E43-8A87-BB6896DB2770}"/>
              </a:ext>
            </a:extLst>
          </p:cNvPr>
          <p:cNvSpPr>
            <a:spLocks noGrp="1"/>
          </p:cNvSpPr>
          <p:nvPr>
            <p:ph type="title"/>
          </p:nvPr>
        </p:nvSpPr>
        <p:spPr>
          <a:xfrm>
            <a:off x="822960" y="1219200"/>
            <a:ext cx="4937760" cy="1706880"/>
          </a:xfrm>
        </p:spPr>
        <p:txBody>
          <a:bodyPr bIns="137160" anchor="b">
            <a:normAutofit/>
          </a:bodyPr>
          <a:lstStyle>
            <a:lvl1pPr>
              <a:defRPr sz="2700"/>
            </a:lvl1pPr>
          </a:lstStyle>
          <a:p>
            <a:r>
              <a:rPr lang="en-US" dirty="0"/>
              <a:t>Click to edit Master title style</a:t>
            </a:r>
          </a:p>
        </p:txBody>
      </p:sp>
      <p:sp>
        <p:nvSpPr>
          <p:cNvPr id="5" name="Picture Placeholder 4">
            <a:extLst>
              <a:ext uri="{FF2B5EF4-FFF2-40B4-BE49-F238E27FC236}">
                <a16:creationId xmlns:a16="http://schemas.microsoft.com/office/drawing/2014/main" id="{D082A030-3973-024F-AA3B-30E12C012819}"/>
              </a:ext>
            </a:extLst>
          </p:cNvPr>
          <p:cNvSpPr>
            <a:spLocks noGrp="1"/>
          </p:cNvSpPr>
          <p:nvPr>
            <p:ph type="pic" sz="quarter" idx="10"/>
          </p:nvPr>
        </p:nvSpPr>
        <p:spPr>
          <a:xfrm>
            <a:off x="6126480" y="3"/>
            <a:ext cx="3017520" cy="6857999"/>
          </a:xfrm>
          <a:solidFill>
            <a:schemeClr val="bg1">
              <a:lumMod val="75000"/>
            </a:schemeClr>
          </a:solidFill>
        </p:spPr>
        <p:txBody>
          <a:bodyPr tIns="182880" bIns="0">
            <a:normAutofit/>
          </a:bodyPr>
          <a:lstStyle>
            <a:lvl1pPr marL="0" indent="0" algn="ctr">
              <a:buNone/>
              <a:defRPr sz="1050">
                <a:solidFill>
                  <a:schemeClr val="tx1">
                    <a:lumMod val="65000"/>
                    <a:lumOff val="35000"/>
                  </a:schemeClr>
                </a:solidFill>
              </a:defRPr>
            </a:lvl1pPr>
          </a:lstStyle>
          <a:p>
            <a:endParaRPr lang="en-US" dirty="0"/>
          </a:p>
        </p:txBody>
      </p:sp>
    </p:spTree>
    <p:extLst>
      <p:ext uri="{BB962C8B-B14F-4D97-AF65-F5344CB8AC3E}">
        <p14:creationId xmlns:p14="http://schemas.microsoft.com/office/powerpoint/2010/main" val="70543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lumn Left — No Footer">
    <p:bg>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3776" y="415544"/>
            <a:ext cx="8165592"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4" name="Text Box 14"/>
          <p:cNvSpPr txBox="1">
            <a:spLocks noChangeArrowheads="1"/>
          </p:cNvSpPr>
          <p:nvPr userDrawn="1"/>
        </p:nvSpPr>
        <p:spPr bwMode="auto">
          <a:xfrm>
            <a:off x="8647113" y="6579290"/>
            <a:ext cx="307975" cy="18288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000" b="1" dirty="0">
                <a:solidFill>
                  <a:srgbClr val="7F7F7F"/>
                </a:solidFill>
                <a:latin typeface="+mn-lt"/>
                <a:cs typeface="SapientSansRegular"/>
              </a:rPr>
              <a:t> </a:t>
            </a:r>
            <a:fld id="{4225D95B-3580-C74C-AC82-B8FCF626B418}" type="slidenum">
              <a:rPr lang="en-US" sz="1000" b="1" smtClean="0">
                <a:solidFill>
                  <a:srgbClr val="7F7F7F"/>
                </a:solidFill>
                <a:latin typeface="+mn-lt"/>
                <a:cs typeface="SapientSansRegular"/>
              </a:rPr>
              <a:pPr algn="r" fontAlgn="auto">
                <a:lnSpc>
                  <a:spcPct val="101000"/>
                </a:lnSpc>
                <a:spcBef>
                  <a:spcPct val="50000"/>
                </a:spcBef>
                <a:spcAft>
                  <a:spcPts val="0"/>
                </a:spcAft>
                <a:defRPr/>
              </a:pPr>
              <a:t>‹#›</a:t>
            </a:fld>
            <a:endParaRPr lang="en-US" sz="1000" b="1" dirty="0">
              <a:solidFill>
                <a:srgbClr val="7F7F7F"/>
              </a:solidFill>
              <a:latin typeface="+mn-lt"/>
              <a:cs typeface="SapientSansRegular"/>
            </a:endParaRPr>
          </a:p>
        </p:txBody>
      </p:sp>
      <p:sp>
        <p:nvSpPr>
          <p:cNvPr id="5" name="Content Placeholder 2"/>
          <p:cNvSpPr>
            <a:spLocks noGrp="1"/>
          </p:cNvSpPr>
          <p:nvPr>
            <p:ph sz="quarter" idx="11"/>
          </p:nvPr>
        </p:nvSpPr>
        <p:spPr>
          <a:xfrm>
            <a:off x="481521" y="1426633"/>
            <a:ext cx="4120642"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p:cNvSpPr>
            <a:spLocks noGrp="1"/>
          </p:cNvSpPr>
          <p:nvPr>
            <p:ph sz="quarter" idx="12"/>
          </p:nvPr>
        </p:nvSpPr>
        <p:spPr>
          <a:xfrm>
            <a:off x="4762055" y="1426633"/>
            <a:ext cx="3897313" cy="480060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10082788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Single Graphi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BAA490-A9B0-834F-9B69-FD0038C026E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64" y="0"/>
            <a:ext cx="9130473" cy="6858000"/>
          </a:xfrm>
          <a:prstGeom prst="rect">
            <a:avLst/>
          </a:prstGeom>
        </p:spPr>
      </p:pic>
      <p:sp>
        <p:nvSpPr>
          <p:cNvPr id="5" name="Picture Placeholder 4">
            <a:extLst>
              <a:ext uri="{FF2B5EF4-FFF2-40B4-BE49-F238E27FC236}">
                <a16:creationId xmlns:a16="http://schemas.microsoft.com/office/drawing/2014/main" id="{E8789219-518A-1948-B5EE-E1C0C9764D04}"/>
              </a:ext>
            </a:extLst>
          </p:cNvPr>
          <p:cNvSpPr>
            <a:spLocks noGrp="1"/>
          </p:cNvSpPr>
          <p:nvPr>
            <p:ph type="pic" sz="quarter" idx="10"/>
          </p:nvPr>
        </p:nvSpPr>
        <p:spPr>
          <a:xfrm>
            <a:off x="0" y="195073"/>
            <a:ext cx="9144000" cy="6457519"/>
          </a:xfrm>
          <a:solidFill>
            <a:schemeClr val="bg1">
              <a:lumMod val="75000"/>
            </a:schemeClr>
          </a:solidFill>
        </p:spPr>
        <p:txBody>
          <a:bodyPr tIns="182880">
            <a:normAutofit/>
          </a:bodyPr>
          <a:lstStyle>
            <a:lvl1pPr marL="0" indent="0" algn="ctr">
              <a:buNone/>
              <a:defRPr sz="1050">
                <a:solidFill>
                  <a:schemeClr val="tx1">
                    <a:lumMod val="65000"/>
                    <a:lumOff val="35000"/>
                  </a:schemeClr>
                </a:solidFill>
              </a:defRPr>
            </a:lvl1pPr>
          </a:lstStyle>
          <a:p>
            <a:endParaRPr lang="en-US" dirty="0"/>
          </a:p>
        </p:txBody>
      </p:sp>
    </p:spTree>
    <p:extLst>
      <p:ext uri="{BB962C8B-B14F-4D97-AF65-F5344CB8AC3E}">
        <p14:creationId xmlns:p14="http://schemas.microsoft.com/office/powerpoint/2010/main" val="92732985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3000" y="1463040"/>
            <a:ext cx="6858000" cy="2438400"/>
          </a:xfrm>
        </p:spPr>
        <p:txBody>
          <a:bodyPr anchor="b">
            <a:normAutofit/>
          </a:bodyPr>
          <a:lstStyle>
            <a:lvl1pPr algn="ctr">
              <a:defRPr sz="3150">
                <a:solidFill>
                  <a:srgbClr val="2681AE"/>
                </a:solidFill>
              </a:defRPr>
            </a:lvl1pPr>
          </a:lstStyle>
          <a:p>
            <a:r>
              <a:rPr lang="en-US" dirty="0"/>
              <a:t>Click to edit Master title style</a:t>
            </a:r>
          </a:p>
        </p:txBody>
      </p:sp>
      <p:sp>
        <p:nvSpPr>
          <p:cNvPr id="3" name="Text Placeholder 2"/>
          <p:cNvSpPr>
            <a:spLocks noGrp="1"/>
          </p:cNvSpPr>
          <p:nvPr>
            <p:ph type="body" idx="1"/>
          </p:nvPr>
        </p:nvSpPr>
        <p:spPr>
          <a:xfrm>
            <a:off x="1143000" y="4023360"/>
            <a:ext cx="6858000" cy="1097280"/>
          </a:xfrm>
        </p:spPr>
        <p:txBody>
          <a:bodyPr>
            <a:normAutofit/>
          </a:bodyPr>
          <a:lstStyle>
            <a:lvl1pPr marL="0" indent="0" algn="ctr">
              <a:buNone/>
              <a:defRPr sz="1200" b="0" cap="all" baseline="0">
                <a:solidFill>
                  <a:srgbClr val="69778D"/>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78723873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One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21D088-58A3-4F49-B70B-AE30109A62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64" y="0"/>
            <a:ext cx="9130473" cy="6858000"/>
          </a:xfrm>
          <a:prstGeom prst="rect">
            <a:avLst/>
          </a:prstGeom>
        </p:spPr>
      </p:pic>
      <p:sp>
        <p:nvSpPr>
          <p:cNvPr id="7" name="Text Placeholder 6">
            <a:extLst>
              <a:ext uri="{FF2B5EF4-FFF2-40B4-BE49-F238E27FC236}">
                <a16:creationId xmlns:a16="http://schemas.microsoft.com/office/drawing/2014/main" id="{E31609F4-B4E2-F441-9FFE-809A53748A71}"/>
              </a:ext>
            </a:extLst>
          </p:cNvPr>
          <p:cNvSpPr>
            <a:spLocks noGrp="1"/>
          </p:cNvSpPr>
          <p:nvPr>
            <p:ph type="body" sz="quarter" idx="10"/>
          </p:nvPr>
        </p:nvSpPr>
        <p:spPr>
          <a:xfrm>
            <a:off x="1097280" y="2682240"/>
            <a:ext cx="6949440" cy="3048000"/>
          </a:xfrm>
        </p:spPr>
        <p:txBody>
          <a:bodyPr>
            <a:normAutofit/>
          </a:bodyPr>
          <a:lstStyle>
            <a:lvl1pPr marL="0" indent="0" algn="ctr">
              <a:buNone/>
              <a:defRPr sz="1650" b="0"/>
            </a:lvl1pPr>
            <a:lvl2pPr marL="257175" indent="0" algn="ctr">
              <a:buNone/>
              <a:defRPr/>
            </a:lvl2pPr>
            <a:lvl3pPr marL="514350" indent="0" algn="ctr">
              <a:buNone/>
              <a:defRPr/>
            </a:lvl3pPr>
            <a:lvl4pPr marL="771525" indent="0" algn="ctr">
              <a:buNone/>
              <a:defRPr/>
            </a:lvl4pPr>
            <a:lvl5pPr marL="1028700" indent="0" algn="ctr">
              <a:buNone/>
              <a:defRPr/>
            </a:lvl5pPr>
          </a:lstStyle>
          <a:p>
            <a:pPr lvl="0"/>
            <a:r>
              <a:rPr lang="en-US" dirty="0"/>
              <a:t>Edit Master text styles</a:t>
            </a:r>
          </a:p>
        </p:txBody>
      </p:sp>
      <p:sp>
        <p:nvSpPr>
          <p:cNvPr id="8" name="Title 7">
            <a:extLst>
              <a:ext uri="{FF2B5EF4-FFF2-40B4-BE49-F238E27FC236}">
                <a16:creationId xmlns:a16="http://schemas.microsoft.com/office/drawing/2014/main" id="{224985E3-51F4-B54C-AD28-8225B323DA53}"/>
              </a:ext>
            </a:extLst>
          </p:cNvPr>
          <p:cNvSpPr>
            <a:spLocks noGrp="1"/>
          </p:cNvSpPr>
          <p:nvPr>
            <p:ph type="title"/>
          </p:nvPr>
        </p:nvSpPr>
        <p:spPr>
          <a:xfrm>
            <a:off x="1097281" y="731520"/>
            <a:ext cx="6949441" cy="1706880"/>
          </a:xfrm>
        </p:spPr>
        <p:txBody>
          <a:bodyPr anchor="b">
            <a:normAutofit/>
          </a:bodyPr>
          <a:lstStyle>
            <a:lvl1pPr algn="ctr">
              <a:defRPr sz="2700"/>
            </a:lvl1pPr>
          </a:lstStyle>
          <a:p>
            <a:r>
              <a:rPr lang="en-US" dirty="0"/>
              <a:t>Click to edit Master title style</a:t>
            </a:r>
          </a:p>
        </p:txBody>
      </p:sp>
    </p:spTree>
    <p:extLst>
      <p:ext uri="{BB962C8B-B14F-4D97-AF65-F5344CB8AC3E}">
        <p14:creationId xmlns:p14="http://schemas.microsoft.com/office/powerpoint/2010/main" val="325175164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Closin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DFCB33-3D8A-7246-ACB5-75A0AF4202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66" y="-13546"/>
            <a:ext cx="9130471" cy="6857999"/>
          </a:xfrm>
          <a:prstGeom prst="rect">
            <a:avLst/>
          </a:prstGeom>
        </p:spPr>
      </p:pic>
      <p:sp>
        <p:nvSpPr>
          <p:cNvPr id="2" name="Title 1"/>
          <p:cNvSpPr>
            <a:spLocks noGrp="1"/>
          </p:cNvSpPr>
          <p:nvPr>
            <p:ph type="title"/>
          </p:nvPr>
        </p:nvSpPr>
        <p:spPr>
          <a:xfrm>
            <a:off x="1005840" y="2316480"/>
            <a:ext cx="6858000" cy="2438400"/>
          </a:xfrm>
        </p:spPr>
        <p:txBody>
          <a:bodyPr anchor="b">
            <a:normAutofit/>
          </a:bodyPr>
          <a:lstStyle>
            <a:lvl1pPr>
              <a:defRPr sz="3150">
                <a:solidFill>
                  <a:srgbClr val="1A4784"/>
                </a:solidFill>
              </a:defRPr>
            </a:lvl1pPr>
          </a:lstStyle>
          <a:p>
            <a:r>
              <a:rPr lang="en-US" dirty="0"/>
              <a:t>Click to edit Master title style</a:t>
            </a:r>
          </a:p>
        </p:txBody>
      </p:sp>
    </p:spTree>
    <p:extLst>
      <p:ext uri="{BB962C8B-B14F-4D97-AF65-F5344CB8AC3E}">
        <p14:creationId xmlns:p14="http://schemas.microsoft.com/office/powerpoint/2010/main" val="109918398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2324E-C44E-3D40-9195-85A7D4CC41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0CC051-A42F-A042-8F3C-53D01A15ED3C}"/>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8787F3-06FD-AB4F-903B-5EEED0955515}"/>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CF33E2-C709-8046-92AA-453B5CE966FD}"/>
              </a:ext>
            </a:extLst>
          </p:cNvPr>
          <p:cNvSpPr>
            <a:spLocks noGrp="1"/>
          </p:cNvSpPr>
          <p:nvPr>
            <p:ph type="dt" sz="half" idx="10"/>
          </p:nvPr>
        </p:nvSpPr>
        <p:spPr/>
        <p:txBody>
          <a:bodyPr/>
          <a:lstStyle/>
          <a:p>
            <a:fld id="{D8EDDC61-036D-D44B-9F55-E6D9BE18B404}" type="datetimeFigureOut">
              <a:rPr lang="en-US" smtClean="0"/>
              <a:t>9/15/2022</a:t>
            </a:fld>
            <a:endParaRPr lang="en-US"/>
          </a:p>
        </p:txBody>
      </p:sp>
      <p:sp>
        <p:nvSpPr>
          <p:cNvPr id="6" name="Footer Placeholder 5">
            <a:extLst>
              <a:ext uri="{FF2B5EF4-FFF2-40B4-BE49-F238E27FC236}">
                <a16:creationId xmlns:a16="http://schemas.microsoft.com/office/drawing/2014/main" id="{3BA4FCEA-503E-DC4B-93CE-16867D4EF9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9EC2B3-530D-5848-96A4-932A67E6EE1F}"/>
              </a:ext>
            </a:extLst>
          </p:cNvPr>
          <p:cNvSpPr>
            <a:spLocks noGrp="1"/>
          </p:cNvSpPr>
          <p:nvPr>
            <p:ph type="sldNum" sz="quarter" idx="12"/>
          </p:nvPr>
        </p:nvSpPr>
        <p:spPr/>
        <p:txBody>
          <a:bodyPr/>
          <a:lstStyle/>
          <a:p>
            <a:fld id="{5F831E9C-3B85-714C-BE00-BD7BC1429720}" type="slidenum">
              <a:rPr lang="en-US" smtClean="0"/>
              <a:t>‹#›</a:t>
            </a:fld>
            <a:endParaRPr lang="en-US"/>
          </a:p>
        </p:txBody>
      </p:sp>
    </p:spTree>
    <p:extLst>
      <p:ext uri="{BB962C8B-B14F-4D97-AF65-F5344CB8AC3E}">
        <p14:creationId xmlns:p14="http://schemas.microsoft.com/office/powerpoint/2010/main" val="22950788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theme" Target="../theme/theme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theme" Target="../theme/theme4.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theme" Target="../theme/theme5.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5" Type="http://schemas.openxmlformats.org/officeDocument/2006/relationships/slideLayout" Target="../slideLayouts/slideLayout91.xml"/><Relationship Id="rId10" Type="http://schemas.openxmlformats.org/officeDocument/2006/relationships/image" Target="../media/image11.jpeg"/><Relationship Id="rId4" Type="http://schemas.openxmlformats.org/officeDocument/2006/relationships/slideLayout" Target="../slideLayouts/slideLayout90.xml"/><Relationship Id="rId9"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363538"/>
            <a:ext cx="8229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p>
            <a:pPr lvl="0"/>
            <a:r>
              <a:rPr lang="en-US"/>
              <a:t>Click to edit Master title style</a:t>
            </a:r>
            <a:endParaRPr lang="en-US" dirty="0"/>
          </a:p>
        </p:txBody>
      </p:sp>
      <p:sp>
        <p:nvSpPr>
          <p:cNvPr id="5123" name="Text Placeholder 2"/>
          <p:cNvSpPr>
            <a:spLocks noGrp="1"/>
          </p:cNvSpPr>
          <p:nvPr>
            <p:ph type="body" idx="1"/>
          </p:nvPr>
        </p:nvSpPr>
        <p:spPr bwMode="auto">
          <a:xfrm>
            <a:off x="457200" y="1320503"/>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p:cNvSpPr>
            <a:spLocks noGrp="1"/>
          </p:cNvSpPr>
          <p:nvPr>
            <p:ph type="dt" sz="half" idx="2"/>
          </p:nvPr>
        </p:nvSpPr>
        <p:spPr>
          <a:xfrm>
            <a:off x="457200" y="6356350"/>
            <a:ext cx="2133600" cy="365125"/>
          </a:xfrm>
          <a:prstGeom prst="rect">
            <a:avLst/>
          </a:prstGeom>
        </p:spPr>
        <p:txBody>
          <a:bodyPr vert="horz" lIns="0" tIns="0" rIns="0" bIns="0" rtlCol="0" anchor="ctr"/>
          <a:lstStyle>
            <a:lvl1pPr algn="l" fontAlgn="auto">
              <a:spcBef>
                <a:spcPts val="0"/>
              </a:spcBef>
              <a:spcAft>
                <a:spcPts val="0"/>
              </a:spcAft>
              <a:defRPr lang="en-US" sz="1000" smtClean="0"/>
            </a:lvl1pPr>
          </a:lstStyle>
          <a:p>
            <a:pPr>
              <a:defRPr/>
            </a:pPr>
            <a:fld id="{15BFA1FA-E0F4-416E-9344-4B7BE0068992}" type="datetime1">
              <a:rPr lang="en-US" smtClean="0"/>
              <a:t>9/15/2022</a:t>
            </a:fld>
            <a:endParaRPr lang="en-US" dirty="0"/>
          </a:p>
        </p:txBody>
      </p:sp>
      <p:sp>
        <p:nvSpPr>
          <p:cNvPr id="11" name="Footer Placeholder 4"/>
          <p:cNvSpPr>
            <a:spLocks noGrp="1"/>
          </p:cNvSpPr>
          <p:nvPr>
            <p:ph type="ftr" sz="quarter" idx="3"/>
          </p:nvPr>
        </p:nvSpPr>
        <p:spPr>
          <a:xfrm>
            <a:off x="3124200" y="6356350"/>
            <a:ext cx="2895600" cy="365125"/>
          </a:xfrm>
          <a:prstGeom prst="rect">
            <a:avLst/>
          </a:prstGeom>
        </p:spPr>
        <p:txBody>
          <a:bodyPr vert="horz" lIns="0" tIns="0" rIns="0" bIns="0" rtlCol="0" anchor="ctr"/>
          <a:lstStyle>
            <a:lvl1pPr algn="ctr" fontAlgn="auto">
              <a:spcBef>
                <a:spcPts val="0"/>
              </a:spcBef>
              <a:spcAft>
                <a:spcPts val="0"/>
              </a:spcAft>
              <a:defRPr sz="1000" dirty="0" smtClean="0">
                <a:solidFill>
                  <a:srgbClr val="7F7F7F"/>
                </a:solidFill>
                <a:latin typeface="+mn-lt"/>
                <a:ea typeface="+mn-ea"/>
                <a:cs typeface="SapientSansRegular"/>
              </a:defRPr>
            </a:lvl1pPr>
          </a:lstStyle>
          <a:p>
            <a:pPr>
              <a:defRPr/>
            </a:pPr>
            <a:endParaRPr lang="en-US" dirty="0"/>
          </a:p>
        </p:txBody>
      </p:sp>
      <p:sp>
        <p:nvSpPr>
          <p:cNvPr id="12" name="Slide Number Placeholder 5"/>
          <p:cNvSpPr>
            <a:spLocks noGrp="1"/>
          </p:cNvSpPr>
          <p:nvPr>
            <p:ph type="sldNum" sz="quarter" idx="4"/>
          </p:nvPr>
        </p:nvSpPr>
        <p:spPr>
          <a:xfrm>
            <a:off x="6553200" y="6356350"/>
            <a:ext cx="2133600" cy="365125"/>
          </a:xfrm>
          <a:prstGeom prst="rect">
            <a:avLst/>
          </a:prstGeom>
        </p:spPr>
        <p:txBody>
          <a:bodyPr vert="horz" lIns="0" tIns="0" rIns="0" bIns="0" rtlCol="0" anchor="ctr"/>
          <a:lstStyle>
            <a:lvl1pPr algn="r" fontAlgn="auto">
              <a:spcBef>
                <a:spcPts val="0"/>
              </a:spcBef>
              <a:spcAft>
                <a:spcPts val="0"/>
              </a:spcAft>
              <a:defRPr sz="1000" b="0" i="0" smtClean="0">
                <a:solidFill>
                  <a:srgbClr val="7F7F7F"/>
                </a:solidFill>
                <a:latin typeface="+mn-lt"/>
                <a:ea typeface="+mn-ea"/>
                <a:cs typeface="Sapient Centro Slab"/>
              </a:defRPr>
            </a:lvl1pPr>
          </a:lstStyle>
          <a:p>
            <a:pPr>
              <a:defRPr/>
            </a:pPr>
            <a:fld id="{4F8F9822-CE00-0B4F-ADB5-DBA954363B09}" type="slidenum">
              <a:rPr lang="en-US" smtClean="0"/>
              <a:pPr>
                <a:defRPr/>
              </a:pPr>
              <a:t>‹#›</a:t>
            </a:fld>
            <a:endParaRPr lang="en-US" dirty="0"/>
          </a:p>
        </p:txBody>
      </p:sp>
    </p:spTree>
    <p:extLst>
      <p:ext uri="{BB962C8B-B14F-4D97-AF65-F5344CB8AC3E}">
        <p14:creationId xmlns:p14="http://schemas.microsoft.com/office/powerpoint/2010/main" val="1550786452"/>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 id="2147483810" r:id="rId16"/>
    <p:sldLayoutId id="2147483811" r:id="rId17"/>
    <p:sldLayoutId id="2147483878" r:id="rId18"/>
  </p:sldLayoutIdLst>
  <p:hf sldNum="0" hdr="0" ftr="0"/>
  <p:txStyles>
    <p:titleStyle>
      <a:lvl1pPr algn="l" defTabSz="457200" rtl="0" eaLnBrk="1" fontAlgn="base" hangingPunct="1">
        <a:spcBef>
          <a:spcPct val="0"/>
        </a:spcBef>
        <a:spcAft>
          <a:spcPct val="0"/>
        </a:spcAft>
        <a:defRPr sz="2400" b="0" kern="1200">
          <a:solidFill>
            <a:srgbClr val="123E57"/>
          </a:solidFill>
          <a:latin typeface="+mj-lt"/>
          <a:ea typeface="ＭＳ Ｐゴシック" charset="0"/>
          <a:cs typeface="SapientSansBold"/>
        </a:defRPr>
      </a:lvl1pPr>
      <a:lvl2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2pPr>
      <a:lvl3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3pPr>
      <a:lvl4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4pPr>
      <a:lvl5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5pPr>
      <a:lvl6pPr marL="4572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6pPr>
      <a:lvl7pPr marL="9144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7pPr>
      <a:lvl8pPr marL="13716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8pPr>
      <a:lvl9pPr marL="18288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9pPr>
    </p:titleStyle>
    <p:bodyStyle>
      <a:lvl1pPr marL="228600" indent="-228600" algn="l" defTabSz="457200" rtl="0" eaLnBrk="1" fontAlgn="base" hangingPunct="1">
        <a:spcBef>
          <a:spcPct val="0"/>
        </a:spcBef>
        <a:spcAft>
          <a:spcPts val="1000"/>
        </a:spcAft>
        <a:buClr>
          <a:schemeClr val="accent1"/>
        </a:buClr>
        <a:buFont typeface="Wingdings" charset="0"/>
        <a:buChar char="§"/>
        <a:defRPr sz="2000" kern="1200">
          <a:solidFill>
            <a:srgbClr val="000000"/>
          </a:solidFill>
          <a:latin typeface="+mn-lt"/>
          <a:ea typeface="ＭＳ Ｐゴシック" charset="0"/>
          <a:cs typeface="SapientCentroSlab-Light"/>
        </a:defRPr>
      </a:lvl1pPr>
      <a:lvl2pPr marL="457200" indent="-228600" algn="l" defTabSz="457200" rtl="0" eaLnBrk="1" fontAlgn="base" hangingPunct="1">
        <a:spcBef>
          <a:spcPct val="0"/>
        </a:spcBef>
        <a:spcAft>
          <a:spcPts val="1000"/>
        </a:spcAft>
        <a:buClr>
          <a:schemeClr val="accent1"/>
        </a:buClr>
        <a:buFont typeface="Wingdings" charset="0"/>
        <a:buChar char="§"/>
        <a:defRPr sz="1900" kern="1200">
          <a:solidFill>
            <a:srgbClr val="000000"/>
          </a:solidFill>
          <a:latin typeface="+mn-lt"/>
          <a:ea typeface="ＭＳ Ｐゴシック" charset="0"/>
          <a:cs typeface="SapientCentroSlab-Light"/>
        </a:defRPr>
      </a:lvl2pPr>
      <a:lvl3pPr marL="685800" indent="-228600" algn="l" defTabSz="457200" rtl="0" eaLnBrk="1" fontAlgn="base" hangingPunct="1">
        <a:spcBef>
          <a:spcPct val="0"/>
        </a:spcBef>
        <a:spcAft>
          <a:spcPts val="1000"/>
        </a:spcAft>
        <a:buClr>
          <a:schemeClr val="accent1"/>
        </a:buClr>
        <a:buFont typeface="Wingdings" charset="0"/>
        <a:buChar char="§"/>
        <a:defRPr sz="1800" kern="1200">
          <a:solidFill>
            <a:srgbClr val="000000"/>
          </a:solidFill>
          <a:latin typeface="+mn-lt"/>
          <a:ea typeface="ＭＳ Ｐゴシック" charset="0"/>
          <a:cs typeface="SapientCentroSlab-Light"/>
        </a:defRPr>
      </a:lvl3pPr>
      <a:lvl4pPr marL="914400" indent="-228600" algn="l" defTabSz="457200" rtl="0" eaLnBrk="1" fontAlgn="base" hangingPunct="1">
        <a:spcBef>
          <a:spcPct val="0"/>
        </a:spcBef>
        <a:spcAft>
          <a:spcPts val="1000"/>
        </a:spcAft>
        <a:buClr>
          <a:schemeClr val="accent1"/>
        </a:buClr>
        <a:buFont typeface="Wingdings" charset="0"/>
        <a:buChar char="§"/>
        <a:defRPr sz="1700" kern="1200">
          <a:solidFill>
            <a:srgbClr val="000000"/>
          </a:solidFill>
          <a:latin typeface="+mn-lt"/>
          <a:ea typeface="ＭＳ Ｐゴシック" charset="0"/>
          <a:cs typeface="SapientCentroSlab-Light"/>
        </a:defRPr>
      </a:lvl4pPr>
      <a:lvl5pPr marL="1143000" indent="-228600" algn="l" defTabSz="457200" rtl="0" eaLnBrk="1" fontAlgn="base" hangingPunct="1">
        <a:spcBef>
          <a:spcPct val="0"/>
        </a:spcBef>
        <a:spcAft>
          <a:spcPts val="1000"/>
        </a:spcAft>
        <a:buClr>
          <a:schemeClr val="accent1"/>
        </a:buClr>
        <a:buFont typeface="Wingdings" charset="0"/>
        <a:buChar char="§"/>
        <a:defRPr sz="1600" kern="1200">
          <a:solidFill>
            <a:srgbClr val="000000"/>
          </a:solidFill>
          <a:latin typeface="+mn-lt"/>
          <a:ea typeface="ＭＳ Ｐゴシック" charset="0"/>
          <a:cs typeface="SapientCentroSlab-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363538"/>
            <a:ext cx="8229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p>
            <a:pPr lvl="0"/>
            <a:r>
              <a:rPr lang="en-US"/>
              <a:t>Click to edit Master title style</a:t>
            </a:r>
            <a:endParaRPr lang="en-US" dirty="0"/>
          </a:p>
        </p:txBody>
      </p:sp>
      <p:sp>
        <p:nvSpPr>
          <p:cNvPr id="5123" name="Text Placeholder 2"/>
          <p:cNvSpPr>
            <a:spLocks noGrp="1"/>
          </p:cNvSpPr>
          <p:nvPr>
            <p:ph type="body" idx="1"/>
          </p:nvPr>
        </p:nvSpPr>
        <p:spPr bwMode="auto">
          <a:xfrm>
            <a:off x="457200" y="1320503"/>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p:cNvSpPr>
            <a:spLocks noGrp="1"/>
          </p:cNvSpPr>
          <p:nvPr>
            <p:ph type="dt" sz="half" idx="2"/>
          </p:nvPr>
        </p:nvSpPr>
        <p:spPr>
          <a:xfrm>
            <a:off x="457200" y="6356350"/>
            <a:ext cx="2133600" cy="365125"/>
          </a:xfrm>
          <a:prstGeom prst="rect">
            <a:avLst/>
          </a:prstGeom>
        </p:spPr>
        <p:txBody>
          <a:bodyPr vert="horz" lIns="0" tIns="0" rIns="0" bIns="0" rtlCol="0" anchor="ctr"/>
          <a:lstStyle>
            <a:lvl1pPr algn="l" fontAlgn="auto">
              <a:spcBef>
                <a:spcPts val="0"/>
              </a:spcBef>
              <a:spcAft>
                <a:spcPts val="0"/>
              </a:spcAft>
              <a:defRPr lang="en-US" sz="1000" smtClean="0"/>
            </a:lvl1pPr>
          </a:lstStyle>
          <a:p>
            <a:pPr>
              <a:defRPr/>
            </a:pPr>
            <a:fld id="{C64D9CF1-C941-4467-BFD7-0929E24E8D8A}" type="datetime1">
              <a:rPr lang="en-US" smtClean="0"/>
              <a:t>9/15/2022</a:t>
            </a:fld>
            <a:endParaRPr lang="en-US" dirty="0"/>
          </a:p>
        </p:txBody>
      </p:sp>
      <p:sp>
        <p:nvSpPr>
          <p:cNvPr id="11" name="Footer Placeholder 4"/>
          <p:cNvSpPr>
            <a:spLocks noGrp="1"/>
          </p:cNvSpPr>
          <p:nvPr>
            <p:ph type="ftr" sz="quarter" idx="3"/>
          </p:nvPr>
        </p:nvSpPr>
        <p:spPr>
          <a:xfrm>
            <a:off x="3124200" y="6356350"/>
            <a:ext cx="2895600" cy="365125"/>
          </a:xfrm>
          <a:prstGeom prst="rect">
            <a:avLst/>
          </a:prstGeom>
        </p:spPr>
        <p:txBody>
          <a:bodyPr vert="horz" lIns="0" tIns="0" rIns="0" bIns="0" rtlCol="0" anchor="ctr"/>
          <a:lstStyle>
            <a:lvl1pPr algn="ctr" fontAlgn="auto">
              <a:spcBef>
                <a:spcPts val="0"/>
              </a:spcBef>
              <a:spcAft>
                <a:spcPts val="0"/>
              </a:spcAft>
              <a:defRPr sz="1000" dirty="0" smtClean="0">
                <a:solidFill>
                  <a:srgbClr val="7F7F7F"/>
                </a:solidFill>
                <a:latin typeface="+mn-lt"/>
                <a:ea typeface="+mn-ea"/>
                <a:cs typeface="SapientSansRegular"/>
              </a:defRPr>
            </a:lvl1pPr>
          </a:lstStyle>
          <a:p>
            <a:pPr>
              <a:defRPr/>
            </a:pPr>
            <a:endParaRPr lang="en-US" dirty="0"/>
          </a:p>
        </p:txBody>
      </p:sp>
      <p:sp>
        <p:nvSpPr>
          <p:cNvPr id="12" name="Slide Number Placeholder 5"/>
          <p:cNvSpPr>
            <a:spLocks noGrp="1"/>
          </p:cNvSpPr>
          <p:nvPr>
            <p:ph type="sldNum" sz="quarter" idx="4"/>
          </p:nvPr>
        </p:nvSpPr>
        <p:spPr>
          <a:xfrm>
            <a:off x="6553200" y="6356350"/>
            <a:ext cx="2133600" cy="365125"/>
          </a:xfrm>
          <a:prstGeom prst="rect">
            <a:avLst/>
          </a:prstGeom>
        </p:spPr>
        <p:txBody>
          <a:bodyPr vert="horz" lIns="0" tIns="0" rIns="0" bIns="0" rtlCol="0" anchor="ctr"/>
          <a:lstStyle>
            <a:lvl1pPr algn="r" fontAlgn="auto">
              <a:spcBef>
                <a:spcPts val="0"/>
              </a:spcBef>
              <a:spcAft>
                <a:spcPts val="0"/>
              </a:spcAft>
              <a:defRPr sz="1000" b="0" i="0" smtClean="0">
                <a:solidFill>
                  <a:srgbClr val="7F7F7F"/>
                </a:solidFill>
                <a:latin typeface="+mn-lt"/>
                <a:ea typeface="+mn-ea"/>
                <a:cs typeface="Sapient Centro Slab"/>
              </a:defRPr>
            </a:lvl1pPr>
          </a:lstStyle>
          <a:p>
            <a:pPr>
              <a:defRPr/>
            </a:pPr>
            <a:fld id="{4F8F9822-CE00-0B4F-ADB5-DBA954363B09}" type="slidenum">
              <a:rPr lang="en-US" smtClean="0"/>
              <a:pPr>
                <a:defRPr/>
              </a:pPr>
              <a:t>‹#›</a:t>
            </a:fld>
            <a:endParaRPr lang="en-US" dirty="0"/>
          </a:p>
        </p:txBody>
      </p:sp>
    </p:spTree>
    <p:extLst>
      <p:ext uri="{BB962C8B-B14F-4D97-AF65-F5344CB8AC3E}">
        <p14:creationId xmlns:p14="http://schemas.microsoft.com/office/powerpoint/2010/main" val="3193941427"/>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 id="2147483826" r:id="rId14"/>
    <p:sldLayoutId id="2147483827" r:id="rId15"/>
    <p:sldLayoutId id="2147483828" r:id="rId16"/>
    <p:sldLayoutId id="2147483829" r:id="rId17"/>
  </p:sldLayoutIdLst>
  <p:hf sldNum="0" hdr="0" ftr="0"/>
  <p:txStyles>
    <p:titleStyle>
      <a:lvl1pPr algn="l" defTabSz="457200" rtl="0" eaLnBrk="1" fontAlgn="base" hangingPunct="1">
        <a:spcBef>
          <a:spcPct val="0"/>
        </a:spcBef>
        <a:spcAft>
          <a:spcPct val="0"/>
        </a:spcAft>
        <a:defRPr sz="2400" b="0" kern="1200">
          <a:solidFill>
            <a:srgbClr val="123E57"/>
          </a:solidFill>
          <a:latin typeface="+mj-lt"/>
          <a:ea typeface="ＭＳ Ｐゴシック" charset="0"/>
          <a:cs typeface="SapientSansBold"/>
        </a:defRPr>
      </a:lvl1pPr>
      <a:lvl2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2pPr>
      <a:lvl3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3pPr>
      <a:lvl4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4pPr>
      <a:lvl5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5pPr>
      <a:lvl6pPr marL="4572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6pPr>
      <a:lvl7pPr marL="9144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7pPr>
      <a:lvl8pPr marL="13716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8pPr>
      <a:lvl9pPr marL="18288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9pPr>
    </p:titleStyle>
    <p:bodyStyle>
      <a:lvl1pPr marL="228600" indent="-228600" algn="l" defTabSz="457200" rtl="0" eaLnBrk="1" fontAlgn="base" hangingPunct="1">
        <a:spcBef>
          <a:spcPct val="0"/>
        </a:spcBef>
        <a:spcAft>
          <a:spcPts val="1000"/>
        </a:spcAft>
        <a:buClr>
          <a:schemeClr val="accent1"/>
        </a:buClr>
        <a:buFont typeface="Wingdings" charset="0"/>
        <a:buChar char="§"/>
        <a:defRPr sz="2000" kern="1200">
          <a:solidFill>
            <a:srgbClr val="000000"/>
          </a:solidFill>
          <a:latin typeface="+mn-lt"/>
          <a:ea typeface="ＭＳ Ｐゴシック" charset="0"/>
          <a:cs typeface="SapientCentroSlab-Light"/>
        </a:defRPr>
      </a:lvl1pPr>
      <a:lvl2pPr marL="457200" indent="-228600" algn="l" defTabSz="457200" rtl="0" eaLnBrk="1" fontAlgn="base" hangingPunct="1">
        <a:spcBef>
          <a:spcPct val="0"/>
        </a:spcBef>
        <a:spcAft>
          <a:spcPts val="1000"/>
        </a:spcAft>
        <a:buClr>
          <a:schemeClr val="accent1"/>
        </a:buClr>
        <a:buFont typeface="Wingdings" charset="0"/>
        <a:buChar char="§"/>
        <a:defRPr sz="1900" kern="1200">
          <a:solidFill>
            <a:srgbClr val="000000"/>
          </a:solidFill>
          <a:latin typeface="+mn-lt"/>
          <a:ea typeface="ＭＳ Ｐゴシック" charset="0"/>
          <a:cs typeface="SapientCentroSlab-Light"/>
        </a:defRPr>
      </a:lvl2pPr>
      <a:lvl3pPr marL="685800" indent="-228600" algn="l" defTabSz="457200" rtl="0" eaLnBrk="1" fontAlgn="base" hangingPunct="1">
        <a:spcBef>
          <a:spcPct val="0"/>
        </a:spcBef>
        <a:spcAft>
          <a:spcPts val="1000"/>
        </a:spcAft>
        <a:buClr>
          <a:schemeClr val="accent1"/>
        </a:buClr>
        <a:buFont typeface="Wingdings" charset="0"/>
        <a:buChar char="§"/>
        <a:defRPr sz="1800" kern="1200">
          <a:solidFill>
            <a:srgbClr val="000000"/>
          </a:solidFill>
          <a:latin typeface="+mn-lt"/>
          <a:ea typeface="ＭＳ Ｐゴシック" charset="0"/>
          <a:cs typeface="SapientCentroSlab-Light"/>
        </a:defRPr>
      </a:lvl3pPr>
      <a:lvl4pPr marL="914400" indent="-228600" algn="l" defTabSz="457200" rtl="0" eaLnBrk="1" fontAlgn="base" hangingPunct="1">
        <a:spcBef>
          <a:spcPct val="0"/>
        </a:spcBef>
        <a:spcAft>
          <a:spcPts val="1000"/>
        </a:spcAft>
        <a:buClr>
          <a:schemeClr val="accent1"/>
        </a:buClr>
        <a:buFont typeface="Wingdings" charset="0"/>
        <a:buChar char="§"/>
        <a:defRPr sz="1700" kern="1200">
          <a:solidFill>
            <a:srgbClr val="000000"/>
          </a:solidFill>
          <a:latin typeface="+mn-lt"/>
          <a:ea typeface="ＭＳ Ｐゴシック" charset="0"/>
          <a:cs typeface="SapientCentroSlab-Light"/>
        </a:defRPr>
      </a:lvl4pPr>
      <a:lvl5pPr marL="1143000" indent="-228600" algn="l" defTabSz="457200" rtl="0" eaLnBrk="1" fontAlgn="base" hangingPunct="1">
        <a:spcBef>
          <a:spcPct val="0"/>
        </a:spcBef>
        <a:spcAft>
          <a:spcPts val="1000"/>
        </a:spcAft>
        <a:buClr>
          <a:schemeClr val="accent1"/>
        </a:buClr>
        <a:buFont typeface="Wingdings" charset="0"/>
        <a:buChar char="§"/>
        <a:defRPr sz="1600" kern="1200">
          <a:solidFill>
            <a:srgbClr val="000000"/>
          </a:solidFill>
          <a:latin typeface="+mn-lt"/>
          <a:ea typeface="ＭＳ Ｐゴシック" charset="0"/>
          <a:cs typeface="SapientCentroSlab-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363538"/>
            <a:ext cx="82296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p>
            <a:pPr lvl="0"/>
            <a:r>
              <a:rPr lang="en-US"/>
              <a:t>Click to edit Master title style</a:t>
            </a:r>
            <a:endParaRPr lang="en-US" dirty="0"/>
          </a:p>
        </p:txBody>
      </p:sp>
      <p:sp>
        <p:nvSpPr>
          <p:cNvPr id="5123" name="Text Placeholder 2"/>
          <p:cNvSpPr>
            <a:spLocks noGrp="1"/>
          </p:cNvSpPr>
          <p:nvPr>
            <p:ph type="body" idx="1"/>
          </p:nvPr>
        </p:nvSpPr>
        <p:spPr bwMode="auto">
          <a:xfrm>
            <a:off x="457200" y="1320503"/>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p:cNvSpPr>
            <a:spLocks noGrp="1"/>
          </p:cNvSpPr>
          <p:nvPr>
            <p:ph type="dt" sz="half" idx="2"/>
          </p:nvPr>
        </p:nvSpPr>
        <p:spPr>
          <a:xfrm>
            <a:off x="457200" y="6356350"/>
            <a:ext cx="2133600" cy="365125"/>
          </a:xfrm>
          <a:prstGeom prst="rect">
            <a:avLst/>
          </a:prstGeom>
        </p:spPr>
        <p:txBody>
          <a:bodyPr vert="horz" lIns="0" tIns="0" rIns="0" bIns="0" rtlCol="0" anchor="ctr"/>
          <a:lstStyle>
            <a:lvl1pPr algn="l" fontAlgn="auto">
              <a:spcBef>
                <a:spcPts val="0"/>
              </a:spcBef>
              <a:spcAft>
                <a:spcPts val="0"/>
              </a:spcAft>
              <a:defRPr lang="en-US" sz="1000" smtClean="0"/>
            </a:lvl1pPr>
          </a:lstStyle>
          <a:p>
            <a:pPr>
              <a:defRPr/>
            </a:pPr>
            <a:fld id="{A80AAF49-A4D1-4DAC-96F2-7CB0DF08155B}" type="datetime1">
              <a:rPr lang="en-US" smtClean="0"/>
              <a:t>9/15/2022</a:t>
            </a:fld>
            <a:endParaRPr lang="en-US" dirty="0"/>
          </a:p>
        </p:txBody>
      </p:sp>
      <p:sp>
        <p:nvSpPr>
          <p:cNvPr id="11" name="Footer Placeholder 4"/>
          <p:cNvSpPr>
            <a:spLocks noGrp="1"/>
          </p:cNvSpPr>
          <p:nvPr>
            <p:ph type="ftr" sz="quarter" idx="3"/>
          </p:nvPr>
        </p:nvSpPr>
        <p:spPr>
          <a:xfrm>
            <a:off x="3124200" y="6356350"/>
            <a:ext cx="2895600" cy="365125"/>
          </a:xfrm>
          <a:prstGeom prst="rect">
            <a:avLst/>
          </a:prstGeom>
        </p:spPr>
        <p:txBody>
          <a:bodyPr vert="horz" lIns="0" tIns="0" rIns="0" bIns="0" rtlCol="0" anchor="ctr"/>
          <a:lstStyle>
            <a:lvl1pPr algn="ctr" fontAlgn="auto">
              <a:spcBef>
                <a:spcPts val="0"/>
              </a:spcBef>
              <a:spcAft>
                <a:spcPts val="0"/>
              </a:spcAft>
              <a:defRPr sz="1000" dirty="0" smtClean="0">
                <a:solidFill>
                  <a:srgbClr val="7F7F7F"/>
                </a:solidFill>
                <a:latin typeface="+mn-lt"/>
                <a:ea typeface="+mn-ea"/>
                <a:cs typeface="SapientSansRegular"/>
              </a:defRPr>
            </a:lvl1pPr>
          </a:lstStyle>
          <a:p>
            <a:pPr>
              <a:defRPr/>
            </a:pPr>
            <a:endParaRPr lang="en-US" dirty="0"/>
          </a:p>
        </p:txBody>
      </p:sp>
      <p:sp>
        <p:nvSpPr>
          <p:cNvPr id="12" name="Slide Number Placeholder 5"/>
          <p:cNvSpPr>
            <a:spLocks noGrp="1"/>
          </p:cNvSpPr>
          <p:nvPr>
            <p:ph type="sldNum" sz="quarter" idx="4"/>
          </p:nvPr>
        </p:nvSpPr>
        <p:spPr>
          <a:xfrm>
            <a:off x="6553200" y="6356350"/>
            <a:ext cx="2133600" cy="365125"/>
          </a:xfrm>
          <a:prstGeom prst="rect">
            <a:avLst/>
          </a:prstGeom>
        </p:spPr>
        <p:txBody>
          <a:bodyPr vert="horz" lIns="0" tIns="0" rIns="0" bIns="0" rtlCol="0" anchor="ctr"/>
          <a:lstStyle>
            <a:lvl1pPr algn="r" fontAlgn="auto">
              <a:spcBef>
                <a:spcPts val="0"/>
              </a:spcBef>
              <a:spcAft>
                <a:spcPts val="0"/>
              </a:spcAft>
              <a:defRPr sz="1000" b="0" i="0" smtClean="0">
                <a:solidFill>
                  <a:srgbClr val="7F7F7F"/>
                </a:solidFill>
                <a:latin typeface="+mn-lt"/>
                <a:ea typeface="+mn-ea"/>
                <a:cs typeface="Sapient Centro Slab"/>
              </a:defRPr>
            </a:lvl1pPr>
          </a:lstStyle>
          <a:p>
            <a:pPr>
              <a:defRPr/>
            </a:pPr>
            <a:fld id="{4F8F9822-CE00-0B4F-ADB5-DBA954363B09}" type="slidenum">
              <a:rPr lang="en-US" smtClean="0"/>
              <a:pPr>
                <a:defRPr/>
              </a:pPr>
              <a:t>‹#›</a:t>
            </a:fld>
            <a:endParaRPr lang="en-US" dirty="0"/>
          </a:p>
        </p:txBody>
      </p:sp>
    </p:spTree>
    <p:extLst>
      <p:ext uri="{BB962C8B-B14F-4D97-AF65-F5344CB8AC3E}">
        <p14:creationId xmlns:p14="http://schemas.microsoft.com/office/powerpoint/2010/main" val="1067705667"/>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 id="2147483844" r:id="rId14"/>
    <p:sldLayoutId id="2147483845" r:id="rId15"/>
    <p:sldLayoutId id="2147483846" r:id="rId16"/>
    <p:sldLayoutId id="2147483847" r:id="rId17"/>
  </p:sldLayoutIdLst>
  <p:hf sldNum="0" hdr="0" ftr="0"/>
  <p:txStyles>
    <p:titleStyle>
      <a:lvl1pPr algn="l" defTabSz="457200" rtl="0" eaLnBrk="1" fontAlgn="base" hangingPunct="1">
        <a:spcBef>
          <a:spcPct val="0"/>
        </a:spcBef>
        <a:spcAft>
          <a:spcPct val="0"/>
        </a:spcAft>
        <a:defRPr sz="2400" b="0" kern="1200">
          <a:solidFill>
            <a:srgbClr val="123E57"/>
          </a:solidFill>
          <a:latin typeface="+mj-lt"/>
          <a:ea typeface="ＭＳ Ｐゴシック" charset="0"/>
          <a:cs typeface="SapientSansBold"/>
        </a:defRPr>
      </a:lvl1pPr>
      <a:lvl2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2pPr>
      <a:lvl3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3pPr>
      <a:lvl4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4pPr>
      <a:lvl5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5pPr>
      <a:lvl6pPr marL="4572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6pPr>
      <a:lvl7pPr marL="9144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7pPr>
      <a:lvl8pPr marL="13716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8pPr>
      <a:lvl9pPr marL="18288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9pPr>
    </p:titleStyle>
    <p:bodyStyle>
      <a:lvl1pPr marL="228600" indent="-228600" algn="l" defTabSz="457200" rtl="0" eaLnBrk="1" fontAlgn="base" hangingPunct="1">
        <a:spcBef>
          <a:spcPct val="0"/>
        </a:spcBef>
        <a:spcAft>
          <a:spcPts val="1000"/>
        </a:spcAft>
        <a:buClr>
          <a:schemeClr val="accent1"/>
        </a:buClr>
        <a:buFont typeface="Wingdings" charset="0"/>
        <a:buChar char="§"/>
        <a:defRPr sz="2000" kern="1200">
          <a:solidFill>
            <a:srgbClr val="000000"/>
          </a:solidFill>
          <a:latin typeface="+mn-lt"/>
          <a:ea typeface="ＭＳ Ｐゴシック" charset="0"/>
          <a:cs typeface="SapientCentroSlab-Light"/>
        </a:defRPr>
      </a:lvl1pPr>
      <a:lvl2pPr marL="457200" indent="-228600" algn="l" defTabSz="457200" rtl="0" eaLnBrk="1" fontAlgn="base" hangingPunct="1">
        <a:spcBef>
          <a:spcPct val="0"/>
        </a:spcBef>
        <a:spcAft>
          <a:spcPts val="1000"/>
        </a:spcAft>
        <a:buClr>
          <a:schemeClr val="accent1"/>
        </a:buClr>
        <a:buFont typeface="Wingdings" charset="0"/>
        <a:buChar char="§"/>
        <a:defRPr sz="1900" kern="1200">
          <a:solidFill>
            <a:srgbClr val="000000"/>
          </a:solidFill>
          <a:latin typeface="+mn-lt"/>
          <a:ea typeface="ＭＳ Ｐゴシック" charset="0"/>
          <a:cs typeface="SapientCentroSlab-Light"/>
        </a:defRPr>
      </a:lvl2pPr>
      <a:lvl3pPr marL="685800" indent="-228600" algn="l" defTabSz="457200" rtl="0" eaLnBrk="1" fontAlgn="base" hangingPunct="1">
        <a:spcBef>
          <a:spcPct val="0"/>
        </a:spcBef>
        <a:spcAft>
          <a:spcPts val="1000"/>
        </a:spcAft>
        <a:buClr>
          <a:schemeClr val="accent1"/>
        </a:buClr>
        <a:buFont typeface="Wingdings" charset="0"/>
        <a:buChar char="§"/>
        <a:defRPr sz="1800" kern="1200">
          <a:solidFill>
            <a:srgbClr val="000000"/>
          </a:solidFill>
          <a:latin typeface="+mn-lt"/>
          <a:ea typeface="ＭＳ Ｐゴシック" charset="0"/>
          <a:cs typeface="SapientCentroSlab-Light"/>
        </a:defRPr>
      </a:lvl3pPr>
      <a:lvl4pPr marL="914400" indent="-228600" algn="l" defTabSz="457200" rtl="0" eaLnBrk="1" fontAlgn="base" hangingPunct="1">
        <a:spcBef>
          <a:spcPct val="0"/>
        </a:spcBef>
        <a:spcAft>
          <a:spcPts val="1000"/>
        </a:spcAft>
        <a:buClr>
          <a:schemeClr val="accent1"/>
        </a:buClr>
        <a:buFont typeface="Wingdings" charset="0"/>
        <a:buChar char="§"/>
        <a:defRPr sz="1700" kern="1200">
          <a:solidFill>
            <a:srgbClr val="000000"/>
          </a:solidFill>
          <a:latin typeface="+mn-lt"/>
          <a:ea typeface="ＭＳ Ｐゴシック" charset="0"/>
          <a:cs typeface="SapientCentroSlab-Light"/>
        </a:defRPr>
      </a:lvl4pPr>
      <a:lvl5pPr marL="1143000" indent="-228600" algn="l" defTabSz="457200" rtl="0" eaLnBrk="1" fontAlgn="base" hangingPunct="1">
        <a:spcBef>
          <a:spcPct val="0"/>
        </a:spcBef>
        <a:spcAft>
          <a:spcPts val="1000"/>
        </a:spcAft>
        <a:buClr>
          <a:schemeClr val="accent1"/>
        </a:buClr>
        <a:buFont typeface="Wingdings" charset="0"/>
        <a:buChar char="§"/>
        <a:defRPr sz="1600" kern="1200">
          <a:solidFill>
            <a:srgbClr val="000000"/>
          </a:solidFill>
          <a:latin typeface="+mn-lt"/>
          <a:ea typeface="ＭＳ Ｐゴシック" charset="0"/>
          <a:cs typeface="SapientCentroSlab-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363538"/>
            <a:ext cx="8229600" cy="46166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lvl="0"/>
            <a:r>
              <a:rPr lang="en-US"/>
              <a:t>Click to edit Master title style</a:t>
            </a:r>
            <a:endParaRPr lang="en-US" dirty="0"/>
          </a:p>
        </p:txBody>
      </p:sp>
      <p:sp>
        <p:nvSpPr>
          <p:cNvPr id="5123" name="Text Placeholder 2"/>
          <p:cNvSpPr>
            <a:spLocks noGrp="1"/>
          </p:cNvSpPr>
          <p:nvPr>
            <p:ph type="body" idx="1"/>
          </p:nvPr>
        </p:nvSpPr>
        <p:spPr bwMode="auto">
          <a:xfrm>
            <a:off x="457200" y="1320503"/>
            <a:ext cx="82296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p:cNvSpPr>
            <a:spLocks noGrp="1"/>
          </p:cNvSpPr>
          <p:nvPr>
            <p:ph type="dt" sz="half" idx="2"/>
          </p:nvPr>
        </p:nvSpPr>
        <p:spPr>
          <a:xfrm>
            <a:off x="457200" y="6356350"/>
            <a:ext cx="2133600" cy="365125"/>
          </a:xfrm>
          <a:prstGeom prst="rect">
            <a:avLst/>
          </a:prstGeom>
        </p:spPr>
        <p:txBody>
          <a:bodyPr vert="horz" lIns="0" tIns="0" rIns="0" bIns="0" rtlCol="0" anchor="ctr"/>
          <a:lstStyle>
            <a:lvl1pPr algn="l" fontAlgn="auto">
              <a:spcBef>
                <a:spcPts val="0"/>
              </a:spcBef>
              <a:spcAft>
                <a:spcPts val="0"/>
              </a:spcAft>
              <a:defRPr lang="en-US" sz="1000" smtClean="0"/>
            </a:lvl1pPr>
          </a:lstStyle>
          <a:p>
            <a:pPr>
              <a:defRPr/>
            </a:pPr>
            <a:fld id="{98E6B00C-2244-4A4E-852D-17325581124C}" type="datetime1">
              <a:rPr lang="en-US" smtClean="0"/>
              <a:t>9/15/2022</a:t>
            </a:fld>
            <a:endParaRPr lang="en-US" dirty="0"/>
          </a:p>
        </p:txBody>
      </p:sp>
      <p:sp>
        <p:nvSpPr>
          <p:cNvPr id="11" name="Footer Placeholder 4"/>
          <p:cNvSpPr>
            <a:spLocks noGrp="1"/>
          </p:cNvSpPr>
          <p:nvPr>
            <p:ph type="ftr" sz="quarter" idx="3"/>
          </p:nvPr>
        </p:nvSpPr>
        <p:spPr>
          <a:xfrm>
            <a:off x="3124200" y="6356350"/>
            <a:ext cx="2895600" cy="365125"/>
          </a:xfrm>
          <a:prstGeom prst="rect">
            <a:avLst/>
          </a:prstGeom>
        </p:spPr>
        <p:txBody>
          <a:bodyPr vert="horz" lIns="0" tIns="0" rIns="0" bIns="0" rtlCol="0" anchor="ctr"/>
          <a:lstStyle>
            <a:lvl1pPr algn="ctr" fontAlgn="auto">
              <a:spcBef>
                <a:spcPts val="0"/>
              </a:spcBef>
              <a:spcAft>
                <a:spcPts val="0"/>
              </a:spcAft>
              <a:defRPr sz="1000" dirty="0" smtClean="0">
                <a:solidFill>
                  <a:srgbClr val="7F7F7F"/>
                </a:solidFill>
                <a:latin typeface="+mn-lt"/>
                <a:ea typeface="+mn-ea"/>
                <a:cs typeface="SapientSansRegular"/>
              </a:defRPr>
            </a:lvl1pPr>
          </a:lstStyle>
          <a:p>
            <a:pPr>
              <a:defRPr/>
            </a:pPr>
            <a:endParaRPr lang="en-US" dirty="0"/>
          </a:p>
        </p:txBody>
      </p:sp>
      <p:sp>
        <p:nvSpPr>
          <p:cNvPr id="12" name="Slide Number Placeholder 5"/>
          <p:cNvSpPr>
            <a:spLocks noGrp="1"/>
          </p:cNvSpPr>
          <p:nvPr>
            <p:ph type="sldNum" sz="quarter" idx="4"/>
          </p:nvPr>
        </p:nvSpPr>
        <p:spPr>
          <a:xfrm>
            <a:off x="6553200" y="6356350"/>
            <a:ext cx="2133600" cy="365125"/>
          </a:xfrm>
          <a:prstGeom prst="rect">
            <a:avLst/>
          </a:prstGeom>
        </p:spPr>
        <p:txBody>
          <a:bodyPr vert="horz" lIns="0" tIns="0" rIns="0" bIns="0" rtlCol="0" anchor="ctr"/>
          <a:lstStyle>
            <a:lvl1pPr algn="r" fontAlgn="auto">
              <a:spcBef>
                <a:spcPts val="0"/>
              </a:spcBef>
              <a:spcAft>
                <a:spcPts val="0"/>
              </a:spcAft>
              <a:defRPr sz="1000" b="0" i="0" smtClean="0">
                <a:solidFill>
                  <a:srgbClr val="7F7F7F"/>
                </a:solidFill>
                <a:latin typeface="+mn-lt"/>
                <a:ea typeface="+mn-ea"/>
                <a:cs typeface="Sapient Centro Slab"/>
              </a:defRPr>
            </a:lvl1pPr>
          </a:lstStyle>
          <a:p>
            <a:pPr>
              <a:defRPr/>
            </a:pPr>
            <a:fld id="{4F8F9822-CE00-0B4F-ADB5-DBA954363B09}" type="slidenum">
              <a:rPr lang="en-US" smtClean="0"/>
              <a:pPr>
                <a:defRPr/>
              </a:pPr>
              <a:t>‹#›</a:t>
            </a:fld>
            <a:endParaRPr lang="en-US" dirty="0"/>
          </a:p>
        </p:txBody>
      </p:sp>
    </p:spTree>
    <p:extLst>
      <p:ext uri="{BB962C8B-B14F-4D97-AF65-F5344CB8AC3E}">
        <p14:creationId xmlns:p14="http://schemas.microsoft.com/office/powerpoint/2010/main" val="3377689163"/>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 id="2147483861" r:id="rId13"/>
    <p:sldLayoutId id="2147483862" r:id="rId14"/>
    <p:sldLayoutId id="2147483863" r:id="rId15"/>
    <p:sldLayoutId id="2147483864" r:id="rId16"/>
    <p:sldLayoutId id="2147483865" r:id="rId17"/>
  </p:sldLayoutIdLst>
  <p:hf sldNum="0" hdr="0" ftr="0"/>
  <p:txStyles>
    <p:titleStyle>
      <a:lvl1pPr algn="l" defTabSz="457200" rtl="0" eaLnBrk="1" fontAlgn="base" hangingPunct="1">
        <a:spcBef>
          <a:spcPct val="0"/>
        </a:spcBef>
        <a:spcAft>
          <a:spcPct val="0"/>
        </a:spcAft>
        <a:defRPr sz="2400" b="0" kern="1200">
          <a:solidFill>
            <a:srgbClr val="123E57"/>
          </a:solidFill>
          <a:latin typeface="+mj-lt"/>
          <a:ea typeface="ＭＳ Ｐゴシック" charset="0"/>
          <a:cs typeface="SapientSansBold"/>
        </a:defRPr>
      </a:lvl1pPr>
      <a:lvl2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2pPr>
      <a:lvl3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3pPr>
      <a:lvl4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4pPr>
      <a:lvl5pPr algn="l" defTabSz="457200" rtl="0" eaLnBrk="1" fontAlgn="base" hangingPunct="1">
        <a:spcBef>
          <a:spcPct val="0"/>
        </a:spcBef>
        <a:spcAft>
          <a:spcPct val="0"/>
        </a:spcAft>
        <a:defRPr sz="3700">
          <a:solidFill>
            <a:schemeClr val="tx2"/>
          </a:solidFill>
          <a:latin typeface="SapientCentroSlab-Light" charset="0"/>
          <a:ea typeface="ＭＳ Ｐゴシック" charset="0"/>
        </a:defRPr>
      </a:lvl5pPr>
      <a:lvl6pPr marL="4572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6pPr>
      <a:lvl7pPr marL="9144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7pPr>
      <a:lvl8pPr marL="13716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8pPr>
      <a:lvl9pPr marL="1828800" algn="l" defTabSz="457200" rtl="0" eaLnBrk="1" fontAlgn="base" hangingPunct="1">
        <a:spcBef>
          <a:spcPct val="0"/>
        </a:spcBef>
        <a:spcAft>
          <a:spcPct val="0"/>
        </a:spcAft>
        <a:defRPr sz="3700">
          <a:solidFill>
            <a:schemeClr val="tx2"/>
          </a:solidFill>
          <a:latin typeface="SapientCentroSlab-Light" charset="0"/>
          <a:ea typeface="ＭＳ Ｐゴシック" charset="0"/>
        </a:defRPr>
      </a:lvl9pPr>
    </p:titleStyle>
    <p:bodyStyle>
      <a:lvl1pPr marL="228600" indent="-228600" algn="l" defTabSz="457200" rtl="0" eaLnBrk="1" fontAlgn="base" hangingPunct="1">
        <a:spcBef>
          <a:spcPct val="0"/>
        </a:spcBef>
        <a:spcAft>
          <a:spcPts val="1000"/>
        </a:spcAft>
        <a:buClr>
          <a:schemeClr val="accent1"/>
        </a:buClr>
        <a:buFont typeface="Wingdings" charset="0"/>
        <a:buChar char="§"/>
        <a:defRPr sz="2000" kern="1200">
          <a:solidFill>
            <a:srgbClr val="000000"/>
          </a:solidFill>
          <a:latin typeface="+mn-lt"/>
          <a:ea typeface="ＭＳ Ｐゴシック" charset="0"/>
          <a:cs typeface="SapientCentroSlab-Light"/>
        </a:defRPr>
      </a:lvl1pPr>
      <a:lvl2pPr marL="457200" indent="-228600" algn="l" defTabSz="457200" rtl="0" eaLnBrk="1" fontAlgn="base" hangingPunct="1">
        <a:spcBef>
          <a:spcPct val="0"/>
        </a:spcBef>
        <a:spcAft>
          <a:spcPts val="1000"/>
        </a:spcAft>
        <a:buClr>
          <a:schemeClr val="accent1"/>
        </a:buClr>
        <a:buFont typeface="Wingdings" charset="0"/>
        <a:buChar char="§"/>
        <a:defRPr sz="1900" kern="1200">
          <a:solidFill>
            <a:srgbClr val="000000"/>
          </a:solidFill>
          <a:latin typeface="+mn-lt"/>
          <a:ea typeface="ＭＳ Ｐゴシック" charset="0"/>
          <a:cs typeface="SapientCentroSlab-Light"/>
        </a:defRPr>
      </a:lvl2pPr>
      <a:lvl3pPr marL="685800" indent="-228600" algn="l" defTabSz="457200" rtl="0" eaLnBrk="1" fontAlgn="base" hangingPunct="1">
        <a:spcBef>
          <a:spcPct val="0"/>
        </a:spcBef>
        <a:spcAft>
          <a:spcPts val="1000"/>
        </a:spcAft>
        <a:buClr>
          <a:schemeClr val="accent1"/>
        </a:buClr>
        <a:buFont typeface="Wingdings" charset="0"/>
        <a:buChar char="§"/>
        <a:defRPr sz="1800" kern="1200">
          <a:solidFill>
            <a:srgbClr val="000000"/>
          </a:solidFill>
          <a:latin typeface="+mn-lt"/>
          <a:ea typeface="ＭＳ Ｐゴシック" charset="0"/>
          <a:cs typeface="SapientCentroSlab-Light"/>
        </a:defRPr>
      </a:lvl3pPr>
      <a:lvl4pPr marL="914400" indent="-228600" algn="l" defTabSz="457200" rtl="0" eaLnBrk="1" fontAlgn="base" hangingPunct="1">
        <a:spcBef>
          <a:spcPct val="0"/>
        </a:spcBef>
        <a:spcAft>
          <a:spcPts val="1000"/>
        </a:spcAft>
        <a:buClr>
          <a:schemeClr val="accent1"/>
        </a:buClr>
        <a:buFont typeface="Wingdings" charset="0"/>
        <a:buChar char="§"/>
        <a:defRPr sz="1700" kern="1200">
          <a:solidFill>
            <a:srgbClr val="000000"/>
          </a:solidFill>
          <a:latin typeface="+mn-lt"/>
          <a:ea typeface="ＭＳ Ｐゴシック" charset="0"/>
          <a:cs typeface="SapientCentroSlab-Light"/>
        </a:defRPr>
      </a:lvl4pPr>
      <a:lvl5pPr marL="1143000" indent="-228600" algn="l" defTabSz="457200" rtl="0" eaLnBrk="1" fontAlgn="base" hangingPunct="1">
        <a:spcBef>
          <a:spcPct val="0"/>
        </a:spcBef>
        <a:spcAft>
          <a:spcPts val="1000"/>
        </a:spcAft>
        <a:buClr>
          <a:schemeClr val="accent1"/>
        </a:buClr>
        <a:buFont typeface="Wingdings" charset="0"/>
        <a:buChar char="§"/>
        <a:defRPr sz="1600" kern="1200">
          <a:solidFill>
            <a:srgbClr val="000000"/>
          </a:solidFill>
          <a:latin typeface="+mn-lt"/>
          <a:ea typeface="ＭＳ Ｐゴシック" charset="0"/>
          <a:cs typeface="SapientCentroSlab-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363540"/>
            <a:ext cx="8229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p>
            <a:pPr lvl="0"/>
            <a:r>
              <a:rPr lang="en-US"/>
              <a:t>Click to edit Master title style</a:t>
            </a:r>
            <a:endParaRPr lang="en-US" dirty="0"/>
          </a:p>
        </p:txBody>
      </p:sp>
      <p:sp>
        <p:nvSpPr>
          <p:cNvPr id="5123" name="Text Placeholder 2"/>
          <p:cNvSpPr>
            <a:spLocks noGrp="1"/>
          </p:cNvSpPr>
          <p:nvPr>
            <p:ph type="body" idx="1"/>
          </p:nvPr>
        </p:nvSpPr>
        <p:spPr bwMode="auto">
          <a:xfrm>
            <a:off x="457200" y="1320505"/>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p:cNvSpPr>
            <a:spLocks noGrp="1"/>
          </p:cNvSpPr>
          <p:nvPr>
            <p:ph type="dt" sz="half" idx="2"/>
          </p:nvPr>
        </p:nvSpPr>
        <p:spPr>
          <a:xfrm>
            <a:off x="457200" y="6356352"/>
            <a:ext cx="2133600" cy="365125"/>
          </a:xfrm>
          <a:prstGeom prst="rect">
            <a:avLst/>
          </a:prstGeom>
        </p:spPr>
        <p:txBody>
          <a:bodyPr vert="horz" lIns="0" tIns="0" rIns="0" bIns="0" rtlCol="0" anchor="ctr"/>
          <a:lstStyle>
            <a:lvl1pPr algn="l" fontAlgn="auto">
              <a:spcBef>
                <a:spcPts val="0"/>
              </a:spcBef>
              <a:spcAft>
                <a:spcPts val="0"/>
              </a:spcAft>
              <a:defRPr lang="en-US" sz="750" smtClean="0"/>
            </a:lvl1pPr>
          </a:lstStyle>
          <a:p>
            <a:pPr>
              <a:defRPr/>
            </a:pPr>
            <a:fld id="{7BC7630A-B415-4D0C-A0A4-E2F85605B140}" type="datetime1">
              <a:rPr lang="en-US" smtClean="0"/>
              <a:t>9/15/2022</a:t>
            </a:fld>
            <a:endParaRPr lang="en-US" dirty="0"/>
          </a:p>
        </p:txBody>
      </p:sp>
      <p:sp>
        <p:nvSpPr>
          <p:cNvPr id="11" name="Footer Placeholder 4"/>
          <p:cNvSpPr>
            <a:spLocks noGrp="1"/>
          </p:cNvSpPr>
          <p:nvPr>
            <p:ph type="ftr" sz="quarter" idx="3"/>
          </p:nvPr>
        </p:nvSpPr>
        <p:spPr>
          <a:xfrm>
            <a:off x="3124200" y="6356352"/>
            <a:ext cx="2895600" cy="365125"/>
          </a:xfrm>
          <a:prstGeom prst="rect">
            <a:avLst/>
          </a:prstGeom>
        </p:spPr>
        <p:txBody>
          <a:bodyPr vert="horz" lIns="0" tIns="0" rIns="0" bIns="0" rtlCol="0" anchor="ctr"/>
          <a:lstStyle>
            <a:lvl1pPr algn="ctr" fontAlgn="auto">
              <a:spcBef>
                <a:spcPts val="0"/>
              </a:spcBef>
              <a:spcAft>
                <a:spcPts val="0"/>
              </a:spcAft>
              <a:defRPr sz="750" dirty="0" smtClean="0">
                <a:solidFill>
                  <a:srgbClr val="7F7F7F"/>
                </a:solidFill>
                <a:latin typeface="+mn-lt"/>
                <a:ea typeface="+mn-ea"/>
                <a:cs typeface="SapientSansRegular"/>
              </a:defRPr>
            </a:lvl1pPr>
          </a:lstStyle>
          <a:p>
            <a:pPr>
              <a:defRPr/>
            </a:pPr>
            <a:endParaRPr lang="en-US" dirty="0"/>
          </a:p>
        </p:txBody>
      </p:sp>
      <p:sp>
        <p:nvSpPr>
          <p:cNvPr id="12" name="Slide Number Placeholder 5"/>
          <p:cNvSpPr>
            <a:spLocks noGrp="1"/>
          </p:cNvSpPr>
          <p:nvPr>
            <p:ph type="sldNum" sz="quarter" idx="4"/>
          </p:nvPr>
        </p:nvSpPr>
        <p:spPr>
          <a:xfrm>
            <a:off x="6553200" y="6356352"/>
            <a:ext cx="2133600" cy="365125"/>
          </a:xfrm>
          <a:prstGeom prst="rect">
            <a:avLst/>
          </a:prstGeom>
        </p:spPr>
        <p:txBody>
          <a:bodyPr vert="horz" lIns="0" tIns="0" rIns="0" bIns="0" rtlCol="0" anchor="ctr"/>
          <a:lstStyle>
            <a:lvl1pPr algn="r" fontAlgn="auto">
              <a:spcBef>
                <a:spcPts val="0"/>
              </a:spcBef>
              <a:spcAft>
                <a:spcPts val="0"/>
              </a:spcAft>
              <a:defRPr sz="750" b="0" i="0" smtClean="0">
                <a:solidFill>
                  <a:srgbClr val="7F7F7F"/>
                </a:solidFill>
                <a:latin typeface="+mn-lt"/>
                <a:ea typeface="+mn-ea"/>
                <a:cs typeface="Sapient Centro Slab"/>
              </a:defRPr>
            </a:lvl1pPr>
          </a:lstStyle>
          <a:p>
            <a:pPr>
              <a:defRPr/>
            </a:pPr>
            <a:fld id="{4F8F9822-CE00-0B4F-ADB5-DBA954363B09}" type="slidenum">
              <a:rPr lang="en-US" smtClean="0"/>
              <a:pPr>
                <a:defRPr/>
              </a:pPr>
              <a:t>‹#›</a:t>
            </a:fld>
            <a:endParaRPr lang="en-US" dirty="0"/>
          </a:p>
        </p:txBody>
      </p:sp>
    </p:spTree>
    <p:extLst>
      <p:ext uri="{BB962C8B-B14F-4D97-AF65-F5344CB8AC3E}">
        <p14:creationId xmlns:p14="http://schemas.microsoft.com/office/powerpoint/2010/main" val="2895294267"/>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 id="2147483892" r:id="rId13"/>
    <p:sldLayoutId id="2147483893" r:id="rId14"/>
    <p:sldLayoutId id="2147483894" r:id="rId15"/>
    <p:sldLayoutId id="2147483895" r:id="rId16"/>
    <p:sldLayoutId id="2147483896" r:id="rId17"/>
  </p:sldLayoutIdLst>
  <p:hf sldNum="0" hdr="0" ftr="0"/>
  <p:txStyles>
    <p:titleStyle>
      <a:lvl1pPr algn="l" defTabSz="342900" rtl="0" eaLnBrk="1" fontAlgn="base" hangingPunct="1">
        <a:spcBef>
          <a:spcPct val="0"/>
        </a:spcBef>
        <a:spcAft>
          <a:spcPct val="0"/>
        </a:spcAft>
        <a:defRPr sz="1800" b="0" kern="1200">
          <a:solidFill>
            <a:srgbClr val="123E57"/>
          </a:solidFill>
          <a:latin typeface="+mj-lt"/>
          <a:ea typeface="ＭＳ Ｐゴシック" charset="0"/>
          <a:cs typeface="SapientSansBold"/>
        </a:defRPr>
      </a:lvl1pPr>
      <a:lvl2pPr algn="l" defTabSz="342900" rtl="0" eaLnBrk="1" fontAlgn="base" hangingPunct="1">
        <a:spcBef>
          <a:spcPct val="0"/>
        </a:spcBef>
        <a:spcAft>
          <a:spcPct val="0"/>
        </a:spcAft>
        <a:defRPr sz="2775">
          <a:solidFill>
            <a:schemeClr val="tx2"/>
          </a:solidFill>
          <a:latin typeface="SapientCentroSlab-Light" charset="0"/>
          <a:ea typeface="ＭＳ Ｐゴシック" charset="0"/>
        </a:defRPr>
      </a:lvl2pPr>
      <a:lvl3pPr algn="l" defTabSz="342900" rtl="0" eaLnBrk="1" fontAlgn="base" hangingPunct="1">
        <a:spcBef>
          <a:spcPct val="0"/>
        </a:spcBef>
        <a:spcAft>
          <a:spcPct val="0"/>
        </a:spcAft>
        <a:defRPr sz="2775">
          <a:solidFill>
            <a:schemeClr val="tx2"/>
          </a:solidFill>
          <a:latin typeface="SapientCentroSlab-Light" charset="0"/>
          <a:ea typeface="ＭＳ Ｐゴシック" charset="0"/>
        </a:defRPr>
      </a:lvl3pPr>
      <a:lvl4pPr algn="l" defTabSz="342900" rtl="0" eaLnBrk="1" fontAlgn="base" hangingPunct="1">
        <a:spcBef>
          <a:spcPct val="0"/>
        </a:spcBef>
        <a:spcAft>
          <a:spcPct val="0"/>
        </a:spcAft>
        <a:defRPr sz="2775">
          <a:solidFill>
            <a:schemeClr val="tx2"/>
          </a:solidFill>
          <a:latin typeface="SapientCentroSlab-Light" charset="0"/>
          <a:ea typeface="ＭＳ Ｐゴシック" charset="0"/>
        </a:defRPr>
      </a:lvl4pPr>
      <a:lvl5pPr algn="l" defTabSz="342900" rtl="0" eaLnBrk="1" fontAlgn="base" hangingPunct="1">
        <a:spcBef>
          <a:spcPct val="0"/>
        </a:spcBef>
        <a:spcAft>
          <a:spcPct val="0"/>
        </a:spcAft>
        <a:defRPr sz="2775">
          <a:solidFill>
            <a:schemeClr val="tx2"/>
          </a:solidFill>
          <a:latin typeface="SapientCentroSlab-Light" charset="0"/>
          <a:ea typeface="ＭＳ Ｐゴシック" charset="0"/>
        </a:defRPr>
      </a:lvl5pPr>
      <a:lvl6pPr marL="342900" algn="l" defTabSz="342900" rtl="0" eaLnBrk="1" fontAlgn="base" hangingPunct="1">
        <a:spcBef>
          <a:spcPct val="0"/>
        </a:spcBef>
        <a:spcAft>
          <a:spcPct val="0"/>
        </a:spcAft>
        <a:defRPr sz="2775">
          <a:solidFill>
            <a:schemeClr val="tx2"/>
          </a:solidFill>
          <a:latin typeface="SapientCentroSlab-Light" charset="0"/>
          <a:ea typeface="ＭＳ Ｐゴシック" charset="0"/>
        </a:defRPr>
      </a:lvl6pPr>
      <a:lvl7pPr marL="685800" algn="l" defTabSz="342900" rtl="0" eaLnBrk="1" fontAlgn="base" hangingPunct="1">
        <a:spcBef>
          <a:spcPct val="0"/>
        </a:spcBef>
        <a:spcAft>
          <a:spcPct val="0"/>
        </a:spcAft>
        <a:defRPr sz="2775">
          <a:solidFill>
            <a:schemeClr val="tx2"/>
          </a:solidFill>
          <a:latin typeface="SapientCentroSlab-Light" charset="0"/>
          <a:ea typeface="ＭＳ Ｐゴシック" charset="0"/>
        </a:defRPr>
      </a:lvl7pPr>
      <a:lvl8pPr marL="1028700" algn="l" defTabSz="342900" rtl="0" eaLnBrk="1" fontAlgn="base" hangingPunct="1">
        <a:spcBef>
          <a:spcPct val="0"/>
        </a:spcBef>
        <a:spcAft>
          <a:spcPct val="0"/>
        </a:spcAft>
        <a:defRPr sz="2775">
          <a:solidFill>
            <a:schemeClr val="tx2"/>
          </a:solidFill>
          <a:latin typeface="SapientCentroSlab-Light" charset="0"/>
          <a:ea typeface="ＭＳ Ｐゴシック" charset="0"/>
        </a:defRPr>
      </a:lvl8pPr>
      <a:lvl9pPr marL="1371600" algn="l" defTabSz="342900" rtl="0" eaLnBrk="1" fontAlgn="base" hangingPunct="1">
        <a:spcBef>
          <a:spcPct val="0"/>
        </a:spcBef>
        <a:spcAft>
          <a:spcPct val="0"/>
        </a:spcAft>
        <a:defRPr sz="2775">
          <a:solidFill>
            <a:schemeClr val="tx2"/>
          </a:solidFill>
          <a:latin typeface="SapientCentroSlab-Light" charset="0"/>
          <a:ea typeface="ＭＳ Ｐゴシック" charset="0"/>
        </a:defRPr>
      </a:lvl9pPr>
    </p:titleStyle>
    <p:bodyStyle>
      <a:lvl1pPr marL="171450" indent="-171450" algn="l" defTabSz="342900" rtl="0" eaLnBrk="1" fontAlgn="base" hangingPunct="1">
        <a:spcBef>
          <a:spcPct val="0"/>
        </a:spcBef>
        <a:spcAft>
          <a:spcPts val="750"/>
        </a:spcAft>
        <a:buClr>
          <a:schemeClr val="accent1"/>
        </a:buClr>
        <a:buFont typeface="Wingdings" charset="0"/>
        <a:buChar char="§"/>
        <a:defRPr sz="1500" kern="1200">
          <a:solidFill>
            <a:srgbClr val="000000"/>
          </a:solidFill>
          <a:latin typeface="+mn-lt"/>
          <a:ea typeface="ＭＳ Ｐゴシック" charset="0"/>
          <a:cs typeface="SapientCentroSlab-Light"/>
        </a:defRPr>
      </a:lvl1pPr>
      <a:lvl2pPr marL="342900" indent="-171450" algn="l" defTabSz="342900" rtl="0" eaLnBrk="1" fontAlgn="base" hangingPunct="1">
        <a:spcBef>
          <a:spcPct val="0"/>
        </a:spcBef>
        <a:spcAft>
          <a:spcPts val="750"/>
        </a:spcAft>
        <a:buClr>
          <a:schemeClr val="accent1"/>
        </a:buClr>
        <a:buFont typeface="Wingdings" charset="0"/>
        <a:buChar char="§"/>
        <a:defRPr sz="1425" kern="1200">
          <a:solidFill>
            <a:srgbClr val="000000"/>
          </a:solidFill>
          <a:latin typeface="+mn-lt"/>
          <a:ea typeface="ＭＳ Ｐゴシック" charset="0"/>
          <a:cs typeface="SapientCentroSlab-Light"/>
        </a:defRPr>
      </a:lvl2pPr>
      <a:lvl3pPr marL="514350" indent="-171450" algn="l" defTabSz="342900" rtl="0" eaLnBrk="1" fontAlgn="base" hangingPunct="1">
        <a:spcBef>
          <a:spcPct val="0"/>
        </a:spcBef>
        <a:spcAft>
          <a:spcPts val="750"/>
        </a:spcAft>
        <a:buClr>
          <a:schemeClr val="accent1"/>
        </a:buClr>
        <a:buFont typeface="Wingdings" charset="0"/>
        <a:buChar char="§"/>
        <a:defRPr sz="1350" kern="1200">
          <a:solidFill>
            <a:srgbClr val="000000"/>
          </a:solidFill>
          <a:latin typeface="+mn-lt"/>
          <a:ea typeface="ＭＳ Ｐゴシック" charset="0"/>
          <a:cs typeface="SapientCentroSlab-Light"/>
        </a:defRPr>
      </a:lvl3pPr>
      <a:lvl4pPr marL="685800" indent="-171450" algn="l" defTabSz="342900" rtl="0" eaLnBrk="1" fontAlgn="base" hangingPunct="1">
        <a:spcBef>
          <a:spcPct val="0"/>
        </a:spcBef>
        <a:spcAft>
          <a:spcPts val="750"/>
        </a:spcAft>
        <a:buClr>
          <a:schemeClr val="accent1"/>
        </a:buClr>
        <a:buFont typeface="Wingdings" charset="0"/>
        <a:buChar char="§"/>
        <a:defRPr sz="1275" kern="1200">
          <a:solidFill>
            <a:srgbClr val="000000"/>
          </a:solidFill>
          <a:latin typeface="+mn-lt"/>
          <a:ea typeface="ＭＳ Ｐゴシック" charset="0"/>
          <a:cs typeface="SapientCentroSlab-Light"/>
        </a:defRPr>
      </a:lvl4pPr>
      <a:lvl5pPr marL="857250" indent="-171450" algn="l" defTabSz="342900" rtl="0" eaLnBrk="1" fontAlgn="base" hangingPunct="1">
        <a:spcBef>
          <a:spcPct val="0"/>
        </a:spcBef>
        <a:spcAft>
          <a:spcPts val="750"/>
        </a:spcAft>
        <a:buClr>
          <a:schemeClr val="accent1"/>
        </a:buClr>
        <a:buFont typeface="Wingdings" charset="0"/>
        <a:buChar char="§"/>
        <a:defRPr sz="1200" kern="1200">
          <a:solidFill>
            <a:srgbClr val="000000"/>
          </a:solidFill>
          <a:latin typeface="+mn-lt"/>
          <a:ea typeface="ＭＳ Ｐゴシック" charset="0"/>
          <a:cs typeface="SapientCentroSlab-Light"/>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AE32E07-1483-EA4D-A981-3D05A1C8BD1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764" y="3"/>
            <a:ext cx="9130473" cy="6857999"/>
          </a:xfrm>
          <a:prstGeom prst="rect">
            <a:avLst/>
          </a:prstGeom>
        </p:spPr>
      </p:pic>
      <p:sp>
        <p:nvSpPr>
          <p:cNvPr id="2" name="Title Placeholder 1"/>
          <p:cNvSpPr>
            <a:spLocks noGrp="1"/>
          </p:cNvSpPr>
          <p:nvPr userDrawn="1">
            <p:ph type="title"/>
          </p:nvPr>
        </p:nvSpPr>
        <p:spPr>
          <a:xfrm>
            <a:off x="822962" y="731520"/>
            <a:ext cx="7955279" cy="1463040"/>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userDrawn="1">
            <p:ph type="body" idx="1"/>
          </p:nvPr>
        </p:nvSpPr>
        <p:spPr>
          <a:xfrm>
            <a:off x="822962" y="2255520"/>
            <a:ext cx="7955279" cy="4145280"/>
          </a:xfrm>
          <a:prstGeom prst="rect">
            <a:avLst/>
          </a:prstGeom>
        </p:spPr>
        <p:txBody>
          <a:bodyPr vert="horz" lIns="0" tIns="45720" rIns="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Box 14">
            <a:extLst>
              <a:ext uri="{FF2B5EF4-FFF2-40B4-BE49-F238E27FC236}">
                <a16:creationId xmlns:a16="http://schemas.microsoft.com/office/drawing/2014/main" id="{9224D901-1627-B84C-A4BE-A231E66FA188}"/>
              </a:ext>
            </a:extLst>
          </p:cNvPr>
          <p:cNvSpPr txBox="1"/>
          <p:nvPr userDrawn="1"/>
        </p:nvSpPr>
        <p:spPr>
          <a:xfrm>
            <a:off x="8869680" y="6461760"/>
            <a:ext cx="274320" cy="365760"/>
          </a:xfrm>
          <a:prstGeom prst="rect">
            <a:avLst/>
          </a:prstGeom>
          <a:noFill/>
        </p:spPr>
        <p:txBody>
          <a:bodyPr wrap="square" lIns="0" tIns="0" rIns="0" bIns="0" rtlCol="0" anchor="ctr" anchorCtr="0">
            <a:noAutofit/>
          </a:bodyPr>
          <a:lstStyle/>
          <a:p>
            <a:pPr algn="l"/>
            <a:fld id="{A2AEF4CC-019E-7A41-9BCC-FAAE41F5C1E7}" type="slidenum">
              <a:rPr lang="en-US" sz="675" b="0" i="0" smtClean="0">
                <a:solidFill>
                  <a:srgbClr val="69778D"/>
                </a:solidFill>
                <a:latin typeface="+mj-lt"/>
                <a:cs typeface="Arial" panose="020B0604020202020204" pitchFamily="34" charset="0"/>
              </a:rPr>
              <a:pPr algn="l"/>
              <a:t>‹#›</a:t>
            </a:fld>
            <a:endParaRPr lang="en-US" sz="675" b="0" i="0" dirty="0">
              <a:solidFill>
                <a:srgbClr val="69778D"/>
              </a:solidFill>
              <a:latin typeface="+mj-lt"/>
              <a:cs typeface="Arial" panose="020B0604020202020204" pitchFamily="34" charset="0"/>
            </a:endParaRPr>
          </a:p>
        </p:txBody>
      </p:sp>
      <p:cxnSp>
        <p:nvCxnSpPr>
          <p:cNvPr id="6" name="Straight Connector 5">
            <a:extLst>
              <a:ext uri="{FF2B5EF4-FFF2-40B4-BE49-F238E27FC236}">
                <a16:creationId xmlns:a16="http://schemas.microsoft.com/office/drawing/2014/main" id="{E6816BC3-D029-A743-AAA5-BEF50D757DF0}"/>
              </a:ext>
            </a:extLst>
          </p:cNvPr>
          <p:cNvCxnSpPr/>
          <p:nvPr userDrawn="1"/>
        </p:nvCxnSpPr>
        <p:spPr>
          <a:xfrm>
            <a:off x="365760" y="6652592"/>
            <a:ext cx="8321040" cy="0"/>
          </a:xfrm>
          <a:prstGeom prst="line">
            <a:avLst/>
          </a:prstGeom>
          <a:ln>
            <a:solidFill>
              <a:srgbClr val="69778D">
                <a:alpha val="3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5336436"/>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Lst>
  <p:txStyles>
    <p:titleStyle>
      <a:lvl1pPr algn="l" defTabSz="514350" rtl="0" eaLnBrk="1" latinLnBrk="0" hangingPunct="1">
        <a:lnSpc>
          <a:spcPct val="90000"/>
        </a:lnSpc>
        <a:spcBef>
          <a:spcPct val="0"/>
        </a:spcBef>
        <a:buNone/>
        <a:defRPr sz="2700" kern="1200">
          <a:solidFill>
            <a:srgbClr val="2681AE"/>
          </a:solidFill>
          <a:latin typeface="+mj-lt"/>
          <a:ea typeface="+mj-ea"/>
          <a:cs typeface="+mj-cs"/>
        </a:defRPr>
      </a:lvl1pPr>
    </p:titleStyle>
    <p:bodyStyle>
      <a:lvl1pPr marL="0" indent="0" algn="l" defTabSz="514350" rtl="0" eaLnBrk="1" latinLnBrk="0" hangingPunct="1">
        <a:lnSpc>
          <a:spcPct val="100000"/>
        </a:lnSpc>
        <a:spcBef>
          <a:spcPts val="563"/>
        </a:spcBef>
        <a:buClr>
          <a:srgbClr val="2681AE"/>
        </a:buClr>
        <a:buFont typeface="Arial" panose="020B0604020202020204" pitchFamily="34" charset="0"/>
        <a:buNone/>
        <a:defRPr sz="1350" b="1" i="0" kern="1200">
          <a:solidFill>
            <a:srgbClr val="69778D"/>
          </a:solidFill>
          <a:latin typeface="Arial" panose="020B0604020202020204" pitchFamily="34" charset="0"/>
          <a:ea typeface="+mn-ea"/>
          <a:cs typeface="Arial" panose="020B0604020202020204" pitchFamily="34" charset="0"/>
        </a:defRPr>
      </a:lvl1pPr>
      <a:lvl2pPr marL="308610" indent="-102870" algn="l" defTabSz="514350" rtl="0" eaLnBrk="1" latinLnBrk="0" hangingPunct="1">
        <a:lnSpc>
          <a:spcPct val="100000"/>
        </a:lnSpc>
        <a:spcBef>
          <a:spcPts val="281"/>
        </a:spcBef>
        <a:buClr>
          <a:srgbClr val="2681AE"/>
        </a:buClr>
        <a:buFont typeface="Arial" panose="020B0604020202020204" pitchFamily="34" charset="0"/>
        <a:buChar char="•"/>
        <a:defRPr sz="1200" b="0" i="0" kern="1200">
          <a:solidFill>
            <a:srgbClr val="69778D"/>
          </a:solidFill>
          <a:latin typeface="Arial" panose="020B0604020202020204" pitchFamily="34" charset="0"/>
          <a:ea typeface="+mn-ea"/>
          <a:cs typeface="Arial" panose="020B0604020202020204" pitchFamily="34" charset="0"/>
        </a:defRPr>
      </a:lvl2pPr>
      <a:lvl3pPr marL="514350" indent="-102870" algn="l" defTabSz="514350" rtl="0" eaLnBrk="1" latinLnBrk="0" hangingPunct="1">
        <a:lnSpc>
          <a:spcPct val="100000"/>
        </a:lnSpc>
        <a:spcBef>
          <a:spcPts val="281"/>
        </a:spcBef>
        <a:buClr>
          <a:srgbClr val="2681AE"/>
        </a:buClr>
        <a:buFont typeface="Arial" panose="020B0604020202020204" pitchFamily="34" charset="0"/>
        <a:buChar char="•"/>
        <a:defRPr sz="1125" b="0" i="0" kern="1200">
          <a:solidFill>
            <a:srgbClr val="69778D"/>
          </a:solidFill>
          <a:latin typeface="Arial" panose="020B0604020202020204" pitchFamily="34" charset="0"/>
          <a:ea typeface="+mn-ea"/>
          <a:cs typeface="Arial" panose="020B0604020202020204" pitchFamily="34" charset="0"/>
        </a:defRPr>
      </a:lvl3pPr>
      <a:lvl4pPr marL="720090" indent="-102870" algn="l" defTabSz="514350" rtl="0" eaLnBrk="1" latinLnBrk="0" hangingPunct="1">
        <a:lnSpc>
          <a:spcPct val="100000"/>
        </a:lnSpc>
        <a:spcBef>
          <a:spcPts val="281"/>
        </a:spcBef>
        <a:buClr>
          <a:srgbClr val="2681AE"/>
        </a:buClr>
        <a:buFont typeface="Arial" panose="020B0604020202020204" pitchFamily="34" charset="0"/>
        <a:buChar char="•"/>
        <a:defRPr sz="1013" b="0" i="0" kern="1200">
          <a:solidFill>
            <a:srgbClr val="69778D"/>
          </a:solidFill>
          <a:latin typeface="Arial" panose="020B0604020202020204" pitchFamily="34" charset="0"/>
          <a:ea typeface="+mn-ea"/>
          <a:cs typeface="Arial" panose="020B0604020202020204" pitchFamily="34" charset="0"/>
        </a:defRPr>
      </a:lvl4pPr>
      <a:lvl5pPr marL="925830" indent="-102870" algn="l" defTabSz="514350" rtl="0" eaLnBrk="1" latinLnBrk="0" hangingPunct="1">
        <a:lnSpc>
          <a:spcPct val="100000"/>
        </a:lnSpc>
        <a:spcBef>
          <a:spcPts val="281"/>
        </a:spcBef>
        <a:buClr>
          <a:srgbClr val="2681AE"/>
        </a:buClr>
        <a:buFont typeface="Arial" panose="020B0604020202020204" pitchFamily="34" charset="0"/>
        <a:buChar char="•"/>
        <a:defRPr sz="1013" b="0" i="0" kern="1200">
          <a:solidFill>
            <a:srgbClr val="69778D"/>
          </a:solidFill>
          <a:latin typeface="Arial" panose="020B0604020202020204" pitchFamily="34" charset="0"/>
          <a:ea typeface="+mn-ea"/>
          <a:cs typeface="Arial" panose="020B0604020202020204" pitchFamily="34"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grants.nih.gov/grants/policy/nihgps/HTML5/section_8/8.1.2_prior_approval_requirements.htm"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hyperlink" Target="https://grants.nih.gov/grants/policy/nihgps/HTML5/section_8/8.1.2_prior_approval_requirements.htm#Carryov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hyperlink" Target="https://grants.nih.gov/grants/how-to-apply-application-guide/format-and-write/page-limits.htm" TargetMode="External"/><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8.xml"/><Relationship Id="rId1" Type="http://schemas.openxmlformats.org/officeDocument/2006/relationships/tags" Target="../tags/tag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2.xml"/><Relationship Id="rId1" Type="http://schemas.openxmlformats.org/officeDocument/2006/relationships/tags" Target="../tags/tag2.xml"/><Relationship Id="rId5" Type="http://schemas.openxmlformats.org/officeDocument/2006/relationships/image" Target="../media/image29.png"/><Relationship Id="rId4" Type="http://schemas.openxmlformats.org/officeDocument/2006/relationships/hyperlink" Target="https://grants.nih.gov/ct-decision/"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1.xml"/></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hyperlink" Target="https://lists.icfwebservices.com/t/533622/2816978/50900/4/" TargetMode="External"/><Relationship Id="rId2" Type="http://schemas.openxmlformats.org/officeDocument/2006/relationships/notesSlide" Target="../notesSlides/notesSlide19.xml"/><Relationship Id="rId1" Type="http://schemas.openxmlformats.org/officeDocument/2006/relationships/slideLayout" Target="../slideLayouts/slideLayout81.xml"/></Relationships>
</file>

<file path=ppt/slides/_rels/slide21.xml.rels><?xml version="1.0" encoding="UTF-8" standalone="yes"?>
<Relationships xmlns="http://schemas.openxmlformats.org/package/2006/relationships"><Relationship Id="rId3" Type="http://schemas.openxmlformats.org/officeDocument/2006/relationships/hyperlink" Target="https://grants.nih.gov/grants/guide/notice-files/NOT-OD-21-087.html" TargetMode="External"/><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hyperlink" Target="https://grants.nih.gov/grants/guide/notice-files/NOT-AT-21-006.html"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grants.nih.gov/grants/guide/notice-files/NOT-OD-21-100.html" TargetMode="External"/><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8" Type="http://schemas.openxmlformats.org/officeDocument/2006/relationships/hyperlink" Target="https://grants.nih.gov/grants/guide/pa-files/par-19-133.html" TargetMode="External"/><Relationship Id="rId3" Type="http://schemas.openxmlformats.org/officeDocument/2006/relationships/hyperlink" Target="https://grants.nih.gov/grants/guide/pa-files/par-21-035.html" TargetMode="External"/><Relationship Id="rId7" Type="http://schemas.openxmlformats.org/officeDocument/2006/relationships/hyperlink" Target="https://grants.nih.gov/grants/guide/pa-files/par-19-135.html" TargetMode="External"/><Relationship Id="rId2" Type="http://schemas.openxmlformats.org/officeDocument/2006/relationships/notesSlide" Target="../notesSlides/notesSlide22.xml"/><Relationship Id="rId1" Type="http://schemas.openxmlformats.org/officeDocument/2006/relationships/slideLayout" Target="../slideLayouts/slideLayout75.xml"/><Relationship Id="rId6" Type="http://schemas.openxmlformats.org/officeDocument/2006/relationships/hyperlink" Target="https://grants.nih.gov/grants/guide/pa-files/PAR-20-052.html" TargetMode="External"/><Relationship Id="rId5" Type="http://schemas.openxmlformats.org/officeDocument/2006/relationships/hyperlink" Target="https://grants.nih.gov/grants/guide/pa-files/par-19-309.html" TargetMode="External"/><Relationship Id="rId4" Type="http://schemas.openxmlformats.org/officeDocument/2006/relationships/hyperlink" Target="https://grants.nih.gov/grants/guide/pa-files/PAR-21-033.html"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www.cancer.gov/grants-training/training" TargetMode="External"/><Relationship Id="rId2" Type="http://schemas.openxmlformats.org/officeDocument/2006/relationships/notesSlide" Target="../notesSlides/notesSlide23.xml"/><Relationship Id="rId1" Type="http://schemas.openxmlformats.org/officeDocument/2006/relationships/slideLayout" Target="../slideLayouts/slideLayout3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hyperlink" Target="http://www.cancer.gov/grants-training/training/contact"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hyperlink" Target="http://www.cancer.gov/about-nci/organization/crchd" TargetMode="External"/><Relationship Id="rId7"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hyperlink" Target="http://www.nimhd.nih.gov/resources/research-training.html" TargetMode="External"/><Relationship Id="rId5" Type="http://schemas.openxmlformats.org/officeDocument/2006/relationships/hyperlink" Target="http://www.nimhd.nih.gov/programs/extramural/training-career-dev/" TargetMode="External"/><Relationship Id="rId4" Type="http://schemas.openxmlformats.org/officeDocument/2006/relationships/hyperlink" Target="http://www.cancer.gov/about-nci/organization/crchd/diversity-training/cure"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4.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4.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hyperlink" Target="http://grants.nih.gov/grants/how-to-apply-application-guide/prepare-to-apply-and-register/understand-funding-opportunities.htm" TargetMode="External"/><Relationship Id="rId4" Type="http://schemas.openxmlformats.org/officeDocument/2006/relationships/hyperlink" Target="http://grants.nih.gov/grants/how-to-apply-application-guide/video/choose-FOA/index.htm"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commonfund.nih.gov/" TargetMode="External"/><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hyperlink" Target="http://commonfund.nih.gov/MolecularTransducers" TargetMode="External"/><Relationship Id="rId2" Type="http://schemas.openxmlformats.org/officeDocument/2006/relationships/notesSlide" Target="../notesSlides/notesSlide28.xml"/><Relationship Id="rId1" Type="http://schemas.openxmlformats.org/officeDocument/2006/relationships/slideLayout" Target="../slideLayouts/slideLayout81.xml"/><Relationship Id="rId6" Type="http://schemas.openxmlformats.org/officeDocument/2006/relationships/image" Target="../media/image37.PNG"/><Relationship Id="rId5" Type="http://schemas.openxmlformats.org/officeDocument/2006/relationships/hyperlink" Target="https://www.motrpac.org/ancillarystudyguidelines.cfm" TargetMode="External"/><Relationship Id="rId4" Type="http://schemas.openxmlformats.org/officeDocument/2006/relationships/hyperlink" Target="https://commonfund.nih.gov/MolecularTransducers/fundedresearch"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commonfund.nih.gov/nutritionforprecisionhealth" TargetMode="External"/><Relationship Id="rId2" Type="http://schemas.openxmlformats.org/officeDocument/2006/relationships/notesSlide" Target="../notesSlides/notesSlide29.xml"/><Relationship Id="rId1" Type="http://schemas.openxmlformats.org/officeDocument/2006/relationships/slideLayout" Target="../slideLayouts/slideLayout81.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hyperlink" Target="http://www.nih.gov/echo" TargetMode="External"/><Relationship Id="rId2" Type="http://schemas.openxmlformats.org/officeDocument/2006/relationships/notesSlide" Target="../notesSlides/notesSlide30.xml"/><Relationship Id="rId1" Type="http://schemas.openxmlformats.org/officeDocument/2006/relationships/slideLayout" Target="../slideLayouts/slideLayout81.xml"/><Relationship Id="rId6" Type="http://schemas.openxmlformats.org/officeDocument/2006/relationships/image" Target="../media/image40.png"/><Relationship Id="rId5" Type="http://schemas.openxmlformats.org/officeDocument/2006/relationships/hyperlink" Target="https://echochildren.org/" TargetMode="External"/><Relationship Id="rId4" Type="http://schemas.openxmlformats.org/officeDocument/2006/relationships/hyperlink" Target="https://www.nih.gov/echo/funding"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1.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81.xml"/><Relationship Id="rId4" Type="http://schemas.openxmlformats.org/officeDocument/2006/relationships/hyperlink" Target="https://www.obesityresearch.nih.gov/"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33.xml"/><Relationship Id="rId1" Type="http://schemas.openxmlformats.org/officeDocument/2006/relationships/slideLayout" Target="../slideLayouts/slideLayout94.xm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8" Type="http://schemas.openxmlformats.org/officeDocument/2006/relationships/hyperlink" Target="http://projectreporter.nih.gov/reporter.cfm" TargetMode="External"/><Relationship Id="rId3" Type="http://schemas.openxmlformats.org/officeDocument/2006/relationships/hyperlink" Target="http://www.cancer.gov/grants-training/grants-process" TargetMode="External"/><Relationship Id="rId7" Type="http://schemas.openxmlformats.org/officeDocument/2006/relationships/hyperlink" Target="http://grants.nih.gov/podcasts/All_About_Grants/index.htm" TargetMode="External"/><Relationship Id="rId2" Type="http://schemas.openxmlformats.org/officeDocument/2006/relationships/notesSlide" Target="../notesSlides/notesSlide34.xml"/><Relationship Id="rId1" Type="http://schemas.openxmlformats.org/officeDocument/2006/relationships/slideLayout" Target="../slideLayouts/slideLayout11.xml"/><Relationship Id="rId6" Type="http://schemas.openxmlformats.org/officeDocument/2006/relationships/hyperlink" Target="http://grants.nih.gov/funding/index.htm" TargetMode="External"/><Relationship Id="rId5" Type="http://schemas.openxmlformats.org/officeDocument/2006/relationships/hyperlink" Target="http://grants.nih.gov/funding/searchguide/index.html#/" TargetMode="External"/><Relationship Id="rId4" Type="http://schemas.openxmlformats.org/officeDocument/2006/relationships/hyperlink" Target="http://era.nih.gov/" TargetMode="External"/><Relationship Id="rId9" Type="http://schemas.openxmlformats.org/officeDocument/2006/relationships/hyperlink" Target="http://grants.nih.gov/grants/nexus.htm"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grants.nih.gov/grants/funding/funding_program.htm"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hyperlink" Target="http://deainfo.nci.nih.gov/flash/awards.htm"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3" Type="http://schemas.openxmlformats.org/officeDocument/2006/relationships/hyperlink" Target="http://era.nih.gov/" TargetMode="External"/><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hyperlink" Target="http://public.csr.nih.gov/pages/default.aspx" TargetMode="External"/><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hyperlink" Target="http://grants.nih.gov/grants/how-to-apply-application-guide/forms-e/general/g.600-phs-assignment-request-form.htm" TargetMode="External"/><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hyperlink" Target="https://grants.nih.gov/grants/glossary.htm#o16" TargetMode="External"/><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hyperlink" Target="https://grants.nih.gov/grants/policy/hs/training.htm" TargetMode="External"/><Relationship Id="rId5" Type="http://schemas.openxmlformats.org/officeDocument/2006/relationships/hyperlink" Target="https://grants.nih.gov/grants/glossary.htm#InstitutionalAnimalCare&amp;UseCommittee(IACUC)" TargetMode="External"/><Relationship Id="rId4" Type="http://schemas.openxmlformats.org/officeDocument/2006/relationships/hyperlink" Target="https://grants.nih.gov/grants/glossary.htm#I21"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grants.nih.gov/grants/post-award-monitoring-and-reporting.htm" TargetMode="External"/><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hyperlink" Target="http://grants.nih.gov/grants/guide/notice-files/NOT-OD-19-107.html"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www.cancer.gov/grants-training/grants-funding/funding-opportunities#type"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hyperlink" Target="https://nexus.od.nih.gov/all/2020/02/03/searching-for-funding-just-got-a-little-easier/"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grants.nih.gov/grants/oer.htm"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1752600" y="1509374"/>
            <a:ext cx="5478780" cy="835359"/>
          </a:xfrm>
        </p:spPr>
        <p:txBody>
          <a:bodyPr/>
          <a:lstStyle/>
          <a:p>
            <a:r>
              <a:rPr lang="en-US" sz="4400" b="1" dirty="0"/>
              <a:t>NIH Funding  </a:t>
            </a:r>
          </a:p>
        </p:txBody>
      </p:sp>
      <p:sp>
        <p:nvSpPr>
          <p:cNvPr id="10" name="Subtitle 9"/>
          <p:cNvSpPr>
            <a:spLocks noGrp="1"/>
          </p:cNvSpPr>
          <p:nvPr>
            <p:ph type="subTitle" idx="1"/>
          </p:nvPr>
        </p:nvSpPr>
        <p:spPr>
          <a:xfrm>
            <a:off x="558437" y="473291"/>
            <a:ext cx="3116580" cy="239671"/>
          </a:xfrm>
        </p:spPr>
        <p:txBody>
          <a:bodyPr/>
          <a:lstStyle/>
          <a:p>
            <a:pPr>
              <a:lnSpc>
                <a:spcPct val="80000"/>
              </a:lnSpc>
            </a:pPr>
            <a:r>
              <a:rPr lang="en-US" dirty="0">
                <a:latin typeface="Calibri" panose="020F0502020204030204" pitchFamily="34" charset="0"/>
                <a:cs typeface="Calibri" panose="020F0502020204030204" pitchFamily="34" charset="0"/>
              </a:rPr>
              <a:t>2022 PAPH Research Course</a:t>
            </a:r>
          </a:p>
        </p:txBody>
      </p:sp>
      <p:sp>
        <p:nvSpPr>
          <p:cNvPr id="3" name="Rectangle 2">
            <a:extLst>
              <a:ext uri="{FF2B5EF4-FFF2-40B4-BE49-F238E27FC236}">
                <a16:creationId xmlns:a16="http://schemas.microsoft.com/office/drawing/2014/main" id="{6C2A347A-91C3-4BA3-B10E-C0B3B65DC005}"/>
              </a:ext>
            </a:extLst>
          </p:cNvPr>
          <p:cNvSpPr/>
          <p:nvPr/>
        </p:nvSpPr>
        <p:spPr>
          <a:xfrm>
            <a:off x="3962400" y="2895600"/>
            <a:ext cx="5181600" cy="1754326"/>
          </a:xfrm>
          <a:prstGeom prst="rect">
            <a:avLst/>
          </a:prstGeom>
        </p:spPr>
        <p:txBody>
          <a:bodyPr wrap="square">
            <a:spAutoFit/>
          </a:bodyPr>
          <a:lstStyle/>
          <a:p>
            <a:pPr>
              <a:spcAft>
                <a:spcPts val="0"/>
              </a:spcAft>
            </a:pPr>
            <a:r>
              <a:rPr lang="en-US" sz="1800" b="1" dirty="0">
                <a:solidFill>
                  <a:schemeClr val="bg1"/>
                </a:solidFill>
                <a:latin typeface="Montserrat" panose="00000500000000000000"/>
                <a:cs typeface="Calibri" panose="020F0502020204030204" pitchFamily="34" charset="0"/>
              </a:rPr>
              <a:t>Linda Nebeling, PhD, MPH, RD </a:t>
            </a:r>
          </a:p>
          <a:p>
            <a:pPr>
              <a:spcAft>
                <a:spcPts val="0"/>
              </a:spcAft>
            </a:pPr>
            <a:br>
              <a:rPr lang="en-US" sz="1800" b="1" dirty="0">
                <a:solidFill>
                  <a:schemeClr val="bg1"/>
                </a:solidFill>
                <a:latin typeface="Montserrat" panose="00000500000000000000"/>
                <a:cs typeface="Calibri" panose="020F0502020204030204" pitchFamily="34" charset="0"/>
              </a:rPr>
            </a:br>
            <a:r>
              <a:rPr lang="en-US" sz="1800" dirty="0">
                <a:solidFill>
                  <a:schemeClr val="bg1"/>
                </a:solidFill>
                <a:latin typeface="Montserrat" panose="00000500000000000000"/>
                <a:cs typeface="Calibri" panose="020F0502020204030204" pitchFamily="34" charset="0"/>
              </a:rPr>
              <a:t>Deputy Associate Director</a:t>
            </a:r>
          </a:p>
          <a:p>
            <a:pPr>
              <a:spcAft>
                <a:spcPts val="0"/>
              </a:spcAft>
            </a:pPr>
            <a:r>
              <a:rPr lang="en-US" sz="1800" dirty="0">
                <a:solidFill>
                  <a:schemeClr val="bg1"/>
                </a:solidFill>
                <a:latin typeface="Montserrat" panose="00000500000000000000"/>
                <a:cs typeface="Calibri" panose="020F0502020204030204" pitchFamily="34" charset="0"/>
              </a:rPr>
              <a:t>Behavioral Research Program</a:t>
            </a:r>
          </a:p>
          <a:p>
            <a:pPr>
              <a:spcAft>
                <a:spcPts val="0"/>
              </a:spcAft>
            </a:pPr>
            <a:r>
              <a:rPr lang="en-US" sz="1800" dirty="0">
                <a:solidFill>
                  <a:schemeClr val="bg1"/>
                </a:solidFill>
                <a:latin typeface="Montserrat" panose="00000500000000000000"/>
                <a:cs typeface="Calibri" panose="020F0502020204030204" pitchFamily="34" charset="0"/>
              </a:rPr>
              <a:t>Division of Cancer Control and Population Sciences</a:t>
            </a:r>
          </a:p>
        </p:txBody>
      </p:sp>
      <p:sp>
        <p:nvSpPr>
          <p:cNvPr id="2" name="Date Placeholder 1">
            <a:extLst>
              <a:ext uri="{FF2B5EF4-FFF2-40B4-BE49-F238E27FC236}">
                <a16:creationId xmlns:a16="http://schemas.microsoft.com/office/drawing/2014/main" id="{2A66A611-DD2A-4267-97C6-EEEF572CDAAF}"/>
              </a:ext>
            </a:extLst>
          </p:cNvPr>
          <p:cNvSpPr>
            <a:spLocks noGrp="1"/>
          </p:cNvSpPr>
          <p:nvPr>
            <p:ph type="dt" sz="half" idx="2"/>
          </p:nvPr>
        </p:nvSpPr>
        <p:spPr/>
        <p:txBody>
          <a:bodyPr/>
          <a:lstStyle/>
          <a:p>
            <a:pPr>
              <a:defRPr/>
            </a:pPr>
            <a:fld id="{D4C5DDCC-4A98-4C16-B829-477C7D14635C}" type="datetime1">
              <a:rPr lang="en-US" smtClean="0"/>
              <a:t>9/15/2022</a:t>
            </a:fld>
            <a:endParaRPr lang="en-US" dirty="0"/>
          </a:p>
        </p:txBody>
      </p:sp>
    </p:spTree>
    <p:extLst>
      <p:ext uri="{BB962C8B-B14F-4D97-AF65-F5344CB8AC3E}">
        <p14:creationId xmlns:p14="http://schemas.microsoft.com/office/powerpoint/2010/main" val="21881742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FCAB1E-BA1C-452B-AC72-E55051DEB0D3}"/>
              </a:ext>
            </a:extLst>
          </p:cNvPr>
          <p:cNvSpPr>
            <a:spLocks noGrp="1"/>
          </p:cNvSpPr>
          <p:nvPr>
            <p:ph type="title"/>
          </p:nvPr>
        </p:nvSpPr>
        <p:spPr>
          <a:xfrm>
            <a:off x="381001" y="152401"/>
            <a:ext cx="8278368" cy="457200"/>
          </a:xfrm>
        </p:spPr>
        <p:txBody>
          <a:bodyPr/>
          <a:lstStyle/>
          <a:p>
            <a:r>
              <a:rPr lang="en-US" sz="2800" b="1" dirty="0"/>
              <a:t>          Actions Requiring NIH Prior Approval</a:t>
            </a:r>
          </a:p>
        </p:txBody>
      </p:sp>
      <p:graphicFrame>
        <p:nvGraphicFramePr>
          <p:cNvPr id="7" name="Table 7">
            <a:extLst>
              <a:ext uri="{FF2B5EF4-FFF2-40B4-BE49-F238E27FC236}">
                <a16:creationId xmlns:a16="http://schemas.microsoft.com/office/drawing/2014/main" id="{957997E8-8F61-4E68-871A-BD0EC1979AB6}"/>
              </a:ext>
            </a:extLst>
          </p:cNvPr>
          <p:cNvGraphicFramePr>
            <a:graphicFrameLocks noGrp="1"/>
          </p:cNvGraphicFramePr>
          <p:nvPr>
            <p:ph sz="quarter" idx="11"/>
            <p:extLst>
              <p:ext uri="{D42A27DB-BD31-4B8C-83A1-F6EECF244321}">
                <p14:modId xmlns:p14="http://schemas.microsoft.com/office/powerpoint/2010/main" val="3036161312"/>
              </p:ext>
            </p:extLst>
          </p:nvPr>
        </p:nvGraphicFramePr>
        <p:xfrm>
          <a:off x="304800" y="838200"/>
          <a:ext cx="8610600" cy="5217713"/>
        </p:xfrm>
        <a:graphic>
          <a:graphicData uri="http://schemas.openxmlformats.org/drawingml/2006/table">
            <a:tbl>
              <a:tblPr firstRow="1" bandRow="1">
                <a:tableStyleId>{5C22544A-7EE6-4342-B048-85BDC9FD1C3A}</a:tableStyleId>
              </a:tblPr>
              <a:tblGrid>
                <a:gridCol w="4717111">
                  <a:extLst>
                    <a:ext uri="{9D8B030D-6E8A-4147-A177-3AD203B41FA5}">
                      <a16:colId xmlns:a16="http://schemas.microsoft.com/office/drawing/2014/main" val="38018978"/>
                    </a:ext>
                  </a:extLst>
                </a:gridCol>
                <a:gridCol w="3893489">
                  <a:extLst>
                    <a:ext uri="{9D8B030D-6E8A-4147-A177-3AD203B41FA5}">
                      <a16:colId xmlns:a16="http://schemas.microsoft.com/office/drawing/2014/main" val="548745835"/>
                    </a:ext>
                  </a:extLst>
                </a:gridCol>
              </a:tblGrid>
              <a:tr h="650407">
                <a:tc>
                  <a:txBody>
                    <a:bodyPr/>
                    <a:lstStyle/>
                    <a:p>
                      <a:r>
                        <a:rPr lang="en-US" dirty="0"/>
                        <a:t>NIH Prior Approval</a:t>
                      </a:r>
                    </a:p>
                  </a:txBody>
                  <a:tcPr/>
                </a:tc>
                <a:tc>
                  <a:txBody>
                    <a:bodyPr/>
                    <a:lstStyle/>
                    <a:p>
                      <a:r>
                        <a:rPr lang="en-US" dirty="0"/>
                        <a:t>Under the following circumstances</a:t>
                      </a:r>
                    </a:p>
                  </a:txBody>
                  <a:tcPr/>
                </a:tc>
                <a:extLst>
                  <a:ext uri="{0D108BD9-81ED-4DB2-BD59-A6C34878D82A}">
                    <a16:rowId xmlns:a16="http://schemas.microsoft.com/office/drawing/2014/main" val="2422111031"/>
                  </a:ext>
                </a:extLst>
              </a:tr>
              <a:tr h="934734">
                <a:tc>
                  <a:txBody>
                    <a:bodyPr/>
                    <a:lstStyle/>
                    <a:p>
                      <a:r>
                        <a:rPr lang="en-US" sz="1800" b="0" i="0" kern="1200" dirty="0">
                          <a:solidFill>
                            <a:schemeClr val="tx1">
                              <a:lumMod val="50000"/>
                            </a:schemeClr>
                          </a:solidFill>
                          <a:effectLst/>
                          <a:latin typeface="+mn-lt"/>
                          <a:ea typeface="+mn-ea"/>
                          <a:cs typeface="+mn-cs"/>
                        </a:rPr>
                        <a:t>Additional no-cost extension, extension greater than 12 months, or late notification of initial no-cost extension</a:t>
                      </a:r>
                      <a:endParaRPr lang="en-US" dirty="0">
                        <a:solidFill>
                          <a:schemeClr val="tx1">
                            <a:lumMod val="50000"/>
                          </a:schemeClr>
                        </a:solidFill>
                      </a:endParaRPr>
                    </a:p>
                  </a:txBody>
                  <a:tcPr/>
                </a:tc>
                <a:tc>
                  <a:txBody>
                    <a:bodyPr/>
                    <a:lstStyle/>
                    <a:p>
                      <a:r>
                        <a:rPr lang="en-US" sz="1800" b="0" i="0" kern="1200" dirty="0">
                          <a:solidFill>
                            <a:schemeClr val="tx1">
                              <a:lumMod val="50000"/>
                            </a:schemeClr>
                          </a:solidFill>
                          <a:effectLst/>
                          <a:latin typeface="+mn-lt"/>
                          <a:ea typeface="+mn-ea"/>
                          <a:cs typeface="+mn-cs"/>
                        </a:rPr>
                        <a:t>All instances.</a:t>
                      </a:r>
                      <a:endParaRPr lang="en-US" dirty="0">
                        <a:solidFill>
                          <a:schemeClr val="tx1">
                            <a:lumMod val="50000"/>
                          </a:schemeClr>
                        </a:solidFill>
                      </a:endParaRPr>
                    </a:p>
                  </a:txBody>
                  <a:tcPr/>
                </a:tc>
                <a:extLst>
                  <a:ext uri="{0D108BD9-81ED-4DB2-BD59-A6C34878D82A}">
                    <a16:rowId xmlns:a16="http://schemas.microsoft.com/office/drawing/2014/main" val="1059678857"/>
                  </a:ext>
                </a:extLst>
              </a:tr>
              <a:tr h="1223099">
                <a:tc>
                  <a:txBody>
                    <a:bodyPr/>
                    <a:lstStyle/>
                    <a:p>
                      <a:r>
                        <a:rPr lang="en-US" sz="1800" b="0" i="0" kern="1200" dirty="0">
                          <a:solidFill>
                            <a:schemeClr val="tx1">
                              <a:lumMod val="50000"/>
                            </a:schemeClr>
                          </a:solidFill>
                          <a:effectLst/>
                          <a:latin typeface="+mn-lt"/>
                          <a:ea typeface="+mn-ea"/>
                          <a:cs typeface="+mn-cs"/>
                        </a:rPr>
                        <a:t>Carryover of unobligated balances</a:t>
                      </a:r>
                      <a:endParaRPr lang="en-US" dirty="0">
                        <a:solidFill>
                          <a:schemeClr val="tx1">
                            <a:lumMod val="50000"/>
                          </a:schemeClr>
                        </a:solidFill>
                      </a:endParaRPr>
                    </a:p>
                  </a:txBody>
                  <a:tcPr/>
                </a:tc>
                <a:tc>
                  <a:txBody>
                    <a:bodyPr/>
                    <a:lstStyle/>
                    <a:p>
                      <a:r>
                        <a:rPr lang="en-US" sz="1800" b="0" i="0" kern="1200" dirty="0">
                          <a:solidFill>
                            <a:schemeClr val="tx1">
                              <a:lumMod val="50000"/>
                            </a:schemeClr>
                          </a:solidFill>
                          <a:effectLst/>
                          <a:latin typeface="+mn-lt"/>
                          <a:ea typeface="+mn-ea"/>
                          <a:cs typeface="+mn-cs"/>
                        </a:rPr>
                        <a:t>If the </a:t>
                      </a:r>
                      <a:r>
                        <a:rPr lang="en-US" sz="1800" b="1" i="0" u="none" strike="noStrike" kern="1200" dirty="0" err="1">
                          <a:solidFill>
                            <a:schemeClr val="tx1">
                              <a:lumMod val="50000"/>
                            </a:schemeClr>
                          </a:solidFill>
                          <a:effectLst/>
                          <a:latin typeface="+mn-lt"/>
                          <a:ea typeface="+mn-ea"/>
                          <a:cs typeface="+mn-cs"/>
                          <a:hlinkClick r:id="rId3">
                            <a:extLst>
                              <a:ext uri="{A12FA001-AC4F-418D-AE19-62706E023703}">
                                <ahyp:hlinkClr xmlns:ahyp="http://schemas.microsoft.com/office/drawing/2018/hyperlinkcolor" val="tx"/>
                              </a:ext>
                            </a:extLst>
                          </a:hlinkClick>
                        </a:rPr>
                        <a:t>NoA</a:t>
                      </a:r>
                      <a:r>
                        <a:rPr lang="en-US" sz="1800" b="0" i="0" kern="1200" dirty="0">
                          <a:solidFill>
                            <a:schemeClr val="tx1">
                              <a:lumMod val="50000"/>
                            </a:schemeClr>
                          </a:solidFill>
                          <a:effectLst/>
                          <a:latin typeface="+mn-lt"/>
                          <a:ea typeface="+mn-ea"/>
                          <a:cs typeface="+mn-cs"/>
                        </a:rPr>
                        <a:t> indicates that the recipient does not have the authority to automatically carry over unobligated balances</a:t>
                      </a:r>
                      <a:endParaRPr lang="en-US" dirty="0">
                        <a:solidFill>
                          <a:schemeClr val="tx1">
                            <a:lumMod val="50000"/>
                          </a:schemeClr>
                        </a:solidFill>
                      </a:endParaRPr>
                    </a:p>
                  </a:txBody>
                  <a:tcPr/>
                </a:tc>
                <a:extLst>
                  <a:ext uri="{0D108BD9-81ED-4DB2-BD59-A6C34878D82A}">
                    <a16:rowId xmlns:a16="http://schemas.microsoft.com/office/drawing/2014/main" val="4084885855"/>
                  </a:ext>
                </a:extLst>
              </a:tr>
              <a:tr h="371661">
                <a:tc>
                  <a:txBody>
                    <a:bodyPr/>
                    <a:lstStyle/>
                    <a:p>
                      <a:r>
                        <a:rPr lang="en-US" sz="1800" b="0" i="0" kern="1200" dirty="0">
                          <a:solidFill>
                            <a:schemeClr val="tx1">
                              <a:lumMod val="50000"/>
                            </a:schemeClr>
                          </a:solidFill>
                          <a:effectLst/>
                          <a:latin typeface="+mn-lt"/>
                          <a:ea typeface="+mn-ea"/>
                          <a:cs typeface="+mn-cs"/>
                        </a:rPr>
                        <a:t>Change in scope</a:t>
                      </a:r>
                      <a:endParaRPr lang="en-US" dirty="0">
                        <a:solidFill>
                          <a:schemeClr val="tx1">
                            <a:lumMod val="50000"/>
                          </a:schemeClr>
                        </a:solidFill>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i="0" kern="1200" dirty="0">
                          <a:solidFill>
                            <a:schemeClr val="tx1">
                              <a:lumMod val="50000"/>
                            </a:schemeClr>
                          </a:solidFill>
                          <a:effectLst/>
                          <a:latin typeface="+mn-lt"/>
                          <a:ea typeface="+mn-ea"/>
                          <a:cs typeface="+mn-cs"/>
                        </a:rPr>
                        <a:t>All instances</a:t>
                      </a:r>
                      <a:endParaRPr lang="en-US" dirty="0">
                        <a:solidFill>
                          <a:schemeClr val="tx1">
                            <a:lumMod val="50000"/>
                          </a:schemeClr>
                        </a:solidFill>
                      </a:endParaRPr>
                    </a:p>
                  </a:txBody>
                  <a:tcPr/>
                </a:tc>
                <a:extLst>
                  <a:ext uri="{0D108BD9-81ED-4DB2-BD59-A6C34878D82A}">
                    <a16:rowId xmlns:a16="http://schemas.microsoft.com/office/drawing/2014/main" val="4093734555"/>
                  </a:ext>
                </a:extLst>
              </a:tr>
              <a:tr h="553899">
                <a:tc>
                  <a:txBody>
                    <a:bodyPr/>
                    <a:lstStyle/>
                    <a:p>
                      <a:r>
                        <a:rPr lang="en-US" sz="1800" b="0" i="0" kern="1200" dirty="0">
                          <a:solidFill>
                            <a:schemeClr val="tx1">
                              <a:lumMod val="50000"/>
                            </a:schemeClr>
                          </a:solidFill>
                          <a:effectLst/>
                          <a:latin typeface="+mn-lt"/>
                          <a:ea typeface="+mn-ea"/>
                          <a:cs typeface="+mn-cs"/>
                        </a:rPr>
                        <a:t>Change in status of the PD/PI or senior/key personnel named in the </a:t>
                      </a:r>
                      <a:r>
                        <a:rPr lang="en-US" sz="1800" b="1" i="0" u="none" strike="noStrike" kern="1200" dirty="0" err="1">
                          <a:solidFill>
                            <a:schemeClr val="tx1">
                              <a:lumMod val="50000"/>
                            </a:schemeClr>
                          </a:solidFill>
                          <a:effectLst/>
                          <a:latin typeface="+mn-lt"/>
                          <a:ea typeface="+mn-ea"/>
                          <a:cs typeface="+mn-cs"/>
                          <a:hlinkClick r:id="rId3">
                            <a:extLst>
                              <a:ext uri="{A12FA001-AC4F-418D-AE19-62706E023703}">
                                <ahyp:hlinkClr xmlns:ahyp="http://schemas.microsoft.com/office/drawing/2018/hyperlinkcolor" val="tx"/>
                              </a:ext>
                            </a:extLst>
                          </a:hlinkClick>
                        </a:rPr>
                        <a:t>NoA</a:t>
                      </a:r>
                      <a:r>
                        <a:rPr lang="en-US" sz="1800" b="0" i="0" kern="1200" dirty="0">
                          <a:solidFill>
                            <a:schemeClr val="tx1">
                              <a:lumMod val="50000"/>
                            </a:schemeClr>
                          </a:solidFill>
                          <a:effectLst/>
                          <a:latin typeface="+mn-lt"/>
                          <a:ea typeface="+mn-ea"/>
                          <a:cs typeface="+mn-cs"/>
                        </a:rPr>
                        <a:t> </a:t>
                      </a:r>
                      <a:endParaRPr lang="en-US" dirty="0">
                        <a:solidFill>
                          <a:schemeClr val="tx1">
                            <a:lumMod val="50000"/>
                          </a:schemeClr>
                        </a:solidFill>
                      </a:endParaRPr>
                    </a:p>
                  </a:txBody>
                  <a:tcPr/>
                </a:tc>
                <a:tc>
                  <a:txBody>
                    <a:bodyPr/>
                    <a:lstStyle/>
                    <a:p>
                      <a:r>
                        <a:rPr lang="en-US" sz="1800" b="0" i="0" kern="1200" dirty="0">
                          <a:solidFill>
                            <a:schemeClr val="tx1">
                              <a:lumMod val="50000"/>
                            </a:schemeClr>
                          </a:solidFill>
                          <a:effectLst/>
                          <a:latin typeface="+mn-lt"/>
                          <a:ea typeface="+mn-ea"/>
                          <a:cs typeface="+mn-cs"/>
                        </a:rPr>
                        <a:t>All instances</a:t>
                      </a:r>
                      <a:endParaRPr lang="en-US" dirty="0">
                        <a:solidFill>
                          <a:schemeClr val="tx1">
                            <a:lumMod val="50000"/>
                          </a:schemeClr>
                        </a:solidFill>
                      </a:endParaRPr>
                    </a:p>
                  </a:txBody>
                  <a:tcPr/>
                </a:tc>
                <a:extLst>
                  <a:ext uri="{0D108BD9-81ED-4DB2-BD59-A6C34878D82A}">
                    <a16:rowId xmlns:a16="http://schemas.microsoft.com/office/drawing/2014/main" val="2940418746"/>
                  </a:ext>
                </a:extLst>
              </a:tr>
              <a:tr h="381565">
                <a:tc>
                  <a:txBody>
                    <a:bodyPr/>
                    <a:lstStyle/>
                    <a:p>
                      <a:r>
                        <a:rPr lang="en-US" sz="1800" b="0" i="0" kern="1200" dirty="0">
                          <a:solidFill>
                            <a:schemeClr val="tx1">
                              <a:lumMod val="50000"/>
                            </a:schemeClr>
                          </a:solidFill>
                          <a:effectLst/>
                          <a:latin typeface="+mn-lt"/>
                          <a:ea typeface="+mn-ea"/>
                          <a:cs typeface="+mn-cs"/>
                        </a:rPr>
                        <a:t>Change of recipient organization</a:t>
                      </a:r>
                      <a:endParaRPr lang="en-US" dirty="0">
                        <a:solidFill>
                          <a:schemeClr val="tx1">
                            <a:lumMod val="50000"/>
                          </a:schemeClr>
                        </a:solidFill>
                      </a:endParaRPr>
                    </a:p>
                  </a:txBody>
                  <a:tcPr/>
                </a:tc>
                <a:tc>
                  <a:txBody>
                    <a:bodyPr/>
                    <a:lstStyle/>
                    <a:p>
                      <a:r>
                        <a:rPr lang="en-US" sz="1800" b="0" i="0" kern="1200" dirty="0">
                          <a:solidFill>
                            <a:schemeClr val="tx1">
                              <a:lumMod val="50000"/>
                            </a:schemeClr>
                          </a:solidFill>
                          <a:effectLst/>
                          <a:latin typeface="+mn-lt"/>
                          <a:ea typeface="+mn-ea"/>
                          <a:cs typeface="+mn-cs"/>
                        </a:rPr>
                        <a:t>All instances</a:t>
                      </a:r>
                      <a:endParaRPr lang="en-US" dirty="0">
                        <a:solidFill>
                          <a:schemeClr val="tx1">
                            <a:lumMod val="50000"/>
                          </a:schemeClr>
                        </a:solidFill>
                      </a:endParaRPr>
                    </a:p>
                  </a:txBody>
                  <a:tcPr/>
                </a:tc>
                <a:extLst>
                  <a:ext uri="{0D108BD9-81ED-4DB2-BD59-A6C34878D82A}">
                    <a16:rowId xmlns:a16="http://schemas.microsoft.com/office/drawing/2014/main" val="1981612082"/>
                  </a:ext>
                </a:extLst>
              </a:tr>
              <a:tr h="294254">
                <a:tc>
                  <a:txBody>
                    <a:bodyPr/>
                    <a:lstStyle/>
                    <a:p>
                      <a:r>
                        <a:rPr lang="en-US" sz="1800" b="0" i="0" kern="1200" dirty="0" err="1">
                          <a:solidFill>
                            <a:schemeClr val="tx1">
                              <a:lumMod val="50000"/>
                            </a:schemeClr>
                          </a:solidFill>
                          <a:effectLst/>
                          <a:latin typeface="+mn-lt"/>
                          <a:ea typeface="+mn-ea"/>
                          <a:cs typeface="+mn-cs"/>
                        </a:rPr>
                        <a:t>Rebudgeting</a:t>
                      </a:r>
                      <a:r>
                        <a:rPr lang="en-US" sz="1800" b="0" i="0" kern="1200" dirty="0">
                          <a:solidFill>
                            <a:schemeClr val="tx1">
                              <a:lumMod val="50000"/>
                            </a:schemeClr>
                          </a:solidFill>
                          <a:effectLst/>
                          <a:latin typeface="+mn-lt"/>
                          <a:ea typeface="+mn-ea"/>
                          <a:cs typeface="+mn-cs"/>
                        </a:rPr>
                        <a:t> funds</a:t>
                      </a:r>
                      <a:endParaRPr lang="en-US" dirty="0">
                        <a:solidFill>
                          <a:schemeClr val="tx1">
                            <a:lumMod val="50000"/>
                          </a:schemeClr>
                        </a:solidFill>
                      </a:endParaRPr>
                    </a:p>
                  </a:txBody>
                  <a:tcPr/>
                </a:tc>
                <a:tc>
                  <a:txBody>
                    <a:bodyPr/>
                    <a:lstStyle/>
                    <a:p>
                      <a:r>
                        <a:rPr lang="en-US" sz="1800" b="0" i="0" kern="1200" dirty="0">
                          <a:solidFill>
                            <a:schemeClr val="tx1">
                              <a:lumMod val="50000"/>
                            </a:schemeClr>
                          </a:solidFill>
                          <a:effectLst/>
                          <a:latin typeface="+mn-lt"/>
                          <a:ea typeface="+mn-ea"/>
                          <a:cs typeface="+mn-cs"/>
                        </a:rPr>
                        <a:t>All instances</a:t>
                      </a:r>
                      <a:endParaRPr lang="en-US" dirty="0">
                        <a:solidFill>
                          <a:schemeClr val="tx1">
                            <a:lumMod val="50000"/>
                          </a:schemeClr>
                        </a:solidFill>
                      </a:endParaRPr>
                    </a:p>
                  </a:txBody>
                  <a:tcPr/>
                </a:tc>
                <a:extLst>
                  <a:ext uri="{0D108BD9-81ED-4DB2-BD59-A6C34878D82A}">
                    <a16:rowId xmlns:a16="http://schemas.microsoft.com/office/drawing/2014/main" val="672905000"/>
                  </a:ext>
                </a:extLst>
              </a:tr>
              <a:tr h="650407">
                <a:tc>
                  <a:txBody>
                    <a:bodyPr/>
                    <a:lstStyle/>
                    <a:p>
                      <a:r>
                        <a:rPr lang="en-US" sz="1800" b="0" i="0" kern="1200" dirty="0">
                          <a:solidFill>
                            <a:schemeClr val="tx1">
                              <a:lumMod val="50000"/>
                            </a:schemeClr>
                          </a:solidFill>
                          <a:effectLst/>
                          <a:latin typeface="+mn-lt"/>
                          <a:ea typeface="+mn-ea"/>
                          <a:cs typeface="+mn-cs"/>
                        </a:rPr>
                        <a:t>Foreign component added to a grant to a domestic or foreign organization</a:t>
                      </a:r>
                      <a:endParaRPr lang="en-US" dirty="0">
                        <a:solidFill>
                          <a:schemeClr val="tx1">
                            <a:lumMod val="50000"/>
                          </a:schemeClr>
                        </a:solidFill>
                      </a:endParaRPr>
                    </a:p>
                  </a:txBody>
                  <a:tcPr/>
                </a:tc>
                <a:tc>
                  <a:txBody>
                    <a:bodyPr/>
                    <a:lstStyle/>
                    <a:p>
                      <a:r>
                        <a:rPr lang="en-US" sz="1800" b="0" i="0" kern="1200" dirty="0">
                          <a:solidFill>
                            <a:schemeClr val="tx1">
                              <a:lumMod val="50000"/>
                            </a:schemeClr>
                          </a:solidFill>
                          <a:effectLst/>
                          <a:latin typeface="+mn-lt"/>
                          <a:ea typeface="+mn-ea"/>
                          <a:cs typeface="+mn-cs"/>
                        </a:rPr>
                        <a:t>All instances</a:t>
                      </a:r>
                      <a:endParaRPr lang="en-US" dirty="0">
                        <a:solidFill>
                          <a:schemeClr val="tx1">
                            <a:lumMod val="50000"/>
                          </a:schemeClr>
                        </a:solidFill>
                      </a:endParaRPr>
                    </a:p>
                  </a:txBody>
                  <a:tcPr/>
                </a:tc>
                <a:extLst>
                  <a:ext uri="{0D108BD9-81ED-4DB2-BD59-A6C34878D82A}">
                    <a16:rowId xmlns:a16="http://schemas.microsoft.com/office/drawing/2014/main" val="2864831347"/>
                  </a:ext>
                </a:extLst>
              </a:tr>
            </a:tbl>
          </a:graphicData>
        </a:graphic>
      </p:graphicFrame>
      <p:sp>
        <p:nvSpPr>
          <p:cNvPr id="10" name="TextBox 9">
            <a:extLst>
              <a:ext uri="{FF2B5EF4-FFF2-40B4-BE49-F238E27FC236}">
                <a16:creationId xmlns:a16="http://schemas.microsoft.com/office/drawing/2014/main" id="{49656A91-3ECD-4C28-A272-3E1EEA767363}"/>
              </a:ext>
            </a:extLst>
          </p:cNvPr>
          <p:cNvSpPr txBox="1"/>
          <p:nvPr/>
        </p:nvSpPr>
        <p:spPr>
          <a:xfrm>
            <a:off x="457200" y="6172200"/>
            <a:ext cx="8305800" cy="523220"/>
          </a:xfrm>
          <a:prstGeom prst="rect">
            <a:avLst/>
          </a:prstGeom>
          <a:noFill/>
        </p:spPr>
        <p:txBody>
          <a:bodyPr wrap="square" rtlCol="0">
            <a:spAutoFit/>
          </a:bodyPr>
          <a:lstStyle/>
          <a:p>
            <a:r>
              <a:rPr lang="en-US" sz="1400" dirty="0">
                <a:hlinkClick r:id="rId4"/>
              </a:rPr>
              <a:t>https://grants.nih.gov/grants/policy/nihgps/HTML5/section_8/8.1.2_prior_approval_requirements.htm#Carryove</a:t>
            </a:r>
            <a:endParaRPr lang="en-US" sz="1400" dirty="0"/>
          </a:p>
          <a:p>
            <a:endParaRPr lang="en-US" sz="1400" dirty="0"/>
          </a:p>
        </p:txBody>
      </p:sp>
    </p:spTree>
    <p:extLst>
      <p:ext uri="{BB962C8B-B14F-4D97-AF65-F5344CB8AC3E}">
        <p14:creationId xmlns:p14="http://schemas.microsoft.com/office/powerpoint/2010/main" val="14361015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99D59-EF49-4852-A1FD-EB79BB75216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F014CC5-04F5-4286-9C08-B1625405B43E}"/>
              </a:ext>
            </a:extLst>
          </p:cNvPr>
          <p:cNvPicPr>
            <a:picLocks noGrp="1" noChangeAspect="1"/>
          </p:cNvPicPr>
          <p:nvPr>
            <p:ph sz="quarter" idx="11"/>
          </p:nvPr>
        </p:nvPicPr>
        <p:blipFill>
          <a:blip r:embed="rId3"/>
          <a:stretch>
            <a:fillRect/>
          </a:stretch>
        </p:blipFill>
        <p:spPr>
          <a:xfrm>
            <a:off x="2057400" y="168405"/>
            <a:ext cx="5334000" cy="5858193"/>
          </a:xfrm>
        </p:spPr>
      </p:pic>
      <p:sp>
        <p:nvSpPr>
          <p:cNvPr id="7" name="TextBox 6">
            <a:extLst>
              <a:ext uri="{FF2B5EF4-FFF2-40B4-BE49-F238E27FC236}">
                <a16:creationId xmlns:a16="http://schemas.microsoft.com/office/drawing/2014/main" id="{383175F4-D246-47F3-B9FD-25F8F133D31C}"/>
              </a:ext>
            </a:extLst>
          </p:cNvPr>
          <p:cNvSpPr txBox="1"/>
          <p:nvPr/>
        </p:nvSpPr>
        <p:spPr>
          <a:xfrm>
            <a:off x="533400" y="6053783"/>
            <a:ext cx="8382000" cy="523220"/>
          </a:xfrm>
          <a:prstGeom prst="rect">
            <a:avLst/>
          </a:prstGeom>
          <a:noFill/>
        </p:spPr>
        <p:txBody>
          <a:bodyPr wrap="square">
            <a:spAutoFit/>
          </a:bodyPr>
          <a:lstStyle/>
          <a:p>
            <a:r>
              <a:rPr lang="en-US" sz="1400" dirty="0">
                <a:solidFill>
                  <a:srgbClr val="C00000"/>
                </a:solidFill>
                <a:latin typeface="+mn-lt"/>
              </a:rPr>
              <a:t>https://grants.nih.gov/grants/how-to-apply-application-guide/prepare-to-apply-and-register/understand-funding-opportunities.htm</a:t>
            </a:r>
          </a:p>
        </p:txBody>
      </p:sp>
    </p:spTree>
    <p:extLst>
      <p:ext uri="{BB962C8B-B14F-4D97-AF65-F5344CB8AC3E}">
        <p14:creationId xmlns:p14="http://schemas.microsoft.com/office/powerpoint/2010/main" val="8327202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D5D54-3D67-4D3A-B83C-BCF04EA3856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DB0BD3A9-1686-403D-9B12-E37F2408ED40}"/>
              </a:ext>
            </a:extLst>
          </p:cNvPr>
          <p:cNvPicPr>
            <a:picLocks noGrp="1" noChangeAspect="1"/>
          </p:cNvPicPr>
          <p:nvPr>
            <p:ph sz="quarter" idx="11"/>
          </p:nvPr>
        </p:nvPicPr>
        <p:blipFill>
          <a:blip r:embed="rId3"/>
          <a:stretch>
            <a:fillRect/>
          </a:stretch>
        </p:blipFill>
        <p:spPr>
          <a:xfrm>
            <a:off x="2362200" y="304800"/>
            <a:ext cx="4771980" cy="6078692"/>
          </a:xfrm>
        </p:spPr>
      </p:pic>
    </p:spTree>
    <p:extLst>
      <p:ext uri="{BB962C8B-B14F-4D97-AF65-F5344CB8AC3E}">
        <p14:creationId xmlns:p14="http://schemas.microsoft.com/office/powerpoint/2010/main" val="39697701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1F2DE-7DCF-4E4E-858E-566658E2283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E9506A0-5968-4855-B7B8-9134BE145AF4}"/>
              </a:ext>
            </a:extLst>
          </p:cNvPr>
          <p:cNvPicPr>
            <a:picLocks noGrp="1" noChangeAspect="1"/>
          </p:cNvPicPr>
          <p:nvPr>
            <p:ph sz="quarter" idx="11"/>
          </p:nvPr>
        </p:nvPicPr>
        <p:blipFill rotWithShape="1">
          <a:blip r:embed="rId3"/>
          <a:srcRect t="100" r="2479"/>
          <a:stretch/>
        </p:blipFill>
        <p:spPr>
          <a:xfrm>
            <a:off x="2171699" y="228600"/>
            <a:ext cx="4686301" cy="6141472"/>
          </a:xfrm>
        </p:spPr>
      </p:pic>
    </p:spTree>
    <p:extLst>
      <p:ext uri="{BB962C8B-B14F-4D97-AF65-F5344CB8AC3E}">
        <p14:creationId xmlns:p14="http://schemas.microsoft.com/office/powerpoint/2010/main" val="32078574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81C3C-C2B4-4A73-B2D0-A9DF6264F2D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AA0828A-258A-4155-ADC3-B67F3B57B2B0}"/>
              </a:ext>
            </a:extLst>
          </p:cNvPr>
          <p:cNvPicPr>
            <a:picLocks noGrp="1" noChangeAspect="1"/>
          </p:cNvPicPr>
          <p:nvPr>
            <p:ph sz="quarter" idx="11"/>
          </p:nvPr>
        </p:nvPicPr>
        <p:blipFill>
          <a:blip r:embed="rId3"/>
          <a:stretch>
            <a:fillRect/>
          </a:stretch>
        </p:blipFill>
        <p:spPr>
          <a:xfrm>
            <a:off x="1905000" y="914400"/>
            <a:ext cx="5068259" cy="4800600"/>
          </a:xfrm>
        </p:spPr>
      </p:pic>
      <p:sp>
        <p:nvSpPr>
          <p:cNvPr id="7" name="TextBox 6">
            <a:extLst>
              <a:ext uri="{FF2B5EF4-FFF2-40B4-BE49-F238E27FC236}">
                <a16:creationId xmlns:a16="http://schemas.microsoft.com/office/drawing/2014/main" id="{DE8B61A2-D8A3-4F40-9F81-0C8BB09EDA3E}"/>
              </a:ext>
            </a:extLst>
          </p:cNvPr>
          <p:cNvSpPr txBox="1"/>
          <p:nvPr/>
        </p:nvSpPr>
        <p:spPr>
          <a:xfrm>
            <a:off x="1828800" y="3962400"/>
            <a:ext cx="5943600" cy="738664"/>
          </a:xfrm>
          <a:prstGeom prst="rect">
            <a:avLst/>
          </a:prstGeom>
          <a:solidFill>
            <a:schemeClr val="accent6">
              <a:lumMod val="20000"/>
              <a:lumOff val="80000"/>
            </a:schemeClr>
          </a:solidFill>
        </p:spPr>
        <p:txBody>
          <a:bodyPr wrap="square">
            <a:spAutoFit/>
          </a:bodyPr>
          <a:lstStyle/>
          <a:p>
            <a:r>
              <a:rPr lang="en-US" sz="1400" dirty="0"/>
              <a:t>Check to see if the FOA will accept clinical trial applications (clinical trial required, not allowed, or optional.) The hyperlinked question provides more details on the NIH definition of a clinical trial.</a:t>
            </a:r>
          </a:p>
        </p:txBody>
      </p:sp>
      <p:pic>
        <p:nvPicPr>
          <p:cNvPr id="9" name="Picture 8">
            <a:extLst>
              <a:ext uri="{FF2B5EF4-FFF2-40B4-BE49-F238E27FC236}">
                <a16:creationId xmlns:a16="http://schemas.microsoft.com/office/drawing/2014/main" id="{887AA2C2-92AB-4BCC-B5EA-10BB5695E6CA}"/>
              </a:ext>
            </a:extLst>
          </p:cNvPr>
          <p:cNvPicPr>
            <a:picLocks noChangeAspect="1"/>
          </p:cNvPicPr>
          <p:nvPr/>
        </p:nvPicPr>
        <p:blipFill>
          <a:blip r:embed="rId4"/>
          <a:stretch>
            <a:fillRect/>
          </a:stretch>
        </p:blipFill>
        <p:spPr>
          <a:xfrm>
            <a:off x="2438400" y="5107362"/>
            <a:ext cx="4724400" cy="1114606"/>
          </a:xfrm>
          <a:prstGeom prst="rect">
            <a:avLst/>
          </a:prstGeom>
        </p:spPr>
      </p:pic>
    </p:spTree>
    <p:extLst>
      <p:ext uri="{BB962C8B-B14F-4D97-AF65-F5344CB8AC3E}">
        <p14:creationId xmlns:p14="http://schemas.microsoft.com/office/powerpoint/2010/main" val="23437383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781E6-5497-47F0-874D-5587D13F90CE}"/>
              </a:ext>
            </a:extLst>
          </p:cNvPr>
          <p:cNvSpPr>
            <a:spLocks noGrp="1"/>
          </p:cNvSpPr>
          <p:nvPr>
            <p:ph type="title"/>
          </p:nvPr>
        </p:nvSpPr>
        <p:spPr>
          <a:xfrm>
            <a:off x="304800" y="1"/>
            <a:ext cx="8839200" cy="762000"/>
          </a:xfrm>
        </p:spPr>
        <p:txBody>
          <a:bodyPr/>
          <a:lstStyle/>
          <a:p>
            <a:r>
              <a:rPr lang="en-US" sz="3600" b="1" dirty="0"/>
              <a:t>Application Page Limits (R01, R21, R03) </a:t>
            </a:r>
            <a:endParaRPr lang="en-US" sz="3600" dirty="0"/>
          </a:p>
        </p:txBody>
      </p:sp>
      <p:graphicFrame>
        <p:nvGraphicFramePr>
          <p:cNvPr id="4" name="Content Placeholder 3">
            <a:extLst>
              <a:ext uri="{FF2B5EF4-FFF2-40B4-BE49-F238E27FC236}">
                <a16:creationId xmlns:a16="http://schemas.microsoft.com/office/drawing/2014/main" id="{45C5C1FE-33C5-4FBD-91E5-44117F2EA68D}"/>
              </a:ext>
            </a:extLst>
          </p:cNvPr>
          <p:cNvGraphicFramePr>
            <a:graphicFrameLocks noGrp="1"/>
          </p:cNvGraphicFramePr>
          <p:nvPr>
            <p:ph sz="quarter" idx="11"/>
            <p:extLst>
              <p:ext uri="{D42A27DB-BD31-4B8C-83A1-F6EECF244321}">
                <p14:modId xmlns:p14="http://schemas.microsoft.com/office/powerpoint/2010/main" val="958373270"/>
              </p:ext>
            </p:extLst>
          </p:nvPr>
        </p:nvGraphicFramePr>
        <p:xfrm>
          <a:off x="685800" y="838201"/>
          <a:ext cx="7924800" cy="4825422"/>
        </p:xfrm>
        <a:graphic>
          <a:graphicData uri="http://schemas.openxmlformats.org/drawingml/2006/table">
            <a:tbl>
              <a:tblPr/>
              <a:tblGrid>
                <a:gridCol w="5395609">
                  <a:extLst>
                    <a:ext uri="{9D8B030D-6E8A-4147-A177-3AD203B41FA5}">
                      <a16:colId xmlns:a16="http://schemas.microsoft.com/office/drawing/2014/main" val="2048511362"/>
                    </a:ext>
                  </a:extLst>
                </a:gridCol>
                <a:gridCol w="2529191">
                  <a:extLst>
                    <a:ext uri="{9D8B030D-6E8A-4147-A177-3AD203B41FA5}">
                      <a16:colId xmlns:a16="http://schemas.microsoft.com/office/drawing/2014/main" val="1735707939"/>
                    </a:ext>
                  </a:extLst>
                </a:gridCol>
              </a:tblGrid>
              <a:tr h="1072801">
                <a:tc>
                  <a:txBody>
                    <a:bodyPr/>
                    <a:lstStyle/>
                    <a:p>
                      <a:pPr algn="ctr"/>
                      <a:br>
                        <a:rPr lang="en-US" sz="1600" b="1" dirty="0">
                          <a:solidFill>
                            <a:srgbClr val="000000"/>
                          </a:solidFill>
                          <a:effectLst/>
                        </a:rPr>
                      </a:br>
                      <a:br>
                        <a:rPr lang="en-US" sz="1600" b="1" dirty="0">
                          <a:solidFill>
                            <a:srgbClr val="000000"/>
                          </a:solidFill>
                          <a:effectLst/>
                        </a:rPr>
                      </a:br>
                      <a:r>
                        <a:rPr lang="en-US" sz="2000" b="1" dirty="0">
                          <a:solidFill>
                            <a:srgbClr val="000000"/>
                          </a:solidFill>
                          <a:effectLst/>
                        </a:rPr>
                        <a:t>Section of Application</a:t>
                      </a:r>
                    </a:p>
                  </a:txBody>
                  <a:tcPr marL="13434" marR="13434" marT="13434" marB="13434"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BDCAD7"/>
                    </a:solidFill>
                  </a:tcPr>
                </a:tc>
                <a:tc>
                  <a:txBody>
                    <a:bodyPr/>
                    <a:lstStyle/>
                    <a:p>
                      <a:pPr algn="ctr"/>
                      <a:r>
                        <a:rPr lang="en-US" sz="1800" b="1" dirty="0">
                          <a:solidFill>
                            <a:srgbClr val="000000"/>
                          </a:solidFill>
                          <a:effectLst/>
                        </a:rPr>
                        <a:t>Page Limits </a:t>
                      </a:r>
                      <a:br>
                        <a:rPr lang="en-US" sz="1800" b="1" dirty="0">
                          <a:solidFill>
                            <a:srgbClr val="000000"/>
                          </a:solidFill>
                          <a:effectLst/>
                        </a:rPr>
                      </a:br>
                      <a:r>
                        <a:rPr lang="en-US" sz="1800" b="1" dirty="0">
                          <a:solidFill>
                            <a:srgbClr val="000000"/>
                          </a:solidFill>
                          <a:effectLst/>
                        </a:rPr>
                        <a:t>(if different from FOA,</a:t>
                      </a:r>
                      <a:br>
                        <a:rPr lang="en-US" sz="1800" b="1" dirty="0">
                          <a:solidFill>
                            <a:srgbClr val="000000"/>
                          </a:solidFill>
                          <a:effectLst/>
                        </a:rPr>
                      </a:br>
                      <a:r>
                        <a:rPr lang="en-US" sz="1800" b="1" dirty="0">
                          <a:solidFill>
                            <a:srgbClr val="000000"/>
                          </a:solidFill>
                          <a:effectLst/>
                        </a:rPr>
                        <a:t>FOA supersedes)</a:t>
                      </a:r>
                    </a:p>
                  </a:txBody>
                  <a:tcPr marL="13434" marR="13434" marT="13434" marB="13434"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BDCAD7"/>
                    </a:solidFill>
                  </a:tcPr>
                </a:tc>
                <a:extLst>
                  <a:ext uri="{0D108BD9-81ED-4DB2-BD59-A6C34878D82A}">
                    <a16:rowId xmlns:a16="http://schemas.microsoft.com/office/drawing/2014/main" val="2216045538"/>
                  </a:ext>
                </a:extLst>
              </a:tr>
              <a:tr h="371169">
                <a:tc>
                  <a:txBody>
                    <a:bodyPr/>
                    <a:lstStyle/>
                    <a:p>
                      <a:r>
                        <a:rPr lang="en-US" sz="2000" b="0" dirty="0">
                          <a:solidFill>
                            <a:srgbClr val="0070C0"/>
                          </a:solidFill>
                          <a:effectLst/>
                        </a:rPr>
                        <a:t>Project Summary/Abstract</a:t>
                      </a:r>
                    </a:p>
                  </a:txBody>
                  <a:tcPr marL="37614" marR="37614" marT="37614" marB="37614"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3F4F5"/>
                    </a:solidFill>
                  </a:tcPr>
                </a:tc>
                <a:tc>
                  <a:txBody>
                    <a:bodyPr/>
                    <a:lstStyle/>
                    <a:p>
                      <a:pPr algn="ctr"/>
                      <a:r>
                        <a:rPr lang="en-US" sz="2000" b="0" dirty="0">
                          <a:solidFill>
                            <a:srgbClr val="171717"/>
                          </a:solidFill>
                          <a:effectLst/>
                        </a:rPr>
                        <a:t>30 lines of text</a:t>
                      </a:r>
                    </a:p>
                  </a:txBody>
                  <a:tcPr marL="37614" marR="37614" marT="37614" marB="37614"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3F4F5"/>
                    </a:solidFill>
                  </a:tcPr>
                </a:tc>
                <a:extLst>
                  <a:ext uri="{0D108BD9-81ED-4DB2-BD59-A6C34878D82A}">
                    <a16:rowId xmlns:a16="http://schemas.microsoft.com/office/drawing/2014/main" val="2456133360"/>
                  </a:ext>
                </a:extLst>
              </a:tr>
              <a:tr h="456855">
                <a:tc>
                  <a:txBody>
                    <a:bodyPr/>
                    <a:lstStyle/>
                    <a:p>
                      <a:r>
                        <a:rPr lang="en-US" sz="2000" b="0" dirty="0">
                          <a:solidFill>
                            <a:srgbClr val="0070C0"/>
                          </a:solidFill>
                          <a:effectLst/>
                        </a:rPr>
                        <a:t>Project Narrative</a:t>
                      </a:r>
                    </a:p>
                  </a:txBody>
                  <a:tcPr marL="37614" marR="37614" marT="37614" marB="37614"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E7E9EA"/>
                    </a:solidFill>
                  </a:tcPr>
                </a:tc>
                <a:tc>
                  <a:txBody>
                    <a:bodyPr/>
                    <a:lstStyle/>
                    <a:p>
                      <a:pPr algn="ctr"/>
                      <a:r>
                        <a:rPr lang="en-US" sz="2000" b="0" dirty="0">
                          <a:solidFill>
                            <a:srgbClr val="171717"/>
                          </a:solidFill>
                          <a:effectLst/>
                        </a:rPr>
                        <a:t>3 sentences</a:t>
                      </a:r>
                    </a:p>
                  </a:txBody>
                  <a:tcPr marL="37614" marR="37614" marT="37614" marB="37614"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E7E9EA"/>
                    </a:solidFill>
                  </a:tcPr>
                </a:tc>
                <a:extLst>
                  <a:ext uri="{0D108BD9-81ED-4DB2-BD59-A6C34878D82A}">
                    <a16:rowId xmlns:a16="http://schemas.microsoft.com/office/drawing/2014/main" val="2710147405"/>
                  </a:ext>
                </a:extLst>
              </a:tr>
              <a:tr h="668864">
                <a:tc>
                  <a:txBody>
                    <a:bodyPr/>
                    <a:lstStyle/>
                    <a:p>
                      <a:r>
                        <a:rPr lang="en-US" sz="2000" b="0" dirty="0">
                          <a:solidFill>
                            <a:srgbClr val="0070C0"/>
                          </a:solidFill>
                          <a:effectLst/>
                        </a:rPr>
                        <a:t>Introduction to Resubmission and Revision Applications</a:t>
                      </a:r>
                    </a:p>
                  </a:txBody>
                  <a:tcPr marL="37614" marR="37614" marT="37614" marB="37614"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3F4F5"/>
                    </a:solidFill>
                  </a:tcPr>
                </a:tc>
                <a:tc>
                  <a:txBody>
                    <a:bodyPr/>
                    <a:lstStyle/>
                    <a:p>
                      <a:pPr algn="ctr"/>
                      <a:r>
                        <a:rPr lang="en-US" sz="2000" b="0" dirty="0">
                          <a:solidFill>
                            <a:srgbClr val="171717"/>
                          </a:solidFill>
                          <a:effectLst/>
                        </a:rPr>
                        <a:t>1</a:t>
                      </a:r>
                    </a:p>
                  </a:txBody>
                  <a:tcPr marL="37614" marR="37614" marT="37614" marB="37614"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3F4F5"/>
                    </a:solidFill>
                  </a:tcPr>
                </a:tc>
                <a:extLst>
                  <a:ext uri="{0D108BD9-81ED-4DB2-BD59-A6C34878D82A}">
                    <a16:rowId xmlns:a16="http://schemas.microsoft.com/office/drawing/2014/main" val="2612627898"/>
                  </a:ext>
                </a:extLst>
              </a:tr>
              <a:tr h="435425">
                <a:tc>
                  <a:txBody>
                    <a:bodyPr/>
                    <a:lstStyle/>
                    <a:p>
                      <a:r>
                        <a:rPr lang="en-US" sz="2000" b="0" dirty="0">
                          <a:solidFill>
                            <a:srgbClr val="0070C0"/>
                          </a:solidFill>
                          <a:effectLst/>
                        </a:rPr>
                        <a:t>Specific Aims</a:t>
                      </a:r>
                    </a:p>
                  </a:txBody>
                  <a:tcPr marL="37614" marR="37614" marT="37614" marB="37614"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E7E9EA"/>
                    </a:solidFill>
                  </a:tcPr>
                </a:tc>
                <a:tc>
                  <a:txBody>
                    <a:bodyPr/>
                    <a:lstStyle/>
                    <a:p>
                      <a:pPr algn="ctr"/>
                      <a:r>
                        <a:rPr lang="en-US" sz="2000" b="0" dirty="0">
                          <a:solidFill>
                            <a:srgbClr val="171717"/>
                          </a:solidFill>
                          <a:effectLst/>
                        </a:rPr>
                        <a:t>1</a:t>
                      </a:r>
                    </a:p>
                  </a:txBody>
                  <a:tcPr marL="37614" marR="37614" marT="37614" marB="37614"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E7E9EA"/>
                    </a:solidFill>
                  </a:tcPr>
                </a:tc>
                <a:extLst>
                  <a:ext uri="{0D108BD9-81ED-4DB2-BD59-A6C34878D82A}">
                    <a16:rowId xmlns:a16="http://schemas.microsoft.com/office/drawing/2014/main" val="1067189973"/>
                  </a:ext>
                </a:extLst>
              </a:tr>
              <a:tr h="1250588">
                <a:tc>
                  <a:txBody>
                    <a:bodyPr/>
                    <a:lstStyle/>
                    <a:p>
                      <a:r>
                        <a:rPr lang="en-US" sz="2000" b="0" dirty="0">
                          <a:solidFill>
                            <a:srgbClr val="0070C0"/>
                          </a:solidFill>
                          <a:effectLst/>
                        </a:rPr>
                        <a:t>Research Strategy</a:t>
                      </a:r>
                    </a:p>
                  </a:txBody>
                  <a:tcPr marL="37614" marR="37614" marT="37614" marB="37614"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3F4F5"/>
                    </a:solidFill>
                  </a:tcPr>
                </a:tc>
                <a:tc>
                  <a:txBody>
                    <a:bodyPr/>
                    <a:lstStyle/>
                    <a:p>
                      <a:pPr algn="ctr"/>
                      <a:r>
                        <a:rPr lang="en-US" sz="2000" b="0" dirty="0">
                          <a:solidFill>
                            <a:srgbClr val="171717"/>
                          </a:solidFill>
                        </a:rPr>
                        <a:t>R01 (12 pages)</a:t>
                      </a:r>
                    </a:p>
                    <a:p>
                      <a:pPr algn="ctr"/>
                      <a:endParaRPr lang="en-US" sz="2000" b="0" dirty="0">
                        <a:solidFill>
                          <a:srgbClr val="171717"/>
                        </a:solidFill>
                      </a:endParaRPr>
                    </a:p>
                    <a:p>
                      <a:pPr algn="ctr"/>
                      <a:r>
                        <a:rPr lang="en-US" sz="2000" b="0" dirty="0">
                          <a:solidFill>
                            <a:srgbClr val="171717"/>
                          </a:solidFill>
                        </a:rPr>
                        <a:t>R03 &amp; R21 (6 pages)</a:t>
                      </a:r>
                    </a:p>
                  </a:txBody>
                  <a:tcPr marL="37614" marR="37614" marT="37614" marB="37614"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3F4F5"/>
                    </a:solidFill>
                  </a:tcPr>
                </a:tc>
                <a:extLst>
                  <a:ext uri="{0D108BD9-81ED-4DB2-BD59-A6C34878D82A}">
                    <a16:rowId xmlns:a16="http://schemas.microsoft.com/office/drawing/2014/main" val="205795006"/>
                  </a:ext>
                </a:extLst>
              </a:tr>
              <a:tr h="544897">
                <a:tc>
                  <a:txBody>
                    <a:bodyPr/>
                    <a:lstStyle/>
                    <a:p>
                      <a:r>
                        <a:rPr lang="en-US" sz="2000" b="0" dirty="0">
                          <a:solidFill>
                            <a:srgbClr val="0070C0"/>
                          </a:solidFill>
                          <a:effectLst/>
                        </a:rPr>
                        <a:t>Biographical Sketch</a:t>
                      </a:r>
                    </a:p>
                  </a:txBody>
                  <a:tcPr marL="37614" marR="37614" marT="37614" marB="37614"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3F4F5"/>
                    </a:solidFill>
                  </a:tcPr>
                </a:tc>
                <a:tc>
                  <a:txBody>
                    <a:bodyPr/>
                    <a:lstStyle/>
                    <a:p>
                      <a:pPr algn="ctr"/>
                      <a:r>
                        <a:rPr lang="en-US" sz="2000" b="0" dirty="0">
                          <a:solidFill>
                            <a:srgbClr val="171717"/>
                          </a:solidFill>
                          <a:effectLst/>
                        </a:rPr>
                        <a:t>5</a:t>
                      </a:r>
                    </a:p>
                  </a:txBody>
                  <a:tcPr marL="37614" marR="37614" marT="37614" marB="37614"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3F4F5"/>
                    </a:solidFill>
                  </a:tcPr>
                </a:tc>
                <a:extLst>
                  <a:ext uri="{0D108BD9-81ED-4DB2-BD59-A6C34878D82A}">
                    <a16:rowId xmlns:a16="http://schemas.microsoft.com/office/drawing/2014/main" val="2133851383"/>
                  </a:ext>
                </a:extLst>
              </a:tr>
            </a:tbl>
          </a:graphicData>
        </a:graphic>
      </p:graphicFrame>
      <p:sp>
        <p:nvSpPr>
          <p:cNvPr id="7" name="TextBox 6">
            <a:extLst>
              <a:ext uri="{FF2B5EF4-FFF2-40B4-BE49-F238E27FC236}">
                <a16:creationId xmlns:a16="http://schemas.microsoft.com/office/drawing/2014/main" id="{05116F92-C73A-4E97-B9F1-388D05C9DE36}"/>
              </a:ext>
            </a:extLst>
          </p:cNvPr>
          <p:cNvSpPr txBox="1"/>
          <p:nvPr/>
        </p:nvSpPr>
        <p:spPr>
          <a:xfrm>
            <a:off x="5943600" y="5850522"/>
            <a:ext cx="2743200" cy="338554"/>
          </a:xfrm>
          <a:prstGeom prst="rect">
            <a:avLst/>
          </a:prstGeom>
          <a:noFill/>
        </p:spPr>
        <p:txBody>
          <a:bodyPr wrap="square" rtlCol="0">
            <a:spAutoFit/>
          </a:bodyPr>
          <a:lstStyle/>
          <a:p>
            <a:r>
              <a:rPr lang="fr-FR" sz="1600" dirty="0">
                <a:latin typeface="Calibri" panose="020F0502020204030204" pitchFamily="34" charset="0"/>
                <a:cs typeface="Calibri" panose="020F0502020204030204" pitchFamily="34" charset="0"/>
                <a:hlinkClick r:id="rId3"/>
              </a:rPr>
              <a:t>Page Limits | grants.nih.gov</a:t>
            </a:r>
            <a:endParaRPr lang="en-US"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056595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A6D36-0CFB-44C2-AE27-26F6BBF86EB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F1E4614-69C6-494C-B48E-F499DDDEE201}"/>
              </a:ext>
            </a:extLst>
          </p:cNvPr>
          <p:cNvPicPr>
            <a:picLocks noGrp="1" noChangeAspect="1"/>
          </p:cNvPicPr>
          <p:nvPr>
            <p:ph sz="quarter" idx="11"/>
          </p:nvPr>
        </p:nvPicPr>
        <p:blipFill>
          <a:blip r:embed="rId2"/>
          <a:stretch>
            <a:fillRect/>
          </a:stretch>
        </p:blipFill>
        <p:spPr>
          <a:xfrm>
            <a:off x="685800" y="399068"/>
            <a:ext cx="7556420" cy="5389026"/>
          </a:xfrm>
        </p:spPr>
      </p:pic>
      <p:sp>
        <p:nvSpPr>
          <p:cNvPr id="7" name="TextBox 6">
            <a:extLst>
              <a:ext uri="{FF2B5EF4-FFF2-40B4-BE49-F238E27FC236}">
                <a16:creationId xmlns:a16="http://schemas.microsoft.com/office/drawing/2014/main" id="{7316F049-8950-4F34-A2BE-0049E1E39305}"/>
              </a:ext>
            </a:extLst>
          </p:cNvPr>
          <p:cNvSpPr txBox="1"/>
          <p:nvPr/>
        </p:nvSpPr>
        <p:spPr>
          <a:xfrm>
            <a:off x="493776" y="5672488"/>
            <a:ext cx="8345424" cy="52322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Arial"/>
                <a:ea typeface="+mn-ea"/>
                <a:cs typeface="+mn-cs"/>
              </a:rPr>
              <a:t>https://grants.nih.gov/grants/how-to-apply-application-guide/prepare-to-apply-and-register/understand-funding-opportunities.htm</a:t>
            </a:r>
          </a:p>
        </p:txBody>
      </p:sp>
    </p:spTree>
    <p:extLst>
      <p:ext uri="{BB962C8B-B14F-4D97-AF65-F5344CB8AC3E}">
        <p14:creationId xmlns:p14="http://schemas.microsoft.com/office/powerpoint/2010/main" val="42721183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14400"/>
          </a:xfrm>
        </p:spPr>
        <p:txBody>
          <a:bodyPr/>
          <a:lstStyle/>
          <a:p>
            <a:r>
              <a:rPr lang="en-US" sz="3200" b="1" dirty="0"/>
              <a:t>Identifying Whether NIH Considers Your </a:t>
            </a:r>
            <a:br>
              <a:rPr lang="en-US" sz="3200" b="1" dirty="0"/>
            </a:br>
            <a:r>
              <a:rPr lang="en-US" sz="3200" b="1" dirty="0"/>
              <a:t>Study to be a Clinical Trial is </a:t>
            </a:r>
            <a:r>
              <a:rPr lang="en-US" sz="2800" b="1" dirty="0"/>
              <a:t>Crucial</a:t>
            </a:r>
          </a:p>
        </p:txBody>
      </p:sp>
      <p:sp>
        <p:nvSpPr>
          <p:cNvPr id="3" name="Content Placeholder 2"/>
          <p:cNvSpPr>
            <a:spLocks noGrp="1"/>
          </p:cNvSpPr>
          <p:nvPr>
            <p:ph idx="1"/>
          </p:nvPr>
        </p:nvSpPr>
        <p:spPr>
          <a:xfrm>
            <a:off x="628650" y="2362200"/>
            <a:ext cx="7886700" cy="3886200"/>
          </a:xfrm>
        </p:spPr>
        <p:txBody>
          <a:bodyPr/>
          <a:lstStyle/>
          <a:p>
            <a:pPr marL="0" indent="0">
              <a:buNone/>
            </a:pPr>
            <a:r>
              <a:rPr lang="en-US" sz="2800" b="1" dirty="0">
                <a:solidFill>
                  <a:schemeClr val="accent1"/>
                </a:solidFill>
              </a:rPr>
              <a:t>It impacts whether you need to:</a:t>
            </a:r>
          </a:p>
          <a:p>
            <a:pPr marL="600075" lvl="2" indent="-257175" defTabSz="342900">
              <a:lnSpc>
                <a:spcPct val="110000"/>
              </a:lnSpc>
              <a:spcBef>
                <a:spcPts val="1800"/>
              </a:spcBef>
              <a:buFont typeface="Wingdings" panose="05000000000000000000" pitchFamily="2" charset="2"/>
              <a:buChar char="ü"/>
            </a:pPr>
            <a:r>
              <a:rPr lang="en-US" sz="2800" dirty="0"/>
              <a:t> Respond to a </a:t>
            </a:r>
            <a:r>
              <a:rPr lang="en-US" sz="2800" b="1" dirty="0">
                <a:solidFill>
                  <a:srgbClr val="0070C0"/>
                </a:solidFill>
              </a:rPr>
              <a:t>clinical trial-specific FOA</a:t>
            </a:r>
          </a:p>
          <a:p>
            <a:pPr marL="600075" lvl="2" indent="-257175" defTabSz="342900">
              <a:lnSpc>
                <a:spcPct val="110000"/>
              </a:lnSpc>
              <a:spcBef>
                <a:spcPts val="1800"/>
              </a:spcBef>
              <a:buFont typeface="Wingdings" panose="05000000000000000000" pitchFamily="2" charset="2"/>
              <a:buChar char="ü"/>
            </a:pPr>
            <a:r>
              <a:rPr lang="en-US" sz="2800" dirty="0"/>
              <a:t> Address additional</a:t>
            </a:r>
            <a:r>
              <a:rPr lang="en-US" sz="2800" b="1" dirty="0">
                <a:solidFill>
                  <a:schemeClr val="accent6"/>
                </a:solidFill>
              </a:rPr>
              <a:t> </a:t>
            </a:r>
            <a:r>
              <a:rPr lang="en-US" sz="2800" b="1" dirty="0">
                <a:solidFill>
                  <a:srgbClr val="0070C0"/>
                </a:solidFill>
              </a:rPr>
              <a:t>review criteria </a:t>
            </a:r>
            <a:r>
              <a:rPr lang="en-US" sz="2800" dirty="0"/>
              <a:t>specific for clinical trials</a:t>
            </a:r>
          </a:p>
          <a:p>
            <a:pPr marL="600075" lvl="2" indent="-257175" defTabSz="342900">
              <a:lnSpc>
                <a:spcPct val="110000"/>
              </a:lnSpc>
              <a:spcBef>
                <a:spcPts val="1800"/>
              </a:spcBef>
              <a:buFont typeface="Wingdings" panose="05000000000000000000" pitchFamily="2" charset="2"/>
              <a:buChar char="ü"/>
            </a:pPr>
            <a:r>
              <a:rPr lang="en-US" sz="2800" b="1" dirty="0"/>
              <a:t> </a:t>
            </a:r>
            <a:r>
              <a:rPr lang="en-US" sz="2800" b="1" dirty="0">
                <a:solidFill>
                  <a:srgbClr val="0070C0"/>
                </a:solidFill>
              </a:rPr>
              <a:t>Register and report </a:t>
            </a:r>
            <a:r>
              <a:rPr lang="en-US" sz="2800" dirty="0"/>
              <a:t>your clinical trial in ClinicalTrials.gov</a:t>
            </a:r>
          </a:p>
          <a:p>
            <a:pPr>
              <a:buFont typeface="Wingdings" panose="05000000000000000000" pitchFamily="2" charset="2"/>
              <a:buChar char="ü"/>
            </a:pPr>
            <a:endParaRPr lang="en-US" dirty="0"/>
          </a:p>
          <a:p>
            <a:pPr>
              <a:buFont typeface="Wingdings" panose="05000000000000000000" pitchFamily="2" charset="2"/>
              <a:buChar char="ü"/>
            </a:pPr>
            <a:endParaRPr lang="en-US" dirty="0"/>
          </a:p>
          <a:p>
            <a:pPr>
              <a:buFont typeface="Wingdings" panose="05000000000000000000" pitchFamily="2" charset="2"/>
              <a:buChar char="ü"/>
            </a:pPr>
            <a:endParaRPr lang="en-US" dirty="0"/>
          </a:p>
        </p:txBody>
      </p:sp>
    </p:spTree>
    <p:custDataLst>
      <p:tags r:id="rId1"/>
    </p:custDataLst>
    <p:extLst>
      <p:ext uri="{BB962C8B-B14F-4D97-AF65-F5344CB8AC3E}">
        <p14:creationId xmlns:p14="http://schemas.microsoft.com/office/powerpoint/2010/main" val="41548371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776" y="415544"/>
            <a:ext cx="8165592" cy="612124"/>
          </a:xfrm>
        </p:spPr>
        <p:txBody>
          <a:bodyPr>
            <a:noAutofit/>
          </a:bodyPr>
          <a:lstStyle/>
          <a:p>
            <a:pPr algn="ctr"/>
            <a:r>
              <a:rPr lang="en-US" sz="2800" b="1" dirty="0"/>
              <a:t>NIH Might Consider Your Human Subjects Research to be a Clinical Trial</a:t>
            </a:r>
            <a:endParaRPr lang="en-US" sz="2800" b="1" dirty="0">
              <a:solidFill>
                <a:srgbClr val="C00000"/>
              </a:solidFill>
            </a:endParaRPr>
          </a:p>
        </p:txBody>
      </p:sp>
      <p:sp>
        <p:nvSpPr>
          <p:cNvPr id="3" name="TextBox 2">
            <a:extLst>
              <a:ext uri="{FF2B5EF4-FFF2-40B4-BE49-F238E27FC236}">
                <a16:creationId xmlns:a16="http://schemas.microsoft.com/office/drawing/2014/main" id="{B61B88D4-6295-4012-B5EE-E42730617D70}"/>
              </a:ext>
            </a:extLst>
          </p:cNvPr>
          <p:cNvSpPr txBox="1"/>
          <p:nvPr/>
        </p:nvSpPr>
        <p:spPr>
          <a:xfrm>
            <a:off x="152400" y="1561683"/>
            <a:ext cx="5181600" cy="3159839"/>
          </a:xfrm>
          <a:prstGeom prst="rect">
            <a:avLst/>
          </a:prstGeom>
          <a:noFill/>
        </p:spPr>
        <p:txBody>
          <a:bodyPr wrap="square" rtlCol="0">
            <a:spAutoFit/>
          </a:bodyPr>
          <a:lstStyle/>
          <a:p>
            <a:pPr>
              <a:spcBef>
                <a:spcPts val="675"/>
              </a:spcBef>
            </a:pPr>
            <a:r>
              <a:rPr lang="en-US" sz="2200" b="1" dirty="0">
                <a:solidFill>
                  <a:schemeClr val="accent1"/>
                </a:solidFill>
              </a:rPr>
              <a:t>Does your study…</a:t>
            </a:r>
          </a:p>
          <a:p>
            <a:pPr marL="257175" indent="-257175">
              <a:spcBef>
                <a:spcPts val="675"/>
              </a:spcBef>
              <a:buFont typeface="Wingdings" panose="05000000000000000000" pitchFamily="2" charset="2"/>
              <a:buChar char="ü"/>
            </a:pPr>
            <a:r>
              <a:rPr lang="en-US" sz="2200" dirty="0">
                <a:solidFill>
                  <a:srgbClr val="171717"/>
                </a:solidFill>
              </a:rPr>
              <a:t>Involve one or more </a:t>
            </a:r>
            <a:r>
              <a:rPr lang="en-US" sz="2200" b="1" dirty="0">
                <a:solidFill>
                  <a:srgbClr val="171717"/>
                </a:solidFill>
              </a:rPr>
              <a:t>human subjects</a:t>
            </a:r>
            <a:r>
              <a:rPr lang="en-US" sz="2200" dirty="0">
                <a:solidFill>
                  <a:srgbClr val="171717"/>
                </a:solidFill>
              </a:rPr>
              <a:t>?</a:t>
            </a:r>
          </a:p>
          <a:p>
            <a:pPr marL="257175" indent="-257175">
              <a:spcBef>
                <a:spcPts val="675"/>
              </a:spcBef>
              <a:buFont typeface="Wingdings" panose="05000000000000000000" pitchFamily="2" charset="2"/>
              <a:buChar char="ü"/>
            </a:pPr>
            <a:r>
              <a:rPr lang="en-US" sz="2200" b="1" dirty="0">
                <a:solidFill>
                  <a:srgbClr val="171717"/>
                </a:solidFill>
              </a:rPr>
              <a:t>Prospectively assign </a:t>
            </a:r>
            <a:r>
              <a:rPr lang="en-US" sz="2200" dirty="0">
                <a:solidFill>
                  <a:srgbClr val="171717"/>
                </a:solidFill>
              </a:rPr>
              <a:t>human subject(s) to intervention(s)?</a:t>
            </a:r>
          </a:p>
          <a:p>
            <a:pPr marL="257175" indent="-257175">
              <a:spcBef>
                <a:spcPts val="675"/>
              </a:spcBef>
              <a:buFont typeface="Wingdings" panose="05000000000000000000" pitchFamily="2" charset="2"/>
              <a:buChar char="ü"/>
            </a:pPr>
            <a:r>
              <a:rPr lang="en-US" sz="2200" dirty="0">
                <a:solidFill>
                  <a:srgbClr val="171717"/>
                </a:solidFill>
              </a:rPr>
              <a:t>Evaluate the </a:t>
            </a:r>
            <a:r>
              <a:rPr lang="en-US" sz="2200" b="1" dirty="0">
                <a:solidFill>
                  <a:srgbClr val="171717"/>
                </a:solidFill>
              </a:rPr>
              <a:t>effect of intervention(s) </a:t>
            </a:r>
            <a:r>
              <a:rPr lang="en-US" sz="2200" dirty="0">
                <a:solidFill>
                  <a:srgbClr val="171717"/>
                </a:solidFill>
              </a:rPr>
              <a:t>on the human subject(s)? </a:t>
            </a:r>
          </a:p>
          <a:p>
            <a:pPr marL="257175" indent="-257175">
              <a:spcBef>
                <a:spcPts val="675"/>
              </a:spcBef>
              <a:buFont typeface="Wingdings" panose="05000000000000000000" pitchFamily="2" charset="2"/>
              <a:buChar char="ü"/>
            </a:pPr>
            <a:r>
              <a:rPr lang="en-US" sz="2200" dirty="0">
                <a:solidFill>
                  <a:srgbClr val="171717"/>
                </a:solidFill>
              </a:rPr>
              <a:t>Have a </a:t>
            </a:r>
            <a:r>
              <a:rPr lang="en-US" sz="2200" b="1" dirty="0">
                <a:solidFill>
                  <a:srgbClr val="171717"/>
                </a:solidFill>
              </a:rPr>
              <a:t>health-related biomedical or behavioral outcome? </a:t>
            </a:r>
          </a:p>
        </p:txBody>
      </p:sp>
      <p:sp>
        <p:nvSpPr>
          <p:cNvPr id="7" name="TextBox 6"/>
          <p:cNvSpPr txBox="1"/>
          <p:nvPr/>
        </p:nvSpPr>
        <p:spPr>
          <a:xfrm>
            <a:off x="219160" y="5181601"/>
            <a:ext cx="5724440" cy="707886"/>
          </a:xfrm>
          <a:prstGeom prst="rect">
            <a:avLst/>
          </a:prstGeom>
          <a:noFill/>
        </p:spPr>
        <p:txBody>
          <a:bodyPr wrap="square" rtlCol="0">
            <a:spAutoFit/>
          </a:bodyPr>
          <a:lstStyle/>
          <a:p>
            <a:r>
              <a:rPr lang="en-US" sz="2000" b="1" dirty="0">
                <a:solidFill>
                  <a:schemeClr val="accent1"/>
                </a:solidFill>
              </a:rPr>
              <a:t>If “yes” to ALL of these questions, your study is considered a clinical trial</a:t>
            </a:r>
          </a:p>
        </p:txBody>
      </p:sp>
      <p:sp>
        <p:nvSpPr>
          <p:cNvPr id="5" name="TextBox 4" descr="Unsure how to answer the questions? We have a tool that can help! &#10;"/>
          <p:cNvSpPr txBox="1"/>
          <p:nvPr/>
        </p:nvSpPr>
        <p:spPr>
          <a:xfrm>
            <a:off x="685800" y="6108728"/>
            <a:ext cx="8024074" cy="369332"/>
          </a:xfrm>
          <a:prstGeom prst="rect">
            <a:avLst/>
          </a:prstGeom>
          <a:solidFill>
            <a:schemeClr val="accent6">
              <a:lumMod val="20000"/>
              <a:lumOff val="80000"/>
            </a:schemeClr>
          </a:solidFill>
          <a:ln w="28575">
            <a:noFill/>
          </a:ln>
        </p:spPr>
        <p:txBody>
          <a:bodyPr wrap="square" tIns="68580" bIns="68580" rtlCol="0">
            <a:spAutoFit/>
          </a:bodyPr>
          <a:lstStyle/>
          <a:p>
            <a:pPr algn="ctr"/>
            <a:r>
              <a:rPr lang="en-US" sz="1500" dirty="0"/>
              <a:t>Unsure how to answer the questions? We have a tool that can help! </a:t>
            </a:r>
            <a:r>
              <a:rPr lang="en-US" sz="1500" u="sng" dirty="0">
                <a:hlinkClick r:id="rId4"/>
              </a:rPr>
              <a:t>http://grants.nih.gov/ct-decision/</a:t>
            </a:r>
            <a:endParaRPr lang="en-US" sz="1500" dirty="0"/>
          </a:p>
        </p:txBody>
      </p:sp>
      <p:pic>
        <p:nvPicPr>
          <p:cNvPr id="8" name="Picture 7"/>
          <p:cNvPicPr>
            <a:picLocks noChangeAspect="1"/>
          </p:cNvPicPr>
          <p:nvPr/>
        </p:nvPicPr>
        <p:blipFill>
          <a:blip r:embed="rId5"/>
          <a:stretch>
            <a:fillRect/>
          </a:stretch>
        </p:blipFill>
        <p:spPr>
          <a:xfrm>
            <a:off x="5181600" y="2299880"/>
            <a:ext cx="3743240" cy="2347706"/>
          </a:xfrm>
          <a:prstGeom prst="rect">
            <a:avLst/>
          </a:prstGeom>
        </p:spPr>
      </p:pic>
    </p:spTree>
    <p:custDataLst>
      <p:tags r:id="rId1"/>
    </p:custDataLst>
    <p:extLst>
      <p:ext uri="{BB962C8B-B14F-4D97-AF65-F5344CB8AC3E}">
        <p14:creationId xmlns:p14="http://schemas.microsoft.com/office/powerpoint/2010/main" val="33890683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E9E9D308-55E7-4997-9190-3A152AE7EA6C}"/>
              </a:ext>
            </a:extLst>
          </p:cNvPr>
          <p:cNvGraphicFramePr>
            <a:graphicFrameLocks noGrp="1"/>
          </p:cNvGraphicFramePr>
          <p:nvPr>
            <p:extLst>
              <p:ext uri="{D42A27DB-BD31-4B8C-83A1-F6EECF244321}">
                <p14:modId xmlns:p14="http://schemas.microsoft.com/office/powerpoint/2010/main" val="2426603726"/>
              </p:ext>
            </p:extLst>
          </p:nvPr>
        </p:nvGraphicFramePr>
        <p:xfrm>
          <a:off x="457200" y="1295400"/>
          <a:ext cx="8382000" cy="3232190"/>
        </p:xfrm>
        <a:graphic>
          <a:graphicData uri="http://schemas.openxmlformats.org/drawingml/2006/table">
            <a:tbl>
              <a:tblPr firstRow="1" bandRow="1">
                <a:tableStyleId>{5C22544A-7EE6-4342-B048-85BDC9FD1C3A}</a:tableStyleId>
              </a:tblPr>
              <a:tblGrid>
                <a:gridCol w="5181600">
                  <a:extLst>
                    <a:ext uri="{9D8B030D-6E8A-4147-A177-3AD203B41FA5}">
                      <a16:colId xmlns:a16="http://schemas.microsoft.com/office/drawing/2014/main" val="1099091008"/>
                    </a:ext>
                  </a:extLst>
                </a:gridCol>
                <a:gridCol w="2050868">
                  <a:extLst>
                    <a:ext uri="{9D8B030D-6E8A-4147-A177-3AD203B41FA5}">
                      <a16:colId xmlns:a16="http://schemas.microsoft.com/office/drawing/2014/main" val="3267354959"/>
                    </a:ext>
                  </a:extLst>
                </a:gridCol>
                <a:gridCol w="1149532">
                  <a:extLst>
                    <a:ext uri="{9D8B030D-6E8A-4147-A177-3AD203B41FA5}">
                      <a16:colId xmlns:a16="http://schemas.microsoft.com/office/drawing/2014/main" val="530325131"/>
                    </a:ext>
                  </a:extLst>
                </a:gridCol>
              </a:tblGrid>
              <a:tr h="627253">
                <a:tc>
                  <a:txBody>
                    <a:bodyPr/>
                    <a:lstStyle/>
                    <a:p>
                      <a:pPr algn="ctr"/>
                      <a:r>
                        <a:rPr lang="en-US" sz="1400" dirty="0">
                          <a:solidFill>
                            <a:schemeClr val="bg1"/>
                          </a:solidFill>
                          <a:latin typeface="+mn-lt"/>
                        </a:rPr>
                        <a:t>Title	</a:t>
                      </a:r>
                      <a:endParaRPr lang="en-US" sz="1400" dirty="0"/>
                    </a:p>
                  </a:txBody>
                  <a:tcPr marL="84006" marR="84006" marT="42003" marB="42003">
                    <a:solidFill>
                      <a:srgbClr val="0070C0"/>
                    </a:solidFill>
                  </a:tcPr>
                </a:tc>
                <a:tc>
                  <a:txBody>
                    <a:bodyPr/>
                    <a:lstStyle/>
                    <a:p>
                      <a:pPr algn="ctr"/>
                      <a:r>
                        <a:rPr lang="en-US" sz="1400" dirty="0">
                          <a:solidFill>
                            <a:schemeClr val="bg1"/>
                          </a:solidFill>
                          <a:latin typeface="+mn-lt"/>
                        </a:rPr>
                        <a:t>Announcement Number</a:t>
                      </a:r>
                      <a:endParaRPr lang="en-US" sz="1400" dirty="0"/>
                    </a:p>
                  </a:txBody>
                  <a:tcPr marL="84006" marR="84006" marT="42003" marB="42003">
                    <a:solidFill>
                      <a:srgbClr val="0070C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mn-lt"/>
                        </a:rPr>
                        <a:t>Expiration Date</a:t>
                      </a:r>
                      <a:endParaRPr lang="en-US" sz="1400" dirty="0"/>
                    </a:p>
                  </a:txBody>
                  <a:tcPr marL="84006" marR="84006" marT="42003" marB="42003" anchor="ctr">
                    <a:solidFill>
                      <a:srgbClr val="0070C0"/>
                    </a:solidFill>
                  </a:tcPr>
                </a:tc>
                <a:extLst>
                  <a:ext uri="{0D108BD9-81ED-4DB2-BD59-A6C34878D82A}">
                    <a16:rowId xmlns:a16="http://schemas.microsoft.com/office/drawing/2014/main" val="1468629924"/>
                  </a:ext>
                </a:extLst>
              </a:tr>
              <a:tr h="790654">
                <a:tc>
                  <a:txBody>
                    <a:bodyPr/>
                    <a:lstStyle/>
                    <a:p>
                      <a:pPr lvl="0">
                        <a:spcBef>
                          <a:spcPts val="600"/>
                        </a:spcBef>
                      </a:pPr>
                      <a:r>
                        <a:rPr lang="en-US" sz="1350" b="0" i="0" kern="1200" dirty="0">
                          <a:solidFill>
                            <a:schemeClr val="dk1"/>
                          </a:solidFill>
                          <a:effectLst/>
                          <a:latin typeface="+mn-lt"/>
                          <a:ea typeface="+mn-ea"/>
                          <a:cs typeface="+mn-cs"/>
                        </a:rPr>
                        <a:t>Dissemination and Implementation Research in Health (R01 Clinical Trial Optional)</a:t>
                      </a:r>
                      <a:endParaRPr lang="en-US" sz="1400" dirty="0">
                        <a:solidFill>
                          <a:srgbClr val="000000"/>
                        </a:solidFill>
                        <a:latin typeface="+mn-lt"/>
                      </a:endParaRPr>
                    </a:p>
                  </a:txBody>
                  <a:tcPr marL="84006" marR="84006" marT="42003" marB="42003"/>
                </a:tc>
                <a:tc>
                  <a:txBody>
                    <a:bodyPr/>
                    <a:lstStyle/>
                    <a:p>
                      <a:pPr lvl="0" algn="l"/>
                      <a:r>
                        <a:rPr lang="en-US" sz="1400" dirty="0">
                          <a:solidFill>
                            <a:srgbClr val="000000"/>
                          </a:solidFill>
                        </a:rPr>
                        <a:t>PAR 22-105**</a:t>
                      </a:r>
                    </a:p>
                  </a:txBody>
                  <a:tcPr marL="84006" marR="84006" marT="42003" marB="42003"/>
                </a:tc>
                <a:tc>
                  <a:txBody>
                    <a:bodyPr/>
                    <a:lstStyle/>
                    <a:p>
                      <a:pPr lvl="0"/>
                      <a:r>
                        <a:rPr lang="en-US" sz="1400" dirty="0">
                          <a:solidFill>
                            <a:srgbClr val="000000"/>
                          </a:solidFill>
                        </a:rPr>
                        <a:t>May 8, 2025</a:t>
                      </a:r>
                    </a:p>
                  </a:txBody>
                  <a:tcPr marL="84006" marR="84006" marT="42003" marB="42003"/>
                </a:tc>
                <a:extLst>
                  <a:ext uri="{0D108BD9-81ED-4DB2-BD59-A6C34878D82A}">
                    <a16:rowId xmlns:a16="http://schemas.microsoft.com/office/drawing/2014/main" val="3591623460"/>
                  </a:ext>
                </a:extLst>
              </a:tr>
              <a:tr h="790654">
                <a:tc>
                  <a:txBody>
                    <a:bodyPr/>
                    <a:lstStyle/>
                    <a:p>
                      <a:pPr lvl="0">
                        <a:spcBef>
                          <a:spcPts val="600"/>
                        </a:spcBef>
                      </a:pPr>
                      <a:r>
                        <a:rPr lang="en-US" sz="1350" b="0" i="0" kern="1200" dirty="0">
                          <a:solidFill>
                            <a:schemeClr val="dk1"/>
                          </a:solidFill>
                          <a:effectLst/>
                          <a:latin typeface="+mn-lt"/>
                          <a:ea typeface="+mn-ea"/>
                          <a:cs typeface="+mn-cs"/>
                        </a:rPr>
                        <a:t>Time-Sensitive Obesity Policy and Program Evaluation (R01 Clinical Trial Not Allowed)</a:t>
                      </a:r>
                    </a:p>
                    <a:p>
                      <a:pPr lvl="0">
                        <a:spcBef>
                          <a:spcPts val="600"/>
                        </a:spcBef>
                      </a:pPr>
                      <a:r>
                        <a:rPr lang="en-US" sz="1400" dirty="0">
                          <a:solidFill>
                            <a:srgbClr val="000000"/>
                          </a:solidFill>
                          <a:latin typeface="+mn-lt"/>
                        </a:rPr>
                        <a:t>https://grants.nih.gov/grants/guide/pa-files/PAR-21-305.html</a:t>
                      </a:r>
                    </a:p>
                  </a:txBody>
                  <a:tcPr marL="84006" marR="84006" marT="42003" marB="42003"/>
                </a:tc>
                <a:tc>
                  <a:txBody>
                    <a:bodyPr/>
                    <a:lstStyle/>
                    <a:p>
                      <a:pPr lvl="0" algn="l"/>
                      <a:r>
                        <a:rPr lang="en-US" sz="1400" dirty="0">
                          <a:solidFill>
                            <a:srgbClr val="000000"/>
                          </a:solidFill>
                        </a:rPr>
                        <a:t>PAR 21-305*</a:t>
                      </a:r>
                    </a:p>
                  </a:txBody>
                  <a:tcPr marL="84006" marR="84006" marT="42003" marB="42003"/>
                </a:tc>
                <a:tc>
                  <a:txBody>
                    <a:bodyPr/>
                    <a:lstStyle/>
                    <a:p>
                      <a:pPr lvl="0"/>
                      <a:r>
                        <a:rPr lang="en-US" sz="1400" dirty="0">
                          <a:solidFill>
                            <a:srgbClr val="000000"/>
                          </a:solidFill>
                        </a:rPr>
                        <a:t>Sept 11, 2024</a:t>
                      </a:r>
                    </a:p>
                  </a:txBody>
                  <a:tcPr marL="84006" marR="84006" marT="42003" marB="42003"/>
                </a:tc>
                <a:extLst>
                  <a:ext uri="{0D108BD9-81ED-4DB2-BD59-A6C34878D82A}">
                    <a16:rowId xmlns:a16="http://schemas.microsoft.com/office/drawing/2014/main" val="2753953859"/>
                  </a:ext>
                </a:extLst>
              </a:tr>
              <a:tr h="1023629">
                <a:tc>
                  <a:txBody>
                    <a:bodyPr/>
                    <a:lstStyle/>
                    <a:p>
                      <a:r>
                        <a:rPr lang="en-US" sz="1350" b="0" i="0" kern="1200" dirty="0">
                          <a:solidFill>
                            <a:schemeClr val="dk1"/>
                          </a:solidFill>
                          <a:effectLst/>
                          <a:latin typeface="+mn-lt"/>
                          <a:ea typeface="+mn-ea"/>
                          <a:cs typeface="+mn-cs"/>
                        </a:rPr>
                        <a:t>NCCIH Multi-Site Feasibility Clinical Trials of Mind and Body Interventions (R01 Clinical Trial Required)</a:t>
                      </a:r>
                    </a:p>
                    <a:p>
                      <a:endParaRPr lang="en-US" sz="1350" b="0" i="0" kern="1200" dirty="0">
                        <a:solidFill>
                          <a:schemeClr val="dk1"/>
                        </a:solidFill>
                        <a:effectLst/>
                        <a:latin typeface="+mn-lt"/>
                        <a:ea typeface="+mn-ea"/>
                        <a:cs typeface="+mn-cs"/>
                      </a:endParaRPr>
                    </a:p>
                    <a:p>
                      <a:r>
                        <a:rPr lang="en-US" sz="1400" dirty="0">
                          <a:solidFill>
                            <a:srgbClr val="000000"/>
                          </a:solidFill>
                        </a:rPr>
                        <a:t>https://grants.nih.gov/grants/guide/pa-files/PAR-21-241.html</a:t>
                      </a:r>
                    </a:p>
                  </a:txBody>
                  <a:tcPr marL="84006" marR="84006" marT="42003" marB="42003"/>
                </a:tc>
                <a:tc>
                  <a:txBody>
                    <a:bodyPr/>
                    <a:lstStyle/>
                    <a:p>
                      <a:pPr lvl="0" algn="l"/>
                      <a:r>
                        <a:rPr lang="en-US" sz="1400" dirty="0">
                          <a:solidFill>
                            <a:srgbClr val="000000"/>
                          </a:solidFill>
                        </a:rPr>
                        <a:t>PAR-21-241**</a:t>
                      </a:r>
                    </a:p>
                  </a:txBody>
                  <a:tcPr marL="84006" marR="84006" marT="42003" marB="42003"/>
                </a:tc>
                <a:tc>
                  <a:txBody>
                    <a:bodyPr/>
                    <a:lstStyle/>
                    <a:p>
                      <a:pPr lvl="0"/>
                      <a:r>
                        <a:rPr lang="en-US" sz="1400" dirty="0">
                          <a:solidFill>
                            <a:srgbClr val="000000"/>
                          </a:solidFill>
                        </a:rPr>
                        <a:t>March 12, 2024</a:t>
                      </a:r>
                    </a:p>
                  </a:txBody>
                  <a:tcPr marL="84006" marR="84006" marT="42003" marB="42003"/>
                </a:tc>
                <a:extLst>
                  <a:ext uri="{0D108BD9-81ED-4DB2-BD59-A6C34878D82A}">
                    <a16:rowId xmlns:a16="http://schemas.microsoft.com/office/drawing/2014/main" val="1205446510"/>
                  </a:ext>
                </a:extLst>
              </a:tr>
            </a:tbl>
          </a:graphicData>
        </a:graphic>
      </p:graphicFrame>
      <p:sp>
        <p:nvSpPr>
          <p:cNvPr id="4" name="Title 3">
            <a:extLst>
              <a:ext uri="{FF2B5EF4-FFF2-40B4-BE49-F238E27FC236}">
                <a16:creationId xmlns:a16="http://schemas.microsoft.com/office/drawing/2014/main" id="{EDEA6F41-5564-4048-AB09-F94594685E21}"/>
              </a:ext>
            </a:extLst>
          </p:cNvPr>
          <p:cNvSpPr>
            <a:spLocks noGrp="1"/>
          </p:cNvSpPr>
          <p:nvPr>
            <p:ph type="title"/>
          </p:nvPr>
        </p:nvSpPr>
        <p:spPr/>
        <p:txBody>
          <a:bodyPr/>
          <a:lstStyle/>
          <a:p>
            <a:pPr algn="ctr"/>
            <a:r>
              <a:rPr lang="en-US" sz="2800" b="1" dirty="0">
                <a:solidFill>
                  <a:schemeClr val="accent1"/>
                </a:solidFill>
              </a:rPr>
              <a:t>Example FOAs (selected)</a:t>
            </a:r>
          </a:p>
        </p:txBody>
      </p:sp>
      <p:sp>
        <p:nvSpPr>
          <p:cNvPr id="2" name="Rectangle 1">
            <a:extLst>
              <a:ext uri="{FF2B5EF4-FFF2-40B4-BE49-F238E27FC236}">
                <a16:creationId xmlns:a16="http://schemas.microsoft.com/office/drawing/2014/main" id="{C995FDA1-A41A-4E2A-A180-C79A0D7B3CBE}"/>
              </a:ext>
            </a:extLst>
          </p:cNvPr>
          <p:cNvSpPr/>
          <p:nvPr/>
        </p:nvSpPr>
        <p:spPr>
          <a:xfrm>
            <a:off x="1371600" y="5947838"/>
            <a:ext cx="6553200" cy="369332"/>
          </a:xfrm>
          <a:prstGeom prst="rect">
            <a:avLst/>
          </a:prstGeom>
        </p:spPr>
        <p:txBody>
          <a:bodyPr wrap="square">
            <a:spAutoFit/>
          </a:bodyPr>
          <a:lstStyle/>
          <a:p>
            <a:r>
              <a:rPr lang="en-US" sz="1800" dirty="0">
                <a:solidFill>
                  <a:srgbClr val="FF0000"/>
                </a:solidFill>
              </a:rPr>
              <a:t>*Clinical trial not allowed; **Clinical trial optional</a:t>
            </a:r>
          </a:p>
        </p:txBody>
      </p:sp>
    </p:spTree>
    <p:extLst>
      <p:ext uri="{BB962C8B-B14F-4D97-AF65-F5344CB8AC3E}">
        <p14:creationId xmlns:p14="http://schemas.microsoft.com/office/powerpoint/2010/main" val="516574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40000">
              <a:srgbClr val="FAB8C9"/>
            </a:gs>
            <a:gs pos="80000">
              <a:schemeClr val="accent1">
                <a:lumMod val="45000"/>
                <a:lumOff val="55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46861-78FD-4094-AEA5-BDF33E312B89}"/>
              </a:ext>
            </a:extLst>
          </p:cNvPr>
          <p:cNvSpPr>
            <a:spLocks noGrp="1"/>
          </p:cNvSpPr>
          <p:nvPr>
            <p:ph type="title"/>
          </p:nvPr>
        </p:nvSpPr>
        <p:spPr>
          <a:xfrm>
            <a:off x="1287831" y="406167"/>
            <a:ext cx="6934200" cy="350597"/>
          </a:xfrm>
        </p:spPr>
        <p:txBody>
          <a:bodyPr/>
          <a:lstStyle/>
          <a:p>
            <a:r>
              <a:rPr lang="en-US" sz="4000" b="1" dirty="0"/>
              <a:t>NCI Extramural Divisions</a:t>
            </a:r>
          </a:p>
        </p:txBody>
      </p:sp>
      <p:pic>
        <p:nvPicPr>
          <p:cNvPr id="4" name="Content Placeholder 3">
            <a:extLst>
              <a:ext uri="{FF2B5EF4-FFF2-40B4-BE49-F238E27FC236}">
                <a16:creationId xmlns:a16="http://schemas.microsoft.com/office/drawing/2014/main" id="{D9E03E52-2B49-46DF-ACA6-CC3EA6DA658B}"/>
              </a:ext>
            </a:extLst>
          </p:cNvPr>
          <p:cNvPicPr>
            <a:picLocks noGrp="1" noChangeAspect="1"/>
          </p:cNvPicPr>
          <p:nvPr>
            <p:ph sz="quarter" idx="11"/>
          </p:nvPr>
        </p:nvPicPr>
        <p:blipFill>
          <a:blip r:embed="rId3"/>
          <a:stretch>
            <a:fillRect/>
          </a:stretch>
        </p:blipFill>
        <p:spPr>
          <a:xfrm>
            <a:off x="441958" y="990600"/>
            <a:ext cx="2571299" cy="17236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35FF5726-5D70-4EC1-8286-4ABEAB42BE24}"/>
              </a:ext>
            </a:extLst>
          </p:cNvPr>
          <p:cNvPicPr>
            <a:picLocks noChangeAspect="1"/>
          </p:cNvPicPr>
          <p:nvPr/>
        </p:nvPicPr>
        <p:blipFill>
          <a:blip r:embed="rId4"/>
          <a:stretch>
            <a:fillRect/>
          </a:stretch>
        </p:blipFill>
        <p:spPr>
          <a:xfrm>
            <a:off x="5577571" y="999647"/>
            <a:ext cx="2582442" cy="17145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C58FE75D-B108-4162-B133-66D0CFA9D07D}"/>
              </a:ext>
            </a:extLst>
          </p:cNvPr>
          <p:cNvPicPr>
            <a:picLocks noChangeAspect="1"/>
          </p:cNvPicPr>
          <p:nvPr/>
        </p:nvPicPr>
        <p:blipFill>
          <a:blip r:embed="rId5"/>
          <a:stretch>
            <a:fillRect/>
          </a:stretch>
        </p:blipFill>
        <p:spPr>
          <a:xfrm>
            <a:off x="3074066" y="2438400"/>
            <a:ext cx="2472964" cy="17527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3F5F3633-D5C3-4216-827B-6779D0624123}"/>
              </a:ext>
            </a:extLst>
          </p:cNvPr>
          <p:cNvPicPr>
            <a:picLocks noChangeAspect="1"/>
          </p:cNvPicPr>
          <p:nvPr/>
        </p:nvPicPr>
        <p:blipFill>
          <a:blip r:embed="rId6"/>
          <a:stretch>
            <a:fillRect/>
          </a:stretch>
        </p:blipFill>
        <p:spPr>
          <a:xfrm>
            <a:off x="437116" y="3962400"/>
            <a:ext cx="2576141" cy="16940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F651AE64-8A5F-4B03-AB13-D1442F5D0EA2}"/>
              </a:ext>
            </a:extLst>
          </p:cNvPr>
          <p:cNvPicPr>
            <a:picLocks noChangeAspect="1"/>
          </p:cNvPicPr>
          <p:nvPr/>
        </p:nvPicPr>
        <p:blipFill>
          <a:blip r:embed="rId7"/>
          <a:stretch>
            <a:fillRect/>
          </a:stretch>
        </p:blipFill>
        <p:spPr>
          <a:xfrm>
            <a:off x="5607839" y="3999411"/>
            <a:ext cx="2622513" cy="16570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A335C059-2FD5-49A5-BCD3-FF6048BFDC6A}"/>
              </a:ext>
            </a:extLst>
          </p:cNvPr>
          <p:cNvPicPr>
            <a:picLocks noChangeAspect="1"/>
          </p:cNvPicPr>
          <p:nvPr/>
        </p:nvPicPr>
        <p:blipFill>
          <a:blip r:embed="rId8"/>
          <a:stretch>
            <a:fillRect/>
          </a:stretch>
        </p:blipFill>
        <p:spPr>
          <a:xfrm>
            <a:off x="3375885" y="4495800"/>
            <a:ext cx="1828959" cy="2109399"/>
          </a:xfrm>
          <a:prstGeom prst="rect">
            <a:avLst/>
          </a:prstGeom>
        </p:spPr>
      </p:pic>
    </p:spTree>
    <p:extLst>
      <p:ext uri="{BB962C8B-B14F-4D97-AF65-F5344CB8AC3E}">
        <p14:creationId xmlns:p14="http://schemas.microsoft.com/office/powerpoint/2010/main" val="28572778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E9E9D308-55E7-4997-9190-3A152AE7EA6C}"/>
              </a:ext>
            </a:extLst>
          </p:cNvPr>
          <p:cNvGraphicFramePr>
            <a:graphicFrameLocks noGrp="1"/>
          </p:cNvGraphicFramePr>
          <p:nvPr>
            <p:extLst>
              <p:ext uri="{D42A27DB-BD31-4B8C-83A1-F6EECF244321}">
                <p14:modId xmlns:p14="http://schemas.microsoft.com/office/powerpoint/2010/main" val="3181313597"/>
              </p:ext>
            </p:extLst>
          </p:nvPr>
        </p:nvGraphicFramePr>
        <p:xfrm>
          <a:off x="457200" y="1295400"/>
          <a:ext cx="8382000" cy="3635699"/>
        </p:xfrm>
        <a:graphic>
          <a:graphicData uri="http://schemas.openxmlformats.org/drawingml/2006/table">
            <a:tbl>
              <a:tblPr firstRow="1" bandRow="1">
                <a:tableStyleId>{5C22544A-7EE6-4342-B048-85BDC9FD1C3A}</a:tableStyleId>
              </a:tblPr>
              <a:tblGrid>
                <a:gridCol w="5181600">
                  <a:extLst>
                    <a:ext uri="{9D8B030D-6E8A-4147-A177-3AD203B41FA5}">
                      <a16:colId xmlns:a16="http://schemas.microsoft.com/office/drawing/2014/main" val="1099091008"/>
                    </a:ext>
                  </a:extLst>
                </a:gridCol>
                <a:gridCol w="2050868">
                  <a:extLst>
                    <a:ext uri="{9D8B030D-6E8A-4147-A177-3AD203B41FA5}">
                      <a16:colId xmlns:a16="http://schemas.microsoft.com/office/drawing/2014/main" val="3267354959"/>
                    </a:ext>
                  </a:extLst>
                </a:gridCol>
                <a:gridCol w="1149532">
                  <a:extLst>
                    <a:ext uri="{9D8B030D-6E8A-4147-A177-3AD203B41FA5}">
                      <a16:colId xmlns:a16="http://schemas.microsoft.com/office/drawing/2014/main" val="530325131"/>
                    </a:ext>
                  </a:extLst>
                </a:gridCol>
              </a:tblGrid>
              <a:tr h="627253">
                <a:tc>
                  <a:txBody>
                    <a:bodyPr/>
                    <a:lstStyle/>
                    <a:p>
                      <a:pPr algn="ctr"/>
                      <a:r>
                        <a:rPr lang="en-US" sz="1400" dirty="0">
                          <a:solidFill>
                            <a:schemeClr val="bg1"/>
                          </a:solidFill>
                          <a:latin typeface="+mn-lt"/>
                        </a:rPr>
                        <a:t>Title	</a:t>
                      </a:r>
                      <a:endParaRPr lang="en-US" sz="1400" dirty="0"/>
                    </a:p>
                  </a:txBody>
                  <a:tcPr marL="84006" marR="84006" marT="42003" marB="42003">
                    <a:solidFill>
                      <a:srgbClr val="0070C0"/>
                    </a:solidFill>
                  </a:tcPr>
                </a:tc>
                <a:tc>
                  <a:txBody>
                    <a:bodyPr/>
                    <a:lstStyle/>
                    <a:p>
                      <a:pPr algn="ctr"/>
                      <a:r>
                        <a:rPr lang="en-US" sz="1400" dirty="0">
                          <a:solidFill>
                            <a:schemeClr val="bg1"/>
                          </a:solidFill>
                          <a:latin typeface="+mn-lt"/>
                        </a:rPr>
                        <a:t>Announcement Number</a:t>
                      </a:r>
                      <a:endParaRPr lang="en-US" sz="1400" dirty="0"/>
                    </a:p>
                  </a:txBody>
                  <a:tcPr marL="84006" marR="84006" marT="42003" marB="42003">
                    <a:solidFill>
                      <a:srgbClr val="0070C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mn-lt"/>
                        </a:rPr>
                        <a:t>Expiration Date</a:t>
                      </a:r>
                      <a:endParaRPr lang="en-US" sz="1400" dirty="0"/>
                    </a:p>
                  </a:txBody>
                  <a:tcPr marL="84006" marR="84006" marT="42003" marB="42003" anchor="ctr">
                    <a:solidFill>
                      <a:srgbClr val="0070C0"/>
                    </a:solidFill>
                  </a:tcPr>
                </a:tc>
                <a:extLst>
                  <a:ext uri="{0D108BD9-81ED-4DB2-BD59-A6C34878D82A}">
                    <a16:rowId xmlns:a16="http://schemas.microsoft.com/office/drawing/2014/main" val="1468629924"/>
                  </a:ext>
                </a:extLst>
              </a:tr>
              <a:tr h="790654">
                <a:tc>
                  <a:txBody>
                    <a:bodyPr/>
                    <a:lstStyle/>
                    <a:p>
                      <a:pPr marL="0" marR="0" lvl="0" indent="0" algn="l" defTabSz="342900" rtl="0" eaLnBrk="1" fontAlgn="auto" latinLnBrk="0" hangingPunct="1">
                        <a:lnSpc>
                          <a:spcPct val="100000"/>
                        </a:lnSpc>
                        <a:spcBef>
                          <a:spcPts val="600"/>
                        </a:spcBef>
                        <a:spcAft>
                          <a:spcPts val="0"/>
                        </a:spcAft>
                        <a:buClrTx/>
                        <a:buSzTx/>
                        <a:buFontTx/>
                        <a:buNone/>
                        <a:tabLst/>
                        <a:defRPr/>
                      </a:pPr>
                      <a:r>
                        <a:rPr lang="en-US" sz="1350" b="0" i="0" kern="1200" dirty="0">
                          <a:solidFill>
                            <a:schemeClr val="dk1"/>
                          </a:solidFill>
                          <a:effectLst/>
                          <a:latin typeface="+mn-lt"/>
                          <a:ea typeface="+mn-ea"/>
                          <a:cs typeface="+mn-cs"/>
                        </a:rPr>
                        <a:t>Environmental influences on Child Health Outcomes (ECHO) Measurement Core (U24) Clinical Trial Not Allowed</a:t>
                      </a:r>
                    </a:p>
                    <a:p>
                      <a:pPr marL="0" marR="0" lvl="0" indent="0" algn="l" defTabSz="342900" rtl="0" eaLnBrk="1" fontAlgn="auto" latinLnBrk="0" hangingPunct="1">
                        <a:lnSpc>
                          <a:spcPct val="100000"/>
                        </a:lnSpc>
                        <a:spcBef>
                          <a:spcPts val="600"/>
                        </a:spcBef>
                        <a:spcAft>
                          <a:spcPts val="0"/>
                        </a:spcAft>
                        <a:buClrTx/>
                        <a:buSzTx/>
                        <a:buFontTx/>
                        <a:buNone/>
                        <a:tabLst/>
                        <a:defRPr/>
                      </a:pPr>
                      <a:endParaRPr lang="en-US" sz="1350" b="0" i="0" kern="1200" dirty="0">
                        <a:solidFill>
                          <a:schemeClr val="dk1"/>
                        </a:solidFill>
                        <a:effectLst/>
                        <a:latin typeface="+mn-lt"/>
                        <a:ea typeface="+mn-ea"/>
                        <a:cs typeface="+mn-cs"/>
                      </a:endParaRPr>
                    </a:p>
                    <a:p>
                      <a:pPr marL="0" marR="0" lvl="0" indent="0" algn="l" defTabSz="342900" rtl="0" eaLnBrk="1" fontAlgn="auto" latinLnBrk="0" hangingPunct="1">
                        <a:lnSpc>
                          <a:spcPct val="100000"/>
                        </a:lnSpc>
                        <a:spcBef>
                          <a:spcPts val="600"/>
                        </a:spcBef>
                        <a:spcAft>
                          <a:spcPts val="0"/>
                        </a:spcAft>
                        <a:buClrTx/>
                        <a:buSzTx/>
                        <a:buFontTx/>
                        <a:buNone/>
                        <a:tabLst/>
                        <a:defRPr/>
                      </a:pPr>
                      <a:r>
                        <a:rPr lang="en-US" sz="1400" dirty="0">
                          <a:solidFill>
                            <a:srgbClr val="000000"/>
                          </a:solidFill>
                        </a:rPr>
                        <a:t>https://grants.nih.gov/grants/guide/rfa-files/RFA-OD-22-020.html</a:t>
                      </a:r>
                    </a:p>
                  </a:txBody>
                  <a:tcPr marL="84006" marR="84006" marT="42003" marB="42003"/>
                </a:tc>
                <a:tc>
                  <a:txBody>
                    <a:bodyPr/>
                    <a:lstStyle/>
                    <a:p>
                      <a:pPr lvl="0" algn="l"/>
                      <a:r>
                        <a:rPr lang="en-US" sz="1400" dirty="0">
                          <a:solidFill>
                            <a:srgbClr val="000000"/>
                          </a:solidFill>
                        </a:rPr>
                        <a:t>RFA-OD-020*</a:t>
                      </a:r>
                    </a:p>
                  </a:txBody>
                  <a:tcPr marL="84006" marR="84006" marT="42003" marB="42003"/>
                </a:tc>
                <a:tc>
                  <a:txBody>
                    <a:bodyPr/>
                    <a:lstStyle/>
                    <a:p>
                      <a:pPr lvl="0"/>
                      <a:r>
                        <a:rPr lang="en-US" sz="1400" dirty="0">
                          <a:solidFill>
                            <a:srgbClr val="000000"/>
                          </a:solidFill>
                        </a:rPr>
                        <a:t>Nov 22, 2022</a:t>
                      </a:r>
                    </a:p>
                  </a:txBody>
                  <a:tcPr marL="84006" marR="84006" marT="42003" marB="42003"/>
                </a:tc>
                <a:extLst>
                  <a:ext uri="{0D108BD9-81ED-4DB2-BD59-A6C34878D82A}">
                    <a16:rowId xmlns:a16="http://schemas.microsoft.com/office/drawing/2014/main" val="3591623460"/>
                  </a:ext>
                </a:extLst>
              </a:tr>
              <a:tr h="790654">
                <a:tc>
                  <a:txBody>
                    <a:bodyPr/>
                    <a:lstStyle/>
                    <a:p>
                      <a:pPr lvl="0">
                        <a:spcBef>
                          <a:spcPts val="600"/>
                        </a:spcBef>
                      </a:pPr>
                      <a:r>
                        <a:rPr lang="en-US" sz="1350" b="0" i="0" kern="1200" dirty="0">
                          <a:solidFill>
                            <a:schemeClr val="dk1"/>
                          </a:solidFill>
                          <a:effectLst/>
                          <a:latin typeface="+mn-lt"/>
                          <a:ea typeface="+mn-ea"/>
                          <a:cs typeface="+mn-cs"/>
                        </a:rPr>
                        <a:t>Mechanisms that Impact Cancer Risk after Bariatric Surgery (R01 Clinical Trial Optional)</a:t>
                      </a:r>
                    </a:p>
                    <a:p>
                      <a:pPr lvl="0">
                        <a:spcBef>
                          <a:spcPts val="600"/>
                        </a:spcBef>
                      </a:pPr>
                      <a:r>
                        <a:rPr lang="en-US" sz="1400" dirty="0">
                          <a:solidFill>
                            <a:srgbClr val="000000"/>
                          </a:solidFill>
                          <a:latin typeface="+mn-lt"/>
                        </a:rPr>
                        <a:t>https://grants.nih.gov/grants/guide/pa-files/PAR-21-331.html</a:t>
                      </a:r>
                    </a:p>
                  </a:txBody>
                  <a:tcPr marL="84006" marR="84006" marT="42003" marB="42003"/>
                </a:tc>
                <a:tc>
                  <a:txBody>
                    <a:bodyPr/>
                    <a:lstStyle/>
                    <a:p>
                      <a:pPr lvl="0" algn="l"/>
                      <a:r>
                        <a:rPr lang="en-US" sz="1400" dirty="0">
                          <a:solidFill>
                            <a:srgbClr val="000000"/>
                          </a:solidFill>
                        </a:rPr>
                        <a:t>PAR-21-331**</a:t>
                      </a:r>
                    </a:p>
                  </a:txBody>
                  <a:tcPr marL="84006" marR="84006" marT="42003" marB="42003"/>
                </a:tc>
                <a:tc>
                  <a:txBody>
                    <a:bodyPr/>
                    <a:lstStyle/>
                    <a:p>
                      <a:pPr lvl="0"/>
                      <a:r>
                        <a:rPr lang="en-US" sz="1400" dirty="0">
                          <a:solidFill>
                            <a:srgbClr val="000000"/>
                          </a:solidFill>
                        </a:rPr>
                        <a:t>Sept 8, 2024</a:t>
                      </a:r>
                    </a:p>
                  </a:txBody>
                  <a:tcPr marL="84006" marR="84006" marT="42003" marB="42003"/>
                </a:tc>
                <a:extLst>
                  <a:ext uri="{0D108BD9-81ED-4DB2-BD59-A6C34878D82A}">
                    <a16:rowId xmlns:a16="http://schemas.microsoft.com/office/drawing/2014/main" val="2753953859"/>
                  </a:ext>
                </a:extLst>
              </a:tr>
              <a:tr h="1023629">
                <a:tc>
                  <a:txBody>
                    <a:bodyPr/>
                    <a:lstStyle/>
                    <a:p>
                      <a:endParaRPr lang="en-US" sz="1400" b="0" i="1" kern="1200" dirty="0">
                        <a:solidFill>
                          <a:srgbClr val="000099"/>
                        </a:solidFill>
                        <a:effectLst/>
                        <a:latin typeface="+mn-lt"/>
                        <a:ea typeface="+mn-ea"/>
                        <a:cs typeface="+mn-cs"/>
                      </a:endParaRPr>
                    </a:p>
                    <a:p>
                      <a:r>
                        <a:rPr lang="en-US" sz="1400" b="0" i="1" kern="1200" dirty="0">
                          <a:solidFill>
                            <a:srgbClr val="000099"/>
                          </a:solidFill>
                          <a:effectLst/>
                          <a:latin typeface="+mn-lt"/>
                          <a:ea typeface="+mn-ea"/>
                          <a:cs typeface="+mn-cs"/>
                        </a:rPr>
                        <a:t>Exercise and Nutrition Interventions to Improve Cancer Treatment-Related Outcomes (ENICTO) in Cancer Survivors Consortium (U01 Clinical Trial Required)</a:t>
                      </a:r>
                      <a:br>
                        <a:rPr lang="en-US" sz="1350" b="0" i="1" kern="1200" dirty="0">
                          <a:solidFill>
                            <a:srgbClr val="000099"/>
                          </a:solidFill>
                          <a:effectLst/>
                          <a:latin typeface="+mn-lt"/>
                          <a:ea typeface="+mn-ea"/>
                          <a:cs typeface="+mn-cs"/>
                        </a:rPr>
                      </a:br>
                      <a:endParaRPr lang="en-US" sz="1400" b="0" i="1" dirty="0">
                        <a:solidFill>
                          <a:srgbClr val="000099"/>
                        </a:solidFill>
                      </a:endParaRPr>
                    </a:p>
                  </a:txBody>
                  <a:tcPr marL="84006" marR="84006" marT="42003" marB="42003" anchor="ct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400" b="0" i="1" u="none" kern="1200" dirty="0">
                          <a:solidFill>
                            <a:srgbClr val="000099"/>
                          </a:solidFill>
                          <a:effectLst/>
                          <a:latin typeface="+mn-lt"/>
                          <a:ea typeface="+mn-ea"/>
                          <a:cs typeface="+mn-cs"/>
                          <a:hlinkClick r:id="rId3">
                            <a:extLst>
                              <a:ext uri="{A12FA001-AC4F-418D-AE19-62706E023703}">
                                <ahyp:hlinkClr xmlns:ahyp="http://schemas.microsoft.com/office/drawing/2018/hyperlinkcolor" val="tx"/>
                              </a:ext>
                            </a:extLst>
                          </a:hlinkClick>
                        </a:rPr>
                        <a:t>RFA-CA-21-031</a:t>
                      </a:r>
                      <a:endParaRPr lang="en-US" sz="1400" b="0" i="1" u="none" kern="1200" dirty="0">
                        <a:solidFill>
                          <a:srgbClr val="000099"/>
                        </a:solidFill>
                        <a:effectLst/>
                        <a:latin typeface="+mn-lt"/>
                        <a:ea typeface="+mn-ea"/>
                        <a:cs typeface="+mn-cs"/>
                      </a:endParaRPr>
                    </a:p>
                    <a:p>
                      <a:pPr lvl="0" algn="l"/>
                      <a:endParaRPr lang="en-US" sz="1400" b="0" i="1" dirty="0">
                        <a:solidFill>
                          <a:srgbClr val="000099"/>
                        </a:solidFill>
                      </a:endParaRPr>
                    </a:p>
                  </a:txBody>
                  <a:tcPr marL="84006" marR="84006" marT="42003" marB="42003" anchor="ctr"/>
                </a:tc>
                <a:tc>
                  <a:txBody>
                    <a:bodyPr/>
                    <a:lstStyle/>
                    <a:p>
                      <a:pPr lvl="0"/>
                      <a:r>
                        <a:rPr lang="en-US" sz="1400" b="0" i="1" dirty="0">
                          <a:solidFill>
                            <a:srgbClr val="000099"/>
                          </a:solidFill>
                          <a:latin typeface="+mn-lt"/>
                        </a:rPr>
                        <a:t>Recently awarded</a:t>
                      </a:r>
                      <a:endParaRPr lang="en-US" sz="1400" b="0" i="1" dirty="0">
                        <a:solidFill>
                          <a:srgbClr val="000099"/>
                        </a:solidFill>
                      </a:endParaRPr>
                    </a:p>
                  </a:txBody>
                  <a:tcPr marL="84006" marR="84006" marT="42003" marB="42003" anchor="ctr"/>
                </a:tc>
                <a:extLst>
                  <a:ext uri="{0D108BD9-81ED-4DB2-BD59-A6C34878D82A}">
                    <a16:rowId xmlns:a16="http://schemas.microsoft.com/office/drawing/2014/main" val="1205446510"/>
                  </a:ext>
                </a:extLst>
              </a:tr>
            </a:tbl>
          </a:graphicData>
        </a:graphic>
      </p:graphicFrame>
      <p:sp>
        <p:nvSpPr>
          <p:cNvPr id="4" name="Title 3">
            <a:extLst>
              <a:ext uri="{FF2B5EF4-FFF2-40B4-BE49-F238E27FC236}">
                <a16:creationId xmlns:a16="http://schemas.microsoft.com/office/drawing/2014/main" id="{EDEA6F41-5564-4048-AB09-F94594685E21}"/>
              </a:ext>
            </a:extLst>
          </p:cNvPr>
          <p:cNvSpPr>
            <a:spLocks noGrp="1"/>
          </p:cNvSpPr>
          <p:nvPr>
            <p:ph type="title"/>
          </p:nvPr>
        </p:nvSpPr>
        <p:spPr/>
        <p:txBody>
          <a:bodyPr/>
          <a:lstStyle/>
          <a:p>
            <a:pPr algn="ctr"/>
            <a:r>
              <a:rPr lang="en-US" sz="2800" b="1" dirty="0">
                <a:solidFill>
                  <a:schemeClr val="accent1"/>
                </a:solidFill>
              </a:rPr>
              <a:t> Example FOAs (selected)</a:t>
            </a:r>
          </a:p>
        </p:txBody>
      </p:sp>
      <p:sp>
        <p:nvSpPr>
          <p:cNvPr id="2" name="Rectangle 1">
            <a:extLst>
              <a:ext uri="{FF2B5EF4-FFF2-40B4-BE49-F238E27FC236}">
                <a16:creationId xmlns:a16="http://schemas.microsoft.com/office/drawing/2014/main" id="{C995FDA1-A41A-4E2A-A180-C79A0D7B3CBE}"/>
              </a:ext>
            </a:extLst>
          </p:cNvPr>
          <p:cNvSpPr/>
          <p:nvPr/>
        </p:nvSpPr>
        <p:spPr>
          <a:xfrm>
            <a:off x="1371600" y="5947838"/>
            <a:ext cx="6553200" cy="400110"/>
          </a:xfrm>
          <a:prstGeom prst="rect">
            <a:avLst/>
          </a:prstGeom>
        </p:spPr>
        <p:txBody>
          <a:bodyPr wrap="square">
            <a:spAutoFit/>
          </a:bodyPr>
          <a:lstStyle/>
          <a:p>
            <a:r>
              <a:rPr lang="en-US" sz="2000" dirty="0">
                <a:solidFill>
                  <a:srgbClr val="FF0000"/>
                </a:solidFill>
              </a:rPr>
              <a:t>*Clinical trial not allowed; **Clinical trial optional</a:t>
            </a:r>
          </a:p>
        </p:txBody>
      </p:sp>
    </p:spTree>
    <p:extLst>
      <p:ext uri="{BB962C8B-B14F-4D97-AF65-F5344CB8AC3E}">
        <p14:creationId xmlns:p14="http://schemas.microsoft.com/office/powerpoint/2010/main" val="7390269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795B6DA-DAF6-4985-A779-D070571733B4}"/>
              </a:ext>
            </a:extLst>
          </p:cNvPr>
          <p:cNvSpPr>
            <a:spLocks noGrp="1"/>
          </p:cNvSpPr>
          <p:nvPr>
            <p:ph type="title"/>
          </p:nvPr>
        </p:nvSpPr>
        <p:spPr>
          <a:xfrm>
            <a:off x="381000" y="381000"/>
            <a:ext cx="8165592" cy="423193"/>
          </a:xfrm>
        </p:spPr>
        <p:txBody>
          <a:bodyPr/>
          <a:lstStyle/>
          <a:p>
            <a:pPr algn="ctr"/>
            <a:r>
              <a:rPr lang="en-US" b="1" dirty="0"/>
              <a:t>Notice of Special Interest (NOSI): Relevant Examples</a:t>
            </a:r>
          </a:p>
        </p:txBody>
      </p:sp>
      <p:graphicFrame>
        <p:nvGraphicFramePr>
          <p:cNvPr id="9" name="Table 9">
            <a:extLst>
              <a:ext uri="{FF2B5EF4-FFF2-40B4-BE49-F238E27FC236}">
                <a16:creationId xmlns:a16="http://schemas.microsoft.com/office/drawing/2014/main" id="{04589FAE-EE5D-412A-9153-F9977C7F2BE2}"/>
              </a:ext>
            </a:extLst>
          </p:cNvPr>
          <p:cNvGraphicFramePr>
            <a:graphicFrameLocks noGrp="1"/>
          </p:cNvGraphicFramePr>
          <p:nvPr>
            <p:extLst>
              <p:ext uri="{D42A27DB-BD31-4B8C-83A1-F6EECF244321}">
                <p14:modId xmlns:p14="http://schemas.microsoft.com/office/powerpoint/2010/main" val="1924660840"/>
              </p:ext>
            </p:extLst>
          </p:nvPr>
        </p:nvGraphicFramePr>
        <p:xfrm>
          <a:off x="685800" y="1243454"/>
          <a:ext cx="7772400" cy="3117885"/>
        </p:xfrm>
        <a:graphic>
          <a:graphicData uri="http://schemas.openxmlformats.org/drawingml/2006/table">
            <a:tbl>
              <a:tblPr firstRow="1" bandRow="1">
                <a:tableStyleId>{5C22544A-7EE6-4342-B048-85BDC9FD1C3A}</a:tableStyleId>
              </a:tblPr>
              <a:tblGrid>
                <a:gridCol w="2590800">
                  <a:extLst>
                    <a:ext uri="{9D8B030D-6E8A-4147-A177-3AD203B41FA5}">
                      <a16:colId xmlns:a16="http://schemas.microsoft.com/office/drawing/2014/main" val="2335753809"/>
                    </a:ext>
                  </a:extLst>
                </a:gridCol>
                <a:gridCol w="2590800">
                  <a:extLst>
                    <a:ext uri="{9D8B030D-6E8A-4147-A177-3AD203B41FA5}">
                      <a16:colId xmlns:a16="http://schemas.microsoft.com/office/drawing/2014/main" val="962810106"/>
                    </a:ext>
                  </a:extLst>
                </a:gridCol>
                <a:gridCol w="2590800">
                  <a:extLst>
                    <a:ext uri="{9D8B030D-6E8A-4147-A177-3AD203B41FA5}">
                      <a16:colId xmlns:a16="http://schemas.microsoft.com/office/drawing/2014/main" val="2029325458"/>
                    </a:ext>
                  </a:extLst>
                </a:gridCol>
              </a:tblGrid>
              <a:tr h="458654">
                <a:tc>
                  <a:txBody>
                    <a:bodyPr/>
                    <a:lstStyle/>
                    <a:p>
                      <a:r>
                        <a:rPr lang="en-US" dirty="0" err="1"/>
                        <a:t>Tilte</a:t>
                      </a:r>
                      <a:endParaRPr lang="en-US" dirty="0"/>
                    </a:p>
                  </a:txBody>
                  <a:tcPr/>
                </a:tc>
                <a:tc>
                  <a:txBody>
                    <a:bodyPr/>
                    <a:lstStyle/>
                    <a:p>
                      <a:r>
                        <a:rPr lang="en-US" dirty="0"/>
                        <a:t>Announcement Number</a:t>
                      </a:r>
                    </a:p>
                  </a:txBody>
                  <a:tcPr/>
                </a:tc>
                <a:tc>
                  <a:txBody>
                    <a:bodyPr/>
                    <a:lstStyle/>
                    <a:p>
                      <a:r>
                        <a:rPr lang="en-US" dirty="0"/>
                        <a:t>Expiration Date</a:t>
                      </a:r>
                    </a:p>
                  </a:txBody>
                  <a:tcPr/>
                </a:tc>
                <a:extLst>
                  <a:ext uri="{0D108BD9-81ED-4DB2-BD59-A6C34878D82A}">
                    <a16:rowId xmlns:a16="http://schemas.microsoft.com/office/drawing/2014/main" val="420445386"/>
                  </a:ext>
                </a:extLst>
              </a:tr>
              <a:tr h="1025144">
                <a:tc>
                  <a:txBody>
                    <a:bodyPr/>
                    <a:lstStyle/>
                    <a:p>
                      <a:r>
                        <a:rPr lang="en-US" sz="1200" dirty="0"/>
                        <a:t>Notice of Special Interest (NOSI): Developing and Testing Multilevel Physical Activity Interventions to Improve Health and Well-Being</a:t>
                      </a:r>
                    </a:p>
                  </a:txBody>
                  <a:tcPr/>
                </a:tc>
                <a:tc>
                  <a:txBody>
                    <a:bodyPr/>
                    <a:lstStyle/>
                    <a:p>
                      <a:r>
                        <a:rPr lang="en-US" sz="1200" dirty="0"/>
                        <a:t>NOT-OD-21-087</a:t>
                      </a:r>
                    </a:p>
                    <a:p>
                      <a:r>
                        <a:rPr lang="en-US" sz="1200" dirty="0">
                          <a:solidFill>
                            <a:srgbClr val="0000FF"/>
                          </a:solidFill>
                          <a:hlinkClick r:id="rId3">
                            <a:extLst>
                              <a:ext uri="{A12FA001-AC4F-418D-AE19-62706E023703}">
                                <ahyp:hlinkClr xmlns:ahyp="http://schemas.microsoft.com/office/drawing/2018/hyperlinkcolor" val="tx"/>
                              </a:ext>
                            </a:extLst>
                          </a:hlinkClick>
                        </a:rPr>
                        <a:t>https://grants.nih.gov/grants/guide/notice-files/NOT-OD-21-087.html</a:t>
                      </a:r>
                      <a:endParaRPr lang="en-US" sz="1200" dirty="0">
                        <a:solidFill>
                          <a:srgbClr val="0000FF"/>
                        </a:solidFill>
                      </a:endParaRPr>
                    </a:p>
                    <a:p>
                      <a:endParaRPr lang="en-US" sz="1200" dirty="0"/>
                    </a:p>
                    <a:p>
                      <a:r>
                        <a:rPr lang="en-US" sz="1400" b="0" i="0" kern="1200" dirty="0">
                          <a:solidFill>
                            <a:schemeClr val="dk1"/>
                          </a:solidFill>
                          <a:effectLst/>
                          <a:latin typeface="+mn-lt"/>
                          <a:ea typeface="+mn-ea"/>
                          <a:cs typeface="+mn-cs"/>
                        </a:rPr>
                        <a:t>(NOT-CA-21-065)</a:t>
                      </a:r>
                      <a:endParaRPr lang="en-US" sz="1050" dirty="0"/>
                    </a:p>
                  </a:txBody>
                  <a:tcPr/>
                </a:tc>
                <a:tc>
                  <a:txBody>
                    <a:bodyPr/>
                    <a:lstStyle/>
                    <a:p>
                      <a:r>
                        <a:rPr lang="en-US" sz="1200" dirty="0"/>
                        <a:t>February 16, 2024</a:t>
                      </a:r>
                    </a:p>
                  </a:txBody>
                  <a:tcPr/>
                </a:tc>
                <a:extLst>
                  <a:ext uri="{0D108BD9-81ED-4DB2-BD59-A6C34878D82A}">
                    <a16:rowId xmlns:a16="http://schemas.microsoft.com/office/drawing/2014/main" val="994685317"/>
                  </a:ext>
                </a:extLst>
              </a:tr>
              <a:tr h="1441485">
                <a:tc>
                  <a:txBody>
                    <a:bodyPr/>
                    <a:lstStyle/>
                    <a:p>
                      <a:r>
                        <a:rPr lang="en-US" sz="1200" b="0" i="0" kern="1200" dirty="0">
                          <a:solidFill>
                            <a:schemeClr val="dk1"/>
                          </a:solidFill>
                          <a:effectLst/>
                          <a:latin typeface="+mn-lt"/>
                          <a:ea typeface="+mn-ea"/>
                          <a:cs typeface="+mn-cs"/>
                        </a:rPr>
                        <a:t>Reissuance of PAR-18-324, "Testing Interventions for Health-Enhancing Physical Activity (R01-Clinical Trial Optional)" as a Notice of Special Interest (NOT-OD-21-087</a:t>
                      </a:r>
                      <a:r>
                        <a:rPr lang="en-US" sz="1400" b="0" i="0" kern="1200" dirty="0">
                          <a:solidFill>
                            <a:schemeClr val="dk1"/>
                          </a:solidFill>
                          <a:effectLst/>
                          <a:latin typeface="+mn-lt"/>
                          <a:ea typeface="+mn-ea"/>
                          <a:cs typeface="+mn-cs"/>
                        </a:rPr>
                        <a:t>)</a:t>
                      </a:r>
                      <a:endParaRPr lang="en-US" sz="1200" dirty="0"/>
                    </a:p>
                  </a:txBody>
                  <a:tcPr/>
                </a:tc>
                <a:tc>
                  <a:txBody>
                    <a:bodyPr/>
                    <a:lstStyle/>
                    <a:p>
                      <a:r>
                        <a:rPr lang="en-US" sz="1200" b="0" i="0" kern="1200" dirty="0">
                          <a:solidFill>
                            <a:schemeClr val="dk1"/>
                          </a:solidFill>
                          <a:effectLst/>
                          <a:latin typeface="+mn-lt"/>
                          <a:ea typeface="+mn-ea"/>
                          <a:cs typeface="+mn-cs"/>
                        </a:rPr>
                        <a:t>NOT-OD-21-087</a:t>
                      </a:r>
                    </a:p>
                    <a:p>
                      <a:endParaRPr lang="en-US" sz="1200" b="0" i="0" kern="1200" dirty="0">
                        <a:solidFill>
                          <a:schemeClr val="dk1"/>
                        </a:solidFill>
                        <a:effectLst/>
                        <a:latin typeface="+mn-lt"/>
                        <a:ea typeface="+mn-ea"/>
                        <a:cs typeface="+mn-cs"/>
                      </a:endParaRPr>
                    </a:p>
                    <a:p>
                      <a:r>
                        <a:rPr lang="en-US" sz="1200" dirty="0">
                          <a:solidFill>
                            <a:srgbClr val="0000FF"/>
                          </a:solidFill>
                        </a:rPr>
                        <a:t>https://grants.nih.gov/grants/guide/notice-files/NOT-OD-21-087.html</a:t>
                      </a:r>
                    </a:p>
                  </a:txBody>
                  <a:tcPr/>
                </a:tc>
                <a:tc>
                  <a:txBody>
                    <a:bodyPr/>
                    <a:lstStyle/>
                    <a:p>
                      <a:r>
                        <a:rPr lang="en-US" sz="1200" dirty="0"/>
                        <a:t>February 16, 2024</a:t>
                      </a:r>
                    </a:p>
                  </a:txBody>
                  <a:tcPr/>
                </a:tc>
                <a:extLst>
                  <a:ext uri="{0D108BD9-81ED-4DB2-BD59-A6C34878D82A}">
                    <a16:rowId xmlns:a16="http://schemas.microsoft.com/office/drawing/2014/main" val="2217132819"/>
                  </a:ext>
                </a:extLst>
              </a:tr>
            </a:tbl>
          </a:graphicData>
        </a:graphic>
      </p:graphicFrame>
      <p:graphicFrame>
        <p:nvGraphicFramePr>
          <p:cNvPr id="2" name="Table 1">
            <a:extLst>
              <a:ext uri="{FF2B5EF4-FFF2-40B4-BE49-F238E27FC236}">
                <a16:creationId xmlns:a16="http://schemas.microsoft.com/office/drawing/2014/main" id="{8549AC6C-7287-4F82-A254-882BABE1CA11}"/>
              </a:ext>
            </a:extLst>
          </p:cNvPr>
          <p:cNvGraphicFramePr>
            <a:graphicFrameLocks noGrp="1"/>
          </p:cNvGraphicFramePr>
          <p:nvPr>
            <p:extLst>
              <p:ext uri="{D42A27DB-BD31-4B8C-83A1-F6EECF244321}">
                <p14:modId xmlns:p14="http://schemas.microsoft.com/office/powerpoint/2010/main" val="3167273685"/>
              </p:ext>
            </p:extLst>
          </p:nvPr>
        </p:nvGraphicFramePr>
        <p:xfrm>
          <a:off x="683329" y="4161870"/>
          <a:ext cx="7772400" cy="990600"/>
        </p:xfrm>
        <a:graphic>
          <a:graphicData uri="http://schemas.openxmlformats.org/drawingml/2006/table">
            <a:tbl>
              <a:tblPr firstRow="1" bandRow="1">
                <a:tableStyleId>{5C22544A-7EE6-4342-B048-85BDC9FD1C3A}</a:tableStyleId>
              </a:tblPr>
              <a:tblGrid>
                <a:gridCol w="2590800">
                  <a:extLst>
                    <a:ext uri="{9D8B030D-6E8A-4147-A177-3AD203B41FA5}">
                      <a16:colId xmlns:a16="http://schemas.microsoft.com/office/drawing/2014/main" val="238459136"/>
                    </a:ext>
                  </a:extLst>
                </a:gridCol>
                <a:gridCol w="2590800">
                  <a:extLst>
                    <a:ext uri="{9D8B030D-6E8A-4147-A177-3AD203B41FA5}">
                      <a16:colId xmlns:a16="http://schemas.microsoft.com/office/drawing/2014/main" val="333404953"/>
                    </a:ext>
                  </a:extLst>
                </a:gridCol>
                <a:gridCol w="2590800">
                  <a:extLst>
                    <a:ext uri="{9D8B030D-6E8A-4147-A177-3AD203B41FA5}">
                      <a16:colId xmlns:a16="http://schemas.microsoft.com/office/drawing/2014/main" val="1919826046"/>
                    </a:ext>
                  </a:extLst>
                </a:gridCol>
              </a:tblGrid>
              <a:tr h="990600">
                <a:tc>
                  <a:txBody>
                    <a:bodyPr/>
                    <a:lstStyle/>
                    <a:p>
                      <a:r>
                        <a:rPr lang="en-US" sz="1200" b="0" dirty="0">
                          <a:solidFill>
                            <a:schemeClr val="bg2">
                              <a:lumMod val="50000"/>
                            </a:schemeClr>
                          </a:solidFill>
                        </a:rPr>
                        <a:t>Notice of Special Interest (NOSI): Stimulating Research to Understand and Address Hunger, Food and Nutrition Insecurity</a:t>
                      </a:r>
                    </a:p>
                  </a:txBody>
                  <a:tcPr>
                    <a:solidFill>
                      <a:srgbClr val="FDDBE1"/>
                    </a:solidFill>
                  </a:tcPr>
                </a:tc>
                <a:tc>
                  <a:txBody>
                    <a:bodyPr/>
                    <a:lstStyle/>
                    <a:p>
                      <a:r>
                        <a:rPr lang="en-US" sz="1200" b="0" dirty="0">
                          <a:solidFill>
                            <a:schemeClr val="bg2">
                              <a:lumMod val="50000"/>
                            </a:schemeClr>
                          </a:solidFill>
                        </a:rPr>
                        <a:t>NOT-OD-22-135</a:t>
                      </a:r>
                    </a:p>
                    <a:p>
                      <a:r>
                        <a:rPr lang="en-US" sz="1200" b="0" dirty="0">
                          <a:solidFill>
                            <a:srgbClr val="0A3192"/>
                          </a:solidFill>
                        </a:rPr>
                        <a:t>https://grants.nih.gov/grants/guide/notice-files/NOT-OD-22-135.html</a:t>
                      </a:r>
                      <a:endParaRPr lang="en-US" sz="1200" b="0" dirty="0">
                        <a:solidFill>
                          <a:schemeClr val="bg2">
                            <a:lumMod val="50000"/>
                          </a:schemeClr>
                        </a:solidFill>
                      </a:endParaRPr>
                    </a:p>
                  </a:txBody>
                  <a:tcPr>
                    <a:solidFill>
                      <a:srgbClr val="FDDBE1"/>
                    </a:solidFill>
                  </a:tcPr>
                </a:tc>
                <a:tc>
                  <a:txBody>
                    <a:bodyPr/>
                    <a:lstStyle/>
                    <a:p>
                      <a:r>
                        <a:rPr lang="en-US" sz="1200" b="0" dirty="0">
                          <a:solidFill>
                            <a:schemeClr val="bg2">
                              <a:lumMod val="50000"/>
                            </a:schemeClr>
                          </a:solidFill>
                        </a:rPr>
                        <a:t>November 22, 2024</a:t>
                      </a:r>
                    </a:p>
                  </a:txBody>
                  <a:tcPr>
                    <a:solidFill>
                      <a:srgbClr val="FDDBE1"/>
                    </a:solidFill>
                  </a:tcPr>
                </a:tc>
                <a:extLst>
                  <a:ext uri="{0D108BD9-81ED-4DB2-BD59-A6C34878D82A}">
                    <a16:rowId xmlns:a16="http://schemas.microsoft.com/office/drawing/2014/main" val="3638464242"/>
                  </a:ext>
                </a:extLst>
              </a:tr>
            </a:tbl>
          </a:graphicData>
        </a:graphic>
      </p:graphicFrame>
      <p:graphicFrame>
        <p:nvGraphicFramePr>
          <p:cNvPr id="3" name="Table 2">
            <a:extLst>
              <a:ext uri="{FF2B5EF4-FFF2-40B4-BE49-F238E27FC236}">
                <a16:creationId xmlns:a16="http://schemas.microsoft.com/office/drawing/2014/main" id="{ED4AB934-D1E2-48FF-83B3-C1054513E244}"/>
              </a:ext>
            </a:extLst>
          </p:cNvPr>
          <p:cNvGraphicFramePr>
            <a:graphicFrameLocks noGrp="1"/>
          </p:cNvGraphicFramePr>
          <p:nvPr>
            <p:extLst>
              <p:ext uri="{D42A27DB-BD31-4B8C-83A1-F6EECF244321}">
                <p14:modId xmlns:p14="http://schemas.microsoft.com/office/powerpoint/2010/main" val="4141858285"/>
              </p:ext>
            </p:extLst>
          </p:nvPr>
        </p:nvGraphicFramePr>
        <p:xfrm>
          <a:off x="683329" y="5105400"/>
          <a:ext cx="7772400" cy="1219200"/>
        </p:xfrm>
        <a:graphic>
          <a:graphicData uri="http://schemas.openxmlformats.org/drawingml/2006/table">
            <a:tbl>
              <a:tblPr firstRow="1" bandRow="1">
                <a:tableStyleId>{5C22544A-7EE6-4342-B048-85BDC9FD1C3A}</a:tableStyleId>
              </a:tblPr>
              <a:tblGrid>
                <a:gridCol w="2590800">
                  <a:extLst>
                    <a:ext uri="{9D8B030D-6E8A-4147-A177-3AD203B41FA5}">
                      <a16:colId xmlns:a16="http://schemas.microsoft.com/office/drawing/2014/main" val="3683187150"/>
                    </a:ext>
                  </a:extLst>
                </a:gridCol>
                <a:gridCol w="2590800">
                  <a:extLst>
                    <a:ext uri="{9D8B030D-6E8A-4147-A177-3AD203B41FA5}">
                      <a16:colId xmlns:a16="http://schemas.microsoft.com/office/drawing/2014/main" val="3318993765"/>
                    </a:ext>
                  </a:extLst>
                </a:gridCol>
                <a:gridCol w="2590800">
                  <a:extLst>
                    <a:ext uri="{9D8B030D-6E8A-4147-A177-3AD203B41FA5}">
                      <a16:colId xmlns:a16="http://schemas.microsoft.com/office/drawing/2014/main" val="3989939529"/>
                    </a:ext>
                  </a:extLst>
                </a:gridCol>
              </a:tblGrid>
              <a:tr h="1219200">
                <a:tc>
                  <a:txBody>
                    <a:bodyPr/>
                    <a:lstStyle/>
                    <a:p>
                      <a:pPr marL="0" marR="0" lvl="0" indent="0" algn="l" defTabSz="342900" rtl="0" eaLnBrk="1" fontAlgn="auto" latinLnBrk="0" hangingPunct="1">
                        <a:lnSpc>
                          <a:spcPct val="100000"/>
                        </a:lnSpc>
                        <a:spcBef>
                          <a:spcPts val="600"/>
                        </a:spcBef>
                        <a:spcAft>
                          <a:spcPts val="0"/>
                        </a:spcAft>
                        <a:buClrTx/>
                        <a:buSzTx/>
                        <a:buFontTx/>
                        <a:buNone/>
                        <a:tabLst/>
                        <a:defRPr/>
                      </a:pPr>
                      <a:r>
                        <a:rPr lang="en-US" sz="1100" b="0" i="0" u="none" strike="noStrike" kern="1200" dirty="0">
                          <a:solidFill>
                            <a:schemeClr val="tx1">
                              <a:lumMod val="50000"/>
                            </a:schemeClr>
                          </a:solidFill>
                          <a:effectLst/>
                          <a:latin typeface="+mn-lt"/>
                          <a:ea typeface="+mn-ea"/>
                          <a:cs typeface="+mn-cs"/>
                          <a:hlinkClick r:id="rId4">
                            <a:extLst>
                              <a:ext uri="{A12FA001-AC4F-418D-AE19-62706E023703}">
                                <ahyp:hlinkClr xmlns:ahyp="http://schemas.microsoft.com/office/drawing/2018/hyperlinkcolor" val="tx"/>
                              </a:ext>
                            </a:extLst>
                          </a:hlinkClick>
                        </a:rPr>
                        <a:t>Notice of Special Interest (NOSI): Fundamental Science Research on Complementary and Integrative Health Approaches, Including Natural Products or Mind and Body Interventions</a:t>
                      </a:r>
                      <a:endParaRPr lang="en-US" sz="1100" dirty="0">
                        <a:solidFill>
                          <a:schemeClr val="tx1">
                            <a:lumMod val="50000"/>
                          </a:schemeClr>
                        </a:solidFill>
                      </a:endParaRPr>
                    </a:p>
                  </a:txBody>
                  <a:tcPr marL="84006" marR="84006" marT="42003" marB="42003">
                    <a:solidFill>
                      <a:schemeClr val="bg2">
                        <a:lumMod val="85000"/>
                      </a:schemeClr>
                    </a:solidFill>
                  </a:tcPr>
                </a:tc>
                <a:tc>
                  <a:txBody>
                    <a:bodyPr/>
                    <a:lstStyle/>
                    <a:p>
                      <a:pPr lvl="0" algn="l"/>
                      <a:r>
                        <a:rPr lang="en-US" sz="1200" b="0" i="0" kern="1200" dirty="0">
                          <a:solidFill>
                            <a:schemeClr val="dk1"/>
                          </a:solidFill>
                          <a:effectLst/>
                          <a:latin typeface="+mn-lt"/>
                          <a:ea typeface="+mn-ea"/>
                          <a:cs typeface="+mn-cs"/>
                        </a:rPr>
                        <a:t>NOT-AT-21-006</a:t>
                      </a:r>
                      <a:endParaRPr lang="en-US" sz="1200" dirty="0">
                        <a:solidFill>
                          <a:srgbClr val="000000"/>
                        </a:solidFill>
                      </a:endParaRPr>
                    </a:p>
                  </a:txBody>
                  <a:tcPr marL="84006" marR="84006" marT="42003" marB="42003">
                    <a:solidFill>
                      <a:schemeClr val="bg2">
                        <a:lumMod val="85000"/>
                      </a:schemeClr>
                    </a:solidFill>
                  </a:tcPr>
                </a:tc>
                <a:tc>
                  <a:txBody>
                    <a:bodyPr/>
                    <a:lstStyle/>
                    <a:p>
                      <a:pPr lvl="0"/>
                      <a:r>
                        <a:rPr lang="en-US" sz="1200" b="0" dirty="0">
                          <a:solidFill>
                            <a:srgbClr val="000000"/>
                          </a:solidFill>
                        </a:rPr>
                        <a:t>Sept 8, 2024</a:t>
                      </a:r>
                    </a:p>
                  </a:txBody>
                  <a:tcPr marL="84006" marR="84006" marT="42003" marB="42003">
                    <a:solidFill>
                      <a:schemeClr val="bg2">
                        <a:lumMod val="85000"/>
                      </a:schemeClr>
                    </a:solidFill>
                  </a:tcPr>
                </a:tc>
                <a:extLst>
                  <a:ext uri="{0D108BD9-81ED-4DB2-BD59-A6C34878D82A}">
                    <a16:rowId xmlns:a16="http://schemas.microsoft.com/office/drawing/2014/main" val="396394439"/>
                  </a:ext>
                </a:extLst>
              </a:tr>
            </a:tbl>
          </a:graphicData>
        </a:graphic>
      </p:graphicFrame>
    </p:spTree>
    <p:extLst>
      <p:ext uri="{BB962C8B-B14F-4D97-AF65-F5344CB8AC3E}">
        <p14:creationId xmlns:p14="http://schemas.microsoft.com/office/powerpoint/2010/main" val="2179212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795B6DA-DAF6-4985-A779-D070571733B4}"/>
              </a:ext>
            </a:extLst>
          </p:cNvPr>
          <p:cNvSpPr>
            <a:spLocks noGrp="1"/>
          </p:cNvSpPr>
          <p:nvPr>
            <p:ph type="title"/>
          </p:nvPr>
        </p:nvSpPr>
        <p:spPr/>
        <p:txBody>
          <a:bodyPr/>
          <a:lstStyle/>
          <a:p>
            <a:pPr algn="ctr"/>
            <a:r>
              <a:rPr lang="en-US" b="1" dirty="0"/>
              <a:t>Physical Activity NOSI: Relevant Examples</a:t>
            </a:r>
          </a:p>
        </p:txBody>
      </p:sp>
      <p:graphicFrame>
        <p:nvGraphicFramePr>
          <p:cNvPr id="9" name="Table 9">
            <a:extLst>
              <a:ext uri="{FF2B5EF4-FFF2-40B4-BE49-F238E27FC236}">
                <a16:creationId xmlns:a16="http://schemas.microsoft.com/office/drawing/2014/main" id="{04589FAE-EE5D-412A-9153-F9977C7F2BE2}"/>
              </a:ext>
            </a:extLst>
          </p:cNvPr>
          <p:cNvGraphicFramePr>
            <a:graphicFrameLocks noGrp="1"/>
          </p:cNvGraphicFramePr>
          <p:nvPr>
            <p:extLst>
              <p:ext uri="{D42A27DB-BD31-4B8C-83A1-F6EECF244321}">
                <p14:modId xmlns:p14="http://schemas.microsoft.com/office/powerpoint/2010/main" val="956472539"/>
              </p:ext>
            </p:extLst>
          </p:nvPr>
        </p:nvGraphicFramePr>
        <p:xfrm>
          <a:off x="457200" y="1230376"/>
          <a:ext cx="7772400" cy="3523050"/>
        </p:xfrm>
        <a:graphic>
          <a:graphicData uri="http://schemas.openxmlformats.org/drawingml/2006/table">
            <a:tbl>
              <a:tblPr firstRow="1" bandRow="1">
                <a:tableStyleId>{5C22544A-7EE6-4342-B048-85BDC9FD1C3A}</a:tableStyleId>
              </a:tblPr>
              <a:tblGrid>
                <a:gridCol w="2590800">
                  <a:extLst>
                    <a:ext uri="{9D8B030D-6E8A-4147-A177-3AD203B41FA5}">
                      <a16:colId xmlns:a16="http://schemas.microsoft.com/office/drawing/2014/main" val="2335753809"/>
                    </a:ext>
                  </a:extLst>
                </a:gridCol>
                <a:gridCol w="2590800">
                  <a:extLst>
                    <a:ext uri="{9D8B030D-6E8A-4147-A177-3AD203B41FA5}">
                      <a16:colId xmlns:a16="http://schemas.microsoft.com/office/drawing/2014/main" val="962810106"/>
                    </a:ext>
                  </a:extLst>
                </a:gridCol>
                <a:gridCol w="2590800">
                  <a:extLst>
                    <a:ext uri="{9D8B030D-6E8A-4147-A177-3AD203B41FA5}">
                      <a16:colId xmlns:a16="http://schemas.microsoft.com/office/drawing/2014/main" val="2029325458"/>
                    </a:ext>
                  </a:extLst>
                </a:gridCol>
              </a:tblGrid>
              <a:tr h="458654">
                <a:tc>
                  <a:txBody>
                    <a:bodyPr/>
                    <a:lstStyle/>
                    <a:p>
                      <a:r>
                        <a:rPr lang="en-US" dirty="0" err="1"/>
                        <a:t>Tilte</a:t>
                      </a:r>
                      <a:endParaRPr lang="en-US" dirty="0"/>
                    </a:p>
                  </a:txBody>
                  <a:tcPr/>
                </a:tc>
                <a:tc>
                  <a:txBody>
                    <a:bodyPr/>
                    <a:lstStyle/>
                    <a:p>
                      <a:r>
                        <a:rPr lang="en-US" dirty="0"/>
                        <a:t>Announcement Number</a:t>
                      </a:r>
                    </a:p>
                  </a:txBody>
                  <a:tcPr/>
                </a:tc>
                <a:tc>
                  <a:txBody>
                    <a:bodyPr/>
                    <a:lstStyle/>
                    <a:p>
                      <a:r>
                        <a:rPr lang="en-US" dirty="0"/>
                        <a:t>Expiration Date</a:t>
                      </a:r>
                    </a:p>
                  </a:txBody>
                  <a:tcPr/>
                </a:tc>
                <a:extLst>
                  <a:ext uri="{0D108BD9-81ED-4DB2-BD59-A6C34878D82A}">
                    <a16:rowId xmlns:a16="http://schemas.microsoft.com/office/drawing/2014/main" val="420445386"/>
                  </a:ext>
                </a:extLst>
              </a:tr>
              <a:tr h="1441485">
                <a:tc>
                  <a:txBody>
                    <a:bodyPr/>
                    <a:lstStyle/>
                    <a:p>
                      <a:r>
                        <a:rPr lang="en-US" sz="1200" b="0" dirty="0"/>
                        <a:t>Notice of Special Interest (NOSI): Dietary, Physical Activity, Sedentary Behavior and Sleep Assessment Methodologies Among Infants and Young Children (Birth to 5 years) through Adults</a:t>
                      </a:r>
                    </a:p>
                  </a:txBody>
                  <a:tcPr/>
                </a:tc>
                <a:tc>
                  <a:txBody>
                    <a:bodyPr/>
                    <a:lstStyle/>
                    <a:p>
                      <a:r>
                        <a:rPr lang="en-US" sz="1200" dirty="0"/>
                        <a:t>NOT-CA-21-108</a:t>
                      </a:r>
                    </a:p>
                    <a:p>
                      <a:endParaRPr lang="en-US" sz="1200" dirty="0"/>
                    </a:p>
                    <a:p>
                      <a:r>
                        <a:rPr lang="en-US" sz="1200" dirty="0">
                          <a:solidFill>
                            <a:srgbClr val="0000FF"/>
                          </a:solidFill>
                        </a:rPr>
                        <a:t>https://grants.nih.gov/grants/guide/notice-files/NOT-CA-21-108.html</a:t>
                      </a:r>
                    </a:p>
                  </a:txBody>
                  <a:tcPr/>
                </a:tc>
                <a:tc>
                  <a:txBody>
                    <a:bodyPr/>
                    <a:lstStyle/>
                    <a:p>
                      <a:r>
                        <a:rPr lang="en-US" sz="1200" dirty="0"/>
                        <a:t>May 8, 2023</a:t>
                      </a:r>
                    </a:p>
                  </a:txBody>
                  <a:tcPr/>
                </a:tc>
                <a:extLst>
                  <a:ext uri="{0D108BD9-81ED-4DB2-BD59-A6C34878D82A}">
                    <a16:rowId xmlns:a16="http://schemas.microsoft.com/office/drawing/2014/main" val="994685317"/>
                  </a:ext>
                </a:extLst>
              </a:tr>
              <a:tr h="1441485">
                <a:tc>
                  <a:txBody>
                    <a:bodyPr/>
                    <a:lstStyle/>
                    <a:p>
                      <a:r>
                        <a:rPr lang="en-US" sz="1200" dirty="0"/>
                        <a:t>Notice of Special Interest (NOSI): Improving Patient Adherence to Treatment and Prevention Regimens to Promote Health</a:t>
                      </a:r>
                    </a:p>
                  </a:txBody>
                  <a:tcPr/>
                </a:tc>
                <a:tc>
                  <a:txBody>
                    <a:bodyPr/>
                    <a:lstStyle/>
                    <a:p>
                      <a:r>
                        <a:rPr lang="en-US" sz="1200" dirty="0"/>
                        <a:t>NOT-OD-21-100</a:t>
                      </a:r>
                    </a:p>
                    <a:p>
                      <a:r>
                        <a:rPr lang="en-US" sz="1200" dirty="0">
                          <a:hlinkClick r:id="rId3"/>
                        </a:rPr>
                        <a:t>https://grants.nih.gov/grants/guide/notice-files/NOT-OD-21-100.html</a:t>
                      </a:r>
                      <a:endParaRPr lang="en-US" sz="1200" dirty="0"/>
                    </a:p>
                  </a:txBody>
                  <a:tcPr/>
                </a:tc>
                <a:tc>
                  <a:txBody>
                    <a:bodyPr/>
                    <a:lstStyle/>
                    <a:p>
                      <a:r>
                        <a:rPr lang="en-US" sz="1200" dirty="0"/>
                        <a:t>June 8, 2024</a:t>
                      </a:r>
                    </a:p>
                  </a:txBody>
                  <a:tcPr/>
                </a:tc>
                <a:extLst>
                  <a:ext uri="{0D108BD9-81ED-4DB2-BD59-A6C34878D82A}">
                    <a16:rowId xmlns:a16="http://schemas.microsoft.com/office/drawing/2014/main" val="2217132819"/>
                  </a:ext>
                </a:extLst>
              </a:tr>
            </a:tbl>
          </a:graphicData>
        </a:graphic>
      </p:graphicFrame>
      <p:graphicFrame>
        <p:nvGraphicFramePr>
          <p:cNvPr id="2" name="Table 1">
            <a:extLst>
              <a:ext uri="{FF2B5EF4-FFF2-40B4-BE49-F238E27FC236}">
                <a16:creationId xmlns:a16="http://schemas.microsoft.com/office/drawing/2014/main" id="{8549AC6C-7287-4F82-A254-882BABE1CA11}"/>
              </a:ext>
            </a:extLst>
          </p:cNvPr>
          <p:cNvGraphicFramePr>
            <a:graphicFrameLocks noGrp="1"/>
          </p:cNvGraphicFramePr>
          <p:nvPr>
            <p:extLst>
              <p:ext uri="{D42A27DB-BD31-4B8C-83A1-F6EECF244321}">
                <p14:modId xmlns:p14="http://schemas.microsoft.com/office/powerpoint/2010/main" val="2300712032"/>
              </p:ext>
            </p:extLst>
          </p:nvPr>
        </p:nvGraphicFramePr>
        <p:xfrm>
          <a:off x="457200" y="4572000"/>
          <a:ext cx="7772400" cy="1554480"/>
        </p:xfrm>
        <a:graphic>
          <a:graphicData uri="http://schemas.openxmlformats.org/drawingml/2006/table">
            <a:tbl>
              <a:tblPr firstRow="1" bandRow="1">
                <a:tableStyleId>{5C22544A-7EE6-4342-B048-85BDC9FD1C3A}</a:tableStyleId>
              </a:tblPr>
              <a:tblGrid>
                <a:gridCol w="2590800">
                  <a:extLst>
                    <a:ext uri="{9D8B030D-6E8A-4147-A177-3AD203B41FA5}">
                      <a16:colId xmlns:a16="http://schemas.microsoft.com/office/drawing/2014/main" val="238459136"/>
                    </a:ext>
                  </a:extLst>
                </a:gridCol>
                <a:gridCol w="2590800">
                  <a:extLst>
                    <a:ext uri="{9D8B030D-6E8A-4147-A177-3AD203B41FA5}">
                      <a16:colId xmlns:a16="http://schemas.microsoft.com/office/drawing/2014/main" val="333404953"/>
                    </a:ext>
                  </a:extLst>
                </a:gridCol>
                <a:gridCol w="2590800">
                  <a:extLst>
                    <a:ext uri="{9D8B030D-6E8A-4147-A177-3AD203B41FA5}">
                      <a16:colId xmlns:a16="http://schemas.microsoft.com/office/drawing/2014/main" val="1919826046"/>
                    </a:ext>
                  </a:extLst>
                </a:gridCol>
              </a:tblGrid>
              <a:tr h="1524000">
                <a:tc>
                  <a:txBody>
                    <a:bodyPr/>
                    <a:lstStyle/>
                    <a:p>
                      <a:r>
                        <a:rPr lang="en-US" sz="1200" b="0" dirty="0">
                          <a:solidFill>
                            <a:schemeClr val="bg2">
                              <a:lumMod val="50000"/>
                            </a:schemeClr>
                          </a:solidFill>
                        </a:rPr>
                        <a:t>Notice of Special Interest (NOSI): Emerging and Existing Issues of Coronavirus Disease 2019 (COVID-19) Research Related to the Health and Well-Being of Women, Children and Individuals with Physical and/or Intellectual Disabilities</a:t>
                      </a:r>
                    </a:p>
                  </a:txBody>
                  <a:tcPr>
                    <a:solidFill>
                      <a:srgbClr val="FDDBE1"/>
                    </a:solidFill>
                  </a:tcPr>
                </a:tc>
                <a:tc>
                  <a:txBody>
                    <a:bodyPr/>
                    <a:lstStyle/>
                    <a:p>
                      <a:r>
                        <a:rPr lang="en-US" sz="1200" b="0" dirty="0">
                          <a:solidFill>
                            <a:schemeClr val="bg2">
                              <a:lumMod val="50000"/>
                            </a:schemeClr>
                          </a:solidFill>
                        </a:rPr>
                        <a:t>NOT-HD-22-002</a:t>
                      </a:r>
                    </a:p>
                    <a:p>
                      <a:endParaRPr lang="en-US" sz="1200" b="0" dirty="0">
                        <a:solidFill>
                          <a:srgbClr val="0000FF"/>
                        </a:solidFill>
                      </a:endParaRPr>
                    </a:p>
                    <a:p>
                      <a:r>
                        <a:rPr lang="en-US" sz="1200" b="0" dirty="0">
                          <a:solidFill>
                            <a:srgbClr val="0000FF"/>
                          </a:solidFill>
                        </a:rPr>
                        <a:t>https://grants.nih.gov/grants/guide/notice-files/NOT-HD-22-003.html</a:t>
                      </a:r>
                    </a:p>
                  </a:txBody>
                  <a:tcPr>
                    <a:solidFill>
                      <a:srgbClr val="FDDBE1"/>
                    </a:solidFill>
                  </a:tcPr>
                </a:tc>
                <a:tc>
                  <a:txBody>
                    <a:bodyPr/>
                    <a:lstStyle/>
                    <a:p>
                      <a:r>
                        <a:rPr lang="en-US" sz="1200" b="0" dirty="0">
                          <a:solidFill>
                            <a:schemeClr val="bg2">
                              <a:lumMod val="50000"/>
                            </a:schemeClr>
                          </a:solidFill>
                        </a:rPr>
                        <a:t>June 6, 2024</a:t>
                      </a:r>
                    </a:p>
                  </a:txBody>
                  <a:tcPr>
                    <a:solidFill>
                      <a:srgbClr val="FDDBE1"/>
                    </a:solidFill>
                  </a:tcPr>
                </a:tc>
                <a:extLst>
                  <a:ext uri="{0D108BD9-81ED-4DB2-BD59-A6C34878D82A}">
                    <a16:rowId xmlns:a16="http://schemas.microsoft.com/office/drawing/2014/main" val="3638464242"/>
                  </a:ext>
                </a:extLst>
              </a:tr>
            </a:tbl>
          </a:graphicData>
        </a:graphic>
      </p:graphicFrame>
    </p:spTree>
    <p:extLst>
      <p:ext uri="{BB962C8B-B14F-4D97-AF65-F5344CB8AC3E}">
        <p14:creationId xmlns:p14="http://schemas.microsoft.com/office/powerpoint/2010/main" val="42208490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F01D2F-6685-4650-93BB-F3FA484C3CC6}"/>
              </a:ext>
            </a:extLst>
          </p:cNvPr>
          <p:cNvSpPr>
            <a:spLocks noGrp="1"/>
          </p:cNvSpPr>
          <p:nvPr>
            <p:ph type="title"/>
          </p:nvPr>
        </p:nvSpPr>
        <p:spPr>
          <a:xfrm>
            <a:off x="560833" y="457200"/>
            <a:ext cx="7211568" cy="423193"/>
          </a:xfrm>
        </p:spPr>
        <p:txBody>
          <a:bodyPr/>
          <a:lstStyle/>
          <a:p>
            <a:pPr algn="ctr"/>
            <a:r>
              <a:rPr lang="en-US" sz="2400" b="1" dirty="0"/>
              <a:t>Other Relevant Omnibus type NCI FOAs</a:t>
            </a:r>
          </a:p>
        </p:txBody>
      </p:sp>
      <p:graphicFrame>
        <p:nvGraphicFramePr>
          <p:cNvPr id="5" name="Content Placeholder 4">
            <a:extLst>
              <a:ext uri="{FF2B5EF4-FFF2-40B4-BE49-F238E27FC236}">
                <a16:creationId xmlns:a16="http://schemas.microsoft.com/office/drawing/2014/main" id="{D9F41B85-78AC-452E-A975-4A48D29E28D3}"/>
              </a:ext>
            </a:extLst>
          </p:cNvPr>
          <p:cNvGraphicFramePr>
            <a:graphicFrameLocks noGrp="1"/>
          </p:cNvGraphicFramePr>
          <p:nvPr>
            <p:ph sz="quarter" idx="11"/>
            <p:extLst>
              <p:ext uri="{D42A27DB-BD31-4B8C-83A1-F6EECF244321}">
                <p14:modId xmlns:p14="http://schemas.microsoft.com/office/powerpoint/2010/main" val="839468963"/>
              </p:ext>
            </p:extLst>
          </p:nvPr>
        </p:nvGraphicFramePr>
        <p:xfrm>
          <a:off x="990600" y="1371601"/>
          <a:ext cx="6781801" cy="4223702"/>
        </p:xfrm>
        <a:graphic>
          <a:graphicData uri="http://schemas.openxmlformats.org/drawingml/2006/table">
            <a:tbl>
              <a:tblPr/>
              <a:tblGrid>
                <a:gridCol w="1323098">
                  <a:extLst>
                    <a:ext uri="{9D8B030D-6E8A-4147-A177-3AD203B41FA5}">
                      <a16:colId xmlns:a16="http://schemas.microsoft.com/office/drawing/2014/main" val="1285336903"/>
                    </a:ext>
                  </a:extLst>
                </a:gridCol>
                <a:gridCol w="3662542">
                  <a:extLst>
                    <a:ext uri="{9D8B030D-6E8A-4147-A177-3AD203B41FA5}">
                      <a16:colId xmlns:a16="http://schemas.microsoft.com/office/drawing/2014/main" val="4267089742"/>
                    </a:ext>
                  </a:extLst>
                </a:gridCol>
                <a:gridCol w="1796161">
                  <a:extLst>
                    <a:ext uri="{9D8B030D-6E8A-4147-A177-3AD203B41FA5}">
                      <a16:colId xmlns:a16="http://schemas.microsoft.com/office/drawing/2014/main" val="1471695973"/>
                    </a:ext>
                  </a:extLst>
                </a:gridCol>
              </a:tblGrid>
              <a:tr h="473346">
                <a:tc>
                  <a:txBody>
                    <a:bodyPr/>
                    <a:lstStyle/>
                    <a:p>
                      <a:r>
                        <a:rPr lang="en-US" sz="1000">
                          <a:effectLst/>
                          <a:latin typeface="Helvetica" panose="020B0604020202020204" pitchFamily="34" charset="0"/>
                        </a:rPr>
                        <a:t>Activity Code</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1000">
                          <a:effectLst/>
                          <a:latin typeface="Helvetica" panose="020B0604020202020204" pitchFamily="34" charset="0"/>
                        </a:rPr>
                        <a:t>FOA</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1000">
                          <a:effectLst/>
                          <a:latin typeface="Helvetica" panose="020B0604020202020204" pitchFamily="34" charset="0"/>
                        </a:rPr>
                        <a:t>First Available Application Due Date</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41250143"/>
                  </a:ext>
                </a:extLst>
              </a:tr>
              <a:tr h="473346">
                <a:tc>
                  <a:txBody>
                    <a:bodyPr/>
                    <a:lstStyle/>
                    <a:p>
                      <a:r>
                        <a:rPr lang="en-US" sz="1000">
                          <a:effectLst/>
                          <a:latin typeface="Helvetica" panose="020B0604020202020204" pitchFamily="34" charset="0"/>
                        </a:rPr>
                        <a:t>R01</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1000" u="sng" strike="noStrike">
                          <a:solidFill>
                            <a:srgbClr val="428BCA"/>
                          </a:solidFill>
                          <a:effectLst/>
                          <a:latin typeface="Helvetica" panose="020B0604020202020204" pitchFamily="34" charset="0"/>
                          <a:hlinkClick r:id="rId3"/>
                        </a:rPr>
                        <a:t>PAR-21-035</a:t>
                      </a:r>
                      <a:r>
                        <a:rPr lang="en-US" sz="1000">
                          <a:effectLst/>
                          <a:latin typeface="Helvetica" panose="020B0604020202020204" pitchFamily="34" charset="0"/>
                        </a:rPr>
                        <a:t> - Cancer Prevention and Control Clinical Trials Grant Program (R01 Clinical Trial Required)</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1000" u="sng">
                          <a:effectLst/>
                          <a:latin typeface="Helvetica" panose="020B0604020202020204" pitchFamily="34" charset="0"/>
                        </a:rPr>
                        <a:t>June 5, 2021</a:t>
                      </a:r>
                      <a:endParaRPr lang="en-US" sz="1000">
                        <a:effectLst/>
                        <a:latin typeface="Helvetica" panose="020B0604020202020204" pitchFamily="34"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68419217"/>
                  </a:ext>
                </a:extLst>
              </a:tr>
              <a:tr h="655402">
                <a:tc>
                  <a:txBody>
                    <a:bodyPr/>
                    <a:lstStyle/>
                    <a:p>
                      <a:r>
                        <a:rPr lang="en-US" sz="1000">
                          <a:effectLst/>
                          <a:latin typeface="Helvetica" panose="020B0604020202020204" pitchFamily="34" charset="0"/>
                        </a:rPr>
                        <a:t>R01</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1000" u="sng" strike="noStrike">
                          <a:solidFill>
                            <a:srgbClr val="428BCA"/>
                          </a:solidFill>
                          <a:effectLst/>
                          <a:latin typeface="Helvetica" panose="020B0604020202020204" pitchFamily="34" charset="0"/>
                          <a:hlinkClick r:id="rId4"/>
                        </a:rPr>
                        <a:t>PAR-21-033</a:t>
                      </a:r>
                      <a:r>
                        <a:rPr lang="en-US" sz="1000">
                          <a:effectLst/>
                          <a:latin typeface="Helvetica" panose="020B0604020202020204" pitchFamily="34" charset="0"/>
                        </a:rPr>
                        <a:t> – NCI's Investigator-Initiated Early Phase Clinical Trials for Cancer Treatment and Diagnosis (R01 Clinical Trial Required)</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1000" u="sng">
                          <a:effectLst/>
                          <a:latin typeface="Helvetica" panose="020B0604020202020204" pitchFamily="34" charset="0"/>
                        </a:rPr>
                        <a:t>June 5, 2021</a:t>
                      </a:r>
                      <a:endParaRPr lang="en-US" sz="1000">
                        <a:effectLst/>
                        <a:latin typeface="Helvetica" panose="020B0604020202020204" pitchFamily="34"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43937547"/>
                  </a:ext>
                </a:extLst>
              </a:tr>
              <a:tr h="655402">
                <a:tc>
                  <a:txBody>
                    <a:bodyPr/>
                    <a:lstStyle/>
                    <a:p>
                      <a:r>
                        <a:rPr lang="en-US" sz="1000">
                          <a:effectLst/>
                          <a:latin typeface="Helvetica" panose="020B0604020202020204" pitchFamily="34" charset="0"/>
                        </a:rPr>
                        <a:t>R21</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1000" u="sng" strike="noStrike">
                          <a:solidFill>
                            <a:srgbClr val="428BCA"/>
                          </a:solidFill>
                          <a:effectLst/>
                          <a:latin typeface="Helvetica" panose="020B0604020202020204" pitchFamily="34" charset="0"/>
                          <a:hlinkClick r:id="rId5"/>
                        </a:rPr>
                        <a:t>PAR-19-309</a:t>
                      </a:r>
                      <a:r>
                        <a:rPr lang="en-US" sz="1000">
                          <a:effectLst/>
                          <a:latin typeface="Helvetica" panose="020B0604020202020204" pitchFamily="34" charset="0"/>
                        </a:rPr>
                        <a:t> - Stimulating Innovations in Behavioral Intervention Research for Cancer Prevention and Control (R21 Clinical Trial Optional)</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1000" u="sng" dirty="0">
                          <a:effectLst/>
                          <a:latin typeface="Helvetica" panose="020B0604020202020204" pitchFamily="34" charset="0"/>
                        </a:rPr>
                        <a:t>June 16, 2021</a:t>
                      </a:r>
                      <a:endParaRPr lang="en-US" sz="1000" dirty="0">
                        <a:effectLst/>
                        <a:latin typeface="Helvetica" panose="020B0604020202020204" pitchFamily="34"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59180141"/>
                  </a:ext>
                </a:extLst>
              </a:tr>
              <a:tr h="655402">
                <a:tc>
                  <a:txBody>
                    <a:bodyPr/>
                    <a:lstStyle/>
                    <a:p>
                      <a:r>
                        <a:rPr lang="en-US" sz="1000">
                          <a:effectLst/>
                          <a:latin typeface="Helvetica" panose="020B0604020202020204" pitchFamily="34" charset="0"/>
                        </a:rPr>
                        <a:t>R03</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1000" u="sng" strike="noStrike">
                          <a:solidFill>
                            <a:srgbClr val="428BCA"/>
                          </a:solidFill>
                          <a:effectLst/>
                          <a:latin typeface="Helvetica" panose="020B0604020202020204" pitchFamily="34" charset="0"/>
                          <a:hlinkClick r:id="rId6"/>
                        </a:rPr>
                        <a:t>PAR-20-052</a:t>
                      </a:r>
                      <a:r>
                        <a:rPr lang="en-US" sz="1000">
                          <a:effectLst/>
                          <a:latin typeface="Helvetica" panose="020B0604020202020204" pitchFamily="34" charset="0"/>
                        </a:rPr>
                        <a:t> - NCI Small Grants Program for Cancer Research for Years 2020, 2021, and 2022 (NCI Omnibus R03 Clinical Trial Optional)</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1000" u="sng">
                          <a:effectLst/>
                          <a:latin typeface="Helvetica" panose="020B0604020202020204" pitchFamily="34" charset="0"/>
                        </a:rPr>
                        <a:t>June 24, 2021</a:t>
                      </a:r>
                      <a:endParaRPr lang="en-US" sz="1000">
                        <a:effectLst/>
                        <a:latin typeface="Helvetica" panose="020B0604020202020204" pitchFamily="34"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29795713"/>
                  </a:ext>
                </a:extLst>
              </a:tr>
              <a:tr h="655402">
                <a:tc>
                  <a:txBody>
                    <a:bodyPr/>
                    <a:lstStyle/>
                    <a:p>
                      <a:r>
                        <a:rPr lang="en-US" sz="1000">
                          <a:effectLst/>
                          <a:latin typeface="Helvetica" panose="020B0604020202020204" pitchFamily="34" charset="0"/>
                        </a:rPr>
                        <a:t>R15</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1000" u="sng" strike="noStrike">
                          <a:solidFill>
                            <a:srgbClr val="428BCA"/>
                          </a:solidFill>
                          <a:effectLst/>
                          <a:latin typeface="Helvetica" panose="020B0604020202020204" pitchFamily="34" charset="0"/>
                          <a:hlinkClick r:id="rId7"/>
                        </a:rPr>
                        <a:t>PAR-19-135</a:t>
                      </a:r>
                      <a:r>
                        <a:rPr lang="en-US" sz="1000">
                          <a:effectLst/>
                          <a:latin typeface="Helvetica" panose="020B0604020202020204" pitchFamily="34" charset="0"/>
                        </a:rPr>
                        <a:t> - Research Enhancement Award Program (REAP) for Health Professional Schools and Graduate Schools (R15 Clinical Trial Required)</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1000" u="sng">
                          <a:effectLst/>
                          <a:latin typeface="Helvetica" panose="020B0604020202020204" pitchFamily="34" charset="0"/>
                        </a:rPr>
                        <a:t>June 25, 2021</a:t>
                      </a:r>
                      <a:endParaRPr lang="en-US" sz="1000">
                        <a:effectLst/>
                        <a:latin typeface="Helvetica" panose="020B0604020202020204" pitchFamily="34"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6443754"/>
                  </a:ext>
                </a:extLst>
              </a:tr>
              <a:tr h="655402">
                <a:tc>
                  <a:txBody>
                    <a:bodyPr/>
                    <a:lstStyle/>
                    <a:p>
                      <a:r>
                        <a:rPr lang="en-US" sz="1000" dirty="0">
                          <a:effectLst/>
                          <a:latin typeface="Helvetica" panose="020B0604020202020204" pitchFamily="34" charset="0"/>
                        </a:rPr>
                        <a:t>R15</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1000" u="sng" strike="noStrike">
                          <a:solidFill>
                            <a:srgbClr val="428BCA"/>
                          </a:solidFill>
                          <a:effectLst/>
                          <a:latin typeface="Helvetica" panose="020B0604020202020204" pitchFamily="34" charset="0"/>
                          <a:hlinkClick r:id="rId8"/>
                        </a:rPr>
                        <a:t>PAR-19-133</a:t>
                      </a:r>
                      <a:r>
                        <a:rPr lang="en-US" sz="1000">
                          <a:effectLst/>
                          <a:latin typeface="Helvetica" panose="020B0604020202020204" pitchFamily="34" charset="0"/>
                        </a:rPr>
                        <a:t> - Academic Research Enhancement Award for Undergraduate- Focused Institutions (R15 - Clinical Trial Required)</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1000" u="sng" dirty="0">
                          <a:effectLst/>
                          <a:latin typeface="Helvetica" panose="020B0604020202020204" pitchFamily="34" charset="0"/>
                        </a:rPr>
                        <a:t>June 25, 2021</a:t>
                      </a:r>
                      <a:endParaRPr lang="en-US" sz="1000" dirty="0">
                        <a:effectLst/>
                        <a:latin typeface="Helvetica" panose="020B0604020202020204" pitchFamily="34"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02894435"/>
                  </a:ext>
                </a:extLst>
              </a:tr>
            </a:tbl>
          </a:graphicData>
        </a:graphic>
      </p:graphicFrame>
    </p:spTree>
    <p:extLst>
      <p:ext uri="{BB962C8B-B14F-4D97-AF65-F5344CB8AC3E}">
        <p14:creationId xmlns:p14="http://schemas.microsoft.com/office/powerpoint/2010/main" val="11443378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F9FDE-9BE7-4FDA-838C-5582F60F63BF}"/>
              </a:ext>
            </a:extLst>
          </p:cNvPr>
          <p:cNvSpPr>
            <a:spLocks noGrp="1"/>
          </p:cNvSpPr>
          <p:nvPr>
            <p:ph type="title"/>
          </p:nvPr>
        </p:nvSpPr>
        <p:spPr>
          <a:xfrm>
            <a:off x="2866644" y="395665"/>
            <a:ext cx="5449824" cy="527042"/>
          </a:xfrm>
        </p:spPr>
        <p:txBody>
          <a:bodyPr/>
          <a:lstStyle/>
          <a:p>
            <a:r>
              <a:rPr lang="en-US" sz="3600" b="1" dirty="0"/>
              <a:t>Training Grants</a:t>
            </a:r>
          </a:p>
        </p:txBody>
      </p:sp>
      <p:sp>
        <p:nvSpPr>
          <p:cNvPr id="5" name="Rectangle 4">
            <a:extLst>
              <a:ext uri="{FF2B5EF4-FFF2-40B4-BE49-F238E27FC236}">
                <a16:creationId xmlns:a16="http://schemas.microsoft.com/office/drawing/2014/main" id="{46085CBD-804D-4C45-AFB7-C2D59453CDD0}"/>
              </a:ext>
            </a:extLst>
          </p:cNvPr>
          <p:cNvSpPr/>
          <p:nvPr/>
        </p:nvSpPr>
        <p:spPr>
          <a:xfrm>
            <a:off x="1295400" y="5556190"/>
            <a:ext cx="6888480" cy="461665"/>
          </a:xfrm>
          <a:prstGeom prst="rect">
            <a:avLst/>
          </a:prstGeom>
        </p:spPr>
        <p:txBody>
          <a:bodyPr wrap="square">
            <a:spAutoFit/>
          </a:bodyPr>
          <a:lstStyle/>
          <a:p>
            <a:r>
              <a:rPr lang="en-US" dirty="0">
                <a:solidFill>
                  <a:schemeClr val="tx1">
                    <a:lumMod val="50000"/>
                  </a:schemeClr>
                </a:solidFill>
                <a:latin typeface="+mn-lt"/>
                <a:hlinkClick r:id="rId3">
                  <a:extLst>
                    <a:ext uri="{A12FA001-AC4F-418D-AE19-62706E023703}">
                      <ahyp:hlinkClr xmlns:ahyp="http://schemas.microsoft.com/office/drawing/2018/hyperlinkcolor" val="tx"/>
                    </a:ext>
                  </a:extLst>
                </a:hlinkClick>
              </a:rPr>
              <a:t>http://www.cancer.gov/grants-training/training</a:t>
            </a:r>
            <a:endParaRPr lang="en-US" dirty="0">
              <a:solidFill>
                <a:schemeClr val="tx1">
                  <a:lumMod val="50000"/>
                </a:schemeClr>
              </a:solidFill>
              <a:latin typeface="+mn-lt"/>
            </a:endParaRPr>
          </a:p>
        </p:txBody>
      </p:sp>
      <p:sp>
        <p:nvSpPr>
          <p:cNvPr id="3" name="Rectangle 2">
            <a:extLst>
              <a:ext uri="{FF2B5EF4-FFF2-40B4-BE49-F238E27FC236}">
                <a16:creationId xmlns:a16="http://schemas.microsoft.com/office/drawing/2014/main" id="{2B8DAF12-0E54-4ADA-B797-1F5087811B11}"/>
              </a:ext>
            </a:extLst>
          </p:cNvPr>
          <p:cNvSpPr/>
          <p:nvPr/>
        </p:nvSpPr>
        <p:spPr>
          <a:xfrm>
            <a:off x="1295400" y="6000670"/>
            <a:ext cx="7818957" cy="461665"/>
          </a:xfrm>
          <a:prstGeom prst="rect">
            <a:avLst/>
          </a:prstGeom>
        </p:spPr>
        <p:txBody>
          <a:bodyPr wrap="square">
            <a:spAutoFit/>
          </a:bodyPr>
          <a:lstStyle/>
          <a:p>
            <a:r>
              <a:rPr lang="en-US" dirty="0">
                <a:solidFill>
                  <a:schemeClr val="tx1">
                    <a:lumMod val="50000"/>
                  </a:schemeClr>
                </a:solidFill>
                <a:latin typeface="+mn-lt"/>
                <a:hlinkClick r:id="rId4">
                  <a:extLst>
                    <a:ext uri="{A12FA001-AC4F-418D-AE19-62706E023703}">
                      <ahyp:hlinkClr xmlns:ahyp="http://schemas.microsoft.com/office/drawing/2018/hyperlinkcolor" val="tx"/>
                    </a:ext>
                  </a:extLst>
                </a:hlinkClick>
              </a:rPr>
              <a:t>http://www.cancer.gov/grants-training/training/contact</a:t>
            </a:r>
            <a:endParaRPr lang="en-US" dirty="0">
              <a:solidFill>
                <a:schemeClr val="tx1">
                  <a:lumMod val="50000"/>
                </a:schemeClr>
              </a:solidFill>
              <a:latin typeface="+mn-lt"/>
            </a:endParaRPr>
          </a:p>
        </p:txBody>
      </p:sp>
      <p:pic>
        <p:nvPicPr>
          <p:cNvPr id="8" name="Picture 7">
            <a:extLst>
              <a:ext uri="{FF2B5EF4-FFF2-40B4-BE49-F238E27FC236}">
                <a16:creationId xmlns:a16="http://schemas.microsoft.com/office/drawing/2014/main" id="{42DC4D86-36EB-486A-9E0E-05F096B4F2C8}"/>
              </a:ext>
            </a:extLst>
          </p:cNvPr>
          <p:cNvPicPr>
            <a:picLocks noChangeAspect="1"/>
          </p:cNvPicPr>
          <p:nvPr/>
        </p:nvPicPr>
        <p:blipFill>
          <a:blip r:embed="rId5"/>
          <a:stretch>
            <a:fillRect/>
          </a:stretch>
        </p:blipFill>
        <p:spPr>
          <a:xfrm>
            <a:off x="2220468" y="1827148"/>
            <a:ext cx="6096000" cy="2743200"/>
          </a:xfrm>
          <a:prstGeom prst="rect">
            <a:avLst/>
          </a:prstGeom>
        </p:spPr>
      </p:pic>
      <p:pic>
        <p:nvPicPr>
          <p:cNvPr id="10" name="Picture 9">
            <a:extLst>
              <a:ext uri="{FF2B5EF4-FFF2-40B4-BE49-F238E27FC236}">
                <a16:creationId xmlns:a16="http://schemas.microsoft.com/office/drawing/2014/main" id="{DF78F511-7E63-4083-91A1-21A3576BBD05}"/>
              </a:ext>
            </a:extLst>
          </p:cNvPr>
          <p:cNvPicPr>
            <a:picLocks noChangeAspect="1"/>
          </p:cNvPicPr>
          <p:nvPr/>
        </p:nvPicPr>
        <p:blipFill>
          <a:blip r:embed="rId6"/>
          <a:stretch>
            <a:fillRect/>
          </a:stretch>
        </p:blipFill>
        <p:spPr>
          <a:xfrm>
            <a:off x="533400" y="844264"/>
            <a:ext cx="1472948" cy="4708969"/>
          </a:xfrm>
          <a:prstGeom prst="rect">
            <a:avLst/>
          </a:prstGeom>
        </p:spPr>
      </p:pic>
    </p:spTree>
    <p:extLst>
      <p:ext uri="{BB962C8B-B14F-4D97-AF65-F5344CB8AC3E}">
        <p14:creationId xmlns:p14="http://schemas.microsoft.com/office/powerpoint/2010/main" val="6445329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D8924-C267-4FFF-B843-22DE80EF239C}"/>
              </a:ext>
            </a:extLst>
          </p:cNvPr>
          <p:cNvSpPr>
            <a:spLocks noGrp="1"/>
          </p:cNvSpPr>
          <p:nvPr>
            <p:ph type="title"/>
          </p:nvPr>
        </p:nvSpPr>
        <p:spPr/>
        <p:txBody>
          <a:bodyPr/>
          <a:lstStyle/>
          <a:p>
            <a:endParaRPr lang="en-US"/>
          </a:p>
        </p:txBody>
      </p:sp>
      <p:sp>
        <p:nvSpPr>
          <p:cNvPr id="7" name="TextBox 6">
            <a:extLst>
              <a:ext uri="{FF2B5EF4-FFF2-40B4-BE49-F238E27FC236}">
                <a16:creationId xmlns:a16="http://schemas.microsoft.com/office/drawing/2014/main" id="{5A200F5E-02D3-4961-AAB3-89C7BD67C4F5}"/>
              </a:ext>
            </a:extLst>
          </p:cNvPr>
          <p:cNvSpPr txBox="1"/>
          <p:nvPr/>
        </p:nvSpPr>
        <p:spPr>
          <a:xfrm>
            <a:off x="1127183" y="6172200"/>
            <a:ext cx="8016816" cy="338554"/>
          </a:xfrm>
          <a:prstGeom prst="rect">
            <a:avLst/>
          </a:prstGeom>
          <a:noFill/>
        </p:spPr>
        <p:txBody>
          <a:bodyPr wrap="square">
            <a:spAutoFit/>
          </a:bodyPr>
          <a:lstStyle/>
          <a:p>
            <a:r>
              <a:rPr lang="en-US" sz="1600" b="1" dirty="0">
                <a:solidFill>
                  <a:srgbClr val="303030"/>
                </a:solidFill>
                <a:latin typeface="+mn-lt"/>
              </a:rPr>
              <a:t>https://researchtraining.nih.gov/programs/training-grants</a:t>
            </a:r>
          </a:p>
        </p:txBody>
      </p:sp>
      <p:sp>
        <p:nvSpPr>
          <p:cNvPr id="9" name="TextBox 8">
            <a:extLst>
              <a:ext uri="{FF2B5EF4-FFF2-40B4-BE49-F238E27FC236}">
                <a16:creationId xmlns:a16="http://schemas.microsoft.com/office/drawing/2014/main" id="{5A87E296-15A0-40D4-9D38-EAAA8924AE8D}"/>
              </a:ext>
            </a:extLst>
          </p:cNvPr>
          <p:cNvSpPr txBox="1"/>
          <p:nvPr/>
        </p:nvSpPr>
        <p:spPr>
          <a:xfrm>
            <a:off x="1148601" y="5849710"/>
            <a:ext cx="6781800" cy="338554"/>
          </a:xfrm>
          <a:prstGeom prst="rect">
            <a:avLst/>
          </a:prstGeom>
          <a:noFill/>
        </p:spPr>
        <p:txBody>
          <a:bodyPr wrap="square">
            <a:spAutoFit/>
          </a:bodyPr>
          <a:lstStyle/>
          <a:p>
            <a:r>
              <a:rPr lang="en-US" sz="1600" b="1" dirty="0">
                <a:solidFill>
                  <a:schemeClr val="tx1">
                    <a:lumMod val="50000"/>
                  </a:schemeClr>
                </a:solidFill>
                <a:latin typeface="+mn-lt"/>
              </a:rPr>
              <a:t>https://researchtraining.nih.gov/programs</a:t>
            </a:r>
          </a:p>
        </p:txBody>
      </p:sp>
      <p:pic>
        <p:nvPicPr>
          <p:cNvPr id="11" name="Picture 10">
            <a:extLst>
              <a:ext uri="{FF2B5EF4-FFF2-40B4-BE49-F238E27FC236}">
                <a16:creationId xmlns:a16="http://schemas.microsoft.com/office/drawing/2014/main" id="{5272E6FD-4133-4B25-BB2D-7114F1E9D5BC}"/>
              </a:ext>
            </a:extLst>
          </p:cNvPr>
          <p:cNvPicPr>
            <a:picLocks noChangeAspect="1"/>
          </p:cNvPicPr>
          <p:nvPr/>
        </p:nvPicPr>
        <p:blipFill>
          <a:blip r:embed="rId3"/>
          <a:stretch>
            <a:fillRect/>
          </a:stretch>
        </p:blipFill>
        <p:spPr>
          <a:xfrm>
            <a:off x="609600" y="76200"/>
            <a:ext cx="7455566" cy="5638800"/>
          </a:xfrm>
          <a:prstGeom prst="rect">
            <a:avLst/>
          </a:prstGeom>
        </p:spPr>
      </p:pic>
    </p:spTree>
    <p:extLst>
      <p:ext uri="{BB962C8B-B14F-4D97-AF65-F5344CB8AC3E}">
        <p14:creationId xmlns:p14="http://schemas.microsoft.com/office/powerpoint/2010/main" val="28652204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76FCE-17B8-4362-B886-FB2FA716D596}"/>
              </a:ext>
            </a:extLst>
          </p:cNvPr>
          <p:cNvSpPr>
            <a:spLocks noGrp="1"/>
          </p:cNvSpPr>
          <p:nvPr>
            <p:ph type="title"/>
          </p:nvPr>
        </p:nvSpPr>
        <p:spPr>
          <a:xfrm>
            <a:off x="304800" y="609600"/>
            <a:ext cx="8165592" cy="423193"/>
          </a:xfrm>
        </p:spPr>
        <p:txBody>
          <a:bodyPr/>
          <a:lstStyle/>
          <a:p>
            <a:r>
              <a:rPr lang="en-US" sz="3200" b="1" dirty="0"/>
              <a:t>Training Opportunities For Students And Investigators From Diverse Populations</a:t>
            </a:r>
            <a:r>
              <a:rPr lang="en-US" dirty="0"/>
              <a:t> </a:t>
            </a:r>
          </a:p>
        </p:txBody>
      </p:sp>
      <p:sp>
        <p:nvSpPr>
          <p:cNvPr id="3" name="Content Placeholder 2">
            <a:extLst>
              <a:ext uri="{FF2B5EF4-FFF2-40B4-BE49-F238E27FC236}">
                <a16:creationId xmlns:a16="http://schemas.microsoft.com/office/drawing/2014/main" id="{C484A030-25DB-47E7-8AB2-3E5E84A78B3A}"/>
              </a:ext>
            </a:extLst>
          </p:cNvPr>
          <p:cNvSpPr>
            <a:spLocks noGrp="1"/>
          </p:cNvSpPr>
          <p:nvPr>
            <p:ph sz="quarter" idx="11"/>
          </p:nvPr>
        </p:nvSpPr>
        <p:spPr>
          <a:xfrm>
            <a:off x="457200" y="1295400"/>
            <a:ext cx="8433879" cy="4800600"/>
          </a:xfrm>
        </p:spPr>
        <p:txBody>
          <a:bodyPr/>
          <a:lstStyle/>
          <a:p>
            <a:r>
              <a:rPr lang="en-US" sz="2400" dirty="0"/>
              <a:t>NCI Center to Reduce Cancer Health Disparities</a:t>
            </a:r>
          </a:p>
          <a:p>
            <a:pPr lvl="1"/>
            <a:r>
              <a:rPr lang="en-US" sz="2000" dirty="0">
                <a:solidFill>
                  <a:schemeClr val="tx1">
                    <a:lumMod val="50000"/>
                  </a:schemeClr>
                </a:solidFill>
              </a:rPr>
              <a:t>Diversity Training Programs</a:t>
            </a:r>
          </a:p>
          <a:p>
            <a:pPr lvl="1"/>
            <a:r>
              <a:rPr lang="en-US" sz="2000" dirty="0">
                <a:solidFill>
                  <a:schemeClr val="tx1">
                    <a:lumMod val="50000"/>
                  </a:schemeClr>
                </a:solidFill>
              </a:rPr>
              <a:t>Research Supplements to Promote Diversity in Health-Related Research </a:t>
            </a:r>
            <a:endParaRPr lang="en-US" sz="2000" b="1" dirty="0">
              <a:solidFill>
                <a:schemeClr val="tx1">
                  <a:lumMod val="50000"/>
                </a:schemeClr>
              </a:solidFill>
            </a:endParaRPr>
          </a:p>
          <a:p>
            <a:pPr marL="0" indent="0">
              <a:buNone/>
            </a:pPr>
            <a:r>
              <a:rPr lang="en-US" dirty="0">
                <a:hlinkClick r:id="rId3"/>
              </a:rPr>
              <a:t>http://www.cancer.gov/about-nci/organization/crchd</a:t>
            </a:r>
            <a:endParaRPr lang="en-US" dirty="0"/>
          </a:p>
          <a:p>
            <a:pPr marL="0" indent="0">
              <a:buNone/>
            </a:pPr>
            <a:r>
              <a:rPr lang="en-US" dirty="0">
                <a:hlinkClick r:id="rId4"/>
              </a:rPr>
              <a:t>http://www.cancer.gov/about-nci/organization/crchd/diversity-training/cure</a:t>
            </a:r>
            <a:endParaRPr lang="en-US" dirty="0"/>
          </a:p>
          <a:p>
            <a:r>
              <a:rPr lang="en-US" sz="2400" dirty="0"/>
              <a:t>National Institute on Minority Health and Health Disparities  Training and Career Development Grant Programs</a:t>
            </a:r>
          </a:p>
          <a:p>
            <a:pPr marL="0" indent="0">
              <a:buNone/>
            </a:pPr>
            <a:r>
              <a:rPr lang="en-US" dirty="0">
                <a:hlinkClick r:id="rId5"/>
              </a:rPr>
              <a:t>http://www.nimhd.nih.gov/programs/extramural/training-career-dev/</a:t>
            </a:r>
            <a:endParaRPr lang="en-US" dirty="0"/>
          </a:p>
          <a:p>
            <a:r>
              <a:rPr lang="en-US" sz="2400" dirty="0"/>
              <a:t>Research and Training Programs at NIH Institutes</a:t>
            </a:r>
          </a:p>
          <a:p>
            <a:pPr marL="0" indent="0">
              <a:buNone/>
            </a:pPr>
            <a:r>
              <a:rPr lang="en-US" dirty="0">
                <a:hlinkClick r:id="rId6"/>
              </a:rPr>
              <a:t>http://www.nimhd.nih.gov/resources/research-training.html</a:t>
            </a:r>
            <a:endParaRPr lang="en-US" dirty="0"/>
          </a:p>
        </p:txBody>
      </p:sp>
      <p:pic>
        <p:nvPicPr>
          <p:cNvPr id="4" name="Picture 3">
            <a:extLst>
              <a:ext uri="{FF2B5EF4-FFF2-40B4-BE49-F238E27FC236}">
                <a16:creationId xmlns:a16="http://schemas.microsoft.com/office/drawing/2014/main" id="{823CF5E1-CB18-42F8-A6F7-F2192748C426}"/>
              </a:ext>
            </a:extLst>
          </p:cNvPr>
          <p:cNvPicPr>
            <a:picLocks noChangeAspect="1"/>
          </p:cNvPicPr>
          <p:nvPr/>
        </p:nvPicPr>
        <p:blipFill>
          <a:blip r:embed="rId7"/>
          <a:stretch>
            <a:fillRect/>
          </a:stretch>
        </p:blipFill>
        <p:spPr>
          <a:xfrm>
            <a:off x="7292974" y="1007393"/>
            <a:ext cx="1851026" cy="1234017"/>
          </a:xfrm>
          <a:prstGeom prst="rect">
            <a:avLst/>
          </a:prstGeom>
        </p:spPr>
      </p:pic>
    </p:spTree>
    <p:extLst>
      <p:ext uri="{BB962C8B-B14F-4D97-AF65-F5344CB8AC3E}">
        <p14:creationId xmlns:p14="http://schemas.microsoft.com/office/powerpoint/2010/main" val="30301121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3A58293-AD18-4083-94D0-D7405A82CF75}"/>
              </a:ext>
            </a:extLst>
          </p:cNvPr>
          <p:cNvSpPr>
            <a:spLocks noGrp="1"/>
          </p:cNvSpPr>
          <p:nvPr>
            <p:ph type="title"/>
          </p:nvPr>
        </p:nvSpPr>
        <p:spPr/>
        <p:txBody>
          <a:bodyPr/>
          <a:lstStyle/>
          <a:p>
            <a:endParaRPr lang="en-US"/>
          </a:p>
        </p:txBody>
      </p:sp>
      <p:sp>
        <p:nvSpPr>
          <p:cNvPr id="10" name="Content Placeholder 9">
            <a:extLst>
              <a:ext uri="{FF2B5EF4-FFF2-40B4-BE49-F238E27FC236}">
                <a16:creationId xmlns:a16="http://schemas.microsoft.com/office/drawing/2014/main" id="{54153E9B-4413-4514-8959-577F621004B6}"/>
              </a:ext>
            </a:extLst>
          </p:cNvPr>
          <p:cNvSpPr>
            <a:spLocks noGrp="1"/>
          </p:cNvSpPr>
          <p:nvPr>
            <p:ph sz="half" idx="1"/>
          </p:nvPr>
        </p:nvSpPr>
        <p:spPr/>
        <p:txBody>
          <a:bodyPr/>
          <a:lstStyle/>
          <a:p>
            <a:endParaRPr lang="en-US"/>
          </a:p>
        </p:txBody>
      </p:sp>
      <p:sp>
        <p:nvSpPr>
          <p:cNvPr id="11" name="Content Placeholder 10">
            <a:extLst>
              <a:ext uri="{FF2B5EF4-FFF2-40B4-BE49-F238E27FC236}">
                <a16:creationId xmlns:a16="http://schemas.microsoft.com/office/drawing/2014/main" id="{55992310-E595-4E31-9A42-6D03A0476755}"/>
              </a:ext>
            </a:extLst>
          </p:cNvPr>
          <p:cNvSpPr>
            <a:spLocks noGrp="1"/>
          </p:cNvSpPr>
          <p:nvPr>
            <p:ph sz="half" idx="2"/>
          </p:nvPr>
        </p:nvSpPr>
        <p:spPr/>
        <p:txBody>
          <a:bodyPr/>
          <a:lstStyle/>
          <a:p>
            <a:endParaRPr lang="en-US" dirty="0"/>
          </a:p>
        </p:txBody>
      </p:sp>
      <p:pic>
        <p:nvPicPr>
          <p:cNvPr id="6" name="Picture 5">
            <a:extLst>
              <a:ext uri="{FF2B5EF4-FFF2-40B4-BE49-F238E27FC236}">
                <a16:creationId xmlns:a16="http://schemas.microsoft.com/office/drawing/2014/main" id="{8B22715C-53F5-4118-9856-B3E3621E44B4}"/>
              </a:ext>
            </a:extLst>
          </p:cNvPr>
          <p:cNvPicPr>
            <a:picLocks noChangeAspect="1"/>
          </p:cNvPicPr>
          <p:nvPr/>
        </p:nvPicPr>
        <p:blipFill>
          <a:blip r:embed="rId2"/>
          <a:stretch>
            <a:fillRect/>
          </a:stretch>
        </p:blipFill>
        <p:spPr>
          <a:xfrm>
            <a:off x="593227" y="381000"/>
            <a:ext cx="6088098" cy="5499581"/>
          </a:xfrm>
          <a:prstGeom prst="rect">
            <a:avLst/>
          </a:prstGeom>
        </p:spPr>
      </p:pic>
      <p:sp>
        <p:nvSpPr>
          <p:cNvPr id="8" name="TextBox 7">
            <a:extLst>
              <a:ext uri="{FF2B5EF4-FFF2-40B4-BE49-F238E27FC236}">
                <a16:creationId xmlns:a16="http://schemas.microsoft.com/office/drawing/2014/main" id="{2A86666C-7AE1-462A-8DF6-51F2F09F7DCA}"/>
              </a:ext>
            </a:extLst>
          </p:cNvPr>
          <p:cNvSpPr txBox="1"/>
          <p:nvPr/>
        </p:nvSpPr>
        <p:spPr>
          <a:xfrm>
            <a:off x="609600" y="6173256"/>
            <a:ext cx="8382000" cy="461665"/>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https://oir.nih.gov/sigs/exercise-scientific-interest-group</a:t>
            </a:r>
          </a:p>
        </p:txBody>
      </p:sp>
    </p:spTree>
    <p:extLst>
      <p:ext uri="{BB962C8B-B14F-4D97-AF65-F5344CB8AC3E}">
        <p14:creationId xmlns:p14="http://schemas.microsoft.com/office/powerpoint/2010/main" val="29461105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B7CDCDED-FBD7-421E-B60D-7EDFE46CCBE6}"/>
              </a:ext>
            </a:extLst>
          </p:cNvPr>
          <p:cNvSpPr>
            <a:spLocks noGrp="1"/>
          </p:cNvSpPr>
          <p:nvPr>
            <p:ph type="title"/>
          </p:nvPr>
        </p:nvSpPr>
        <p:spPr>
          <a:xfrm>
            <a:off x="5638800" y="550403"/>
            <a:ext cx="2944368" cy="423193"/>
          </a:xfrm>
        </p:spPr>
        <p:txBody>
          <a:bodyPr/>
          <a:lstStyle/>
          <a:p>
            <a:pPr algn="ctr"/>
            <a:r>
              <a:rPr lang="en-US" dirty="0"/>
              <a:t>Sept 28, 2022</a:t>
            </a:r>
          </a:p>
        </p:txBody>
      </p:sp>
      <p:pic>
        <p:nvPicPr>
          <p:cNvPr id="8" name="Content Placeholder 7">
            <a:extLst>
              <a:ext uri="{FF2B5EF4-FFF2-40B4-BE49-F238E27FC236}">
                <a16:creationId xmlns:a16="http://schemas.microsoft.com/office/drawing/2014/main" id="{71AA7BA7-0599-47C6-9B8B-EDC5A0BE7EB2}"/>
              </a:ext>
            </a:extLst>
          </p:cNvPr>
          <p:cNvPicPr>
            <a:picLocks noGrp="1" noChangeAspect="1"/>
          </p:cNvPicPr>
          <p:nvPr>
            <p:ph sz="quarter" idx="11"/>
          </p:nvPr>
        </p:nvPicPr>
        <p:blipFill>
          <a:blip r:embed="rId3"/>
          <a:stretch>
            <a:fillRect/>
          </a:stretch>
        </p:blipFill>
        <p:spPr>
          <a:xfrm>
            <a:off x="427462" y="415544"/>
            <a:ext cx="4716658" cy="5343362"/>
          </a:xfrm>
        </p:spPr>
      </p:pic>
      <p:sp>
        <p:nvSpPr>
          <p:cNvPr id="14" name="Content Placeholder 13">
            <a:extLst>
              <a:ext uri="{FF2B5EF4-FFF2-40B4-BE49-F238E27FC236}">
                <a16:creationId xmlns:a16="http://schemas.microsoft.com/office/drawing/2014/main" id="{76690F8A-2594-409B-83A6-9248DE8B421A}"/>
              </a:ext>
            </a:extLst>
          </p:cNvPr>
          <p:cNvSpPr>
            <a:spLocks noGrp="1"/>
          </p:cNvSpPr>
          <p:nvPr>
            <p:ph sz="quarter" idx="12"/>
          </p:nvPr>
        </p:nvSpPr>
        <p:spPr>
          <a:xfrm>
            <a:off x="5273040" y="1132989"/>
            <a:ext cx="3458738" cy="4800600"/>
          </a:xfrm>
        </p:spPr>
        <p:txBody>
          <a:bodyPr/>
          <a:lstStyle/>
          <a:p>
            <a:pPr marL="342900" marR="0" lvl="0" indent="-342900" algn="l">
              <a:spcBef>
                <a:spcPts val="0"/>
              </a:spcBef>
              <a:spcAft>
                <a:spcPts val="0"/>
              </a:spcAft>
              <a:buFont typeface="+mj-lt"/>
              <a:buAutoNum type="arabicPeriod"/>
              <a:tabLst>
                <a:tab pos="457200" algn="l"/>
              </a:tabLst>
            </a:pPr>
            <a:r>
              <a:rPr lang="en-US" sz="900" b="1" dirty="0">
                <a:solidFill>
                  <a:srgbClr val="222222"/>
                </a:solidFill>
                <a:effectLst/>
                <a:latin typeface="Montserrat" panose="00000500000000000000" pitchFamily="2" charset="0"/>
                <a:ea typeface="Times New Roman" panose="02020603050405020304" pitchFamily="18" charset="0"/>
              </a:rPr>
              <a:t>Improve food access and affordability:</a:t>
            </a:r>
            <a:r>
              <a:rPr lang="en-US" sz="900" dirty="0">
                <a:solidFill>
                  <a:srgbClr val="222222"/>
                </a:solidFill>
                <a:effectLst/>
                <a:latin typeface="Montserrat" panose="00000500000000000000" pitchFamily="2" charset="0"/>
                <a:ea typeface="Times New Roman" panose="02020603050405020304" pitchFamily="18" charset="0"/>
              </a:rPr>
              <a:t> End hunger by making it easier for everyone — including urban, suburban, rural, and Tribal communities — to access and afford food. For example, expand eligibility for and increase participation in food assistance programs and improve transportation to places where food is available.</a:t>
            </a:r>
            <a:endParaRPr lang="en-US" sz="900" dirty="0">
              <a:solidFill>
                <a:srgbClr val="222222"/>
              </a:solidFill>
              <a:effectLst/>
              <a:latin typeface="Calibri" panose="020F0502020204030204" pitchFamily="34" charset="0"/>
              <a:ea typeface="Calibri" panose="020F0502020204030204" pitchFamily="34" charset="0"/>
            </a:endParaRPr>
          </a:p>
          <a:p>
            <a:pPr marL="342900" marR="0" lvl="0" indent="-342900" algn="l">
              <a:spcBef>
                <a:spcPts val="0"/>
              </a:spcBef>
              <a:spcAft>
                <a:spcPts val="0"/>
              </a:spcAft>
              <a:buFont typeface="+mj-lt"/>
              <a:buAutoNum type="arabicPeriod"/>
              <a:tabLst>
                <a:tab pos="457200" algn="l"/>
              </a:tabLst>
            </a:pPr>
            <a:r>
              <a:rPr lang="en-US" sz="900" b="1" dirty="0">
                <a:solidFill>
                  <a:srgbClr val="222222"/>
                </a:solidFill>
                <a:effectLst/>
                <a:latin typeface="Montserrat" panose="00000500000000000000" pitchFamily="2" charset="0"/>
                <a:ea typeface="Times New Roman" panose="02020603050405020304" pitchFamily="18" charset="0"/>
              </a:rPr>
              <a:t>Integrate nutrition and health:</a:t>
            </a:r>
            <a:r>
              <a:rPr lang="en-US" sz="900" dirty="0">
                <a:solidFill>
                  <a:srgbClr val="222222"/>
                </a:solidFill>
                <a:effectLst/>
                <a:latin typeface="Montserrat" panose="00000500000000000000" pitchFamily="2" charset="0"/>
                <a:ea typeface="Times New Roman" panose="02020603050405020304" pitchFamily="18" charset="0"/>
              </a:rPr>
              <a:t> Prioritize the role of nutrition and food security in overall health, including disease prevention and management, and ensure that our health care system addresses the nutrition needs of all people.</a:t>
            </a:r>
            <a:endParaRPr lang="en-US" sz="900" dirty="0">
              <a:solidFill>
                <a:srgbClr val="222222"/>
              </a:solidFill>
              <a:effectLst/>
              <a:latin typeface="Calibri" panose="020F0502020204030204" pitchFamily="34" charset="0"/>
              <a:ea typeface="Calibri" panose="020F0502020204030204" pitchFamily="34" charset="0"/>
            </a:endParaRPr>
          </a:p>
          <a:p>
            <a:pPr marL="342900" marR="0" lvl="0" indent="-342900" algn="l">
              <a:spcBef>
                <a:spcPts val="0"/>
              </a:spcBef>
              <a:spcAft>
                <a:spcPts val="0"/>
              </a:spcAft>
              <a:buFont typeface="+mj-lt"/>
              <a:buAutoNum type="arabicPeriod"/>
              <a:tabLst>
                <a:tab pos="457200" algn="l"/>
              </a:tabLst>
            </a:pPr>
            <a:r>
              <a:rPr lang="en-US" sz="900" b="1" dirty="0">
                <a:solidFill>
                  <a:srgbClr val="222222"/>
                </a:solidFill>
                <a:effectLst/>
                <a:latin typeface="Montserrat" panose="00000500000000000000" pitchFamily="2" charset="0"/>
                <a:ea typeface="Times New Roman" panose="02020603050405020304" pitchFamily="18" charset="0"/>
              </a:rPr>
              <a:t>Empower all consumers to make and have access to healthy choices:</a:t>
            </a:r>
            <a:r>
              <a:rPr lang="en-US" sz="900" dirty="0">
                <a:solidFill>
                  <a:srgbClr val="222222"/>
                </a:solidFill>
                <a:effectLst/>
                <a:latin typeface="Montserrat" panose="00000500000000000000" pitchFamily="2" charset="0"/>
                <a:ea typeface="Times New Roman" panose="02020603050405020304" pitchFamily="18" charset="0"/>
              </a:rPr>
              <a:t> Foster environments that enable all people to easily make informed healthy choices, increase access to healthy food, encourage healthy workplace and school policies, and invest in public messaging and education campaigns that are culturally appropriate and resonate with specific communities.</a:t>
            </a:r>
            <a:endParaRPr lang="en-US" sz="900" dirty="0">
              <a:solidFill>
                <a:srgbClr val="222222"/>
              </a:solidFill>
              <a:effectLst/>
              <a:latin typeface="Calibri" panose="020F0502020204030204" pitchFamily="34" charset="0"/>
              <a:ea typeface="Calibri" panose="020F0502020204030204" pitchFamily="34" charset="0"/>
            </a:endParaRPr>
          </a:p>
          <a:p>
            <a:pPr marL="342900" marR="0" lvl="0" indent="-342900" algn="l">
              <a:spcBef>
                <a:spcPts val="0"/>
              </a:spcBef>
              <a:spcAft>
                <a:spcPts val="0"/>
              </a:spcAft>
              <a:buFont typeface="+mj-lt"/>
              <a:buAutoNum type="arabicPeriod"/>
              <a:tabLst>
                <a:tab pos="457200" algn="l"/>
              </a:tabLst>
            </a:pPr>
            <a:r>
              <a:rPr lang="en-US" sz="900" b="1" dirty="0">
                <a:solidFill>
                  <a:srgbClr val="222222"/>
                </a:solidFill>
                <a:effectLst/>
                <a:highlight>
                  <a:srgbClr val="FFFF00"/>
                </a:highlight>
                <a:latin typeface="Montserrat" panose="00000500000000000000" pitchFamily="2" charset="0"/>
                <a:ea typeface="Times New Roman" panose="02020603050405020304" pitchFamily="18" charset="0"/>
              </a:rPr>
              <a:t>Support physical activity for all:</a:t>
            </a:r>
            <a:r>
              <a:rPr lang="en-US" sz="900" dirty="0">
                <a:solidFill>
                  <a:srgbClr val="222222"/>
                </a:solidFill>
                <a:effectLst/>
                <a:highlight>
                  <a:srgbClr val="FFFF00"/>
                </a:highlight>
                <a:latin typeface="Montserrat" panose="00000500000000000000" pitchFamily="2" charset="0"/>
                <a:ea typeface="Times New Roman" panose="02020603050405020304" pitchFamily="18" charset="0"/>
              </a:rPr>
              <a:t> Make it easier for people to be more physically active (in part by ensuring that everyone has access to safe places to be active), increase awareness of the benefits of physical activity, and conduct research on and measure physical activity.</a:t>
            </a:r>
            <a:endParaRPr lang="en-US" sz="900" dirty="0">
              <a:solidFill>
                <a:srgbClr val="222222"/>
              </a:solidFill>
              <a:effectLst/>
              <a:highlight>
                <a:srgbClr val="FFFF00"/>
              </a:highlight>
              <a:latin typeface="Calibri" panose="020F0502020204030204" pitchFamily="34" charset="0"/>
              <a:ea typeface="Calibri" panose="020F0502020204030204" pitchFamily="34" charset="0"/>
            </a:endParaRPr>
          </a:p>
          <a:p>
            <a:pPr marL="342900" marR="0" lvl="0" indent="-342900" algn="l">
              <a:spcBef>
                <a:spcPts val="0"/>
              </a:spcBef>
              <a:spcAft>
                <a:spcPts val="0"/>
              </a:spcAft>
              <a:buFont typeface="+mj-lt"/>
              <a:buAutoNum type="arabicPeriod"/>
              <a:tabLst>
                <a:tab pos="457200" algn="l"/>
              </a:tabLst>
            </a:pPr>
            <a:r>
              <a:rPr lang="en-US" sz="900" b="1" dirty="0">
                <a:solidFill>
                  <a:srgbClr val="222222"/>
                </a:solidFill>
                <a:effectLst/>
                <a:latin typeface="Montserrat" panose="00000500000000000000" pitchFamily="2" charset="0"/>
                <a:ea typeface="Times New Roman" panose="02020603050405020304" pitchFamily="18" charset="0"/>
              </a:rPr>
              <a:t>Enhance nutrition and food security research:</a:t>
            </a:r>
            <a:r>
              <a:rPr lang="en-US" sz="900" dirty="0">
                <a:solidFill>
                  <a:srgbClr val="222222"/>
                </a:solidFill>
                <a:effectLst/>
                <a:latin typeface="Montserrat" panose="00000500000000000000" pitchFamily="2" charset="0"/>
                <a:ea typeface="Times New Roman" panose="02020603050405020304" pitchFamily="18" charset="0"/>
              </a:rPr>
              <a:t> Improve nutrition metrics, data collection, and research to inform nutrition and food security policy, particularly on issues of equity, access, and disparities.</a:t>
            </a:r>
            <a:endParaRPr lang="en-US" sz="900" dirty="0">
              <a:solidFill>
                <a:srgbClr val="222222"/>
              </a:solidFill>
              <a:effectLst/>
              <a:latin typeface="Calibri" panose="020F0502020204030204" pitchFamily="34" charset="0"/>
              <a:ea typeface="Calibri" panose="020F0502020204030204" pitchFamily="34" charset="0"/>
            </a:endParaRPr>
          </a:p>
        </p:txBody>
      </p:sp>
      <p:sp>
        <p:nvSpPr>
          <p:cNvPr id="10" name="TextBox 9">
            <a:extLst>
              <a:ext uri="{FF2B5EF4-FFF2-40B4-BE49-F238E27FC236}">
                <a16:creationId xmlns:a16="http://schemas.microsoft.com/office/drawing/2014/main" id="{02C1E208-D65F-4AA8-AD98-461774282C5B}"/>
              </a:ext>
            </a:extLst>
          </p:cNvPr>
          <p:cNvSpPr txBox="1"/>
          <p:nvPr/>
        </p:nvSpPr>
        <p:spPr>
          <a:xfrm>
            <a:off x="381000" y="5943063"/>
            <a:ext cx="8839200" cy="584775"/>
          </a:xfrm>
          <a:prstGeom prst="rect">
            <a:avLst/>
          </a:prstGeom>
          <a:noFill/>
        </p:spPr>
        <p:txBody>
          <a:bodyPr wrap="square">
            <a:spAutoFit/>
          </a:bodyPr>
          <a:lstStyle/>
          <a:p>
            <a:r>
              <a:rPr lang="en-US" sz="1600" dirty="0">
                <a:solidFill>
                  <a:srgbClr val="0000FF"/>
                </a:solidFill>
              </a:rPr>
              <a:t>https://health.gov/our-work/nutrition-physical-activity/white-house-conference-hunger-nutrition-and-health</a:t>
            </a:r>
          </a:p>
        </p:txBody>
      </p:sp>
    </p:spTree>
    <p:extLst>
      <p:ext uri="{BB962C8B-B14F-4D97-AF65-F5344CB8AC3E}">
        <p14:creationId xmlns:p14="http://schemas.microsoft.com/office/powerpoint/2010/main" val="9281654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5369C-741D-4067-B6BD-1EF441BFC9E3}"/>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D8D4854C-9784-4176-AB07-EBBC53DEAA8C}"/>
              </a:ext>
            </a:extLst>
          </p:cNvPr>
          <p:cNvPicPr>
            <a:picLocks noGrp="1" noChangeAspect="1"/>
          </p:cNvPicPr>
          <p:nvPr>
            <p:ph sz="half" idx="1"/>
          </p:nvPr>
        </p:nvPicPr>
        <p:blipFill>
          <a:blip r:embed="rId2"/>
          <a:stretch>
            <a:fillRect/>
          </a:stretch>
        </p:blipFill>
        <p:spPr>
          <a:xfrm>
            <a:off x="738684" y="1219200"/>
            <a:ext cx="8123833" cy="4754880"/>
          </a:xfrm>
        </p:spPr>
      </p:pic>
    </p:spTree>
    <p:extLst>
      <p:ext uri="{BB962C8B-B14F-4D97-AF65-F5344CB8AC3E}">
        <p14:creationId xmlns:p14="http://schemas.microsoft.com/office/powerpoint/2010/main" val="40377469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4B4FF4-7959-4DA7-9AED-3FB90DFFD3FB}"/>
              </a:ext>
            </a:extLst>
          </p:cNvPr>
          <p:cNvSpPr>
            <a:spLocks noGrp="1"/>
          </p:cNvSpPr>
          <p:nvPr>
            <p:ph type="ctrTitle"/>
          </p:nvPr>
        </p:nvSpPr>
        <p:spPr>
          <a:xfrm>
            <a:off x="1295400" y="228600"/>
            <a:ext cx="6096000" cy="1524000"/>
          </a:xfrm>
        </p:spPr>
        <p:txBody>
          <a:bodyPr/>
          <a:lstStyle/>
          <a:p>
            <a:pPr algn="ctr"/>
            <a:r>
              <a:rPr lang="en-US" b="1" dirty="0"/>
              <a:t>Finding The Best Funding </a:t>
            </a:r>
            <a:br>
              <a:rPr lang="en-US" b="1" dirty="0"/>
            </a:br>
            <a:r>
              <a:rPr lang="en-US" b="1" dirty="0"/>
              <a:t>Opportunity Announcement </a:t>
            </a:r>
          </a:p>
        </p:txBody>
      </p:sp>
      <p:pic>
        <p:nvPicPr>
          <p:cNvPr id="6" name="Picture 5">
            <a:extLst>
              <a:ext uri="{FF2B5EF4-FFF2-40B4-BE49-F238E27FC236}">
                <a16:creationId xmlns:a16="http://schemas.microsoft.com/office/drawing/2014/main" id="{DDEEFD07-E972-4DCA-B10F-CB14BC614715}"/>
              </a:ext>
            </a:extLst>
          </p:cNvPr>
          <p:cNvPicPr>
            <a:picLocks noChangeAspect="1"/>
          </p:cNvPicPr>
          <p:nvPr/>
        </p:nvPicPr>
        <p:blipFill>
          <a:blip r:embed="rId3"/>
          <a:stretch>
            <a:fillRect/>
          </a:stretch>
        </p:blipFill>
        <p:spPr>
          <a:xfrm>
            <a:off x="457200" y="2971800"/>
            <a:ext cx="3734005" cy="1922411"/>
          </a:xfrm>
          <a:prstGeom prst="rect">
            <a:avLst/>
          </a:prstGeom>
        </p:spPr>
      </p:pic>
      <p:sp>
        <p:nvSpPr>
          <p:cNvPr id="2" name="Rectangle 1">
            <a:extLst>
              <a:ext uri="{FF2B5EF4-FFF2-40B4-BE49-F238E27FC236}">
                <a16:creationId xmlns:a16="http://schemas.microsoft.com/office/drawing/2014/main" id="{5F23E814-6467-44B8-999A-E64844A5ABCA}"/>
              </a:ext>
            </a:extLst>
          </p:cNvPr>
          <p:cNvSpPr/>
          <p:nvPr/>
        </p:nvSpPr>
        <p:spPr>
          <a:xfrm>
            <a:off x="4419600" y="1981200"/>
            <a:ext cx="4572000" cy="4308872"/>
          </a:xfrm>
          <a:prstGeom prst="rect">
            <a:avLst/>
          </a:prstGeom>
        </p:spPr>
        <p:txBody>
          <a:bodyPr>
            <a:spAutoFit/>
          </a:bodyPr>
          <a:lstStyle/>
          <a:p>
            <a:r>
              <a:rPr lang="en-US" b="1" dirty="0">
                <a:solidFill>
                  <a:srgbClr val="FFFF00"/>
                </a:solidFill>
                <a:latin typeface="+mn-lt"/>
                <a:cs typeface="Times New Roman" panose="02020603050405020304" pitchFamily="18" charset="0"/>
              </a:rPr>
              <a:t>How to choose the right FOA:</a:t>
            </a:r>
          </a:p>
          <a:p>
            <a:r>
              <a:rPr lang="en-US" sz="2000" b="1" dirty="0">
                <a:solidFill>
                  <a:srgbClr val="FFFF00"/>
                </a:solidFill>
                <a:latin typeface="+mn-lt"/>
                <a:cs typeface="Times New Roman" panose="02020603050405020304" pitchFamily="18" charset="0"/>
                <a:hlinkClick r:id="rId4">
                  <a:extLst>
                    <a:ext uri="{A12FA001-AC4F-418D-AE19-62706E023703}">
                      <ahyp:hlinkClr xmlns:ahyp="http://schemas.microsoft.com/office/drawing/2018/hyperlinkcolor" val="tx"/>
                    </a:ext>
                  </a:extLst>
                </a:hlinkClick>
              </a:rPr>
              <a:t>http://grants.nih.gov/grants/how-to-apply-application-guide/video/choose-FOA/index.htm</a:t>
            </a:r>
            <a:endParaRPr lang="en-US" sz="2000" b="1" dirty="0">
              <a:solidFill>
                <a:srgbClr val="FFFF00"/>
              </a:solidFill>
              <a:latin typeface="+mn-lt"/>
              <a:cs typeface="Times New Roman" panose="02020603050405020304" pitchFamily="18" charset="0"/>
            </a:endParaRPr>
          </a:p>
          <a:p>
            <a:endParaRPr lang="en-US" sz="1800" b="1" dirty="0">
              <a:solidFill>
                <a:srgbClr val="FFFF00"/>
              </a:solidFill>
              <a:latin typeface="+mn-lt"/>
            </a:endParaRPr>
          </a:p>
          <a:p>
            <a:endParaRPr lang="en-US" b="1" dirty="0">
              <a:solidFill>
                <a:srgbClr val="FFFF00"/>
              </a:solidFill>
              <a:latin typeface="+mn-lt"/>
            </a:endParaRPr>
          </a:p>
          <a:p>
            <a:r>
              <a:rPr lang="en-US" b="1" dirty="0">
                <a:solidFill>
                  <a:srgbClr val="FFFF00"/>
                </a:solidFill>
                <a:latin typeface="+mn-lt"/>
              </a:rPr>
              <a:t>Understand Funding Opportunities:</a:t>
            </a:r>
          </a:p>
          <a:p>
            <a:r>
              <a:rPr lang="en-US" sz="2000" b="1" dirty="0">
                <a:solidFill>
                  <a:srgbClr val="FFFF00"/>
                </a:solidFill>
                <a:latin typeface="+mn-lt"/>
                <a:hlinkClick r:id="rId5">
                  <a:extLst>
                    <a:ext uri="{A12FA001-AC4F-418D-AE19-62706E023703}">
                      <ahyp:hlinkClr xmlns:ahyp="http://schemas.microsoft.com/office/drawing/2018/hyperlinkcolor" val="tx"/>
                    </a:ext>
                  </a:extLst>
                </a:hlinkClick>
              </a:rPr>
              <a:t>http://grants.nih.gov/grants/how-to-apply-application-guide/prepare-to-apply-and-register/understand-funding-opportunities.htm</a:t>
            </a:r>
            <a:endParaRPr lang="en-US" sz="2000" b="1" dirty="0">
              <a:solidFill>
                <a:srgbClr val="FFFF00"/>
              </a:solidFill>
              <a:latin typeface="+mn-lt"/>
            </a:endParaRPr>
          </a:p>
          <a:p>
            <a:endParaRPr lang="en-US" sz="2000" b="1" dirty="0">
              <a:solidFill>
                <a:srgbClr val="FFFF00"/>
              </a:solidFill>
            </a:endParaRPr>
          </a:p>
        </p:txBody>
      </p:sp>
    </p:spTree>
    <p:extLst>
      <p:ext uri="{BB962C8B-B14F-4D97-AF65-F5344CB8AC3E}">
        <p14:creationId xmlns:p14="http://schemas.microsoft.com/office/powerpoint/2010/main" val="126167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DD38A-0F65-4516-A7C3-CD09FECD4954}"/>
              </a:ext>
            </a:extLst>
          </p:cNvPr>
          <p:cNvSpPr>
            <a:spLocks noGrp="1"/>
          </p:cNvSpPr>
          <p:nvPr>
            <p:ph type="title"/>
          </p:nvPr>
        </p:nvSpPr>
        <p:spPr>
          <a:xfrm>
            <a:off x="457572" y="685800"/>
            <a:ext cx="8165592" cy="423193"/>
          </a:xfrm>
        </p:spPr>
        <p:txBody>
          <a:bodyPr/>
          <a:lstStyle/>
          <a:p>
            <a:pPr algn="ctr"/>
            <a:r>
              <a:rPr lang="en-US" sz="4000" b="1" dirty="0"/>
              <a:t>NIH Common Fund</a:t>
            </a:r>
            <a:br>
              <a:rPr lang="en-US" sz="4000" dirty="0"/>
            </a:br>
            <a:r>
              <a:rPr lang="en-US" b="1" dirty="0"/>
              <a:t>(High Risk, High Reward Research)</a:t>
            </a:r>
          </a:p>
        </p:txBody>
      </p:sp>
      <p:sp>
        <p:nvSpPr>
          <p:cNvPr id="3" name="Content Placeholder 2">
            <a:extLst>
              <a:ext uri="{FF2B5EF4-FFF2-40B4-BE49-F238E27FC236}">
                <a16:creationId xmlns:a16="http://schemas.microsoft.com/office/drawing/2014/main" id="{FF90AD01-56FC-4648-8F46-D2D28C5914A4}"/>
              </a:ext>
            </a:extLst>
          </p:cNvPr>
          <p:cNvSpPr>
            <a:spLocks noGrp="1"/>
          </p:cNvSpPr>
          <p:nvPr>
            <p:ph sz="quarter" idx="11"/>
          </p:nvPr>
        </p:nvSpPr>
        <p:spPr/>
        <p:txBody>
          <a:bodyPr/>
          <a:lstStyle/>
          <a:p>
            <a:r>
              <a:rPr lang="en-US" sz="2400" dirty="0"/>
              <a:t>The Common Fund has been used to support a series of short term, exceptionally high impact, trans-NIH programs known collectively as the NIH Roadmap. </a:t>
            </a:r>
          </a:p>
          <a:p>
            <a:endParaRPr lang="en-US" sz="1800" dirty="0"/>
          </a:p>
          <a:p>
            <a:r>
              <a:rPr lang="en-US" sz="2400" dirty="0"/>
              <a:t>The portfolio of programs supported by the Common Fund continues to evolve to encompass a diverse set of trans-NIH programs.</a:t>
            </a:r>
          </a:p>
          <a:p>
            <a:endParaRPr lang="en-US" sz="2400" dirty="0"/>
          </a:p>
          <a:p>
            <a:pPr marL="0" indent="0">
              <a:buNone/>
            </a:pPr>
            <a:r>
              <a:rPr lang="en-US" dirty="0">
                <a:solidFill>
                  <a:srgbClr val="000099"/>
                </a:solidFill>
                <a:hlinkClick r:id="rId3">
                  <a:extLst>
                    <a:ext uri="{A12FA001-AC4F-418D-AE19-62706E023703}">
                      <ahyp:hlinkClr xmlns:ahyp="http://schemas.microsoft.com/office/drawing/2018/hyperlinkcolor" val="tx"/>
                    </a:ext>
                  </a:extLst>
                </a:hlinkClick>
              </a:rPr>
              <a:t>http://commonfund.nih.gov/</a:t>
            </a:r>
            <a:endParaRPr lang="en-US" dirty="0">
              <a:solidFill>
                <a:srgbClr val="000099"/>
              </a:solidFill>
            </a:endParaRPr>
          </a:p>
          <a:p>
            <a:pPr marL="0" indent="0">
              <a:buNone/>
            </a:pPr>
            <a:endParaRPr lang="en-US" dirty="0">
              <a:solidFill>
                <a:srgbClr val="F17F0D"/>
              </a:solidFill>
            </a:endParaRPr>
          </a:p>
        </p:txBody>
      </p:sp>
    </p:spTree>
    <p:extLst>
      <p:ext uri="{BB962C8B-B14F-4D97-AF65-F5344CB8AC3E}">
        <p14:creationId xmlns:p14="http://schemas.microsoft.com/office/powerpoint/2010/main" val="2896525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F2EE8-8123-4BEA-A152-438B504D81AD}"/>
              </a:ext>
            </a:extLst>
          </p:cNvPr>
          <p:cNvSpPr>
            <a:spLocks noGrp="1"/>
          </p:cNvSpPr>
          <p:nvPr>
            <p:ph type="title"/>
          </p:nvPr>
        </p:nvSpPr>
        <p:spPr/>
        <p:txBody>
          <a:bodyPr/>
          <a:lstStyle/>
          <a:p>
            <a:pPr algn="ctr"/>
            <a:r>
              <a:rPr lang="en-US" sz="2400" b="1" dirty="0"/>
              <a:t>NIH Common Fund: Molecular Transducers of Physical Activity in Humans</a:t>
            </a:r>
          </a:p>
        </p:txBody>
      </p:sp>
      <p:sp>
        <p:nvSpPr>
          <p:cNvPr id="5" name="Rectangle 4">
            <a:extLst>
              <a:ext uri="{FF2B5EF4-FFF2-40B4-BE49-F238E27FC236}">
                <a16:creationId xmlns:a16="http://schemas.microsoft.com/office/drawing/2014/main" id="{8790A9EC-1835-4139-9DCB-B52B30148F07}"/>
              </a:ext>
            </a:extLst>
          </p:cNvPr>
          <p:cNvSpPr/>
          <p:nvPr/>
        </p:nvSpPr>
        <p:spPr>
          <a:xfrm>
            <a:off x="1905000" y="5257800"/>
            <a:ext cx="5727994" cy="1785104"/>
          </a:xfrm>
          <a:prstGeom prst="rect">
            <a:avLst/>
          </a:prstGeom>
        </p:spPr>
        <p:txBody>
          <a:bodyPr wrap="square">
            <a:spAutoFit/>
          </a:bodyPr>
          <a:lstStyle/>
          <a:p>
            <a:pPr defTabSz="342900"/>
            <a:r>
              <a:rPr lang="en-US" sz="1350" dirty="0">
                <a:solidFill>
                  <a:srgbClr val="606060"/>
                </a:solidFill>
                <a:latin typeface="Calibri" charset="0"/>
                <a:ea typeface="ＭＳ Ｐゴシック" charset="0"/>
                <a:hlinkClick r:id="rId3"/>
              </a:rPr>
              <a:t>http://commonfund.nih.gov/MolecularTransducers</a:t>
            </a:r>
            <a:endParaRPr lang="en-US" sz="1350" dirty="0">
              <a:solidFill>
                <a:srgbClr val="606060"/>
              </a:solidFill>
              <a:latin typeface="Calibri" charset="0"/>
              <a:ea typeface="ＭＳ Ｐゴシック" charset="0"/>
            </a:endParaRPr>
          </a:p>
          <a:p>
            <a:pPr defTabSz="342900"/>
            <a:r>
              <a:rPr lang="en-US" sz="1350" dirty="0">
                <a:solidFill>
                  <a:srgbClr val="606060"/>
                </a:solidFill>
                <a:latin typeface="Calibri" charset="0"/>
                <a:ea typeface="ＭＳ Ｐゴシック" charset="0"/>
                <a:hlinkClick r:id="rId4"/>
              </a:rPr>
              <a:t>http://commonfund.nih.gov/MolecularTransducers/fundedresearch</a:t>
            </a:r>
            <a:endParaRPr lang="en-US" sz="1350" dirty="0">
              <a:solidFill>
                <a:srgbClr val="606060"/>
              </a:solidFill>
              <a:latin typeface="Calibri" charset="0"/>
              <a:ea typeface="ＭＳ Ｐゴシック" charset="0"/>
            </a:endParaRPr>
          </a:p>
          <a:p>
            <a:pPr defTabSz="342900"/>
            <a:endParaRPr lang="en-US" sz="1350" dirty="0">
              <a:solidFill>
                <a:srgbClr val="606060"/>
              </a:solidFill>
              <a:latin typeface="Calibri" charset="0"/>
              <a:ea typeface="ＭＳ Ｐゴシック" charset="0"/>
            </a:endParaRPr>
          </a:p>
          <a:p>
            <a:pPr defTabSz="342900"/>
            <a:r>
              <a:rPr lang="en-US" sz="2000" b="1" dirty="0">
                <a:solidFill>
                  <a:srgbClr val="FF0000"/>
                </a:solidFill>
                <a:latin typeface="Calibri" charset="0"/>
                <a:ea typeface="ＭＳ Ｐゴシック" charset="0"/>
              </a:rPr>
              <a:t>Ancillary Studies:  </a:t>
            </a:r>
            <a:r>
              <a:rPr lang="en-US" sz="1800" dirty="0">
                <a:solidFill>
                  <a:srgbClr val="606060"/>
                </a:solidFill>
                <a:latin typeface="Calibri" charset="0"/>
                <a:ea typeface="ＭＳ Ｐゴシック" charset="0"/>
                <a:hlinkClick r:id="rId5"/>
              </a:rPr>
              <a:t>http://www.motrpac.org/ancillarystudyguidelines.cfm</a:t>
            </a:r>
            <a:endParaRPr lang="en-US" sz="1800" dirty="0">
              <a:solidFill>
                <a:srgbClr val="606060"/>
              </a:solidFill>
              <a:latin typeface="Calibri" charset="0"/>
              <a:ea typeface="ＭＳ Ｐゴシック" charset="0"/>
            </a:endParaRPr>
          </a:p>
          <a:p>
            <a:pPr defTabSz="342900"/>
            <a:endParaRPr lang="en-US" sz="1800" dirty="0">
              <a:solidFill>
                <a:srgbClr val="606060"/>
              </a:solidFill>
              <a:latin typeface="Calibri" charset="0"/>
              <a:ea typeface="ＭＳ Ｐゴシック" charset="0"/>
            </a:endParaRPr>
          </a:p>
          <a:p>
            <a:pPr defTabSz="342900"/>
            <a:endParaRPr lang="en-US" sz="1350" dirty="0">
              <a:solidFill>
                <a:srgbClr val="606060"/>
              </a:solidFill>
              <a:latin typeface="Calibri" charset="0"/>
              <a:ea typeface="ＭＳ Ｐゴシック" charset="0"/>
            </a:endParaRPr>
          </a:p>
        </p:txBody>
      </p:sp>
      <p:pic>
        <p:nvPicPr>
          <p:cNvPr id="7" name="Picture 6" descr="Graphical user interface, website&#10;&#10;Description automatically generated">
            <a:extLst>
              <a:ext uri="{FF2B5EF4-FFF2-40B4-BE49-F238E27FC236}">
                <a16:creationId xmlns:a16="http://schemas.microsoft.com/office/drawing/2014/main" id="{EDEEAD01-F28B-44D7-BBBF-FDB1A91372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6391" y="838739"/>
            <a:ext cx="5727994" cy="4248368"/>
          </a:xfrm>
          <a:prstGeom prst="rect">
            <a:avLst/>
          </a:prstGeom>
        </p:spPr>
      </p:pic>
    </p:spTree>
    <p:extLst>
      <p:ext uri="{BB962C8B-B14F-4D97-AF65-F5344CB8AC3E}">
        <p14:creationId xmlns:p14="http://schemas.microsoft.com/office/powerpoint/2010/main" val="33843416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4F3323-79B2-404B-8A37-1C91C54AE152}"/>
              </a:ext>
            </a:extLst>
          </p:cNvPr>
          <p:cNvSpPr/>
          <p:nvPr/>
        </p:nvSpPr>
        <p:spPr>
          <a:xfrm>
            <a:off x="961767" y="6100618"/>
            <a:ext cx="7580921" cy="830997"/>
          </a:xfrm>
          <a:prstGeom prst="rect">
            <a:avLst/>
          </a:prstGeom>
        </p:spPr>
        <p:txBody>
          <a:bodyPr wrap="none">
            <a:spAutoFit/>
          </a:bodyPr>
          <a:lstStyle/>
          <a:p>
            <a:r>
              <a:rPr lang="en-US" dirty="0">
                <a:solidFill>
                  <a:schemeClr val="tx1">
                    <a:lumMod val="50000"/>
                  </a:schemeClr>
                </a:solidFill>
                <a:latin typeface="+mn-lt"/>
                <a:hlinkClick r:id="rId3">
                  <a:extLst>
                    <a:ext uri="{A12FA001-AC4F-418D-AE19-62706E023703}">
                      <ahyp:hlinkClr xmlns:ahyp="http://schemas.microsoft.com/office/drawing/2018/hyperlinkcolor" val="tx"/>
                    </a:ext>
                  </a:extLst>
                </a:hlinkClick>
              </a:rPr>
              <a:t>https://commonfund.nih.gov/nutritionforprecisionhealth</a:t>
            </a:r>
            <a:endParaRPr lang="en-US" dirty="0">
              <a:solidFill>
                <a:schemeClr val="tx1">
                  <a:lumMod val="50000"/>
                </a:schemeClr>
              </a:solidFill>
              <a:latin typeface="+mn-lt"/>
            </a:endParaRPr>
          </a:p>
          <a:p>
            <a:endParaRPr lang="en-US" dirty="0"/>
          </a:p>
        </p:txBody>
      </p:sp>
      <p:pic>
        <p:nvPicPr>
          <p:cNvPr id="2" name="Picture 1">
            <a:extLst>
              <a:ext uri="{FF2B5EF4-FFF2-40B4-BE49-F238E27FC236}">
                <a16:creationId xmlns:a16="http://schemas.microsoft.com/office/drawing/2014/main" id="{A74C9032-1B3E-4458-A033-9799CED69170}"/>
              </a:ext>
            </a:extLst>
          </p:cNvPr>
          <p:cNvPicPr>
            <a:picLocks noChangeAspect="1"/>
          </p:cNvPicPr>
          <p:nvPr/>
        </p:nvPicPr>
        <p:blipFill>
          <a:blip r:embed="rId4"/>
          <a:stretch>
            <a:fillRect/>
          </a:stretch>
        </p:blipFill>
        <p:spPr>
          <a:xfrm>
            <a:off x="743312" y="944280"/>
            <a:ext cx="7501666" cy="5130091"/>
          </a:xfrm>
          <a:prstGeom prst="rect">
            <a:avLst/>
          </a:prstGeom>
        </p:spPr>
      </p:pic>
      <p:sp>
        <p:nvSpPr>
          <p:cNvPr id="5" name="Title 4">
            <a:extLst>
              <a:ext uri="{FF2B5EF4-FFF2-40B4-BE49-F238E27FC236}">
                <a16:creationId xmlns:a16="http://schemas.microsoft.com/office/drawing/2014/main" id="{93812BE0-510A-411E-BCCB-DD159482A5D0}"/>
              </a:ext>
            </a:extLst>
          </p:cNvPr>
          <p:cNvSpPr>
            <a:spLocks noGrp="1"/>
          </p:cNvSpPr>
          <p:nvPr>
            <p:ph type="title"/>
          </p:nvPr>
        </p:nvSpPr>
        <p:spPr/>
        <p:txBody>
          <a:bodyPr/>
          <a:lstStyle/>
          <a:p>
            <a:pPr algn="ctr"/>
            <a:r>
              <a:rPr lang="en-US" sz="2400" b="1" dirty="0"/>
              <a:t>NIH Common Fund’s Nutrition for Precision Health, powered by the All of Us Research Program</a:t>
            </a:r>
          </a:p>
        </p:txBody>
      </p:sp>
    </p:spTree>
    <p:extLst>
      <p:ext uri="{BB962C8B-B14F-4D97-AF65-F5344CB8AC3E}">
        <p14:creationId xmlns:p14="http://schemas.microsoft.com/office/powerpoint/2010/main" val="12109915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68F53-0F3D-4123-9851-8F2893E9F73D}"/>
              </a:ext>
            </a:extLst>
          </p:cNvPr>
          <p:cNvSpPr>
            <a:spLocks noGrp="1"/>
          </p:cNvSpPr>
          <p:nvPr>
            <p:ph type="title"/>
          </p:nvPr>
        </p:nvSpPr>
        <p:spPr/>
        <p:txBody>
          <a:bodyPr/>
          <a:lstStyle/>
          <a:p>
            <a:pPr algn="ctr"/>
            <a:r>
              <a:rPr lang="en-US" sz="2400" b="1" dirty="0"/>
              <a:t>ENVIRONMENTAL INFLUENCES ON CHILD HEALTH OUTCOMES (ECHO) PROGRAM</a:t>
            </a:r>
          </a:p>
        </p:txBody>
      </p:sp>
      <p:sp>
        <p:nvSpPr>
          <p:cNvPr id="5" name="Rectangle 4">
            <a:extLst>
              <a:ext uri="{FF2B5EF4-FFF2-40B4-BE49-F238E27FC236}">
                <a16:creationId xmlns:a16="http://schemas.microsoft.com/office/drawing/2014/main" id="{7A1B9F91-CB22-4447-81F5-E50870656CC8}"/>
              </a:ext>
            </a:extLst>
          </p:cNvPr>
          <p:cNvSpPr/>
          <p:nvPr/>
        </p:nvSpPr>
        <p:spPr>
          <a:xfrm>
            <a:off x="228600" y="3215328"/>
            <a:ext cx="3733800" cy="1846659"/>
          </a:xfrm>
          <a:prstGeom prst="rect">
            <a:avLst/>
          </a:prstGeom>
        </p:spPr>
        <p:txBody>
          <a:bodyPr wrap="square">
            <a:spAutoFit/>
          </a:bodyPr>
          <a:lstStyle/>
          <a:p>
            <a:r>
              <a:rPr lang="en-US" sz="1800" b="1" dirty="0">
                <a:latin typeface="+mn-lt"/>
                <a:hlinkClick r:id="rId3"/>
              </a:rPr>
              <a:t>http://www.nih.gov/echo</a:t>
            </a:r>
            <a:endParaRPr lang="en-US" sz="1800" b="1" dirty="0">
              <a:latin typeface="+mn-lt"/>
            </a:endParaRPr>
          </a:p>
          <a:p>
            <a:endParaRPr lang="en-US" sz="1800" b="1" dirty="0">
              <a:latin typeface="+mn-lt"/>
            </a:endParaRPr>
          </a:p>
          <a:p>
            <a:r>
              <a:rPr lang="en-US" sz="1800" b="1" dirty="0">
                <a:latin typeface="+mn-lt"/>
                <a:hlinkClick r:id="rId4"/>
              </a:rPr>
              <a:t>http://www.nih.gov/echo/funding</a:t>
            </a:r>
            <a:endParaRPr lang="en-US" sz="1800" b="1" dirty="0">
              <a:latin typeface="+mn-lt"/>
            </a:endParaRPr>
          </a:p>
          <a:p>
            <a:endParaRPr lang="en-US" sz="1800" b="1" dirty="0">
              <a:latin typeface="+mn-lt"/>
              <a:hlinkClick r:id="rId5"/>
            </a:endParaRPr>
          </a:p>
          <a:p>
            <a:r>
              <a:rPr lang="en-US" sz="1800" b="1" dirty="0">
                <a:latin typeface="+mn-lt"/>
                <a:hlinkClick r:id="rId5"/>
              </a:rPr>
              <a:t>http://echochildren.org/</a:t>
            </a:r>
            <a:endParaRPr lang="en-US" sz="1800" b="1" dirty="0">
              <a:latin typeface="+mn-lt"/>
            </a:endParaRPr>
          </a:p>
          <a:p>
            <a:endParaRPr lang="en-US" dirty="0"/>
          </a:p>
        </p:txBody>
      </p:sp>
      <p:pic>
        <p:nvPicPr>
          <p:cNvPr id="3" name="Picture 2">
            <a:extLst>
              <a:ext uri="{FF2B5EF4-FFF2-40B4-BE49-F238E27FC236}">
                <a16:creationId xmlns:a16="http://schemas.microsoft.com/office/drawing/2014/main" id="{BAAA8D0F-E217-4431-950F-C1F804D1EF50}"/>
              </a:ext>
            </a:extLst>
          </p:cNvPr>
          <p:cNvPicPr>
            <a:picLocks noChangeAspect="1"/>
          </p:cNvPicPr>
          <p:nvPr/>
        </p:nvPicPr>
        <p:blipFill>
          <a:blip r:embed="rId6"/>
          <a:stretch>
            <a:fillRect/>
          </a:stretch>
        </p:blipFill>
        <p:spPr>
          <a:xfrm>
            <a:off x="3962400" y="1192447"/>
            <a:ext cx="4419600" cy="5250007"/>
          </a:xfrm>
          <a:prstGeom prst="rect">
            <a:avLst/>
          </a:prstGeom>
        </p:spPr>
      </p:pic>
    </p:spTree>
    <p:extLst>
      <p:ext uri="{BB962C8B-B14F-4D97-AF65-F5344CB8AC3E}">
        <p14:creationId xmlns:p14="http://schemas.microsoft.com/office/powerpoint/2010/main" val="27444968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F26CF-8C28-4919-B9AE-EA658279C2FE}"/>
              </a:ext>
            </a:extLst>
          </p:cNvPr>
          <p:cNvSpPr>
            <a:spLocks noGrp="1"/>
          </p:cNvSpPr>
          <p:nvPr>
            <p:ph type="title"/>
          </p:nvPr>
        </p:nvSpPr>
        <p:spPr>
          <a:xfrm>
            <a:off x="493776" y="358396"/>
            <a:ext cx="8165592" cy="423193"/>
          </a:xfrm>
        </p:spPr>
        <p:txBody>
          <a:bodyPr/>
          <a:lstStyle/>
          <a:p>
            <a:r>
              <a:rPr lang="en-US" dirty="0"/>
              <a:t>National Collaborative on Childhood Obesity Research (NCCOR)</a:t>
            </a:r>
          </a:p>
        </p:txBody>
      </p:sp>
      <p:pic>
        <p:nvPicPr>
          <p:cNvPr id="4" name="Picture 3">
            <a:extLst>
              <a:ext uri="{FF2B5EF4-FFF2-40B4-BE49-F238E27FC236}">
                <a16:creationId xmlns:a16="http://schemas.microsoft.com/office/drawing/2014/main" id="{62E528C3-3072-41B7-8480-F119E7AEF62E}"/>
              </a:ext>
            </a:extLst>
          </p:cNvPr>
          <p:cNvPicPr>
            <a:picLocks noChangeAspect="1"/>
          </p:cNvPicPr>
          <p:nvPr/>
        </p:nvPicPr>
        <p:blipFill>
          <a:blip r:embed="rId2"/>
          <a:stretch>
            <a:fillRect/>
          </a:stretch>
        </p:blipFill>
        <p:spPr>
          <a:xfrm>
            <a:off x="0" y="1124131"/>
            <a:ext cx="9144000" cy="4609737"/>
          </a:xfrm>
          <a:prstGeom prst="rect">
            <a:avLst/>
          </a:prstGeom>
        </p:spPr>
      </p:pic>
      <p:sp>
        <p:nvSpPr>
          <p:cNvPr id="6" name="TextBox 5">
            <a:extLst>
              <a:ext uri="{FF2B5EF4-FFF2-40B4-BE49-F238E27FC236}">
                <a16:creationId xmlns:a16="http://schemas.microsoft.com/office/drawing/2014/main" id="{A3651520-5C8C-49DD-BC11-3E692C4ECF74}"/>
              </a:ext>
            </a:extLst>
          </p:cNvPr>
          <p:cNvSpPr txBox="1"/>
          <p:nvPr/>
        </p:nvSpPr>
        <p:spPr>
          <a:xfrm>
            <a:off x="2895600" y="5845577"/>
            <a:ext cx="4572000" cy="461665"/>
          </a:xfrm>
          <a:prstGeom prst="rect">
            <a:avLst/>
          </a:prstGeom>
          <a:noFill/>
        </p:spPr>
        <p:txBody>
          <a:bodyPr wrap="square">
            <a:spAutoFit/>
          </a:bodyPr>
          <a:lstStyle/>
          <a:p>
            <a:r>
              <a:rPr lang="en-US" dirty="0">
                <a:latin typeface="+mn-lt"/>
              </a:rPr>
              <a:t>https://www.nccor.org/</a:t>
            </a:r>
          </a:p>
        </p:txBody>
      </p:sp>
    </p:spTree>
    <p:extLst>
      <p:ext uri="{BB962C8B-B14F-4D97-AF65-F5344CB8AC3E}">
        <p14:creationId xmlns:p14="http://schemas.microsoft.com/office/powerpoint/2010/main" val="26150703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0BC1D-EFA4-4166-8F26-D6C1AD601C9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DE40E38-484C-4E79-B4F7-7938CC9CB2B5}"/>
              </a:ext>
            </a:extLst>
          </p:cNvPr>
          <p:cNvPicPr>
            <a:picLocks noGrp="1" noChangeAspect="1"/>
          </p:cNvPicPr>
          <p:nvPr>
            <p:ph sz="quarter" idx="11"/>
          </p:nvPr>
        </p:nvPicPr>
        <p:blipFill>
          <a:blip r:embed="rId3"/>
          <a:stretch>
            <a:fillRect/>
          </a:stretch>
        </p:blipFill>
        <p:spPr>
          <a:xfrm>
            <a:off x="2286000" y="228600"/>
            <a:ext cx="4669676" cy="5922963"/>
          </a:xfrm>
        </p:spPr>
      </p:pic>
      <p:sp>
        <p:nvSpPr>
          <p:cNvPr id="7" name="TextBox 6">
            <a:extLst>
              <a:ext uri="{FF2B5EF4-FFF2-40B4-BE49-F238E27FC236}">
                <a16:creationId xmlns:a16="http://schemas.microsoft.com/office/drawing/2014/main" id="{2D893A17-AC6C-4B1F-9735-F00DB863EF50}"/>
              </a:ext>
            </a:extLst>
          </p:cNvPr>
          <p:cNvSpPr txBox="1"/>
          <p:nvPr/>
        </p:nvSpPr>
        <p:spPr>
          <a:xfrm>
            <a:off x="2895600" y="6248400"/>
            <a:ext cx="4953000" cy="461665"/>
          </a:xfrm>
          <a:prstGeom prst="rect">
            <a:avLst/>
          </a:prstGeom>
          <a:noFill/>
        </p:spPr>
        <p:txBody>
          <a:bodyPr wrap="square">
            <a:spAutoFit/>
          </a:bodyPr>
          <a:lstStyle/>
          <a:p>
            <a:r>
              <a:rPr lang="en-US" dirty="0">
                <a:latin typeface="+mn-lt"/>
              </a:rPr>
              <a:t>https://class.cancer.gov/</a:t>
            </a:r>
          </a:p>
        </p:txBody>
      </p:sp>
    </p:spTree>
    <p:extLst>
      <p:ext uri="{BB962C8B-B14F-4D97-AF65-F5344CB8AC3E}">
        <p14:creationId xmlns:p14="http://schemas.microsoft.com/office/powerpoint/2010/main" val="37951649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805F7-A515-4F49-B443-D23DADF9737F}"/>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D913939F-032D-49FC-B9BE-FB6527B7F2FE}"/>
              </a:ext>
            </a:extLst>
          </p:cNvPr>
          <p:cNvPicPr>
            <a:picLocks noGrp="1" noChangeAspect="1"/>
          </p:cNvPicPr>
          <p:nvPr>
            <p:ph sz="quarter" idx="11"/>
          </p:nvPr>
        </p:nvPicPr>
        <p:blipFill>
          <a:blip r:embed="rId2"/>
          <a:stretch>
            <a:fillRect/>
          </a:stretch>
        </p:blipFill>
        <p:spPr>
          <a:xfrm>
            <a:off x="2057400" y="228600"/>
            <a:ext cx="5318281" cy="5922963"/>
          </a:xfrm>
        </p:spPr>
      </p:pic>
      <p:sp>
        <p:nvSpPr>
          <p:cNvPr id="7" name="TextBox 6">
            <a:extLst>
              <a:ext uri="{FF2B5EF4-FFF2-40B4-BE49-F238E27FC236}">
                <a16:creationId xmlns:a16="http://schemas.microsoft.com/office/drawing/2014/main" id="{14436BFD-0B31-45D9-9A9B-B0C3DD693A31}"/>
              </a:ext>
            </a:extLst>
          </p:cNvPr>
          <p:cNvSpPr txBox="1"/>
          <p:nvPr/>
        </p:nvSpPr>
        <p:spPr>
          <a:xfrm>
            <a:off x="2590800" y="6254124"/>
            <a:ext cx="6340319" cy="461665"/>
          </a:xfrm>
          <a:prstGeom prst="rect">
            <a:avLst/>
          </a:prstGeom>
          <a:noFill/>
        </p:spPr>
        <p:txBody>
          <a:bodyPr wrap="square">
            <a:spAutoFit/>
          </a:bodyPr>
          <a:lstStyle/>
          <a:p>
            <a:r>
              <a:rPr lang="en-US" dirty="0">
                <a:latin typeface="+mn-lt"/>
              </a:rPr>
              <a:t>https://cancercontrol.cancer.gov/brp/research</a:t>
            </a:r>
          </a:p>
        </p:txBody>
      </p:sp>
    </p:spTree>
    <p:extLst>
      <p:ext uri="{BB962C8B-B14F-4D97-AF65-F5344CB8AC3E}">
        <p14:creationId xmlns:p14="http://schemas.microsoft.com/office/powerpoint/2010/main" val="1920429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905ACC-6041-48DA-A6B0-16F0FF14190A}"/>
              </a:ext>
            </a:extLst>
          </p:cNvPr>
          <p:cNvSpPr>
            <a:spLocks noGrp="1"/>
          </p:cNvSpPr>
          <p:nvPr>
            <p:ph type="title"/>
          </p:nvPr>
        </p:nvSpPr>
        <p:spPr>
          <a:xfrm>
            <a:off x="489204" y="223409"/>
            <a:ext cx="8165592" cy="423193"/>
          </a:xfrm>
        </p:spPr>
        <p:txBody>
          <a:bodyPr/>
          <a:lstStyle/>
          <a:p>
            <a:pPr algn="ctr"/>
            <a:r>
              <a:rPr lang="en-US" sz="2400" b="1" dirty="0"/>
              <a:t>The NIH Obesity Research Task Force</a:t>
            </a:r>
          </a:p>
        </p:txBody>
      </p:sp>
      <p:pic>
        <p:nvPicPr>
          <p:cNvPr id="4" name="Picture 3">
            <a:extLst>
              <a:ext uri="{FF2B5EF4-FFF2-40B4-BE49-F238E27FC236}">
                <a16:creationId xmlns:a16="http://schemas.microsoft.com/office/drawing/2014/main" id="{C0496526-0E08-4C9A-9789-A484EDC6352A}"/>
              </a:ext>
            </a:extLst>
          </p:cNvPr>
          <p:cNvPicPr>
            <a:picLocks noChangeAspect="1"/>
          </p:cNvPicPr>
          <p:nvPr/>
        </p:nvPicPr>
        <p:blipFill>
          <a:blip r:embed="rId3"/>
          <a:stretch>
            <a:fillRect/>
          </a:stretch>
        </p:blipFill>
        <p:spPr>
          <a:xfrm>
            <a:off x="1828800" y="838200"/>
            <a:ext cx="5516137" cy="5296729"/>
          </a:xfrm>
          <a:prstGeom prst="rect">
            <a:avLst/>
          </a:prstGeom>
        </p:spPr>
      </p:pic>
      <p:sp>
        <p:nvSpPr>
          <p:cNvPr id="5" name="Rectangle 4">
            <a:extLst>
              <a:ext uri="{FF2B5EF4-FFF2-40B4-BE49-F238E27FC236}">
                <a16:creationId xmlns:a16="http://schemas.microsoft.com/office/drawing/2014/main" id="{463E9ED2-B7B6-4D0E-B780-C5AD1281B6EB}"/>
              </a:ext>
            </a:extLst>
          </p:cNvPr>
          <p:cNvSpPr/>
          <p:nvPr/>
        </p:nvSpPr>
        <p:spPr>
          <a:xfrm>
            <a:off x="2438400" y="6211397"/>
            <a:ext cx="4648200" cy="738664"/>
          </a:xfrm>
          <a:prstGeom prst="rect">
            <a:avLst/>
          </a:prstGeom>
        </p:spPr>
        <p:txBody>
          <a:bodyPr wrap="square">
            <a:spAutoFit/>
          </a:bodyPr>
          <a:lstStyle/>
          <a:p>
            <a:r>
              <a:rPr lang="en-US" sz="1800" dirty="0">
                <a:solidFill>
                  <a:srgbClr val="000099"/>
                </a:solidFill>
                <a:latin typeface="+mn-lt"/>
                <a:hlinkClick r:id="rId4">
                  <a:extLst>
                    <a:ext uri="{A12FA001-AC4F-418D-AE19-62706E023703}">
                      <ahyp:hlinkClr xmlns:ahyp="http://schemas.microsoft.com/office/drawing/2018/hyperlinkcolor" val="tx"/>
                    </a:ext>
                  </a:extLst>
                </a:hlinkClick>
              </a:rPr>
              <a:t>https://www.obesityresearch.nih.gov/</a:t>
            </a:r>
            <a:endParaRPr lang="en-US" sz="1800" dirty="0">
              <a:solidFill>
                <a:srgbClr val="000099"/>
              </a:solidFill>
              <a:latin typeface="+mn-lt"/>
            </a:endParaRPr>
          </a:p>
          <a:p>
            <a:endParaRPr lang="en-US" dirty="0"/>
          </a:p>
        </p:txBody>
      </p:sp>
    </p:spTree>
    <p:extLst>
      <p:ext uri="{BB962C8B-B14F-4D97-AF65-F5344CB8AC3E}">
        <p14:creationId xmlns:p14="http://schemas.microsoft.com/office/powerpoint/2010/main" val="1251550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5F53FDB-23D3-F241-9850-3876BCEEFB09}"/>
              </a:ext>
            </a:extLst>
          </p:cNvPr>
          <p:cNvSpPr>
            <a:spLocks noGrp="1"/>
          </p:cNvSpPr>
          <p:nvPr>
            <p:ph type="title"/>
          </p:nvPr>
        </p:nvSpPr>
        <p:spPr>
          <a:xfrm>
            <a:off x="1143000" y="1131096"/>
            <a:ext cx="7543799" cy="994172"/>
          </a:xfrm>
        </p:spPr>
        <p:txBody>
          <a:bodyPr>
            <a:normAutofit/>
          </a:bodyPr>
          <a:lstStyle/>
          <a:p>
            <a:pPr algn="ctr"/>
            <a:r>
              <a:rPr lang="en-US" b="1" dirty="0">
                <a:latin typeface="Calibri" panose="020F0502020204030204" pitchFamily="34" charset="0"/>
                <a:cs typeface="Calibri" panose="020F0502020204030204" pitchFamily="34" charset="0"/>
              </a:rPr>
              <a:t>Trans-NCI Obesity &amp; Cancer  Work Group</a:t>
            </a:r>
            <a:br>
              <a:rPr lang="en-US" b="1" dirty="0">
                <a:latin typeface="Calibri" panose="020F0502020204030204" pitchFamily="34" charset="0"/>
                <a:cs typeface="Calibri" panose="020F0502020204030204" pitchFamily="34" charset="0"/>
              </a:rPr>
            </a:br>
            <a:endParaRPr lang="en-US" sz="1500" dirty="0">
              <a:latin typeface="Calibri" panose="020F0502020204030204" pitchFamily="34" charset="0"/>
              <a:cs typeface="Calibri" panose="020F0502020204030204" pitchFamily="34" charset="0"/>
            </a:endParaRPr>
          </a:p>
        </p:txBody>
      </p:sp>
      <p:sp>
        <p:nvSpPr>
          <p:cNvPr id="9" name="Content Placeholder 8">
            <a:extLst>
              <a:ext uri="{FF2B5EF4-FFF2-40B4-BE49-F238E27FC236}">
                <a16:creationId xmlns:a16="http://schemas.microsoft.com/office/drawing/2014/main" id="{38D96DF0-5999-3F4D-B077-40C405FB08B7}"/>
              </a:ext>
            </a:extLst>
          </p:cNvPr>
          <p:cNvSpPr>
            <a:spLocks noGrp="1"/>
          </p:cNvSpPr>
          <p:nvPr>
            <p:ph sz="half" idx="2"/>
          </p:nvPr>
        </p:nvSpPr>
        <p:spPr>
          <a:xfrm>
            <a:off x="3775066" y="2301766"/>
            <a:ext cx="3959780" cy="2840010"/>
          </a:xfrm>
        </p:spPr>
        <p:txBody>
          <a:bodyPr>
            <a:normAutofit fontScale="92500"/>
          </a:bodyPr>
          <a:lstStyle/>
          <a:p>
            <a:pPr algn="ctr"/>
            <a:r>
              <a:rPr lang="en-US" sz="2194" dirty="0">
                <a:solidFill>
                  <a:schemeClr val="tx1"/>
                </a:solidFill>
                <a:latin typeface="Calibri" panose="020F0502020204030204" pitchFamily="34" charset="0"/>
                <a:ea typeface="Calibri" panose="020F0502020204030204" pitchFamily="34" charset="0"/>
                <a:cs typeface="Calibri" panose="020F0502020204030204" pitchFamily="34" charset="0"/>
              </a:rPr>
              <a:t>Objectives</a:t>
            </a:r>
          </a:p>
          <a:p>
            <a:pPr lvl="1">
              <a:buFont typeface="Wingdings" panose="05000000000000000000" pitchFamily="2" charset="2"/>
              <a:buChar char="§"/>
            </a:pPr>
            <a:r>
              <a:rPr lang="en-US" sz="1688" dirty="0">
                <a:solidFill>
                  <a:schemeClr val="tx1"/>
                </a:solidFill>
                <a:latin typeface="Calibri" panose="020F0502020204030204" pitchFamily="34" charset="0"/>
                <a:ea typeface="Calibri" panose="020F0502020204030204" pitchFamily="34" charset="0"/>
                <a:cs typeface="Calibri" panose="020F0502020204030204" pitchFamily="34" charset="0"/>
              </a:rPr>
              <a:t>To foster cross-divisional interests and activities in obesity and cancer</a:t>
            </a:r>
          </a:p>
          <a:p>
            <a:pPr lvl="1">
              <a:buFont typeface="Wingdings" panose="05000000000000000000" pitchFamily="2" charset="2"/>
              <a:buChar char="§"/>
            </a:pPr>
            <a:endParaRPr lang="en-US" sz="1688"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lvl="1">
              <a:buFont typeface="Wingdings" panose="05000000000000000000" pitchFamily="2" charset="2"/>
              <a:buChar char="§"/>
            </a:pPr>
            <a:r>
              <a:rPr lang="en-US" sz="1688" dirty="0">
                <a:solidFill>
                  <a:schemeClr val="tx1"/>
                </a:solidFill>
                <a:latin typeface="Calibri" panose="020F0502020204030204" pitchFamily="34" charset="0"/>
                <a:cs typeface="Calibri" panose="020F0502020204030204" pitchFamily="34" charset="0"/>
              </a:rPr>
              <a:t>To support the development of </a:t>
            </a:r>
            <a:r>
              <a:rPr lang="en-US" sz="1688" dirty="0">
                <a:solidFill>
                  <a:schemeClr val="tx1"/>
                </a:solidFill>
                <a:latin typeface="Calibri" panose="020F0502020204030204" pitchFamily="34" charset="0"/>
                <a:ea typeface="Calibri" panose="020F0502020204030204" pitchFamily="34" charset="0"/>
                <a:cs typeface="Calibri" panose="020F0502020204030204" pitchFamily="34" charset="0"/>
              </a:rPr>
              <a:t>obesity and cancer research initiatives that address high-priority areas of need and that fill gaps in NCI’s obesity and cancer portfolio</a:t>
            </a:r>
          </a:p>
          <a:p>
            <a:pPr lvl="1">
              <a:buFont typeface="Wingdings" panose="05000000000000000000" pitchFamily="2" charset="2"/>
              <a:buChar char="§"/>
            </a:pPr>
            <a:endParaRPr lang="en-US" sz="1688"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lvl="1">
              <a:buFont typeface="Wingdings" panose="05000000000000000000" pitchFamily="2" charset="2"/>
              <a:buChar char="§"/>
            </a:pPr>
            <a:r>
              <a:rPr lang="en-US" sz="1688" dirty="0">
                <a:solidFill>
                  <a:schemeClr val="tx1"/>
                </a:solidFill>
                <a:latin typeface="Calibri" panose="020F0502020204030204" pitchFamily="34" charset="0"/>
                <a:ea typeface="Calibri" panose="020F0502020204030204" pitchFamily="34" charset="0"/>
                <a:cs typeface="Calibri" panose="020F0502020204030204" pitchFamily="34" charset="0"/>
              </a:rPr>
              <a:t>Promote communication and awareness</a:t>
            </a:r>
          </a:p>
          <a:p>
            <a:pPr lvl="1">
              <a:buFont typeface="Wingdings" panose="05000000000000000000" pitchFamily="2" charset="2"/>
              <a:buChar char="§"/>
            </a:pPr>
            <a:endParaRPr lang="en-US" sz="1688"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205740" lvl="1" indent="0">
              <a:buNone/>
            </a:pPr>
            <a:endParaRPr lang="en-US" sz="1688"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582216" lvl="1" indent="-325041">
              <a:buFont typeface="Apple Symbols" panose="02000000000000000000" pitchFamily="2" charset="-79"/>
              <a:buChar char="☑"/>
            </a:pPr>
            <a:endParaRPr lang="en-US" sz="1463" dirty="0"/>
          </a:p>
          <a:p>
            <a:pPr marL="582216" lvl="1" indent="-325041">
              <a:buFont typeface="Apple Symbols" panose="02000000000000000000" pitchFamily="2" charset="-79"/>
              <a:buChar char="☑"/>
            </a:pPr>
            <a:endParaRPr lang="en-US" sz="1800" dirty="0"/>
          </a:p>
          <a:p>
            <a:pPr marL="325041" indent="-325041">
              <a:buFont typeface="Apple Symbols" panose="02000000000000000000" pitchFamily="2" charset="-79"/>
              <a:buChar char="☑"/>
            </a:pPr>
            <a:endParaRPr lang="en-US" sz="2025" dirty="0"/>
          </a:p>
          <a:p>
            <a:pPr marL="325041" indent="-325041">
              <a:buFont typeface="Apple Symbols" panose="02000000000000000000" pitchFamily="2" charset="-79"/>
              <a:buChar char="☑"/>
            </a:pPr>
            <a:endParaRPr lang="en-US" dirty="0">
              <a:cs typeface="Arial" panose="020B0604020202020204" pitchFamily="34" charset="0"/>
            </a:endParaRPr>
          </a:p>
          <a:p>
            <a:endParaRPr lang="en-US" dirty="0"/>
          </a:p>
        </p:txBody>
      </p:sp>
      <p:pic>
        <p:nvPicPr>
          <p:cNvPr id="6" name="Picture 5">
            <a:extLst>
              <a:ext uri="{FF2B5EF4-FFF2-40B4-BE49-F238E27FC236}">
                <a16:creationId xmlns:a16="http://schemas.microsoft.com/office/drawing/2014/main" id="{09CC833E-3C4E-CF46-ABB8-DBCC072BB6A6}"/>
              </a:ext>
            </a:extLst>
          </p:cNvPr>
          <p:cNvPicPr>
            <a:picLocks noChangeAspect="1"/>
          </p:cNvPicPr>
          <p:nvPr/>
        </p:nvPicPr>
        <p:blipFill>
          <a:blip r:embed="rId3"/>
          <a:stretch>
            <a:fillRect/>
          </a:stretch>
        </p:blipFill>
        <p:spPr>
          <a:xfrm>
            <a:off x="1409157" y="2343150"/>
            <a:ext cx="2354927" cy="2715684"/>
          </a:xfrm>
          <a:prstGeom prst="rect">
            <a:avLst/>
          </a:prstGeom>
          <a:ln>
            <a:solidFill>
              <a:schemeClr val="tx1"/>
            </a:solidFill>
          </a:ln>
        </p:spPr>
      </p:pic>
      <p:sp>
        <p:nvSpPr>
          <p:cNvPr id="2" name="Rectangle 1">
            <a:extLst>
              <a:ext uri="{FF2B5EF4-FFF2-40B4-BE49-F238E27FC236}">
                <a16:creationId xmlns:a16="http://schemas.microsoft.com/office/drawing/2014/main" id="{5A2297D4-28D4-4931-9F9F-DCBA90822F60}"/>
              </a:ext>
            </a:extLst>
          </p:cNvPr>
          <p:cNvSpPr/>
          <p:nvPr/>
        </p:nvSpPr>
        <p:spPr>
          <a:xfrm>
            <a:off x="1428750" y="5235333"/>
            <a:ext cx="6278751" cy="300082"/>
          </a:xfrm>
          <a:prstGeom prst="rect">
            <a:avLst/>
          </a:prstGeom>
        </p:spPr>
        <p:txBody>
          <a:bodyPr wrap="square">
            <a:spAutoFit/>
          </a:bodyPr>
          <a:lstStyle/>
          <a:p>
            <a:pPr defTabSz="685800">
              <a:defRPr/>
            </a:pPr>
            <a:r>
              <a:rPr lang="en-US" sz="1350" dirty="0">
                <a:solidFill>
                  <a:prstClr val="black"/>
                </a:solidFill>
                <a:latin typeface="Arial" charset="0"/>
              </a:rPr>
              <a:t>https://cancercontrol.cancer.gov/brp/hbrb/obesity-energy-balance/working-group</a:t>
            </a:r>
          </a:p>
        </p:txBody>
      </p:sp>
      <p:pic>
        <p:nvPicPr>
          <p:cNvPr id="7" name="Picture 6">
            <a:extLst>
              <a:ext uri="{FF2B5EF4-FFF2-40B4-BE49-F238E27FC236}">
                <a16:creationId xmlns:a16="http://schemas.microsoft.com/office/drawing/2014/main" id="{6B6C48F4-891C-4CD0-AECF-E391C52367EE}"/>
              </a:ext>
            </a:extLst>
          </p:cNvPr>
          <p:cNvPicPr>
            <a:picLocks noChangeAspect="1"/>
          </p:cNvPicPr>
          <p:nvPr/>
        </p:nvPicPr>
        <p:blipFill>
          <a:blip r:embed="rId4"/>
          <a:stretch>
            <a:fillRect/>
          </a:stretch>
        </p:blipFill>
        <p:spPr>
          <a:xfrm>
            <a:off x="1371601" y="5564505"/>
            <a:ext cx="1250156" cy="328613"/>
          </a:xfrm>
          <a:prstGeom prst="rect">
            <a:avLst/>
          </a:prstGeom>
        </p:spPr>
      </p:pic>
    </p:spTree>
    <p:extLst>
      <p:ext uri="{BB962C8B-B14F-4D97-AF65-F5344CB8AC3E}">
        <p14:creationId xmlns:p14="http://schemas.microsoft.com/office/powerpoint/2010/main" val="15333925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EA160-598E-464C-86AA-CAFD382DA80A}"/>
              </a:ext>
            </a:extLst>
          </p:cNvPr>
          <p:cNvSpPr>
            <a:spLocks noGrp="1"/>
          </p:cNvSpPr>
          <p:nvPr>
            <p:ph type="title"/>
          </p:nvPr>
        </p:nvSpPr>
        <p:spPr/>
        <p:txBody>
          <a:bodyPr/>
          <a:lstStyle/>
          <a:p>
            <a:r>
              <a:rPr lang="en-US" sz="4000" b="1" dirty="0"/>
              <a:t>Helpful Web Sites</a:t>
            </a:r>
          </a:p>
        </p:txBody>
      </p:sp>
      <p:sp>
        <p:nvSpPr>
          <p:cNvPr id="3" name="Content Placeholder 2">
            <a:extLst>
              <a:ext uri="{FF2B5EF4-FFF2-40B4-BE49-F238E27FC236}">
                <a16:creationId xmlns:a16="http://schemas.microsoft.com/office/drawing/2014/main" id="{6243939B-877A-4BFC-9C84-FA7554E96AA4}"/>
              </a:ext>
            </a:extLst>
          </p:cNvPr>
          <p:cNvSpPr>
            <a:spLocks noGrp="1"/>
          </p:cNvSpPr>
          <p:nvPr>
            <p:ph sz="quarter" idx="11"/>
          </p:nvPr>
        </p:nvSpPr>
        <p:spPr>
          <a:xfrm>
            <a:off x="4724400" y="1426633"/>
            <a:ext cx="3934968" cy="4800600"/>
          </a:xfrm>
        </p:spPr>
        <p:txBody>
          <a:bodyPr/>
          <a:lstStyle/>
          <a:p>
            <a:r>
              <a:rPr lang="en-US" sz="1600" dirty="0">
                <a:solidFill>
                  <a:srgbClr val="FF0000"/>
                </a:solidFill>
              </a:rPr>
              <a:t>The NCI Grants Process</a:t>
            </a:r>
          </a:p>
          <a:p>
            <a:pPr marL="0" indent="0">
              <a:buNone/>
            </a:pPr>
            <a:r>
              <a:rPr lang="en-US" sz="1200" dirty="0">
                <a:hlinkClick r:id="rId3"/>
              </a:rPr>
              <a:t>http://www.cancer.gov/grants-training/grants-process </a:t>
            </a:r>
            <a:endParaRPr lang="en-US" sz="1200" dirty="0"/>
          </a:p>
          <a:p>
            <a:endParaRPr lang="en-US" sz="1200" dirty="0"/>
          </a:p>
          <a:p>
            <a:r>
              <a:rPr lang="en-US" sz="1600" dirty="0">
                <a:solidFill>
                  <a:srgbClr val="FF0000"/>
                </a:solidFill>
              </a:rPr>
              <a:t>Electronic Submission of Grant Applications </a:t>
            </a:r>
          </a:p>
          <a:p>
            <a:pPr marL="0" indent="0">
              <a:buNone/>
            </a:pPr>
            <a:r>
              <a:rPr lang="en-US" sz="1200" dirty="0">
                <a:hlinkClick r:id="rId4"/>
              </a:rPr>
              <a:t>http://era.nih.gov/</a:t>
            </a:r>
            <a:endParaRPr lang="en-US" sz="1200" dirty="0"/>
          </a:p>
          <a:p>
            <a:endParaRPr lang="en-US" sz="1200" dirty="0"/>
          </a:p>
          <a:p>
            <a:r>
              <a:rPr lang="en-US" sz="1600" dirty="0">
                <a:solidFill>
                  <a:srgbClr val="FF0000"/>
                </a:solidFill>
              </a:rPr>
              <a:t>Funding Opportunities and Notices (NIH Guide)</a:t>
            </a:r>
          </a:p>
          <a:p>
            <a:pPr marL="0" indent="0">
              <a:buNone/>
            </a:pPr>
            <a:r>
              <a:rPr lang="en-US" sz="1200" dirty="0">
                <a:hlinkClick r:id="rId5"/>
              </a:rPr>
              <a:t>http://grants.nih.gov/funding/searchguide/index.html#/</a:t>
            </a:r>
            <a:endParaRPr lang="en-US" sz="1200" dirty="0"/>
          </a:p>
          <a:p>
            <a:pPr marL="0" indent="0">
              <a:buNone/>
            </a:pPr>
            <a:endParaRPr lang="en-US" sz="1200" dirty="0"/>
          </a:p>
          <a:p>
            <a:pPr>
              <a:buFont typeface="Wingdings" panose="05000000000000000000" pitchFamily="2" charset="2"/>
              <a:buChar char="§"/>
            </a:pPr>
            <a:r>
              <a:rPr lang="en-US" sz="1600" dirty="0">
                <a:solidFill>
                  <a:srgbClr val="FF0000"/>
                </a:solidFill>
              </a:rPr>
              <a:t>NIH searchable database of RFAs, PAs, and Guide Notices </a:t>
            </a:r>
            <a:r>
              <a:rPr lang="en-US" sz="1200" dirty="0">
                <a:hlinkClick r:id="rId6"/>
              </a:rPr>
              <a:t>http://grants.nih.gov/funding/index.htm</a:t>
            </a:r>
            <a:endParaRPr lang="en-US" sz="1200" dirty="0"/>
          </a:p>
          <a:p>
            <a:pPr marL="0" indent="0">
              <a:buNone/>
            </a:pPr>
            <a:endParaRPr lang="en-US" dirty="0"/>
          </a:p>
        </p:txBody>
      </p:sp>
      <p:sp>
        <p:nvSpPr>
          <p:cNvPr id="4" name="Content Placeholder 3">
            <a:extLst>
              <a:ext uri="{FF2B5EF4-FFF2-40B4-BE49-F238E27FC236}">
                <a16:creationId xmlns:a16="http://schemas.microsoft.com/office/drawing/2014/main" id="{5D4D4F5C-9545-4C0C-82E2-75606A9A774B}"/>
              </a:ext>
            </a:extLst>
          </p:cNvPr>
          <p:cNvSpPr>
            <a:spLocks noGrp="1"/>
          </p:cNvSpPr>
          <p:nvPr>
            <p:ph sz="quarter" idx="12"/>
          </p:nvPr>
        </p:nvSpPr>
        <p:spPr>
          <a:xfrm>
            <a:off x="493776" y="1426633"/>
            <a:ext cx="4002024" cy="4800600"/>
          </a:xfrm>
        </p:spPr>
        <p:txBody>
          <a:bodyPr/>
          <a:lstStyle/>
          <a:p>
            <a:pPr marL="285750" indent="-285750" algn="l">
              <a:buFont typeface="Wingdings" panose="05000000000000000000" pitchFamily="2" charset="2"/>
              <a:buChar char="§"/>
            </a:pPr>
            <a:r>
              <a:rPr lang="en-US" sz="1600" dirty="0">
                <a:solidFill>
                  <a:srgbClr val="FF0000"/>
                </a:solidFill>
              </a:rPr>
              <a:t>All About Grants Podcast</a:t>
            </a:r>
          </a:p>
          <a:p>
            <a:pPr algn="l"/>
            <a:r>
              <a:rPr lang="en-US" sz="1200" dirty="0">
                <a:hlinkClick r:id="rId7"/>
              </a:rPr>
              <a:t>http://grants.nih.gov/podcasts/All_About_Grants/index.htm</a:t>
            </a:r>
            <a:endParaRPr lang="en-US" sz="1800" dirty="0"/>
          </a:p>
          <a:p>
            <a:pPr marL="285750" indent="-285750" algn="l">
              <a:buFont typeface="Wingdings" panose="05000000000000000000" pitchFamily="2" charset="2"/>
              <a:buChar char="§"/>
            </a:pPr>
            <a:endParaRPr lang="en-US" sz="1600" dirty="0"/>
          </a:p>
          <a:p>
            <a:pPr marL="285750" indent="-285750" algn="l">
              <a:buFont typeface="Wingdings" panose="05000000000000000000" pitchFamily="2" charset="2"/>
              <a:buChar char="§"/>
            </a:pPr>
            <a:r>
              <a:rPr lang="en-US" sz="1600" dirty="0" err="1">
                <a:solidFill>
                  <a:srgbClr val="FF0000"/>
                </a:solidFill>
              </a:rPr>
              <a:t>RePORTER</a:t>
            </a:r>
            <a:endParaRPr lang="en-US" sz="1600" dirty="0">
              <a:solidFill>
                <a:srgbClr val="FF0000"/>
              </a:solidFill>
            </a:endParaRPr>
          </a:p>
          <a:p>
            <a:pPr algn="l"/>
            <a:r>
              <a:rPr lang="en-US" sz="1600" dirty="0"/>
              <a:t> </a:t>
            </a:r>
            <a:r>
              <a:rPr lang="en-US" sz="1400" dirty="0">
                <a:hlinkClick r:id="rId8"/>
              </a:rPr>
              <a:t>http://projectreporter.nih.gov/reporter.cfm</a:t>
            </a:r>
            <a:endParaRPr lang="en-US" sz="1600" dirty="0"/>
          </a:p>
          <a:p>
            <a:pPr algn="l"/>
            <a:r>
              <a:rPr lang="en-US" sz="1400" dirty="0"/>
              <a:t>Includes information from NIH project databases and funding records, PubMed abstracts and full-text articles, and U.S. Patent and Trademark Office Project descriptions, funding details, and research results</a:t>
            </a:r>
          </a:p>
          <a:p>
            <a:pPr marL="285750" indent="-285750" algn="l">
              <a:buFont typeface="Wingdings" panose="05000000000000000000" pitchFamily="2" charset="2"/>
              <a:buChar char="§"/>
            </a:pPr>
            <a:endParaRPr lang="en-US" sz="1600" dirty="0"/>
          </a:p>
          <a:p>
            <a:pPr marL="285750" indent="-285750" algn="l">
              <a:buFont typeface="Wingdings" panose="05000000000000000000" pitchFamily="2" charset="2"/>
              <a:buChar char="§"/>
            </a:pPr>
            <a:r>
              <a:rPr lang="en-US" sz="1600" dirty="0">
                <a:solidFill>
                  <a:srgbClr val="FF0000"/>
                </a:solidFill>
              </a:rPr>
              <a:t>NIH Extramural Nexus – Monthly newsletter for the extramural community</a:t>
            </a:r>
            <a:r>
              <a:rPr lang="en-US" sz="1600" dirty="0"/>
              <a:t>  </a:t>
            </a:r>
            <a:r>
              <a:rPr lang="en-US" sz="1400" dirty="0">
                <a:hlinkClick r:id="rId9"/>
              </a:rPr>
              <a:t>http://grants.nih.gov/grants/nexus.htm</a:t>
            </a:r>
            <a:endParaRPr lang="en-US" sz="1600" dirty="0"/>
          </a:p>
          <a:p>
            <a:endParaRPr lang="en-US" dirty="0"/>
          </a:p>
          <a:p>
            <a:endParaRPr lang="en-US" dirty="0"/>
          </a:p>
        </p:txBody>
      </p:sp>
    </p:spTree>
    <p:extLst>
      <p:ext uri="{BB962C8B-B14F-4D97-AF65-F5344CB8AC3E}">
        <p14:creationId xmlns:p14="http://schemas.microsoft.com/office/powerpoint/2010/main" val="3531487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46861-78FD-4094-AEA5-BDF33E312B89}"/>
              </a:ext>
            </a:extLst>
          </p:cNvPr>
          <p:cNvSpPr>
            <a:spLocks noGrp="1"/>
          </p:cNvSpPr>
          <p:nvPr>
            <p:ph type="title"/>
          </p:nvPr>
        </p:nvSpPr>
        <p:spPr>
          <a:xfrm>
            <a:off x="990600" y="381000"/>
            <a:ext cx="6629400" cy="346456"/>
          </a:xfrm>
        </p:spPr>
        <p:txBody>
          <a:bodyPr/>
          <a:lstStyle/>
          <a:p>
            <a:pPr algn="ctr"/>
            <a:r>
              <a:rPr lang="en-US" sz="4000" b="1" dirty="0"/>
              <a:t>Grant Mechanisms </a:t>
            </a:r>
          </a:p>
        </p:txBody>
      </p:sp>
      <p:sp>
        <p:nvSpPr>
          <p:cNvPr id="3" name="Content Placeholder 2">
            <a:extLst>
              <a:ext uri="{FF2B5EF4-FFF2-40B4-BE49-F238E27FC236}">
                <a16:creationId xmlns:a16="http://schemas.microsoft.com/office/drawing/2014/main" id="{8C05AB4A-C0FC-4056-9B9E-E6297216F1AD}"/>
              </a:ext>
            </a:extLst>
          </p:cNvPr>
          <p:cNvSpPr>
            <a:spLocks noGrp="1"/>
          </p:cNvSpPr>
          <p:nvPr>
            <p:ph sz="quarter" idx="11"/>
          </p:nvPr>
        </p:nvSpPr>
        <p:spPr>
          <a:xfrm>
            <a:off x="381000" y="914400"/>
            <a:ext cx="8610600" cy="4800600"/>
          </a:xfrm>
        </p:spPr>
        <p:txBody>
          <a:bodyPr/>
          <a:lstStyle/>
          <a:p>
            <a:r>
              <a:rPr lang="en-US" sz="2200" dirty="0">
                <a:solidFill>
                  <a:schemeClr val="tx1">
                    <a:lumMod val="75000"/>
                  </a:schemeClr>
                </a:solidFill>
              </a:rPr>
              <a:t>R03 – Small Research Grants </a:t>
            </a:r>
          </a:p>
          <a:p>
            <a:r>
              <a:rPr lang="en-US" sz="2200" b="1" dirty="0">
                <a:solidFill>
                  <a:srgbClr val="0070C0"/>
                </a:solidFill>
              </a:rPr>
              <a:t>R21 – Exploratory/Developmental Grants</a:t>
            </a:r>
          </a:p>
          <a:p>
            <a:r>
              <a:rPr lang="en-US" sz="2200" b="1" dirty="0">
                <a:solidFill>
                  <a:srgbClr val="0070C0"/>
                </a:solidFill>
              </a:rPr>
              <a:t>R01 – Research Projects</a:t>
            </a:r>
          </a:p>
          <a:p>
            <a:r>
              <a:rPr lang="en-US" sz="2200" b="1" dirty="0">
                <a:solidFill>
                  <a:srgbClr val="0070C0"/>
                </a:solidFill>
              </a:rPr>
              <a:t>K-Awards @ NCI – Training Awards</a:t>
            </a:r>
          </a:p>
          <a:p>
            <a:r>
              <a:rPr lang="en-US" sz="2200" dirty="0"/>
              <a:t>R13 – Conference Grants</a:t>
            </a:r>
          </a:p>
          <a:p>
            <a:r>
              <a:rPr lang="en-US" sz="2200" dirty="0"/>
              <a:t>R15 – AREA awards</a:t>
            </a:r>
          </a:p>
          <a:p>
            <a:r>
              <a:rPr lang="en-US" sz="2200" dirty="0"/>
              <a:t>P01/P50 – Research Program Projects </a:t>
            </a:r>
          </a:p>
          <a:p>
            <a:r>
              <a:rPr lang="en-US" sz="2200" dirty="0"/>
              <a:t>U01/U54 – Cooperative Agreements</a:t>
            </a:r>
          </a:p>
          <a:p>
            <a:r>
              <a:rPr lang="en-US" sz="2200" dirty="0"/>
              <a:t>T41/T42 - SBIR/STTR – Technology Grants</a:t>
            </a:r>
          </a:p>
          <a:p>
            <a:pPr marL="0" indent="0">
              <a:buNone/>
            </a:pPr>
            <a:r>
              <a:rPr lang="en-US" sz="2400" dirty="0">
                <a:solidFill>
                  <a:srgbClr val="0000FF"/>
                </a:solidFill>
                <a:hlinkClick r:id="rId3">
                  <a:extLst>
                    <a:ext uri="{A12FA001-AC4F-418D-AE19-62706E023703}">
                      <ahyp:hlinkClr xmlns:ahyp="http://schemas.microsoft.com/office/drawing/2018/hyperlinkcolor" val="tx"/>
                    </a:ext>
                  </a:extLst>
                </a:hlinkClick>
              </a:rPr>
              <a:t>http://grants.nih.gov/grants/funding/funding_program.htm</a:t>
            </a:r>
            <a:endParaRPr lang="en-US" sz="2400" dirty="0">
              <a:solidFill>
                <a:srgbClr val="0000FF"/>
              </a:solidFill>
            </a:endParaRPr>
          </a:p>
          <a:p>
            <a:pPr marL="0" indent="0">
              <a:buNone/>
            </a:pPr>
            <a:r>
              <a:rPr lang="en-US" sz="2400" dirty="0">
                <a:solidFill>
                  <a:srgbClr val="0000FF"/>
                </a:solidFill>
                <a:hlinkClick r:id="rId4">
                  <a:extLst>
                    <a:ext uri="{A12FA001-AC4F-418D-AE19-62706E023703}">
                      <ahyp:hlinkClr xmlns:ahyp="http://schemas.microsoft.com/office/drawing/2018/hyperlinkcolor" val="tx"/>
                    </a:ext>
                  </a:extLst>
                </a:hlinkClick>
              </a:rPr>
              <a:t>http://deainfo.nci.nih.gov/flash/awards.htm</a:t>
            </a:r>
            <a:endParaRPr lang="en-US" sz="2400" dirty="0">
              <a:solidFill>
                <a:srgbClr val="0000FF"/>
              </a:solidFill>
            </a:endParaRPr>
          </a:p>
          <a:p>
            <a:endParaRPr lang="en-US" dirty="0"/>
          </a:p>
        </p:txBody>
      </p:sp>
    </p:spTree>
    <p:extLst>
      <p:ext uri="{BB962C8B-B14F-4D97-AF65-F5344CB8AC3E}">
        <p14:creationId xmlns:p14="http://schemas.microsoft.com/office/powerpoint/2010/main" val="10669324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62677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5086F-8BA9-4A4F-8ABC-87A149B1D42D}"/>
              </a:ext>
            </a:extLst>
          </p:cNvPr>
          <p:cNvSpPr>
            <a:spLocks noGrp="1"/>
          </p:cNvSpPr>
          <p:nvPr>
            <p:ph type="title"/>
          </p:nvPr>
        </p:nvSpPr>
        <p:spPr>
          <a:xfrm>
            <a:off x="483458" y="990600"/>
            <a:ext cx="8458200" cy="423193"/>
          </a:xfrm>
        </p:spPr>
        <p:txBody>
          <a:bodyPr/>
          <a:lstStyle/>
          <a:p>
            <a:pPr algn="ctr"/>
            <a:r>
              <a:rPr lang="en-US" sz="3600" b="1" dirty="0"/>
              <a:t>NIH Electronic Research Administration  </a:t>
            </a:r>
            <a:r>
              <a:rPr lang="en-US" sz="3600" b="1" dirty="0">
                <a:solidFill>
                  <a:srgbClr val="002060"/>
                </a:solidFill>
                <a:hlinkClick r:id="rId3"/>
              </a:rPr>
              <a:t>eRA</a:t>
            </a:r>
            <a:endParaRPr lang="en-US" sz="3600" b="1" dirty="0">
              <a:solidFill>
                <a:srgbClr val="002060"/>
              </a:solidFill>
            </a:endParaRPr>
          </a:p>
        </p:txBody>
      </p:sp>
      <p:pic>
        <p:nvPicPr>
          <p:cNvPr id="7" name="Content Placeholder 6" descr="A screenshot of a social media post&#10;&#10;Description generated with very high confidence">
            <a:extLst>
              <a:ext uri="{FF2B5EF4-FFF2-40B4-BE49-F238E27FC236}">
                <a16:creationId xmlns:a16="http://schemas.microsoft.com/office/drawing/2014/main" id="{61BC6875-0C04-427A-AB0C-A0267788D3BA}"/>
              </a:ext>
            </a:extLst>
          </p:cNvPr>
          <p:cNvPicPr>
            <a:picLocks noGrp="1" noChangeAspect="1"/>
          </p:cNvPicPr>
          <p:nvPr>
            <p:ph sz="quarter" idx="11"/>
          </p:nvPr>
        </p:nvPicPr>
        <p:blipFill>
          <a:blip r:embed="rId4" cstate="print">
            <a:extLst>
              <a:ext uri="{28A0092B-C50C-407E-A947-70E740481C1C}">
                <a14:useLocalDpi xmlns:a14="http://schemas.microsoft.com/office/drawing/2010/main" val="0"/>
              </a:ext>
            </a:extLst>
          </a:blip>
          <a:stretch>
            <a:fillRect/>
          </a:stretch>
        </p:blipFill>
        <p:spPr>
          <a:xfrm>
            <a:off x="481013" y="2089400"/>
            <a:ext cx="8166100" cy="3476125"/>
          </a:xfrm>
        </p:spPr>
      </p:pic>
    </p:spTree>
    <p:extLst>
      <p:ext uri="{BB962C8B-B14F-4D97-AF65-F5344CB8AC3E}">
        <p14:creationId xmlns:p14="http://schemas.microsoft.com/office/powerpoint/2010/main" val="35465434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EC877-569D-443C-B7F0-9CD8142CAD1F}"/>
              </a:ext>
            </a:extLst>
          </p:cNvPr>
          <p:cNvSpPr>
            <a:spLocks noGrp="1"/>
          </p:cNvSpPr>
          <p:nvPr>
            <p:ph type="title"/>
          </p:nvPr>
        </p:nvSpPr>
        <p:spPr>
          <a:xfrm>
            <a:off x="304800" y="609600"/>
            <a:ext cx="8165592" cy="533400"/>
          </a:xfrm>
        </p:spPr>
        <p:txBody>
          <a:bodyPr/>
          <a:lstStyle/>
          <a:p>
            <a:pPr algn="ctr"/>
            <a:r>
              <a:rPr lang="en-US" sz="3600" b="1" dirty="0"/>
              <a:t>Gateways To Information: Center For Scientific Review (</a:t>
            </a:r>
            <a:r>
              <a:rPr lang="en-US" sz="3600" b="1" dirty="0">
                <a:hlinkClick r:id="rId3"/>
              </a:rPr>
              <a:t>CSR</a:t>
            </a:r>
            <a:r>
              <a:rPr lang="en-US" sz="3600" b="1" dirty="0"/>
              <a:t>) </a:t>
            </a:r>
          </a:p>
        </p:txBody>
      </p:sp>
      <p:pic>
        <p:nvPicPr>
          <p:cNvPr id="7" name="Content Placeholder 6" descr="A screenshot of a social media post&#10;&#10;Description generated with very high confidence">
            <a:extLst>
              <a:ext uri="{FF2B5EF4-FFF2-40B4-BE49-F238E27FC236}">
                <a16:creationId xmlns:a16="http://schemas.microsoft.com/office/drawing/2014/main" id="{713E5A72-23FF-4C7F-A787-11305B1B18EA}"/>
              </a:ext>
            </a:extLst>
          </p:cNvPr>
          <p:cNvPicPr>
            <a:picLocks noGrp="1" noChangeAspect="1"/>
          </p:cNvPicPr>
          <p:nvPr>
            <p:ph sz="quarter" idx="11"/>
          </p:nvPr>
        </p:nvPicPr>
        <p:blipFill>
          <a:blip r:embed="rId4" cstate="print">
            <a:extLst>
              <a:ext uri="{28A0092B-C50C-407E-A947-70E740481C1C}">
                <a14:useLocalDpi xmlns:a14="http://schemas.microsoft.com/office/drawing/2010/main" val="0"/>
              </a:ext>
            </a:extLst>
          </a:blip>
          <a:stretch>
            <a:fillRect/>
          </a:stretch>
        </p:blipFill>
        <p:spPr>
          <a:xfrm>
            <a:off x="1600200" y="1752599"/>
            <a:ext cx="5715000" cy="4475163"/>
          </a:xfrm>
        </p:spPr>
      </p:pic>
    </p:spTree>
    <p:extLst>
      <p:ext uri="{BB962C8B-B14F-4D97-AF65-F5344CB8AC3E}">
        <p14:creationId xmlns:p14="http://schemas.microsoft.com/office/powerpoint/2010/main" val="20100133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1F4F9-EB0B-4473-88EF-29B00630A081}"/>
              </a:ext>
            </a:extLst>
          </p:cNvPr>
          <p:cNvSpPr>
            <a:spLocks noGrp="1"/>
          </p:cNvSpPr>
          <p:nvPr>
            <p:ph type="title"/>
          </p:nvPr>
        </p:nvSpPr>
        <p:spPr>
          <a:xfrm>
            <a:off x="76200" y="76200"/>
            <a:ext cx="8991599" cy="838200"/>
          </a:xfrm>
        </p:spPr>
        <p:txBody>
          <a:bodyPr/>
          <a:lstStyle/>
          <a:p>
            <a:pPr algn="ctr"/>
            <a:r>
              <a:rPr lang="en-US" sz="3000" b="1" dirty="0"/>
              <a:t>The Most Frequently Asked Questions About Peer Review</a:t>
            </a:r>
          </a:p>
        </p:txBody>
      </p:sp>
      <p:sp>
        <p:nvSpPr>
          <p:cNvPr id="3" name="Content Placeholder 2">
            <a:extLst>
              <a:ext uri="{FF2B5EF4-FFF2-40B4-BE49-F238E27FC236}">
                <a16:creationId xmlns:a16="http://schemas.microsoft.com/office/drawing/2014/main" id="{CFFF74E0-C2B1-40A1-9A49-5EF8000EA7D3}"/>
              </a:ext>
            </a:extLst>
          </p:cNvPr>
          <p:cNvSpPr>
            <a:spLocks noGrp="1"/>
          </p:cNvSpPr>
          <p:nvPr>
            <p:ph sz="quarter" idx="11"/>
          </p:nvPr>
        </p:nvSpPr>
        <p:spPr>
          <a:xfrm>
            <a:off x="152400" y="990600"/>
            <a:ext cx="8915400" cy="5486399"/>
          </a:xfrm>
        </p:spPr>
        <p:txBody>
          <a:bodyPr/>
          <a:lstStyle/>
          <a:p>
            <a:pPr>
              <a:spcAft>
                <a:spcPts val="0"/>
              </a:spcAft>
            </a:pPr>
            <a:r>
              <a:rPr lang="en-US" sz="3200" dirty="0">
                <a:latin typeface="Calibri" panose="020F0502020204030204" pitchFamily="34" charset="0"/>
                <a:cs typeface="Calibri" panose="020F0502020204030204" pitchFamily="34" charset="0"/>
              </a:rPr>
              <a:t>How do I determine the correct study section to submit to? </a:t>
            </a:r>
          </a:p>
          <a:p>
            <a:pPr lvl="1">
              <a:spcAft>
                <a:spcPts val="0"/>
              </a:spcAft>
              <a:buClr>
                <a:schemeClr val="accent6"/>
              </a:buClr>
            </a:pPr>
            <a:r>
              <a:rPr lang="en-US" sz="2400" dirty="0">
                <a:solidFill>
                  <a:srgbClr val="0070C0"/>
                </a:solidFill>
                <a:latin typeface="Calibri" panose="020F0502020204030204" pitchFamily="34" charset="0"/>
                <a:cs typeface="Calibri" panose="020F0502020204030204" pitchFamily="34" charset="0"/>
              </a:rPr>
              <a:t>Review descriptions on CSR website</a:t>
            </a:r>
          </a:p>
          <a:p>
            <a:pPr lvl="2">
              <a:spcAft>
                <a:spcPts val="0"/>
              </a:spcAft>
              <a:buClr>
                <a:schemeClr val="accent6"/>
              </a:buClr>
            </a:pPr>
            <a:r>
              <a:rPr lang="en-US" sz="2400" dirty="0">
                <a:solidFill>
                  <a:srgbClr val="0070C0"/>
                </a:solidFill>
                <a:latin typeface="Calibri" panose="020F0502020204030204" pitchFamily="34" charset="0"/>
                <a:cs typeface="Calibri" panose="020F0502020204030204" pitchFamily="34" charset="0"/>
              </a:rPr>
              <a:t>Evaluating Panel Quality in Review (ENQUIRE)</a:t>
            </a:r>
          </a:p>
          <a:p>
            <a:pPr lvl="2">
              <a:spcAft>
                <a:spcPts val="0"/>
              </a:spcAft>
              <a:buClr>
                <a:schemeClr val="accent6"/>
              </a:buClr>
            </a:pPr>
            <a:r>
              <a:rPr lang="en-US" sz="2400" dirty="0">
                <a:solidFill>
                  <a:srgbClr val="0070C0"/>
                </a:solidFill>
                <a:latin typeface="Calibri" panose="020F0502020204030204" pitchFamily="34" charset="0"/>
                <a:cs typeface="Calibri" panose="020F0502020204030204" pitchFamily="34" charset="0"/>
              </a:rPr>
              <a:t>Assisted Referral Tool (ART)</a:t>
            </a:r>
          </a:p>
          <a:p>
            <a:pPr lvl="1">
              <a:spcAft>
                <a:spcPts val="0"/>
              </a:spcAft>
              <a:buClr>
                <a:schemeClr val="accent6"/>
              </a:buClr>
            </a:pPr>
            <a:r>
              <a:rPr lang="en-US" sz="2400" dirty="0">
                <a:solidFill>
                  <a:srgbClr val="0070C0"/>
                </a:solidFill>
                <a:latin typeface="Calibri" panose="020F0502020204030204" pitchFamily="34" charset="0"/>
                <a:cs typeface="Calibri" panose="020F0502020204030204" pitchFamily="34" charset="0"/>
              </a:rPr>
              <a:t>Review members list</a:t>
            </a:r>
          </a:p>
          <a:p>
            <a:pPr lvl="1">
              <a:spcAft>
                <a:spcPts val="0"/>
              </a:spcAft>
              <a:buClr>
                <a:schemeClr val="accent6"/>
              </a:buClr>
            </a:pPr>
            <a:r>
              <a:rPr lang="en-US" sz="2400" dirty="0">
                <a:solidFill>
                  <a:srgbClr val="0070C0"/>
                </a:solidFill>
                <a:latin typeface="Calibri" panose="020F0502020204030204" pitchFamily="34" charset="0"/>
                <a:cs typeface="Calibri" panose="020F0502020204030204" pitchFamily="34" charset="0"/>
              </a:rPr>
              <a:t>Identify needed expertise for your project</a:t>
            </a:r>
          </a:p>
          <a:p>
            <a:pPr lvl="1">
              <a:spcAft>
                <a:spcPts val="0"/>
              </a:spcAft>
              <a:buClr>
                <a:schemeClr val="accent6"/>
              </a:buClr>
            </a:pPr>
            <a:r>
              <a:rPr lang="en-US" sz="2400" dirty="0">
                <a:solidFill>
                  <a:srgbClr val="0070C0"/>
                </a:solidFill>
                <a:latin typeface="Calibri" panose="020F0502020204030204" pitchFamily="34" charset="0"/>
                <a:cs typeface="Calibri" panose="020F0502020204030204" pitchFamily="34" charset="0"/>
              </a:rPr>
              <a:t>Talk to NIH program staff</a:t>
            </a:r>
          </a:p>
          <a:p>
            <a:pPr>
              <a:spcAft>
                <a:spcPts val="0"/>
              </a:spcAft>
            </a:pPr>
            <a:r>
              <a:rPr lang="en-US" sz="3200" dirty="0">
                <a:latin typeface="Calibri" panose="020F0502020204030204" pitchFamily="34" charset="0"/>
                <a:cs typeface="Calibri" panose="020F0502020204030204" pitchFamily="34" charset="0"/>
              </a:rPr>
              <a:t>How do I request a Study Section and Convey Other Information to NIH </a:t>
            </a:r>
            <a:r>
              <a:rPr lang="en-US" dirty="0">
                <a:latin typeface="Calibri" panose="020F0502020204030204" pitchFamily="34" charset="0"/>
                <a:cs typeface="Calibri" panose="020F0502020204030204" pitchFamily="34" charset="0"/>
                <a:hlinkClick r:id="rId3"/>
              </a:rPr>
              <a:t>http://grants.nih.gov/grants/how-to-apply-application-guide/forms-e/general/g.600-phs-assignment-request-form.htm</a:t>
            </a:r>
            <a:endParaRPr lang="en-US" dirty="0">
              <a:latin typeface="Calibri" panose="020F0502020204030204" pitchFamily="34" charset="0"/>
              <a:cs typeface="Calibri" panose="020F0502020204030204" pitchFamily="34" charset="0"/>
            </a:endParaRPr>
          </a:p>
          <a:p>
            <a:pPr>
              <a:spcAft>
                <a:spcPts val="0"/>
              </a:spcAft>
            </a:pPr>
            <a:r>
              <a:rPr lang="en-US" sz="3200" dirty="0">
                <a:latin typeface="Calibri" panose="020F0502020204030204" pitchFamily="34" charset="0"/>
                <a:cs typeface="Calibri" panose="020F0502020204030204" pitchFamily="34" charset="0"/>
              </a:rPr>
              <a:t>What are the main comments from review?</a:t>
            </a:r>
          </a:p>
          <a:p>
            <a:pPr>
              <a:spcAft>
                <a:spcPts val="0"/>
              </a:spcAft>
            </a:pPr>
            <a:r>
              <a:rPr lang="en-US" sz="3200" dirty="0">
                <a:latin typeface="Calibri" panose="020F0502020204030204" pitchFamily="34" charset="0"/>
                <a:cs typeface="Calibri" panose="020F0502020204030204" pitchFamily="34" charset="0"/>
              </a:rPr>
              <a:t>How did my application score? </a:t>
            </a:r>
          </a:p>
          <a:p>
            <a:endParaRPr lang="en-US" dirty="0"/>
          </a:p>
        </p:txBody>
      </p:sp>
    </p:spTree>
    <p:extLst>
      <p:ext uri="{BB962C8B-B14F-4D97-AF65-F5344CB8AC3E}">
        <p14:creationId xmlns:p14="http://schemas.microsoft.com/office/powerpoint/2010/main" val="9706224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0DF75-D32E-4475-8E2D-D509759AE234}"/>
              </a:ext>
            </a:extLst>
          </p:cNvPr>
          <p:cNvSpPr>
            <a:spLocks noGrp="1"/>
          </p:cNvSpPr>
          <p:nvPr>
            <p:ph type="title"/>
          </p:nvPr>
        </p:nvSpPr>
        <p:spPr>
          <a:xfrm>
            <a:off x="304800" y="152400"/>
            <a:ext cx="8839200" cy="762000"/>
          </a:xfrm>
        </p:spPr>
        <p:txBody>
          <a:bodyPr/>
          <a:lstStyle/>
          <a:p>
            <a:r>
              <a:rPr lang="en-US" sz="3200" b="1" dirty="0"/>
              <a:t>Elements of the Summary Statement</a:t>
            </a:r>
          </a:p>
        </p:txBody>
      </p:sp>
      <p:sp>
        <p:nvSpPr>
          <p:cNvPr id="3" name="Content Placeholder 2">
            <a:extLst>
              <a:ext uri="{FF2B5EF4-FFF2-40B4-BE49-F238E27FC236}">
                <a16:creationId xmlns:a16="http://schemas.microsoft.com/office/drawing/2014/main" id="{8FB58CD9-D50A-4660-8165-8B5A5A0F0A28}"/>
              </a:ext>
            </a:extLst>
          </p:cNvPr>
          <p:cNvSpPr>
            <a:spLocks noGrp="1"/>
          </p:cNvSpPr>
          <p:nvPr>
            <p:ph sz="quarter" idx="11"/>
          </p:nvPr>
        </p:nvSpPr>
        <p:spPr>
          <a:xfrm>
            <a:off x="457200" y="1676400"/>
            <a:ext cx="8189913" cy="4876799"/>
          </a:xfrm>
        </p:spPr>
        <p:txBody>
          <a:bodyPr/>
          <a:lstStyle/>
          <a:p>
            <a:r>
              <a:rPr lang="en-US" sz="2600" dirty="0"/>
              <a:t>Overall Impact Score</a:t>
            </a:r>
          </a:p>
          <a:p>
            <a:r>
              <a:rPr lang="en-US" sz="2600" dirty="0"/>
              <a:t>Percentile</a:t>
            </a:r>
          </a:p>
          <a:p>
            <a:r>
              <a:rPr lang="en-US" sz="2600" dirty="0"/>
              <a:t>Scored Review Criteria</a:t>
            </a:r>
          </a:p>
          <a:p>
            <a:pPr lvl="1"/>
            <a:r>
              <a:rPr lang="en-US" sz="2400" b="1" dirty="0">
                <a:solidFill>
                  <a:srgbClr val="0070C0"/>
                </a:solidFill>
              </a:rPr>
              <a:t>Significance</a:t>
            </a:r>
          </a:p>
          <a:p>
            <a:pPr lvl="1"/>
            <a:r>
              <a:rPr lang="en-US" sz="2400" dirty="0">
                <a:solidFill>
                  <a:srgbClr val="0070C0"/>
                </a:solidFill>
              </a:rPr>
              <a:t>Investigators (s)</a:t>
            </a:r>
          </a:p>
          <a:p>
            <a:pPr lvl="1"/>
            <a:r>
              <a:rPr lang="en-US" sz="2400" dirty="0">
                <a:solidFill>
                  <a:srgbClr val="0070C0"/>
                </a:solidFill>
              </a:rPr>
              <a:t>Innovation</a:t>
            </a:r>
          </a:p>
          <a:p>
            <a:pPr lvl="1"/>
            <a:r>
              <a:rPr lang="en-US" sz="2400" b="1" dirty="0">
                <a:solidFill>
                  <a:srgbClr val="0070C0"/>
                </a:solidFill>
              </a:rPr>
              <a:t>Approach</a:t>
            </a:r>
          </a:p>
          <a:p>
            <a:pPr lvl="1"/>
            <a:r>
              <a:rPr lang="en-US" sz="2400" dirty="0">
                <a:solidFill>
                  <a:srgbClr val="0070C0"/>
                </a:solidFill>
              </a:rPr>
              <a:t>Environment</a:t>
            </a:r>
          </a:p>
        </p:txBody>
      </p:sp>
    </p:spTree>
    <p:extLst>
      <p:ext uri="{BB962C8B-B14F-4D97-AF65-F5344CB8AC3E}">
        <p14:creationId xmlns:p14="http://schemas.microsoft.com/office/powerpoint/2010/main" val="37695892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2C4DC-5143-4D8E-B52C-55587C65FADC}"/>
              </a:ext>
            </a:extLst>
          </p:cNvPr>
          <p:cNvSpPr>
            <a:spLocks noGrp="1"/>
          </p:cNvSpPr>
          <p:nvPr>
            <p:ph type="title"/>
          </p:nvPr>
        </p:nvSpPr>
        <p:spPr>
          <a:xfrm>
            <a:off x="304800" y="152400"/>
            <a:ext cx="8125968" cy="533937"/>
          </a:xfrm>
        </p:spPr>
        <p:txBody>
          <a:bodyPr/>
          <a:lstStyle/>
          <a:p>
            <a:r>
              <a:rPr lang="en-US" sz="2800" b="1" dirty="0"/>
              <a:t>Pre-Award Process</a:t>
            </a:r>
            <a:endParaRPr lang="en-US" sz="2800" dirty="0"/>
          </a:p>
        </p:txBody>
      </p:sp>
      <p:sp>
        <p:nvSpPr>
          <p:cNvPr id="3" name="Content Placeholder 2">
            <a:extLst>
              <a:ext uri="{FF2B5EF4-FFF2-40B4-BE49-F238E27FC236}">
                <a16:creationId xmlns:a16="http://schemas.microsoft.com/office/drawing/2014/main" id="{4D5668B4-2444-4B27-ADC2-F82F934D8AEB}"/>
              </a:ext>
            </a:extLst>
          </p:cNvPr>
          <p:cNvSpPr>
            <a:spLocks noGrp="1"/>
          </p:cNvSpPr>
          <p:nvPr>
            <p:ph sz="quarter" idx="11"/>
          </p:nvPr>
        </p:nvSpPr>
        <p:spPr>
          <a:xfrm>
            <a:off x="228600" y="990600"/>
            <a:ext cx="8762999" cy="5638800"/>
          </a:xfrm>
        </p:spPr>
        <p:txBody>
          <a:bodyPr/>
          <a:lstStyle/>
          <a:p>
            <a:r>
              <a:rPr lang="en-US" b="1" dirty="0">
                <a:solidFill>
                  <a:schemeClr val="tx1">
                    <a:lumMod val="50000"/>
                  </a:schemeClr>
                </a:solidFill>
              </a:rPr>
              <a:t>Just in Time (JIT) Information</a:t>
            </a:r>
          </a:p>
          <a:p>
            <a:pPr lvl="1"/>
            <a:r>
              <a:rPr lang="en-US" dirty="0">
                <a:hlinkClick r:id="rId3"/>
              </a:rPr>
              <a:t>Other support</a:t>
            </a:r>
            <a:endParaRPr lang="en-US" dirty="0"/>
          </a:p>
          <a:p>
            <a:pPr lvl="1"/>
            <a:r>
              <a:rPr lang="en-US" dirty="0"/>
              <a:t>Certification of </a:t>
            </a:r>
            <a:r>
              <a:rPr lang="en-US" u="sng" dirty="0">
                <a:hlinkClick r:id="rId4"/>
              </a:rPr>
              <a:t>Institutional Review Board (IRB)</a:t>
            </a:r>
            <a:r>
              <a:rPr lang="en-US" dirty="0"/>
              <a:t> approval</a:t>
            </a:r>
          </a:p>
          <a:p>
            <a:pPr lvl="1"/>
            <a:r>
              <a:rPr lang="en-US" dirty="0"/>
              <a:t>Certification of </a:t>
            </a:r>
            <a:r>
              <a:rPr lang="en-US" dirty="0">
                <a:hlinkClick r:id="rId5"/>
              </a:rPr>
              <a:t>Institutional Animal Care and Use Committee (IACUC)</a:t>
            </a:r>
            <a:r>
              <a:rPr lang="en-US" dirty="0"/>
              <a:t> approval</a:t>
            </a:r>
          </a:p>
          <a:p>
            <a:pPr lvl="1"/>
            <a:r>
              <a:rPr lang="en-US" dirty="0">
                <a:hlinkClick r:id="rId6"/>
              </a:rPr>
              <a:t>Human subjects training certification</a:t>
            </a:r>
            <a:r>
              <a:rPr lang="en-US" dirty="0"/>
              <a:t> for all key personnel</a:t>
            </a:r>
          </a:p>
          <a:p>
            <a:r>
              <a:rPr lang="en-US" b="1" dirty="0"/>
              <a:t>Negotiation of Competing Award</a:t>
            </a:r>
          </a:p>
          <a:p>
            <a:pPr lvl="1"/>
            <a:r>
              <a:rPr lang="en-US" b="1" dirty="0"/>
              <a:t>Initial peer review recommendations:</a:t>
            </a:r>
            <a:r>
              <a:rPr lang="en-US" dirty="0"/>
              <a:t> Summary statement may recommend changes to the specific aims and/or budget modifications </a:t>
            </a:r>
          </a:p>
          <a:p>
            <a:pPr lvl="1"/>
            <a:r>
              <a:rPr lang="en-US" b="1" dirty="0"/>
              <a:t>Overlap:</a:t>
            </a:r>
            <a:r>
              <a:rPr lang="en-US" dirty="0"/>
              <a:t> Ensure there is no scientific, budgetary, or commitment overlap with already funded projects</a:t>
            </a:r>
          </a:p>
          <a:p>
            <a:pPr lvl="1"/>
            <a:r>
              <a:rPr lang="en-US" b="1" dirty="0"/>
              <a:t>Level of effort:</a:t>
            </a:r>
            <a:r>
              <a:rPr lang="en-US" dirty="0"/>
              <a:t> Ensure sufficient levels of effort are committed to support the approved project.</a:t>
            </a:r>
          </a:p>
          <a:p>
            <a:pPr lvl="1"/>
            <a:r>
              <a:rPr lang="en-US" b="1" dirty="0"/>
              <a:t>Budget/programmatic modification:</a:t>
            </a:r>
            <a:r>
              <a:rPr lang="en-US" dirty="0"/>
              <a:t> Budget reduction if sufficient funds are not available to support project at 100 percent of the recommended level.</a:t>
            </a:r>
          </a:p>
          <a:p>
            <a:endParaRPr lang="en-US" dirty="0"/>
          </a:p>
        </p:txBody>
      </p:sp>
    </p:spTree>
    <p:extLst>
      <p:ext uri="{BB962C8B-B14F-4D97-AF65-F5344CB8AC3E}">
        <p14:creationId xmlns:p14="http://schemas.microsoft.com/office/powerpoint/2010/main" val="42521256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6EEC0-81A2-4297-91E7-33DD7D4E54D9}"/>
              </a:ext>
            </a:extLst>
          </p:cNvPr>
          <p:cNvSpPr>
            <a:spLocks noGrp="1"/>
          </p:cNvSpPr>
          <p:nvPr>
            <p:ph type="title"/>
          </p:nvPr>
        </p:nvSpPr>
        <p:spPr>
          <a:xfrm>
            <a:off x="493776" y="304801"/>
            <a:ext cx="8165592" cy="381000"/>
          </a:xfrm>
        </p:spPr>
        <p:txBody>
          <a:bodyPr/>
          <a:lstStyle/>
          <a:p>
            <a:r>
              <a:rPr lang="en-US" sz="2800" b="1" dirty="0"/>
              <a:t>Post –Award Monitoring and Reporting</a:t>
            </a:r>
          </a:p>
        </p:txBody>
      </p:sp>
      <p:sp>
        <p:nvSpPr>
          <p:cNvPr id="3" name="Content Placeholder 2">
            <a:extLst>
              <a:ext uri="{FF2B5EF4-FFF2-40B4-BE49-F238E27FC236}">
                <a16:creationId xmlns:a16="http://schemas.microsoft.com/office/drawing/2014/main" id="{6D77457F-4FBD-4A55-9215-516F8881FDCA}"/>
              </a:ext>
            </a:extLst>
          </p:cNvPr>
          <p:cNvSpPr>
            <a:spLocks noGrp="1"/>
          </p:cNvSpPr>
          <p:nvPr>
            <p:ph sz="quarter" idx="11"/>
          </p:nvPr>
        </p:nvSpPr>
        <p:spPr>
          <a:xfrm>
            <a:off x="457200" y="914400"/>
            <a:ext cx="8089392" cy="5181600"/>
          </a:xfrm>
        </p:spPr>
        <p:txBody>
          <a:bodyPr/>
          <a:lstStyle/>
          <a:p>
            <a:r>
              <a:rPr lang="en-US" sz="2400" b="1" dirty="0">
                <a:solidFill>
                  <a:schemeClr val="tx1">
                    <a:lumMod val="50000"/>
                  </a:schemeClr>
                </a:solidFill>
              </a:rPr>
              <a:t>Annual Research Performance Progress Reports (RPPR)</a:t>
            </a:r>
          </a:p>
          <a:p>
            <a:pPr lvl="1"/>
            <a:r>
              <a:rPr lang="en-US" sz="2400" dirty="0"/>
              <a:t>Project accomplishments </a:t>
            </a:r>
          </a:p>
          <a:p>
            <a:pPr lvl="1"/>
            <a:r>
              <a:rPr lang="en-US" sz="2400" dirty="0"/>
              <a:t>Project plans for the next year</a:t>
            </a:r>
          </a:p>
          <a:p>
            <a:pPr lvl="1"/>
            <a:r>
              <a:rPr lang="en-US" sz="2400" dirty="0"/>
              <a:t>Manuscripts and publications produced</a:t>
            </a:r>
          </a:p>
          <a:p>
            <a:pPr lvl="1"/>
            <a:r>
              <a:rPr lang="en-US" sz="2400" dirty="0"/>
              <a:t>Personnel who have worked on the project</a:t>
            </a:r>
          </a:p>
          <a:p>
            <a:pPr lvl="1"/>
            <a:r>
              <a:rPr lang="en-US" sz="2400" dirty="0"/>
              <a:t>Changes to level of effort of key personnel </a:t>
            </a:r>
          </a:p>
          <a:p>
            <a:pPr lvl="1"/>
            <a:r>
              <a:rPr lang="en-US" sz="2400" dirty="0"/>
              <a:t>Actual or planned challenges or delays in the projects</a:t>
            </a:r>
          </a:p>
          <a:p>
            <a:pPr lvl="1"/>
            <a:r>
              <a:rPr lang="en-US" sz="2400" dirty="0"/>
              <a:t>Plans for resolving challenges or delays </a:t>
            </a:r>
          </a:p>
          <a:p>
            <a:pPr lvl="1"/>
            <a:r>
              <a:rPr lang="en-US" sz="2400" dirty="0"/>
              <a:t>Significant changes regarding human or animal subjects</a:t>
            </a:r>
          </a:p>
          <a:p>
            <a:pPr lvl="1"/>
            <a:r>
              <a:rPr lang="en-US" sz="2400" dirty="0"/>
              <a:t>Inclusion enrollment reports for clinical studies</a:t>
            </a:r>
          </a:p>
          <a:p>
            <a:pPr marL="0" indent="0">
              <a:buNone/>
            </a:pPr>
            <a:r>
              <a:rPr lang="en-US" dirty="0">
                <a:hlinkClick r:id="rId3"/>
              </a:rPr>
              <a:t>https://grants.nih.gov/grants/post-award-monitoring-and-reporting.htm</a:t>
            </a:r>
            <a:endParaRPr lang="en-US" dirty="0"/>
          </a:p>
          <a:p>
            <a:pPr marL="0" indent="0">
              <a:buNone/>
            </a:pPr>
            <a:endParaRPr lang="en-US" dirty="0"/>
          </a:p>
          <a:p>
            <a:endParaRPr lang="en-US" dirty="0"/>
          </a:p>
        </p:txBody>
      </p:sp>
    </p:spTree>
    <p:extLst>
      <p:ext uri="{BB962C8B-B14F-4D97-AF65-F5344CB8AC3E}">
        <p14:creationId xmlns:p14="http://schemas.microsoft.com/office/powerpoint/2010/main" val="5968088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41128-C419-4B00-A297-C884B0973291}"/>
              </a:ext>
            </a:extLst>
          </p:cNvPr>
          <p:cNvSpPr>
            <a:spLocks noGrp="1"/>
          </p:cNvSpPr>
          <p:nvPr>
            <p:ph type="title"/>
          </p:nvPr>
        </p:nvSpPr>
        <p:spPr>
          <a:xfrm>
            <a:off x="493776" y="415545"/>
            <a:ext cx="8165592" cy="270256"/>
          </a:xfrm>
        </p:spPr>
        <p:txBody>
          <a:bodyPr/>
          <a:lstStyle/>
          <a:p>
            <a:r>
              <a:rPr lang="en-US" sz="2800" b="1" dirty="0"/>
              <a:t>Common Questions About the Award</a:t>
            </a:r>
          </a:p>
        </p:txBody>
      </p:sp>
      <p:sp>
        <p:nvSpPr>
          <p:cNvPr id="3" name="Content Placeholder 2">
            <a:extLst>
              <a:ext uri="{FF2B5EF4-FFF2-40B4-BE49-F238E27FC236}">
                <a16:creationId xmlns:a16="http://schemas.microsoft.com/office/drawing/2014/main" id="{F5FC7BE9-96A2-4DB8-BAE6-457FF341B3E7}"/>
              </a:ext>
            </a:extLst>
          </p:cNvPr>
          <p:cNvSpPr>
            <a:spLocks noGrp="1"/>
          </p:cNvSpPr>
          <p:nvPr>
            <p:ph sz="quarter" idx="11"/>
          </p:nvPr>
        </p:nvSpPr>
        <p:spPr>
          <a:xfrm>
            <a:off x="228600" y="838201"/>
            <a:ext cx="8763000" cy="5257800"/>
          </a:xfrm>
        </p:spPr>
        <p:txBody>
          <a:bodyPr/>
          <a:lstStyle/>
          <a:p>
            <a:r>
              <a:rPr lang="en-US" b="1" dirty="0"/>
              <a:t>Changes in Scope </a:t>
            </a:r>
          </a:p>
          <a:p>
            <a:r>
              <a:rPr lang="en-US" b="1" dirty="0"/>
              <a:t>Grant </a:t>
            </a:r>
            <a:r>
              <a:rPr lang="en-US" b="1" dirty="0" err="1"/>
              <a:t>Rebudgeting</a:t>
            </a:r>
            <a:r>
              <a:rPr lang="en-US" b="1" dirty="0"/>
              <a:t> </a:t>
            </a:r>
          </a:p>
          <a:p>
            <a:pPr lvl="1"/>
            <a:r>
              <a:rPr lang="en-US" dirty="0"/>
              <a:t>25% between budget categories within the total cost awarded</a:t>
            </a:r>
          </a:p>
          <a:p>
            <a:pPr lvl="1"/>
            <a:r>
              <a:rPr lang="en-US" dirty="0"/>
              <a:t>&gt;25% requires NCI prior approval</a:t>
            </a:r>
          </a:p>
          <a:p>
            <a:r>
              <a:rPr lang="en-US" b="1" dirty="0"/>
              <a:t>Administrative supplements</a:t>
            </a:r>
          </a:p>
          <a:p>
            <a:pPr lvl="1"/>
            <a:r>
              <a:rPr lang="en-US" b="0" i="0" dirty="0">
                <a:solidFill>
                  <a:srgbClr val="333333"/>
                </a:solidFill>
                <a:effectLst/>
                <a:latin typeface="Source Sans Pro" panose="020B0503030403020204" pitchFamily="34" charset="0"/>
              </a:rPr>
              <a:t>noncompeting award that provides additional funding to a currently funded grant </a:t>
            </a:r>
          </a:p>
          <a:p>
            <a:pPr lvl="1"/>
            <a:r>
              <a:rPr lang="en-US" b="0" i="0" dirty="0">
                <a:solidFill>
                  <a:srgbClr val="333333"/>
                </a:solidFill>
                <a:effectLst/>
                <a:latin typeface="Source Sans Pro" panose="020B0503030403020204" pitchFamily="34" charset="0"/>
              </a:rPr>
              <a:t>Must be within the scope of the approved project</a:t>
            </a:r>
          </a:p>
          <a:p>
            <a:pPr lvl="1"/>
            <a:r>
              <a:rPr lang="en-US" dirty="0">
                <a:solidFill>
                  <a:srgbClr val="333333"/>
                </a:solidFill>
                <a:latin typeface="Source Sans Pro" panose="020B0503030403020204" pitchFamily="34" charset="0"/>
              </a:rPr>
              <a:t>Request was </a:t>
            </a:r>
            <a:r>
              <a:rPr lang="en-US" b="0" i="0" dirty="0">
                <a:solidFill>
                  <a:srgbClr val="333333"/>
                </a:solidFill>
                <a:effectLst/>
                <a:latin typeface="Source Sans Pro" panose="020B0503030403020204" pitchFamily="34" charset="0"/>
              </a:rPr>
              <a:t>unforeseen when the new or competing renewal application was awarded.</a:t>
            </a:r>
            <a:endParaRPr lang="en-US" dirty="0"/>
          </a:p>
          <a:p>
            <a:r>
              <a:rPr lang="en-US" b="1" dirty="0"/>
              <a:t>Grant renewal (Type 2)</a:t>
            </a:r>
          </a:p>
          <a:p>
            <a:pPr lvl="1"/>
            <a:r>
              <a:rPr lang="en-US" b="0" i="0" dirty="0">
                <a:solidFill>
                  <a:srgbClr val="333333"/>
                </a:solidFill>
                <a:effectLst/>
                <a:latin typeface="Source Sans Pro" panose="020B0503030403020204" pitchFamily="34" charset="0"/>
              </a:rPr>
              <a:t>Renewal applications (competing continuation) compete for funding with all other peer reviewed applications </a:t>
            </a:r>
            <a:endParaRPr lang="en-US" dirty="0"/>
          </a:p>
          <a:p>
            <a:r>
              <a:rPr lang="en-US" b="1" dirty="0"/>
              <a:t>Grant transfer requires NIH prior approval</a:t>
            </a:r>
          </a:p>
        </p:txBody>
      </p:sp>
      <p:sp>
        <p:nvSpPr>
          <p:cNvPr id="5" name="TextBox 4">
            <a:extLst>
              <a:ext uri="{FF2B5EF4-FFF2-40B4-BE49-F238E27FC236}">
                <a16:creationId xmlns:a16="http://schemas.microsoft.com/office/drawing/2014/main" id="{B270BA5C-D641-47C7-B3E2-E985A91337A3}"/>
              </a:ext>
            </a:extLst>
          </p:cNvPr>
          <p:cNvSpPr txBox="1"/>
          <p:nvPr/>
        </p:nvSpPr>
        <p:spPr>
          <a:xfrm>
            <a:off x="838200" y="6019800"/>
            <a:ext cx="8458200" cy="461665"/>
          </a:xfrm>
          <a:prstGeom prst="rect">
            <a:avLst/>
          </a:prstGeom>
          <a:noFill/>
        </p:spPr>
        <p:txBody>
          <a:bodyPr wrap="square">
            <a:spAutoFit/>
          </a:bodyPr>
          <a:lstStyle/>
          <a:p>
            <a:r>
              <a:rPr lang="en-US" sz="1200" dirty="0"/>
              <a:t>https://www.cancer.gov/grants-training/manage-award/prior-approvals#prior-approvals; https://www.cancer.gov/grants-training/manage-award/grant-transfer;</a:t>
            </a:r>
          </a:p>
        </p:txBody>
      </p:sp>
    </p:spTree>
    <p:extLst>
      <p:ext uri="{BB962C8B-B14F-4D97-AF65-F5344CB8AC3E}">
        <p14:creationId xmlns:p14="http://schemas.microsoft.com/office/powerpoint/2010/main" val="3183966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99489-5FF0-4040-B682-F4586791F142}"/>
              </a:ext>
            </a:extLst>
          </p:cNvPr>
          <p:cNvSpPr>
            <a:spLocks noGrp="1"/>
          </p:cNvSpPr>
          <p:nvPr>
            <p:ph type="title"/>
          </p:nvPr>
        </p:nvSpPr>
        <p:spPr>
          <a:xfrm>
            <a:off x="489204" y="76200"/>
            <a:ext cx="8165592" cy="423193"/>
          </a:xfrm>
        </p:spPr>
        <p:txBody>
          <a:bodyPr/>
          <a:lstStyle/>
          <a:p>
            <a:pPr algn="ctr"/>
            <a:r>
              <a:rPr lang="en-US" sz="2800" b="1" dirty="0"/>
              <a:t>Glossary - FOAs and NOSIs</a:t>
            </a:r>
          </a:p>
        </p:txBody>
      </p:sp>
      <p:sp>
        <p:nvSpPr>
          <p:cNvPr id="3" name="Content Placeholder 2">
            <a:extLst>
              <a:ext uri="{FF2B5EF4-FFF2-40B4-BE49-F238E27FC236}">
                <a16:creationId xmlns:a16="http://schemas.microsoft.com/office/drawing/2014/main" id="{CC9F862C-71AF-485D-8515-2AAF78457BDC}"/>
              </a:ext>
            </a:extLst>
          </p:cNvPr>
          <p:cNvSpPr>
            <a:spLocks noGrp="1"/>
          </p:cNvSpPr>
          <p:nvPr>
            <p:ph sz="quarter" idx="11"/>
          </p:nvPr>
        </p:nvSpPr>
        <p:spPr>
          <a:xfrm>
            <a:off x="762000" y="761999"/>
            <a:ext cx="8077200" cy="4876801"/>
          </a:xfrm>
        </p:spPr>
        <p:txBody>
          <a:bodyPr/>
          <a:lstStyle/>
          <a:p>
            <a:pPr>
              <a:buClr>
                <a:schemeClr val="accent3"/>
              </a:buClr>
              <a:buFont typeface="Wingdings" panose="05000000000000000000" pitchFamily="2" charset="2"/>
              <a:buChar char="§"/>
            </a:pPr>
            <a:r>
              <a:rPr lang="en-US" b="1" dirty="0"/>
              <a:t>Program Announcement </a:t>
            </a:r>
            <a:r>
              <a:rPr lang="en-US" dirty="0"/>
              <a:t>(PA/PAR): Statement of ongoing research interest by Institute/Center</a:t>
            </a:r>
          </a:p>
          <a:p>
            <a:pPr lvl="1">
              <a:buClr>
                <a:schemeClr val="accent3"/>
              </a:buClr>
              <a:buFont typeface="Wingdings" panose="05000000000000000000" pitchFamily="2" charset="2"/>
              <a:buChar char="§"/>
            </a:pPr>
            <a:r>
              <a:rPr lang="en-US" sz="1800" dirty="0">
                <a:solidFill>
                  <a:schemeClr val="tx2"/>
                </a:solidFill>
              </a:rPr>
              <a:t>No set-aside monies (usually)</a:t>
            </a:r>
          </a:p>
          <a:p>
            <a:pPr>
              <a:buClr>
                <a:schemeClr val="accent3"/>
              </a:buClr>
              <a:buFont typeface="Wingdings" panose="05000000000000000000" pitchFamily="2" charset="2"/>
              <a:buChar char="§"/>
            </a:pPr>
            <a:r>
              <a:rPr lang="en-US" b="1" dirty="0"/>
              <a:t>Request for Applications (RFA): </a:t>
            </a:r>
            <a:r>
              <a:rPr lang="en-US" dirty="0"/>
              <a:t>Special research initiative</a:t>
            </a:r>
          </a:p>
          <a:p>
            <a:pPr lvl="1">
              <a:buClr>
                <a:schemeClr val="accent3"/>
              </a:buClr>
              <a:buFont typeface="Wingdings" panose="05000000000000000000" pitchFamily="2" charset="2"/>
              <a:buChar char="§"/>
            </a:pPr>
            <a:r>
              <a:rPr lang="en-US" sz="1800" dirty="0">
                <a:solidFill>
                  <a:schemeClr val="tx2"/>
                </a:solidFill>
              </a:rPr>
              <a:t>Set-aside monies and specially assembled review group</a:t>
            </a:r>
          </a:p>
          <a:p>
            <a:pPr>
              <a:buClr>
                <a:schemeClr val="accent3"/>
              </a:buClr>
              <a:buFont typeface="Wingdings" panose="05000000000000000000" pitchFamily="2" charset="2"/>
              <a:buChar char="§"/>
            </a:pPr>
            <a:r>
              <a:rPr lang="en-US" b="1" dirty="0"/>
              <a:t>Notice of Special Interest (NOSI) </a:t>
            </a:r>
          </a:p>
          <a:p>
            <a:pPr lvl="1">
              <a:buClr>
                <a:schemeClr val="accent3"/>
              </a:buClr>
              <a:buFont typeface="Wingdings" panose="05000000000000000000" pitchFamily="2" charset="2"/>
              <a:buChar char="§"/>
            </a:pPr>
            <a:r>
              <a:rPr lang="en-US" sz="1600" dirty="0">
                <a:solidFill>
                  <a:schemeClr val="tx2"/>
                </a:solidFill>
              </a:rPr>
              <a:t>Succinctly highlight a specific topic of interest, for example a specific area of research or program</a:t>
            </a:r>
          </a:p>
          <a:p>
            <a:pPr lvl="1">
              <a:buClr>
                <a:schemeClr val="accent3"/>
              </a:buClr>
              <a:buFont typeface="Wingdings" panose="05000000000000000000" pitchFamily="2" charset="2"/>
              <a:buChar char="§"/>
            </a:pPr>
            <a:r>
              <a:rPr lang="en-US" sz="1600" dirty="0">
                <a:solidFill>
                  <a:schemeClr val="tx2"/>
                </a:solidFill>
              </a:rPr>
              <a:t>Direct applicants to one or more active FOAs (often parent announcements) for submission of applications for the initiative described</a:t>
            </a:r>
          </a:p>
          <a:p>
            <a:pPr lvl="1">
              <a:buClr>
                <a:schemeClr val="accent3"/>
              </a:buClr>
              <a:buFont typeface="Wingdings" panose="05000000000000000000" pitchFamily="2" charset="2"/>
              <a:buChar char="§"/>
            </a:pPr>
            <a:r>
              <a:rPr lang="en-US" sz="1600" dirty="0">
                <a:solidFill>
                  <a:schemeClr val="tx2"/>
                </a:solidFill>
              </a:rPr>
              <a:t>Administrative supplement NOSIs, too</a:t>
            </a:r>
          </a:p>
          <a:p>
            <a:pPr lvl="1">
              <a:buClr>
                <a:schemeClr val="accent3"/>
              </a:buClr>
              <a:buFont typeface="Wingdings" panose="05000000000000000000" pitchFamily="2" charset="2"/>
              <a:buChar char="§"/>
            </a:pPr>
            <a:r>
              <a:rPr lang="en-US" sz="1600" dirty="0">
                <a:solidFill>
                  <a:schemeClr val="tx2"/>
                </a:solidFill>
              </a:rPr>
              <a:t>Not generally associated with set-aside funds; gradually replacing PAs</a:t>
            </a:r>
          </a:p>
          <a:p>
            <a:pPr marL="0" indent="0">
              <a:buNone/>
            </a:pPr>
            <a:endParaRPr lang="en-US" dirty="0">
              <a:hlinkClick r:id="rId3"/>
            </a:endParaRPr>
          </a:p>
          <a:p>
            <a:pPr marL="0" indent="0">
              <a:buNone/>
            </a:pPr>
            <a:r>
              <a:rPr lang="en-US" dirty="0">
                <a:hlinkClick r:id="rId3"/>
              </a:rPr>
              <a:t>http://grants.nih.gov/grants/guide/notice-files/NOT-OD-19-107.html</a:t>
            </a:r>
            <a:endParaRPr lang="en-US" dirty="0"/>
          </a:p>
          <a:p>
            <a:pPr lvl="1"/>
            <a:endParaRPr lang="en-US" sz="2700" dirty="0">
              <a:solidFill>
                <a:schemeClr val="accent1">
                  <a:lumMod val="60000"/>
                  <a:lumOff val="40000"/>
                </a:schemeClr>
              </a:solidFill>
            </a:endParaRPr>
          </a:p>
          <a:p>
            <a:pPr lvl="1"/>
            <a:endParaRPr lang="en-US" dirty="0"/>
          </a:p>
        </p:txBody>
      </p:sp>
    </p:spTree>
    <p:extLst>
      <p:ext uri="{BB962C8B-B14F-4D97-AF65-F5344CB8AC3E}">
        <p14:creationId xmlns:p14="http://schemas.microsoft.com/office/powerpoint/2010/main" val="1826118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76A7C-9C15-4897-A56F-78E93877CF89}"/>
              </a:ext>
            </a:extLst>
          </p:cNvPr>
          <p:cNvSpPr>
            <a:spLocks noGrp="1"/>
          </p:cNvSpPr>
          <p:nvPr>
            <p:ph type="title"/>
          </p:nvPr>
        </p:nvSpPr>
        <p:spPr>
          <a:xfrm>
            <a:off x="304800" y="457200"/>
            <a:ext cx="8724900" cy="423193"/>
          </a:xfrm>
        </p:spPr>
        <p:txBody>
          <a:bodyPr/>
          <a:lstStyle/>
          <a:p>
            <a:pPr algn="ctr"/>
            <a:r>
              <a:rPr lang="en-US" sz="3200" b="1" dirty="0"/>
              <a:t>Funding Opportunity Announcements (FOA)</a:t>
            </a:r>
          </a:p>
        </p:txBody>
      </p:sp>
      <p:sp>
        <p:nvSpPr>
          <p:cNvPr id="3" name="Content Placeholder 2">
            <a:extLst>
              <a:ext uri="{FF2B5EF4-FFF2-40B4-BE49-F238E27FC236}">
                <a16:creationId xmlns:a16="http://schemas.microsoft.com/office/drawing/2014/main" id="{08D102F1-375F-42A1-8213-D666E2AE6930}"/>
              </a:ext>
            </a:extLst>
          </p:cNvPr>
          <p:cNvSpPr>
            <a:spLocks noGrp="1"/>
          </p:cNvSpPr>
          <p:nvPr>
            <p:ph sz="quarter" idx="11"/>
          </p:nvPr>
        </p:nvSpPr>
        <p:spPr>
          <a:xfrm>
            <a:off x="762000" y="1595120"/>
            <a:ext cx="7892796" cy="4800600"/>
          </a:xfrm>
          <a:noFill/>
        </p:spPr>
        <p:txBody>
          <a:bodyPr/>
          <a:lstStyle/>
          <a:p>
            <a:pPr>
              <a:buFont typeface="Wingdings" panose="05000000000000000000" pitchFamily="2" charset="2"/>
              <a:buChar char="§"/>
            </a:pPr>
            <a:r>
              <a:rPr lang="en-US" b="1" dirty="0"/>
              <a:t>FOAs</a:t>
            </a:r>
            <a:r>
              <a:rPr lang="en-US" dirty="0"/>
              <a:t> may be known as program announcements, requests for applications, notices of funding availability, or solicitations</a:t>
            </a:r>
          </a:p>
          <a:p>
            <a:pPr>
              <a:buFont typeface="Wingdings" panose="05000000000000000000" pitchFamily="2" charset="2"/>
              <a:buChar char="§"/>
            </a:pPr>
            <a:r>
              <a:rPr lang="en-US" b="1" dirty="0"/>
              <a:t>NIH advertises availability of grant support through FOAs (and NOSIs). </a:t>
            </a:r>
            <a:r>
              <a:rPr lang="en-US" dirty="0"/>
              <a:t>Search for an FOA specific to your area of interest or apply using a generic parent announcement.</a:t>
            </a:r>
          </a:p>
          <a:p>
            <a:pPr>
              <a:buFont typeface="Wingdings" panose="05000000000000000000" pitchFamily="2" charset="2"/>
              <a:buChar char="§"/>
            </a:pPr>
            <a:r>
              <a:rPr lang="en-US" dirty="0">
                <a:solidFill>
                  <a:schemeClr val="accent2">
                    <a:lumMod val="50000"/>
                  </a:schemeClr>
                </a:solidFill>
              </a:rPr>
              <a:t>NIH and other HHS Agencies have Parent Announcements (also known as “generic,” “unsolicited” or "investigator-initiated") for common grant mechanisms (e.g., R01, R21).</a:t>
            </a:r>
            <a:endParaRPr lang="en-US" dirty="0">
              <a:solidFill>
                <a:schemeClr val="accent2">
                  <a:lumMod val="50000"/>
                </a:schemeClr>
              </a:solidFill>
              <a:hlinkClick r:id="rId3">
                <a:extLst>
                  <a:ext uri="{A12FA001-AC4F-418D-AE19-62706E023703}">
                    <ahyp:hlinkClr xmlns:ahyp="http://schemas.microsoft.com/office/drawing/2018/hyperlinkcolor" val="tx"/>
                  </a:ext>
                </a:extLst>
              </a:hlinkClick>
            </a:endParaRPr>
          </a:p>
          <a:p>
            <a:pPr lvl="1">
              <a:buFont typeface="Wingdings" panose="05000000000000000000" pitchFamily="2" charset="2"/>
              <a:buChar char="§"/>
            </a:pPr>
            <a:r>
              <a:rPr lang="en-US" i="1" dirty="0"/>
              <a:t>Searching for Funding Just Got a Little Easier</a:t>
            </a:r>
            <a:r>
              <a:rPr lang="en-US" dirty="0"/>
              <a:t>:</a:t>
            </a:r>
          </a:p>
          <a:p>
            <a:pPr marL="685800" lvl="3" indent="0">
              <a:buNone/>
            </a:pPr>
            <a:r>
              <a:rPr lang="en-US" dirty="0">
                <a:hlinkClick r:id="rId4"/>
              </a:rPr>
              <a:t>https://nexus.od.nih.gov/all/2020/02/03/searching-for-funding-just-got-a-little-easier/</a:t>
            </a:r>
            <a:endParaRPr lang="en-US" dirty="0"/>
          </a:p>
          <a:p>
            <a:pPr marL="457200" lvl="2" indent="0">
              <a:buNone/>
            </a:pPr>
            <a:endParaRPr lang="en-US" sz="2000" dirty="0"/>
          </a:p>
          <a:p>
            <a:endParaRPr lang="en-US" dirty="0"/>
          </a:p>
        </p:txBody>
      </p:sp>
    </p:spTree>
    <p:extLst>
      <p:ext uri="{BB962C8B-B14F-4D97-AF65-F5344CB8AC3E}">
        <p14:creationId xmlns:p14="http://schemas.microsoft.com/office/powerpoint/2010/main" val="27377253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2B807-6488-46FF-86F4-30F3643CB2E4}"/>
              </a:ext>
            </a:extLst>
          </p:cNvPr>
          <p:cNvSpPr>
            <a:spLocks noGrp="1"/>
          </p:cNvSpPr>
          <p:nvPr>
            <p:ph type="title"/>
          </p:nvPr>
        </p:nvSpPr>
        <p:spPr>
          <a:xfrm>
            <a:off x="609599" y="609600"/>
            <a:ext cx="8047979" cy="423193"/>
          </a:xfrm>
        </p:spPr>
        <p:txBody>
          <a:bodyPr/>
          <a:lstStyle/>
          <a:p>
            <a:pPr algn="ctr"/>
            <a:r>
              <a:rPr lang="en-US" sz="3600" dirty="0"/>
              <a:t>Gateways To Information: NIH </a:t>
            </a:r>
            <a:br>
              <a:rPr lang="en-US" dirty="0"/>
            </a:br>
            <a:r>
              <a:rPr lang="en-US" dirty="0"/>
              <a:t> </a:t>
            </a:r>
            <a:r>
              <a:rPr lang="en-US" dirty="0">
                <a:hlinkClick r:id="rId3"/>
              </a:rPr>
              <a:t>http://grants.nih.gov/grants/oer.htm</a:t>
            </a:r>
            <a:endParaRPr lang="en-US" dirty="0"/>
          </a:p>
        </p:txBody>
      </p:sp>
      <p:pic>
        <p:nvPicPr>
          <p:cNvPr id="6" name="Content Placeholder 5" descr="Timeline&#10;&#10;Description automatically generated">
            <a:extLst>
              <a:ext uri="{FF2B5EF4-FFF2-40B4-BE49-F238E27FC236}">
                <a16:creationId xmlns:a16="http://schemas.microsoft.com/office/drawing/2014/main" id="{7643B45A-0020-48B0-845C-B231D80A013C}"/>
              </a:ext>
            </a:extLst>
          </p:cNvPr>
          <p:cNvPicPr>
            <a:picLocks noGrp="1" noChangeAspect="1"/>
          </p:cNvPicPr>
          <p:nvPr>
            <p:ph sz="quarter" idx="11"/>
          </p:nvPr>
        </p:nvPicPr>
        <p:blipFill>
          <a:blip r:embed="rId4">
            <a:extLst>
              <a:ext uri="{28A0092B-C50C-407E-A947-70E740481C1C}">
                <a14:useLocalDpi xmlns:a14="http://schemas.microsoft.com/office/drawing/2010/main" val="0"/>
              </a:ext>
            </a:extLst>
          </a:blip>
          <a:stretch>
            <a:fillRect/>
          </a:stretch>
        </p:blipFill>
        <p:spPr>
          <a:xfrm>
            <a:off x="491987" y="1524000"/>
            <a:ext cx="8166100" cy="2922553"/>
          </a:xfrm>
        </p:spPr>
      </p:pic>
    </p:spTree>
    <p:extLst>
      <p:ext uri="{BB962C8B-B14F-4D97-AF65-F5344CB8AC3E}">
        <p14:creationId xmlns:p14="http://schemas.microsoft.com/office/powerpoint/2010/main" val="34430110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0A9DB-7DB9-4DC3-A2A7-4F6E5EB1EFDB}"/>
              </a:ext>
            </a:extLst>
          </p:cNvPr>
          <p:cNvSpPr>
            <a:spLocks noGrp="1"/>
          </p:cNvSpPr>
          <p:nvPr>
            <p:ph type="title"/>
          </p:nvPr>
        </p:nvSpPr>
        <p:spPr>
          <a:xfrm>
            <a:off x="493776" y="415544"/>
            <a:ext cx="8165592" cy="423193"/>
          </a:xfrm>
        </p:spPr>
        <p:txBody>
          <a:bodyPr/>
          <a:lstStyle/>
          <a:p>
            <a:r>
              <a:rPr lang="en-US" sz="4000" b="1" dirty="0"/>
              <a:t>Helpful Hints: Ask Yourself…..</a:t>
            </a:r>
          </a:p>
        </p:txBody>
      </p:sp>
      <p:sp>
        <p:nvSpPr>
          <p:cNvPr id="3" name="Content Placeholder 2">
            <a:extLst>
              <a:ext uri="{FF2B5EF4-FFF2-40B4-BE49-F238E27FC236}">
                <a16:creationId xmlns:a16="http://schemas.microsoft.com/office/drawing/2014/main" id="{63C1CA62-A18C-4811-8905-AFA8B9484558}"/>
              </a:ext>
            </a:extLst>
          </p:cNvPr>
          <p:cNvSpPr>
            <a:spLocks noGrp="1"/>
          </p:cNvSpPr>
          <p:nvPr>
            <p:ph sz="quarter" idx="11"/>
          </p:nvPr>
        </p:nvSpPr>
        <p:spPr>
          <a:xfrm>
            <a:off x="481520" y="1426632"/>
            <a:ext cx="8281479" cy="5015823"/>
          </a:xfrm>
        </p:spPr>
        <p:txBody>
          <a:bodyPr/>
          <a:lstStyle/>
          <a:p>
            <a:pPr>
              <a:buFont typeface="Wingdings" panose="05000000000000000000" pitchFamily="2" charset="2"/>
              <a:buChar char="§"/>
            </a:pPr>
            <a:r>
              <a:rPr lang="en-US" sz="2600" dirty="0"/>
              <a:t>Is the scientific idea relevant, falls within the </a:t>
            </a:r>
            <a:r>
              <a:rPr lang="en-US" sz="2600" dirty="0">
                <a:solidFill>
                  <a:srgbClr val="0070C0"/>
                </a:solidFill>
              </a:rPr>
              <a:t>Institute’s primary mission</a:t>
            </a:r>
            <a:r>
              <a:rPr lang="en-US" sz="2600" dirty="0"/>
              <a:t>, or responsive to a stated area of interest?</a:t>
            </a:r>
          </a:p>
          <a:p>
            <a:pPr>
              <a:buFont typeface="Wingdings" panose="05000000000000000000" pitchFamily="2" charset="2"/>
              <a:buChar char="§"/>
            </a:pPr>
            <a:r>
              <a:rPr lang="en-US" sz="2600" dirty="0"/>
              <a:t>Is it innovative, relevant and timely?</a:t>
            </a:r>
          </a:p>
          <a:p>
            <a:pPr>
              <a:buFont typeface="Wingdings" panose="05000000000000000000" pitchFamily="2" charset="2"/>
              <a:buChar char="§"/>
            </a:pPr>
            <a:r>
              <a:rPr lang="en-US" sz="2600" dirty="0"/>
              <a:t>Will the results support the next steps? </a:t>
            </a:r>
          </a:p>
          <a:p>
            <a:pPr>
              <a:buFont typeface="Wingdings" panose="05000000000000000000" pitchFamily="2" charset="2"/>
              <a:buChar char="§"/>
            </a:pPr>
            <a:r>
              <a:rPr lang="en-US" sz="2600" dirty="0"/>
              <a:t>What will the findings add to the research community – at – large? </a:t>
            </a:r>
          </a:p>
          <a:p>
            <a:pPr>
              <a:buFont typeface="Wingdings" panose="05000000000000000000" pitchFamily="2" charset="2"/>
              <a:buChar char="§"/>
            </a:pPr>
            <a:r>
              <a:rPr lang="en-US" sz="2600" dirty="0"/>
              <a:t>Has this research been done before?</a:t>
            </a:r>
          </a:p>
          <a:p>
            <a:pPr>
              <a:buFont typeface="Wingdings" panose="05000000000000000000" pitchFamily="2" charset="2"/>
              <a:buChar char="§"/>
            </a:pPr>
            <a:r>
              <a:rPr lang="en-US" sz="2600" dirty="0"/>
              <a:t>Does it target a high-risk population?</a:t>
            </a:r>
          </a:p>
          <a:p>
            <a:endParaRPr lang="en-US" dirty="0"/>
          </a:p>
        </p:txBody>
      </p:sp>
    </p:spTree>
    <p:extLst>
      <p:ext uri="{BB962C8B-B14F-4D97-AF65-F5344CB8AC3E}">
        <p14:creationId xmlns:p14="http://schemas.microsoft.com/office/powerpoint/2010/main" val="15535716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F49BC50-25FD-4907-97E8-59E54985E976}"/>
              </a:ext>
            </a:extLst>
          </p:cNvPr>
          <p:cNvSpPr>
            <a:spLocks noGrp="1"/>
          </p:cNvSpPr>
          <p:nvPr>
            <p:ph type="title"/>
          </p:nvPr>
        </p:nvSpPr>
        <p:spPr/>
        <p:txBody>
          <a:bodyPr/>
          <a:lstStyle/>
          <a:p>
            <a:r>
              <a:rPr lang="en-US" sz="3200" b="1" dirty="0"/>
              <a:t>Planning and Developing Your Application</a:t>
            </a:r>
          </a:p>
        </p:txBody>
      </p:sp>
      <p:sp>
        <p:nvSpPr>
          <p:cNvPr id="5" name="Content Placeholder 4">
            <a:extLst>
              <a:ext uri="{FF2B5EF4-FFF2-40B4-BE49-F238E27FC236}">
                <a16:creationId xmlns:a16="http://schemas.microsoft.com/office/drawing/2014/main" id="{7C5148AD-658F-4FFE-AF75-F5A5F7754569}"/>
              </a:ext>
            </a:extLst>
          </p:cNvPr>
          <p:cNvSpPr>
            <a:spLocks noGrp="1"/>
          </p:cNvSpPr>
          <p:nvPr>
            <p:ph sz="quarter" idx="11"/>
          </p:nvPr>
        </p:nvSpPr>
        <p:spPr>
          <a:xfrm>
            <a:off x="493776" y="1066800"/>
            <a:ext cx="8345423" cy="5410200"/>
          </a:xfrm>
        </p:spPr>
        <p:txBody>
          <a:bodyPr/>
          <a:lstStyle/>
          <a:p>
            <a:r>
              <a:rPr lang="en-US" sz="2600" dirty="0"/>
              <a:t>Use  NIH’s </a:t>
            </a:r>
            <a:r>
              <a:rPr lang="en-US" sz="2600" b="1" dirty="0" err="1"/>
              <a:t>RePORTER</a:t>
            </a:r>
            <a:r>
              <a:rPr lang="en-US" sz="2600" dirty="0"/>
              <a:t> to identify best fit for research </a:t>
            </a:r>
          </a:p>
          <a:p>
            <a:r>
              <a:rPr lang="en-US" sz="2600" dirty="0"/>
              <a:t>Find a FOA or NOSI</a:t>
            </a:r>
          </a:p>
          <a:p>
            <a:r>
              <a:rPr lang="en-US" sz="2600" dirty="0"/>
              <a:t>Contact NIH Program Director to discuss research interest</a:t>
            </a:r>
          </a:p>
          <a:p>
            <a:pPr lvl="2"/>
            <a:r>
              <a:rPr lang="en-US" sz="2400" dirty="0">
                <a:solidFill>
                  <a:srgbClr val="0070C0"/>
                </a:solidFill>
                <a:cs typeface="Calibri" panose="020F0502020204030204" pitchFamily="34" charset="0"/>
              </a:rPr>
              <a:t>Is this concept a priority interest in your Institute/program?</a:t>
            </a:r>
          </a:p>
          <a:p>
            <a:pPr lvl="2"/>
            <a:r>
              <a:rPr lang="en-US" sz="2400" dirty="0">
                <a:solidFill>
                  <a:srgbClr val="0070C0"/>
                </a:solidFill>
                <a:cs typeface="Calibri" panose="020F0502020204030204" pitchFamily="34" charset="0"/>
              </a:rPr>
              <a:t>Is this FOA/NOSI still accepting applications?</a:t>
            </a:r>
          </a:p>
          <a:p>
            <a:pPr lvl="2"/>
            <a:r>
              <a:rPr lang="en-US" sz="2400" dirty="0">
                <a:solidFill>
                  <a:srgbClr val="0070C0"/>
                </a:solidFill>
                <a:cs typeface="Calibri" panose="020F0502020204030204" pitchFamily="34" charset="0"/>
              </a:rPr>
              <a:t>Which Institute should I submit it to? </a:t>
            </a:r>
          </a:p>
          <a:p>
            <a:r>
              <a:rPr lang="en-US" sz="2600" dirty="0"/>
              <a:t>Obtain any required Prior Approval from NIH</a:t>
            </a:r>
          </a:p>
          <a:p>
            <a:pPr lvl="2"/>
            <a:r>
              <a:rPr lang="en-US" sz="2600" dirty="0">
                <a:solidFill>
                  <a:srgbClr val="0070C0"/>
                </a:solidFill>
              </a:rPr>
              <a:t>Budget request (&gt; $500 K direct cost/year) </a:t>
            </a:r>
          </a:p>
          <a:p>
            <a:pPr lvl="2"/>
            <a:r>
              <a:rPr lang="en-US" sz="2600" dirty="0">
                <a:solidFill>
                  <a:srgbClr val="0070C0"/>
                </a:solidFill>
                <a:cs typeface="Calibri" panose="020F0502020204030204" pitchFamily="34" charset="0"/>
              </a:rPr>
              <a:t>Submitting application past the deadline</a:t>
            </a:r>
            <a:endParaRPr lang="en-US" sz="2600" dirty="0">
              <a:solidFill>
                <a:srgbClr val="0070C0"/>
              </a:solidFill>
            </a:endParaRPr>
          </a:p>
          <a:p>
            <a:endParaRPr lang="en-US" dirty="0"/>
          </a:p>
        </p:txBody>
      </p:sp>
    </p:spTree>
    <p:extLst>
      <p:ext uri="{BB962C8B-B14F-4D97-AF65-F5344CB8AC3E}">
        <p14:creationId xmlns:p14="http://schemas.microsoft.com/office/powerpoint/2010/main" val="174948636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NCI PPT Template 4x3 BLUE">
  <a:themeElements>
    <a:clrScheme name="NCI Colors Theme">
      <a:dk1>
        <a:srgbClr val="606060"/>
      </a:dk1>
      <a:lt1>
        <a:srgbClr val="FFFFFF"/>
      </a:lt1>
      <a:dk2>
        <a:srgbClr val="BB0E3D"/>
      </a:dk2>
      <a:lt2>
        <a:srgbClr val="FFFFFF"/>
      </a:lt2>
      <a:accent1>
        <a:srgbClr val="BB0E3D"/>
      </a:accent1>
      <a:accent2>
        <a:srgbClr val="606060"/>
      </a:accent2>
      <a:accent3>
        <a:srgbClr val="123E57"/>
      </a:accent3>
      <a:accent4>
        <a:srgbClr val="2A71A5"/>
      </a:accent4>
      <a:accent5>
        <a:srgbClr val="178DA9"/>
      </a:accent5>
      <a:accent6>
        <a:srgbClr val="009999"/>
      </a:accent6>
      <a:hlink>
        <a:srgbClr val="3F54C9"/>
      </a:hlink>
      <a:folHlink>
        <a:srgbClr val="60606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NCI PPT Template 4x3 BLUE">
  <a:themeElements>
    <a:clrScheme name="NCI Colors Theme">
      <a:dk1>
        <a:srgbClr val="606060"/>
      </a:dk1>
      <a:lt1>
        <a:srgbClr val="FFFFFF"/>
      </a:lt1>
      <a:dk2>
        <a:srgbClr val="BB0E3D"/>
      </a:dk2>
      <a:lt2>
        <a:srgbClr val="FFFFFF"/>
      </a:lt2>
      <a:accent1>
        <a:srgbClr val="BB0E3D"/>
      </a:accent1>
      <a:accent2>
        <a:srgbClr val="606060"/>
      </a:accent2>
      <a:accent3>
        <a:srgbClr val="123E57"/>
      </a:accent3>
      <a:accent4>
        <a:srgbClr val="2A71A5"/>
      </a:accent4>
      <a:accent5>
        <a:srgbClr val="178DA9"/>
      </a:accent5>
      <a:accent6>
        <a:srgbClr val="009999"/>
      </a:accent6>
      <a:hlink>
        <a:srgbClr val="3F54C9"/>
      </a:hlink>
      <a:folHlink>
        <a:srgbClr val="60606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NCI PPT Template 4x3 BLUE">
  <a:themeElements>
    <a:clrScheme name="NCI Colors Theme">
      <a:dk1>
        <a:srgbClr val="606060"/>
      </a:dk1>
      <a:lt1>
        <a:srgbClr val="FFFFFF"/>
      </a:lt1>
      <a:dk2>
        <a:srgbClr val="BB0E3D"/>
      </a:dk2>
      <a:lt2>
        <a:srgbClr val="FFFFFF"/>
      </a:lt2>
      <a:accent1>
        <a:srgbClr val="BB0E3D"/>
      </a:accent1>
      <a:accent2>
        <a:srgbClr val="606060"/>
      </a:accent2>
      <a:accent3>
        <a:srgbClr val="123E57"/>
      </a:accent3>
      <a:accent4>
        <a:srgbClr val="2A71A5"/>
      </a:accent4>
      <a:accent5>
        <a:srgbClr val="178DA9"/>
      </a:accent5>
      <a:accent6>
        <a:srgbClr val="009999"/>
      </a:accent6>
      <a:hlink>
        <a:srgbClr val="3F54C9"/>
      </a:hlink>
      <a:folHlink>
        <a:srgbClr val="60606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NCI PPT Template 4x3 BLUE">
  <a:themeElements>
    <a:clrScheme name="NCI Colors Theme">
      <a:dk1>
        <a:srgbClr val="606060"/>
      </a:dk1>
      <a:lt1>
        <a:srgbClr val="FFFFFF"/>
      </a:lt1>
      <a:dk2>
        <a:srgbClr val="BB0E3D"/>
      </a:dk2>
      <a:lt2>
        <a:srgbClr val="FFFFFF"/>
      </a:lt2>
      <a:accent1>
        <a:srgbClr val="BB0E3D"/>
      </a:accent1>
      <a:accent2>
        <a:srgbClr val="606060"/>
      </a:accent2>
      <a:accent3>
        <a:srgbClr val="123E57"/>
      </a:accent3>
      <a:accent4>
        <a:srgbClr val="2A71A5"/>
      </a:accent4>
      <a:accent5>
        <a:srgbClr val="178DA9"/>
      </a:accent5>
      <a:accent6>
        <a:srgbClr val="009999"/>
      </a:accent6>
      <a:hlink>
        <a:srgbClr val="3F54C9"/>
      </a:hlink>
      <a:folHlink>
        <a:srgbClr val="60606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NCI PPT Template 4x3 BLUE">
  <a:themeElements>
    <a:clrScheme name="NCI Colors Theme">
      <a:dk1>
        <a:srgbClr val="606060"/>
      </a:dk1>
      <a:lt1>
        <a:srgbClr val="FFFFFF"/>
      </a:lt1>
      <a:dk2>
        <a:srgbClr val="BB0E3D"/>
      </a:dk2>
      <a:lt2>
        <a:srgbClr val="FFFFFF"/>
      </a:lt2>
      <a:accent1>
        <a:srgbClr val="BB0E3D"/>
      </a:accent1>
      <a:accent2>
        <a:srgbClr val="606060"/>
      </a:accent2>
      <a:accent3>
        <a:srgbClr val="123E57"/>
      </a:accent3>
      <a:accent4>
        <a:srgbClr val="2A71A5"/>
      </a:accent4>
      <a:accent5>
        <a:srgbClr val="178DA9"/>
      </a:accent5>
      <a:accent6>
        <a:srgbClr val="009999"/>
      </a:accent6>
      <a:hlink>
        <a:srgbClr val="3F54C9"/>
      </a:hlink>
      <a:folHlink>
        <a:srgbClr val="60606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eorgia">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7100C7699C73A498CB057F667D9CD99" ma:contentTypeVersion="2" ma:contentTypeDescription="Create a new document." ma:contentTypeScope="" ma:versionID="d27b0a1a194154917423e43d47b340ec">
  <xsd:schema xmlns:xsd="http://www.w3.org/2001/XMLSchema" xmlns:xs="http://www.w3.org/2001/XMLSchema" xmlns:p="http://schemas.microsoft.com/office/2006/metadata/properties" xmlns:ns3="0b516ab0-04e4-4c88-99cd-523706b96b1a" targetNamespace="http://schemas.microsoft.com/office/2006/metadata/properties" ma:root="true" ma:fieldsID="267dcfd05327c8ceb27eb7b29564e896" ns3:_="">
    <xsd:import namespace="0b516ab0-04e4-4c88-99cd-523706b96b1a"/>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516ab0-04e4-4c88-99cd-523706b96b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EF4AED9-8F80-4D10-AC76-8BAB61B9A4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b516ab0-04e4-4c88-99cd-523706b96b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4FD4798-F1DB-43B7-80B0-0C655EFE2FCB}">
  <ds:schemaRefs>
    <ds:schemaRef ds:uri="http://schemas.microsoft.com/sharepoint/v3/contenttype/forms"/>
  </ds:schemaRefs>
</ds:datastoreItem>
</file>

<file path=customXml/itemProps3.xml><?xml version="1.0" encoding="utf-8"?>
<ds:datastoreItem xmlns:ds="http://schemas.openxmlformats.org/officeDocument/2006/customXml" ds:itemID="{043D99ED-6491-4CDB-B448-2CF370B1C0CC}">
  <ds:schemaRefs>
    <ds:schemaRef ds:uri="0b516ab0-04e4-4c88-99cd-523706b96b1a"/>
    <ds:schemaRef ds:uri="http://schemas.openxmlformats.org/package/2006/metadata/core-properties"/>
    <ds:schemaRef ds:uri="http://schemas.microsoft.com/office/infopath/2007/PartnerControls"/>
    <ds:schemaRef ds:uri="http://www.w3.org/XML/1998/namespace"/>
    <ds:schemaRef ds:uri="http://purl.org/dc/terms/"/>
    <ds:schemaRef ds:uri="http://schemas.microsoft.com/office/2006/documentManagement/types"/>
    <ds:schemaRef ds:uri="http://schemas.microsoft.com/office/2006/metadata/properties"/>
    <ds:schemaRef ds:uri="http://purl.org/dc/dcmityp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9606</TotalTime>
  <Words>3852</Words>
  <Application>Microsoft Office PowerPoint</Application>
  <PresentationFormat>On-screen Show (4:3)</PresentationFormat>
  <Paragraphs>488</Paragraphs>
  <Slides>47</Slides>
  <Notes>42</Notes>
  <HiddenSlides>0</HiddenSlides>
  <MMClips>0</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47</vt:i4>
      </vt:variant>
    </vt:vector>
  </HeadingPairs>
  <TitlesOfParts>
    <vt:vector size="67" baseType="lpstr">
      <vt:lpstr>ＭＳ Ｐゴシック</vt:lpstr>
      <vt:lpstr>Apple Symbols</vt:lpstr>
      <vt:lpstr>Arial</vt:lpstr>
      <vt:lpstr>Calibri</vt:lpstr>
      <vt:lpstr>Georgia</vt:lpstr>
      <vt:lpstr>Helvetica</vt:lpstr>
      <vt:lpstr>Montserrat</vt:lpstr>
      <vt:lpstr>Sapient Centro Slab</vt:lpstr>
      <vt:lpstr>SapientCentroSlab-Light</vt:lpstr>
      <vt:lpstr>SapientSansBold</vt:lpstr>
      <vt:lpstr>SapientSansRegular</vt:lpstr>
      <vt:lpstr>Source Sans Pro</vt:lpstr>
      <vt:lpstr>Times New Roman</vt:lpstr>
      <vt:lpstr>Wingdings</vt:lpstr>
      <vt:lpstr>NCI PPT Template 4x3 BLUE</vt:lpstr>
      <vt:lpstr>1_NCI PPT Template 4x3 BLUE</vt:lpstr>
      <vt:lpstr>2_NCI PPT Template 4x3 BLUE</vt:lpstr>
      <vt:lpstr>3_NCI PPT Template 4x3 BLUE</vt:lpstr>
      <vt:lpstr>4_NCI PPT Template 4x3 BLUE</vt:lpstr>
      <vt:lpstr>3_Office Theme</vt:lpstr>
      <vt:lpstr>NIH Funding  </vt:lpstr>
      <vt:lpstr>NCI Extramural Divisions</vt:lpstr>
      <vt:lpstr>Finding The Best Funding  Opportunity Announcement </vt:lpstr>
      <vt:lpstr>Grant Mechanisms </vt:lpstr>
      <vt:lpstr>Glossary - FOAs and NOSIs</vt:lpstr>
      <vt:lpstr>Funding Opportunity Announcements (FOA)</vt:lpstr>
      <vt:lpstr>Gateways To Information: NIH   http://grants.nih.gov/grants/oer.htm</vt:lpstr>
      <vt:lpstr>Helpful Hints: Ask Yourself…..</vt:lpstr>
      <vt:lpstr>Planning and Developing Your Application</vt:lpstr>
      <vt:lpstr>          Actions Requiring NIH Prior Approval</vt:lpstr>
      <vt:lpstr>PowerPoint Presentation</vt:lpstr>
      <vt:lpstr>PowerPoint Presentation</vt:lpstr>
      <vt:lpstr>PowerPoint Presentation</vt:lpstr>
      <vt:lpstr>PowerPoint Presentation</vt:lpstr>
      <vt:lpstr>Application Page Limits (R01, R21, R03) </vt:lpstr>
      <vt:lpstr>PowerPoint Presentation</vt:lpstr>
      <vt:lpstr>Identifying Whether NIH Considers Your  Study to be a Clinical Trial is Crucial</vt:lpstr>
      <vt:lpstr>NIH Might Consider Your Human Subjects Research to be a Clinical Trial</vt:lpstr>
      <vt:lpstr>Example FOAs (selected)</vt:lpstr>
      <vt:lpstr> Example FOAs (selected)</vt:lpstr>
      <vt:lpstr>Notice of Special Interest (NOSI): Relevant Examples</vt:lpstr>
      <vt:lpstr>Physical Activity NOSI: Relevant Examples</vt:lpstr>
      <vt:lpstr>Other Relevant Omnibus type NCI FOAs</vt:lpstr>
      <vt:lpstr>Training Grants</vt:lpstr>
      <vt:lpstr>PowerPoint Presentation</vt:lpstr>
      <vt:lpstr>Training Opportunities For Students And Investigators From Diverse Populations </vt:lpstr>
      <vt:lpstr>PowerPoint Presentation</vt:lpstr>
      <vt:lpstr>Sept 28, 2022</vt:lpstr>
      <vt:lpstr>PowerPoint Presentation</vt:lpstr>
      <vt:lpstr>NIH Common Fund (High Risk, High Reward Research)</vt:lpstr>
      <vt:lpstr>NIH Common Fund: Molecular Transducers of Physical Activity in Humans</vt:lpstr>
      <vt:lpstr>NIH Common Fund’s Nutrition for Precision Health, powered by the All of Us Research Program</vt:lpstr>
      <vt:lpstr>ENVIRONMENTAL INFLUENCES ON CHILD HEALTH OUTCOMES (ECHO) PROGRAM</vt:lpstr>
      <vt:lpstr>National Collaborative on Childhood Obesity Research (NCCOR)</vt:lpstr>
      <vt:lpstr>PowerPoint Presentation</vt:lpstr>
      <vt:lpstr>PowerPoint Presentation</vt:lpstr>
      <vt:lpstr>The NIH Obesity Research Task Force</vt:lpstr>
      <vt:lpstr>Trans-NCI Obesity &amp; Cancer  Work Group </vt:lpstr>
      <vt:lpstr>Helpful Web Sites</vt:lpstr>
      <vt:lpstr>PowerPoint Presentation</vt:lpstr>
      <vt:lpstr>NIH Electronic Research Administration  eRA</vt:lpstr>
      <vt:lpstr>Gateways To Information: Center For Scientific Review (CSR) </vt:lpstr>
      <vt:lpstr>The Most Frequently Asked Questions About Peer Review</vt:lpstr>
      <vt:lpstr>Elements of the Summary Statement</vt:lpstr>
      <vt:lpstr>Pre-Award Process</vt:lpstr>
      <vt:lpstr>Post –Award Monitoring and Reporting</vt:lpstr>
      <vt:lpstr>Common Questions About the Award</vt:lpstr>
    </vt:vector>
  </TitlesOfParts>
  <Company>National Cancer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Grant Funding in Cancer Control and Population Sciences</dc:title>
  <dc:creator>andersol</dc:creator>
  <cp:lastModifiedBy>cparg</cp:lastModifiedBy>
  <cp:revision>670</cp:revision>
  <cp:lastPrinted>2022-09-06T05:37:55Z</cp:lastPrinted>
  <dcterms:created xsi:type="dcterms:W3CDTF">2006-02-04T21:44:43Z</dcterms:created>
  <dcterms:modified xsi:type="dcterms:W3CDTF">2022-09-15T21:00:25Z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0x01010027100C7699C73A498CB057F667D9CD99</vt:lpwstr>
  </property>
</Properties>
</file>