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7"/>
  </p:notesMasterIdLst>
  <p:sldIdLst>
    <p:sldId id="256" r:id="rId5"/>
    <p:sldId id="278" r:id="rId6"/>
    <p:sldId id="365" r:id="rId7"/>
    <p:sldId id="366" r:id="rId8"/>
    <p:sldId id="367" r:id="rId9"/>
    <p:sldId id="259" r:id="rId10"/>
    <p:sldId id="261" r:id="rId11"/>
    <p:sldId id="287" r:id="rId12"/>
    <p:sldId id="289" r:id="rId13"/>
    <p:sldId id="370" r:id="rId14"/>
    <p:sldId id="368" r:id="rId15"/>
    <p:sldId id="290" r:id="rId16"/>
    <p:sldId id="293" r:id="rId17"/>
    <p:sldId id="294" r:id="rId18"/>
    <p:sldId id="378" r:id="rId19"/>
    <p:sldId id="265" r:id="rId20"/>
    <p:sldId id="334" r:id="rId21"/>
    <p:sldId id="341" r:id="rId22"/>
    <p:sldId id="369" r:id="rId23"/>
    <p:sldId id="371" r:id="rId24"/>
    <p:sldId id="372" r:id="rId25"/>
    <p:sldId id="373" r:id="rId26"/>
    <p:sldId id="374" r:id="rId27"/>
    <p:sldId id="376" r:id="rId28"/>
    <p:sldId id="377" r:id="rId29"/>
    <p:sldId id="375" r:id="rId30"/>
    <p:sldId id="381" r:id="rId31"/>
    <p:sldId id="380" r:id="rId32"/>
    <p:sldId id="266" r:id="rId33"/>
    <p:sldId id="309" r:id="rId34"/>
    <p:sldId id="273" r:id="rId35"/>
    <p:sldId id="26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23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3365"/>
    <p:restoredTop sz="66591"/>
  </p:normalViewPr>
  <p:slideViewPr>
    <p:cSldViewPr snapToGrid="0" snapToObjects="1">
      <p:cViewPr varScale="1">
        <p:scale>
          <a:sx n="73" d="100"/>
          <a:sy n="73" d="100"/>
        </p:scale>
        <p:origin x="5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C4C516-F667-6744-9293-383D8687B967}" type="datetimeFigureOut">
              <a:rPr lang="en-US" smtClean="0"/>
              <a:t>9/26/2023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6F5FE-B5C7-254B-8C4E-3C168ED8A48D}" type="slidenum">
              <a:rPr lang="en-US" smtClean="0"/>
              <a:t>‹#›</a:t>
            </a:fld>
            <a:endParaRPr lang="en-US"/>
          </a:p>
        </p:txBody>
      </p:sp>
    </p:spTree>
    <p:extLst>
      <p:ext uri="{BB962C8B-B14F-4D97-AF65-F5344CB8AC3E}">
        <p14:creationId xmlns:p14="http://schemas.microsoft.com/office/powerpoint/2010/main" val="1597229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Arial" panose="020B0604020202020204" pitchFamily="34" charset="0"/>
                <a:ea typeface="ＭＳ Ｐゴシック" panose="020B0600070205080204" pitchFamily="34" charset="-128"/>
              </a:rPr>
              <a:t>Good morning! Thank you all for being here today. I’m happy to be here to talk with you all about communication, how we can do it better, and its importance to physical activity and public health. </a:t>
            </a:r>
            <a:endParaRPr lang="en-US" dirty="0"/>
          </a:p>
        </p:txBody>
      </p:sp>
      <p:sp>
        <p:nvSpPr>
          <p:cNvPr id="4" name="Slide Number Placeholder 3"/>
          <p:cNvSpPr>
            <a:spLocks noGrp="1"/>
          </p:cNvSpPr>
          <p:nvPr>
            <p:ph type="sldNum" sz="quarter" idx="5"/>
          </p:nvPr>
        </p:nvSpPr>
        <p:spPr/>
        <p:txBody>
          <a:bodyPr/>
          <a:lstStyle/>
          <a:p>
            <a:fld id="{F5B6F5FE-B5C7-254B-8C4E-3C168ED8A48D}" type="slidenum">
              <a:rPr lang="en-US" smtClean="0"/>
              <a:t>1</a:t>
            </a:fld>
            <a:endParaRPr lang="en-US"/>
          </a:p>
        </p:txBody>
      </p:sp>
    </p:spTree>
    <p:extLst>
      <p:ext uri="{BB962C8B-B14F-4D97-AF65-F5344CB8AC3E}">
        <p14:creationId xmlns:p14="http://schemas.microsoft.com/office/powerpoint/2010/main" val="2463504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 wanted to provide a few examples of news values in action, so I went to something communications or PR practitioners use to see what reporters are working on. This is from the Twitter or X account for something called HARO or Help a Reporter Out. I pulled a few health-related examples – some of these are older than others and some are more related to this audience than others. So, the way this works is that PR practitioners can respond to these queries to get their client, or an individual, featured in the news.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ED05381-E1D0-495A-97F0-9B1C54DB61DD}" type="slidenum">
              <a:rPr lang="en-US" smtClean="0"/>
              <a:t>10</a:t>
            </a:fld>
            <a:endParaRPr lang="en-US"/>
          </a:p>
        </p:txBody>
      </p:sp>
    </p:spTree>
    <p:extLst>
      <p:ext uri="{BB962C8B-B14F-4D97-AF65-F5344CB8AC3E}">
        <p14:creationId xmlns:p14="http://schemas.microsoft.com/office/powerpoint/2010/main" val="2737136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headlines and stories you see here are probably more relevant to this audience, and they also demonstrate some of the news values I mentioned. This headline about 5,000 steps a day being enough to boost health is unusual, because we all thought we needed 10,000 steps a day. The other headlines are written by </a:t>
            </a:r>
            <a:r>
              <a:rPr lang="en-US" dirty="0" err="1"/>
              <a:t>Grethen</a:t>
            </a:r>
            <a:r>
              <a:rPr lang="en-US" dirty="0"/>
              <a:t> Reynolds, who some of you may know or follow because of her writing on physical activity for the Washington Post, New York Times, and other outlets. As you can see, she leads with the point or the gist of the story, which tends to be the opposite of how we write in academia. </a:t>
            </a:r>
          </a:p>
        </p:txBody>
      </p:sp>
      <p:sp>
        <p:nvSpPr>
          <p:cNvPr id="4" name="Slide Number Placeholder 3"/>
          <p:cNvSpPr>
            <a:spLocks noGrp="1"/>
          </p:cNvSpPr>
          <p:nvPr>
            <p:ph type="sldNum" sz="quarter" idx="5"/>
          </p:nvPr>
        </p:nvSpPr>
        <p:spPr/>
        <p:txBody>
          <a:bodyPr/>
          <a:lstStyle/>
          <a:p>
            <a:fld id="{F5B6F5FE-B5C7-254B-8C4E-3C168ED8A48D}" type="slidenum">
              <a:rPr lang="en-US" smtClean="0"/>
              <a:t>11</a:t>
            </a:fld>
            <a:endParaRPr lang="en-US"/>
          </a:p>
        </p:txBody>
      </p:sp>
    </p:spTree>
    <p:extLst>
      <p:ext uri="{BB962C8B-B14F-4D97-AF65-F5344CB8AC3E}">
        <p14:creationId xmlns:p14="http://schemas.microsoft.com/office/powerpoint/2010/main" val="4099851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you can see by those headlines, the key to getting health news out there is to lead with what is newsworthy.</a:t>
            </a:r>
          </a:p>
          <a:p>
            <a:endParaRPr lang="en-US" baseline="0" dirty="0"/>
          </a:p>
          <a:p>
            <a:r>
              <a:rPr lang="en-US" baseline="0" dirty="0"/>
              <a:t>It sounds simple, but in academia and sometimes in public health, it’s the opposite of how we communicate.</a:t>
            </a:r>
          </a:p>
          <a:p>
            <a:endParaRPr lang="en-US" baseline="0" dirty="0"/>
          </a:p>
          <a:p>
            <a:r>
              <a:rPr lang="en-US" baseline="0" dirty="0"/>
              <a:t>Research papers often lead with background, then they go into how the study was set up, and finally the conclusion at the end.</a:t>
            </a:r>
          </a:p>
          <a:p>
            <a:endParaRPr lang="en-US" baseline="0" dirty="0"/>
          </a:p>
          <a:p>
            <a:r>
              <a:rPr lang="en-US" baseline="0" dirty="0"/>
              <a:t>In communicating with the public or with media, we need to flip that—put the most newsworthy information at the top, and then if people keep reading, they can learn the details of the study.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5ED05381-E1D0-495A-97F0-9B1C54DB61DD}" type="slidenum">
              <a:rPr lang="en-US" smtClean="0"/>
              <a:t>12</a:t>
            </a:fld>
            <a:endParaRPr lang="en-US"/>
          </a:p>
        </p:txBody>
      </p:sp>
    </p:spTree>
    <p:extLst>
      <p:ext uri="{BB962C8B-B14F-4D97-AF65-F5344CB8AC3E}">
        <p14:creationId xmlns:p14="http://schemas.microsoft.com/office/powerpoint/2010/main" val="1595710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these tips may seem simple, but they are what I have learned and what I do when I’m communicating about research. </a:t>
            </a:r>
          </a:p>
        </p:txBody>
      </p:sp>
      <p:sp>
        <p:nvSpPr>
          <p:cNvPr id="4" name="Slide Number Placeholder 3"/>
          <p:cNvSpPr>
            <a:spLocks noGrp="1"/>
          </p:cNvSpPr>
          <p:nvPr>
            <p:ph type="sldNum" sz="quarter" idx="5"/>
          </p:nvPr>
        </p:nvSpPr>
        <p:spPr/>
        <p:txBody>
          <a:bodyPr/>
          <a:lstStyle/>
          <a:p>
            <a:fld id="{F5B6F5FE-B5C7-254B-8C4E-3C168ED8A48D}" type="slidenum">
              <a:rPr lang="en-US" smtClean="0"/>
              <a:t>13</a:t>
            </a:fld>
            <a:endParaRPr lang="en-US"/>
          </a:p>
        </p:txBody>
      </p:sp>
    </p:spTree>
    <p:extLst>
      <p:ext uri="{BB962C8B-B14F-4D97-AF65-F5344CB8AC3E}">
        <p14:creationId xmlns:p14="http://schemas.microsoft.com/office/powerpoint/2010/main" val="1866610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Once you know your key message, support it with evidence. In academia, we often talk about having an “elevator pitch.”</a:t>
            </a:r>
          </a:p>
          <a:p>
            <a:r>
              <a:rPr lang="en-US" sz="1200" dirty="0"/>
              <a:t>When I teach public relations, I tell my students to speak or craft messages in sound bites – things you might hear in the news. </a:t>
            </a:r>
          </a:p>
          <a:p>
            <a:endParaRPr lang="en-US" dirty="0"/>
          </a:p>
        </p:txBody>
      </p:sp>
      <p:sp>
        <p:nvSpPr>
          <p:cNvPr id="4" name="Slide Number Placeholder 3"/>
          <p:cNvSpPr>
            <a:spLocks noGrp="1"/>
          </p:cNvSpPr>
          <p:nvPr>
            <p:ph type="sldNum" sz="quarter" idx="10"/>
          </p:nvPr>
        </p:nvSpPr>
        <p:spPr/>
        <p:txBody>
          <a:bodyPr/>
          <a:lstStyle/>
          <a:p>
            <a:fld id="{5ED05381-E1D0-495A-97F0-9B1C54DB61DD}" type="slidenum">
              <a:rPr lang="en-US" smtClean="0"/>
              <a:t>14</a:t>
            </a:fld>
            <a:endParaRPr lang="en-US"/>
          </a:p>
        </p:txBody>
      </p:sp>
    </p:spTree>
    <p:extLst>
      <p:ext uri="{BB962C8B-B14F-4D97-AF65-F5344CB8AC3E}">
        <p14:creationId xmlns:p14="http://schemas.microsoft.com/office/powerpoint/2010/main" val="619536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talk about how to communicate about health issues, I want to touch on a concept that has been helpful to me in thinking about health communication. Media advocacy is way or working with and using media and communication to advance policy issues related to health. It’s been used to study changes that we have seen related to tobacco in recent years, and I think we are seeing it now with issues like gun violence. </a:t>
            </a:r>
          </a:p>
        </p:txBody>
      </p:sp>
      <p:sp>
        <p:nvSpPr>
          <p:cNvPr id="4" name="Slide Number Placeholder 3"/>
          <p:cNvSpPr>
            <a:spLocks noGrp="1"/>
          </p:cNvSpPr>
          <p:nvPr>
            <p:ph type="sldNum" sz="quarter" idx="5"/>
          </p:nvPr>
        </p:nvSpPr>
        <p:spPr/>
        <p:txBody>
          <a:bodyPr/>
          <a:lstStyle/>
          <a:p>
            <a:fld id="{F5B6F5FE-B5C7-254B-8C4E-3C168ED8A48D}" type="slidenum">
              <a:rPr lang="en-US" smtClean="0"/>
              <a:t>15</a:t>
            </a:fld>
            <a:endParaRPr lang="en-US"/>
          </a:p>
        </p:txBody>
      </p:sp>
    </p:spTree>
    <p:extLst>
      <p:ext uri="{BB962C8B-B14F-4D97-AF65-F5344CB8AC3E}">
        <p14:creationId xmlns:p14="http://schemas.microsoft.com/office/powerpoint/2010/main" val="2210805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communication, when we talk about media advocacy, we talk about it in terms of two major paradigms in our field – agenda setting and framing. If we’re trying to push an issue onto the public agenda, we first have to push it onto the media’s agenda. Then we have to frame the issue as a public health issue. We saw that happen with smoking. We have seen that happen some with exercise or the lack thereof... Phrases like, “sitting is the new smoking, come to mind. Once we’ve done those first two things, we have to suggest solutions. Sometimes, we need policy solutions, like we did with smoking and tobacco. </a:t>
            </a:r>
          </a:p>
        </p:txBody>
      </p:sp>
      <p:sp>
        <p:nvSpPr>
          <p:cNvPr id="4" name="Slide Number Placeholder 3"/>
          <p:cNvSpPr>
            <a:spLocks noGrp="1"/>
          </p:cNvSpPr>
          <p:nvPr>
            <p:ph type="sldNum" sz="quarter" idx="5"/>
          </p:nvPr>
        </p:nvSpPr>
        <p:spPr/>
        <p:txBody>
          <a:bodyPr/>
          <a:lstStyle/>
          <a:p>
            <a:fld id="{F5B6F5FE-B5C7-254B-8C4E-3C168ED8A48D}" type="slidenum">
              <a:rPr lang="en-US" smtClean="0"/>
              <a:t>16</a:t>
            </a:fld>
            <a:endParaRPr lang="en-US"/>
          </a:p>
        </p:txBody>
      </p:sp>
    </p:spTree>
    <p:extLst>
      <p:ext uri="{BB962C8B-B14F-4D97-AF65-F5344CB8AC3E}">
        <p14:creationId xmlns:p14="http://schemas.microsoft.com/office/powerpoint/2010/main" val="4000038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78C00D8-4271-EC4B-97D9-B5587893D0B9}" type="slidenum">
              <a:rPr lang="en-US" sz="1200"/>
              <a:pPr algn="r"/>
              <a:t>17</a:t>
            </a:fld>
            <a:endParaRPr lang="en-US" sz="1200"/>
          </a:p>
        </p:txBody>
      </p:sp>
      <p:sp>
        <p:nvSpPr>
          <p:cNvPr id="38914" name="Rectangle 1026"/>
          <p:cNvSpPr>
            <a:spLocks noGrp="1" noRot="1" noChangeAspect="1" noChangeArrowheads="1" noTextEdit="1"/>
          </p:cNvSpPr>
          <p:nvPr>
            <p:ph type="sldImg"/>
          </p:nvPr>
        </p:nvSpPr>
        <p:spPr>
          <a:ln/>
        </p:spPr>
      </p:sp>
      <p:sp>
        <p:nvSpPr>
          <p:cNvPr id="3891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n-US" sz="2400" dirty="0">
                <a:latin typeface="Arial" charset="0"/>
                <a:ea typeface="ＭＳ Ｐゴシック" charset="0"/>
                <a:cs typeface="ＭＳ Ｐゴシック" charset="0"/>
              </a:rPr>
              <a:t>Media advocacy is easy to talk about from a theoretical perspective, but when you look at media coverage over time, sometimes you find that the human frame, the personal stories or the </a:t>
            </a:r>
            <a:r>
              <a:rPr lang="en-US" sz="2400" dirty="0" err="1">
                <a:latin typeface="Arial" charset="0"/>
                <a:ea typeface="ＭＳ Ｐゴシック" charset="0"/>
                <a:cs typeface="ＭＳ Ｐゴシック" charset="0"/>
              </a:rPr>
              <a:t>examplars</a:t>
            </a:r>
            <a:r>
              <a:rPr lang="en-US" sz="2400" dirty="0">
                <a:latin typeface="Arial" charset="0"/>
                <a:ea typeface="ＭＳ Ｐゴシック" charset="0"/>
                <a:cs typeface="ＭＳ Ｐゴシック" charset="0"/>
              </a:rPr>
              <a:t> – stories about particular individuals  - are what stick. These graphs are from something I published in Science Communication many years ago, when I looked at a decade of news coverage of autism, leading up to then President Bush signing an act that gave unprecedented funding to autism organizations and research. I also want to touch on some research that colleagues and I have done related to communicating about health issues. What I found was that “human frames” increased over time. News stories focused on individuals who had autism and the effects on families. And it was these stories – and even the people with autism – who influenced the policymakers. President Bush was quoted in some of the stories about meeting a boy with autism, and this is what influenced his decision. We also found science and policy frames in news coverage, but the human frames made the difference. Sometimes, in health and science communication, it is about telling those stories or showing how people affected by an issue could be helped by more research.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78C00D8-4271-EC4B-97D9-B5587893D0B9}" type="slidenum">
              <a:rPr lang="en-US" sz="1200"/>
              <a:pPr algn="r"/>
              <a:t>18</a:t>
            </a:fld>
            <a:endParaRPr lang="en-US" sz="1200"/>
          </a:p>
        </p:txBody>
      </p:sp>
      <p:sp>
        <p:nvSpPr>
          <p:cNvPr id="38914" name="Rectangle 1026"/>
          <p:cNvSpPr>
            <a:spLocks noGrp="1" noRot="1" noChangeAspect="1" noChangeArrowheads="1" noTextEdit="1"/>
          </p:cNvSpPr>
          <p:nvPr>
            <p:ph type="sldImg"/>
          </p:nvPr>
        </p:nvSpPr>
        <p:spPr>
          <a:ln/>
        </p:spPr>
      </p:sp>
      <p:sp>
        <p:nvSpPr>
          <p:cNvPr id="3891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sz="2400" dirty="0">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want to touch on a campaign that is PA-related that has done a nice job of connecting with the public over the years. </a:t>
            </a:r>
          </a:p>
        </p:txBody>
      </p:sp>
      <p:sp>
        <p:nvSpPr>
          <p:cNvPr id="4" name="Slide Number Placeholder 3"/>
          <p:cNvSpPr>
            <a:spLocks noGrp="1"/>
          </p:cNvSpPr>
          <p:nvPr>
            <p:ph type="sldNum" sz="quarter" idx="5"/>
          </p:nvPr>
        </p:nvSpPr>
        <p:spPr/>
        <p:txBody>
          <a:bodyPr/>
          <a:lstStyle/>
          <a:p>
            <a:fld id="{F5B6F5FE-B5C7-254B-8C4E-3C168ED8A48D}" type="slidenum">
              <a:rPr lang="en-US" smtClean="0"/>
              <a:t>19</a:t>
            </a:fld>
            <a:endParaRPr lang="en-US"/>
          </a:p>
        </p:txBody>
      </p:sp>
    </p:spTree>
    <p:extLst>
      <p:ext uri="{BB962C8B-B14F-4D97-AF65-F5344CB8AC3E}">
        <p14:creationId xmlns:p14="http://schemas.microsoft.com/office/powerpoint/2010/main" val="2998145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01DF75DD-DCED-7741-82DA-088FEBA2E3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BF74AD5-6982-4C47-BE29-8262CE40ED59}" type="slidenum">
              <a:rPr lang="en-US" altLang="en-US" smtClean="0"/>
              <a:pPr>
                <a:spcBef>
                  <a:spcPct val="0"/>
                </a:spcBef>
              </a:pPr>
              <a:t>2</a:t>
            </a:fld>
            <a:endParaRPr lang="en-US" altLang="en-US"/>
          </a:p>
        </p:txBody>
      </p:sp>
      <p:sp>
        <p:nvSpPr>
          <p:cNvPr id="27650" name="Rectangle 2">
            <a:extLst>
              <a:ext uri="{FF2B5EF4-FFF2-40B4-BE49-F238E27FC236}">
                <a16:creationId xmlns:a16="http://schemas.microsoft.com/office/drawing/2014/main" id="{29B24A79-66E1-484B-8A28-712D5B65CDC3}"/>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B021E58A-D33F-6C44-9B2F-7AA3BFF15B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spcBef>
                <a:spcPct val="0"/>
              </a:spcBef>
              <a:buFontTx/>
              <a:buNone/>
            </a:pPr>
            <a:r>
              <a:rPr lang="en-US" altLang="en-US" sz="2400" dirty="0">
                <a:latin typeface="Arial" panose="020B0604020202020204" pitchFamily="34" charset="0"/>
                <a:ea typeface="ＭＳ Ｐゴシック" panose="020B0600070205080204" pitchFamily="34" charset="-128"/>
              </a:rPr>
              <a:t>First, a bit of information about my background, so you know where I am coming from... Currently, I’m a professor and Chair of the Department of Advertising &amp; Public Relations, which is part of the College of Communication and Information Sciences at the University of Alabama. However, I just started there this summer, after 12 years in the School of Journalism and Mass Communications here at USC. I teach public relations and health communication courses and do research in those areas. My career began with a public relations agency in Chicago, and then I worked for St. Jude Children’s Research Hospital, among other organizations. In between my professional career and academia, I earned a PhD from UNC Chapel Hill and a certificate in interdisciplinary health communication. I’m also a Co-Investigator with the Prevention Research Center here, where I work with Sara Wilcox, Andy Kaczynski, and others, and I’m a Senior Research Fellow for the Arthur W. Page Center for Integrity in Public Communication at Penn State University. </a:t>
            </a:r>
          </a:p>
        </p:txBody>
      </p:sp>
    </p:spTree>
    <p:extLst>
      <p:ext uri="{BB962C8B-B14F-4D97-AF65-F5344CB8AC3E}">
        <p14:creationId xmlns:p14="http://schemas.microsoft.com/office/powerpoint/2010/main" val="1320492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Heart Truth campaign is one you might be familiar with... It started with the National Heart, Lung, and Blood Institute in the early 2000s to try to raise awareness about heart disease being the #1 killer of women. You can see here, the campaign focuses on influencing women to make changes related to diet and exercise.... </a:t>
            </a:r>
          </a:p>
        </p:txBody>
      </p:sp>
      <p:sp>
        <p:nvSpPr>
          <p:cNvPr id="4" name="Slide Number Placeholder 3"/>
          <p:cNvSpPr>
            <a:spLocks noGrp="1"/>
          </p:cNvSpPr>
          <p:nvPr>
            <p:ph type="sldNum" sz="quarter" idx="5"/>
          </p:nvPr>
        </p:nvSpPr>
        <p:spPr/>
        <p:txBody>
          <a:bodyPr/>
          <a:lstStyle/>
          <a:p>
            <a:fld id="{F5B6F5FE-B5C7-254B-8C4E-3C168ED8A48D}" type="slidenum">
              <a:rPr lang="en-US" smtClean="0"/>
              <a:t>20</a:t>
            </a:fld>
            <a:endParaRPr lang="en-US"/>
          </a:p>
        </p:txBody>
      </p:sp>
    </p:spTree>
    <p:extLst>
      <p:ext uri="{BB962C8B-B14F-4D97-AF65-F5344CB8AC3E}">
        <p14:creationId xmlns:p14="http://schemas.microsoft.com/office/powerpoint/2010/main" val="1546767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created by a public relations agency called Ogilvy, and they created this red dress symbol, based on research showing that the red dress resonated with women, made them think of the heart. It was a multi-faceted campaign that included things like a Fashion Show. At one point, I saw some of these red dresses touring around the U.S. in airports... They partnered with the American Heart Association’s Go Red for Women campaign, which amplified the efforts.  </a:t>
            </a:r>
          </a:p>
        </p:txBody>
      </p:sp>
      <p:sp>
        <p:nvSpPr>
          <p:cNvPr id="4" name="Slide Number Placeholder 3"/>
          <p:cNvSpPr>
            <a:spLocks noGrp="1"/>
          </p:cNvSpPr>
          <p:nvPr>
            <p:ph type="sldNum" sz="quarter" idx="5"/>
          </p:nvPr>
        </p:nvSpPr>
        <p:spPr/>
        <p:txBody>
          <a:bodyPr/>
          <a:lstStyle/>
          <a:p>
            <a:fld id="{F5B6F5FE-B5C7-254B-8C4E-3C168ED8A48D}" type="slidenum">
              <a:rPr lang="en-US" smtClean="0"/>
              <a:t>21</a:t>
            </a:fld>
            <a:endParaRPr lang="en-US"/>
          </a:p>
        </p:txBody>
      </p:sp>
    </p:spTree>
    <p:extLst>
      <p:ext uri="{BB962C8B-B14F-4D97-AF65-F5344CB8AC3E}">
        <p14:creationId xmlns:p14="http://schemas.microsoft.com/office/powerpoint/2010/main" val="2563404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started a National Wear Red Day, and every February, we celebrate American Heart Month, which often coincides with stories in women’s magazines about women who made changes in their lifestyle to improve their health. </a:t>
            </a:r>
          </a:p>
        </p:txBody>
      </p:sp>
      <p:sp>
        <p:nvSpPr>
          <p:cNvPr id="4" name="Slide Number Placeholder 3"/>
          <p:cNvSpPr>
            <a:spLocks noGrp="1"/>
          </p:cNvSpPr>
          <p:nvPr>
            <p:ph type="sldNum" sz="quarter" idx="5"/>
          </p:nvPr>
        </p:nvSpPr>
        <p:spPr/>
        <p:txBody>
          <a:bodyPr/>
          <a:lstStyle/>
          <a:p>
            <a:fld id="{F5B6F5FE-B5C7-254B-8C4E-3C168ED8A48D}" type="slidenum">
              <a:rPr lang="en-US" smtClean="0"/>
              <a:t>22</a:t>
            </a:fld>
            <a:endParaRPr lang="en-US"/>
          </a:p>
        </p:txBody>
      </p:sp>
    </p:spTree>
    <p:extLst>
      <p:ext uri="{BB962C8B-B14F-4D97-AF65-F5344CB8AC3E}">
        <p14:creationId xmlns:p14="http://schemas.microsoft.com/office/powerpoint/2010/main" val="547509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organizations are also good at getting research into the news. If you go on the NHLBI website, they have this recent press release about some recently published research that they sponsored, which you can see here, has been picked up by a few media outlets. Again, that headline is attention-grabbing and cuts right to the gist of the story, with supporting facts found as you read on.... </a:t>
            </a:r>
          </a:p>
        </p:txBody>
      </p:sp>
      <p:sp>
        <p:nvSpPr>
          <p:cNvPr id="4" name="Slide Number Placeholder 3"/>
          <p:cNvSpPr>
            <a:spLocks noGrp="1"/>
          </p:cNvSpPr>
          <p:nvPr>
            <p:ph type="sldNum" sz="quarter" idx="5"/>
          </p:nvPr>
        </p:nvSpPr>
        <p:spPr/>
        <p:txBody>
          <a:bodyPr/>
          <a:lstStyle/>
          <a:p>
            <a:fld id="{F5B6F5FE-B5C7-254B-8C4E-3C168ED8A48D}" type="slidenum">
              <a:rPr lang="en-US" smtClean="0"/>
              <a:t>23</a:t>
            </a:fld>
            <a:endParaRPr lang="en-US"/>
          </a:p>
        </p:txBody>
      </p:sp>
    </p:spTree>
    <p:extLst>
      <p:ext uri="{BB962C8B-B14F-4D97-AF65-F5344CB8AC3E}">
        <p14:creationId xmlns:p14="http://schemas.microsoft.com/office/powerpoint/2010/main" val="714622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all know, evaluation is important, when looking at health communication campaigns, and there has been some efforts to evaluate this campaign. On this slide, you see some of their early evaluation efforts. They raised awareness and according to survey results, the campaign got people thinking about changing their behaviors. Now, as the campaign has moved forward, it continues to evolve. They have developed this healthy hearts network and community subcontract program to work with local groups and with American Indian and Alaska Native communities. </a:t>
            </a:r>
          </a:p>
        </p:txBody>
      </p:sp>
      <p:sp>
        <p:nvSpPr>
          <p:cNvPr id="4" name="Slide Number Placeholder 3"/>
          <p:cNvSpPr>
            <a:spLocks noGrp="1"/>
          </p:cNvSpPr>
          <p:nvPr>
            <p:ph type="sldNum" sz="quarter" idx="5"/>
          </p:nvPr>
        </p:nvSpPr>
        <p:spPr/>
        <p:txBody>
          <a:bodyPr/>
          <a:lstStyle/>
          <a:p>
            <a:fld id="{F5B6F5FE-B5C7-254B-8C4E-3C168ED8A48D}" type="slidenum">
              <a:rPr lang="en-US" smtClean="0"/>
              <a:t>24</a:t>
            </a:fld>
            <a:endParaRPr lang="en-US"/>
          </a:p>
        </p:txBody>
      </p:sp>
    </p:spTree>
    <p:extLst>
      <p:ext uri="{BB962C8B-B14F-4D97-AF65-F5344CB8AC3E}">
        <p14:creationId xmlns:p14="http://schemas.microsoft.com/office/powerpoint/2010/main" val="3627312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when I was asked to come to this event, I reminded Russ that while I think of myself as a health communication researcher, I am not solely focused on physical activity. However, in working with the PRC and communicating on behalf of the PRC, I came up with a few observations of what might be needed in PA research, which you see here on this slide. </a:t>
            </a:r>
          </a:p>
        </p:txBody>
      </p:sp>
      <p:sp>
        <p:nvSpPr>
          <p:cNvPr id="4" name="Slide Number Placeholder 3"/>
          <p:cNvSpPr>
            <a:spLocks noGrp="1"/>
          </p:cNvSpPr>
          <p:nvPr>
            <p:ph type="sldNum" sz="quarter" idx="5"/>
          </p:nvPr>
        </p:nvSpPr>
        <p:spPr/>
        <p:txBody>
          <a:bodyPr/>
          <a:lstStyle/>
          <a:p>
            <a:fld id="{F5B6F5FE-B5C7-254B-8C4E-3C168ED8A48D}" type="slidenum">
              <a:rPr lang="en-US" smtClean="0"/>
              <a:t>26</a:t>
            </a:fld>
            <a:endParaRPr lang="en-US"/>
          </a:p>
        </p:txBody>
      </p:sp>
    </p:spTree>
    <p:extLst>
      <p:ext uri="{BB962C8B-B14F-4D97-AF65-F5344CB8AC3E}">
        <p14:creationId xmlns:p14="http://schemas.microsoft.com/office/powerpoint/2010/main" val="4276074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am I here? What does communications have to do with public health? Well, I am working on a book now, and as part of that research, I came across an article that had the headline you see here... </a:t>
            </a:r>
          </a:p>
          <a:p>
            <a:endParaRPr lang="en-US" dirty="0"/>
          </a:p>
          <a:p>
            <a:r>
              <a:rPr lang="en-US" dirty="0"/>
              <a:t>It was written in 1949. Public relations and communication have always been important in public health. </a:t>
            </a:r>
          </a:p>
        </p:txBody>
      </p:sp>
      <p:sp>
        <p:nvSpPr>
          <p:cNvPr id="4" name="Slide Number Placeholder 3"/>
          <p:cNvSpPr>
            <a:spLocks noGrp="1"/>
          </p:cNvSpPr>
          <p:nvPr>
            <p:ph type="sldNum" sz="quarter" idx="5"/>
          </p:nvPr>
        </p:nvSpPr>
        <p:spPr/>
        <p:txBody>
          <a:bodyPr/>
          <a:lstStyle/>
          <a:p>
            <a:fld id="{5FA3E603-0EE4-3042-9661-047EB577E4A2}" type="slidenum">
              <a:rPr lang="en-US" smtClean="0"/>
              <a:t>3</a:t>
            </a:fld>
            <a:endParaRPr lang="en-US"/>
          </a:p>
        </p:txBody>
      </p:sp>
    </p:spTree>
    <p:extLst>
      <p:ext uri="{BB962C8B-B14F-4D97-AF65-F5344CB8AC3E}">
        <p14:creationId xmlns:p14="http://schemas.microsoft.com/office/powerpoint/2010/main" val="1244922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 of his presentation, Dr. Getting had the following things to say about PR and public health.... </a:t>
            </a:r>
          </a:p>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4</a:t>
            </a:fld>
            <a:endParaRPr lang="en-US"/>
          </a:p>
        </p:txBody>
      </p:sp>
    </p:spTree>
    <p:extLst>
      <p:ext uri="{BB962C8B-B14F-4D97-AF65-F5344CB8AC3E}">
        <p14:creationId xmlns:p14="http://schemas.microsoft.com/office/powerpoint/2010/main" val="3652539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by this last quote, it seems like the more things change, the more they stay the same. </a:t>
            </a:r>
          </a:p>
        </p:txBody>
      </p:sp>
      <p:sp>
        <p:nvSpPr>
          <p:cNvPr id="4" name="Slide Number Placeholder 3"/>
          <p:cNvSpPr>
            <a:spLocks noGrp="1"/>
          </p:cNvSpPr>
          <p:nvPr>
            <p:ph type="sldNum" sz="quarter" idx="5"/>
          </p:nvPr>
        </p:nvSpPr>
        <p:spPr/>
        <p:txBody>
          <a:bodyPr/>
          <a:lstStyle/>
          <a:p>
            <a:fld id="{5FA3E603-0EE4-3042-9661-047EB577E4A2}" type="slidenum">
              <a:rPr lang="en-US" smtClean="0"/>
              <a:t>5</a:t>
            </a:fld>
            <a:endParaRPr lang="en-US"/>
          </a:p>
        </p:txBody>
      </p:sp>
    </p:spTree>
    <p:extLst>
      <p:ext uri="{BB962C8B-B14F-4D97-AF65-F5344CB8AC3E}">
        <p14:creationId xmlns:p14="http://schemas.microsoft.com/office/powerpoint/2010/main" val="181730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think about the climate for health communication today, these are some of the issues I think about... Of course, we still have Covid. We have ongoing news with the opioid epidemic, and we have public health news related to climate change, social unrest, and various disparities. We also have more media than ever and polarized media and publics. These are challenging times to try to communicate about health issues - or anything, really. </a:t>
            </a:r>
          </a:p>
        </p:txBody>
      </p:sp>
      <p:sp>
        <p:nvSpPr>
          <p:cNvPr id="4" name="Slide Number Placeholder 3"/>
          <p:cNvSpPr>
            <a:spLocks noGrp="1"/>
          </p:cNvSpPr>
          <p:nvPr>
            <p:ph type="sldNum" sz="quarter" idx="5"/>
          </p:nvPr>
        </p:nvSpPr>
        <p:spPr/>
        <p:txBody>
          <a:bodyPr/>
          <a:lstStyle/>
          <a:p>
            <a:fld id="{5FA3E603-0EE4-3042-9661-047EB577E4A2}" type="slidenum">
              <a:rPr lang="en-US" smtClean="0"/>
              <a:t>6</a:t>
            </a:fld>
            <a:endParaRPr lang="en-US"/>
          </a:p>
        </p:txBody>
      </p:sp>
    </p:spTree>
    <p:extLst>
      <p:ext uri="{BB962C8B-B14F-4D97-AF65-F5344CB8AC3E}">
        <p14:creationId xmlns:p14="http://schemas.microsoft.com/office/powerpoint/2010/main" val="184760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we talking about today? Here is a basic agenda... </a:t>
            </a:r>
          </a:p>
        </p:txBody>
      </p:sp>
      <p:sp>
        <p:nvSpPr>
          <p:cNvPr id="4" name="Slide Number Placeholder 3"/>
          <p:cNvSpPr>
            <a:spLocks noGrp="1"/>
          </p:cNvSpPr>
          <p:nvPr>
            <p:ph type="sldNum" sz="quarter" idx="5"/>
          </p:nvPr>
        </p:nvSpPr>
        <p:spPr/>
        <p:txBody>
          <a:bodyPr/>
          <a:lstStyle/>
          <a:p>
            <a:fld id="{5FA3E603-0EE4-3042-9661-047EB577E4A2}" type="slidenum">
              <a:rPr lang="en-US" smtClean="0"/>
              <a:t>7</a:t>
            </a:fld>
            <a:endParaRPr lang="en-US"/>
          </a:p>
        </p:txBody>
      </p:sp>
    </p:spTree>
    <p:extLst>
      <p:ext uri="{BB962C8B-B14F-4D97-AF65-F5344CB8AC3E}">
        <p14:creationId xmlns:p14="http://schemas.microsoft.com/office/powerpoint/2010/main" val="360719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5ED05381-E1D0-495A-97F0-9B1C54DB61DD}" type="slidenum">
              <a:rPr lang="en-US" smtClean="0"/>
              <a:t>8</a:t>
            </a:fld>
            <a:endParaRPr lang="en-US"/>
          </a:p>
        </p:txBody>
      </p:sp>
    </p:spTree>
    <p:extLst>
      <p:ext uri="{BB962C8B-B14F-4D97-AF65-F5344CB8AC3E}">
        <p14:creationId xmlns:p14="http://schemas.microsoft.com/office/powerpoint/2010/main" val="3077223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On the last slide, I mentioned news values... In case you are not familiar, these are some of the news values journalists use to determine what to cover. When I worked in public relations, these are the things we thought about when pitching a story on behalf of a client. This is what we all need to think of, when communicating with media or other audiences. Impact, in particular, is where communication comes in. As researchers, we need to be able to explain the impact, in lay terms, as that’s what will stand out and be remembered by people.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ED05381-E1D0-495A-97F0-9B1C54DB61DD}" type="slidenum">
              <a:rPr lang="en-US" smtClean="0"/>
              <a:t>9</a:t>
            </a:fld>
            <a:endParaRPr lang="en-US"/>
          </a:p>
        </p:txBody>
      </p:sp>
    </p:spTree>
    <p:extLst>
      <p:ext uri="{BB962C8B-B14F-4D97-AF65-F5344CB8AC3E}">
        <p14:creationId xmlns:p14="http://schemas.microsoft.com/office/powerpoint/2010/main" val="20214618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7DF1A-2BD8-B941-B1E4-0172C74EE04F}"/>
              </a:ext>
            </a:extLst>
          </p:cNvPr>
          <p:cNvSpPr>
            <a:spLocks noGrp="1"/>
          </p:cNvSpPr>
          <p:nvPr>
            <p:ph type="ctrTitle"/>
          </p:nvPr>
        </p:nvSpPr>
        <p:spPr>
          <a:xfrm>
            <a:off x="6900574" y="1603010"/>
            <a:ext cx="4845949" cy="2387600"/>
          </a:xfrm>
        </p:spPr>
        <p:txBody>
          <a:bodyPr anchor="b">
            <a:noAutofit/>
          </a:bodyPr>
          <a:lstStyle>
            <a:lvl1pPr algn="l">
              <a:defRPr sz="6000">
                <a:solidFill>
                  <a:srgbClr val="9C2334"/>
                </a:solidFill>
              </a:defRPr>
            </a:lvl1pPr>
          </a:lstStyle>
          <a:p>
            <a:r>
              <a:rPr lang="en-US" dirty="0"/>
              <a:t>Click to edit Master title</a:t>
            </a:r>
          </a:p>
        </p:txBody>
      </p:sp>
      <p:sp>
        <p:nvSpPr>
          <p:cNvPr id="3" name="Subtitle 2">
            <a:extLst>
              <a:ext uri="{FF2B5EF4-FFF2-40B4-BE49-F238E27FC236}">
                <a16:creationId xmlns:a16="http://schemas.microsoft.com/office/drawing/2014/main" id="{28670744-FF8E-F447-B843-539FBADA79AE}"/>
              </a:ext>
            </a:extLst>
          </p:cNvPr>
          <p:cNvSpPr>
            <a:spLocks noGrp="1"/>
          </p:cNvSpPr>
          <p:nvPr>
            <p:ph type="subTitle" idx="1"/>
          </p:nvPr>
        </p:nvSpPr>
        <p:spPr>
          <a:xfrm>
            <a:off x="6900574" y="4082685"/>
            <a:ext cx="4845949" cy="1655762"/>
          </a:xfrm>
        </p:spPr>
        <p:txBody>
          <a:bodyPr/>
          <a:lstStyle>
            <a:lvl1pPr marL="0" indent="0" algn="l">
              <a:buNone/>
              <a:defRPr sz="2400" b="0" i="0">
                <a:latin typeface="Arial Narrow" panose="020B0604020202020204" pitchFamily="34" charset="0"/>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108936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7DF1A-2BD8-B941-B1E4-0172C74EE04F}"/>
              </a:ext>
            </a:extLst>
          </p:cNvPr>
          <p:cNvSpPr>
            <a:spLocks noGrp="1"/>
          </p:cNvSpPr>
          <p:nvPr>
            <p:ph type="ctrTitle"/>
          </p:nvPr>
        </p:nvSpPr>
        <p:spPr>
          <a:xfrm>
            <a:off x="6900574" y="1603010"/>
            <a:ext cx="4845949" cy="2387600"/>
          </a:xfrm>
        </p:spPr>
        <p:txBody>
          <a:bodyPr anchor="b">
            <a:noAutofit/>
          </a:bodyPr>
          <a:lstStyle>
            <a:lvl1pPr algn="l">
              <a:defRPr sz="6000">
                <a:solidFill>
                  <a:srgbClr val="9C2334"/>
                </a:solidFill>
              </a:defRPr>
            </a:lvl1pPr>
          </a:lstStyle>
          <a:p>
            <a:r>
              <a:rPr lang="en-US" dirty="0"/>
              <a:t>Click to edit Master title</a:t>
            </a:r>
          </a:p>
        </p:txBody>
      </p:sp>
      <p:sp>
        <p:nvSpPr>
          <p:cNvPr id="3" name="Subtitle 2">
            <a:extLst>
              <a:ext uri="{FF2B5EF4-FFF2-40B4-BE49-F238E27FC236}">
                <a16:creationId xmlns:a16="http://schemas.microsoft.com/office/drawing/2014/main" id="{28670744-FF8E-F447-B843-539FBADA79AE}"/>
              </a:ext>
            </a:extLst>
          </p:cNvPr>
          <p:cNvSpPr>
            <a:spLocks noGrp="1"/>
          </p:cNvSpPr>
          <p:nvPr>
            <p:ph type="subTitle" idx="1"/>
          </p:nvPr>
        </p:nvSpPr>
        <p:spPr>
          <a:xfrm>
            <a:off x="6900574" y="4082685"/>
            <a:ext cx="4845949" cy="1655762"/>
          </a:xfrm>
        </p:spPr>
        <p:txBody>
          <a:bodyPr/>
          <a:lstStyle>
            <a:lvl1pPr marL="0" indent="0" algn="l">
              <a:buNone/>
              <a:defRPr sz="2400" b="0" i="0">
                <a:latin typeface="Arial Narrow" panose="020B0604020202020204" pitchFamily="34" charset="0"/>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67533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6C7AB-AEF8-9643-8A4D-1EC53B0A9CA1}"/>
              </a:ext>
            </a:extLst>
          </p:cNvPr>
          <p:cNvSpPr>
            <a:spLocks noGrp="1"/>
          </p:cNvSpPr>
          <p:nvPr>
            <p:ph type="title"/>
          </p:nvPr>
        </p:nvSpPr>
        <p:spPr/>
        <p:txBody>
          <a:bodyPr>
            <a:noAutofit/>
          </a:bodyPr>
          <a:lstStyle>
            <a:lvl1pPr>
              <a:defRPr>
                <a:solidFill>
                  <a:srgbClr val="9C2334"/>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2A1BC5E-0437-3B42-8CAF-496C5E4339E0}"/>
              </a:ext>
            </a:extLst>
          </p:cNvPr>
          <p:cNvSpPr>
            <a:spLocks noGrp="1"/>
          </p:cNvSpPr>
          <p:nvPr>
            <p:ph idx="1"/>
          </p:nvPr>
        </p:nvSpPr>
        <p:spPr>
          <a:xfrm>
            <a:off x="838200" y="1825625"/>
            <a:ext cx="7262446" cy="3778005"/>
          </a:xfrm>
        </p:spPr>
        <p:txBody>
          <a:bodyPr/>
          <a:lstStyle>
            <a:lvl1pPr marL="228600" indent="-228600">
              <a:buFont typeface="System Font Regular"/>
              <a:buChar char="&gt;"/>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5172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6C7AB-AEF8-9643-8A4D-1EC53B0A9CA1}"/>
              </a:ext>
            </a:extLst>
          </p:cNvPr>
          <p:cNvSpPr>
            <a:spLocks noGrp="1"/>
          </p:cNvSpPr>
          <p:nvPr>
            <p:ph type="title"/>
          </p:nvPr>
        </p:nvSpPr>
        <p:spPr/>
        <p:txBody>
          <a:bodyPr>
            <a:noAutofit/>
          </a:bodyPr>
          <a:lstStyle>
            <a:lvl1pPr>
              <a:defRPr>
                <a:solidFill>
                  <a:srgbClr val="9C2334"/>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2A1BC5E-0437-3B42-8CAF-496C5E4339E0}"/>
              </a:ext>
            </a:extLst>
          </p:cNvPr>
          <p:cNvSpPr>
            <a:spLocks noGrp="1"/>
          </p:cNvSpPr>
          <p:nvPr>
            <p:ph idx="1"/>
          </p:nvPr>
        </p:nvSpPr>
        <p:spPr>
          <a:xfrm>
            <a:off x="838200" y="1825625"/>
            <a:ext cx="7309338" cy="3801452"/>
          </a:xfrm>
        </p:spPr>
        <p:txBody>
          <a:bodyPr/>
          <a:lstStyle>
            <a:lvl1pPr marL="228600" indent="-228600">
              <a:buFont typeface="System Font Regular"/>
              <a:buChar char="&gt;"/>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81256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3D7851-60A9-AB45-A6FE-39F49EF8BE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9822F52-1DBA-444B-ADB4-16044B585D53}"/>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A9B552E-CE26-F240-81BC-EF0BFB855C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97BAB-C6C0-7446-906E-05E946959819}" type="datetimeFigureOut">
              <a:rPr lang="en-US" smtClean="0"/>
              <a:t>9/26/2023</a:t>
            </a:fld>
            <a:endParaRPr lang="en-US"/>
          </a:p>
        </p:txBody>
      </p:sp>
      <p:sp>
        <p:nvSpPr>
          <p:cNvPr id="5" name="Footer Placeholder 4">
            <a:extLst>
              <a:ext uri="{FF2B5EF4-FFF2-40B4-BE49-F238E27FC236}">
                <a16:creationId xmlns:a16="http://schemas.microsoft.com/office/drawing/2014/main" id="{F440A613-1A29-6141-862E-C916DE20E0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10A120-3071-0B4C-BDCA-BA449B469C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7DBCC8-213E-374D-A079-70F3ECF97398}" type="slidenum">
              <a:rPr lang="en-US" smtClean="0"/>
              <a:t>‹#›</a:t>
            </a:fld>
            <a:endParaRPr lang="en-US"/>
          </a:p>
        </p:txBody>
      </p:sp>
    </p:spTree>
    <p:extLst>
      <p:ext uri="{BB962C8B-B14F-4D97-AF65-F5344CB8AC3E}">
        <p14:creationId xmlns:p14="http://schemas.microsoft.com/office/powerpoint/2010/main" val="3054190726"/>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0" r:id="rId3"/>
    <p:sldLayoutId id="2147483651" r:id="rId4"/>
  </p:sldLayoutIdLst>
  <p:txStyles>
    <p:titleStyle>
      <a:lvl1pPr algn="l" defTabSz="914400" rtl="0" eaLnBrk="1" latinLnBrk="0" hangingPunct="1">
        <a:lnSpc>
          <a:spcPct val="90000"/>
        </a:lnSpc>
        <a:spcBef>
          <a:spcPct val="0"/>
        </a:spcBef>
        <a:buNone/>
        <a:defRPr sz="4400" kern="1200">
          <a:solidFill>
            <a:srgbClr val="C00000"/>
          </a:solidFill>
          <a:latin typeface="Rockwell" panose="02060603020205020403" pitchFamily="18"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2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notesSlide" Target="../notesSlides/notesSlide17.xml"/><Relationship Id="rId4"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notesSlide" Target="../notesSlides/notesSlide18.xml"/><Relationship Id="rId4"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hyperlink" Target="mailto:bmckeever@ua.edu" TargetMode="Externa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C05E8-8800-6845-A40B-606C4EFBD970}"/>
              </a:ext>
            </a:extLst>
          </p:cNvPr>
          <p:cNvSpPr>
            <a:spLocks noGrp="1"/>
          </p:cNvSpPr>
          <p:nvPr>
            <p:ph type="ctrTitle"/>
          </p:nvPr>
        </p:nvSpPr>
        <p:spPr>
          <a:xfrm>
            <a:off x="6232634" y="1119553"/>
            <a:ext cx="5738648" cy="1893594"/>
          </a:xfrm>
        </p:spPr>
        <p:txBody>
          <a:bodyPr/>
          <a:lstStyle/>
          <a:p>
            <a:pPr algn="ctr"/>
            <a:br>
              <a:rPr lang="en-US" sz="4800" dirty="0"/>
            </a:br>
            <a:br>
              <a:rPr lang="en-US" sz="4800" dirty="0"/>
            </a:br>
            <a:r>
              <a:rPr lang="en-US" sz="4000" dirty="0"/>
              <a:t>Communication’s Place in Physical Activity Research &amp; Practice</a:t>
            </a:r>
          </a:p>
        </p:txBody>
      </p:sp>
      <p:sp>
        <p:nvSpPr>
          <p:cNvPr id="3" name="Subtitle 2">
            <a:extLst>
              <a:ext uri="{FF2B5EF4-FFF2-40B4-BE49-F238E27FC236}">
                <a16:creationId xmlns:a16="http://schemas.microsoft.com/office/drawing/2014/main" id="{989D0AFA-B994-EC49-AF8B-C4CB2FD41EF5}"/>
              </a:ext>
            </a:extLst>
          </p:cNvPr>
          <p:cNvSpPr>
            <a:spLocks noGrp="1"/>
          </p:cNvSpPr>
          <p:nvPr>
            <p:ph type="subTitle" idx="1"/>
          </p:nvPr>
        </p:nvSpPr>
        <p:spPr/>
        <p:txBody>
          <a:bodyPr/>
          <a:lstStyle/>
          <a:p>
            <a:pPr algn="ctr"/>
            <a:r>
              <a:rPr lang="en-US" sz="2800" dirty="0"/>
              <a:t>Brooke W. McKeever, Ph.D.</a:t>
            </a:r>
          </a:p>
          <a:p>
            <a:pPr algn="ctr"/>
            <a:r>
              <a:rPr lang="en-US" sz="2800" dirty="0"/>
              <a:t>Sept. 25. 2023</a:t>
            </a:r>
          </a:p>
        </p:txBody>
      </p:sp>
    </p:spTree>
    <p:extLst>
      <p:ext uri="{BB962C8B-B14F-4D97-AF65-F5344CB8AC3E}">
        <p14:creationId xmlns:p14="http://schemas.microsoft.com/office/powerpoint/2010/main" val="1916156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23626"/>
            <a:ext cx="10515600" cy="1325563"/>
          </a:xfrm>
        </p:spPr>
        <p:txBody>
          <a:bodyPr/>
          <a:lstStyle/>
          <a:p>
            <a:pPr algn="ctr"/>
            <a:r>
              <a:rPr lang="en-US" b="1" dirty="0"/>
              <a:t>News Values in Action</a:t>
            </a:r>
          </a:p>
        </p:txBody>
      </p:sp>
      <p:pic>
        <p:nvPicPr>
          <p:cNvPr id="6" name="Picture 5">
            <a:extLst>
              <a:ext uri="{FF2B5EF4-FFF2-40B4-BE49-F238E27FC236}">
                <a16:creationId xmlns:a16="http://schemas.microsoft.com/office/drawing/2014/main" id="{6CD1A365-2473-CF80-A212-0B4955FB5A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184" y="1791490"/>
            <a:ext cx="4162396" cy="1812108"/>
          </a:xfrm>
          <a:prstGeom prst="rect">
            <a:avLst/>
          </a:prstGeom>
        </p:spPr>
      </p:pic>
      <p:pic>
        <p:nvPicPr>
          <p:cNvPr id="7" name="Picture 6">
            <a:extLst>
              <a:ext uri="{FF2B5EF4-FFF2-40B4-BE49-F238E27FC236}">
                <a16:creationId xmlns:a16="http://schemas.microsoft.com/office/drawing/2014/main" id="{5D5EC4B2-6DD1-DD3D-BC24-B2D9FA4DD0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9714" y="1707332"/>
            <a:ext cx="3574086" cy="2081935"/>
          </a:xfrm>
          <a:prstGeom prst="rect">
            <a:avLst/>
          </a:prstGeom>
        </p:spPr>
      </p:pic>
      <p:pic>
        <p:nvPicPr>
          <p:cNvPr id="9" name="Picture 8" descr="A screenshot of a social media post&#10;&#10;Description automatically generated">
            <a:extLst>
              <a:ext uri="{FF2B5EF4-FFF2-40B4-BE49-F238E27FC236}">
                <a16:creationId xmlns:a16="http://schemas.microsoft.com/office/drawing/2014/main" id="{E1E87992-DB76-7D2E-B10B-6851028FFC21}"/>
              </a:ext>
            </a:extLst>
          </p:cNvPr>
          <p:cNvPicPr>
            <a:picLocks noChangeAspect="1"/>
          </p:cNvPicPr>
          <p:nvPr/>
        </p:nvPicPr>
        <p:blipFill>
          <a:blip r:embed="rId5"/>
          <a:stretch>
            <a:fillRect/>
          </a:stretch>
        </p:blipFill>
        <p:spPr>
          <a:xfrm>
            <a:off x="1767579" y="4088200"/>
            <a:ext cx="3291646" cy="2404675"/>
          </a:xfrm>
          <a:prstGeom prst="rect">
            <a:avLst/>
          </a:prstGeom>
        </p:spPr>
      </p:pic>
      <p:pic>
        <p:nvPicPr>
          <p:cNvPr id="11" name="Picture 10" descr="A screenshot of a social media post&#10;&#10;Description automatically generated">
            <a:extLst>
              <a:ext uri="{FF2B5EF4-FFF2-40B4-BE49-F238E27FC236}">
                <a16:creationId xmlns:a16="http://schemas.microsoft.com/office/drawing/2014/main" id="{2D39828E-B258-2357-A8ED-C8CC2D3DA8F7}"/>
              </a:ext>
            </a:extLst>
          </p:cNvPr>
          <p:cNvPicPr>
            <a:picLocks noChangeAspect="1"/>
          </p:cNvPicPr>
          <p:nvPr/>
        </p:nvPicPr>
        <p:blipFill>
          <a:blip r:embed="rId6"/>
          <a:stretch>
            <a:fillRect/>
          </a:stretch>
        </p:blipFill>
        <p:spPr>
          <a:xfrm>
            <a:off x="6438109" y="3947411"/>
            <a:ext cx="3291646" cy="2545464"/>
          </a:xfrm>
          <a:prstGeom prst="rect">
            <a:avLst/>
          </a:prstGeom>
        </p:spPr>
      </p:pic>
    </p:spTree>
    <p:extLst>
      <p:ext uri="{BB962C8B-B14F-4D97-AF65-F5344CB8AC3E}">
        <p14:creationId xmlns:p14="http://schemas.microsoft.com/office/powerpoint/2010/main" val="400715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shot of a phone&#10;&#10;Description automatically generated">
            <a:extLst>
              <a:ext uri="{FF2B5EF4-FFF2-40B4-BE49-F238E27FC236}">
                <a16:creationId xmlns:a16="http://schemas.microsoft.com/office/drawing/2014/main" id="{277BA549-AEAB-8F96-7040-1FB7C94FDA47}"/>
              </a:ext>
            </a:extLst>
          </p:cNvPr>
          <p:cNvPicPr>
            <a:picLocks noGrp="1" noChangeAspect="1"/>
          </p:cNvPicPr>
          <p:nvPr>
            <p:ph idx="1"/>
          </p:nvPr>
        </p:nvPicPr>
        <p:blipFill>
          <a:blip r:embed="rId3"/>
          <a:stretch>
            <a:fillRect/>
          </a:stretch>
        </p:blipFill>
        <p:spPr>
          <a:xfrm>
            <a:off x="671036" y="1036294"/>
            <a:ext cx="2410877" cy="4785411"/>
          </a:xfrm>
        </p:spPr>
      </p:pic>
      <p:pic>
        <p:nvPicPr>
          <p:cNvPr id="11" name="Picture 10" descr="A screenshot of a phone&#10;&#10;Description automatically generated">
            <a:extLst>
              <a:ext uri="{FF2B5EF4-FFF2-40B4-BE49-F238E27FC236}">
                <a16:creationId xmlns:a16="http://schemas.microsoft.com/office/drawing/2014/main" id="{B29F8E6E-4ED3-8405-F875-895594059938}"/>
              </a:ext>
            </a:extLst>
          </p:cNvPr>
          <p:cNvPicPr>
            <a:picLocks noChangeAspect="1"/>
          </p:cNvPicPr>
          <p:nvPr/>
        </p:nvPicPr>
        <p:blipFill>
          <a:blip r:embed="rId4"/>
          <a:stretch>
            <a:fillRect/>
          </a:stretch>
        </p:blipFill>
        <p:spPr>
          <a:xfrm>
            <a:off x="9184527" y="918259"/>
            <a:ext cx="2590800" cy="4991100"/>
          </a:xfrm>
          <a:prstGeom prst="rect">
            <a:avLst/>
          </a:prstGeom>
        </p:spPr>
      </p:pic>
      <p:pic>
        <p:nvPicPr>
          <p:cNvPr id="13" name="Picture 12" descr="A screenshot of a screenshot of two people walking on a rock&#10;&#10;Description automatically generated">
            <a:extLst>
              <a:ext uri="{FF2B5EF4-FFF2-40B4-BE49-F238E27FC236}">
                <a16:creationId xmlns:a16="http://schemas.microsoft.com/office/drawing/2014/main" id="{F7358733-2BC3-2E01-1AB0-12F41CED3856}"/>
              </a:ext>
            </a:extLst>
          </p:cNvPr>
          <p:cNvPicPr>
            <a:picLocks noChangeAspect="1"/>
          </p:cNvPicPr>
          <p:nvPr/>
        </p:nvPicPr>
        <p:blipFill>
          <a:blip r:embed="rId5"/>
          <a:stretch>
            <a:fillRect/>
          </a:stretch>
        </p:blipFill>
        <p:spPr>
          <a:xfrm>
            <a:off x="3578769" y="251736"/>
            <a:ext cx="5034462" cy="6354528"/>
          </a:xfrm>
          <a:prstGeom prst="rect">
            <a:avLst/>
          </a:prstGeom>
        </p:spPr>
      </p:pic>
    </p:spTree>
    <p:extLst>
      <p:ext uri="{BB962C8B-B14F-4D97-AF65-F5344CB8AC3E}">
        <p14:creationId xmlns:p14="http://schemas.microsoft.com/office/powerpoint/2010/main" val="2185498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Framing your Research</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07893" y="2009070"/>
            <a:ext cx="6122111" cy="33425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415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Communicating your Research</a:t>
            </a:r>
          </a:p>
        </p:txBody>
      </p:sp>
      <p:sp>
        <p:nvSpPr>
          <p:cNvPr id="3" name="Content Placeholder 2"/>
          <p:cNvSpPr>
            <a:spLocks noGrp="1"/>
          </p:cNvSpPr>
          <p:nvPr>
            <p:ph idx="1"/>
          </p:nvPr>
        </p:nvSpPr>
        <p:spPr>
          <a:xfrm>
            <a:off x="992167" y="1690688"/>
            <a:ext cx="10361633" cy="3877221"/>
          </a:xfrm>
        </p:spPr>
        <p:txBody>
          <a:bodyPr anchor="t"/>
          <a:lstStyle/>
          <a:p>
            <a:r>
              <a:rPr lang="en-US" sz="3200" dirty="0"/>
              <a:t>Begin with the end in mind: What’s the gist, the headline, the take-away? </a:t>
            </a:r>
          </a:p>
          <a:p>
            <a:pPr marL="0" indent="0">
              <a:buNone/>
            </a:pPr>
            <a:endParaRPr lang="en-US" sz="2000" dirty="0"/>
          </a:p>
          <a:p>
            <a:r>
              <a:rPr lang="en-US" sz="3200" dirty="0"/>
              <a:t>Describe the “so, what?” involved in your research and the implications (what does it mean for people?)</a:t>
            </a:r>
          </a:p>
          <a:p>
            <a:endParaRPr lang="en-US" sz="2000" dirty="0"/>
          </a:p>
          <a:p>
            <a:r>
              <a:rPr lang="en-US" sz="3200" dirty="0">
                <a:cs typeface="Calibri"/>
              </a:rPr>
              <a:t>Communicate like you would to a family member; have people outside of your field review your “pitch” </a:t>
            </a:r>
          </a:p>
          <a:p>
            <a:endParaRPr lang="en-US" sz="2400" dirty="0"/>
          </a:p>
        </p:txBody>
      </p:sp>
    </p:spTree>
    <p:extLst>
      <p:ext uri="{BB962C8B-B14F-4D97-AF65-F5344CB8AC3E}">
        <p14:creationId xmlns:p14="http://schemas.microsoft.com/office/powerpoint/2010/main" val="391896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Supporting the Key Message</a:t>
            </a:r>
          </a:p>
        </p:txBody>
      </p:sp>
      <p:sp>
        <p:nvSpPr>
          <p:cNvPr id="3" name="Content Placeholder 2"/>
          <p:cNvSpPr>
            <a:spLocks noGrp="1"/>
          </p:cNvSpPr>
          <p:nvPr>
            <p:ph idx="1"/>
          </p:nvPr>
        </p:nvSpPr>
        <p:spPr>
          <a:xfrm>
            <a:off x="1393098" y="1690688"/>
            <a:ext cx="10374443" cy="4302671"/>
          </a:xfrm>
        </p:spPr>
        <p:txBody>
          <a:bodyPr/>
          <a:lstStyle/>
          <a:p>
            <a:pPr marL="0" indent="0">
              <a:buNone/>
            </a:pPr>
            <a:r>
              <a:rPr lang="en-US" dirty="0"/>
              <a:t>Then, select information that supports and connects with people:</a:t>
            </a:r>
          </a:p>
          <a:p>
            <a:pPr lvl="2"/>
            <a:r>
              <a:rPr lang="en-US" sz="2800" dirty="0"/>
              <a:t>Relevant statistics </a:t>
            </a:r>
          </a:p>
          <a:p>
            <a:pPr lvl="2"/>
            <a:r>
              <a:rPr lang="en-US" sz="2800" dirty="0"/>
              <a:t>Analogies or comparisons </a:t>
            </a:r>
          </a:p>
          <a:p>
            <a:pPr lvl="2"/>
            <a:r>
              <a:rPr lang="en-US" sz="2800" dirty="0"/>
              <a:t>Personal experience/stories</a:t>
            </a:r>
          </a:p>
          <a:p>
            <a:pPr lvl="2"/>
            <a:r>
              <a:rPr lang="en-US" sz="2800" dirty="0"/>
              <a:t>Counterintuitive facts</a:t>
            </a:r>
          </a:p>
          <a:p>
            <a:pPr lvl="2"/>
            <a:r>
              <a:rPr lang="en-US" sz="2800" dirty="0"/>
              <a:t>Avoid jargon and minutia</a:t>
            </a:r>
          </a:p>
          <a:p>
            <a:pPr marL="914400" lvl="2" indent="0">
              <a:buNone/>
            </a:pPr>
            <a:endParaRPr lang="en-US" dirty="0"/>
          </a:p>
        </p:txBody>
      </p:sp>
      <p:sp>
        <p:nvSpPr>
          <p:cNvPr id="4" name="Title 1">
            <a:extLst>
              <a:ext uri="{FF2B5EF4-FFF2-40B4-BE49-F238E27FC236}">
                <a16:creationId xmlns:a16="http://schemas.microsoft.com/office/drawing/2014/main" id="{EF04C1A0-1786-E447-AA32-32F717591AEE}"/>
              </a:ext>
            </a:extLst>
          </p:cNvPr>
          <p:cNvSpPr txBox="1">
            <a:spLocks/>
          </p:cNvSpPr>
          <p:nvPr/>
        </p:nvSpPr>
        <p:spPr>
          <a:xfrm>
            <a:off x="1393098" y="4595812"/>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Be Brief and Be Clear</a:t>
            </a:r>
          </a:p>
        </p:txBody>
      </p:sp>
    </p:spTree>
    <p:extLst>
      <p:ext uri="{BB962C8B-B14F-4D97-AF65-F5344CB8AC3E}">
        <p14:creationId xmlns:p14="http://schemas.microsoft.com/office/powerpoint/2010/main" val="380165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A0E2A-6390-D3D0-38FF-56569F30DF2E}"/>
              </a:ext>
            </a:extLst>
          </p:cNvPr>
          <p:cNvSpPr>
            <a:spLocks noGrp="1"/>
          </p:cNvSpPr>
          <p:nvPr>
            <p:ph type="title"/>
          </p:nvPr>
        </p:nvSpPr>
        <p:spPr>
          <a:xfrm>
            <a:off x="838200" y="245203"/>
            <a:ext cx="10515600" cy="1325563"/>
          </a:xfrm>
        </p:spPr>
        <p:txBody>
          <a:bodyPr/>
          <a:lstStyle/>
          <a:p>
            <a:pPr algn="ctr"/>
            <a:r>
              <a:rPr lang="en-US" dirty="0"/>
              <a:t>Communication-related Theories &amp; Concepts: Media Advocacy</a:t>
            </a:r>
          </a:p>
        </p:txBody>
      </p:sp>
      <p:sp>
        <p:nvSpPr>
          <p:cNvPr id="3" name="Content Placeholder 2">
            <a:extLst>
              <a:ext uri="{FF2B5EF4-FFF2-40B4-BE49-F238E27FC236}">
                <a16:creationId xmlns:a16="http://schemas.microsoft.com/office/drawing/2014/main" id="{7EE111EA-6D6F-7216-48F0-C7E570F84ED8}"/>
              </a:ext>
            </a:extLst>
          </p:cNvPr>
          <p:cNvSpPr>
            <a:spLocks noGrp="1"/>
          </p:cNvSpPr>
          <p:nvPr>
            <p:ph idx="1"/>
          </p:nvPr>
        </p:nvSpPr>
        <p:spPr>
          <a:xfrm>
            <a:off x="838200" y="1965300"/>
            <a:ext cx="10041294" cy="3778005"/>
          </a:xfrm>
        </p:spPr>
        <p:txBody>
          <a:bodyPr/>
          <a:lstStyle/>
          <a:p>
            <a:pPr marL="0" indent="0">
              <a:buNone/>
            </a:pPr>
            <a:r>
              <a:rPr lang="en-US" sz="3200" dirty="0"/>
              <a:t>What is media advocacy?</a:t>
            </a:r>
          </a:p>
          <a:p>
            <a:pPr marL="0" indent="0">
              <a:buNone/>
            </a:pPr>
            <a:endParaRPr lang="en-US" sz="3200" dirty="0"/>
          </a:p>
          <a:p>
            <a:r>
              <a:rPr lang="en-US" sz="3200" dirty="0"/>
              <a:t>“the strategic use of mass media to advance public policy initiatives” related to public health (Wallack, 1994)</a:t>
            </a:r>
          </a:p>
        </p:txBody>
      </p:sp>
    </p:spTree>
    <p:extLst>
      <p:ext uri="{BB962C8B-B14F-4D97-AF65-F5344CB8AC3E}">
        <p14:creationId xmlns:p14="http://schemas.microsoft.com/office/powerpoint/2010/main" val="765804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A0E2A-6390-D3D0-38FF-56569F30DF2E}"/>
              </a:ext>
            </a:extLst>
          </p:cNvPr>
          <p:cNvSpPr>
            <a:spLocks noGrp="1"/>
          </p:cNvSpPr>
          <p:nvPr>
            <p:ph type="title"/>
          </p:nvPr>
        </p:nvSpPr>
        <p:spPr>
          <a:xfrm>
            <a:off x="838200" y="245203"/>
            <a:ext cx="10515600" cy="1325563"/>
          </a:xfrm>
        </p:spPr>
        <p:txBody>
          <a:bodyPr/>
          <a:lstStyle/>
          <a:p>
            <a:pPr algn="ctr"/>
            <a:r>
              <a:rPr lang="en-US" dirty="0"/>
              <a:t>Steps in the Media Advocacy Process</a:t>
            </a:r>
          </a:p>
        </p:txBody>
      </p:sp>
      <p:sp>
        <p:nvSpPr>
          <p:cNvPr id="3" name="Content Placeholder 2">
            <a:extLst>
              <a:ext uri="{FF2B5EF4-FFF2-40B4-BE49-F238E27FC236}">
                <a16:creationId xmlns:a16="http://schemas.microsoft.com/office/drawing/2014/main" id="{7EE111EA-6D6F-7216-48F0-C7E570F84ED8}"/>
              </a:ext>
            </a:extLst>
          </p:cNvPr>
          <p:cNvSpPr>
            <a:spLocks noGrp="1"/>
          </p:cNvSpPr>
          <p:nvPr>
            <p:ph idx="1"/>
          </p:nvPr>
        </p:nvSpPr>
        <p:spPr>
          <a:xfrm>
            <a:off x="838200" y="1965300"/>
            <a:ext cx="9190220" cy="3778005"/>
          </a:xfrm>
        </p:spPr>
        <p:txBody>
          <a:bodyPr/>
          <a:lstStyle/>
          <a:p>
            <a:pPr marL="514350" indent="-514350">
              <a:buFont typeface="+mj-lt"/>
              <a:buAutoNum type="arabicPeriod"/>
            </a:pPr>
            <a:r>
              <a:rPr lang="en-US" sz="3200" dirty="0"/>
              <a:t>Setting the agenda</a:t>
            </a:r>
          </a:p>
          <a:p>
            <a:pPr marL="514350" indent="-514350">
              <a:buFont typeface="+mj-lt"/>
              <a:buAutoNum type="arabicPeriod"/>
            </a:pPr>
            <a:endParaRPr lang="en-US" sz="3200" dirty="0"/>
          </a:p>
          <a:p>
            <a:pPr marL="514350" indent="-514350">
              <a:buFont typeface="+mj-lt"/>
              <a:buAutoNum type="arabicPeriod"/>
            </a:pPr>
            <a:r>
              <a:rPr lang="en-US" sz="3200" dirty="0"/>
              <a:t>Framing the issue</a:t>
            </a:r>
          </a:p>
          <a:p>
            <a:pPr marL="514350" indent="-514350">
              <a:buFont typeface="+mj-lt"/>
              <a:buAutoNum type="arabicPeriod"/>
            </a:pPr>
            <a:endParaRPr lang="en-US" sz="3200" dirty="0"/>
          </a:p>
          <a:p>
            <a:pPr marL="514350" indent="-514350">
              <a:buFont typeface="+mj-lt"/>
              <a:buAutoNum type="arabicPeriod"/>
            </a:pPr>
            <a:r>
              <a:rPr lang="en-US" sz="3200" dirty="0"/>
              <a:t>Suggesting solutions</a:t>
            </a:r>
          </a:p>
        </p:txBody>
      </p:sp>
    </p:spTree>
    <p:extLst>
      <p:ext uri="{BB962C8B-B14F-4D97-AF65-F5344CB8AC3E}">
        <p14:creationId xmlns:p14="http://schemas.microsoft.com/office/powerpoint/2010/main" val="3754353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Date Placeholder 3"/>
          <p:cNvSpPr txBox="1">
            <a:spLocks noGrp="1"/>
          </p:cNvSpPr>
          <p:nvPr>
            <p:custDataLst>
              <p:tags r:id="rId2"/>
            </p:custDataLst>
          </p:nvPr>
        </p:nvSpPr>
        <p:spPr bwMode="auto">
          <a:xfrm rot="5400000">
            <a:off x="9113045" y="1081882"/>
            <a:ext cx="2011362"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endParaRPr lang="en-US" sz="1200">
              <a:solidFill>
                <a:schemeClr val="tx2"/>
              </a:solidFill>
            </a:endParaRPr>
          </a:p>
        </p:txBody>
      </p:sp>
      <p:sp>
        <p:nvSpPr>
          <p:cNvPr id="243717" name="Rectangle 3"/>
          <p:cNvSpPr>
            <a:spLocks noChangeArrowheads="1"/>
          </p:cNvSpPr>
          <p:nvPr>
            <p:custDataLst>
              <p:tags r:id="rId3"/>
            </p:custDataLst>
          </p:nvPr>
        </p:nvSpPr>
        <p:spPr bwMode="auto">
          <a:xfrm>
            <a:off x="838199" y="1012721"/>
            <a:ext cx="1075232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00"/>
              </a:spcBef>
              <a:buClr>
                <a:schemeClr val="accent1"/>
              </a:buClr>
              <a:buSzPct val="70000"/>
            </a:pPr>
            <a:endParaRPr lang="en-US" sz="2800" dirty="0">
              <a:cs typeface="Arial" charset="0"/>
            </a:endParaRPr>
          </a:p>
          <a:p>
            <a:pPr marL="457200" indent="-457200">
              <a:spcBef>
                <a:spcPts val="600"/>
              </a:spcBef>
              <a:buClr>
                <a:schemeClr val="bg2">
                  <a:lumMod val="50000"/>
                </a:schemeClr>
              </a:buClr>
              <a:buSzPct val="70000"/>
              <a:buFont typeface="Wingdings" pitchFamily="2" charset="2"/>
              <a:buChar char="§"/>
            </a:pPr>
            <a:r>
              <a:rPr lang="en-US" altLang="ja-JP" sz="2800" dirty="0">
                <a:cs typeface="Arial" charset="0"/>
              </a:rPr>
              <a:t>Human frame, stories and exemplars help, along with visuals (Dixon et al., 2015; McKeever, 2013)</a:t>
            </a:r>
            <a:endParaRPr lang="en-US" sz="2800" dirty="0">
              <a:cs typeface="Arial" charset="0"/>
            </a:endParaRPr>
          </a:p>
        </p:txBody>
      </p:sp>
      <p:sp>
        <p:nvSpPr>
          <p:cNvPr id="6" name="Title 1">
            <a:extLst>
              <a:ext uri="{FF2B5EF4-FFF2-40B4-BE49-F238E27FC236}">
                <a16:creationId xmlns:a16="http://schemas.microsoft.com/office/drawing/2014/main" id="{C63A73B7-7015-FE4A-AB35-091E5CF870B9}"/>
              </a:ext>
            </a:extLst>
          </p:cNvPr>
          <p:cNvSpPr>
            <a:spLocks noGrp="1"/>
          </p:cNvSpPr>
          <p:nvPr>
            <p:ph type="title"/>
          </p:nvPr>
        </p:nvSpPr>
        <p:spPr>
          <a:xfrm>
            <a:off x="601480" y="236330"/>
            <a:ext cx="10989039" cy="1325563"/>
          </a:xfrm>
        </p:spPr>
        <p:txBody>
          <a:bodyPr/>
          <a:lstStyle/>
          <a:p>
            <a:pPr algn="ctr"/>
            <a:r>
              <a:rPr lang="en-US" dirty="0"/>
              <a:t>Media advocacy in action  </a:t>
            </a:r>
          </a:p>
        </p:txBody>
      </p:sp>
      <p:pic>
        <p:nvPicPr>
          <p:cNvPr id="4" name="Picture 3" descr="A graph of a number of frames&#10;&#10;Description automatically generated">
            <a:extLst>
              <a:ext uri="{FF2B5EF4-FFF2-40B4-BE49-F238E27FC236}">
                <a16:creationId xmlns:a16="http://schemas.microsoft.com/office/drawing/2014/main" id="{61EC031F-7812-7790-FE3B-F57335E96DE7}"/>
              </a:ext>
            </a:extLst>
          </p:cNvPr>
          <p:cNvPicPr>
            <a:picLocks noChangeAspect="1"/>
          </p:cNvPicPr>
          <p:nvPr/>
        </p:nvPicPr>
        <p:blipFill>
          <a:blip r:embed="rId6"/>
          <a:stretch>
            <a:fillRect/>
          </a:stretch>
        </p:blipFill>
        <p:spPr>
          <a:xfrm>
            <a:off x="642397" y="2821927"/>
            <a:ext cx="4937398" cy="3608098"/>
          </a:xfrm>
          <a:prstGeom prst="rect">
            <a:avLst/>
          </a:prstGeom>
        </p:spPr>
      </p:pic>
      <p:pic>
        <p:nvPicPr>
          <p:cNvPr id="7" name="Picture 6" descr="A graph with numbers and lines&#10;&#10;Description automatically generated">
            <a:extLst>
              <a:ext uri="{FF2B5EF4-FFF2-40B4-BE49-F238E27FC236}">
                <a16:creationId xmlns:a16="http://schemas.microsoft.com/office/drawing/2014/main" id="{DC38B612-40F8-0202-FD14-AAF96C3B3D16}"/>
              </a:ext>
            </a:extLst>
          </p:cNvPr>
          <p:cNvPicPr>
            <a:picLocks noChangeAspect="1"/>
          </p:cNvPicPr>
          <p:nvPr/>
        </p:nvPicPr>
        <p:blipFill>
          <a:blip r:embed="rId7"/>
          <a:stretch>
            <a:fillRect/>
          </a:stretch>
        </p:blipFill>
        <p:spPr>
          <a:xfrm>
            <a:off x="6416404" y="2881060"/>
            <a:ext cx="4937398" cy="3548966"/>
          </a:xfrm>
          <a:prstGeom prst="rect">
            <a:avLst/>
          </a:prstGeom>
        </p:spPr>
      </p:pic>
    </p:spTree>
    <p:custDataLst>
      <p:tags r:id="rId1"/>
    </p:custDataLst>
    <p:extLst>
      <p:ext uri="{BB962C8B-B14F-4D97-AF65-F5344CB8AC3E}">
        <p14:creationId xmlns:p14="http://schemas.microsoft.com/office/powerpoint/2010/main" val="21205492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Date Placeholder 3"/>
          <p:cNvSpPr txBox="1">
            <a:spLocks noGrp="1"/>
          </p:cNvSpPr>
          <p:nvPr>
            <p:custDataLst>
              <p:tags r:id="rId2"/>
            </p:custDataLst>
          </p:nvPr>
        </p:nvSpPr>
        <p:spPr bwMode="auto">
          <a:xfrm rot="5400000">
            <a:off x="9113045" y="1081882"/>
            <a:ext cx="2011362"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endParaRPr lang="en-US" sz="1200">
              <a:solidFill>
                <a:schemeClr val="tx2"/>
              </a:solidFill>
            </a:endParaRPr>
          </a:p>
        </p:txBody>
      </p:sp>
      <p:sp>
        <p:nvSpPr>
          <p:cNvPr id="243717" name="Rectangle 3"/>
          <p:cNvSpPr>
            <a:spLocks noChangeArrowheads="1"/>
          </p:cNvSpPr>
          <p:nvPr>
            <p:custDataLst>
              <p:tags r:id="rId3"/>
            </p:custDataLst>
          </p:nvPr>
        </p:nvSpPr>
        <p:spPr bwMode="auto">
          <a:xfrm>
            <a:off x="1984374" y="1600200"/>
            <a:ext cx="902906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3050" indent="-273050">
              <a:spcBef>
                <a:spcPts val="600"/>
              </a:spcBef>
              <a:buClr>
                <a:schemeClr val="accent1"/>
              </a:buClr>
              <a:buSzPct val="70000"/>
            </a:pPr>
            <a:endParaRPr lang="en-US" dirty="0">
              <a:latin typeface="Century Schoolbook" charset="0"/>
            </a:endParaRPr>
          </a:p>
          <a:p>
            <a:pPr marL="457200" indent="-457200">
              <a:spcBef>
                <a:spcPts val="600"/>
              </a:spcBef>
              <a:buClr>
                <a:schemeClr val="bg2">
                  <a:lumMod val="50000"/>
                </a:schemeClr>
              </a:buClr>
              <a:buSzPct val="70000"/>
              <a:buFont typeface="Wingdings" pitchFamily="2" charset="2"/>
              <a:buChar char="§"/>
            </a:pPr>
            <a:r>
              <a:rPr lang="en-US" sz="2800" dirty="0">
                <a:cs typeface="Arial" charset="0"/>
              </a:rPr>
              <a:t>Guilt and fear don’</a:t>
            </a:r>
            <a:r>
              <a:rPr lang="en-US" altLang="ja-JP" sz="2800" dirty="0">
                <a:cs typeface="Arial" charset="0"/>
              </a:rPr>
              <a:t>t work (not long-term anyway)</a:t>
            </a:r>
            <a:endParaRPr lang="en-US" altLang="ja-JP" sz="2800" u="sng" dirty="0">
              <a:cs typeface="Arial" charset="0"/>
            </a:endParaRPr>
          </a:p>
          <a:p>
            <a:pPr marL="342900" indent="-342900">
              <a:spcBef>
                <a:spcPts val="600"/>
              </a:spcBef>
              <a:buClr>
                <a:schemeClr val="bg2">
                  <a:lumMod val="50000"/>
                </a:schemeClr>
              </a:buClr>
              <a:buSzPct val="70000"/>
              <a:buFont typeface="Wingdings" pitchFamily="2" charset="2"/>
              <a:buChar char="§"/>
            </a:pPr>
            <a:endParaRPr lang="en-US" sz="2000" u="sng" dirty="0">
              <a:cs typeface="Arial" charset="0"/>
            </a:endParaRPr>
          </a:p>
          <a:p>
            <a:pPr marL="457200" indent="-457200">
              <a:spcBef>
                <a:spcPts val="600"/>
              </a:spcBef>
              <a:buClr>
                <a:schemeClr val="bg2">
                  <a:lumMod val="50000"/>
                </a:schemeClr>
              </a:buClr>
              <a:buSzPct val="70000"/>
              <a:buFont typeface="Wingdings" pitchFamily="2" charset="2"/>
              <a:buChar char="§"/>
            </a:pPr>
            <a:r>
              <a:rPr lang="en-US" altLang="ja-JP" sz="2800" dirty="0">
                <a:cs typeface="Arial" charset="0"/>
              </a:rPr>
              <a:t>Detailed nuances don’t matter (in communicating)</a:t>
            </a:r>
          </a:p>
          <a:p>
            <a:pPr marL="342900" indent="-342900">
              <a:spcBef>
                <a:spcPts val="600"/>
              </a:spcBef>
              <a:buClr>
                <a:schemeClr val="bg2">
                  <a:lumMod val="50000"/>
                </a:schemeClr>
              </a:buClr>
              <a:buSzPct val="70000"/>
              <a:buFont typeface="Wingdings" pitchFamily="2" charset="2"/>
              <a:buChar char="§"/>
            </a:pPr>
            <a:endParaRPr lang="en-US" sz="2000" dirty="0">
              <a:cs typeface="Arial" charset="0"/>
            </a:endParaRPr>
          </a:p>
          <a:p>
            <a:pPr marL="457200" indent="-457200">
              <a:spcBef>
                <a:spcPts val="600"/>
              </a:spcBef>
              <a:buClr>
                <a:schemeClr val="bg2">
                  <a:lumMod val="50000"/>
                </a:schemeClr>
              </a:buClr>
              <a:buSzPct val="70000"/>
              <a:buFont typeface="Wingdings" pitchFamily="2" charset="2"/>
              <a:buChar char="§"/>
            </a:pPr>
            <a:r>
              <a:rPr lang="en-US" sz="2800" dirty="0">
                <a:cs typeface="Arial" charset="0"/>
              </a:rPr>
              <a:t>Achievable goals and routines work and matter (for PA) </a:t>
            </a:r>
          </a:p>
          <a:p>
            <a:pPr marL="457200" indent="-457200">
              <a:spcBef>
                <a:spcPts val="600"/>
              </a:spcBef>
              <a:buClr>
                <a:schemeClr val="bg2">
                  <a:lumMod val="50000"/>
                </a:schemeClr>
              </a:buClr>
              <a:buSzPct val="70000"/>
              <a:buFont typeface="Wingdings" pitchFamily="2" charset="2"/>
              <a:buChar char="§"/>
            </a:pPr>
            <a:endParaRPr lang="en-US" sz="2000" dirty="0">
              <a:cs typeface="Arial" charset="0"/>
            </a:endParaRPr>
          </a:p>
          <a:p>
            <a:pPr marL="457200" indent="-457200">
              <a:spcBef>
                <a:spcPts val="600"/>
              </a:spcBef>
              <a:buClr>
                <a:schemeClr val="bg2">
                  <a:lumMod val="50000"/>
                </a:schemeClr>
              </a:buClr>
              <a:buSzPct val="70000"/>
              <a:buFont typeface="Wingdings" pitchFamily="2" charset="2"/>
              <a:buChar char="§"/>
            </a:pPr>
            <a:r>
              <a:rPr lang="en-US" altLang="ja-JP" sz="2800" dirty="0">
                <a:cs typeface="Arial" charset="0"/>
              </a:rPr>
              <a:t>Stories stick</a:t>
            </a:r>
          </a:p>
          <a:p>
            <a:pPr>
              <a:spcBef>
                <a:spcPts val="600"/>
              </a:spcBef>
              <a:buClr>
                <a:schemeClr val="accent1"/>
              </a:buClr>
              <a:buSzPct val="70000"/>
            </a:pPr>
            <a:endParaRPr lang="en-US" sz="2800" dirty="0">
              <a:cs typeface="Arial" charset="0"/>
            </a:endParaRPr>
          </a:p>
          <a:p>
            <a:pPr marL="273050" indent="-273050">
              <a:spcBef>
                <a:spcPts val="600"/>
              </a:spcBef>
              <a:buClr>
                <a:schemeClr val="accent1"/>
              </a:buClr>
              <a:buSzPct val="70000"/>
              <a:buFont typeface="Wingdings" charset="0"/>
              <a:buChar char=""/>
            </a:pPr>
            <a:endParaRPr lang="en-US" sz="2000" dirty="0">
              <a:cs typeface="Arial" charset="0"/>
            </a:endParaRPr>
          </a:p>
          <a:p>
            <a:pPr>
              <a:spcBef>
                <a:spcPts val="600"/>
              </a:spcBef>
              <a:buClr>
                <a:schemeClr val="accent1"/>
              </a:buClr>
              <a:buSzPct val="70000"/>
            </a:pPr>
            <a:endParaRPr lang="en-US" sz="2800" dirty="0">
              <a:cs typeface="Arial" charset="0"/>
            </a:endParaRPr>
          </a:p>
        </p:txBody>
      </p:sp>
      <p:sp>
        <p:nvSpPr>
          <p:cNvPr id="4" name="Title 3">
            <a:extLst>
              <a:ext uri="{FF2B5EF4-FFF2-40B4-BE49-F238E27FC236}">
                <a16:creationId xmlns:a16="http://schemas.microsoft.com/office/drawing/2014/main" id="{94FFB643-22A4-3740-BCCB-FFF8ABD4623C}"/>
              </a:ext>
            </a:extLst>
          </p:cNvPr>
          <p:cNvSpPr>
            <a:spLocks noGrp="1"/>
          </p:cNvSpPr>
          <p:nvPr>
            <p:ph type="title"/>
          </p:nvPr>
        </p:nvSpPr>
        <p:spPr/>
        <p:txBody>
          <a:bodyPr/>
          <a:lstStyle/>
          <a:p>
            <a:r>
              <a:rPr lang="en-US" dirty="0"/>
              <a:t>What else works? </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717">
                                            <p:txEl>
                                              <p:pRg st="1" end="1"/>
                                            </p:txEl>
                                          </p:spTgt>
                                        </p:tgtEl>
                                        <p:attrNameLst>
                                          <p:attrName>style.visibility</p:attrName>
                                        </p:attrNameLst>
                                      </p:cBhvr>
                                      <p:to>
                                        <p:strVal val="visible"/>
                                      </p:to>
                                    </p:set>
                                    <p:animEffect transition="in" filter="fade">
                                      <p:cBhvr>
                                        <p:cTn id="7" dur="500"/>
                                        <p:tgtEl>
                                          <p:spTgt spid="2437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3717">
                                            <p:txEl>
                                              <p:pRg st="3" end="3"/>
                                            </p:txEl>
                                          </p:spTgt>
                                        </p:tgtEl>
                                        <p:attrNameLst>
                                          <p:attrName>style.visibility</p:attrName>
                                        </p:attrNameLst>
                                      </p:cBhvr>
                                      <p:to>
                                        <p:strVal val="visible"/>
                                      </p:to>
                                    </p:set>
                                    <p:animEffect transition="in" filter="fade">
                                      <p:cBhvr>
                                        <p:cTn id="12" dur="500"/>
                                        <p:tgtEl>
                                          <p:spTgt spid="24371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3717">
                                            <p:txEl>
                                              <p:pRg st="5" end="5"/>
                                            </p:txEl>
                                          </p:spTgt>
                                        </p:tgtEl>
                                        <p:attrNameLst>
                                          <p:attrName>style.visibility</p:attrName>
                                        </p:attrNameLst>
                                      </p:cBhvr>
                                      <p:to>
                                        <p:strVal val="visible"/>
                                      </p:to>
                                    </p:set>
                                    <p:animEffect transition="in" filter="fade">
                                      <p:cBhvr>
                                        <p:cTn id="17" dur="500"/>
                                        <p:tgtEl>
                                          <p:spTgt spid="243717">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3717">
                                            <p:txEl>
                                              <p:pRg st="7" end="7"/>
                                            </p:txEl>
                                          </p:spTgt>
                                        </p:tgtEl>
                                        <p:attrNameLst>
                                          <p:attrName>style.visibility</p:attrName>
                                        </p:attrNameLst>
                                      </p:cBhvr>
                                      <p:to>
                                        <p:strVal val="visible"/>
                                      </p:to>
                                    </p:set>
                                    <p:animEffect transition="in" filter="fade">
                                      <p:cBhvr>
                                        <p:cTn id="22" dur="500"/>
                                        <p:tgtEl>
                                          <p:spTgt spid="24371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3F9CD-9406-0384-A315-F76E5526E6F6}"/>
              </a:ext>
            </a:extLst>
          </p:cNvPr>
          <p:cNvSpPr>
            <a:spLocks noGrp="1"/>
          </p:cNvSpPr>
          <p:nvPr>
            <p:ph type="title"/>
          </p:nvPr>
        </p:nvSpPr>
        <p:spPr/>
        <p:txBody>
          <a:bodyPr/>
          <a:lstStyle/>
          <a:p>
            <a:pPr algn="ctr"/>
            <a:r>
              <a:rPr lang="en-US" dirty="0"/>
              <a:t>Public Health </a:t>
            </a:r>
            <a:br>
              <a:rPr lang="en-US" dirty="0"/>
            </a:br>
            <a:r>
              <a:rPr lang="en-US" dirty="0"/>
              <a:t>PR/Communication Campaigns</a:t>
            </a:r>
          </a:p>
        </p:txBody>
      </p:sp>
      <p:pic>
        <p:nvPicPr>
          <p:cNvPr id="5" name="Content Placeholder 4" descr="A screenshot of a medical website&#10;&#10;Description automatically generated">
            <a:extLst>
              <a:ext uri="{FF2B5EF4-FFF2-40B4-BE49-F238E27FC236}">
                <a16:creationId xmlns:a16="http://schemas.microsoft.com/office/drawing/2014/main" id="{56027D1C-C494-47AB-D49A-D6DEAE51EB4C}"/>
              </a:ext>
            </a:extLst>
          </p:cNvPr>
          <p:cNvPicPr>
            <a:picLocks noGrp="1" noChangeAspect="1"/>
          </p:cNvPicPr>
          <p:nvPr>
            <p:ph idx="1"/>
          </p:nvPr>
        </p:nvPicPr>
        <p:blipFill>
          <a:blip r:embed="rId3"/>
          <a:stretch>
            <a:fillRect/>
          </a:stretch>
        </p:blipFill>
        <p:spPr>
          <a:xfrm>
            <a:off x="4191085" y="1710417"/>
            <a:ext cx="3809830" cy="4782458"/>
          </a:xfrm>
          <a:solidFill>
            <a:schemeClr val="bg1"/>
          </a:solidFill>
        </p:spPr>
      </p:pic>
    </p:spTree>
    <p:extLst>
      <p:ext uri="{BB962C8B-B14F-4D97-AF65-F5344CB8AC3E}">
        <p14:creationId xmlns:p14="http://schemas.microsoft.com/office/powerpoint/2010/main" val="710245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80A1A864-574D-DD44-AFD7-54AB6BF91F1E}"/>
              </a:ext>
            </a:extLst>
          </p:cNvPr>
          <p:cNvSpPr>
            <a:spLocks noGrp="1"/>
          </p:cNvSpPr>
          <p:nvPr>
            <p:ph type="title"/>
          </p:nvPr>
        </p:nvSpPr>
        <p:spPr>
          <a:xfrm>
            <a:off x="533400" y="612738"/>
            <a:ext cx="4355290" cy="1325563"/>
          </a:xfrm>
        </p:spPr>
        <p:txBody>
          <a:bodyPr>
            <a:normAutofit/>
          </a:bodyPr>
          <a:lstStyle/>
          <a:p>
            <a:pPr eaLnBrk="1" hangingPunct="1"/>
            <a:r>
              <a:rPr lang="en-US" altLang="en-US" sz="4000" b="1" dirty="0">
                <a:ea typeface="ＭＳ Ｐゴシック" panose="020B0600070205080204" pitchFamily="34" charset="-128"/>
              </a:rPr>
              <a:t>My Background            and Affiliations</a:t>
            </a:r>
          </a:p>
        </p:txBody>
      </p:sp>
      <p:sp>
        <p:nvSpPr>
          <p:cNvPr id="26626" name="Content Placeholder 16">
            <a:extLst>
              <a:ext uri="{FF2B5EF4-FFF2-40B4-BE49-F238E27FC236}">
                <a16:creationId xmlns:a16="http://schemas.microsoft.com/office/drawing/2014/main" id="{65F98B10-7E52-A241-A597-B63587DD3449}"/>
              </a:ext>
            </a:extLst>
          </p:cNvPr>
          <p:cNvSpPr>
            <a:spLocks noGrp="1"/>
          </p:cNvSpPr>
          <p:nvPr>
            <p:ph idx="1"/>
          </p:nvPr>
        </p:nvSpPr>
        <p:spPr/>
        <p:txBody>
          <a:bodyPr/>
          <a:lstStyle/>
          <a:p>
            <a:pPr lvl="1" eaLnBrk="1" hangingPunct="1"/>
            <a:endParaRPr lang="en-US" altLang="en-US" dirty="0">
              <a:ea typeface="ＭＳ Ｐゴシック" panose="020B0600070205080204" pitchFamily="34" charset="-128"/>
            </a:endParaRPr>
          </a:p>
          <a:p>
            <a:pPr eaLnBrk="1" hangingPunct="1"/>
            <a:endParaRPr lang="en-US" altLang="en-US" dirty="0">
              <a:ea typeface="ＭＳ Ｐゴシック" panose="020B0600070205080204" pitchFamily="34" charset="-128"/>
            </a:endParaRPr>
          </a:p>
        </p:txBody>
      </p:sp>
      <p:pic>
        <p:nvPicPr>
          <p:cNvPr id="26627" name="Picture 12" descr="C:\Documents and Settings\brooke11\Desktop\PeninsulaHotelPhoto_09282006PR.jpg">
            <a:extLst>
              <a:ext uri="{FF2B5EF4-FFF2-40B4-BE49-F238E27FC236}">
                <a16:creationId xmlns:a16="http://schemas.microsoft.com/office/drawing/2014/main" id="{C4E12B57-5054-E348-9828-9CA745F090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5590" y="612738"/>
            <a:ext cx="2166446" cy="2842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6">
            <a:extLst>
              <a:ext uri="{FF2B5EF4-FFF2-40B4-BE49-F238E27FC236}">
                <a16:creationId xmlns:a16="http://schemas.microsoft.com/office/drawing/2014/main" id="{AB2AE5CD-F60A-9E27-C2ED-90B1DE710E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25837" y="1133497"/>
            <a:ext cx="3338718" cy="30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close up of a sign&#10;&#10;Description automatically generated">
            <a:extLst>
              <a:ext uri="{FF2B5EF4-FFF2-40B4-BE49-F238E27FC236}">
                <a16:creationId xmlns:a16="http://schemas.microsoft.com/office/drawing/2014/main" id="{0066D041-D775-AE80-82A3-9C7F8CE7AA92}"/>
              </a:ext>
            </a:extLst>
          </p:cNvPr>
          <p:cNvPicPr>
            <a:picLocks noChangeAspect="1"/>
          </p:cNvPicPr>
          <p:nvPr/>
        </p:nvPicPr>
        <p:blipFill>
          <a:blip r:embed="rId5"/>
          <a:stretch>
            <a:fillRect/>
          </a:stretch>
        </p:blipFill>
        <p:spPr>
          <a:xfrm>
            <a:off x="618964" y="2616169"/>
            <a:ext cx="4476687" cy="1070038"/>
          </a:xfrm>
          <a:prstGeom prst="rect">
            <a:avLst/>
          </a:prstGeom>
        </p:spPr>
      </p:pic>
      <p:pic>
        <p:nvPicPr>
          <p:cNvPr id="4" name="Picture 3" descr="Text&#10;&#10;Description automatically generated with medium confidence">
            <a:extLst>
              <a:ext uri="{FF2B5EF4-FFF2-40B4-BE49-F238E27FC236}">
                <a16:creationId xmlns:a16="http://schemas.microsoft.com/office/drawing/2014/main" id="{A5EF2479-2EF7-7337-121B-09BC98BF38E3}"/>
              </a:ext>
            </a:extLst>
          </p:cNvPr>
          <p:cNvPicPr>
            <a:picLocks noChangeAspect="1"/>
          </p:cNvPicPr>
          <p:nvPr/>
        </p:nvPicPr>
        <p:blipFill>
          <a:blip r:embed="rId6"/>
          <a:stretch>
            <a:fillRect/>
          </a:stretch>
        </p:blipFill>
        <p:spPr>
          <a:xfrm>
            <a:off x="1594883" y="4095883"/>
            <a:ext cx="5975497" cy="1597659"/>
          </a:xfrm>
          <a:prstGeom prst="rect">
            <a:avLst/>
          </a:prstGeom>
        </p:spPr>
      </p:pic>
    </p:spTree>
    <p:extLst>
      <p:ext uri="{BB962C8B-B14F-4D97-AF65-F5344CB8AC3E}">
        <p14:creationId xmlns:p14="http://schemas.microsoft.com/office/powerpoint/2010/main" val="19069197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screenshot of a white page&#10;&#10;Description automatically generated">
            <a:extLst>
              <a:ext uri="{FF2B5EF4-FFF2-40B4-BE49-F238E27FC236}">
                <a16:creationId xmlns:a16="http://schemas.microsoft.com/office/drawing/2014/main" id="{B9B73F7E-4DFA-C54F-C705-18537DF171A1}"/>
              </a:ext>
            </a:extLst>
          </p:cNvPr>
          <p:cNvPicPr>
            <a:picLocks noGrp="1" noChangeAspect="1"/>
          </p:cNvPicPr>
          <p:nvPr>
            <p:ph idx="1"/>
          </p:nvPr>
        </p:nvPicPr>
        <p:blipFill>
          <a:blip r:embed="rId3"/>
          <a:stretch>
            <a:fillRect/>
          </a:stretch>
        </p:blipFill>
        <p:spPr>
          <a:xfrm>
            <a:off x="1324947" y="870409"/>
            <a:ext cx="9479901" cy="5606584"/>
          </a:xfrm>
        </p:spPr>
      </p:pic>
    </p:spTree>
    <p:extLst>
      <p:ext uri="{BB962C8B-B14F-4D97-AF65-F5344CB8AC3E}">
        <p14:creationId xmlns:p14="http://schemas.microsoft.com/office/powerpoint/2010/main" val="1769338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shot of a website&#10;&#10;Description automatically generated">
            <a:extLst>
              <a:ext uri="{FF2B5EF4-FFF2-40B4-BE49-F238E27FC236}">
                <a16:creationId xmlns:a16="http://schemas.microsoft.com/office/drawing/2014/main" id="{AA0E2B07-C89F-0980-33BF-1BF82D51817F}"/>
              </a:ext>
            </a:extLst>
          </p:cNvPr>
          <p:cNvPicPr>
            <a:picLocks noGrp="1" noChangeAspect="1"/>
          </p:cNvPicPr>
          <p:nvPr>
            <p:ph idx="1"/>
          </p:nvPr>
        </p:nvPicPr>
        <p:blipFill>
          <a:blip r:embed="rId3"/>
          <a:stretch>
            <a:fillRect/>
          </a:stretch>
        </p:blipFill>
        <p:spPr>
          <a:xfrm>
            <a:off x="1380932" y="787501"/>
            <a:ext cx="9703836" cy="5282997"/>
          </a:xfrm>
        </p:spPr>
      </p:pic>
    </p:spTree>
    <p:extLst>
      <p:ext uri="{BB962C8B-B14F-4D97-AF65-F5344CB8AC3E}">
        <p14:creationId xmlns:p14="http://schemas.microsoft.com/office/powerpoint/2010/main" val="6453602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erson in a grey shirt&#10;&#10;Description automatically generated">
            <a:extLst>
              <a:ext uri="{FF2B5EF4-FFF2-40B4-BE49-F238E27FC236}">
                <a16:creationId xmlns:a16="http://schemas.microsoft.com/office/drawing/2014/main" id="{D4FA582F-6C8E-D2E4-4AF1-A95D9A852693}"/>
              </a:ext>
            </a:extLst>
          </p:cNvPr>
          <p:cNvPicPr>
            <a:picLocks noGrp="1" noChangeAspect="1"/>
          </p:cNvPicPr>
          <p:nvPr>
            <p:ph idx="1"/>
          </p:nvPr>
        </p:nvPicPr>
        <p:blipFill>
          <a:blip r:embed="rId3"/>
          <a:stretch>
            <a:fillRect/>
          </a:stretch>
        </p:blipFill>
        <p:spPr>
          <a:xfrm>
            <a:off x="947037" y="947513"/>
            <a:ext cx="10297925" cy="4962974"/>
          </a:xfrm>
        </p:spPr>
      </p:pic>
    </p:spTree>
    <p:extLst>
      <p:ext uri="{BB962C8B-B14F-4D97-AF65-F5344CB8AC3E}">
        <p14:creationId xmlns:p14="http://schemas.microsoft.com/office/powerpoint/2010/main" val="2063956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shot of a medical information&#10;&#10;Description automatically generated">
            <a:extLst>
              <a:ext uri="{FF2B5EF4-FFF2-40B4-BE49-F238E27FC236}">
                <a16:creationId xmlns:a16="http://schemas.microsoft.com/office/drawing/2014/main" id="{67958C72-9BA7-10BC-9F2F-339DAB177345}"/>
              </a:ext>
            </a:extLst>
          </p:cNvPr>
          <p:cNvPicPr>
            <a:picLocks noGrp="1" noChangeAspect="1"/>
          </p:cNvPicPr>
          <p:nvPr>
            <p:ph idx="1"/>
          </p:nvPr>
        </p:nvPicPr>
        <p:blipFill>
          <a:blip r:embed="rId3"/>
          <a:stretch>
            <a:fillRect/>
          </a:stretch>
        </p:blipFill>
        <p:spPr>
          <a:xfrm>
            <a:off x="2332653" y="831126"/>
            <a:ext cx="7781731" cy="5549029"/>
          </a:xfrm>
        </p:spPr>
      </p:pic>
    </p:spTree>
    <p:extLst>
      <p:ext uri="{BB962C8B-B14F-4D97-AF65-F5344CB8AC3E}">
        <p14:creationId xmlns:p14="http://schemas.microsoft.com/office/powerpoint/2010/main" val="3350354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75762-2C21-1348-CCF0-0B7640D3BADF}"/>
              </a:ext>
            </a:extLst>
          </p:cNvPr>
          <p:cNvSpPr>
            <a:spLocks noGrp="1"/>
          </p:cNvSpPr>
          <p:nvPr>
            <p:ph type="title"/>
          </p:nvPr>
        </p:nvSpPr>
        <p:spPr>
          <a:xfrm>
            <a:off x="320351" y="346464"/>
            <a:ext cx="11551298" cy="1325563"/>
          </a:xfrm>
        </p:spPr>
        <p:txBody>
          <a:bodyPr/>
          <a:lstStyle/>
          <a:p>
            <a:pPr algn="ctr"/>
            <a:r>
              <a:rPr lang="en-US" dirty="0"/>
              <a:t>Before and after the Heart Truth Campaign</a:t>
            </a:r>
          </a:p>
        </p:txBody>
      </p:sp>
      <p:sp>
        <p:nvSpPr>
          <p:cNvPr id="3" name="Content Placeholder 2">
            <a:extLst>
              <a:ext uri="{FF2B5EF4-FFF2-40B4-BE49-F238E27FC236}">
                <a16:creationId xmlns:a16="http://schemas.microsoft.com/office/drawing/2014/main" id="{D52D6A04-D701-2495-87EF-3CEB2F5753E7}"/>
              </a:ext>
            </a:extLst>
          </p:cNvPr>
          <p:cNvSpPr>
            <a:spLocks noGrp="1"/>
          </p:cNvSpPr>
          <p:nvPr>
            <p:ph idx="1"/>
          </p:nvPr>
        </p:nvSpPr>
        <p:spPr>
          <a:xfrm>
            <a:off x="838200" y="1825625"/>
            <a:ext cx="11198290" cy="3778005"/>
          </a:xfrm>
        </p:spPr>
        <p:txBody>
          <a:bodyPr/>
          <a:lstStyle/>
          <a:p>
            <a:r>
              <a:rPr lang="en-US" dirty="0">
                <a:effectLst/>
              </a:rPr>
              <a:t>In 2000, 34% of women knew heart disease was their #1 killer</a:t>
            </a:r>
          </a:p>
          <a:p>
            <a:endParaRPr lang="en-US" sz="1200" i="1" dirty="0">
              <a:effectLst/>
              <a:latin typeface="Helvetica" pitchFamily="2" charset="0"/>
            </a:endParaRPr>
          </a:p>
          <a:p>
            <a:r>
              <a:rPr lang="en-US" dirty="0">
                <a:effectLst/>
              </a:rPr>
              <a:t>In 2009, 68% of women knew the Red</a:t>
            </a:r>
            <a:r>
              <a:rPr lang="en-US" dirty="0"/>
              <a:t> </a:t>
            </a:r>
            <a:r>
              <a:rPr lang="en-US" dirty="0">
                <a:effectLst/>
              </a:rPr>
              <a:t>Dress symbol, up from 25% in 2005 </a:t>
            </a:r>
          </a:p>
          <a:p>
            <a:pPr marL="0" indent="0">
              <a:buNone/>
            </a:pPr>
            <a:endParaRPr lang="en-US" sz="1200" dirty="0">
              <a:effectLst/>
            </a:endParaRPr>
          </a:p>
          <a:p>
            <a:r>
              <a:rPr lang="en-US" dirty="0"/>
              <a:t>T</a:t>
            </a:r>
            <a:r>
              <a:rPr lang="en-US" dirty="0">
                <a:effectLst/>
              </a:rPr>
              <a:t>wo-thirds said it prompts learning and risk reduction</a:t>
            </a:r>
            <a:r>
              <a:rPr lang="en-US" dirty="0"/>
              <a:t> </a:t>
            </a:r>
            <a:r>
              <a:rPr lang="en-US" dirty="0">
                <a:effectLst/>
              </a:rPr>
              <a:t>behaviors.</a:t>
            </a:r>
          </a:p>
          <a:p>
            <a:endParaRPr lang="en-US" dirty="0"/>
          </a:p>
        </p:txBody>
      </p:sp>
      <p:pic>
        <p:nvPicPr>
          <p:cNvPr id="7" name="Picture 6" descr="A close-up of a card&#10;&#10;Description automatically generated">
            <a:extLst>
              <a:ext uri="{FF2B5EF4-FFF2-40B4-BE49-F238E27FC236}">
                <a16:creationId xmlns:a16="http://schemas.microsoft.com/office/drawing/2014/main" id="{4DF04B57-78A2-71B2-3744-9C701D444AE3}"/>
              </a:ext>
            </a:extLst>
          </p:cNvPr>
          <p:cNvPicPr>
            <a:picLocks noChangeAspect="1"/>
          </p:cNvPicPr>
          <p:nvPr/>
        </p:nvPicPr>
        <p:blipFill>
          <a:blip r:embed="rId3"/>
          <a:stretch>
            <a:fillRect/>
          </a:stretch>
        </p:blipFill>
        <p:spPr>
          <a:xfrm>
            <a:off x="1257753" y="4124960"/>
            <a:ext cx="4188008" cy="2415036"/>
          </a:xfrm>
          <a:prstGeom prst="rect">
            <a:avLst/>
          </a:prstGeom>
        </p:spPr>
      </p:pic>
      <p:pic>
        <p:nvPicPr>
          <p:cNvPr id="11" name="Picture 10" descr="A group of people in a heart shape&#10;&#10;Description automatically generated">
            <a:extLst>
              <a:ext uri="{FF2B5EF4-FFF2-40B4-BE49-F238E27FC236}">
                <a16:creationId xmlns:a16="http://schemas.microsoft.com/office/drawing/2014/main" id="{E47B81AC-63B6-4DCA-1BCD-E91B5BA51827}"/>
              </a:ext>
            </a:extLst>
          </p:cNvPr>
          <p:cNvPicPr>
            <a:picLocks noChangeAspect="1"/>
          </p:cNvPicPr>
          <p:nvPr/>
        </p:nvPicPr>
        <p:blipFill>
          <a:blip r:embed="rId4"/>
          <a:stretch>
            <a:fillRect/>
          </a:stretch>
        </p:blipFill>
        <p:spPr>
          <a:xfrm>
            <a:off x="6746241" y="4168834"/>
            <a:ext cx="5046953" cy="2371162"/>
          </a:xfrm>
          <a:prstGeom prst="rect">
            <a:avLst/>
          </a:prstGeom>
        </p:spPr>
      </p:pic>
    </p:spTree>
    <p:extLst>
      <p:ext uri="{BB962C8B-B14F-4D97-AF65-F5344CB8AC3E}">
        <p14:creationId xmlns:p14="http://schemas.microsoft.com/office/powerpoint/2010/main" val="3202619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75762-2C21-1348-CCF0-0B7640D3BADF}"/>
              </a:ext>
            </a:extLst>
          </p:cNvPr>
          <p:cNvSpPr>
            <a:spLocks noGrp="1"/>
          </p:cNvSpPr>
          <p:nvPr>
            <p:ph type="title"/>
          </p:nvPr>
        </p:nvSpPr>
        <p:spPr/>
        <p:txBody>
          <a:bodyPr/>
          <a:lstStyle/>
          <a:p>
            <a:r>
              <a:rPr lang="en-US" dirty="0"/>
              <a:t>Lessons Learned?</a:t>
            </a:r>
          </a:p>
        </p:txBody>
      </p:sp>
      <p:sp>
        <p:nvSpPr>
          <p:cNvPr id="3" name="Content Placeholder 2">
            <a:extLst>
              <a:ext uri="{FF2B5EF4-FFF2-40B4-BE49-F238E27FC236}">
                <a16:creationId xmlns:a16="http://schemas.microsoft.com/office/drawing/2014/main" id="{D52D6A04-D701-2495-87EF-3CEB2F5753E7}"/>
              </a:ext>
            </a:extLst>
          </p:cNvPr>
          <p:cNvSpPr>
            <a:spLocks noGrp="1"/>
          </p:cNvSpPr>
          <p:nvPr>
            <p:ph idx="1"/>
          </p:nvPr>
        </p:nvSpPr>
        <p:spPr>
          <a:xfrm>
            <a:off x="838199" y="1825625"/>
            <a:ext cx="9724053" cy="3778005"/>
          </a:xfrm>
          <a:solidFill>
            <a:schemeClr val="bg1"/>
          </a:solidFill>
        </p:spPr>
        <p:txBody>
          <a:bodyPr/>
          <a:lstStyle/>
          <a:p>
            <a:r>
              <a:rPr lang="en-US" dirty="0"/>
              <a:t>Strategic, creative visual helps with recognition/association</a:t>
            </a:r>
          </a:p>
          <a:p>
            <a:endParaRPr lang="en-US" sz="1200" dirty="0"/>
          </a:p>
          <a:p>
            <a:r>
              <a:rPr lang="en-US" dirty="0"/>
              <a:t>Combination of national and local initiatives/events helps with impact and longevity of campaign</a:t>
            </a:r>
          </a:p>
          <a:p>
            <a:endParaRPr lang="en-US" sz="1200" dirty="0"/>
          </a:p>
          <a:p>
            <a:r>
              <a:rPr lang="en-US" dirty="0"/>
              <a:t>Partnerships are key</a:t>
            </a:r>
          </a:p>
          <a:p>
            <a:endParaRPr lang="en-US" sz="1200" dirty="0"/>
          </a:p>
          <a:p>
            <a:r>
              <a:rPr lang="en-US" dirty="0"/>
              <a:t>Programming and Communication must evolve to fit the times</a:t>
            </a:r>
          </a:p>
        </p:txBody>
      </p:sp>
    </p:spTree>
    <p:extLst>
      <p:ext uri="{BB962C8B-B14F-4D97-AF65-F5344CB8AC3E}">
        <p14:creationId xmlns:p14="http://schemas.microsoft.com/office/powerpoint/2010/main" val="574823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A0E2A-6390-D3D0-38FF-56569F30DF2E}"/>
              </a:ext>
            </a:extLst>
          </p:cNvPr>
          <p:cNvSpPr>
            <a:spLocks noGrp="1"/>
          </p:cNvSpPr>
          <p:nvPr>
            <p:ph type="title"/>
          </p:nvPr>
        </p:nvSpPr>
        <p:spPr/>
        <p:txBody>
          <a:bodyPr/>
          <a:lstStyle/>
          <a:p>
            <a:pPr algn="ctr"/>
            <a:r>
              <a:rPr lang="en-US" dirty="0"/>
              <a:t>What’s needed in PA research? </a:t>
            </a:r>
          </a:p>
        </p:txBody>
      </p:sp>
      <p:sp>
        <p:nvSpPr>
          <p:cNvPr id="3" name="Content Placeholder 2">
            <a:extLst>
              <a:ext uri="{FF2B5EF4-FFF2-40B4-BE49-F238E27FC236}">
                <a16:creationId xmlns:a16="http://schemas.microsoft.com/office/drawing/2014/main" id="{7EE111EA-6D6F-7216-48F0-C7E570F84ED8}"/>
              </a:ext>
            </a:extLst>
          </p:cNvPr>
          <p:cNvSpPr>
            <a:spLocks noGrp="1"/>
          </p:cNvSpPr>
          <p:nvPr>
            <p:ph idx="1"/>
          </p:nvPr>
        </p:nvSpPr>
        <p:spPr>
          <a:xfrm>
            <a:off x="838200" y="1880365"/>
            <a:ext cx="9580983" cy="3778005"/>
          </a:xfrm>
        </p:spPr>
        <p:txBody>
          <a:bodyPr/>
          <a:lstStyle/>
          <a:p>
            <a:r>
              <a:rPr lang="en-US" dirty="0"/>
              <a:t>Motivations or lack thereof? </a:t>
            </a:r>
          </a:p>
          <a:p>
            <a:pPr marL="0" indent="0">
              <a:buNone/>
            </a:pPr>
            <a:endParaRPr lang="en-US" sz="1200" dirty="0"/>
          </a:p>
          <a:p>
            <a:r>
              <a:rPr lang="en-US" dirty="0"/>
              <a:t>Inertia/apathy – We need a better understanding of it </a:t>
            </a:r>
          </a:p>
          <a:p>
            <a:pPr marL="0" indent="0">
              <a:buNone/>
            </a:pPr>
            <a:endParaRPr lang="en-US" sz="1200" dirty="0"/>
          </a:p>
          <a:p>
            <a:r>
              <a:rPr lang="en-US" dirty="0"/>
              <a:t>Communication can help with nudges; Psychology can help with understanding </a:t>
            </a:r>
          </a:p>
          <a:p>
            <a:endParaRPr lang="en-US" sz="1200" dirty="0"/>
          </a:p>
          <a:p>
            <a:r>
              <a:rPr lang="en-US" dirty="0"/>
              <a:t>Interdisciplinary research</a:t>
            </a:r>
          </a:p>
          <a:p>
            <a:pPr marL="0" indent="0">
              <a:buNone/>
            </a:pPr>
            <a:endParaRPr lang="en-US" dirty="0"/>
          </a:p>
        </p:txBody>
      </p:sp>
    </p:spTree>
    <p:extLst>
      <p:ext uri="{BB962C8B-B14F-4D97-AF65-F5344CB8AC3E}">
        <p14:creationId xmlns:p14="http://schemas.microsoft.com/office/powerpoint/2010/main" val="15747796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screenshot of a website&#10;&#10;Description automatically generated">
            <a:extLst>
              <a:ext uri="{FF2B5EF4-FFF2-40B4-BE49-F238E27FC236}">
                <a16:creationId xmlns:a16="http://schemas.microsoft.com/office/drawing/2014/main" id="{B0DB03C6-3440-AA9D-BB79-E07DDD4DE30C}"/>
              </a:ext>
            </a:extLst>
          </p:cNvPr>
          <p:cNvPicPr>
            <a:picLocks noGrp="1" noChangeAspect="1"/>
          </p:cNvPicPr>
          <p:nvPr>
            <p:ph idx="1"/>
          </p:nvPr>
        </p:nvPicPr>
        <p:blipFill>
          <a:blip r:embed="rId2"/>
          <a:stretch>
            <a:fillRect/>
          </a:stretch>
        </p:blipFill>
        <p:spPr>
          <a:xfrm>
            <a:off x="838200" y="365125"/>
            <a:ext cx="6794241" cy="2197714"/>
          </a:xfrm>
        </p:spPr>
      </p:pic>
      <p:pic>
        <p:nvPicPr>
          <p:cNvPr id="11" name="Picture 10" descr="People on an escalator&#10;&#10;Description automatically generated">
            <a:extLst>
              <a:ext uri="{FF2B5EF4-FFF2-40B4-BE49-F238E27FC236}">
                <a16:creationId xmlns:a16="http://schemas.microsoft.com/office/drawing/2014/main" id="{A1A4DC87-0FC0-F4CB-E479-BB71A5016DC0}"/>
              </a:ext>
            </a:extLst>
          </p:cNvPr>
          <p:cNvPicPr>
            <a:picLocks noChangeAspect="1"/>
          </p:cNvPicPr>
          <p:nvPr/>
        </p:nvPicPr>
        <p:blipFill>
          <a:blip r:embed="rId3"/>
          <a:stretch>
            <a:fillRect/>
          </a:stretch>
        </p:blipFill>
        <p:spPr>
          <a:xfrm>
            <a:off x="5508167" y="2281339"/>
            <a:ext cx="6258058" cy="4272833"/>
          </a:xfrm>
          <a:prstGeom prst="rect">
            <a:avLst/>
          </a:prstGeom>
        </p:spPr>
      </p:pic>
    </p:spTree>
    <p:extLst>
      <p:ext uri="{BB962C8B-B14F-4D97-AF65-F5344CB8AC3E}">
        <p14:creationId xmlns:p14="http://schemas.microsoft.com/office/powerpoint/2010/main" val="100188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up of a white background&#10;&#10;Description automatically generated">
            <a:extLst>
              <a:ext uri="{FF2B5EF4-FFF2-40B4-BE49-F238E27FC236}">
                <a16:creationId xmlns:a16="http://schemas.microsoft.com/office/drawing/2014/main" id="{C6835E3A-EF32-373B-B1FA-81968776EAAF}"/>
              </a:ext>
            </a:extLst>
          </p:cNvPr>
          <p:cNvPicPr>
            <a:picLocks noGrp="1" noChangeAspect="1"/>
          </p:cNvPicPr>
          <p:nvPr>
            <p:ph idx="1"/>
          </p:nvPr>
        </p:nvPicPr>
        <p:blipFill>
          <a:blip r:embed="rId2"/>
          <a:stretch>
            <a:fillRect/>
          </a:stretch>
        </p:blipFill>
        <p:spPr>
          <a:xfrm>
            <a:off x="464977" y="424358"/>
            <a:ext cx="7092820" cy="2453828"/>
          </a:xfrm>
        </p:spPr>
      </p:pic>
      <p:pic>
        <p:nvPicPr>
          <p:cNvPr id="15" name="Picture 14" descr="A white text with black text&#10;&#10;Description automatically generated">
            <a:extLst>
              <a:ext uri="{FF2B5EF4-FFF2-40B4-BE49-F238E27FC236}">
                <a16:creationId xmlns:a16="http://schemas.microsoft.com/office/drawing/2014/main" id="{B967C301-DD5B-416F-D7F7-0172A7CDF811}"/>
              </a:ext>
            </a:extLst>
          </p:cNvPr>
          <p:cNvPicPr>
            <a:picLocks noChangeAspect="1"/>
          </p:cNvPicPr>
          <p:nvPr/>
        </p:nvPicPr>
        <p:blipFill>
          <a:blip r:embed="rId3"/>
          <a:stretch>
            <a:fillRect/>
          </a:stretch>
        </p:blipFill>
        <p:spPr>
          <a:xfrm>
            <a:off x="5337109" y="2943636"/>
            <a:ext cx="6276879" cy="3711479"/>
          </a:xfrm>
          <a:prstGeom prst="rect">
            <a:avLst/>
          </a:prstGeom>
        </p:spPr>
      </p:pic>
    </p:spTree>
    <p:extLst>
      <p:ext uri="{BB962C8B-B14F-4D97-AF65-F5344CB8AC3E}">
        <p14:creationId xmlns:p14="http://schemas.microsoft.com/office/powerpoint/2010/main" val="274786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A0E2A-6390-D3D0-38FF-56569F30DF2E}"/>
              </a:ext>
            </a:extLst>
          </p:cNvPr>
          <p:cNvSpPr>
            <a:spLocks noGrp="1"/>
          </p:cNvSpPr>
          <p:nvPr>
            <p:ph type="title"/>
          </p:nvPr>
        </p:nvSpPr>
        <p:spPr/>
        <p:txBody>
          <a:bodyPr/>
          <a:lstStyle/>
          <a:p>
            <a:pPr algn="ctr"/>
            <a:r>
              <a:rPr lang="en-US" dirty="0"/>
              <a:t>What’s needed in PA research? </a:t>
            </a:r>
          </a:p>
        </p:txBody>
      </p:sp>
      <p:sp>
        <p:nvSpPr>
          <p:cNvPr id="3" name="Content Placeholder 2">
            <a:extLst>
              <a:ext uri="{FF2B5EF4-FFF2-40B4-BE49-F238E27FC236}">
                <a16:creationId xmlns:a16="http://schemas.microsoft.com/office/drawing/2014/main" id="{7EE111EA-6D6F-7216-48F0-C7E570F84ED8}"/>
              </a:ext>
            </a:extLst>
          </p:cNvPr>
          <p:cNvSpPr>
            <a:spLocks noGrp="1"/>
          </p:cNvSpPr>
          <p:nvPr>
            <p:ph idx="1"/>
          </p:nvPr>
        </p:nvSpPr>
        <p:spPr>
          <a:xfrm>
            <a:off x="838199" y="1825625"/>
            <a:ext cx="10882746" cy="3778005"/>
          </a:xfrm>
        </p:spPr>
        <p:txBody>
          <a:bodyPr/>
          <a:lstStyle/>
          <a:p>
            <a:endParaRPr lang="en-US" sz="1200" dirty="0"/>
          </a:p>
          <a:p>
            <a:r>
              <a:rPr lang="en-US" dirty="0"/>
              <a:t>Temptation to splice and dice – may be good for publication and for science; not so good for relevance, impact, communication</a:t>
            </a:r>
          </a:p>
          <a:p>
            <a:endParaRPr lang="en-US" sz="1200" dirty="0"/>
          </a:p>
          <a:p>
            <a:endParaRPr lang="en-US" sz="1200" dirty="0"/>
          </a:p>
          <a:p>
            <a:r>
              <a:rPr lang="en-US" dirty="0"/>
              <a:t>Your experiences, thoughts? </a:t>
            </a:r>
          </a:p>
        </p:txBody>
      </p:sp>
    </p:spTree>
    <p:extLst>
      <p:ext uri="{BB962C8B-B14F-4D97-AF65-F5344CB8AC3E}">
        <p14:creationId xmlns:p14="http://schemas.microsoft.com/office/powerpoint/2010/main" val="1523132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0FEBD-2A3E-084E-9D96-43CC9814C6A6}"/>
              </a:ext>
            </a:extLst>
          </p:cNvPr>
          <p:cNvSpPr>
            <a:spLocks noGrp="1"/>
          </p:cNvSpPr>
          <p:nvPr>
            <p:ph type="title"/>
          </p:nvPr>
        </p:nvSpPr>
        <p:spPr/>
        <p:txBody>
          <a:bodyPr/>
          <a:lstStyle/>
          <a:p>
            <a:r>
              <a:rPr lang="en-US" dirty="0"/>
              <a:t>Why am I here? </a:t>
            </a:r>
          </a:p>
        </p:txBody>
      </p:sp>
      <p:pic>
        <p:nvPicPr>
          <p:cNvPr id="5" name="Content Placeholder 4" descr="Text&#10;&#10;Description automatically generated">
            <a:extLst>
              <a:ext uri="{FF2B5EF4-FFF2-40B4-BE49-F238E27FC236}">
                <a16:creationId xmlns:a16="http://schemas.microsoft.com/office/drawing/2014/main" id="{00F175FA-9810-BD44-8319-6BDF1B258D08}"/>
              </a:ext>
            </a:extLst>
          </p:cNvPr>
          <p:cNvPicPr>
            <a:picLocks noGrp="1" noChangeAspect="1"/>
          </p:cNvPicPr>
          <p:nvPr>
            <p:ph idx="1"/>
          </p:nvPr>
        </p:nvPicPr>
        <p:blipFill>
          <a:blip r:embed="rId3"/>
          <a:stretch>
            <a:fillRect/>
          </a:stretch>
        </p:blipFill>
        <p:spPr>
          <a:xfrm>
            <a:off x="2235200" y="2311400"/>
            <a:ext cx="7721600" cy="2235200"/>
          </a:xfrm>
        </p:spPr>
      </p:pic>
    </p:spTree>
    <p:extLst>
      <p:ext uri="{BB962C8B-B14F-4D97-AF65-F5344CB8AC3E}">
        <p14:creationId xmlns:p14="http://schemas.microsoft.com/office/powerpoint/2010/main" val="16352263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FC0C9-A872-AC41-8685-AE1DA04C16D5}"/>
              </a:ext>
            </a:extLst>
          </p:cNvPr>
          <p:cNvSpPr>
            <a:spLocks noGrp="1"/>
          </p:cNvSpPr>
          <p:nvPr>
            <p:ph type="title"/>
          </p:nvPr>
        </p:nvSpPr>
        <p:spPr>
          <a:xfrm>
            <a:off x="838200" y="275348"/>
            <a:ext cx="10515600" cy="1325563"/>
          </a:xfrm>
        </p:spPr>
        <p:txBody>
          <a:bodyPr/>
          <a:lstStyle/>
          <a:p>
            <a:r>
              <a:rPr lang="en-US" dirty="0"/>
              <a:t>References: </a:t>
            </a:r>
          </a:p>
        </p:txBody>
      </p:sp>
      <p:sp>
        <p:nvSpPr>
          <p:cNvPr id="3" name="Content Placeholder 2">
            <a:extLst>
              <a:ext uri="{FF2B5EF4-FFF2-40B4-BE49-F238E27FC236}">
                <a16:creationId xmlns:a16="http://schemas.microsoft.com/office/drawing/2014/main" id="{B80B31E8-9EB3-D443-8A0E-B431013E02EC}"/>
              </a:ext>
            </a:extLst>
          </p:cNvPr>
          <p:cNvSpPr>
            <a:spLocks noGrp="1"/>
          </p:cNvSpPr>
          <p:nvPr>
            <p:ph idx="1"/>
          </p:nvPr>
        </p:nvSpPr>
        <p:spPr>
          <a:xfrm>
            <a:off x="838200" y="1432960"/>
            <a:ext cx="10974049" cy="4888327"/>
          </a:xfrm>
          <a:solidFill>
            <a:schemeClr val="bg1"/>
          </a:solidFill>
        </p:spPr>
        <p:txBody>
          <a:bodyPr>
            <a:normAutofit fontScale="77500" lnSpcReduction="20000"/>
          </a:bodyPr>
          <a:lstStyle/>
          <a:p>
            <a:pPr marL="0" indent="0">
              <a:buNone/>
            </a:pPr>
            <a:endParaRPr lang="en-US" dirty="0">
              <a:latin typeface="Helvetica" pitchFamily="2" charset="0"/>
            </a:endParaRPr>
          </a:p>
          <a:p>
            <a:r>
              <a:rPr lang="en-US" dirty="0" err="1">
                <a:effectLst/>
                <a:ea typeface="Times New Roman" panose="02020603050405020304" pitchFamily="18" charset="0"/>
              </a:rPr>
              <a:t>Bernhart</a:t>
            </a:r>
            <a:r>
              <a:rPr lang="en-US" dirty="0">
                <a:effectLst/>
                <a:ea typeface="Times New Roman" panose="02020603050405020304" pitchFamily="18" charset="0"/>
              </a:rPr>
              <a:t>, J.A., Wilcox, S., McKeever, B.W., Ehlers, D.K., O’Neill, J.R. (2022). A self-determination theory application to physical activity in charity sports events. </a:t>
            </a:r>
            <a:r>
              <a:rPr lang="en-US" i="1" dirty="0">
                <a:effectLst/>
                <a:ea typeface="Times New Roman" panose="02020603050405020304" pitchFamily="18" charset="0"/>
              </a:rPr>
              <a:t>American Journal of Lifestyle Medicine.</a:t>
            </a:r>
          </a:p>
          <a:p>
            <a:endParaRPr lang="en-US" sz="1400" dirty="0"/>
          </a:p>
          <a:p>
            <a:r>
              <a:rPr lang="en-US" dirty="0"/>
              <a:t>Dixon, G. N., McKeever, B. W., Holton, A. E., Clarke, C., &amp; </a:t>
            </a:r>
            <a:r>
              <a:rPr lang="en-US" dirty="0" err="1"/>
              <a:t>Eosco</a:t>
            </a:r>
            <a:r>
              <a:rPr lang="en-US" dirty="0"/>
              <a:t>, G. (2015). The power of a picture: Overcoming scientific misinformation by communicating weight-of-evidence information with visual exemplars.   </a:t>
            </a:r>
            <a:r>
              <a:rPr lang="en-US" i="1" dirty="0"/>
              <a:t>Journal of Communication</a:t>
            </a:r>
            <a:r>
              <a:rPr lang="en-US" dirty="0"/>
              <a:t>, </a:t>
            </a:r>
            <a:r>
              <a:rPr lang="en-US" i="1" dirty="0"/>
              <a:t>65</a:t>
            </a:r>
            <a:r>
              <a:rPr lang="en-US" dirty="0"/>
              <a:t>(4), 639-659.</a:t>
            </a:r>
          </a:p>
          <a:p>
            <a:endParaRPr lang="en-US" sz="1400" dirty="0"/>
          </a:p>
          <a:p>
            <a:r>
              <a:rPr lang="en-US" dirty="0"/>
              <a:t>Getting, V. A. (1949). Public relations in public health. </a:t>
            </a:r>
            <a:r>
              <a:rPr lang="en-US" i="1" dirty="0"/>
              <a:t>American Journal of Public Health and the Nation's Health, 39</a:t>
            </a:r>
            <a:r>
              <a:rPr lang="en-US" dirty="0"/>
              <a:t>(12), 1561–1566.</a:t>
            </a:r>
          </a:p>
          <a:p>
            <a:pPr marL="0" indent="0">
              <a:buNone/>
            </a:pPr>
            <a:endParaRPr lang="en-US" sz="1400" dirty="0">
              <a:latin typeface="Helvetica" pitchFamily="2" charset="0"/>
            </a:endParaRPr>
          </a:p>
          <a:p>
            <a:r>
              <a:rPr lang="en-US" dirty="0"/>
              <a:t>McKeever, B. W. (2013). News framing of autism: Understanding media advocacy and the combating autism act. </a:t>
            </a:r>
            <a:r>
              <a:rPr lang="en-US" i="1" dirty="0"/>
              <a:t>Science Communication</a:t>
            </a:r>
            <a:r>
              <a:rPr lang="en-US" dirty="0"/>
              <a:t>, </a:t>
            </a:r>
            <a:r>
              <a:rPr lang="en-US" i="1" dirty="0"/>
              <a:t>35</a:t>
            </a:r>
            <a:r>
              <a:rPr lang="en-US" dirty="0"/>
              <a:t>(2),   213-240.</a:t>
            </a:r>
          </a:p>
          <a:p>
            <a:endParaRPr lang="en-US" sz="1500" dirty="0"/>
          </a:p>
          <a:p>
            <a:r>
              <a:rPr lang="en-US" dirty="0"/>
              <a:t>Wallack, L. (1994). Media advocacy: A strategy for empowering people and communities. </a:t>
            </a:r>
            <a:r>
              <a:rPr lang="en-US" i="1" dirty="0"/>
              <a:t>Journal of Public Health Policy</a:t>
            </a:r>
            <a:r>
              <a:rPr lang="en-US" dirty="0"/>
              <a:t>, </a:t>
            </a:r>
            <a:r>
              <a:rPr lang="en-US" i="1" dirty="0"/>
              <a:t>15</a:t>
            </a:r>
            <a:r>
              <a:rPr lang="en-US" dirty="0"/>
              <a:t>, 420-436.</a:t>
            </a:r>
          </a:p>
          <a:p>
            <a:endParaRPr lang="en-US" dirty="0"/>
          </a:p>
          <a:p>
            <a:endParaRPr lang="en-US" dirty="0"/>
          </a:p>
          <a:p>
            <a:endParaRPr lang="en-US" sz="2400" dirty="0">
              <a:latin typeface="Helvetica" pitchFamily="2" charset="0"/>
            </a:endParaRPr>
          </a:p>
          <a:p>
            <a:endParaRPr lang="en-US" dirty="0">
              <a:latin typeface="Helvetica" pitchFamily="2" charset="0"/>
            </a:endParaRPr>
          </a:p>
          <a:p>
            <a:endParaRPr lang="en-US" dirty="0"/>
          </a:p>
        </p:txBody>
      </p:sp>
    </p:spTree>
    <p:extLst>
      <p:ext uri="{BB962C8B-B14F-4D97-AF65-F5344CB8AC3E}">
        <p14:creationId xmlns:p14="http://schemas.microsoft.com/office/powerpoint/2010/main" val="13043991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9387C-067B-610B-62E4-5168D982FBCF}"/>
              </a:ext>
            </a:extLst>
          </p:cNvPr>
          <p:cNvSpPr>
            <a:spLocks noGrp="1"/>
          </p:cNvSpPr>
          <p:nvPr>
            <p:ph type="title"/>
          </p:nvPr>
        </p:nvSpPr>
        <p:spPr/>
        <p:txBody>
          <a:bodyPr/>
          <a:lstStyle/>
          <a:p>
            <a:pPr algn="ctr"/>
            <a:r>
              <a:rPr lang="en-US" dirty="0"/>
              <a:t>Thank You!   </a:t>
            </a:r>
          </a:p>
        </p:txBody>
      </p:sp>
      <p:sp>
        <p:nvSpPr>
          <p:cNvPr id="3" name="Content Placeholder 2">
            <a:extLst>
              <a:ext uri="{FF2B5EF4-FFF2-40B4-BE49-F238E27FC236}">
                <a16:creationId xmlns:a16="http://schemas.microsoft.com/office/drawing/2014/main" id="{A754C876-F4A2-4C39-F4F2-452E9C5DC328}"/>
              </a:ext>
            </a:extLst>
          </p:cNvPr>
          <p:cNvSpPr>
            <a:spLocks noGrp="1"/>
          </p:cNvSpPr>
          <p:nvPr>
            <p:ph idx="1"/>
          </p:nvPr>
        </p:nvSpPr>
        <p:spPr>
          <a:xfrm>
            <a:off x="838199" y="1825625"/>
            <a:ext cx="10884109" cy="3778005"/>
          </a:xfrm>
        </p:spPr>
        <p:txBody>
          <a:bodyPr/>
          <a:lstStyle/>
          <a:p>
            <a:endParaRPr lang="en-US" sz="1200" dirty="0">
              <a:ea typeface="MS Mincho" panose="02020609040205080304" pitchFamily="49" charset="-128"/>
              <a:cs typeface="Arial" panose="020B0604020202020204" pitchFamily="34" charset="0"/>
            </a:endParaRPr>
          </a:p>
          <a:p>
            <a:r>
              <a:rPr lang="en-US" sz="3600" dirty="0">
                <a:ea typeface="MS Mincho" panose="02020609040205080304" pitchFamily="49" charset="-128"/>
                <a:cs typeface="Arial" panose="020B0604020202020204" pitchFamily="34" charset="0"/>
              </a:rPr>
              <a:t>Discussion, Questions</a:t>
            </a:r>
            <a:r>
              <a:rPr lang="en-US" sz="3600" dirty="0">
                <a:effectLst/>
                <a:ea typeface="MS Mincho" panose="02020609040205080304" pitchFamily="49" charset="-128"/>
                <a:cs typeface="Arial" panose="020B0604020202020204" pitchFamily="34" charset="0"/>
              </a:rPr>
              <a:t>? </a:t>
            </a:r>
          </a:p>
          <a:p>
            <a:endParaRPr lang="en-US" sz="1200" dirty="0">
              <a:effectLst/>
              <a:ea typeface="MS Mincho" panose="02020609040205080304" pitchFamily="49" charset="-128"/>
              <a:cs typeface="Arial" panose="020B0604020202020204" pitchFamily="34" charset="0"/>
            </a:endParaRPr>
          </a:p>
          <a:p>
            <a:r>
              <a:rPr lang="en-US" sz="3600" dirty="0">
                <a:ea typeface="MS Mincho" panose="02020609040205080304" pitchFamily="49" charset="-128"/>
                <a:cs typeface="Arial" panose="020B0604020202020204" pitchFamily="34" charset="0"/>
                <a:hlinkClick r:id="rId2"/>
              </a:rPr>
              <a:t>bmckeever@ua.edu</a:t>
            </a:r>
            <a:r>
              <a:rPr lang="en-US" sz="3600" dirty="0">
                <a:ea typeface="MS Mincho" panose="02020609040205080304" pitchFamily="49" charset="-128"/>
                <a:cs typeface="Arial" panose="020B0604020202020204" pitchFamily="34" charset="0"/>
              </a:rPr>
              <a:t>; @</a:t>
            </a:r>
            <a:r>
              <a:rPr lang="en-US" sz="3600" dirty="0" err="1">
                <a:ea typeface="MS Mincho" panose="02020609040205080304" pitchFamily="49" charset="-128"/>
                <a:cs typeface="Arial" panose="020B0604020202020204" pitchFamily="34" charset="0"/>
              </a:rPr>
              <a:t>BrookeWMcKeever</a:t>
            </a:r>
            <a:endParaRPr lang="en-US" sz="3600" dirty="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42379961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2C8BDF-4A35-6DA1-3F2A-00992BC2BE34}"/>
              </a:ext>
            </a:extLst>
          </p:cNvPr>
          <p:cNvPicPr>
            <a:picLocks noChangeAspect="1"/>
          </p:cNvPicPr>
          <p:nvPr/>
        </p:nvPicPr>
        <p:blipFill>
          <a:blip r:embed="rId3"/>
          <a:stretch>
            <a:fillRect/>
          </a:stretch>
        </p:blipFill>
        <p:spPr>
          <a:xfrm>
            <a:off x="4354384" y="5708650"/>
            <a:ext cx="3903362" cy="481327"/>
          </a:xfrm>
          <a:prstGeom prst="rect">
            <a:avLst/>
          </a:prstGeom>
        </p:spPr>
      </p:pic>
    </p:spTree>
    <p:extLst>
      <p:ext uri="{BB962C8B-B14F-4D97-AF65-F5344CB8AC3E}">
        <p14:creationId xmlns:p14="http://schemas.microsoft.com/office/powerpoint/2010/main" val="1878859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37A6F-4284-7E46-97C5-F94DFD2F1DAF}"/>
              </a:ext>
            </a:extLst>
          </p:cNvPr>
          <p:cNvSpPr>
            <a:spLocks noGrp="1"/>
          </p:cNvSpPr>
          <p:nvPr>
            <p:ph type="title"/>
          </p:nvPr>
        </p:nvSpPr>
        <p:spPr>
          <a:xfrm>
            <a:off x="838199" y="365125"/>
            <a:ext cx="11048999" cy="1325563"/>
          </a:xfrm>
        </p:spPr>
        <p:txBody>
          <a:bodyPr/>
          <a:lstStyle/>
          <a:p>
            <a:r>
              <a:rPr lang="en-US" dirty="0"/>
              <a:t>Presentation before APHA (Getting, 1949)</a:t>
            </a:r>
          </a:p>
        </p:txBody>
      </p:sp>
      <p:sp>
        <p:nvSpPr>
          <p:cNvPr id="3" name="Content Placeholder 2">
            <a:extLst>
              <a:ext uri="{FF2B5EF4-FFF2-40B4-BE49-F238E27FC236}">
                <a16:creationId xmlns:a16="http://schemas.microsoft.com/office/drawing/2014/main" id="{B219586B-3B3C-F04D-B00C-70BB74889298}"/>
              </a:ext>
            </a:extLst>
          </p:cNvPr>
          <p:cNvSpPr>
            <a:spLocks noGrp="1"/>
          </p:cNvSpPr>
          <p:nvPr>
            <p:ph idx="1"/>
          </p:nvPr>
        </p:nvSpPr>
        <p:spPr>
          <a:xfrm>
            <a:off x="838200" y="1825625"/>
            <a:ext cx="11049000" cy="4425273"/>
          </a:xfrm>
        </p:spPr>
        <p:txBody>
          <a:bodyPr>
            <a:normAutofit/>
          </a:bodyPr>
          <a:lstStyle/>
          <a:p>
            <a:r>
              <a:rPr lang="en-US" sz="3200" dirty="0"/>
              <a:t>Public health objectives could be “hastened by the employment of a continuing, good public relations program (p. 1561) </a:t>
            </a:r>
          </a:p>
          <a:p>
            <a:endParaRPr lang="en-US" sz="3200" dirty="0"/>
          </a:p>
          <a:p>
            <a:r>
              <a:rPr lang="en-US" sz="3200" dirty="0"/>
              <a:t>Describes PR as “a science through which an organization” may secure the “public recognition and approval which is necessary to success” (p. 1561)</a:t>
            </a:r>
          </a:p>
          <a:p>
            <a:endParaRPr lang="en-US" sz="1200" dirty="0"/>
          </a:p>
          <a:p>
            <a:endParaRPr lang="en-US" dirty="0"/>
          </a:p>
          <a:p>
            <a:endParaRPr lang="en-US" dirty="0"/>
          </a:p>
        </p:txBody>
      </p:sp>
    </p:spTree>
    <p:extLst>
      <p:ext uri="{BB962C8B-B14F-4D97-AF65-F5344CB8AC3E}">
        <p14:creationId xmlns:p14="http://schemas.microsoft.com/office/powerpoint/2010/main" val="3157911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37A6F-4284-7E46-97C5-F94DFD2F1DAF}"/>
              </a:ext>
            </a:extLst>
          </p:cNvPr>
          <p:cNvSpPr>
            <a:spLocks noGrp="1"/>
          </p:cNvSpPr>
          <p:nvPr>
            <p:ph type="title"/>
          </p:nvPr>
        </p:nvSpPr>
        <p:spPr>
          <a:xfrm>
            <a:off x="838199" y="365125"/>
            <a:ext cx="11048999" cy="1325563"/>
          </a:xfrm>
        </p:spPr>
        <p:txBody>
          <a:bodyPr/>
          <a:lstStyle/>
          <a:p>
            <a:r>
              <a:rPr lang="en-US" dirty="0"/>
              <a:t>Presentation before APHA (Getting, 1949)</a:t>
            </a:r>
          </a:p>
        </p:txBody>
      </p:sp>
      <p:sp>
        <p:nvSpPr>
          <p:cNvPr id="3" name="Content Placeholder 2">
            <a:extLst>
              <a:ext uri="{FF2B5EF4-FFF2-40B4-BE49-F238E27FC236}">
                <a16:creationId xmlns:a16="http://schemas.microsoft.com/office/drawing/2014/main" id="{B219586B-3B3C-F04D-B00C-70BB74889298}"/>
              </a:ext>
            </a:extLst>
          </p:cNvPr>
          <p:cNvSpPr>
            <a:spLocks noGrp="1"/>
          </p:cNvSpPr>
          <p:nvPr>
            <p:ph idx="1"/>
          </p:nvPr>
        </p:nvSpPr>
        <p:spPr>
          <a:xfrm>
            <a:off x="838200" y="1825625"/>
            <a:ext cx="11049000" cy="4425273"/>
          </a:xfrm>
        </p:spPr>
        <p:txBody>
          <a:bodyPr>
            <a:normAutofit/>
          </a:bodyPr>
          <a:lstStyle/>
          <a:p>
            <a:endParaRPr lang="en-US" sz="1200" dirty="0"/>
          </a:p>
          <a:p>
            <a:r>
              <a:rPr lang="en-US" sz="3200" dirty="0"/>
              <a:t>He concluded by saying, “while never before have people been as aware of health as they now are, we have still fallen short of creating proper demand for the attainment and maintenance of optimal health” (p. 1566)</a:t>
            </a:r>
          </a:p>
          <a:p>
            <a:endParaRPr lang="en-US" sz="3200" dirty="0"/>
          </a:p>
          <a:p>
            <a:r>
              <a:rPr lang="en-US" sz="3200" dirty="0"/>
              <a:t>Still true today?</a:t>
            </a:r>
          </a:p>
          <a:p>
            <a:endParaRPr lang="en-US" sz="3200" dirty="0"/>
          </a:p>
          <a:p>
            <a:endParaRPr lang="en-US" dirty="0"/>
          </a:p>
        </p:txBody>
      </p:sp>
    </p:spTree>
    <p:extLst>
      <p:ext uri="{BB962C8B-B14F-4D97-AF65-F5344CB8AC3E}">
        <p14:creationId xmlns:p14="http://schemas.microsoft.com/office/powerpoint/2010/main" val="135974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descr="A group of white bottles with blue labels&#10;&#10;Description automatically generated">
            <a:extLst>
              <a:ext uri="{FF2B5EF4-FFF2-40B4-BE49-F238E27FC236}">
                <a16:creationId xmlns:a16="http://schemas.microsoft.com/office/drawing/2014/main" id="{C7F1AF36-846D-EE70-D94D-44B0996F8D27}"/>
              </a:ext>
            </a:extLst>
          </p:cNvPr>
          <p:cNvPicPr>
            <a:picLocks noChangeAspect="1"/>
          </p:cNvPicPr>
          <p:nvPr/>
        </p:nvPicPr>
        <p:blipFill>
          <a:blip r:embed="rId3"/>
          <a:stretch>
            <a:fillRect/>
          </a:stretch>
        </p:blipFill>
        <p:spPr>
          <a:xfrm>
            <a:off x="393669" y="3722458"/>
            <a:ext cx="4216802" cy="2813058"/>
          </a:xfrm>
          <a:prstGeom prst="rect">
            <a:avLst/>
          </a:prstGeom>
        </p:spPr>
      </p:pic>
      <p:pic>
        <p:nvPicPr>
          <p:cNvPr id="11" name="Picture 10" descr="A person in a mask being arrested by police&#10;&#10;Description automatically generated">
            <a:extLst>
              <a:ext uri="{FF2B5EF4-FFF2-40B4-BE49-F238E27FC236}">
                <a16:creationId xmlns:a16="http://schemas.microsoft.com/office/drawing/2014/main" id="{F5D44C76-ED04-F13D-8298-BB444B84F802}"/>
              </a:ext>
            </a:extLst>
          </p:cNvPr>
          <p:cNvPicPr>
            <a:picLocks noChangeAspect="1"/>
          </p:cNvPicPr>
          <p:nvPr/>
        </p:nvPicPr>
        <p:blipFill>
          <a:blip r:embed="rId4"/>
          <a:stretch>
            <a:fillRect/>
          </a:stretch>
        </p:blipFill>
        <p:spPr>
          <a:xfrm>
            <a:off x="7390145" y="3722458"/>
            <a:ext cx="4233458" cy="2813058"/>
          </a:xfrm>
          <a:prstGeom prst="rect">
            <a:avLst/>
          </a:prstGeom>
        </p:spPr>
      </p:pic>
      <p:pic>
        <p:nvPicPr>
          <p:cNvPr id="17" name="Picture 16" descr="A close-up of a person's face&#10;&#10;Description automatically generated">
            <a:extLst>
              <a:ext uri="{FF2B5EF4-FFF2-40B4-BE49-F238E27FC236}">
                <a16:creationId xmlns:a16="http://schemas.microsoft.com/office/drawing/2014/main" id="{1D7778B3-9786-48EC-F1CC-599486D7E5AA}"/>
              </a:ext>
            </a:extLst>
          </p:cNvPr>
          <p:cNvPicPr>
            <a:picLocks noChangeAspect="1"/>
          </p:cNvPicPr>
          <p:nvPr/>
        </p:nvPicPr>
        <p:blipFill>
          <a:blip r:embed="rId5"/>
          <a:stretch>
            <a:fillRect/>
          </a:stretch>
        </p:blipFill>
        <p:spPr>
          <a:xfrm>
            <a:off x="1095643" y="413518"/>
            <a:ext cx="10000714" cy="3015482"/>
          </a:xfrm>
          <a:prstGeom prst="rect">
            <a:avLst/>
          </a:prstGeom>
        </p:spPr>
      </p:pic>
    </p:spTree>
    <p:extLst>
      <p:ext uri="{BB962C8B-B14F-4D97-AF65-F5344CB8AC3E}">
        <p14:creationId xmlns:p14="http://schemas.microsoft.com/office/powerpoint/2010/main" val="368602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a:xfrm>
            <a:off x="838200" y="322580"/>
            <a:ext cx="10515600" cy="1325563"/>
          </a:xfrm>
        </p:spPr>
        <p:txBody>
          <a:bodyPr/>
          <a:lstStyle/>
          <a:p>
            <a:pPr algn="ctr"/>
            <a:r>
              <a:rPr lang="en-US" dirty="0"/>
              <a:t>Agenda: </a:t>
            </a:r>
          </a:p>
        </p:txBody>
      </p:sp>
      <p:sp>
        <p:nvSpPr>
          <p:cNvPr id="3" name="Content Placeholder 2">
            <a:extLst>
              <a:ext uri="{FF2B5EF4-FFF2-40B4-BE49-F238E27FC236}">
                <a16:creationId xmlns:a16="http://schemas.microsoft.com/office/drawing/2014/main" id="{A3FC7E89-62C2-B143-BEBA-CA6D34981BFF}"/>
              </a:ext>
            </a:extLst>
          </p:cNvPr>
          <p:cNvSpPr>
            <a:spLocks noGrp="1"/>
          </p:cNvSpPr>
          <p:nvPr>
            <p:ph idx="1"/>
          </p:nvPr>
        </p:nvSpPr>
        <p:spPr>
          <a:xfrm>
            <a:off x="1302519" y="1977926"/>
            <a:ext cx="9805192" cy="3448513"/>
          </a:xfrm>
        </p:spPr>
        <p:txBody>
          <a:bodyPr>
            <a:normAutofit/>
          </a:bodyPr>
          <a:lstStyle/>
          <a:p>
            <a:pPr lvl="0">
              <a:buFont typeface="Wingdings" pitchFamily="2" charset="2"/>
              <a:buChar char="§"/>
            </a:pPr>
            <a:r>
              <a:rPr lang="en-US" dirty="0"/>
              <a:t>What works in communicating about public health issues?</a:t>
            </a:r>
          </a:p>
          <a:p>
            <a:pPr lvl="0">
              <a:buFont typeface="Wingdings" pitchFamily="2" charset="2"/>
              <a:buChar char="§"/>
            </a:pPr>
            <a:endParaRPr lang="en-US" sz="1200" dirty="0"/>
          </a:p>
          <a:p>
            <a:pPr>
              <a:buFont typeface="Wingdings" pitchFamily="2" charset="2"/>
              <a:buChar char="§"/>
            </a:pPr>
            <a:r>
              <a:rPr lang="en-US" dirty="0"/>
              <a:t>How can we better communicate physical activity research?</a:t>
            </a:r>
          </a:p>
          <a:p>
            <a:pPr lvl="0">
              <a:buFont typeface="Wingdings" pitchFamily="2" charset="2"/>
              <a:buChar char="§"/>
            </a:pPr>
            <a:endParaRPr lang="en-US" sz="1200" dirty="0"/>
          </a:p>
          <a:p>
            <a:pPr lvl="0">
              <a:buFont typeface="Wingdings" pitchFamily="2" charset="2"/>
              <a:buChar char="§"/>
            </a:pPr>
            <a:r>
              <a:rPr lang="en-US" dirty="0"/>
              <a:t>What’s needed in PA research?</a:t>
            </a:r>
          </a:p>
          <a:p>
            <a:pPr marL="0" lvl="0" indent="0">
              <a:buNone/>
            </a:pPr>
            <a:endParaRPr lang="en-US" sz="1200" dirty="0"/>
          </a:p>
          <a:p>
            <a:pPr lvl="0">
              <a:buFont typeface="Wingdings" pitchFamily="2" charset="2"/>
              <a:buChar char="§"/>
            </a:pPr>
            <a:r>
              <a:rPr lang="en-US" dirty="0"/>
              <a:t>Discussion</a:t>
            </a:r>
          </a:p>
        </p:txBody>
      </p:sp>
    </p:spTree>
    <p:extLst>
      <p:ext uri="{BB962C8B-B14F-4D97-AF65-F5344CB8AC3E}">
        <p14:creationId xmlns:p14="http://schemas.microsoft.com/office/powerpoint/2010/main" val="1463356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609" y="454520"/>
            <a:ext cx="11002781" cy="1590738"/>
          </a:xfrm>
        </p:spPr>
        <p:txBody>
          <a:bodyPr/>
          <a:lstStyle/>
          <a:p>
            <a:pPr algn="ctr"/>
            <a:r>
              <a:rPr lang="en-US" b="1" dirty="0"/>
              <a:t>Communicating about </a:t>
            </a:r>
            <a:br>
              <a:rPr lang="en-US" b="1" dirty="0"/>
            </a:br>
            <a:r>
              <a:rPr lang="en-US" b="1" dirty="0"/>
              <a:t>Public Health Issues</a:t>
            </a:r>
          </a:p>
        </p:txBody>
      </p:sp>
      <p:sp>
        <p:nvSpPr>
          <p:cNvPr id="3" name="Content Placeholder 2"/>
          <p:cNvSpPr>
            <a:spLocks noGrp="1"/>
          </p:cNvSpPr>
          <p:nvPr>
            <p:ph idx="1"/>
          </p:nvPr>
        </p:nvSpPr>
        <p:spPr>
          <a:xfrm>
            <a:off x="1201709" y="2346377"/>
            <a:ext cx="10235785" cy="3877221"/>
          </a:xfrm>
        </p:spPr>
        <p:txBody>
          <a:bodyPr/>
          <a:lstStyle/>
          <a:p>
            <a:r>
              <a:rPr lang="en-US" dirty="0"/>
              <a:t>Media are generalists, not scientists or public health experts</a:t>
            </a:r>
          </a:p>
          <a:p>
            <a:r>
              <a:rPr lang="en-US" dirty="0"/>
              <a:t>They are time crunched (always) </a:t>
            </a:r>
          </a:p>
          <a:p>
            <a:r>
              <a:rPr lang="en-US" dirty="0"/>
              <a:t>They care about </a:t>
            </a:r>
            <a:r>
              <a:rPr lang="en-US" i="1" dirty="0"/>
              <a:t>news values</a:t>
            </a:r>
          </a:p>
          <a:p>
            <a:r>
              <a:rPr lang="en-US" dirty="0"/>
              <a:t>Audiences have short attention spans, and we need to communicate accordingly  </a:t>
            </a:r>
          </a:p>
          <a:p>
            <a:endParaRPr lang="en-US" dirty="0"/>
          </a:p>
        </p:txBody>
      </p:sp>
    </p:spTree>
    <p:extLst>
      <p:ext uri="{BB962C8B-B14F-4D97-AF65-F5344CB8AC3E}">
        <p14:creationId xmlns:p14="http://schemas.microsoft.com/office/powerpoint/2010/main" val="749334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News Values</a:t>
            </a:r>
          </a:p>
        </p:txBody>
      </p:sp>
      <p:sp>
        <p:nvSpPr>
          <p:cNvPr id="3" name="Content Placeholder 2"/>
          <p:cNvSpPr>
            <a:spLocks noGrp="1"/>
          </p:cNvSpPr>
          <p:nvPr>
            <p:ph idx="1"/>
          </p:nvPr>
        </p:nvSpPr>
        <p:spPr>
          <a:xfrm>
            <a:off x="1651417" y="1690688"/>
            <a:ext cx="8229600" cy="3877221"/>
          </a:xfrm>
        </p:spPr>
        <p:txBody>
          <a:bodyPr/>
          <a:lstStyle/>
          <a:p>
            <a:r>
              <a:rPr lang="en-US" dirty="0">
                <a:solidFill>
                  <a:prstClr val="black"/>
                </a:solidFill>
              </a:rPr>
              <a:t>Proximity—close to home </a:t>
            </a:r>
          </a:p>
          <a:p>
            <a:r>
              <a:rPr lang="en-US" dirty="0">
                <a:solidFill>
                  <a:prstClr val="black"/>
                </a:solidFill>
              </a:rPr>
              <a:t>Conflict </a:t>
            </a:r>
          </a:p>
          <a:p>
            <a:r>
              <a:rPr lang="en-US" dirty="0">
                <a:solidFill>
                  <a:prstClr val="black"/>
                </a:solidFill>
              </a:rPr>
              <a:t>Bizarre/unusual</a:t>
            </a:r>
          </a:p>
          <a:p>
            <a:r>
              <a:rPr lang="en-US" dirty="0">
                <a:solidFill>
                  <a:prstClr val="black"/>
                </a:solidFill>
              </a:rPr>
              <a:t>Prominence—important people involved</a:t>
            </a:r>
          </a:p>
          <a:p>
            <a:r>
              <a:rPr lang="en-US" dirty="0">
                <a:solidFill>
                  <a:prstClr val="black"/>
                </a:solidFill>
              </a:rPr>
              <a:t>Timeliness</a:t>
            </a:r>
          </a:p>
          <a:p>
            <a:r>
              <a:rPr lang="en-US" dirty="0">
                <a:solidFill>
                  <a:prstClr val="black"/>
                </a:solidFill>
              </a:rPr>
              <a:t>Human interest</a:t>
            </a:r>
          </a:p>
          <a:p>
            <a:r>
              <a:rPr lang="en-US" b="1" dirty="0">
                <a:solidFill>
                  <a:prstClr val="black"/>
                </a:solidFill>
              </a:rPr>
              <a:t>Impact</a:t>
            </a:r>
          </a:p>
          <a:p>
            <a:endParaRPr lang="en-US" dirty="0"/>
          </a:p>
        </p:txBody>
      </p:sp>
    </p:spTree>
    <p:extLst>
      <p:ext uri="{BB962C8B-B14F-4D97-AF65-F5344CB8AC3E}">
        <p14:creationId xmlns:p14="http://schemas.microsoft.com/office/powerpoint/2010/main" val="7288567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PSNARRATION" val="14,1171423119,C:\Users\brookew\Desktop\JOUR 201 Online\Chapters 13-16\NonprofitPR&amp;Fundraising_pptx\Media.ppcx"/>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quot;/&gt;&lt;lineCharCount val=&quot;46&quot;/&gt;&lt;lineCharCount val=&quot;46&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PSNARRATION" val="13,1171423119,C:\Users\brookew\Desktop\JOUR 201 Online\Chapters 13-16\NonprofitPR&amp;Fundraising_pptx\Media.ppcx"/>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quot;/&gt;&lt;lineCharCount val=&quot;26&quot;/&gt;&lt;lineCharCount val=&quot;1&quot;/&gt;&lt;lineCharCount val=&quot;41&quot;/&gt;&lt;lineCharCount val=&quot;1&quot;/&gt;&lt;lineCharCount val=&quot;47&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081cc60-c1ff-43a3-82a8-4dabe239a67d">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71AD1DBCAEACB47B6DF69ECB05A8DA1" ma:contentTypeVersion="15" ma:contentTypeDescription="Create a new document." ma:contentTypeScope="" ma:versionID="f5926c405c3a4ae84146e4034940a7a1">
  <xsd:schema xmlns:xsd="http://www.w3.org/2001/XMLSchema" xmlns:xs="http://www.w3.org/2001/XMLSchema" xmlns:p="http://schemas.microsoft.com/office/2006/metadata/properties" xmlns:ns2="0eccf072-d691-45d5-ae05-36632c711063" xmlns:ns3="2081cc60-c1ff-43a3-82a8-4dabe239a67d" targetNamespace="http://schemas.microsoft.com/office/2006/metadata/properties" ma:root="true" ma:fieldsID="2880dd5a6203d813c5b9c6b68be6b1ea" ns2:_="" ns3:_="">
    <xsd:import namespace="0eccf072-d691-45d5-ae05-36632c711063"/>
    <xsd:import namespace="2081cc60-c1ff-43a3-82a8-4dabe239a67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ccf072-d691-45d5-ae05-36632c71106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081cc60-c1ff-43a3-82a8-4dabe239a67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cab473c-064c-4c61-8ef3-0c94a3d35594"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AB49D7-D8E4-4C66-93C1-63BA25D122F2}">
  <ds:schemaRefs>
    <ds:schemaRef ds:uri="http://schemas.microsoft.com/office/2006/documentManagement/types"/>
    <ds:schemaRef ds:uri="http://purl.org/dc/dcmitype/"/>
    <ds:schemaRef ds:uri="0eccf072-d691-45d5-ae05-36632c711063"/>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2081cc60-c1ff-43a3-82a8-4dabe239a67d"/>
    <ds:schemaRef ds:uri="http://www.w3.org/XML/1998/namespace"/>
    <ds:schemaRef ds:uri="http://purl.org/dc/terms/"/>
  </ds:schemaRefs>
</ds:datastoreItem>
</file>

<file path=customXml/itemProps2.xml><?xml version="1.0" encoding="utf-8"?>
<ds:datastoreItem xmlns:ds="http://schemas.openxmlformats.org/officeDocument/2006/customXml" ds:itemID="{7E3EA45A-452E-453E-BF6F-B7B3E90AE464}">
  <ds:schemaRefs>
    <ds:schemaRef ds:uri="http://schemas.microsoft.com/sharepoint/v3/contenttype/forms"/>
  </ds:schemaRefs>
</ds:datastoreItem>
</file>

<file path=customXml/itemProps3.xml><?xml version="1.0" encoding="utf-8"?>
<ds:datastoreItem xmlns:ds="http://schemas.openxmlformats.org/officeDocument/2006/customXml" ds:itemID="{333838C4-6BD3-4A7F-92B1-EAA76DE341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ccf072-d691-45d5-ae05-36632c711063"/>
    <ds:schemaRef ds:uri="2081cc60-c1ff-43a3-82a8-4dabe239a6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34648</TotalTime>
  <Words>2723</Words>
  <Application>Microsoft Office PowerPoint</Application>
  <PresentationFormat>Widescreen</PresentationFormat>
  <Paragraphs>191</Paragraphs>
  <Slides>32</Slides>
  <Notes>25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Arial</vt:lpstr>
      <vt:lpstr>Arial Narrow</vt:lpstr>
      <vt:lpstr>Calibri</vt:lpstr>
      <vt:lpstr>Calibri Light</vt:lpstr>
      <vt:lpstr>Century Schoolbook</vt:lpstr>
      <vt:lpstr>Helvetica</vt:lpstr>
      <vt:lpstr>Rockwell</vt:lpstr>
      <vt:lpstr>System Font Regular</vt:lpstr>
      <vt:lpstr>Wingdings</vt:lpstr>
      <vt:lpstr>Office Theme</vt:lpstr>
      <vt:lpstr>  Communication’s Place in Physical Activity Research &amp; Practice</vt:lpstr>
      <vt:lpstr>My Background            and Affiliations</vt:lpstr>
      <vt:lpstr>Why am I here? </vt:lpstr>
      <vt:lpstr>Presentation before APHA (Getting, 1949)</vt:lpstr>
      <vt:lpstr>Presentation before APHA (Getting, 1949)</vt:lpstr>
      <vt:lpstr>PowerPoint Presentation</vt:lpstr>
      <vt:lpstr>Agenda: </vt:lpstr>
      <vt:lpstr>Communicating about  Public Health Issues</vt:lpstr>
      <vt:lpstr>News Values</vt:lpstr>
      <vt:lpstr>News Values in Action</vt:lpstr>
      <vt:lpstr>PowerPoint Presentation</vt:lpstr>
      <vt:lpstr>Framing your Research</vt:lpstr>
      <vt:lpstr>Communicating your Research</vt:lpstr>
      <vt:lpstr>Supporting the Key Message</vt:lpstr>
      <vt:lpstr>Communication-related Theories &amp; Concepts: Media Advocacy</vt:lpstr>
      <vt:lpstr>Steps in the Media Advocacy Process</vt:lpstr>
      <vt:lpstr>Media advocacy in action  </vt:lpstr>
      <vt:lpstr>What else works? </vt:lpstr>
      <vt:lpstr>Public Health  PR/Communication Campaigns</vt:lpstr>
      <vt:lpstr>PowerPoint Presentation</vt:lpstr>
      <vt:lpstr>PowerPoint Presentation</vt:lpstr>
      <vt:lpstr>PowerPoint Presentation</vt:lpstr>
      <vt:lpstr>PowerPoint Presentation</vt:lpstr>
      <vt:lpstr>Before and after the Heart Truth Campaign</vt:lpstr>
      <vt:lpstr>Lessons Learned?</vt:lpstr>
      <vt:lpstr>What’s needed in PA research? </vt:lpstr>
      <vt:lpstr>PowerPoint Presentation</vt:lpstr>
      <vt:lpstr>PowerPoint Presentation</vt:lpstr>
      <vt:lpstr>What’s needed in PA research? </vt:lpstr>
      <vt:lpstr>References: </vt:lpstr>
      <vt:lpstr>Thank You!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Dale Murrie</cp:lastModifiedBy>
  <cp:revision>40</cp:revision>
  <dcterms:created xsi:type="dcterms:W3CDTF">2019-07-25T01:54:22Z</dcterms:created>
  <dcterms:modified xsi:type="dcterms:W3CDTF">2023-09-26T17:12:10Z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0x010100371AD1DBCAEACB47B6DF69ECB05A8DA1</vt:lpwstr>
  </property>
  <property fmtid="{D5CDD505-2E9C-101B-9397-08002B2CF9AE}" pid="3" name="MediaServiceImageTags">
    <vt:lpwstr/>
  </property>
</Properties>
</file>