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449" r:id="rId2"/>
    <p:sldId id="744" r:id="rId3"/>
    <p:sldId id="459" r:id="rId4"/>
    <p:sldId id="772" r:id="rId5"/>
    <p:sldId id="436" r:id="rId6"/>
    <p:sldId id="445" r:id="rId7"/>
    <p:sldId id="446" r:id="rId8"/>
    <p:sldId id="452" r:id="rId9"/>
    <p:sldId id="458" r:id="rId10"/>
    <p:sldId id="463" r:id="rId11"/>
    <p:sldId id="464" r:id="rId12"/>
    <p:sldId id="468" r:id="rId13"/>
    <p:sldId id="455" r:id="rId14"/>
    <p:sldId id="460" r:id="rId15"/>
    <p:sldId id="470" r:id="rId16"/>
    <p:sldId id="767" r:id="rId17"/>
    <p:sldId id="768" r:id="rId18"/>
    <p:sldId id="724" r:id="rId19"/>
    <p:sldId id="713" r:id="rId20"/>
    <p:sldId id="753" r:id="rId21"/>
    <p:sldId id="743" r:id="rId22"/>
    <p:sldId id="756" r:id="rId23"/>
    <p:sldId id="469" r:id="rId24"/>
    <p:sldId id="310" r:id="rId25"/>
    <p:sldId id="771" r:id="rId26"/>
    <p:sldId id="597" r:id="rId27"/>
    <p:sldId id="674" r:id="rId28"/>
    <p:sldId id="758" r:id="rId29"/>
    <p:sldId id="651" r:id="rId30"/>
    <p:sldId id="761" r:id="rId31"/>
    <p:sldId id="762" r:id="rId32"/>
    <p:sldId id="711" r:id="rId33"/>
    <p:sldId id="636" r:id="rId34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234C"/>
    <a:srgbClr val="0000CC"/>
    <a:srgbClr val="800000"/>
    <a:srgbClr val="3366FF"/>
    <a:srgbClr val="006600"/>
    <a:srgbClr val="0066CC"/>
    <a:srgbClr val="CC9900"/>
    <a:srgbClr val="9966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344" autoAdjust="0"/>
    <p:restoredTop sz="85514" autoAdjust="0"/>
  </p:normalViewPr>
  <p:slideViewPr>
    <p:cSldViewPr>
      <p:cViewPr varScale="1">
        <p:scale>
          <a:sx n="52" d="100"/>
          <a:sy n="52" d="100"/>
        </p:scale>
        <p:origin x="171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80" d="100"/>
          <a:sy n="80" d="100"/>
        </p:scale>
        <p:origin x="-3174" y="-162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1968" cy="46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0" tIns="46840" rIns="93680" bIns="4684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333" y="1"/>
            <a:ext cx="3041968" cy="46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0" tIns="46840" rIns="93680" bIns="4684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8840"/>
            <a:ext cx="3041968" cy="46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0" tIns="46840" rIns="93680" bIns="4684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333" y="8838840"/>
            <a:ext cx="3041968" cy="46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0" tIns="46840" rIns="93680" bIns="4684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4E2C69A-FA92-49FA-A92C-D2B3CFCB9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2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1968" cy="46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0" tIns="46840" rIns="93680" bIns="4684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333" y="1"/>
            <a:ext cx="3041968" cy="46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0" tIns="46840" rIns="93680" bIns="4684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49787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993" y="4420233"/>
            <a:ext cx="5615940" cy="418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0" tIns="46840" rIns="93680" bIns="4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8840"/>
            <a:ext cx="3041968" cy="46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0" tIns="46840" rIns="93680" bIns="4684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333" y="8838840"/>
            <a:ext cx="3041968" cy="46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80" tIns="46840" rIns="93680" bIns="4684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D447ABB-B9E1-4EC1-9876-1134AFB95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60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16D1FA-6AD8-4150-9349-8D27341C3BC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703263"/>
            <a:ext cx="4681538" cy="3511550"/>
          </a:xfrm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35990" y="4449528"/>
            <a:ext cx="5151195" cy="4137052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76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F78652-615F-46A4-A726-D8687962B7A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97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01022"/>
            <a:endParaRPr lang="en-US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5388AD-7E73-40C6-84EB-6BE2035F684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44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The dance condition showed a significant increase in self-reported MVPA relative to control (Cohen’s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= 0.18,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= .04).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Significant differences were sustained through the secondary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timepoint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(month 8) in self-reported MVPA (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= 0.22,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 = .03).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47ABB-B9E1-4EC1-9876-1134AFB9546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18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47ABB-B9E1-4EC1-9876-1134AFB9546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64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47ABB-B9E1-4EC1-9876-1134AFB9546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1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47ABB-B9E1-4EC1-9876-1134AFB9546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47ABB-B9E1-4EC1-9876-1134AFB9546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68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952AFF-2C94-4419-8B97-A1CD112DB4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92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89927-E57C-4AC1-9BC8-1E7A5E93D05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703263"/>
            <a:ext cx="4681538" cy="351155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990" y="4449528"/>
            <a:ext cx="5151195" cy="4137052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659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A8B4B0-2608-4095-93CF-15C19A5170C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703263"/>
            <a:ext cx="4681538" cy="351155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990" y="4449528"/>
            <a:ext cx="5151195" cy="4137052"/>
          </a:xfrm>
          <a:noFill/>
          <a:ln/>
        </p:spPr>
        <p:txBody>
          <a:bodyPr/>
          <a:lstStyle/>
          <a:p>
            <a:pPr marL="234201" indent="-234201" eaLnBrk="1" hangingPunct="1">
              <a:buFontTx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2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review also confirms that we</a:t>
            </a:r>
            <a:r>
              <a:rPr lang="en-US" baseline="0" dirty="0"/>
              <a:t> still face challenges when working with the Latino population. Some suggestions for improving future interventions include:</a:t>
            </a:r>
          </a:p>
          <a:p>
            <a:endParaRPr lang="en-US" baseline="0" dirty="0"/>
          </a:p>
          <a:p>
            <a:r>
              <a:rPr lang="en-US" dirty="0"/>
              <a:t>Maintaining sense of social support is needed</a:t>
            </a:r>
          </a:p>
          <a:p>
            <a:r>
              <a:rPr lang="en-US" dirty="0"/>
              <a:t>Need for longer interventions, &gt;6months</a:t>
            </a:r>
          </a:p>
          <a:p>
            <a:r>
              <a:rPr lang="en-US" dirty="0"/>
              <a:t>Building on sense of culture</a:t>
            </a:r>
          </a:p>
          <a:p>
            <a:r>
              <a:rPr lang="en-US" dirty="0"/>
              <a:t>Culturally relevant</a:t>
            </a:r>
          </a:p>
          <a:p>
            <a:r>
              <a:rPr lang="en-US" dirty="0"/>
              <a:t>Low cost</a:t>
            </a:r>
          </a:p>
          <a:p>
            <a:r>
              <a:rPr lang="en-US" dirty="0"/>
              <a:t>Consideration of environmental factors</a:t>
            </a:r>
          </a:p>
          <a:p>
            <a:endParaRPr lang="en-US" dirty="0"/>
          </a:p>
          <a:p>
            <a:r>
              <a:rPr lang="en-US" dirty="0"/>
              <a:t>Interventions among Hispanic populations should build on their sense of culture and incorporate means of social support to increase physical activity levels [29]. Sense of commitment, self-efficacy, and a strong sense of group identity and cohesion were all important factors in Hispanic adults participating in the physical activity interventions</a:t>
            </a:r>
          </a:p>
          <a:p>
            <a:r>
              <a:rPr lang="en-US" dirty="0"/>
              <a:t>-Many interventions conducted had a focus</a:t>
            </a:r>
            <a:r>
              <a:rPr lang="en-US" baseline="0" dirty="0"/>
              <a:t> on individual-level variables as primary outcomes, and as a result benefits achieved were lost at follow up, therefore environmental factors need to be considered in order to increase long term benefits.</a:t>
            </a:r>
          </a:p>
          <a:p>
            <a:endParaRPr lang="en-US" baseline="0" dirty="0"/>
          </a:p>
          <a:p>
            <a:r>
              <a:rPr lang="en-US" baseline="0" dirty="0"/>
              <a:t>-Important to realize that one size does not fit all, however having a set of guidelines will help develop </a:t>
            </a:r>
            <a:r>
              <a:rPr lang="en-US" baseline="0" dirty="0" err="1"/>
              <a:t>develop</a:t>
            </a:r>
            <a:r>
              <a:rPr lang="en-US" baseline="0" dirty="0"/>
              <a:t> appropriate interventions that will impact individuals and communities.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1970F-4BD3-48A1-A3DA-2BF10410C85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59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F6B42A-A21C-4DBB-96B9-BE099BB6E71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990" y="4420233"/>
            <a:ext cx="5147945" cy="4187504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79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447ABB-B9E1-4EC1-9876-1134AFB9546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55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Network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Build relationships with local leaders, stakeholders, &amp; organizations </a:t>
            </a:r>
          </a:p>
          <a:p>
            <a:pPr rtl="0" eaLnBrk="1" fontAlgn="auto" latinLnBrk="0" hangingPunct="1"/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One-on-one leader meetings &amp; community board meetings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Give First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Information transferal</a:t>
            </a:r>
          </a:p>
          <a:p>
            <a:pPr rtl="0" eaLnBrk="1" fontAlgn="auto" latinLnBrk="0" hangingPunct="1"/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Financial support &amp; sponsorship of activities</a:t>
            </a:r>
          </a:p>
          <a:p>
            <a:pPr rtl="0" eaLnBrk="1" fontAlgn="auto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Free health fair screenings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ncourage memory loss evaluations</a:t>
            </a: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Advocate for Research 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Culturally &amp; linguistically compatible t materials 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Presentations on research participation, AD &amp; cognitive health, biospecimen collection, &amp; brain autopsy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Completion of an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Interest Form -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 in or potential commitment to research participation (yes, maybe, no)</a:t>
            </a: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Give Back 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Dissemination of research findings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Educational programming focused on prevention, early detection, &amp; early treatment of AD</a:t>
            </a: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Evaluate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Quantitative methods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Pre- &amp; post-presentation surveys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Retention events where participants voice concerns re: research participation &amp; related activities through focus groups</a:t>
            </a: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Design and Develop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Qualitative Methods (e.g., semi-structured focus groups) 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Design Science Methods (e.g., design innovation sessions)</a:t>
            </a:r>
          </a:p>
          <a:p>
            <a:pPr rtl="0" eaLnBrk="1" fontAlgn="auto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Taken together, these methodologies represent approaches to actively engage diverse stakeholders</a:t>
            </a:r>
          </a:p>
          <a:p>
            <a:pPr rtl="0" eaLnBrk="1" fontAlgn="auto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discuss and strategize for a solution to best meet the expressed needs of diverse communities underrepresented and understudied in aging research </a:t>
            </a:r>
          </a:p>
          <a:p>
            <a:pPr rtl="0" eaLnBrk="1" fontAlgn="auto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address specific issues throughout the research process</a:t>
            </a:r>
          </a:p>
          <a:p>
            <a:pPr marL="469682" indent="-469682">
              <a:buAutoNum type="arabicPeriod"/>
            </a:pP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marL="469682" indent="-469682">
              <a:buAutoNum type="arabicPeriod"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Goal: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Facilitate Center research becoming more engaged and aligned with stakeholders such as participants.</a:t>
            </a:r>
          </a:p>
          <a:p>
            <a:pPr marL="469682" indent="-469682">
              <a:buAutoNum type="arabicPeriod"/>
            </a:pP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pPr marL="469682" indent="-469682">
              <a:buFontTx/>
              <a:buAutoNum type="arabicPeriod"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Participant-Centered Research Principles:</a:t>
            </a:r>
          </a:p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study participant voices heard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B. Enable participants to communicate desired health research outcomes 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C. Empower participants to make informed decisions on research participation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D. Participant assessment of the value of health research options 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69682" indent="-469682">
              <a:buAutoNum type="arabicPeriod" startAt="3"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Method Innovation:</a:t>
            </a:r>
          </a:p>
          <a:p>
            <a:r>
              <a:rPr lang="en-US" sz="12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Introduce complementary qualitative research methodology to the Center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	B. Facilitate training of researchers on making research participant-centric</a:t>
            </a:r>
          </a:p>
          <a:p>
            <a:pPr rtl="0" eaLnBrk="1" fontAlgn="auto" latinLnBrk="0" hangingPunct="1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4A7E9-AD1F-48E9-9F3D-38518DEA023A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05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46FD50-641F-48A3-8468-5398CD33ED8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79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AM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6400800"/>
            <a:ext cx="2378075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3600450"/>
          </a:xfrm>
        </p:spPr>
        <p:txBody>
          <a:bodyPr/>
          <a:lstStyle>
            <a:lvl1pPr>
              <a:defRPr/>
            </a:lvl1pPr>
          </a:lstStyle>
          <a:p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World-Class Education, A World-Class City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World-Class Education, A World-Class City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World-Class Education, A World-Class City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World-Class Education, A World-Class City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World-Class Education, A World-Class City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World-Class Education, A World-Class City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World-Class Education, A World-Class City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World-Class Education, A World-Class City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World-Class Education, A World-Class City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World-Class Education, A World-Class City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World-Class Education, A World-Class City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World-Class Education, A World-Class City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00234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53000" y="6553200"/>
            <a:ext cx="419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234C"/>
                </a:solidFill>
              </a:defRPr>
            </a:lvl1pPr>
          </a:lstStyle>
          <a:p>
            <a:pPr>
              <a:defRPr/>
            </a:pPr>
            <a:r>
              <a:rPr lang="en-US"/>
              <a:t>A World-Class Education, A World-Class City</a:t>
            </a:r>
          </a:p>
        </p:txBody>
      </p:sp>
      <p:sp>
        <p:nvSpPr>
          <p:cNvPr id="2" name="Line 9"/>
          <p:cNvSpPr>
            <a:spLocks noChangeShapeType="1"/>
          </p:cNvSpPr>
          <p:nvPr userDrawn="1"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1270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8" name="Picture 10" descr="CAMP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" y="6400800"/>
            <a:ext cx="23622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61" r:id="rId2"/>
    <p:sldLayoutId id="2147484462" r:id="rId3"/>
    <p:sldLayoutId id="2147484463" r:id="rId4"/>
    <p:sldLayoutId id="2147484464" r:id="rId5"/>
    <p:sldLayoutId id="2147484465" r:id="rId6"/>
    <p:sldLayoutId id="2147484466" r:id="rId7"/>
    <p:sldLayoutId id="2147484467" r:id="rId8"/>
    <p:sldLayoutId id="2147484468" r:id="rId9"/>
    <p:sldLayoutId id="2147484469" r:id="rId10"/>
    <p:sldLayoutId id="2147484470" r:id="rId11"/>
    <p:sldLayoutId id="2147484471" r:id="rId12"/>
    <p:sldLayoutId id="2147484472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•"/>
        <a:defRPr sz="3200">
          <a:solidFill>
            <a:srgbClr val="00234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•"/>
        <a:defRPr sz="2800">
          <a:solidFill>
            <a:srgbClr val="00234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•"/>
        <a:defRPr sz="2400">
          <a:solidFill>
            <a:srgbClr val="00234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•"/>
        <a:defRPr sz="2000">
          <a:solidFill>
            <a:srgbClr val="00234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•"/>
        <a:defRPr sz="2000">
          <a:solidFill>
            <a:srgbClr val="00234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Char char="•"/>
        <a:defRPr sz="2000">
          <a:solidFill>
            <a:srgbClr val="00234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Char char="•"/>
        <a:defRPr sz="2000">
          <a:solidFill>
            <a:srgbClr val="00234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Char char="•"/>
        <a:defRPr sz="2000">
          <a:solidFill>
            <a:srgbClr val="00234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Char char="•"/>
        <a:defRPr sz="2000">
          <a:solidFill>
            <a:srgbClr val="00234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c-han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81vyXzmHWQ?feature=oembed" TargetMode="External"/><Relationship Id="rId4" Type="http://schemas.openxmlformats.org/officeDocument/2006/relationships/hyperlink" Target="https://recruit.ucsf.edu/diversity-research-participation-why-its-importan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Culture, Cultural Humility, and Effective Interventions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657600"/>
            <a:ext cx="7797800" cy="1752600"/>
          </a:xfrm>
        </p:spPr>
        <p:txBody>
          <a:bodyPr/>
          <a:lstStyle/>
          <a:p>
            <a:pPr algn="l" eaLnBrk="1" hangingPunct="1"/>
            <a:r>
              <a:rPr lang="en-US" b="1" dirty="0"/>
              <a:t>David X. Marquez, PhD</a:t>
            </a:r>
          </a:p>
          <a:p>
            <a:pPr algn="l" eaLnBrk="1" hangingPunct="1"/>
            <a:r>
              <a:rPr lang="en-US" sz="2400" b="1" dirty="0"/>
              <a:t>Professor </a:t>
            </a:r>
          </a:p>
          <a:p>
            <a:pPr algn="l" eaLnBrk="1" hangingPunct="1"/>
            <a:r>
              <a:rPr lang="en-US" sz="2400" b="1" dirty="0"/>
              <a:t>Interim Department Head</a:t>
            </a:r>
          </a:p>
          <a:p>
            <a:pPr algn="l" eaLnBrk="1" hangingPunct="1"/>
            <a:r>
              <a:rPr lang="en-US" sz="2400" b="1" dirty="0"/>
              <a:t>Department of Kinesiology and Nutrition</a:t>
            </a:r>
          </a:p>
          <a:p>
            <a:pPr algn="l" eaLnBrk="1" hangingPunct="1"/>
            <a:r>
              <a:rPr lang="en-US" sz="2400" b="1" dirty="0"/>
              <a:t>University of Illinois Chicago</a:t>
            </a:r>
          </a:p>
          <a:p>
            <a:pPr algn="l" eaLnBrk="1" hangingPunct="1"/>
            <a:r>
              <a:rPr lang="en-US" sz="2400" b="1" dirty="0"/>
              <a:t>Rush Alzheimer’s Disease Center, Rush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10B3E-220E-AB8C-88B0-2213485CA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Motivational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8CD6C-381B-4BC8-F194-BC77BFAFE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038600"/>
          </a:xfrm>
        </p:spPr>
        <p:txBody>
          <a:bodyPr>
            <a:normAutofit/>
          </a:bodyPr>
          <a:lstStyle/>
          <a:p>
            <a:r>
              <a:rPr lang="en-US" sz="2800" dirty="0"/>
              <a:t>It is helpful to get in tune with </a:t>
            </a:r>
            <a:r>
              <a:rPr lang="en-US" sz="2800" i="1" dirty="0"/>
              <a:t>our motivations about how we engage with culture </a:t>
            </a:r>
            <a:r>
              <a:rPr lang="en-US" sz="2800" dirty="0"/>
              <a:t>in our professional and personal lives</a:t>
            </a:r>
          </a:p>
          <a:p>
            <a:r>
              <a:rPr lang="en-US" sz="2800" dirty="0"/>
              <a:t>By exploring our cultural identities and worldview, we will develop a natural tendency to </a:t>
            </a:r>
            <a:r>
              <a:rPr lang="en-US" sz="2800" i="1" dirty="0"/>
              <a:t>be interested and curious about our cultural experiences, as well as the cultural experiences of others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281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10B3E-220E-AB8C-88B0-2213485CA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Relational experiences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8CD6C-381B-4BC8-F194-BC77BFAFE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752600"/>
            <a:ext cx="8153400" cy="4495800"/>
          </a:xfrm>
        </p:spPr>
        <p:txBody>
          <a:bodyPr>
            <a:normAutofit/>
          </a:bodyPr>
          <a:lstStyle/>
          <a:p>
            <a:r>
              <a:rPr lang="en-US" sz="2800" dirty="0"/>
              <a:t>The third important part of cultural self - awareness is to understand </a:t>
            </a:r>
            <a:r>
              <a:rPr lang="en-US" sz="2800" i="1" dirty="0"/>
              <a:t>how we experience our cultural identities in relationship to others and within society</a:t>
            </a:r>
          </a:p>
          <a:p>
            <a:r>
              <a:rPr lang="en-US" sz="2800" dirty="0"/>
              <a:t>There is also value in connecting with others through cultural dialogues </a:t>
            </a:r>
          </a:p>
          <a:p>
            <a:r>
              <a:rPr lang="en-US" sz="2800" dirty="0"/>
              <a:t>At times these dialogues can affirm our cultural self, and at other times they can push us to think differently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4595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C1FE6-E869-7185-7E3A-FFCC55CED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461437"/>
          </a:xfrm>
        </p:spPr>
        <p:txBody>
          <a:bodyPr>
            <a:normAutofit/>
          </a:bodyPr>
          <a:lstStyle/>
          <a:p>
            <a:r>
              <a:rPr lang="en-US" b="1" dirty="0"/>
              <a:t>How about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9C200-604C-8E25-434E-4322B8616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59" y="1524000"/>
            <a:ext cx="3907085" cy="440208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Does a particular identity afford you a high, medium, or low amount of power and privilege? </a:t>
            </a:r>
          </a:p>
          <a:p>
            <a:pPr>
              <a:lnSpc>
                <a:spcPct val="110000"/>
              </a:lnSpc>
            </a:pPr>
            <a:endParaRPr lang="en-US" sz="1050" dirty="0"/>
          </a:p>
          <a:p>
            <a:pPr>
              <a:lnSpc>
                <a:spcPct val="110000"/>
              </a:lnSpc>
            </a:pPr>
            <a:endParaRPr lang="en-US" sz="975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AC06BA8-ED47-7989-654B-DDCC25054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157" y="1681214"/>
            <a:ext cx="3907085" cy="441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64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10B3E-220E-AB8C-88B0-2213485CA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71600"/>
          </a:xfrm>
        </p:spPr>
        <p:txBody>
          <a:bodyPr>
            <a:noAutofit/>
          </a:bodyPr>
          <a:lstStyle/>
          <a:p>
            <a:r>
              <a:rPr lang="en-US" sz="4000" b="1" dirty="0"/>
              <a:t>Increasing comfort with </a:t>
            </a:r>
            <a:br>
              <a:rPr lang="en-US" sz="4000" b="1" dirty="0"/>
            </a:br>
            <a:r>
              <a:rPr lang="en-US" sz="4000" b="1" dirty="0"/>
              <a:t>cultural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8CD6C-381B-4BC8-F194-BC77BFAFE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7244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</a:t>
            </a:r>
            <a:r>
              <a:rPr lang="en-US" sz="2400" i="1" dirty="0"/>
              <a:t>more we insulate ourselves from others, the more difficult it will be to feel comfortable connecting with individuals who are different from us﻿ </a:t>
            </a:r>
            <a:r>
              <a:rPr lang="en-US" sz="2400" dirty="0"/>
              <a:t>— including our participants</a:t>
            </a:r>
          </a:p>
          <a:p>
            <a:r>
              <a:rPr lang="en-US" sz="2400" dirty="0"/>
              <a:t>Interpersonal contact with culturally different individuals can reduce prejudice and promote intergroup harmony </a:t>
            </a:r>
            <a:r>
              <a:rPr lang="en-US" sz="2400" i="1" dirty="0"/>
              <a:t>under certain conditions </a:t>
            </a:r>
            <a:r>
              <a:rPr lang="en-US" sz="2400" dirty="0"/>
              <a:t>(</a:t>
            </a:r>
            <a:r>
              <a:rPr lang="en-US" sz="2400" dirty="0" err="1"/>
              <a:t>Utsey</a:t>
            </a:r>
            <a:r>
              <a:rPr lang="en-US" sz="2400" dirty="0"/>
              <a:t>, </a:t>
            </a:r>
            <a:r>
              <a:rPr lang="en-US" sz="2400" dirty="0" err="1"/>
              <a:t>Ponterotto</a:t>
            </a:r>
            <a:r>
              <a:rPr lang="en-US" sz="2400" dirty="0"/>
              <a:t>, &amp; Porter, 2008). </a:t>
            </a:r>
          </a:p>
          <a:p>
            <a:r>
              <a:rPr lang="en-US" sz="2400" dirty="0"/>
              <a:t>The Nature of Prejudice, Gordon Allport (1954)</a:t>
            </a:r>
          </a:p>
          <a:p>
            <a:pPr lvl="1"/>
            <a:r>
              <a:rPr lang="en-US" sz="1800" dirty="0"/>
              <a:t>Factors necessary for social contact to effectively reduce prejudice: </a:t>
            </a:r>
          </a:p>
          <a:p>
            <a:pPr lvl="2"/>
            <a:r>
              <a:rPr lang="en-US" sz="1600" dirty="0"/>
              <a:t>(a) equal status between members of different groups</a:t>
            </a:r>
          </a:p>
          <a:p>
            <a:pPr lvl="2"/>
            <a:r>
              <a:rPr lang="en-US" sz="1600" dirty="0"/>
              <a:t>(b) common group goals</a:t>
            </a:r>
          </a:p>
          <a:p>
            <a:pPr lvl="2"/>
            <a:r>
              <a:rPr lang="en-US" sz="1600" dirty="0"/>
              <a:t>(c) emphasis on cooperation to attain group goals</a:t>
            </a:r>
          </a:p>
          <a:p>
            <a:pPr lvl="2"/>
            <a:r>
              <a:rPr lang="en-US" sz="1600" dirty="0"/>
              <a:t>(d) support by those in a position of authority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12965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10B3E-220E-AB8C-88B0-2213485CA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087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Working to identify and reduce cultural biases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8CD6C-381B-4BC8-F194-BC77BFAFE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52600"/>
            <a:ext cx="8305800" cy="43434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We want to become aware of and reduce cultural biases we hold</a:t>
            </a:r>
          </a:p>
          <a:p>
            <a:r>
              <a:rPr lang="en-US" sz="2800" dirty="0"/>
              <a:t>Cultural biases occur when you have an </a:t>
            </a:r>
            <a:r>
              <a:rPr lang="en-US" sz="2800" i="1" dirty="0"/>
              <a:t>incorrect (e.g., overly positive or overly negative) view of a particular cultural group </a:t>
            </a:r>
            <a:r>
              <a:rPr lang="en-US" sz="2800" dirty="0"/>
              <a:t>or issue (Pedersen, 1987) </a:t>
            </a:r>
          </a:p>
          <a:p>
            <a:r>
              <a:rPr lang="en-US" sz="2800" dirty="0"/>
              <a:t>Often cultural biases take the form of stereotypes, which are cultural views that are fixed, oversimplified, and overgeneralized (Ashmore &amp; Del Boca, 1981)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04579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10B3E-220E-AB8C-88B0-2213485CA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087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Use power and privilege to work towards social justice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8CD6C-381B-4BC8-F194-BC77BFAFE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81534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sz="2550" dirty="0"/>
              <a:t>If you are unsure of what to do, start with </a:t>
            </a:r>
            <a:r>
              <a:rPr lang="en-US" sz="2550" i="1" dirty="0"/>
              <a:t>offering your presence; listen and acknowledge</a:t>
            </a:r>
            <a:r>
              <a:rPr lang="en-US" sz="2550" dirty="0"/>
              <a:t> the pain that others are experiencing</a:t>
            </a:r>
          </a:p>
          <a:p>
            <a:endParaRPr lang="en-US" sz="2550" dirty="0"/>
          </a:p>
          <a:p>
            <a:r>
              <a:rPr lang="en-US" sz="2550" dirty="0"/>
              <a:t>The main recommendation for action is to </a:t>
            </a:r>
            <a:r>
              <a:rPr lang="en-US" sz="2550" i="1" dirty="0"/>
              <a:t>build relationships and connect with others who are already working in this area</a:t>
            </a:r>
            <a:r>
              <a:rPr lang="en-US" sz="2550" dirty="0"/>
              <a:t> </a:t>
            </a:r>
          </a:p>
          <a:p>
            <a:endParaRPr lang="en-US" sz="2550" dirty="0"/>
          </a:p>
          <a:p>
            <a:r>
              <a:rPr lang="en-US" sz="2550" dirty="0"/>
              <a:t>Be sure to </a:t>
            </a:r>
            <a:r>
              <a:rPr lang="en-US" sz="2550" i="1" dirty="0"/>
              <a:t>engage with humility</a:t>
            </a:r>
            <a:r>
              <a:rPr lang="en-US" sz="2550" dirty="0"/>
              <a:t>! Do not pretend to be the expert about what has to be done; instead, spend most of your time listening to the individuals who are most affected by the issue at hand</a:t>
            </a:r>
          </a:p>
          <a:p>
            <a:endParaRPr lang="en-US" sz="2550" dirty="0"/>
          </a:p>
          <a:p>
            <a:r>
              <a:rPr lang="en-US" sz="2550" dirty="0"/>
              <a:t>Dive in! A main recommendation when getting started is to </a:t>
            </a:r>
            <a:r>
              <a:rPr lang="en-US" sz="2550" i="1" dirty="0"/>
              <a:t>commit to being a regular volunteer for a set period</a:t>
            </a:r>
            <a:r>
              <a:rPr lang="en-US" sz="2550" dirty="0"/>
              <a:t> (e.g., 6 months)</a:t>
            </a:r>
          </a:p>
          <a:p>
            <a:endParaRPr lang="en-US" sz="2550" dirty="0"/>
          </a:p>
          <a:p>
            <a:endParaRPr lang="en-US" sz="255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1286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2514600"/>
          </a:xfrm>
        </p:spPr>
        <p:txBody>
          <a:bodyPr/>
          <a:lstStyle/>
          <a:p>
            <a:pPr eaLnBrk="1" hangingPunct="1"/>
            <a:r>
              <a:rPr lang="en-US" sz="4000" b="1" dirty="0"/>
              <a:t>My experience working with Latinos:</a:t>
            </a:r>
            <a:br>
              <a:rPr lang="en-US" sz="4000" b="1" dirty="0"/>
            </a:br>
            <a:r>
              <a:rPr lang="en-US" sz="4000" b="1" dirty="0"/>
              <a:t>Why don’t (older) Latinos exercise?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200400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29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Barriers for Latinos 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lack of time (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care-giving/</a:t>
            </a:r>
            <a:r>
              <a:rPr lang="en-US" sz="28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work)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importance of family (family’s needs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	before women’s own needs)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no experience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racism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health concerns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lack of access and facilities (cost; no transportation)</a:t>
            </a:r>
            <a:endParaRPr lang="en-US" sz="1400" dirty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safety concerns (afraid to walk alone, dogs)</a:t>
            </a:r>
          </a:p>
        </p:txBody>
      </p:sp>
      <p:pic>
        <p:nvPicPr>
          <p:cNvPr id="22532" name="Picture 7" descr="Fami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1012" y="2621756"/>
            <a:ext cx="2084388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9584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Autofit/>
          </a:bodyPr>
          <a:lstStyle/>
          <a:p>
            <a:r>
              <a:rPr lang="en-US" sz="4000" b="1" dirty="0"/>
              <a:t>Improving interventions in Latinos:</a:t>
            </a:r>
            <a:br>
              <a:rPr lang="en-US" sz="4000" b="1" dirty="0"/>
            </a:br>
            <a:r>
              <a:rPr lang="en-US" sz="4000" b="1" dirty="0"/>
              <a:t>Rooted in the evidence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/>
          </a:bodyPr>
          <a:lstStyle/>
          <a:p>
            <a:r>
              <a:rPr lang="en-US" sz="3500" dirty="0"/>
              <a:t>Suggestions include:</a:t>
            </a:r>
          </a:p>
          <a:p>
            <a:pPr lvl="1"/>
            <a:r>
              <a:rPr lang="en-US" sz="3500" dirty="0"/>
              <a:t>Maintain sense of social support</a:t>
            </a:r>
          </a:p>
          <a:p>
            <a:pPr lvl="1"/>
            <a:r>
              <a:rPr lang="en-US" sz="3500" dirty="0"/>
              <a:t>Culturally relevant</a:t>
            </a:r>
          </a:p>
          <a:p>
            <a:pPr lvl="1"/>
            <a:r>
              <a:rPr lang="en-US" sz="3500" dirty="0"/>
              <a:t>Low cost</a:t>
            </a:r>
          </a:p>
          <a:p>
            <a:pPr lvl="1"/>
            <a:r>
              <a:rPr lang="en-US" sz="3500" dirty="0"/>
              <a:t>Consideration of environmental factors</a:t>
            </a:r>
          </a:p>
          <a:p>
            <a:pPr marL="457200" lvl="1" indent="0">
              <a:buNone/>
            </a:pPr>
            <a:endParaRPr lang="en-US" sz="2200" dirty="0"/>
          </a:p>
          <a:p>
            <a:r>
              <a:rPr lang="en-US" sz="4300" dirty="0"/>
              <a:t>Need more culturally appropriate interventions</a:t>
            </a:r>
          </a:p>
          <a:p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6412468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Ickes &amp; Sharma, 2012</a:t>
            </a:r>
          </a:p>
        </p:txBody>
      </p:sp>
    </p:spTree>
    <p:extLst>
      <p:ext uri="{BB962C8B-B14F-4D97-AF65-F5344CB8AC3E}">
        <p14:creationId xmlns:p14="http://schemas.microsoft.com/office/powerpoint/2010/main" val="1600602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/>
              <a:t>Dance as Physical Activity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657600"/>
            <a:ext cx="2000250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457140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034A9-D338-4CF1-9658-98883610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 wrap="square" anchor="ctr">
            <a:normAutofit/>
          </a:bodyPr>
          <a:lstStyle/>
          <a:p>
            <a:r>
              <a:rPr lang="en-US" b="1" dirty="0"/>
              <a:t>Proud PAPH Alum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F3CE43B-D2DD-994D-D067-1A650669B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53862"/>
            <a:ext cx="8229600" cy="2818638"/>
          </a:xfrm>
          <a:prstGeom prst="rect">
            <a:avLst/>
          </a:prstGeom>
          <a:noFill/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4399147-A39E-E494-9762-9BAAA0CC0C1F}"/>
              </a:ext>
            </a:extLst>
          </p:cNvPr>
          <p:cNvCxnSpPr>
            <a:cxnSpLocks/>
          </p:cNvCxnSpPr>
          <p:nvPr/>
        </p:nvCxnSpPr>
        <p:spPr>
          <a:xfrm>
            <a:off x="6248400" y="289560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998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1C634-AFC6-450B-B87A-2810E3130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18288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HOLD UP, wait a minute!</a:t>
            </a:r>
            <a:br>
              <a:rPr lang="en-US" dirty="0"/>
            </a:br>
            <a:r>
              <a:rPr lang="en-US" dirty="0"/>
              <a:t>WHO IS GOING TO TRUST:</a:t>
            </a:r>
            <a:br>
              <a:rPr lang="en-US" dirty="0"/>
            </a:br>
            <a:r>
              <a:rPr lang="en-US" dirty="0"/>
              <a:t>-AN OUTSIDER OF THE NEIGHBORHOOD</a:t>
            </a:r>
            <a:br>
              <a:rPr lang="en-US" dirty="0"/>
            </a:br>
            <a:r>
              <a:rPr lang="en-US" dirty="0"/>
              <a:t>-APPARENT WHITE-LOOKING</a:t>
            </a:r>
            <a:br>
              <a:rPr lang="en-US" dirty="0"/>
            </a:br>
            <a:r>
              <a:rPr lang="en-US" dirty="0"/>
              <a:t>-NON-DANCER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13DAC-1040-4A71-A9BC-F99BE35603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6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Challenge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Distrust</a:t>
            </a:r>
          </a:p>
          <a:p>
            <a:pPr lvl="1"/>
            <a:r>
              <a:rPr lang="en-US" dirty="0"/>
              <a:t>Older Latinos are skeptical of the research process, especially undocumented: I feel like a guinea pig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Current social climate</a:t>
            </a:r>
          </a:p>
          <a:p>
            <a:pPr lvl="2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Fear of providing information</a:t>
            </a:r>
          </a:p>
          <a:p>
            <a:pPr marL="914400" lvl="2" indent="0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Need to make it/keep it personal,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with cultural humility</a:t>
            </a:r>
          </a:p>
          <a:p>
            <a:pPr lvl="1"/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3200400"/>
            <a:ext cx="28575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56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ChangeArrowheads="1"/>
          </p:cNvSpPr>
          <p:nvPr/>
        </p:nvSpPr>
        <p:spPr bwMode="auto">
          <a:xfrm>
            <a:off x="0" y="857251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chemeClr val="bg1"/>
                </a:solidFill>
              </a:rPr>
              <a:t>The NGAGEDD Model – General Premise </a:t>
            </a:r>
            <a:endParaRPr lang="en-US" sz="2465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859165" name="Rectangle 29"/>
          <p:cNvSpPr>
            <a:spLocks noChangeArrowheads="1"/>
          </p:cNvSpPr>
          <p:nvPr/>
        </p:nvSpPr>
        <p:spPr bwMode="auto">
          <a:xfrm>
            <a:off x="696945" y="679332"/>
            <a:ext cx="142353" cy="3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0456" tIns="35228" rIns="70456" bIns="35228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50" dirty="0">
              <a:solidFill>
                <a:srgbClr val="FFFFFF"/>
              </a:solidFill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873084" y="1785649"/>
            <a:ext cx="7397833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5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0" y="5362210"/>
            <a:ext cx="9144000" cy="6615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33" b="1" u="sng" dirty="0">
                <a:solidFill>
                  <a:srgbClr val="0000CC"/>
                </a:solidFill>
                <a:latin typeface="Arial"/>
                <a:cs typeface="Times New Roman" pitchFamily="18" charset="0"/>
              </a:rPr>
              <a:t>Outer circle </a:t>
            </a:r>
            <a:r>
              <a:rPr lang="en-US" sz="1233" b="1" dirty="0">
                <a:latin typeface="Arial"/>
                <a:cs typeface="Times New Roman" pitchFamily="18" charset="0"/>
              </a:rPr>
              <a:t>represents community activities, </a:t>
            </a:r>
            <a:r>
              <a:rPr lang="en-US" sz="1233" b="1" u="sng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middle circle </a:t>
            </a:r>
            <a:r>
              <a:rPr lang="en-US" sz="1233" b="1" dirty="0">
                <a:latin typeface="Arial"/>
                <a:cs typeface="Times New Roman" pitchFamily="18" charset="0"/>
              </a:rPr>
              <a:t>represents participant input on research, and </a:t>
            </a:r>
            <a:r>
              <a:rPr lang="en-US" sz="1233" b="1" u="sng" dirty="0">
                <a:solidFill>
                  <a:srgbClr val="00B050"/>
                </a:solidFill>
                <a:latin typeface="Arial"/>
                <a:cs typeface="Times New Roman" pitchFamily="18" charset="0"/>
              </a:rPr>
              <a:t>inner circle</a:t>
            </a:r>
            <a:r>
              <a:rPr lang="en-US" sz="1233" b="1" dirty="0">
                <a:solidFill>
                  <a:srgbClr val="00B05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1233" b="1" dirty="0">
                <a:latin typeface="Arial"/>
                <a:cs typeface="Times New Roman" pitchFamily="18" charset="0"/>
              </a:rPr>
              <a:t>represents individual study activities</a:t>
            </a:r>
            <a:r>
              <a:rPr lang="en-US" sz="1233" b="1" dirty="0">
                <a:cs typeface="Times New Roman" pitchFamily="18" charset="0"/>
              </a:rPr>
              <a:t>.					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33" dirty="0">
                <a:cs typeface="Times New Roman" pitchFamily="18" charset="0"/>
              </a:rPr>
              <a:t>Glover, Shah, et al. Under Review</a:t>
            </a:r>
            <a:endParaRPr lang="en-US" sz="1233" dirty="0"/>
          </a:p>
        </p:txBody>
      </p:sp>
      <p:sp>
        <p:nvSpPr>
          <p:cNvPr id="128" name="Rectangle 14"/>
          <p:cNvSpPr>
            <a:spLocks noChangeArrowheads="1"/>
          </p:cNvSpPr>
          <p:nvPr/>
        </p:nvSpPr>
        <p:spPr bwMode="auto">
          <a:xfrm>
            <a:off x="88750" y="2185457"/>
            <a:ext cx="2683276" cy="26545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50" b="1" dirty="0">
                <a:latin typeface="Arial"/>
              </a:rPr>
              <a:t>The NGAGEDD Model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50" dirty="0"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50" b="1" u="sng" dirty="0">
                <a:latin typeface="Arial"/>
              </a:rPr>
              <a:t>N</a:t>
            </a:r>
            <a:r>
              <a:rPr lang="en-US" sz="1850" dirty="0">
                <a:latin typeface="Arial"/>
              </a:rPr>
              <a:t>etwork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50" b="1" u="sng" dirty="0">
                <a:latin typeface="Arial"/>
              </a:rPr>
              <a:t>G</a:t>
            </a:r>
            <a:r>
              <a:rPr lang="en-US" sz="1850" dirty="0">
                <a:latin typeface="Arial"/>
              </a:rPr>
              <a:t>ive First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50" b="1" u="sng" dirty="0">
                <a:latin typeface="Arial"/>
              </a:rPr>
              <a:t>A</a:t>
            </a:r>
            <a:r>
              <a:rPr lang="en-US" sz="1850" dirty="0">
                <a:latin typeface="Arial"/>
              </a:rPr>
              <a:t>dvocate for Research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50" b="1" u="sng" dirty="0">
                <a:latin typeface="Arial"/>
              </a:rPr>
              <a:t>G</a:t>
            </a:r>
            <a:r>
              <a:rPr lang="en-US" sz="1850" dirty="0">
                <a:latin typeface="Arial"/>
              </a:rPr>
              <a:t>ive Back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50" b="1" u="sng" dirty="0">
                <a:latin typeface="Arial"/>
              </a:rPr>
              <a:t>E</a:t>
            </a:r>
            <a:r>
              <a:rPr lang="en-US" sz="1850" dirty="0">
                <a:latin typeface="Arial"/>
              </a:rPr>
              <a:t>valuate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50" b="1" u="sng" dirty="0">
                <a:latin typeface="Arial"/>
              </a:rPr>
              <a:t>D</a:t>
            </a:r>
            <a:r>
              <a:rPr lang="en-US" sz="1850" dirty="0">
                <a:latin typeface="Arial"/>
              </a:rPr>
              <a:t>esign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50" b="1" u="sng" dirty="0">
                <a:latin typeface="Arial"/>
              </a:rPr>
              <a:t>D</a:t>
            </a:r>
            <a:r>
              <a:rPr lang="en-US" sz="1850" dirty="0">
                <a:latin typeface="Arial"/>
              </a:rPr>
              <a:t>evelop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CC39BE-08A2-443C-B907-63B99C357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3331" y="1785649"/>
            <a:ext cx="6140669" cy="3430241"/>
          </a:xfrm>
          <a:prstGeom prst="rect">
            <a:avLst/>
          </a:prstGeom>
          <a:effec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n-US" b="1" dirty="0"/>
              <a:t>NGAGEDD Model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73948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Building up the Dance research: </a:t>
            </a:r>
            <a:br>
              <a:rPr lang="en-US" sz="3200" b="1" dirty="0"/>
            </a:br>
            <a:r>
              <a:rPr lang="en-US" sz="3200" b="1" dirty="0"/>
              <a:t>Recognizing my positions of power….</a:t>
            </a:r>
            <a:br>
              <a:rPr lang="en-US" sz="3200" b="1" dirty="0"/>
            </a:br>
            <a:r>
              <a:rPr lang="en-US" sz="3200" b="1" dirty="0"/>
              <a:t>and LACK of knowledge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839200" cy="4525963"/>
          </a:xfrm>
        </p:spPr>
        <p:txBody>
          <a:bodyPr/>
          <a:lstStyle/>
          <a:p>
            <a:r>
              <a:rPr lang="en-US" sz="2400" b="1" u="sng" dirty="0"/>
              <a:t>Dance Instructors’ Perceptions of Dance for Older Latinos</a:t>
            </a:r>
            <a:r>
              <a:rPr lang="en-US" sz="2400" b="1" dirty="0"/>
              <a:t>.</a:t>
            </a:r>
            <a:r>
              <a:rPr lang="en-US" sz="2400" dirty="0"/>
              <a:t> (8/2008)</a:t>
            </a:r>
          </a:p>
          <a:p>
            <a:endParaRPr lang="en-US" sz="2400" dirty="0"/>
          </a:p>
          <a:p>
            <a:r>
              <a:rPr lang="en-US" sz="2400" b="1" u="sng" dirty="0"/>
              <a:t>Perceptions of Dance among Older Latinos</a:t>
            </a:r>
            <a:r>
              <a:rPr lang="en-US" sz="2400" b="1" dirty="0"/>
              <a:t>.</a:t>
            </a:r>
            <a:r>
              <a:rPr lang="en-US" sz="2400" dirty="0"/>
              <a:t> </a:t>
            </a:r>
          </a:p>
          <a:p>
            <a:pPr>
              <a:buNone/>
            </a:pPr>
            <a:r>
              <a:rPr lang="en-US" sz="2400" dirty="0"/>
              <a:t>	(5/2009- 8/2009)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b="1" u="sng" dirty="0"/>
              <a:t>BAILAMOS</a:t>
            </a:r>
            <a:r>
              <a:rPr lang="en-US" sz="2400" b="1" u="sng" baseline="30000" dirty="0"/>
              <a:t>TM</a:t>
            </a:r>
            <a:r>
              <a:rPr lang="en-US" sz="2400" b="1" u="sng" dirty="0"/>
              <a:t> Pilot Study</a:t>
            </a:r>
            <a:r>
              <a:rPr lang="en-US" sz="2400" b="1" dirty="0"/>
              <a:t>.</a:t>
            </a:r>
            <a:r>
              <a:rPr lang="en-US" sz="2400" dirty="0"/>
              <a:t> (1/2010- 8/2010) </a:t>
            </a:r>
          </a:p>
          <a:p>
            <a:pPr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876800"/>
            <a:ext cx="3352800" cy="18859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4871357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Marquez, D. X., Bustamante, E. E., </a:t>
            </a:r>
            <a:r>
              <a:rPr lang="en-US" sz="1400" dirty="0" err="1"/>
              <a:t>Aguiñaga</a:t>
            </a:r>
            <a:r>
              <a:rPr lang="en-US" sz="1400" dirty="0"/>
              <a:t>, S., &amp; Hernandez, R. (2015). BAILAMOS©: Development, pilot testing, and future directions of a Latin dance program for older Latinos. Health Education &amp; Behavior, 42(5), 604-610. </a:t>
            </a:r>
            <a:r>
              <a:rPr lang="en-US" sz="1400" dirty="0" err="1"/>
              <a:t>doi</a:t>
            </a:r>
            <a:r>
              <a:rPr lang="en-US" sz="1400" dirty="0"/>
              <a:t>: 10.1177/1090198114543006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41266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/>
              <a:t>BAILAMOS</a:t>
            </a:r>
            <a:r>
              <a:rPr lang="en-US" sz="3600" b="1" baseline="30000" dirty="0"/>
              <a:t>TM  </a:t>
            </a:r>
            <a:r>
              <a:rPr lang="en-US" sz="3600" b="1" dirty="0"/>
              <a:t>dance program</a:t>
            </a:r>
            <a:br>
              <a:rPr lang="en-US" sz="3600" b="1" baseline="30000" dirty="0"/>
            </a:br>
            <a:r>
              <a:rPr lang="en-US" sz="2000" b="1" dirty="0"/>
              <a:t>(</a:t>
            </a:r>
            <a:r>
              <a:rPr lang="en-US" sz="2000" b="1" u="sng" dirty="0">
                <a:cs typeface="Times New Roman" pitchFamily="18" charset="0"/>
              </a:rPr>
              <a:t>B</a:t>
            </a:r>
            <a:r>
              <a:rPr lang="en-US" sz="2000" b="1" dirty="0">
                <a:cs typeface="Times New Roman" pitchFamily="18" charset="0"/>
              </a:rPr>
              <a:t>alance &amp; </a:t>
            </a:r>
            <a:r>
              <a:rPr lang="en-US" sz="2000" b="1" u="sng" dirty="0">
                <a:cs typeface="Times New Roman" pitchFamily="18" charset="0"/>
              </a:rPr>
              <a:t>A</a:t>
            </a:r>
            <a:r>
              <a:rPr lang="en-US" sz="2000" b="1" dirty="0">
                <a:cs typeface="Times New Roman" pitchFamily="18" charset="0"/>
              </a:rPr>
              <a:t>ctivity </a:t>
            </a:r>
            <a:r>
              <a:rPr lang="en-US" sz="2000" b="1" u="sng" dirty="0">
                <a:cs typeface="Times New Roman" pitchFamily="18" charset="0"/>
              </a:rPr>
              <a:t>I</a:t>
            </a:r>
            <a:r>
              <a:rPr lang="en-US" sz="2000" b="1" dirty="0">
                <a:cs typeface="Times New Roman" pitchFamily="18" charset="0"/>
              </a:rPr>
              <a:t>n </a:t>
            </a:r>
            <a:r>
              <a:rPr lang="en-US" sz="2000" b="1" u="sng" dirty="0">
                <a:cs typeface="Times New Roman" pitchFamily="18" charset="0"/>
              </a:rPr>
              <a:t>L</a:t>
            </a:r>
            <a:r>
              <a:rPr lang="en-US" sz="2000" b="1" dirty="0">
                <a:cs typeface="Times New Roman" pitchFamily="18" charset="0"/>
              </a:rPr>
              <a:t>atinos, </a:t>
            </a:r>
            <a:r>
              <a:rPr lang="en-US" sz="2000" b="1" u="sng" dirty="0">
                <a:cs typeface="Times New Roman" pitchFamily="18" charset="0"/>
              </a:rPr>
              <a:t>A</a:t>
            </a:r>
            <a:r>
              <a:rPr lang="en-US" sz="2000" b="1" dirty="0">
                <a:cs typeface="Times New Roman" pitchFamily="18" charset="0"/>
              </a:rPr>
              <a:t>ddressing </a:t>
            </a:r>
            <a:r>
              <a:rPr lang="en-US" sz="2000" b="1" u="sng" dirty="0">
                <a:cs typeface="Times New Roman" pitchFamily="18" charset="0"/>
              </a:rPr>
              <a:t>M</a:t>
            </a:r>
            <a:r>
              <a:rPr lang="en-US" sz="2000" b="1" dirty="0">
                <a:cs typeface="Times New Roman" pitchFamily="18" charset="0"/>
              </a:rPr>
              <a:t>obility in </a:t>
            </a:r>
            <a:r>
              <a:rPr lang="en-US" sz="2000" b="1" u="sng" dirty="0">
                <a:cs typeface="Times New Roman" pitchFamily="18" charset="0"/>
              </a:rPr>
              <a:t>O</a:t>
            </a:r>
            <a:r>
              <a:rPr lang="en-US" sz="2000" b="1" dirty="0">
                <a:cs typeface="Times New Roman" pitchFamily="18" charset="0"/>
              </a:rPr>
              <a:t>lder </a:t>
            </a:r>
            <a:r>
              <a:rPr lang="en-US" sz="2000" b="1" dirty="0" err="1">
                <a:cs typeface="Times New Roman" pitchFamily="18" charset="0"/>
              </a:rPr>
              <a:t>adult</a:t>
            </a:r>
            <a:r>
              <a:rPr lang="en-US" sz="2000" b="1" u="sng" dirty="0" err="1">
                <a:cs typeface="Times New Roman" pitchFamily="18" charset="0"/>
              </a:rPr>
              <a:t>S</a:t>
            </a:r>
            <a:r>
              <a:rPr lang="en-US" sz="2000" b="1" dirty="0">
                <a:cs typeface="Times New Roman" pitchFamily="18" charset="0"/>
              </a:rPr>
              <a:t>)</a:t>
            </a:r>
            <a:r>
              <a:rPr lang="en-US" sz="2000" b="1" dirty="0"/>
              <a:t> </a:t>
            </a:r>
            <a:endParaRPr lang="en-US" sz="2000" b="1" baseline="30000" dirty="0"/>
          </a:p>
        </p:txBody>
      </p:sp>
      <p:pic>
        <p:nvPicPr>
          <p:cNvPr id="35843" name="Picture 5" descr="C:\David\Grants\K01_R01 application\z_BAILAMOS Pilot and R01 proposal\1_BAILAMOS MANUALS_X\Updated manual_December 2010\Pics for updated manual and posters_Nov 10\Miguel lead 13 Floor view Bright_133_P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34913"/>
            <a:ext cx="3505200" cy="232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 descr="C:\David\Grants\K01_R01 application\z_BAILAMOS Pilot and R01 proposal\1_BAILAMOS MANUALS_X\Updated manual_December 2010\Pics for updated manual and posters_Nov 10\Miguel lead 2_060_P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6135" y="3975544"/>
            <a:ext cx="3315630" cy="220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612606" y="1807232"/>
            <a:ext cx="280035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Age-appropriate PA for older Latinos</a:t>
            </a:r>
          </a:p>
          <a:p>
            <a:pPr marL="214313" indent="-214313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Challenge physically </a:t>
            </a:r>
            <a:r>
              <a:rPr lang="en-US" sz="2400" b="1" i="1" u="sng" dirty="0"/>
              <a:t>and</a:t>
            </a:r>
            <a:r>
              <a:rPr lang="en-US" sz="2400" dirty="0"/>
              <a:t> cognitively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314" y="4160670"/>
            <a:ext cx="314325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Enjoyable</a:t>
            </a:r>
          </a:p>
          <a:p>
            <a:pPr marL="214313" indent="-214313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Not hard, boring, &amp; tedious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314" y="5164173"/>
            <a:ext cx="395168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Marquez, D. X., Bustamante, E. E., </a:t>
            </a:r>
            <a:r>
              <a:rPr lang="en-US" sz="1050" dirty="0" err="1"/>
              <a:t>Aguiñaga</a:t>
            </a:r>
            <a:r>
              <a:rPr lang="en-US" sz="1050" dirty="0"/>
              <a:t>, S., &amp; Hernandez, R. (2015). BAILAMOS©: Development, pilot testing, and future directions of a Latin dance program for older Latinos. Health Education &amp; Behavior, 42(5), 604-610. </a:t>
            </a:r>
            <a:r>
              <a:rPr lang="en-US" sz="1050" dirty="0" err="1"/>
              <a:t>doi</a:t>
            </a:r>
            <a:r>
              <a:rPr lang="en-US" sz="1050" dirty="0"/>
              <a:t>: 10.1177/1090198114543006</a:t>
            </a:r>
          </a:p>
        </p:txBody>
      </p:sp>
    </p:spTree>
    <p:extLst>
      <p:ext uri="{BB962C8B-B14F-4D97-AF65-F5344CB8AC3E}">
        <p14:creationId xmlns:p14="http://schemas.microsoft.com/office/powerpoint/2010/main" val="3548735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800" dirty="0"/>
              <a:t>The BAILAMOS</a:t>
            </a:r>
            <a:r>
              <a:rPr lang="en-US" sz="2800" baseline="30000" dirty="0"/>
              <a:t>TM</a:t>
            </a:r>
            <a:r>
              <a:rPr lang="en-US" sz="2800" dirty="0"/>
              <a:t> dance program</a:t>
            </a:r>
          </a:p>
          <a:p>
            <a:pPr lvl="1">
              <a:spcBef>
                <a:spcPct val="0"/>
              </a:spcBef>
            </a:pPr>
            <a:r>
              <a:rPr lang="en-US" sz="2400" dirty="0"/>
              <a:t>4-month, 2X/week for 1 hour each</a:t>
            </a:r>
          </a:p>
          <a:p>
            <a:pPr lvl="1">
              <a:spcBef>
                <a:spcPct val="0"/>
              </a:spcBef>
            </a:pPr>
            <a:r>
              <a:rPr lang="en-US" sz="2400" dirty="0"/>
              <a:t>Merengue, Cha </a:t>
            </a:r>
            <a:r>
              <a:rPr lang="en-US" sz="2400" dirty="0" err="1"/>
              <a:t>Cha</a:t>
            </a:r>
            <a:r>
              <a:rPr lang="en-US" sz="2400" dirty="0"/>
              <a:t> </a:t>
            </a:r>
            <a:r>
              <a:rPr lang="en-US" sz="2400" dirty="0" err="1"/>
              <a:t>Cha</a:t>
            </a:r>
            <a:r>
              <a:rPr lang="en-US" sz="2400" dirty="0"/>
              <a:t>, Bachata, Salsa</a:t>
            </a:r>
          </a:p>
          <a:p>
            <a:pPr lvl="1">
              <a:spcBef>
                <a:spcPct val="0"/>
              </a:spcBef>
            </a:pPr>
            <a:r>
              <a:rPr lang="en-US" sz="2400" dirty="0"/>
              <a:t>Monthly discussion sessions</a:t>
            </a:r>
          </a:p>
          <a:p>
            <a:pPr lvl="1">
              <a:spcBef>
                <a:spcPct val="0"/>
              </a:spcBef>
            </a:pPr>
            <a:r>
              <a:rPr lang="en-US" sz="2400" dirty="0"/>
              <a:t>Instructed dancing (individual and partner)</a:t>
            </a:r>
          </a:p>
          <a:p>
            <a:pPr lvl="1">
              <a:spcBef>
                <a:spcPct val="0"/>
              </a:spcBef>
            </a:pPr>
            <a:r>
              <a:rPr lang="en-US" sz="2400" dirty="0"/>
              <a:t>Sessions of open dancing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sz="2800" dirty="0"/>
          </a:p>
          <a:p>
            <a:r>
              <a:rPr lang="en-US" sz="2800" dirty="0"/>
              <a:t>Health education control group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University of Illinois Extension 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1 day/week for two hours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Curriculum developed for older adults and in Spanish</a:t>
            </a:r>
            <a:endParaRPr lang="en-US" sz="3200" dirty="0"/>
          </a:p>
        </p:txBody>
      </p:sp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BAILAMOS</a:t>
            </a:r>
            <a:r>
              <a:rPr lang="en-US" b="1" baseline="30000" dirty="0"/>
              <a:t>TM </a:t>
            </a:r>
            <a:r>
              <a:rPr lang="en-US" b="1" dirty="0"/>
              <a:t>dance program</a:t>
            </a:r>
          </a:p>
        </p:txBody>
      </p:sp>
      <p:pic>
        <p:nvPicPr>
          <p:cNvPr id="45060" name="Picture 8" descr="C:\David\Grants\K01_R01 application\z_BAILAMOS Pilot and R01 proposal\BAILAMOS Pictures\UIC News shoot_Kathryn Marchetti_July 2010\Miguel lead 11 Floor view_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676400"/>
            <a:ext cx="1864266" cy="123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7424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Recruitment: A culturally informed, yet culturally humble approach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/>
          </a:bodyPr>
          <a:lstStyle/>
          <a:p>
            <a:r>
              <a:rPr lang="en-US" sz="3000" dirty="0"/>
              <a:t>Presentations at </a:t>
            </a:r>
            <a:r>
              <a:rPr lang="en-US" sz="3000" dirty="0" err="1">
                <a:solidFill>
                  <a:srgbClr val="FF0000"/>
                </a:solidFill>
              </a:rPr>
              <a:t>Herencia</a:t>
            </a:r>
            <a:r>
              <a:rPr lang="en-US" sz="3000" dirty="0">
                <a:solidFill>
                  <a:srgbClr val="FF0000"/>
                </a:solidFill>
              </a:rPr>
              <a:t> Latina (Latino Club) </a:t>
            </a:r>
            <a:r>
              <a:rPr lang="en-US" sz="3000" dirty="0"/>
              <a:t>at the senior center</a:t>
            </a:r>
          </a:p>
          <a:p>
            <a:r>
              <a:rPr lang="en-US" sz="3000" dirty="0"/>
              <a:t>Announcements at </a:t>
            </a:r>
            <a:r>
              <a:rPr lang="en-US" sz="3000" dirty="0">
                <a:solidFill>
                  <a:srgbClr val="FF0000"/>
                </a:solidFill>
              </a:rPr>
              <a:t>Spanish masses </a:t>
            </a:r>
            <a:r>
              <a:rPr lang="en-US" sz="3000" dirty="0"/>
              <a:t>at Roman Catholic churches</a:t>
            </a:r>
          </a:p>
          <a:p>
            <a:pPr lvl="1"/>
            <a:r>
              <a:rPr lang="en-US" dirty="0"/>
              <a:t>Flyers in weekly bulletins</a:t>
            </a:r>
          </a:p>
          <a:p>
            <a:pPr lvl="1"/>
            <a:r>
              <a:rPr lang="en-US" dirty="0"/>
              <a:t>Stand by exits with flyers and sign-up sheets</a:t>
            </a:r>
          </a:p>
          <a:p>
            <a:r>
              <a:rPr lang="en-US" sz="3000" dirty="0">
                <a:solidFill>
                  <a:srgbClr val="FF0000"/>
                </a:solidFill>
              </a:rPr>
              <a:t>Word of mouth</a:t>
            </a:r>
          </a:p>
          <a:p>
            <a:r>
              <a:rPr lang="en-US" sz="3000" dirty="0"/>
              <a:t>Hospitals/clinics</a:t>
            </a:r>
          </a:p>
          <a:p>
            <a:r>
              <a:rPr lang="en-US" sz="3000" dirty="0"/>
              <a:t>Flyers in mailboxes of senior housing facilities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BAILA: </a:t>
            </a:r>
            <a:r>
              <a:rPr lang="en-US" b="1" u="sng" dirty="0"/>
              <a:t>B</a:t>
            </a:r>
            <a:r>
              <a:rPr lang="en-US" b="1" dirty="0"/>
              <a:t>eing </a:t>
            </a:r>
            <a:r>
              <a:rPr lang="en-US" b="1" u="sng" dirty="0"/>
              <a:t>A</a:t>
            </a:r>
            <a:r>
              <a:rPr lang="en-US" b="1" dirty="0"/>
              <a:t>ctive, </a:t>
            </a:r>
            <a:r>
              <a:rPr lang="en-US" b="1" u="sng" dirty="0"/>
              <a:t>I</a:t>
            </a:r>
            <a:r>
              <a:rPr lang="en-US" b="1" dirty="0"/>
              <a:t>ncreasing older </a:t>
            </a:r>
            <a:r>
              <a:rPr lang="en-US" b="1" u="sng" dirty="0"/>
              <a:t>L</a:t>
            </a:r>
            <a:r>
              <a:rPr lang="en-US" b="1" dirty="0"/>
              <a:t>atinos healthy </a:t>
            </a:r>
            <a:r>
              <a:rPr lang="en-US" b="1" u="sng" dirty="0"/>
              <a:t>A</a:t>
            </a:r>
            <a:r>
              <a:rPr lang="en-US" b="1" dirty="0"/>
              <a:t>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000" b="1" dirty="0"/>
              <a:t>David X. Marquez, PhD</a:t>
            </a:r>
          </a:p>
          <a:p>
            <a:pPr lvl="1" eaLnBrk="1" hangingPunct="1"/>
            <a:r>
              <a:rPr lang="en-US" sz="1200" b="1" dirty="0"/>
              <a:t>Department of Kinesiology and Nutrition (UIC)</a:t>
            </a:r>
          </a:p>
          <a:p>
            <a:pPr eaLnBrk="1" hangingPunct="1"/>
            <a:r>
              <a:rPr lang="en-US" sz="2000" b="1" dirty="0"/>
              <a:t>Michael </a:t>
            </a:r>
            <a:r>
              <a:rPr lang="en-US" sz="2000" b="1" dirty="0" err="1"/>
              <a:t>Berbaum</a:t>
            </a:r>
            <a:r>
              <a:rPr lang="en-US" sz="2000" b="1" dirty="0"/>
              <a:t>, PhD</a:t>
            </a:r>
          </a:p>
          <a:p>
            <a:pPr lvl="1" eaLnBrk="1" hangingPunct="1"/>
            <a:r>
              <a:rPr lang="en-US" sz="1200" b="1" dirty="0"/>
              <a:t>Institute for Health Research and Policy (UIC)</a:t>
            </a:r>
          </a:p>
          <a:p>
            <a:pPr eaLnBrk="1" hangingPunct="1"/>
            <a:r>
              <a:rPr lang="en-US" sz="2000" b="1" dirty="0"/>
              <a:t>David Buchner, MD, MPH</a:t>
            </a:r>
          </a:p>
          <a:p>
            <a:pPr lvl="1" eaLnBrk="1" hangingPunct="1"/>
            <a:r>
              <a:rPr lang="en-US" sz="1200" b="1" dirty="0"/>
              <a:t>Department of Kinesiology and Community Health (UIUC)</a:t>
            </a:r>
          </a:p>
          <a:p>
            <a:pPr eaLnBrk="1" hangingPunct="1"/>
            <a:r>
              <a:rPr lang="en-US" sz="2000" b="1" dirty="0"/>
              <a:t>Susan Hughes, PhD</a:t>
            </a:r>
          </a:p>
          <a:p>
            <a:pPr lvl="1" eaLnBrk="1" hangingPunct="1"/>
            <a:r>
              <a:rPr lang="en-US" sz="1200" b="1" dirty="0"/>
              <a:t>School of Public Health (UIC)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000" b="1" dirty="0"/>
              <a:t>Kyriakos Markides, PhD</a:t>
            </a:r>
          </a:p>
          <a:p>
            <a:pPr lvl="1" eaLnBrk="1" hangingPunct="1"/>
            <a:r>
              <a:rPr lang="en-US" sz="1200" b="1" dirty="0"/>
              <a:t>University of Texas Medical Branch, Galveston</a:t>
            </a:r>
            <a:endParaRPr lang="en-US" sz="2400" b="1" dirty="0"/>
          </a:p>
          <a:p>
            <a:pPr eaLnBrk="1" hangingPunct="1"/>
            <a:r>
              <a:rPr lang="en-US" sz="2000" b="1" dirty="0"/>
              <a:t>Edward McAuley, PhD</a:t>
            </a:r>
          </a:p>
          <a:p>
            <a:pPr lvl="1" eaLnBrk="1" hangingPunct="1"/>
            <a:r>
              <a:rPr lang="en-US" sz="1200" b="1" dirty="0"/>
              <a:t>Department of Kinesiology and Community Health (UIUC)</a:t>
            </a:r>
          </a:p>
          <a:p>
            <a:pPr eaLnBrk="1" hangingPunct="1"/>
            <a:r>
              <a:rPr lang="en-US" sz="2000" b="1" dirty="0" err="1"/>
              <a:t>JoEllen</a:t>
            </a:r>
            <a:r>
              <a:rPr lang="en-US" sz="2000" b="1" dirty="0"/>
              <a:t> Wilbur, PhD</a:t>
            </a:r>
          </a:p>
          <a:p>
            <a:pPr lvl="1" eaLnBrk="1" hangingPunct="1"/>
            <a:r>
              <a:rPr lang="en-US" sz="1200" b="1" dirty="0"/>
              <a:t>Rush College of Nursing</a:t>
            </a:r>
          </a:p>
          <a:p>
            <a:pPr eaLnBrk="1" hangingPunct="1"/>
            <a:r>
              <a:rPr lang="en-US" sz="2000" b="1" dirty="0"/>
              <a:t>Robert Wilson, PhD</a:t>
            </a:r>
          </a:p>
          <a:p>
            <a:pPr lvl="1" eaLnBrk="1" hangingPunct="1"/>
            <a:r>
              <a:rPr lang="en-US" sz="1200" b="1" dirty="0"/>
              <a:t>Rush Alzheimer’s Disease Center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95800"/>
            <a:ext cx="8220343" cy="189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69429" y="6088559"/>
            <a:ext cx="6239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Marquez, D.X., Wilbur, J., Hughes, S., Berbaum, M.L., Wilson, R., Buchner, D. M., &amp; McAuley, E. (2014). B.A.I.L.A. - A Latin dance randomized controlled trial for older Spanish-speaking Latinos: Rationale, design, and methods. Contemporary Clinical Trials, 38(2), 397-408. </a:t>
            </a:r>
            <a:r>
              <a:rPr lang="en-US" sz="1100" dirty="0" err="1"/>
              <a:t>doi</a:t>
            </a:r>
            <a:r>
              <a:rPr lang="en-US" sz="1100" dirty="0"/>
              <a:t>: 10.1016/j.cct.2014.06.012 </a:t>
            </a:r>
          </a:p>
        </p:txBody>
      </p:sp>
    </p:spTree>
    <p:extLst>
      <p:ext uri="{BB962C8B-B14F-4D97-AF65-F5344CB8AC3E}">
        <p14:creationId xmlns:p14="http://schemas.microsoft.com/office/powerpoint/2010/main" val="1829574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CHAMPS: Increases in MVPA, with a sustainable maintenance program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62116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Marquez, D.X., et al. (2022). </a:t>
            </a:r>
          </a:p>
          <a:p>
            <a:r>
              <a:rPr lang="en-US" sz="1200" dirty="0"/>
              <a:t>Annals of Behavioral Medicine. </a:t>
            </a:r>
          </a:p>
          <a:p>
            <a:r>
              <a:rPr lang="en-US" sz="1200" dirty="0"/>
              <a:t>DOI: 10.1093/</a:t>
            </a:r>
            <a:r>
              <a:rPr lang="en-US" sz="1200" dirty="0" err="1"/>
              <a:t>abm</a:t>
            </a:r>
            <a:r>
              <a:rPr lang="en-US" sz="1200" dirty="0"/>
              <a:t>/kaac009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9F3DD089-8A1C-4AA7-9019-98341F418A4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1945640"/>
            <a:ext cx="8382000" cy="430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48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Attendance: Noting our lack of fully knowing the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Non-scientific factor analysis of reasons people miss classes (in no particular order)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Caregiving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Out of country/state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Work status change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Health issues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Transportation</a:t>
            </a:r>
          </a:p>
          <a:p>
            <a:pPr lvl="1"/>
            <a:r>
              <a:rPr lang="en-US" dirty="0"/>
              <a:t>Lost interest – </a:t>
            </a:r>
            <a:r>
              <a:rPr lang="en-US" dirty="0">
                <a:solidFill>
                  <a:srgbClr val="FF0000"/>
                </a:solidFill>
              </a:rPr>
              <a:t>but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don’t say that</a:t>
            </a:r>
          </a:p>
        </p:txBody>
      </p:sp>
      <p:pic>
        <p:nvPicPr>
          <p:cNvPr id="3074" name="Picture 2" descr="https://cdn1.lockerdome.com/uploads/b43508e800bee422f4c2bf846f29aefbed64f4ff1a9bc9f8dcf11a6e5b644379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154363"/>
            <a:ext cx="247271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64008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Marquez et al., (2020). TBM;10:1566–1572; </a:t>
            </a:r>
            <a:r>
              <a:rPr lang="en-US" sz="1600" dirty="0" err="1"/>
              <a:t>doi</a:t>
            </a:r>
            <a:r>
              <a:rPr lang="en-US" sz="1600" dirty="0"/>
              <a:t>: 10.1093/</a:t>
            </a:r>
            <a:r>
              <a:rPr lang="en-US" sz="1600" dirty="0" err="1"/>
              <a:t>tbm</a:t>
            </a:r>
            <a:r>
              <a:rPr lang="en-US" sz="1600" dirty="0"/>
              <a:t>/ibz127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Overview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839200" cy="4525963"/>
          </a:xfrm>
        </p:spPr>
        <p:txBody>
          <a:bodyPr/>
          <a:lstStyle/>
          <a:p>
            <a:pPr eaLnBrk="1" hangingPunct="1"/>
            <a:r>
              <a:rPr lang="en-US" dirty="0"/>
              <a:t>Multicultural Orientation Framework</a:t>
            </a:r>
          </a:p>
          <a:p>
            <a:pPr lvl="1" eaLnBrk="1" hangingPunct="1"/>
            <a:r>
              <a:rPr lang="en-US" dirty="0"/>
              <a:t>Cultural humility</a:t>
            </a:r>
          </a:p>
          <a:p>
            <a:pPr lvl="1" eaLnBrk="1" hangingPunct="1"/>
            <a:r>
              <a:rPr lang="en-US" dirty="0"/>
              <a:t>Self-awareness</a:t>
            </a:r>
          </a:p>
          <a:p>
            <a:pPr eaLnBrk="1" hangingPunct="1"/>
            <a:r>
              <a:rPr lang="en-US" dirty="0"/>
              <a:t>Older Latino interventions</a:t>
            </a:r>
          </a:p>
          <a:p>
            <a:pPr lvl="1" eaLnBrk="1" hangingPunct="1"/>
            <a:r>
              <a:rPr lang="en-US" dirty="0"/>
              <a:t>Overcoming barriers</a:t>
            </a:r>
          </a:p>
          <a:p>
            <a:pPr lvl="1" eaLnBrk="1" hangingPunct="1"/>
            <a:r>
              <a:rPr lang="en-US" dirty="0"/>
              <a:t>BAILAMOS</a:t>
            </a:r>
            <a:r>
              <a:rPr lang="en-US" baseline="30000" dirty="0"/>
              <a:t>TM</a:t>
            </a:r>
          </a:p>
          <a:p>
            <a:pPr lvl="1" eaLnBrk="1" hangingPunct="1"/>
            <a:r>
              <a:rPr lang="en-US" dirty="0"/>
              <a:t>BAILA</a:t>
            </a:r>
          </a:p>
        </p:txBody>
      </p:sp>
      <p:pic>
        <p:nvPicPr>
          <p:cNvPr id="9220" name="Picture 65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592079"/>
            <a:ext cx="2550962" cy="303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4" y="0"/>
            <a:ext cx="9150704" cy="617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64008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Marquez et al., (2020). TBM;10:1566–1572; </a:t>
            </a:r>
            <a:r>
              <a:rPr lang="en-US" sz="1600" dirty="0" err="1"/>
              <a:t>doi</a:t>
            </a:r>
            <a:r>
              <a:rPr lang="en-US" sz="1600" dirty="0"/>
              <a:t>: 10.1093/</a:t>
            </a:r>
            <a:r>
              <a:rPr lang="en-US" sz="1600" dirty="0" err="1"/>
              <a:t>tbm</a:t>
            </a:r>
            <a:r>
              <a:rPr lang="en-US" sz="1600" dirty="0"/>
              <a:t>/ibz127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304800"/>
            <a:ext cx="3048000" cy="76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2667000"/>
            <a:ext cx="1600200" cy="457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3844" y="4419600"/>
            <a:ext cx="2957956" cy="6823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0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17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64008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Marquez et al., (2020). TBM;10:1566–1572; </a:t>
            </a:r>
            <a:r>
              <a:rPr lang="en-US" sz="1600" dirty="0" err="1"/>
              <a:t>doi</a:t>
            </a:r>
            <a:r>
              <a:rPr lang="en-US" sz="1600" dirty="0"/>
              <a:t>: 10.1093/</a:t>
            </a:r>
            <a:r>
              <a:rPr lang="en-US" sz="1600" dirty="0" err="1"/>
              <a:t>tbm</a:t>
            </a:r>
            <a:r>
              <a:rPr lang="en-US" sz="1600" dirty="0"/>
              <a:t>/ibz127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0" y="311339"/>
            <a:ext cx="3027452" cy="2982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0548" y="5638800"/>
            <a:ext cx="970052" cy="2857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1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Get to know the population you plan to do interventions </a:t>
            </a:r>
            <a:r>
              <a:rPr lang="en-US" sz="3200" i="1" dirty="0"/>
              <a:t>with (not on)</a:t>
            </a:r>
          </a:p>
          <a:p>
            <a:r>
              <a:rPr lang="en-US" dirty="0"/>
              <a:t>Take a culturally humble approach to learning about them</a:t>
            </a:r>
          </a:p>
          <a:p>
            <a:r>
              <a:rPr lang="en-US" dirty="0"/>
              <a:t>Incorporate what you learn into your intervention</a:t>
            </a:r>
          </a:p>
          <a:p>
            <a:r>
              <a:rPr lang="en-US" dirty="0"/>
              <a:t>Find ways to extend the programs </a:t>
            </a:r>
            <a:r>
              <a:rPr lang="en-US" i="1" dirty="0"/>
              <a:t>beyond</a:t>
            </a:r>
            <a:r>
              <a:rPr lang="en-US" dirty="0"/>
              <a:t> grant funding</a:t>
            </a:r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882456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648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400" dirty="0"/>
              <a:t>Hook, J.N., Davis, D., Owen, J., &amp; </a:t>
            </a:r>
            <a:r>
              <a:rPr lang="en-US" sz="1400" dirty="0" err="1"/>
              <a:t>DeBlaere</a:t>
            </a:r>
            <a:r>
              <a:rPr lang="en-US" sz="1400" dirty="0"/>
              <a:t>, C. (2017). Cultural Humility: Engaging Diverse Identities in Therapy. American Psychological Association. ISBN: 978-1-4338-2777-8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/>
              <a:t>Participants in all studies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/>
              <a:t>Past and present BS, MS, PhD student research assistants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/>
              <a:t>UIC Department of Kinesiology and Nutrition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/>
              <a:t>Rush Alzheimer’s Disease Center 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222268"/>
                </a:solidFill>
              </a:rPr>
              <a:t>CDC Healthy Aging Research Network (HAN) (</a:t>
            </a:r>
            <a:r>
              <a:rPr lang="en-US" sz="1400" dirty="0">
                <a:solidFill>
                  <a:srgbClr val="222268"/>
                </a:solidFill>
                <a:hlinkClick r:id="rId3"/>
              </a:rPr>
              <a:t>http://www.prc-han.org/</a:t>
            </a:r>
            <a:r>
              <a:rPr lang="en-US" sz="1400" dirty="0">
                <a:solidFill>
                  <a:srgbClr val="222268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/>
              <a:t>Alzheimer's Association, New Investigator Research Grant to Promote Diversity (Proposal ID: 205469)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/>
              <a:t>Grant Number P30AG022849 from the National Institute on Aging (UIC Roybal Center on Aging)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/>
              <a:t>National Institute of Nursing Research of the NIH under Award Number R01NR013151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/>
              <a:t>National Institute of Aging of NIH under Award Number 3P30AG010161-25S1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Centers for Disease Control and Prevention, USDHHS, 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Project Number: 10583869</a:t>
            </a:r>
          </a:p>
          <a:p>
            <a:pPr>
              <a:spcBef>
                <a:spcPts val="0"/>
              </a:spcBef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43090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Why diversity in clinical trials is important</a:t>
            </a:r>
            <a:endParaRPr lang="en-US" sz="3600" b="1" dirty="0"/>
          </a:p>
        </p:txBody>
      </p:sp>
      <p:pic>
        <p:nvPicPr>
          <p:cNvPr id="5" name="Online Media 4" title="Diversity in Clinical Trials">
            <a:hlinkClick r:id="" action="ppaction://media"/>
            <a:extLst>
              <a:ext uri="{FF2B5EF4-FFF2-40B4-BE49-F238E27FC236}">
                <a16:creationId xmlns:a16="http://schemas.microsoft.com/office/drawing/2014/main" id="{918FF477-B254-58C2-7F72-9B91F53BEC75}"/>
              </a:ext>
            </a:extLst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7775" y="1600200"/>
            <a:ext cx="6878638" cy="3886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CE70C2-435B-9F10-0BFE-682CC41BA0CE}"/>
              </a:ext>
            </a:extLst>
          </p:cNvPr>
          <p:cNvSpPr txBox="1"/>
          <p:nvPr/>
        </p:nvSpPr>
        <p:spPr>
          <a:xfrm>
            <a:off x="2667000" y="61722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https://recruit.ucsf.edu/diversity-research-participation-why-its-important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469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99304-6739-B316-943F-F9308CB66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Multicultural orientation framework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F6117-2B6A-1347-C140-D766A9B57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Instead of using the language of </a:t>
            </a:r>
            <a:r>
              <a:rPr lang="en-US" sz="2800" b="1" i="1" dirty="0"/>
              <a:t>competencies</a:t>
            </a:r>
            <a:r>
              <a:rPr lang="en-US" sz="2800" dirty="0"/>
              <a:t>, the multicultural orientation framework uses the language of orientation </a:t>
            </a:r>
          </a:p>
          <a:p>
            <a:r>
              <a:rPr lang="en-US" sz="2800" dirty="0"/>
              <a:t>An orientation provides a lens through which one sees the world</a:t>
            </a:r>
          </a:p>
          <a:p>
            <a:r>
              <a:rPr lang="en-US" sz="2800" dirty="0"/>
              <a:t>One of the core pillars of a multicultural orientation is cultural humility (cultural opportunities and cultural comfort the other two)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5800FD-2281-0A40-E1E1-23373C5234FC}"/>
              </a:ext>
            </a:extLst>
          </p:cNvPr>
          <p:cNvSpPr txBox="1"/>
          <p:nvPr/>
        </p:nvSpPr>
        <p:spPr>
          <a:xfrm>
            <a:off x="3657600" y="5893226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n-lt"/>
              </a:rPr>
              <a:t>Info on the Multicultural framework and cultural humility is from: </a:t>
            </a:r>
          </a:p>
          <a:p>
            <a:r>
              <a:rPr lang="en-US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Hook, J.N., Davis, D., Owen, J., &amp; </a:t>
            </a:r>
            <a:r>
              <a:rPr lang="en-US" sz="12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DeBlaere</a:t>
            </a:r>
            <a:r>
              <a:rPr lang="en-US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C. (2017). Cultural Humility: Engaging Diverse Identities in Therapy. American Psychological Association. </a:t>
            </a:r>
            <a:r>
              <a:rPr lang="en-US" sz="1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ISBN: 978-1-4338-2777-8</a:t>
            </a:r>
            <a:endParaRPr lang="en-US" sz="12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70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FEAFD-A4A7-6BB4-D1B6-FA831BFD6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Cultural humility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FEEEE-1376-E1F1-7DEE-4784BC49F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Culturally humble individuals are able to have an </a:t>
            </a:r>
            <a:r>
              <a:rPr lang="en-US" i="1" dirty="0"/>
              <a:t>accurate perception of their own cultural values</a:t>
            </a:r>
            <a:r>
              <a:rPr lang="en-US" dirty="0"/>
              <a:t> as well as maintain an </a:t>
            </a:r>
            <a:r>
              <a:rPr lang="en-US" i="1" dirty="0"/>
              <a:t>other - oriented perspective that involves respect, lack of superiority, and attunement </a:t>
            </a:r>
            <a:r>
              <a:rPr lang="en-US" dirty="0"/>
              <a:t>regarding their own cultural beliefs and values (Davis, Worthington, &amp; Hook, 2010; Hook, Davis, Owen, Worthington, &amp; </a:t>
            </a:r>
            <a:r>
              <a:rPr lang="en-US" dirty="0" err="1"/>
              <a:t>Utsey</a:t>
            </a:r>
            <a:r>
              <a:rPr lang="en-US" dirty="0"/>
              <a:t>, 2013)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b="1" u="sng" dirty="0"/>
              <a:t>intra</a:t>
            </a:r>
            <a:r>
              <a:rPr lang="en-US" dirty="0"/>
              <a:t>personal aspect of cultural humility captures how people are able to view themselves culturally, including their biases, strengths, limitations, areas for growth, beliefs, values, attitudes, and assumptions </a:t>
            </a:r>
          </a:p>
          <a:p>
            <a:pPr lvl="1"/>
            <a:r>
              <a:rPr lang="en-US" dirty="0"/>
              <a:t>The ability to </a:t>
            </a:r>
            <a:r>
              <a:rPr lang="en-US" i="1" dirty="0"/>
              <a:t>incorporate feedback in a non-defensive</a:t>
            </a:r>
            <a:r>
              <a:rPr lang="en-US" dirty="0"/>
              <a:t>, open stance is the hallmark of intrapersonal humility </a:t>
            </a:r>
          </a:p>
          <a:p>
            <a:pPr lvl="1"/>
            <a:r>
              <a:rPr lang="en-US" i="1" dirty="0"/>
              <a:t>Attune to your true feelings, be present with the thoughts that automatically enter your mind, and resist the urge to explain or defend your reactions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717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FEAFD-A4A7-6BB4-D1B6-FA831BFD6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Cultural humility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FEEEE-1376-E1F1-7DEE-4784BC49F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3326316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u="sng" dirty="0"/>
              <a:t>inter</a:t>
            </a:r>
            <a:r>
              <a:rPr lang="en-US" dirty="0"/>
              <a:t>personal aspect of cultural humility describes a way of being with others that is </a:t>
            </a:r>
            <a:r>
              <a:rPr lang="en-US" i="1" dirty="0"/>
              <a:t>open to and curious about others’ cultural beliefs and values rather than presumptuous or arrogant </a:t>
            </a:r>
            <a:r>
              <a:rPr lang="en-US" dirty="0"/>
              <a:t>(Davis et al., 2010; Hook et al., 2013)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78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5A561-CDE6-05FA-CA2D-03577D1F3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Cultural Humility and </a:t>
            </a:r>
            <a:br>
              <a:rPr lang="en-US" b="1" dirty="0"/>
            </a:br>
            <a:r>
              <a:rPr lang="en-US" b="1" dirty="0"/>
              <a:t>Self - Awareness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30953-6111-563B-700D-E184D24A6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We need to/should explore </a:t>
            </a:r>
            <a:r>
              <a:rPr lang="en-US" sz="3200" i="1" dirty="0"/>
              <a:t>our own cultural identity</a:t>
            </a:r>
            <a:r>
              <a:rPr lang="en-US" sz="3200" dirty="0"/>
              <a:t>, as well as the relationships between our cultural identity and systems of power and privilege</a:t>
            </a:r>
          </a:p>
          <a:p>
            <a:endParaRPr lang="en-US" sz="3200" dirty="0"/>
          </a:p>
          <a:p>
            <a:pPr>
              <a:lnSpc>
                <a:spcPct val="110000"/>
              </a:lnSpc>
            </a:pPr>
            <a:r>
              <a:rPr lang="en-US" sz="3200" dirty="0"/>
              <a:t>We define </a:t>
            </a:r>
            <a:r>
              <a:rPr lang="en-US" sz="3200" i="1" dirty="0"/>
              <a:t>privilege</a:t>
            </a:r>
            <a:r>
              <a:rPr lang="en-US" sz="3200" dirty="0"/>
              <a:t> as an identity in which belonging to a group or community affords you certain </a:t>
            </a:r>
            <a:r>
              <a:rPr lang="en-US" sz="3200" i="1" dirty="0"/>
              <a:t>unearned</a:t>
            </a:r>
            <a:r>
              <a:rPr lang="en-US" sz="3200" dirty="0"/>
              <a:t> benefits based on the power of that group to influence social institutions and social norms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r>
              <a:rPr lang="en-US" dirty="0"/>
              <a:t>Regardless of the feelings (e.g., discomfort, shame), we try to sit with our feelings, avoid the temptation to run from any negative emotions we may experience , and </a:t>
            </a:r>
            <a:r>
              <a:rPr lang="en-US" i="1" dirty="0"/>
              <a:t>be mindful of how our positive emotions can fuel our motivation to do more work in this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17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215F4-507E-1669-937A-E456CFC8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461437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/>
              <a:t>Knowledge structures</a:t>
            </a:r>
            <a:br>
              <a:rPr lang="en-US" sz="4400" dirty="0"/>
            </a:br>
            <a:r>
              <a:rPr lang="en-US" sz="4400" dirty="0"/>
              <a:t>Sociocultural Identity Wheel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60B07-1A89-80EE-2281-3F2517DB2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4356" y="1681213"/>
            <a:ext cx="4524608" cy="4689233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indent="-171450">
              <a:buFont typeface="Arial" panose="020B0604020202020204" pitchFamily="34" charset="0"/>
              <a:buChar char="•"/>
            </a:pPr>
            <a:r>
              <a:rPr lang="en-US" sz="2000" dirty="0"/>
              <a:t>The starting point to cultural self - awareness begins with increasing cultural knowledge and understanding about </a:t>
            </a:r>
            <a:r>
              <a:rPr lang="en-US" sz="2000" i="1" dirty="0"/>
              <a:t>our particular cultural identities </a:t>
            </a:r>
            <a:r>
              <a:rPr lang="en-US" sz="2000" dirty="0"/>
              <a:t>(personal, family, and sociopolitical histories that help inform the broader contexts of our cultural heritage)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2000" dirty="0"/>
              <a:t>Sometimes we are not aware of the privileged parts of our cultural identity because they just seem “ normal ” to us .</a:t>
            </a:r>
          </a:p>
          <a:p>
            <a:pPr lvl="1" indent="-171450">
              <a:buFont typeface="Arial" panose="020B0604020202020204" pitchFamily="34" charset="0"/>
              <a:buChar char="•"/>
            </a:pPr>
            <a:r>
              <a:rPr lang="en-US" sz="1800" dirty="0"/>
              <a:t>“White”</a:t>
            </a:r>
          </a:p>
          <a:p>
            <a:pPr lvl="1" indent="-171450">
              <a:buFont typeface="Arial" panose="020B0604020202020204" pitchFamily="34" charset="0"/>
              <a:buChar char="•"/>
            </a:pPr>
            <a:r>
              <a:rPr lang="en-US" sz="1800" dirty="0"/>
              <a:t>“Heterosexual“</a:t>
            </a:r>
          </a:p>
          <a:p>
            <a:pPr lvl="1" indent="-171450">
              <a:buFont typeface="Arial" panose="020B0604020202020204" pitchFamily="34" charset="0"/>
              <a:buChar char="•"/>
            </a:pPr>
            <a:r>
              <a:rPr lang="en-US" sz="1800" dirty="0"/>
              <a:t>“Able bodied“</a:t>
            </a:r>
          </a:p>
          <a:p>
            <a:endParaRPr lang="en-US" sz="1350" dirty="0"/>
          </a:p>
        </p:txBody>
      </p:sp>
      <p:pic>
        <p:nvPicPr>
          <p:cNvPr id="6" name="Content Placeholder 5" descr="Diagram, shape, circle&#10;&#10;Description automatically generated">
            <a:extLst>
              <a:ext uri="{FF2B5EF4-FFF2-40B4-BE49-F238E27FC236}">
                <a16:creationId xmlns:a16="http://schemas.microsoft.com/office/drawing/2014/main" id="{BB80B495-7DC1-F358-12BF-2B2981E1B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1600" y="1681213"/>
            <a:ext cx="3505200" cy="46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7121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5079</TotalTime>
  <Words>2608</Words>
  <Application>Microsoft Office PowerPoint</Application>
  <PresentationFormat>On-screen Show (4:3)</PresentationFormat>
  <Paragraphs>281</Paragraphs>
  <Slides>33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Default Design</vt:lpstr>
      <vt:lpstr>Culture, Cultural Humility, and Effective Interventions</vt:lpstr>
      <vt:lpstr>Proud PAPH Alum</vt:lpstr>
      <vt:lpstr>Overview</vt:lpstr>
      <vt:lpstr>Why diversity in clinical trials is important</vt:lpstr>
      <vt:lpstr>Multicultural orientation framework </vt:lpstr>
      <vt:lpstr>Cultural humility</vt:lpstr>
      <vt:lpstr>Cultural humility</vt:lpstr>
      <vt:lpstr>Cultural Humility and  Self - Awareness</vt:lpstr>
      <vt:lpstr>Knowledge structures Sociocultural Identity Wheel</vt:lpstr>
      <vt:lpstr>Motivational processes</vt:lpstr>
      <vt:lpstr>Relational experiences</vt:lpstr>
      <vt:lpstr>How about you?</vt:lpstr>
      <vt:lpstr>Increasing comfort with  cultural differences</vt:lpstr>
      <vt:lpstr>Working to identify and reduce cultural biases</vt:lpstr>
      <vt:lpstr>Use power and privilege to work towards social justice</vt:lpstr>
      <vt:lpstr>My experience working with Latinos: Why don’t (older) Latinos exercise?</vt:lpstr>
      <vt:lpstr>Barriers for Latinos </vt:lpstr>
      <vt:lpstr>Improving interventions in Latinos: Rooted in the evidence </vt:lpstr>
      <vt:lpstr>Dance as Physical Activity</vt:lpstr>
      <vt:lpstr>HOLD UP, wait a minute! WHO IS GOING TO TRUST: -AN OUTSIDER OF THE NEIGHBORHOOD -APPARENT WHITE-LOOKING -NON-DANCER </vt:lpstr>
      <vt:lpstr>Challenge</vt:lpstr>
      <vt:lpstr>NGAGEDD Model</vt:lpstr>
      <vt:lpstr>Building up the Dance research:  Recognizing my positions of power…. and LACK of knowledge</vt:lpstr>
      <vt:lpstr>BAILAMOSTM  dance program (Balance &amp; Activity In Latinos, Addressing Mobility in Older adultS) </vt:lpstr>
      <vt:lpstr>BAILAMOSTM dance program</vt:lpstr>
      <vt:lpstr>Recruitment: A culturally informed, yet culturally humble approach</vt:lpstr>
      <vt:lpstr>BAILA: Being Active, Increasing older Latinos healthy Aging</vt:lpstr>
      <vt:lpstr>CHAMPS: Increases in MVPA, with a sustainable maintenance program</vt:lpstr>
      <vt:lpstr>Attendance: Noting our lack of fully knowing the population</vt:lpstr>
      <vt:lpstr>PowerPoint Presentation</vt:lpstr>
      <vt:lpstr>PowerPoint Presentation</vt:lpstr>
      <vt:lpstr>Summary</vt:lpstr>
      <vt:lpstr>Acknowledgments</vt:lpstr>
    </vt:vector>
  </TitlesOfParts>
  <Company>UIC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Family</dc:creator>
  <cp:lastModifiedBy>Dale Murrie</cp:lastModifiedBy>
  <cp:revision>887</cp:revision>
  <cp:lastPrinted>2019-10-01T16:22:47Z</cp:lastPrinted>
  <dcterms:created xsi:type="dcterms:W3CDTF">2008-04-09T18:55:55Z</dcterms:created>
  <dcterms:modified xsi:type="dcterms:W3CDTF">2023-09-26T16:42:43Z</dcterms:modified>
</cp:coreProperties>
</file>