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88" r:id="rId3"/>
    <p:sldMasterId id="2147483700" r:id="rId4"/>
  </p:sldMasterIdLst>
  <p:notesMasterIdLst>
    <p:notesMasterId r:id="rId54"/>
  </p:notesMasterIdLst>
  <p:handoutMasterIdLst>
    <p:handoutMasterId r:id="rId55"/>
  </p:handoutMasterIdLst>
  <p:sldIdLst>
    <p:sldId id="256" r:id="rId5"/>
    <p:sldId id="355" r:id="rId6"/>
    <p:sldId id="357" r:id="rId7"/>
    <p:sldId id="375" r:id="rId8"/>
    <p:sldId id="347" r:id="rId9"/>
    <p:sldId id="376" r:id="rId10"/>
    <p:sldId id="279" r:id="rId11"/>
    <p:sldId id="284" r:id="rId12"/>
    <p:sldId id="343" r:id="rId13"/>
    <p:sldId id="335" r:id="rId14"/>
    <p:sldId id="340" r:id="rId15"/>
    <p:sldId id="338" r:id="rId16"/>
    <p:sldId id="339" r:id="rId17"/>
    <p:sldId id="336" r:id="rId18"/>
    <p:sldId id="337" r:id="rId19"/>
    <p:sldId id="341" r:id="rId20"/>
    <p:sldId id="342" r:id="rId21"/>
    <p:sldId id="344" r:id="rId22"/>
    <p:sldId id="313" r:id="rId23"/>
    <p:sldId id="345" r:id="rId24"/>
    <p:sldId id="285" r:id="rId25"/>
    <p:sldId id="321" r:id="rId26"/>
    <p:sldId id="359" r:id="rId27"/>
    <p:sldId id="360" r:id="rId28"/>
    <p:sldId id="296" r:id="rId29"/>
    <p:sldId id="358" r:id="rId30"/>
    <p:sldId id="393" r:id="rId31"/>
    <p:sldId id="388" r:id="rId32"/>
    <p:sldId id="389" r:id="rId33"/>
    <p:sldId id="390" r:id="rId34"/>
    <p:sldId id="377" r:id="rId35"/>
    <p:sldId id="391" r:id="rId36"/>
    <p:sldId id="378" r:id="rId37"/>
    <p:sldId id="379" r:id="rId38"/>
    <p:sldId id="380" r:id="rId39"/>
    <p:sldId id="381" r:id="rId40"/>
    <p:sldId id="382" r:id="rId41"/>
    <p:sldId id="392" r:id="rId42"/>
    <p:sldId id="322" r:id="rId43"/>
    <p:sldId id="323" r:id="rId44"/>
    <p:sldId id="383" r:id="rId45"/>
    <p:sldId id="384" r:id="rId46"/>
    <p:sldId id="385" r:id="rId47"/>
    <p:sldId id="386" r:id="rId48"/>
    <p:sldId id="387" r:id="rId49"/>
    <p:sldId id="287" r:id="rId50"/>
    <p:sldId id="288" r:id="rId51"/>
    <p:sldId id="289" r:id="rId52"/>
    <p:sldId id="374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53"/>
  </p:normalViewPr>
  <p:slideViewPr>
    <p:cSldViewPr>
      <p:cViewPr varScale="1">
        <p:scale>
          <a:sx n="101" d="100"/>
          <a:sy n="101" d="100"/>
        </p:scale>
        <p:origin x="17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3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722586759988293E-2"/>
          <c:y val="4.4335316042132901E-2"/>
          <c:w val="0.92047839506172802"/>
          <c:h val="0.722137366125175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Unadjusted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Coronary Heart Disease</c:v>
                </c:pt>
                <c:pt idx="1">
                  <c:v>Type II Diabetes</c:v>
                </c:pt>
                <c:pt idx="2">
                  <c:v>Breast Cancer</c:v>
                </c:pt>
                <c:pt idx="3">
                  <c:v>Colon Cancer</c:v>
                </c:pt>
                <c:pt idx="4">
                  <c:v>All-cause Mortality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10.4</c:v>
                </c:pt>
                <c:pt idx="1">
                  <c:v>18.100000000000001</c:v>
                </c:pt>
                <c:pt idx="2">
                  <c:v>11.6</c:v>
                </c:pt>
                <c:pt idx="3">
                  <c:v>11.8</c:v>
                </c:pt>
                <c:pt idx="4">
                  <c:v>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2D-DC4C-BFAC-4944FE6A7E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Adjusted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Coronary Heart Disease</c:v>
                </c:pt>
                <c:pt idx="1">
                  <c:v>Type II Diabetes</c:v>
                </c:pt>
                <c:pt idx="2">
                  <c:v>Breast Cancer</c:v>
                </c:pt>
                <c:pt idx="3">
                  <c:v>Colon Cancer</c:v>
                </c:pt>
                <c:pt idx="4">
                  <c:v>All-cause Mortality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5.8</c:v>
                </c:pt>
                <c:pt idx="1">
                  <c:v>7.2</c:v>
                </c:pt>
                <c:pt idx="2">
                  <c:v>10.1</c:v>
                </c:pt>
                <c:pt idx="3">
                  <c:v>10.4</c:v>
                </c:pt>
                <c:pt idx="4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2D-DC4C-BFAC-4944FE6A7E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6951128"/>
        <c:axId val="2116954152"/>
        <c:axId val="0"/>
      </c:bar3DChart>
      <c:catAx>
        <c:axId val="2116951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16954152"/>
        <c:crosses val="autoZero"/>
        <c:auto val="1"/>
        <c:lblAlgn val="ctr"/>
        <c:lblOffset val="100"/>
        <c:noMultiLvlLbl val="0"/>
      </c:catAx>
      <c:valAx>
        <c:axId val="2116954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6951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921332750072903"/>
          <c:y val="4.6137142526352898E-2"/>
          <c:w val="0.17299309808496199"/>
          <c:h val="0.166932871523696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E8E3FF-6B51-A246-9957-93FC73659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0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A6F852-4592-FB42-B8EB-962A2442E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65733C6-BE8B-DB42-9C1F-C038D39867A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C57C582-34F9-3043-8C9A-602615870182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0E55F6-A1DE-5C42-BFA5-3A5A4F60FBF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85FCF28-25E5-B841-B053-9F0FB2E494EE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5DB00F2-FA82-9442-9AAA-9CA216D47CF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6BE86C9-63FF-0249-AC34-2A4C60E58901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D6600B-17E3-2048-A4B8-F46DA263AE23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BC602C-E1C6-E644-A31B-AB0E0B902337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92A1A6-9612-5D41-BA7C-AC092FA3FB8C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D0467B-E3FD-2D46-ADC0-D4BA378BA3C4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1E0A29-2BCF-2C4A-91DD-B5A2ABBC01B5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5D70D7-0A3C-FE4B-AFB2-DF84F6E077A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2629F9E-33C8-B048-B005-BF2AB51D5C27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441089-7E38-5C41-8E7D-9871EF6BAA0B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EFFDC74-371B-2549-97BA-473C43A521F4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E2BCD61-0C5F-0348-83DB-E2A8AA15A1DD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C413A85-93BD-6740-834E-412352FF9A5C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DE02B0D-69B6-1645-8DC4-92634510D410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6E115CA-8261-7A4E-A941-730861B3D6DC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43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97B286-E049-4B47-AF72-8FD711ED1369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804475-7E7D-BE49-B1FB-CF448089DE8E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C592915-CC09-354E-8D33-E780E74B992E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E9A785D-E143-B141-9D19-3201F33F6CD3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ED6515-D267-5A47-BA88-7B67F898B3A8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FEAD5B-134E-A54B-BC39-FAB24DE5CFF5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A72EFAB-6DA5-B848-9C6E-F577DBC3EED4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81038"/>
            <a:ext cx="4541838" cy="3406775"/>
          </a:xfrm>
          <a:solidFill>
            <a:srgbClr val="FFFFFF"/>
          </a:solidFill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314825"/>
            <a:ext cx="5059362" cy="41624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736" tIns="45368" rIns="90736" bIns="45368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8D53E77-79BC-6B45-9BE3-6ADE88A89A97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8" tIns="45719" rIns="91438" bIns="45719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68EAE8B-87D1-F142-A003-5A04CDE9257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E7B285F-9B5E-3543-8B14-96C8B14EDB39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615215-2748-CB4D-80BB-82413D3CBDF3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412933-B28C-BD44-84EA-3FEB641EC63B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795202-A0E6-DE49-AE0E-0EEDDD379B62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FDD7C-5231-AF48-B724-6E3155931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28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B9BDD-0D3F-084B-A743-794BD6BB0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2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AB156-3F0F-F745-9C3A-7BAFEC3EB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9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5EA34-AC94-9F4E-863C-82AA407A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82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27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09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493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574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20574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888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683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261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03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5B87C-56C4-444C-978B-F0C45B2FB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3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96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341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911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237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4572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057400"/>
            <a:ext cx="3467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33900" y="2057400"/>
            <a:ext cx="3467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91000"/>
            <a:ext cx="3467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3900" y="4191000"/>
            <a:ext cx="3467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082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057400"/>
            <a:ext cx="3467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2057400"/>
            <a:ext cx="3467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5420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057400"/>
            <a:ext cx="3467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33900" y="2057400"/>
            <a:ext cx="3467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33900" y="4191000"/>
            <a:ext cx="3467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085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00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130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81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56132-559C-7847-AF39-B66572CC2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0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125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648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401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142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105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103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768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551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622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53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1BBD1-F9FE-8445-BCBF-84110C04E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32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420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712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311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294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474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335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542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503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123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A2048-A7E5-F74F-9BC2-30AEAA07E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5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1C599-A0FB-B148-B2FE-092CBAEF1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4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7829D-D219-504C-B964-171C40DC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3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F87B1-64C6-EE4A-A719-7213D61D7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CDFCD-B707-734F-8A0C-817374A50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8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6CAAE95-C223-654C-A958-4138BD399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92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7086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9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01BB91F-F37D-A242-9ECF-E7DB05E98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9/12/22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AE542FE-A572-8947-9F7D-CE722C9DCD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2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610600" cy="2209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Public Health and Physical Activity Research 101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124200"/>
            <a:ext cx="8001000" cy="152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Bill Kohl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University of Texas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School of Public Health and Department of Kinesiology and Health Education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Austin Texas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@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billkohl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Columbia PAPH – 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September 2022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Line 6"/>
          <p:cNvSpPr>
            <a:spLocks noChangeShapeType="1"/>
          </p:cNvSpPr>
          <p:nvPr/>
        </p:nvSpPr>
        <p:spPr bwMode="auto">
          <a:xfrm>
            <a:off x="838200" y="2514600"/>
            <a:ext cx="7772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2"/>
          <p:cNvSpPr>
            <a:spLocks noChangeShapeType="1"/>
          </p:cNvSpPr>
          <p:nvPr/>
        </p:nvSpPr>
        <p:spPr bwMode="auto">
          <a:xfrm>
            <a:off x="609600" y="4343400"/>
            <a:ext cx="8264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8" name="Text Box 79"/>
          <p:cNvSpPr txBox="1">
            <a:spLocks noChangeArrowheads="1"/>
          </p:cNvSpPr>
          <p:nvPr/>
        </p:nvSpPr>
        <p:spPr bwMode="auto">
          <a:xfrm>
            <a:off x="609600" y="1752600"/>
            <a:ext cx="80613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8000" i="1">
                <a:solidFill>
                  <a:srgbClr val="FFFF00"/>
                </a:solidFill>
                <a:latin typeface="Arial" charset="0"/>
              </a:rPr>
              <a:t>What causes the cases?</a:t>
            </a:r>
          </a:p>
        </p:txBody>
      </p:sp>
      <p:sp>
        <p:nvSpPr>
          <p:cNvPr id="60419" name="Line 81"/>
          <p:cNvSpPr>
            <a:spLocks noChangeShapeType="1"/>
          </p:cNvSpPr>
          <p:nvPr/>
        </p:nvSpPr>
        <p:spPr bwMode="auto">
          <a:xfrm>
            <a:off x="609600" y="1219200"/>
            <a:ext cx="8264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Line 1026"/>
          <p:cNvSpPr>
            <a:spLocks noChangeShapeType="1"/>
          </p:cNvSpPr>
          <p:nvPr/>
        </p:nvSpPr>
        <p:spPr bwMode="auto">
          <a:xfrm>
            <a:off x="541338" y="1295400"/>
            <a:ext cx="8264525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6" name="Text Box 1103"/>
          <p:cNvSpPr txBox="1">
            <a:spLocks noChangeArrowheads="1"/>
          </p:cNvSpPr>
          <p:nvPr/>
        </p:nvSpPr>
        <p:spPr bwMode="auto">
          <a:xfrm>
            <a:off x="2100263" y="2286000"/>
            <a:ext cx="49847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8000" i="1">
                <a:solidFill>
                  <a:srgbClr val="FFFF00"/>
                </a:solidFill>
                <a:latin typeface="Arial" charset="0"/>
              </a:rPr>
              <a:t>Individuals</a:t>
            </a:r>
          </a:p>
        </p:txBody>
      </p:sp>
      <p:sp>
        <p:nvSpPr>
          <p:cNvPr id="62467" name="Line 1104"/>
          <p:cNvSpPr>
            <a:spLocks noChangeShapeType="1"/>
          </p:cNvSpPr>
          <p:nvPr/>
        </p:nvSpPr>
        <p:spPr bwMode="auto">
          <a:xfrm>
            <a:off x="541338" y="6096000"/>
            <a:ext cx="7248525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78"/>
          <p:cNvSpPr txBox="1">
            <a:spLocks noChangeArrowheads="1"/>
          </p:cNvSpPr>
          <p:nvPr/>
        </p:nvSpPr>
        <p:spPr bwMode="auto">
          <a:xfrm>
            <a:off x="1354138" y="304800"/>
            <a:ext cx="6918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6000" i="1">
                <a:solidFill>
                  <a:srgbClr val="FFFF00"/>
                </a:solidFill>
                <a:latin typeface="Arial" charset="0"/>
              </a:rPr>
              <a:t>High Risk Approach</a:t>
            </a:r>
          </a:p>
        </p:txBody>
      </p:sp>
      <p:sp>
        <p:nvSpPr>
          <p:cNvPr id="64514" name="Line 79"/>
          <p:cNvSpPr>
            <a:spLocks noChangeShapeType="1"/>
          </p:cNvSpPr>
          <p:nvPr/>
        </p:nvSpPr>
        <p:spPr bwMode="auto">
          <a:xfrm>
            <a:off x="541338" y="6096000"/>
            <a:ext cx="7248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Line 80"/>
          <p:cNvSpPr>
            <a:spLocks noChangeShapeType="1"/>
          </p:cNvSpPr>
          <p:nvPr/>
        </p:nvSpPr>
        <p:spPr bwMode="auto">
          <a:xfrm>
            <a:off x="541338" y="1447800"/>
            <a:ext cx="8264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6" name="Text Box 81"/>
          <p:cNvSpPr txBox="1">
            <a:spLocks noChangeArrowheads="1"/>
          </p:cNvSpPr>
          <p:nvPr/>
        </p:nvSpPr>
        <p:spPr bwMode="auto">
          <a:xfrm>
            <a:off x="812800" y="1828800"/>
            <a:ext cx="781208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 dirty="0">
                <a:latin typeface="Arial" charset="0"/>
              </a:rPr>
              <a:t>Traditional medical model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 dirty="0">
                <a:latin typeface="Arial" charset="0"/>
              </a:rPr>
              <a:t>Targeted intervention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 dirty="0">
                <a:latin typeface="Arial" charset="0"/>
              </a:rPr>
              <a:t>Cost-effective (?)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 dirty="0">
                <a:latin typeface="Arial" charset="0"/>
              </a:rPr>
              <a:t>Patient and physician motivation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102"/>
          <p:cNvSpPr txBox="1">
            <a:spLocks noChangeArrowheads="1"/>
          </p:cNvSpPr>
          <p:nvPr/>
        </p:nvSpPr>
        <p:spPr bwMode="auto">
          <a:xfrm>
            <a:off x="1354138" y="304800"/>
            <a:ext cx="6918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6000" i="1">
                <a:solidFill>
                  <a:srgbClr val="FFFF00"/>
                </a:solidFill>
                <a:latin typeface="Arial" charset="0"/>
              </a:rPr>
              <a:t>High Risk Approach</a:t>
            </a:r>
          </a:p>
        </p:txBody>
      </p:sp>
      <p:sp>
        <p:nvSpPr>
          <p:cNvPr id="66562" name="Line 1103"/>
          <p:cNvSpPr>
            <a:spLocks noChangeShapeType="1"/>
          </p:cNvSpPr>
          <p:nvPr/>
        </p:nvSpPr>
        <p:spPr bwMode="auto">
          <a:xfrm>
            <a:off x="541338" y="6096000"/>
            <a:ext cx="7248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Line 1104"/>
          <p:cNvSpPr>
            <a:spLocks noChangeShapeType="1"/>
          </p:cNvSpPr>
          <p:nvPr/>
        </p:nvSpPr>
        <p:spPr bwMode="auto">
          <a:xfrm>
            <a:off x="541338" y="1447800"/>
            <a:ext cx="8264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4" name="Text Box 1105"/>
          <p:cNvSpPr txBox="1">
            <a:spLocks noChangeArrowheads="1"/>
          </p:cNvSpPr>
          <p:nvPr/>
        </p:nvSpPr>
        <p:spPr bwMode="auto">
          <a:xfrm>
            <a:off x="812800" y="1828800"/>
            <a:ext cx="74485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>
                <a:latin typeface="Arial" charset="0"/>
              </a:rPr>
              <a:t>Treats symptoms, not causes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>
                <a:latin typeface="Arial" charset="0"/>
              </a:rPr>
              <a:t>Depends on definition of </a:t>
            </a:r>
            <a:r>
              <a:rPr lang="ja-JP" altLang="en-US" sz="4000">
                <a:latin typeface="Arial" charset="0"/>
              </a:rPr>
              <a:t>“</a:t>
            </a:r>
            <a:r>
              <a:rPr lang="en-US" altLang="ja-JP" sz="4000">
                <a:latin typeface="Arial" charset="0"/>
              </a:rPr>
              <a:t>high risk</a:t>
            </a:r>
            <a:r>
              <a:rPr lang="ja-JP" altLang="en-US" sz="4000">
                <a:latin typeface="Arial" charset="0"/>
              </a:rPr>
              <a:t>”</a:t>
            </a:r>
            <a:endParaRPr lang="en-US" altLang="ja-JP" sz="4000">
              <a:latin typeface="Arial" charset="0"/>
            </a:endParaRP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>
                <a:latin typeface="Arial" charset="0"/>
              </a:rPr>
              <a:t>Difficulty identifying targets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Line 2"/>
          <p:cNvSpPr>
            <a:spLocks noChangeShapeType="1"/>
          </p:cNvSpPr>
          <p:nvPr/>
        </p:nvSpPr>
        <p:spPr bwMode="auto">
          <a:xfrm>
            <a:off x="541338" y="1295400"/>
            <a:ext cx="8264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0" name="Text Box 79"/>
          <p:cNvSpPr txBox="1">
            <a:spLocks noChangeArrowheads="1"/>
          </p:cNvSpPr>
          <p:nvPr/>
        </p:nvSpPr>
        <p:spPr bwMode="auto">
          <a:xfrm>
            <a:off x="474663" y="2057400"/>
            <a:ext cx="81946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8000" i="1">
                <a:solidFill>
                  <a:srgbClr val="FFFF00"/>
                </a:solidFill>
                <a:latin typeface="Arial" charset="0"/>
              </a:rPr>
              <a:t>What causes the incidence?</a:t>
            </a:r>
          </a:p>
        </p:txBody>
      </p:sp>
      <p:sp>
        <p:nvSpPr>
          <p:cNvPr id="68611" name="Line 80"/>
          <p:cNvSpPr>
            <a:spLocks noChangeShapeType="1"/>
          </p:cNvSpPr>
          <p:nvPr/>
        </p:nvSpPr>
        <p:spPr bwMode="auto">
          <a:xfrm>
            <a:off x="541338" y="6096000"/>
            <a:ext cx="7248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Line 2"/>
          <p:cNvSpPr>
            <a:spLocks noChangeShapeType="1"/>
          </p:cNvSpPr>
          <p:nvPr/>
        </p:nvSpPr>
        <p:spPr bwMode="auto">
          <a:xfrm>
            <a:off x="541338" y="1295400"/>
            <a:ext cx="8264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8" name="Text Box 79"/>
          <p:cNvSpPr txBox="1">
            <a:spLocks noChangeArrowheads="1"/>
          </p:cNvSpPr>
          <p:nvPr/>
        </p:nvSpPr>
        <p:spPr bwMode="auto">
          <a:xfrm>
            <a:off x="2100263" y="2286000"/>
            <a:ext cx="54943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8000" i="1">
                <a:solidFill>
                  <a:srgbClr val="FFFF00"/>
                </a:solidFill>
                <a:latin typeface="Arial" charset="0"/>
              </a:rPr>
              <a:t>Populations</a:t>
            </a:r>
          </a:p>
        </p:txBody>
      </p:sp>
      <p:sp>
        <p:nvSpPr>
          <p:cNvPr id="70659" name="Line 80"/>
          <p:cNvSpPr>
            <a:spLocks noChangeShapeType="1"/>
          </p:cNvSpPr>
          <p:nvPr/>
        </p:nvSpPr>
        <p:spPr bwMode="auto">
          <a:xfrm>
            <a:off x="541338" y="6096000"/>
            <a:ext cx="7248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78"/>
          <p:cNvSpPr txBox="1">
            <a:spLocks noChangeArrowheads="1"/>
          </p:cNvSpPr>
          <p:nvPr/>
        </p:nvSpPr>
        <p:spPr bwMode="auto">
          <a:xfrm>
            <a:off x="1354138" y="304800"/>
            <a:ext cx="72596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6000" i="1">
                <a:solidFill>
                  <a:srgbClr val="FFFF00"/>
                </a:solidFill>
                <a:latin typeface="Arial" charset="0"/>
              </a:rPr>
              <a:t>Population Approach</a:t>
            </a:r>
          </a:p>
        </p:txBody>
      </p:sp>
      <p:sp>
        <p:nvSpPr>
          <p:cNvPr id="72706" name="Line 79"/>
          <p:cNvSpPr>
            <a:spLocks noChangeShapeType="1"/>
          </p:cNvSpPr>
          <p:nvPr/>
        </p:nvSpPr>
        <p:spPr bwMode="auto">
          <a:xfrm>
            <a:off x="541338" y="6096000"/>
            <a:ext cx="7248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Line 80"/>
          <p:cNvSpPr>
            <a:spLocks noChangeShapeType="1"/>
          </p:cNvSpPr>
          <p:nvPr/>
        </p:nvSpPr>
        <p:spPr bwMode="auto">
          <a:xfrm>
            <a:off x="541338" y="1447800"/>
            <a:ext cx="8264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Text Box 81"/>
          <p:cNvSpPr txBox="1">
            <a:spLocks noChangeArrowheads="1"/>
          </p:cNvSpPr>
          <p:nvPr/>
        </p:nvSpPr>
        <p:spPr bwMode="auto">
          <a:xfrm>
            <a:off x="812800" y="1828800"/>
            <a:ext cx="7924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 dirty="0">
                <a:latin typeface="Arial" charset="0"/>
              </a:rPr>
              <a:t>Identifies the underlying causes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 dirty="0">
                <a:latin typeface="Arial" charset="0"/>
              </a:rPr>
              <a:t>Can alter the entire population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 dirty="0">
                <a:latin typeface="Arial" charset="0"/>
              </a:rPr>
              <a:t>Interventions can change the social norm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endParaRPr lang="en-US" sz="4000" dirty="0">
              <a:latin typeface="Arial" charset="0"/>
            </a:endParaRP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endParaRPr lang="en-US" sz="4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78"/>
          <p:cNvSpPr txBox="1">
            <a:spLocks noChangeArrowheads="1"/>
          </p:cNvSpPr>
          <p:nvPr/>
        </p:nvSpPr>
        <p:spPr bwMode="auto">
          <a:xfrm>
            <a:off x="1354138" y="304800"/>
            <a:ext cx="72596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6000" i="1">
                <a:solidFill>
                  <a:srgbClr val="FFFF00"/>
                </a:solidFill>
                <a:latin typeface="Arial" charset="0"/>
              </a:rPr>
              <a:t>Population Approach</a:t>
            </a:r>
          </a:p>
        </p:txBody>
      </p:sp>
      <p:sp>
        <p:nvSpPr>
          <p:cNvPr id="74754" name="Line 79"/>
          <p:cNvSpPr>
            <a:spLocks noChangeShapeType="1"/>
          </p:cNvSpPr>
          <p:nvPr/>
        </p:nvSpPr>
        <p:spPr bwMode="auto">
          <a:xfrm>
            <a:off x="541338" y="6096000"/>
            <a:ext cx="7248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Line 80"/>
          <p:cNvSpPr>
            <a:spLocks noChangeShapeType="1"/>
          </p:cNvSpPr>
          <p:nvPr/>
        </p:nvSpPr>
        <p:spPr bwMode="auto">
          <a:xfrm>
            <a:off x="541338" y="1447800"/>
            <a:ext cx="8264525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Text Box 81"/>
          <p:cNvSpPr txBox="1">
            <a:spLocks noChangeArrowheads="1"/>
          </p:cNvSpPr>
          <p:nvPr/>
        </p:nvSpPr>
        <p:spPr bwMode="auto">
          <a:xfrm>
            <a:off x="812800" y="1828800"/>
            <a:ext cx="78565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>
                <a:latin typeface="Arial" charset="0"/>
              </a:rPr>
              <a:t>Individuals find little (and few) benefit(s)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>
                <a:latin typeface="Arial" charset="0"/>
              </a:rPr>
              <a:t>Disease-oriented mind-set not conducive to prevention either by patients or physicians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r>
              <a:rPr lang="en-US" sz="4000">
                <a:latin typeface="Arial" charset="0"/>
              </a:rPr>
              <a:t>Low yield</a:t>
            </a:r>
          </a:p>
          <a:p>
            <a:pPr>
              <a:buClr>
                <a:srgbClr val="FF9933"/>
              </a:buClr>
              <a:buSzPct val="110000"/>
              <a:buFontTx/>
              <a:buChar char="•"/>
            </a:pPr>
            <a:endParaRPr lang="en-US" sz="400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1" name="Object 2"/>
          <p:cNvGraphicFramePr>
            <a:graphicFrameLocks noChangeAspect="1"/>
          </p:cNvGraphicFramePr>
          <p:nvPr/>
        </p:nvGraphicFramePr>
        <p:xfrm>
          <a:off x="0" y="49213"/>
          <a:ext cx="91440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841905" imgH="1867062" progId="MSPhotoEd.3">
                  <p:embed/>
                </p:oleObj>
              </mc:Choice>
              <mc:Fallback>
                <p:oleObj name="Photo Editor Photo" r:id="rId3" imgW="2841905" imgH="186706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9213"/>
                        <a:ext cx="91440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Causality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Strength of Association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Consistency of Association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Specificity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Temporality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Dose – Response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Biological Plausibility</a:t>
            </a:r>
          </a:p>
        </p:txBody>
      </p:sp>
      <p:sp>
        <p:nvSpPr>
          <p:cNvPr id="78851" name="Line 4"/>
          <p:cNvSpPr>
            <a:spLocks noChangeShapeType="1"/>
          </p:cNvSpPr>
          <p:nvPr/>
        </p:nvSpPr>
        <p:spPr bwMode="auto">
          <a:xfrm>
            <a:off x="990600" y="1371600"/>
            <a:ext cx="7772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12 at 6.00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37" y="0"/>
            <a:ext cx="95182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223539" imgH="2415749" progId="MSPhotoEd.3">
                  <p:embed/>
                </p:oleObj>
              </mc:Choice>
              <mc:Fallback>
                <p:oleObj name="Photo Editor Photo" r:id="rId3" imgW="3223539" imgH="241574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Public Health Strategies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Science base</a:t>
            </a:r>
          </a:p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Surveillance</a:t>
            </a:r>
          </a:p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Intervention research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Efficacy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Effectiveness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Cost effectiveness</a:t>
            </a:r>
          </a:p>
        </p:txBody>
      </p:sp>
      <p:sp>
        <p:nvSpPr>
          <p:cNvPr id="82947" name="Line 4"/>
          <p:cNvSpPr>
            <a:spLocks noChangeShapeType="1"/>
          </p:cNvSpPr>
          <p:nvPr/>
        </p:nvSpPr>
        <p:spPr bwMode="auto">
          <a:xfrm>
            <a:off x="685800" y="1524000"/>
            <a:ext cx="7772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Public Health Strategies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Guidelines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Communications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Partnerships</a:t>
            </a:r>
          </a:p>
        </p:txBody>
      </p:sp>
      <p:sp>
        <p:nvSpPr>
          <p:cNvPr id="84995" name="Line 5"/>
          <p:cNvSpPr>
            <a:spLocks noChangeShapeType="1"/>
          </p:cNvSpPr>
          <p:nvPr/>
        </p:nvSpPr>
        <p:spPr bwMode="auto">
          <a:xfrm>
            <a:off x="838200" y="1219200"/>
            <a:ext cx="7772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996" name="Picture 5" descr="gdlns_cvr_lr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1739"/>
            <a:ext cx="3810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ollage of people in a swimming pool&#10;&#10;Description automatically generated with medium confidence">
            <a:extLst>
              <a:ext uri="{FF2B5EF4-FFF2-40B4-BE49-F238E27FC236}">
                <a16:creationId xmlns:a16="http://schemas.microsoft.com/office/drawing/2014/main" id="{1A49D5BF-BA86-C647-B158-02098088F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915265"/>
            <a:ext cx="381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04cnd-eclip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i="1">
                <a:solidFill>
                  <a:srgbClr val="FFFF00"/>
                </a:solidFill>
                <a:latin typeface="Arial" charset="0"/>
              </a:rPr>
              <a:t>The Uses of Public Health Chronic Disease and Behavioral Surveillance Systems</a:t>
            </a:r>
          </a:p>
        </p:txBody>
      </p:sp>
      <p:sp>
        <p:nvSpPr>
          <p:cNvPr id="89090" name="Line 3"/>
          <p:cNvSpPr>
            <a:spLocks noChangeShapeType="1"/>
          </p:cNvSpPr>
          <p:nvPr/>
        </p:nvSpPr>
        <p:spPr bwMode="auto">
          <a:xfrm>
            <a:off x="609600" y="1676400"/>
            <a:ext cx="8077200" cy="0"/>
          </a:xfrm>
          <a:prstGeom prst="line">
            <a:avLst/>
          </a:prstGeom>
          <a:noFill/>
          <a:ln w="2857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33400" y="1905000"/>
            <a:ext cx="80772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04813" indent="-404813" defTabSz="404813" eaLnBrk="1" hangingPunct="1">
              <a:buFontTx/>
              <a:buChar char="•"/>
            </a:pPr>
            <a:r>
              <a:rPr lang="en-US" sz="2800">
                <a:latin typeface="Arial" charset="0"/>
              </a:rPr>
              <a:t>Quantify magnitude of health problem</a:t>
            </a:r>
          </a:p>
          <a:p>
            <a:pPr marL="404813" indent="-404813" defTabSz="404813" eaLnBrk="1" hangingPunct="1">
              <a:buFontTx/>
              <a:buChar char="•"/>
            </a:pPr>
            <a:r>
              <a:rPr lang="en-US" sz="2800">
                <a:latin typeface="Arial" charset="0"/>
              </a:rPr>
              <a:t>Describe natural history of disease</a:t>
            </a:r>
          </a:p>
          <a:p>
            <a:pPr marL="404813" indent="-404813" defTabSz="404813" eaLnBrk="1" hangingPunct="1">
              <a:buFontTx/>
              <a:buChar char="•"/>
            </a:pPr>
            <a:r>
              <a:rPr lang="en-US" sz="2800">
                <a:latin typeface="Arial" charset="0"/>
              </a:rPr>
              <a:t>Detect </a:t>
            </a:r>
            <a:r>
              <a:rPr lang="ja-JP" altLang="en-US" sz="2800">
                <a:latin typeface="Arial" charset="0"/>
              </a:rPr>
              <a:t>“</a:t>
            </a:r>
            <a:r>
              <a:rPr lang="en-US" altLang="ja-JP" sz="2800">
                <a:latin typeface="Arial" charset="0"/>
              </a:rPr>
              <a:t>outbreaks</a:t>
            </a:r>
            <a:r>
              <a:rPr lang="ja-JP" altLang="en-US" sz="2800">
                <a:latin typeface="Arial" charset="0"/>
              </a:rPr>
              <a:t>”</a:t>
            </a:r>
            <a:endParaRPr lang="en-US" altLang="ja-JP" sz="2800">
              <a:latin typeface="Arial" charset="0"/>
            </a:endParaRPr>
          </a:p>
          <a:p>
            <a:pPr marL="404813" indent="-404813" defTabSz="404813" eaLnBrk="1" hangingPunct="1">
              <a:buFontTx/>
              <a:buChar char="•"/>
            </a:pPr>
            <a:r>
              <a:rPr lang="en-US" sz="2800">
                <a:latin typeface="Arial" charset="0"/>
              </a:rPr>
              <a:t>Document Person, Place and Time</a:t>
            </a:r>
          </a:p>
          <a:p>
            <a:pPr marL="404813" indent="-404813" defTabSz="404813" eaLnBrk="1" hangingPunct="1">
              <a:buFontTx/>
              <a:buChar char="•"/>
            </a:pPr>
            <a:r>
              <a:rPr lang="en-US" sz="2800">
                <a:latin typeface="Arial" charset="0"/>
              </a:rPr>
              <a:t>Test hypotheses</a:t>
            </a:r>
          </a:p>
          <a:p>
            <a:pPr marL="404813" indent="-404813" defTabSz="404813" eaLnBrk="1" hangingPunct="1">
              <a:buFontTx/>
              <a:buChar char="•"/>
            </a:pPr>
            <a:r>
              <a:rPr lang="en-US" sz="2800">
                <a:latin typeface="Arial" charset="0"/>
              </a:rPr>
              <a:t>Evaluate intervention measures (control/prevention)</a:t>
            </a:r>
          </a:p>
          <a:p>
            <a:pPr marL="404813" indent="-404813" defTabSz="404813" eaLnBrk="1" hangingPunct="1">
              <a:buFontTx/>
              <a:buChar char="•"/>
            </a:pPr>
            <a:r>
              <a:rPr lang="en-US" sz="2800">
                <a:latin typeface="Arial" charset="0"/>
              </a:rPr>
              <a:t>Detection of changes in health practices</a:t>
            </a:r>
          </a:p>
          <a:p>
            <a:pPr marL="404813" indent="-404813" defTabSz="404813" eaLnBrk="1" hangingPunct="1">
              <a:buFontTx/>
              <a:buChar char="•"/>
            </a:pPr>
            <a:r>
              <a:rPr lang="en-US" sz="2800">
                <a:latin typeface="Arial" charset="0"/>
              </a:rPr>
              <a:t>Policy and planning</a:t>
            </a:r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0" y="6523038"/>
            <a:ext cx="2436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" charset="0"/>
              </a:rPr>
              <a:t>Adapted from Thacker, 1994</a:t>
            </a:r>
            <a:endParaRPr lang="en-US" sz="1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2"/>
          <p:cNvSpPr txBox="1">
            <a:spLocks noChangeArrowheads="1"/>
          </p:cNvSpPr>
          <p:nvPr/>
        </p:nvSpPr>
        <p:spPr bwMode="auto">
          <a:xfrm>
            <a:off x="508000" y="342900"/>
            <a:ext cx="812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chemeClr val="tx2"/>
                </a:solidFill>
                <a:latin typeface="Arial" charset="0"/>
              </a:rPr>
              <a:t>Information Flow in Surveillance</a:t>
            </a:r>
            <a:endParaRPr lang="en-US" sz="4000" i="1">
              <a:latin typeface="Arial" charset="0"/>
            </a:endParaRPr>
          </a:p>
        </p:txBody>
      </p:sp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3454400" y="1257300"/>
            <a:ext cx="264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Case Definition</a:t>
            </a:r>
            <a:endParaRPr lang="en-US" sz="2000">
              <a:latin typeface="Arial" charset="0"/>
            </a:endParaRPr>
          </a:p>
        </p:txBody>
      </p:sp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5588000" y="3600450"/>
            <a:ext cx="345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Data Analysis</a:t>
            </a:r>
            <a:endParaRPr lang="en-US" sz="2000">
              <a:latin typeface="Arial" charset="0"/>
            </a:endParaRPr>
          </a:p>
        </p:txBody>
      </p:sp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5791200" y="2332038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Reporting Sources</a:t>
            </a:r>
            <a:endParaRPr lang="en-US" sz="2800">
              <a:latin typeface="Arial" charset="0"/>
            </a:endParaRPr>
          </a:p>
        </p:txBody>
      </p:sp>
      <p:sp>
        <p:nvSpPr>
          <p:cNvPr id="93189" name="Text Box 6"/>
          <p:cNvSpPr txBox="1">
            <a:spLocks noChangeArrowheads="1"/>
          </p:cNvSpPr>
          <p:nvPr/>
        </p:nvSpPr>
        <p:spPr bwMode="auto">
          <a:xfrm>
            <a:off x="5791200" y="4972050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Dissemination</a:t>
            </a:r>
            <a:endParaRPr lang="en-US" sz="2800" b="1">
              <a:latin typeface="Arial" charset="0"/>
            </a:endParaRPr>
          </a:p>
        </p:txBody>
      </p:sp>
      <p:sp>
        <p:nvSpPr>
          <p:cNvPr id="93190" name="AutoShape 7"/>
          <p:cNvSpPr>
            <a:spLocks noChangeArrowheads="1"/>
          </p:cNvSpPr>
          <p:nvPr/>
        </p:nvSpPr>
        <p:spPr bwMode="auto">
          <a:xfrm rot="-2758712">
            <a:off x="6424613" y="1241425"/>
            <a:ext cx="342900" cy="1371600"/>
          </a:xfrm>
          <a:prstGeom prst="downArrow">
            <a:avLst>
              <a:gd name="adj1" fmla="val 20593"/>
              <a:gd name="adj2" fmla="val 10537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AutoShape 8"/>
          <p:cNvSpPr>
            <a:spLocks noChangeArrowheads="1"/>
          </p:cNvSpPr>
          <p:nvPr/>
        </p:nvSpPr>
        <p:spPr bwMode="auto">
          <a:xfrm rot="10378370">
            <a:off x="1422400" y="3886200"/>
            <a:ext cx="609600" cy="1028700"/>
          </a:xfrm>
          <a:prstGeom prst="downArrow">
            <a:avLst>
              <a:gd name="adj1" fmla="val 20593"/>
              <a:gd name="adj2" fmla="val 444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AutoShape 9"/>
          <p:cNvSpPr>
            <a:spLocks noChangeArrowheads="1"/>
          </p:cNvSpPr>
          <p:nvPr/>
        </p:nvSpPr>
        <p:spPr bwMode="auto">
          <a:xfrm rot="-8164192">
            <a:off x="2590800" y="1371600"/>
            <a:ext cx="609600" cy="1028700"/>
          </a:xfrm>
          <a:prstGeom prst="downArrow">
            <a:avLst>
              <a:gd name="adj1" fmla="val 20593"/>
              <a:gd name="adj2" fmla="val 444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497283">
            <a:off x="7094538" y="4113213"/>
            <a:ext cx="609600" cy="803275"/>
          </a:xfrm>
          <a:prstGeom prst="downArrow">
            <a:avLst>
              <a:gd name="adj1" fmla="val 20593"/>
              <a:gd name="adj2" fmla="val 347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AutoShape 11"/>
          <p:cNvSpPr>
            <a:spLocks noChangeArrowheads="1"/>
          </p:cNvSpPr>
          <p:nvPr/>
        </p:nvSpPr>
        <p:spPr bwMode="auto">
          <a:xfrm rot="-205280">
            <a:off x="7323138" y="2894013"/>
            <a:ext cx="609600" cy="762000"/>
          </a:xfrm>
          <a:prstGeom prst="downArrow">
            <a:avLst>
              <a:gd name="adj1" fmla="val 20593"/>
              <a:gd name="adj2" fmla="val 3292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AutoShape 12"/>
          <p:cNvSpPr>
            <a:spLocks noChangeArrowheads="1"/>
          </p:cNvSpPr>
          <p:nvPr/>
        </p:nvSpPr>
        <p:spPr bwMode="auto">
          <a:xfrm rot="7650611">
            <a:off x="2504926" y="5422557"/>
            <a:ext cx="609600" cy="1028700"/>
          </a:xfrm>
          <a:prstGeom prst="downArrow">
            <a:avLst>
              <a:gd name="adj1" fmla="val 20593"/>
              <a:gd name="adj2" fmla="val 444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AutoShape 13"/>
          <p:cNvSpPr>
            <a:spLocks noChangeArrowheads="1"/>
          </p:cNvSpPr>
          <p:nvPr/>
        </p:nvSpPr>
        <p:spPr bwMode="auto">
          <a:xfrm rot="3038031">
            <a:off x="5715000" y="5295900"/>
            <a:ext cx="609600" cy="1028700"/>
          </a:xfrm>
          <a:prstGeom prst="downArrow">
            <a:avLst>
              <a:gd name="adj1" fmla="val 20593"/>
              <a:gd name="adj2" fmla="val 444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Rectangle 14"/>
          <p:cNvSpPr>
            <a:spLocks noChangeArrowheads="1"/>
          </p:cNvSpPr>
          <p:nvPr/>
        </p:nvSpPr>
        <p:spPr bwMode="auto">
          <a:xfrm>
            <a:off x="4151313" y="6008688"/>
            <a:ext cx="931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Policy</a:t>
            </a:r>
          </a:p>
        </p:txBody>
      </p:sp>
      <p:sp>
        <p:nvSpPr>
          <p:cNvPr id="93198" name="Rectangle 15"/>
          <p:cNvSpPr>
            <a:spLocks noChangeArrowheads="1"/>
          </p:cNvSpPr>
          <p:nvPr/>
        </p:nvSpPr>
        <p:spPr bwMode="auto">
          <a:xfrm>
            <a:off x="650875" y="3540125"/>
            <a:ext cx="1355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Feedback</a:t>
            </a:r>
          </a:p>
        </p:txBody>
      </p:sp>
      <p:sp>
        <p:nvSpPr>
          <p:cNvPr id="93199" name="Rectangle 16"/>
          <p:cNvSpPr>
            <a:spLocks noChangeArrowheads="1"/>
          </p:cNvSpPr>
          <p:nvPr/>
        </p:nvSpPr>
        <p:spPr bwMode="auto">
          <a:xfrm>
            <a:off x="0" y="2179638"/>
            <a:ext cx="294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System Modification</a:t>
            </a:r>
          </a:p>
        </p:txBody>
      </p:sp>
      <p:sp>
        <p:nvSpPr>
          <p:cNvPr id="93200" name="AutoShape 17"/>
          <p:cNvSpPr>
            <a:spLocks noChangeArrowheads="1"/>
          </p:cNvSpPr>
          <p:nvPr/>
        </p:nvSpPr>
        <p:spPr bwMode="auto">
          <a:xfrm rot="-10216327">
            <a:off x="1524000" y="2571750"/>
            <a:ext cx="609600" cy="1028700"/>
          </a:xfrm>
          <a:prstGeom prst="downArrow">
            <a:avLst>
              <a:gd name="adj1" fmla="val 20593"/>
              <a:gd name="adj2" fmla="val 444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1" name="Text Box 18"/>
          <p:cNvSpPr txBox="1">
            <a:spLocks noChangeArrowheads="1"/>
          </p:cNvSpPr>
          <p:nvPr/>
        </p:nvSpPr>
        <p:spPr bwMode="auto">
          <a:xfrm>
            <a:off x="3560128" y="1847642"/>
            <a:ext cx="23968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e.g., meeting Guidelines</a:t>
            </a:r>
            <a:endParaRPr lang="en-US" sz="1400" dirty="0">
              <a:latin typeface="Arial" charset="0"/>
            </a:endParaRPr>
          </a:p>
        </p:txBody>
      </p:sp>
      <p:sp>
        <p:nvSpPr>
          <p:cNvPr id="93202" name="Text Box 19"/>
          <p:cNvSpPr txBox="1">
            <a:spLocks noChangeArrowheads="1"/>
          </p:cNvSpPr>
          <p:nvPr/>
        </p:nvSpPr>
        <p:spPr bwMode="auto">
          <a:xfrm>
            <a:off x="6075363" y="2587625"/>
            <a:ext cx="1312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Arial" charset="0"/>
              </a:rPr>
              <a:t>e.g., BRFSS</a:t>
            </a:r>
            <a:endParaRPr lang="en-US" sz="2800">
              <a:latin typeface="Arial" charset="0"/>
            </a:endParaRPr>
          </a:p>
        </p:txBody>
      </p:sp>
      <p:sp>
        <p:nvSpPr>
          <p:cNvPr id="93203" name="Rectangle 20"/>
          <p:cNvSpPr>
            <a:spLocks noChangeArrowheads="1"/>
          </p:cNvSpPr>
          <p:nvPr/>
        </p:nvSpPr>
        <p:spPr bwMode="auto">
          <a:xfrm>
            <a:off x="773113" y="4868863"/>
            <a:ext cx="3176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Program Implementation</a:t>
            </a:r>
          </a:p>
        </p:txBody>
      </p:sp>
      <p:sp>
        <p:nvSpPr>
          <p:cNvPr id="93204" name="Text Box 21"/>
          <p:cNvSpPr txBox="1">
            <a:spLocks noChangeArrowheads="1"/>
          </p:cNvSpPr>
          <p:nvPr/>
        </p:nvSpPr>
        <p:spPr bwMode="auto">
          <a:xfrm>
            <a:off x="3565525" y="6381750"/>
            <a:ext cx="2432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e.g., HP 2030 Objectives</a:t>
            </a:r>
          </a:p>
        </p:txBody>
      </p:sp>
      <p:sp>
        <p:nvSpPr>
          <p:cNvPr id="93205" name="Text Box 22"/>
          <p:cNvSpPr txBox="1">
            <a:spLocks noChangeArrowheads="1"/>
          </p:cNvSpPr>
          <p:nvPr/>
        </p:nvSpPr>
        <p:spPr bwMode="auto">
          <a:xfrm>
            <a:off x="6411063" y="5870575"/>
            <a:ext cx="1347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e.g., Reports</a:t>
            </a:r>
          </a:p>
        </p:txBody>
      </p:sp>
      <p:sp>
        <p:nvSpPr>
          <p:cNvPr id="93206" name="Text Box 23"/>
          <p:cNvSpPr txBox="1">
            <a:spLocks noChangeArrowheads="1"/>
          </p:cNvSpPr>
          <p:nvPr/>
        </p:nvSpPr>
        <p:spPr bwMode="auto">
          <a:xfrm>
            <a:off x="6672263" y="41402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>
              <a:latin typeface="Arial" charset="0"/>
            </a:endParaRPr>
          </a:p>
        </p:txBody>
      </p:sp>
      <p:sp>
        <p:nvSpPr>
          <p:cNvPr id="93207" name="Rectangle 24"/>
          <p:cNvSpPr>
            <a:spLocks noChangeArrowheads="1"/>
          </p:cNvSpPr>
          <p:nvPr/>
        </p:nvSpPr>
        <p:spPr bwMode="auto">
          <a:xfrm>
            <a:off x="5505859" y="4150955"/>
            <a:ext cx="16525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Arial" charset="0"/>
              </a:rPr>
              <a:t>e.g., Prevalence</a:t>
            </a:r>
          </a:p>
          <a:p>
            <a:pPr algn="ctr"/>
            <a:r>
              <a:rPr lang="en-US" sz="1600" dirty="0">
                <a:latin typeface="Arial" charset="0"/>
              </a:rPr>
              <a:t>&amp; trends</a:t>
            </a:r>
          </a:p>
        </p:txBody>
      </p:sp>
      <p:sp>
        <p:nvSpPr>
          <p:cNvPr id="93208" name="Text Box 25"/>
          <p:cNvSpPr txBox="1">
            <a:spLocks noChangeArrowheads="1"/>
          </p:cNvSpPr>
          <p:nvPr/>
        </p:nvSpPr>
        <p:spPr bwMode="auto">
          <a:xfrm>
            <a:off x="2641600" y="5146675"/>
            <a:ext cx="254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&amp; Evaluation</a:t>
            </a:r>
            <a:endParaRPr lang="en-US" sz="2800">
              <a:latin typeface="Arial" charset="0"/>
            </a:endParaRPr>
          </a:p>
        </p:txBody>
      </p:sp>
      <p:sp>
        <p:nvSpPr>
          <p:cNvPr id="93209" name="Line 26"/>
          <p:cNvSpPr>
            <a:spLocks noChangeShapeType="1"/>
          </p:cNvSpPr>
          <p:nvPr/>
        </p:nvSpPr>
        <p:spPr bwMode="auto">
          <a:xfrm>
            <a:off x="685800" y="1143000"/>
            <a:ext cx="7772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026" descr="Philosophers R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/>
          <a:lstStyle/>
          <a:p>
            <a:r>
              <a:rPr lang="en-US" sz="4000" dirty="0"/>
              <a:t>Public Health </a:t>
            </a:r>
            <a:r>
              <a:rPr lang="en-US" sz="4000" dirty="0" err="1"/>
              <a:t>vs</a:t>
            </a:r>
            <a:r>
              <a:rPr lang="en-US" sz="4000" dirty="0"/>
              <a:t> Population Health?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09600" y="1371600"/>
            <a:ext cx="8077200" cy="0"/>
          </a:xfrm>
          <a:prstGeom prst="line">
            <a:avLst/>
          </a:prstGeom>
          <a:noFill/>
          <a:ln w="2857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752600"/>
            <a:ext cx="822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Public Health:  What we as a society collectively do to ensure the conditions in which people can be healthy  (IOM 1988).</a:t>
            </a:r>
          </a:p>
          <a:p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Population Health: The health outcome of a group of individuals including the distribution and determinants of such outcomes within the group (after </a:t>
            </a:r>
            <a:r>
              <a:rPr lang="en-US" sz="2600" dirty="0" err="1">
                <a:latin typeface="Calibri"/>
                <a:cs typeface="Calibri"/>
              </a:rPr>
              <a:t>Kindig</a:t>
            </a:r>
            <a:r>
              <a:rPr lang="en-US" sz="2600" dirty="0">
                <a:latin typeface="Calibri"/>
                <a:cs typeface="Calibri"/>
              </a:rPr>
              <a:t> and Stoddard 2003).</a:t>
            </a:r>
          </a:p>
          <a:p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Community Health:  Hybrid that is geographically organized and emphasizes health equity and socioeconomic disparities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64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4-03 at 2.4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-148818"/>
            <a:ext cx="6314792" cy="6887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6820" y="6270634"/>
            <a:ext cx="5448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http://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www.thelancet.com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/series/physical-activity</a:t>
            </a:r>
          </a:p>
        </p:txBody>
      </p:sp>
    </p:spTree>
    <p:extLst>
      <p:ext uri="{BB962C8B-B14F-4D97-AF65-F5344CB8AC3E}">
        <p14:creationId xmlns:p14="http://schemas.microsoft.com/office/powerpoint/2010/main" val="38641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15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i="1" dirty="0">
                <a:solidFill>
                  <a:prstClr val="black"/>
                </a:solidFill>
                <a:latin typeface="Calibri"/>
              </a:rPr>
              <a:t>A Public Health Problem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12738" y="1258179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9010" y="1867575"/>
            <a:ext cx="7967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Importance</a:t>
            </a:r>
          </a:p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Prevalence and trends</a:t>
            </a:r>
          </a:p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42899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6075"/>
            <a:ext cx="9144000" cy="900113"/>
          </a:xfrm>
        </p:spPr>
        <p:txBody>
          <a:bodyPr/>
          <a:lstStyle/>
          <a:p>
            <a:r>
              <a:rPr lang="en-US" sz="4000" i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 Activity and Health – </a:t>
            </a:r>
            <a:br>
              <a:rPr lang="en-US" sz="4000" i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i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Development of a Field</a:t>
            </a:r>
          </a:p>
        </p:txBody>
      </p:sp>
      <p:sp>
        <p:nvSpPr>
          <p:cNvPr id="37890" name="Line 3"/>
          <p:cNvSpPr>
            <a:spLocks noChangeShapeType="1"/>
          </p:cNvSpPr>
          <p:nvPr/>
        </p:nvSpPr>
        <p:spPr bwMode="auto">
          <a:xfrm>
            <a:off x="271463" y="1484313"/>
            <a:ext cx="8513762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471488" y="6167438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487363" y="5341938"/>
            <a:ext cx="8320087" cy="568325"/>
          </a:xfrm>
          <a:prstGeom prst="rect">
            <a:avLst/>
          </a:prstGeom>
          <a:solidFill>
            <a:srgbClr val="00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b="1">
                <a:latin typeface="Arial" charset="0"/>
              </a:rPr>
              <a:t>Public Health Science</a:t>
            </a: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501650" y="4872038"/>
            <a:ext cx="8305800" cy="40005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b="1">
                <a:latin typeface="Arial" charset="0"/>
              </a:rPr>
              <a:t>Exercise Science</a:t>
            </a: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4805363" y="4068763"/>
            <a:ext cx="4002087" cy="7334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b="1">
                <a:latin typeface="Arial" charset="0"/>
              </a:rPr>
              <a:t>Population Studies</a:t>
            </a: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6542088" y="3540125"/>
            <a:ext cx="2265362" cy="458788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en-US" sz="1800" b="1">
                <a:latin typeface="Arial" charset="0"/>
              </a:rPr>
              <a:t>Behavioral Science</a:t>
            </a:r>
          </a:p>
        </p:txBody>
      </p:sp>
      <p:grpSp>
        <p:nvGrpSpPr>
          <p:cNvPr id="37896" name="Group 9"/>
          <p:cNvGrpSpPr>
            <a:grpSpLocks/>
          </p:cNvGrpSpPr>
          <p:nvPr/>
        </p:nvGrpSpPr>
        <p:grpSpPr bwMode="auto">
          <a:xfrm>
            <a:off x="6096000" y="1739900"/>
            <a:ext cx="2711450" cy="1730375"/>
            <a:chOff x="3840" y="1096"/>
            <a:chExt cx="1708" cy="1090"/>
          </a:xfrm>
        </p:grpSpPr>
        <p:sp>
          <p:nvSpPr>
            <p:cNvPr id="37901" name="Text Box 10"/>
            <p:cNvSpPr txBox="1">
              <a:spLocks noChangeArrowheads="1"/>
            </p:cNvSpPr>
            <p:nvPr/>
          </p:nvSpPr>
          <p:spPr bwMode="auto">
            <a:xfrm>
              <a:off x="3840" y="1096"/>
              <a:ext cx="118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latin typeface="Arial" charset="0"/>
                </a:rPr>
                <a:t>Environment &amp; </a:t>
              </a:r>
            </a:p>
            <a:p>
              <a:pPr algn="ctr" eaLnBrk="1" hangingPunct="1"/>
              <a:r>
                <a:rPr lang="en-US" sz="1800" b="1">
                  <a:latin typeface="Arial" charset="0"/>
                </a:rPr>
                <a:t>Policy</a:t>
              </a:r>
            </a:p>
          </p:txBody>
        </p:sp>
        <p:sp>
          <p:nvSpPr>
            <p:cNvPr id="37902" name="Rectangle 11"/>
            <p:cNvSpPr>
              <a:spLocks noChangeArrowheads="1"/>
            </p:cNvSpPr>
            <p:nvPr/>
          </p:nvSpPr>
          <p:spPr bwMode="auto">
            <a:xfrm>
              <a:off x="5048" y="1513"/>
              <a:ext cx="500" cy="673"/>
            </a:xfrm>
            <a:prstGeom prst="rect">
              <a:avLst/>
            </a:prstGeom>
            <a:solidFill>
              <a:srgbClr val="AEF0B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AEF0B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3" name="Line 12"/>
            <p:cNvSpPr>
              <a:spLocks noChangeShapeType="1"/>
            </p:cNvSpPr>
            <p:nvPr/>
          </p:nvSpPr>
          <p:spPr bwMode="auto">
            <a:xfrm>
              <a:off x="4771" y="1382"/>
              <a:ext cx="221" cy="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897" name="Group 13"/>
          <p:cNvGrpSpPr>
            <a:grpSpLocks/>
          </p:cNvGrpSpPr>
          <p:nvPr/>
        </p:nvGrpSpPr>
        <p:grpSpPr bwMode="auto">
          <a:xfrm>
            <a:off x="312738" y="6240463"/>
            <a:ext cx="4830762" cy="366712"/>
            <a:chOff x="197" y="3931"/>
            <a:chExt cx="3043" cy="231"/>
          </a:xfrm>
        </p:grpSpPr>
        <p:sp>
          <p:nvSpPr>
            <p:cNvPr id="37899" name="Text Box 14"/>
            <p:cNvSpPr txBox="1">
              <a:spLocks noChangeArrowheads="1"/>
            </p:cNvSpPr>
            <p:nvPr/>
          </p:nvSpPr>
          <p:spPr bwMode="auto">
            <a:xfrm>
              <a:off x="197" y="3931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Arial" charset="0"/>
                </a:rPr>
                <a:t>1900</a:t>
              </a:r>
            </a:p>
          </p:txBody>
        </p:sp>
        <p:sp>
          <p:nvSpPr>
            <p:cNvPr id="37900" name="Text Box 15"/>
            <p:cNvSpPr txBox="1">
              <a:spLocks noChangeArrowheads="1"/>
            </p:cNvSpPr>
            <p:nvPr/>
          </p:nvSpPr>
          <p:spPr bwMode="auto">
            <a:xfrm>
              <a:off x="2804" y="3931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Arial" charset="0"/>
                </a:rPr>
                <a:t>1953</a:t>
              </a:r>
            </a:p>
          </p:txBody>
        </p:sp>
      </p:grpSp>
      <p:sp>
        <p:nvSpPr>
          <p:cNvPr id="37898" name="Text Box 16"/>
          <p:cNvSpPr txBox="1">
            <a:spLocks noChangeArrowheads="1"/>
          </p:cNvSpPr>
          <p:nvPr/>
        </p:nvSpPr>
        <p:spPr bwMode="auto">
          <a:xfrm>
            <a:off x="6732588" y="62404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</a:rPr>
              <a:t>1990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dirty="0"/>
              <a:t>Population attributable fraction for major NCDs associated with physical inactivity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78803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312738" y="1600200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169032" y="6404252"/>
            <a:ext cx="8153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200" b="0" dirty="0">
                <a:solidFill>
                  <a:prstClr val="black"/>
                </a:solidFill>
                <a:cs typeface="+mn-cs"/>
              </a:rPr>
              <a:t>Lee et al Lancet 2012</a:t>
            </a:r>
          </a:p>
        </p:txBody>
      </p:sp>
    </p:spTree>
    <p:extLst>
      <p:ext uri="{BB962C8B-B14F-4D97-AF65-F5344CB8AC3E}">
        <p14:creationId xmlns:p14="http://schemas.microsoft.com/office/powerpoint/2010/main" val="4277115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305560" y="360680"/>
            <a:ext cx="6494463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sz="4800" i="1" dirty="0">
                <a:solidFill>
                  <a:srgbClr val="010101"/>
                </a:solidFill>
                <a:latin typeface="Calibri"/>
                <a:ea typeface="+mn-ea"/>
                <a:cs typeface="+mn-cs"/>
              </a:rPr>
              <a:t>Importance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28625" y="1305560"/>
            <a:ext cx="81534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algn="ctr" defTabSz="457200"/>
            <a:endParaRPr lang="pt-BR" sz="2800">
              <a:solidFill>
                <a:srgbClr val="01010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99439" y="1693228"/>
            <a:ext cx="7982585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sz="3600" b="0" dirty="0">
                <a:solidFill>
                  <a:srgbClr val="010101"/>
                </a:solidFill>
                <a:ea typeface="+mn-ea"/>
                <a:cs typeface="+mn-cs"/>
              </a:rPr>
              <a:t>Between 6-10% of deaths due to the world’s major NCDs is attributable to inactivity</a:t>
            </a: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sz="3600" b="0" dirty="0">
                <a:solidFill>
                  <a:srgbClr val="010101"/>
                </a:solidFill>
                <a:ea typeface="+mn-ea"/>
                <a:cs typeface="+mn-cs"/>
              </a:rPr>
              <a:t>By eliminating inactivity, &gt;5.3 M deaths/y may be prevented</a:t>
            </a: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sz="3600" b="0" dirty="0">
                <a:solidFill>
                  <a:srgbClr val="010101"/>
                </a:solidFill>
                <a:ea typeface="+mn-ea"/>
                <a:cs typeface="+mn-cs"/>
              </a:rPr>
              <a:t>This leads to an increase of 0.68 years in the world’s life expectancy</a:t>
            </a:r>
          </a:p>
        </p:txBody>
      </p:sp>
    </p:spTree>
    <p:extLst>
      <p:ext uri="{BB962C8B-B14F-4D97-AF65-F5344CB8AC3E}">
        <p14:creationId xmlns:p14="http://schemas.microsoft.com/office/powerpoint/2010/main" val="3327157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15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i="1" dirty="0">
                <a:solidFill>
                  <a:prstClr val="black"/>
                </a:solidFill>
                <a:latin typeface="Calibri"/>
              </a:rPr>
              <a:t>A Public Health Problem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12738" y="1258179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9010" y="1867575"/>
            <a:ext cx="7967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Importance</a:t>
            </a:r>
          </a:p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Prevalence and trends</a:t>
            </a:r>
          </a:p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579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Pandemic?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“…an epidemic occurring worldwide, or over a very wide area, crossing international boundaries, and usually affecting a large number of people…” </a:t>
            </a:r>
          </a:p>
          <a:p>
            <a:r>
              <a:rPr lang="en-US" dirty="0"/>
              <a:t>“…the occurrence in a community or region of cases of an illness, </a:t>
            </a:r>
            <a:r>
              <a:rPr lang="en-US" b="1" dirty="0"/>
              <a:t>specific health related behavior</a:t>
            </a:r>
            <a:r>
              <a:rPr lang="en-US" dirty="0"/>
              <a:t>, or other health related events clearly in excess of normal expectancy…” </a:t>
            </a:r>
          </a:p>
          <a:p>
            <a:endParaRPr lang="en-US" dirty="0"/>
          </a:p>
        </p:txBody>
      </p:sp>
      <p:pic>
        <p:nvPicPr>
          <p:cNvPr id="5" name="Picture 4" descr="ISPAH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43" y="6065498"/>
            <a:ext cx="1279865" cy="595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692" y="6320637"/>
            <a:ext cx="437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Last – Dictionary of Epidemiology, 4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edition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12738" y="1514304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2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3" y="114976"/>
            <a:ext cx="7566705" cy="652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572725" y="3185432"/>
            <a:ext cx="3571275" cy="212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162780" y="5749631"/>
            <a:ext cx="17922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Adults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15+ years 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12453" y="1607124"/>
            <a:ext cx="121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12453" y="4822202"/>
            <a:ext cx="121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Women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20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3" y="114976"/>
            <a:ext cx="7566705" cy="652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572725" y="3185432"/>
            <a:ext cx="3571275" cy="212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162780" y="5749631"/>
            <a:ext cx="17922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Adults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15+ years 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12453" y="1607124"/>
            <a:ext cx="121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12453" y="4822202"/>
            <a:ext cx="121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Women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3325092" y="2414946"/>
            <a:ext cx="2590800" cy="1925782"/>
          </a:xfrm>
          <a:prstGeom prst="ellipse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800" b="1" dirty="0">
                <a:solidFill>
                  <a:prstClr val="black"/>
                </a:solidFill>
                <a:latin typeface="Calibri"/>
              </a:rPr>
              <a:t>31.1%</a:t>
            </a:r>
          </a:p>
        </p:txBody>
      </p:sp>
    </p:spTree>
    <p:extLst>
      <p:ext uri="{BB962C8B-B14F-4D97-AF65-F5344CB8AC3E}">
        <p14:creationId xmlns:p14="http://schemas.microsoft.com/office/powerpoint/2010/main" val="3201167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572725" y="3185432"/>
            <a:ext cx="3571275" cy="212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5" y="0"/>
            <a:ext cx="7910944" cy="682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190487" y="6012876"/>
            <a:ext cx="1792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Adolescents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13-15 years </a:t>
            </a:r>
            <a:endParaRPr lang="pt-BR" sz="16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12453" y="1607124"/>
            <a:ext cx="121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Boys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29323" y="4849914"/>
            <a:ext cx="121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Girls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40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572725" y="3185432"/>
            <a:ext cx="3571275" cy="212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5" y="0"/>
            <a:ext cx="7910944" cy="682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190487" y="6012876"/>
            <a:ext cx="1792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Adolescents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13-15 years </a:t>
            </a:r>
            <a:endParaRPr lang="pt-BR" sz="16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12453" y="1607124"/>
            <a:ext cx="121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Boys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29323" y="4849914"/>
            <a:ext cx="121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Girls</a:t>
            </a:r>
            <a:endParaRPr lang="pt-BR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3325092" y="2414946"/>
            <a:ext cx="2590800" cy="1925782"/>
          </a:xfrm>
          <a:prstGeom prst="ellipse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800" b="1" dirty="0">
                <a:solidFill>
                  <a:prstClr val="black"/>
                </a:solidFill>
                <a:latin typeface="Calibri"/>
              </a:rPr>
              <a:t>80.3%</a:t>
            </a:r>
          </a:p>
        </p:txBody>
      </p:sp>
    </p:spTree>
    <p:extLst>
      <p:ext uri="{BB962C8B-B14F-4D97-AF65-F5344CB8AC3E}">
        <p14:creationId xmlns:p14="http://schemas.microsoft.com/office/powerpoint/2010/main" val="2018416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15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i="1" dirty="0">
                <a:solidFill>
                  <a:prstClr val="black"/>
                </a:solidFill>
                <a:latin typeface="Calibri"/>
              </a:rPr>
              <a:t>A Public Health Problem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12738" y="1258179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9010" y="1867575"/>
            <a:ext cx="7967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Importance</a:t>
            </a:r>
          </a:p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Prevalence and trends</a:t>
            </a:r>
          </a:p>
          <a:p>
            <a:pPr marL="571500" indent="-5715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579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2763" y="2089150"/>
            <a:ext cx="463073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Informational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Community-wide education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Point of decision prompts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Behavioral and social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School-based PE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Non-family social support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Individually adapted behavior change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Environmental and policy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Enhanced access with outreach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8775"/>
            <a:ext cx="8896350" cy="1143000"/>
          </a:xfrm>
          <a:noFill/>
        </p:spPr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Effective Interventions to Promote </a:t>
            </a:r>
            <a:br>
              <a:rPr lang="en-US" sz="40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Physical Activity</a:t>
            </a:r>
          </a:p>
        </p:txBody>
      </p:sp>
      <p:pic>
        <p:nvPicPr>
          <p:cNvPr id="99331" name="Picture 5" descr="MMWR PA-11-06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"/>
          <a:stretch>
            <a:fillRect/>
          </a:stretch>
        </p:blipFill>
        <p:spPr bwMode="auto">
          <a:xfrm>
            <a:off x="5548313" y="1978025"/>
            <a:ext cx="3005137" cy="3968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Line 6"/>
          <p:cNvSpPr>
            <a:spLocks noChangeShapeType="1"/>
          </p:cNvSpPr>
          <p:nvPr/>
        </p:nvSpPr>
        <p:spPr bwMode="auto">
          <a:xfrm>
            <a:off x="404813" y="1665288"/>
            <a:ext cx="8278812" cy="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544513" y="1865313"/>
          <a:ext cx="8261350" cy="397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65493" imgH="3980359" progId="Excel.Chart.8">
                  <p:embed/>
                </p:oleObj>
              </mc:Choice>
              <mc:Fallback>
                <p:oleObj r:id="rId3" imgW="8265493" imgH="3980359" progId="Excel.Char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1865313"/>
                        <a:ext cx="8261350" cy="397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49250" y="312738"/>
            <a:ext cx="8415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 i="1">
                <a:solidFill>
                  <a:srgbClr val="FFFF00"/>
                </a:solidFill>
                <a:latin typeface="Arial" charset="0"/>
              </a:rPr>
              <a:t>Physical Inactivity and Health</a:t>
            </a:r>
          </a:p>
        </p:txBody>
      </p:sp>
      <p:sp>
        <p:nvSpPr>
          <p:cNvPr id="39939" name="Line 4"/>
          <p:cNvSpPr>
            <a:spLocks noChangeShapeType="1"/>
          </p:cNvSpPr>
          <p:nvPr/>
        </p:nvSpPr>
        <p:spPr bwMode="auto">
          <a:xfrm>
            <a:off x="419100" y="1331913"/>
            <a:ext cx="8278813" cy="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8" name="Freeform 6"/>
          <p:cNvSpPr>
            <a:spLocks/>
          </p:cNvSpPr>
          <p:nvPr/>
        </p:nvSpPr>
        <p:spPr bwMode="auto">
          <a:xfrm>
            <a:off x="847725" y="2066925"/>
            <a:ext cx="7315200" cy="3194050"/>
          </a:xfrm>
          <a:custGeom>
            <a:avLst/>
            <a:gdLst>
              <a:gd name="T0" fmla="*/ 0 w 4608"/>
              <a:gd name="T1" fmla="*/ 0 h 2012"/>
              <a:gd name="T2" fmla="*/ 2147483647 w 4608"/>
              <a:gd name="T3" fmla="*/ 2147483647 h 2012"/>
              <a:gd name="T4" fmla="*/ 2147483647 w 4608"/>
              <a:gd name="T5" fmla="*/ 2147483647 h 2012"/>
              <a:gd name="T6" fmla="*/ 0 60000 65536"/>
              <a:gd name="T7" fmla="*/ 0 60000 65536"/>
              <a:gd name="T8" fmla="*/ 0 60000 65536"/>
              <a:gd name="T9" fmla="*/ 0 w 4608"/>
              <a:gd name="T10" fmla="*/ 0 h 2012"/>
              <a:gd name="T11" fmla="*/ 4608 w 4608"/>
              <a:gd name="T12" fmla="*/ 2012 h 20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08" h="2012">
                <a:moveTo>
                  <a:pt x="0" y="0"/>
                </a:moveTo>
                <a:cubicBezTo>
                  <a:pt x="127" y="590"/>
                  <a:pt x="249" y="1180"/>
                  <a:pt x="1017" y="1515"/>
                </a:cubicBezTo>
                <a:cubicBezTo>
                  <a:pt x="1785" y="1850"/>
                  <a:pt x="3860" y="1909"/>
                  <a:pt x="4608" y="201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941388" y="2081213"/>
            <a:ext cx="7169150" cy="2874962"/>
          </a:xfrm>
          <a:custGeom>
            <a:avLst/>
            <a:gdLst>
              <a:gd name="T0" fmla="*/ 0 w 4516"/>
              <a:gd name="T1" fmla="*/ 0 h 1811"/>
              <a:gd name="T2" fmla="*/ 2147483647 w 4516"/>
              <a:gd name="T3" fmla="*/ 2147483647 h 1811"/>
              <a:gd name="T4" fmla="*/ 2147483647 w 4516"/>
              <a:gd name="T5" fmla="*/ 2147483647 h 1811"/>
              <a:gd name="T6" fmla="*/ 2147483647 w 4516"/>
              <a:gd name="T7" fmla="*/ 2147483647 h 1811"/>
              <a:gd name="T8" fmla="*/ 0 60000 65536"/>
              <a:gd name="T9" fmla="*/ 0 60000 65536"/>
              <a:gd name="T10" fmla="*/ 0 60000 65536"/>
              <a:gd name="T11" fmla="*/ 0 60000 65536"/>
              <a:gd name="T12" fmla="*/ 0 w 4516"/>
              <a:gd name="T13" fmla="*/ 0 h 1811"/>
              <a:gd name="T14" fmla="*/ 4516 w 4516"/>
              <a:gd name="T15" fmla="*/ 1811 h 18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16" h="1811">
                <a:moveTo>
                  <a:pt x="0" y="0"/>
                </a:moveTo>
                <a:cubicBezTo>
                  <a:pt x="131" y="214"/>
                  <a:pt x="157" y="986"/>
                  <a:pt x="784" y="1285"/>
                </a:cubicBezTo>
                <a:cubicBezTo>
                  <a:pt x="1411" y="1584"/>
                  <a:pt x="3143" y="1811"/>
                  <a:pt x="3765" y="1794"/>
                </a:cubicBezTo>
                <a:cubicBezTo>
                  <a:pt x="4387" y="1777"/>
                  <a:pt x="4360" y="1312"/>
                  <a:pt x="4516" y="1185"/>
                </a:cubicBezTo>
              </a:path>
            </a:pathLst>
          </a:cu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755650" y="2081213"/>
            <a:ext cx="7381875" cy="2503487"/>
          </a:xfrm>
          <a:custGeom>
            <a:avLst/>
            <a:gdLst>
              <a:gd name="T0" fmla="*/ 0 w 4650"/>
              <a:gd name="T1" fmla="*/ 0 h 1577"/>
              <a:gd name="T2" fmla="*/ 2147483647 w 4650"/>
              <a:gd name="T3" fmla="*/ 2147483647 h 1577"/>
              <a:gd name="T4" fmla="*/ 2147483647 w 4650"/>
              <a:gd name="T5" fmla="*/ 2147483647 h 1577"/>
              <a:gd name="T6" fmla="*/ 2147483647 w 4650"/>
              <a:gd name="T7" fmla="*/ 2147483647 h 1577"/>
              <a:gd name="T8" fmla="*/ 0 60000 65536"/>
              <a:gd name="T9" fmla="*/ 0 60000 65536"/>
              <a:gd name="T10" fmla="*/ 0 60000 65536"/>
              <a:gd name="T11" fmla="*/ 0 60000 65536"/>
              <a:gd name="T12" fmla="*/ 0 w 4650"/>
              <a:gd name="T13" fmla="*/ 0 h 1577"/>
              <a:gd name="T14" fmla="*/ 4650 w 4650"/>
              <a:gd name="T15" fmla="*/ 1577 h 15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50" h="1577">
                <a:moveTo>
                  <a:pt x="0" y="0"/>
                </a:moveTo>
                <a:cubicBezTo>
                  <a:pt x="175" y="388"/>
                  <a:pt x="350" y="776"/>
                  <a:pt x="759" y="1001"/>
                </a:cubicBezTo>
                <a:cubicBezTo>
                  <a:pt x="1168" y="1226"/>
                  <a:pt x="1806" y="1256"/>
                  <a:pt x="2454" y="1352"/>
                </a:cubicBezTo>
                <a:cubicBezTo>
                  <a:pt x="3102" y="1448"/>
                  <a:pt x="3876" y="1512"/>
                  <a:pt x="4650" y="1577"/>
                </a:cubicBez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636588" y="2054225"/>
            <a:ext cx="7486650" cy="3551238"/>
          </a:xfrm>
          <a:custGeom>
            <a:avLst/>
            <a:gdLst>
              <a:gd name="T0" fmla="*/ 0 w 4716"/>
              <a:gd name="T1" fmla="*/ 0 h 2237"/>
              <a:gd name="T2" fmla="*/ 2147483647 w 4716"/>
              <a:gd name="T3" fmla="*/ 2147483647 h 2237"/>
              <a:gd name="T4" fmla="*/ 2147483647 w 4716"/>
              <a:gd name="T5" fmla="*/ 2147483647 h 2237"/>
              <a:gd name="T6" fmla="*/ 2147483647 w 4716"/>
              <a:gd name="T7" fmla="*/ 2147483647 h 2237"/>
              <a:gd name="T8" fmla="*/ 0 60000 65536"/>
              <a:gd name="T9" fmla="*/ 0 60000 65536"/>
              <a:gd name="T10" fmla="*/ 0 60000 65536"/>
              <a:gd name="T11" fmla="*/ 0 60000 65536"/>
              <a:gd name="T12" fmla="*/ 0 w 4716"/>
              <a:gd name="T13" fmla="*/ 0 h 2237"/>
              <a:gd name="T14" fmla="*/ 4716 w 4716"/>
              <a:gd name="T15" fmla="*/ 2237 h 22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16" h="2237">
                <a:moveTo>
                  <a:pt x="0" y="0"/>
                </a:moveTo>
                <a:cubicBezTo>
                  <a:pt x="32" y="405"/>
                  <a:pt x="64" y="810"/>
                  <a:pt x="217" y="1119"/>
                </a:cubicBezTo>
                <a:cubicBezTo>
                  <a:pt x="370" y="1428"/>
                  <a:pt x="168" y="1667"/>
                  <a:pt x="918" y="1853"/>
                </a:cubicBezTo>
                <a:cubicBezTo>
                  <a:pt x="1668" y="2039"/>
                  <a:pt x="4084" y="2173"/>
                  <a:pt x="4716" y="2237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2782888" y="6005513"/>
            <a:ext cx="1009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Activity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945" name="Line 11"/>
          <p:cNvSpPr>
            <a:spLocks noChangeShapeType="1"/>
          </p:cNvSpPr>
          <p:nvPr/>
        </p:nvSpPr>
        <p:spPr bwMode="auto">
          <a:xfrm>
            <a:off x="4200525" y="6254750"/>
            <a:ext cx="202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Text Box 12"/>
          <p:cNvSpPr txBox="1">
            <a:spLocks noChangeArrowheads="1"/>
          </p:cNvSpPr>
          <p:nvPr/>
        </p:nvSpPr>
        <p:spPr bwMode="auto">
          <a:xfrm rot="-5394697">
            <a:off x="-796925" y="4291013"/>
            <a:ext cx="213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Risk of </a:t>
            </a:r>
            <a:r>
              <a:rPr lang="ja-JP" altLang="en-US" sz="2000">
                <a:latin typeface="Arial" charset="0"/>
              </a:rPr>
              <a:t>“</a:t>
            </a:r>
            <a:r>
              <a:rPr lang="en-US" altLang="ja-JP" sz="2000">
                <a:latin typeface="Arial" charset="0"/>
              </a:rPr>
              <a:t>Disease</a:t>
            </a:r>
            <a:r>
              <a:rPr lang="ja-JP" altLang="en-US" sz="2000">
                <a:latin typeface="Arial" charset="0"/>
              </a:rPr>
              <a:t>”</a:t>
            </a:r>
            <a:endParaRPr lang="en-US" sz="2000">
              <a:latin typeface="Arial" charset="0"/>
            </a:endParaRPr>
          </a:p>
        </p:txBody>
      </p:sp>
      <p:sp>
        <p:nvSpPr>
          <p:cNvPr id="39947" name="Line 13"/>
          <p:cNvSpPr>
            <a:spLocks noChangeShapeType="1"/>
          </p:cNvSpPr>
          <p:nvPr/>
        </p:nvSpPr>
        <p:spPr bwMode="auto">
          <a:xfrm flipV="1">
            <a:off x="292100" y="2319338"/>
            <a:ext cx="0" cy="954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6" name="Freeform 14"/>
          <p:cNvSpPr>
            <a:spLocks/>
          </p:cNvSpPr>
          <p:nvPr/>
        </p:nvSpPr>
        <p:spPr bwMode="auto">
          <a:xfrm>
            <a:off x="914400" y="2822575"/>
            <a:ext cx="7129463" cy="2468563"/>
          </a:xfrm>
          <a:custGeom>
            <a:avLst/>
            <a:gdLst>
              <a:gd name="T0" fmla="*/ 0 w 4491"/>
              <a:gd name="T1" fmla="*/ 2147483647 h 1555"/>
              <a:gd name="T2" fmla="*/ 2147483647 w 4491"/>
              <a:gd name="T3" fmla="*/ 2147483647 h 1555"/>
              <a:gd name="T4" fmla="*/ 2147483647 w 4491"/>
              <a:gd name="T5" fmla="*/ 2147483647 h 1555"/>
              <a:gd name="T6" fmla="*/ 2147483647 w 4491"/>
              <a:gd name="T7" fmla="*/ 0 h 1555"/>
              <a:gd name="T8" fmla="*/ 0 60000 65536"/>
              <a:gd name="T9" fmla="*/ 0 60000 65536"/>
              <a:gd name="T10" fmla="*/ 0 60000 65536"/>
              <a:gd name="T11" fmla="*/ 0 60000 65536"/>
              <a:gd name="T12" fmla="*/ 0 w 4491"/>
              <a:gd name="T13" fmla="*/ 0 h 1555"/>
              <a:gd name="T14" fmla="*/ 4491 w 4491"/>
              <a:gd name="T15" fmla="*/ 1555 h 15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91" h="1555">
                <a:moveTo>
                  <a:pt x="0" y="1486"/>
                </a:moveTo>
                <a:cubicBezTo>
                  <a:pt x="320" y="1479"/>
                  <a:pt x="1267" y="1555"/>
                  <a:pt x="1928" y="1444"/>
                </a:cubicBezTo>
                <a:cubicBezTo>
                  <a:pt x="2589" y="1333"/>
                  <a:pt x="3538" y="1059"/>
                  <a:pt x="3965" y="818"/>
                </a:cubicBezTo>
                <a:cubicBezTo>
                  <a:pt x="4392" y="577"/>
                  <a:pt x="4405" y="138"/>
                  <a:pt x="4491" y="0"/>
                </a:cubicBezTo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449888" y="3117850"/>
            <a:ext cx="1963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Prevention of Weight Gain</a:t>
            </a:r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2390775" y="3517900"/>
            <a:ext cx="1344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Diabetes Mellitus</a:t>
            </a: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1147763" y="5405438"/>
            <a:ext cx="1811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Musculoskeletal Injury</a:t>
            </a: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4446588" y="5497513"/>
            <a:ext cx="186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Functional Health Status</a:t>
            </a:r>
          </a:p>
        </p:txBody>
      </p:sp>
      <p:sp>
        <p:nvSpPr>
          <p:cNvPr id="131091" name="Text Box 19"/>
          <p:cNvSpPr txBox="1">
            <a:spLocks noChangeArrowheads="1"/>
          </p:cNvSpPr>
          <p:nvPr/>
        </p:nvSpPr>
        <p:spPr bwMode="auto">
          <a:xfrm>
            <a:off x="1730375" y="4424363"/>
            <a:ext cx="514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CHD</a:t>
            </a: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720013" y="4768850"/>
            <a:ext cx="623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Stroke</a:t>
            </a: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3379788" y="2460625"/>
            <a:ext cx="1095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Osteoporosis</a:t>
            </a:r>
          </a:p>
        </p:txBody>
      </p:sp>
      <p:sp>
        <p:nvSpPr>
          <p:cNvPr id="131094" name="Freeform 22"/>
          <p:cNvSpPr>
            <a:spLocks/>
          </p:cNvSpPr>
          <p:nvPr/>
        </p:nvSpPr>
        <p:spPr bwMode="auto">
          <a:xfrm>
            <a:off x="793750" y="2054225"/>
            <a:ext cx="7421563" cy="2505075"/>
          </a:xfrm>
          <a:custGeom>
            <a:avLst/>
            <a:gdLst>
              <a:gd name="T0" fmla="*/ 0 w 4675"/>
              <a:gd name="T1" fmla="*/ 0 h 1578"/>
              <a:gd name="T2" fmla="*/ 2147483647 w 4675"/>
              <a:gd name="T3" fmla="*/ 2147483647 h 1578"/>
              <a:gd name="T4" fmla="*/ 2147483647 w 4675"/>
              <a:gd name="T5" fmla="*/ 2147483647 h 1578"/>
              <a:gd name="T6" fmla="*/ 2147483647 w 4675"/>
              <a:gd name="T7" fmla="*/ 2147483647 h 1578"/>
              <a:gd name="T8" fmla="*/ 2147483647 w 4675"/>
              <a:gd name="T9" fmla="*/ 2147483647 h 15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75"/>
              <a:gd name="T16" fmla="*/ 0 h 1578"/>
              <a:gd name="T17" fmla="*/ 4675 w 4675"/>
              <a:gd name="T18" fmla="*/ 1578 h 15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75" h="1578">
                <a:moveTo>
                  <a:pt x="0" y="0"/>
                </a:moveTo>
                <a:cubicBezTo>
                  <a:pt x="112" y="63"/>
                  <a:pt x="225" y="126"/>
                  <a:pt x="529" y="217"/>
                </a:cubicBezTo>
                <a:cubicBezTo>
                  <a:pt x="833" y="308"/>
                  <a:pt x="1231" y="338"/>
                  <a:pt x="1823" y="547"/>
                </a:cubicBezTo>
                <a:cubicBezTo>
                  <a:pt x="2415" y="756"/>
                  <a:pt x="3605" y="1368"/>
                  <a:pt x="4080" y="1473"/>
                </a:cubicBezTo>
                <a:cubicBezTo>
                  <a:pt x="4555" y="1578"/>
                  <a:pt x="4576" y="1232"/>
                  <a:pt x="4675" y="1180"/>
                </a:cubicBezTo>
              </a:path>
            </a:pathLst>
          </a:custGeom>
          <a:noFill/>
          <a:ln w="349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5" name="Line 23"/>
          <p:cNvSpPr>
            <a:spLocks noChangeShapeType="1"/>
          </p:cNvSpPr>
          <p:nvPr/>
        </p:nvSpPr>
        <p:spPr bwMode="auto">
          <a:xfrm>
            <a:off x="822325" y="2103438"/>
            <a:ext cx="7285038" cy="3322637"/>
          </a:xfrm>
          <a:prstGeom prst="line">
            <a:avLst/>
          </a:prstGeom>
          <a:noFill/>
          <a:ln w="3492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6" name="Line 24"/>
          <p:cNvSpPr>
            <a:spLocks noChangeShapeType="1"/>
          </p:cNvSpPr>
          <p:nvPr/>
        </p:nvSpPr>
        <p:spPr bwMode="auto">
          <a:xfrm flipH="1">
            <a:off x="4829175" y="3409950"/>
            <a:ext cx="933450" cy="419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1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1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 animBg="1"/>
      <p:bldP spid="131079" grpId="0" animBg="1"/>
      <p:bldP spid="131080" grpId="0" animBg="1"/>
      <p:bldP spid="131081" grpId="0" animBg="1"/>
      <p:bldP spid="131086" grpId="0" animBg="1"/>
      <p:bldP spid="131087" grpId="0" autoUpdateAnimBg="0"/>
      <p:bldP spid="131088" grpId="0" autoUpdateAnimBg="0"/>
      <p:bldP spid="131089" grpId="0" autoUpdateAnimBg="0"/>
      <p:bldP spid="131090" grpId="0" autoUpdateAnimBg="0"/>
      <p:bldP spid="131091" grpId="0" autoUpdateAnimBg="0"/>
      <p:bldP spid="131092" grpId="0" autoUpdateAnimBg="0"/>
      <p:bldP spid="131093" grpId="0" autoUpdateAnimBg="0"/>
      <p:bldP spid="131094" grpId="0" animBg="1"/>
      <p:bldP spid="131095" grpId="0" animBg="1"/>
      <p:bldP spid="13109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2763" y="2089150"/>
            <a:ext cx="463073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Informational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Community-wide education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chemeClr val="tx2"/>
                </a:solidFill>
                <a:latin typeface="Arial" charset="0"/>
                <a:ea typeface="ＭＳ Ｐゴシック" charset="0"/>
              </a:rPr>
              <a:t>Point of decision prompts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Behavioral and social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School-based PE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Non-family social support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Individually adapted behavior change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Environmental and policy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Enhanced access with outreach</a:t>
            </a: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8775"/>
            <a:ext cx="8896350" cy="1143000"/>
          </a:xfrm>
          <a:noFill/>
        </p:spPr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Effective Interventions to Promote </a:t>
            </a:r>
            <a:br>
              <a:rPr lang="en-US" sz="40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Physical Activity</a:t>
            </a:r>
          </a:p>
        </p:txBody>
      </p:sp>
      <p:pic>
        <p:nvPicPr>
          <p:cNvPr id="101379" name="Picture 5" descr="MMWR PA-11-06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"/>
          <a:stretch>
            <a:fillRect/>
          </a:stretch>
        </p:blipFill>
        <p:spPr bwMode="auto">
          <a:xfrm>
            <a:off x="5781675" y="2151063"/>
            <a:ext cx="2627313" cy="358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380" name="Line 6"/>
          <p:cNvSpPr>
            <a:spLocks noChangeShapeType="1"/>
          </p:cNvSpPr>
          <p:nvPr/>
        </p:nvSpPr>
        <p:spPr bwMode="auto">
          <a:xfrm>
            <a:off x="404813" y="1665288"/>
            <a:ext cx="8278812" cy="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An Urgent Public Health Problem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3319188" y="1570039"/>
            <a:ext cx="2958406" cy="2080827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lvl="1"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u="sng" cap="small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Magnitude and Risk</a:t>
            </a:r>
          </a:p>
          <a:p>
            <a:pPr marL="0"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marL="182880" lvl="2" indent="-182880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6-9% of all NCD deaths are attributed to inactivity</a:t>
            </a:r>
          </a:p>
          <a:p>
            <a:pPr marL="182880" lvl="2" indent="-182880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5-5.3 million deaths/year attributed to inactivity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6277593" y="1570039"/>
            <a:ext cx="2409207" cy="3047656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lvl="1"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u="sng" cap="small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Prevention and Control </a:t>
            </a:r>
            <a:endParaRPr lang="en-US" sz="1200" b="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marL="182880" lvl="2" indent="-182880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Eﬀective methods across age, social groups, countries</a:t>
            </a:r>
          </a:p>
          <a:p>
            <a:pPr marL="182880" lvl="2" indent="-182880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Potential of Global Information and Technologies on PA</a:t>
            </a:r>
          </a:p>
          <a:p>
            <a:pPr marL="0" lvl="2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800" b="1" dirty="0">
              <a:solidFill>
                <a:srgbClr val="4F81B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3319188" y="3650866"/>
            <a:ext cx="2958406" cy="2627698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lvl="1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1" u="sng" cap="small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Global Consequences</a:t>
            </a:r>
          </a:p>
          <a:p>
            <a:pPr marL="0" lvl="1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b="1" cap="small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74320" lvl="2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Health</a:t>
            </a:r>
          </a:p>
          <a:p>
            <a:pPr marL="274320" lvl="2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Healthcare (Economic)</a:t>
            </a:r>
          </a:p>
          <a:p>
            <a:pPr marL="228600" lvl="3" defTabSz="457200" eaLnBrk="1" fontAlgn="auto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u"/>
            </a:pPr>
            <a:r>
              <a:rPr lang="en-US" sz="173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$28-334pp: Indirect Costs</a:t>
            </a:r>
          </a:p>
          <a:p>
            <a:pPr marL="228600" lvl="3" defTabSz="457200" eaLnBrk="1" fontAlgn="auto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u"/>
            </a:pPr>
            <a:r>
              <a:rPr lang="en-US" sz="173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$155-419pp: Direct Costs</a:t>
            </a:r>
          </a:p>
          <a:p>
            <a:pPr marL="274320" lvl="2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²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Reduced Quality of Life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570038"/>
            <a:ext cx="2861989" cy="4708525"/>
          </a:xfrm>
          <a:ln w="2540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lvl="1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710" b="1" u="sng" cap="small" dirty="0">
                <a:solidFill>
                  <a:schemeClr val="tx2">
                    <a:lumMod val="50000"/>
                  </a:schemeClr>
                </a:solidFill>
              </a:rPr>
              <a:t>Prevalence and Trends</a:t>
            </a:r>
          </a:p>
          <a:p>
            <a:pPr marL="274320" lvl="2" indent="-182880">
              <a:spcBef>
                <a:spcPts val="0"/>
              </a:spcBef>
              <a:buNone/>
            </a:pPr>
            <a:endParaRPr lang="en-US" sz="1412" b="1" dirty="0">
              <a:solidFill>
                <a:schemeClr val="tx2">
                  <a:lumMod val="50000"/>
                </a:schemeClr>
              </a:solidFill>
            </a:endParaRPr>
          </a:p>
          <a:p>
            <a:pPr marL="182880" lvl="2" indent="-182880">
              <a:lnSpc>
                <a:spcPct val="110000"/>
              </a:lnSpc>
              <a:spcBef>
                <a:spcPts val="600"/>
              </a:spcBef>
              <a:buFont typeface="Wingdings" charset="2"/>
              <a:buChar char="²"/>
            </a:pPr>
            <a:r>
              <a:rPr lang="en-US" sz="2323" dirty="0">
                <a:solidFill>
                  <a:schemeClr val="tx2">
                    <a:lumMod val="50000"/>
                  </a:schemeClr>
                </a:solidFill>
              </a:rPr>
              <a:t>Not meeting PA recommendations: 31%</a:t>
            </a:r>
          </a:p>
          <a:p>
            <a:pPr marL="182880" lvl="2" indent="-182880">
              <a:lnSpc>
                <a:spcPct val="110000"/>
              </a:lnSpc>
              <a:spcBef>
                <a:spcPts val="600"/>
              </a:spcBef>
              <a:buFont typeface="Wingdings" charset="2"/>
              <a:buChar char="²"/>
            </a:pPr>
            <a:r>
              <a:rPr lang="en-US" sz="2323" dirty="0">
                <a:solidFill>
                  <a:schemeClr val="tx2">
                    <a:lumMod val="50000"/>
                  </a:schemeClr>
                </a:solidFill>
              </a:rPr>
              <a:t>Prevalence: 17%</a:t>
            </a:r>
          </a:p>
          <a:p>
            <a:pPr marL="182880" lvl="2" indent="-182880">
              <a:lnSpc>
                <a:spcPct val="110000"/>
              </a:lnSpc>
              <a:spcBef>
                <a:spcPts val="600"/>
              </a:spcBef>
              <a:buFont typeface="Wingdings" charset="2"/>
              <a:buChar char="²"/>
            </a:pPr>
            <a:r>
              <a:rPr lang="en-US" sz="2323" dirty="0">
                <a:solidFill>
                  <a:schemeClr val="tx2">
                    <a:lumMod val="50000"/>
                  </a:schemeClr>
                </a:solidFill>
              </a:rPr>
              <a:t>Leisure-time PA: Increased</a:t>
            </a:r>
          </a:p>
          <a:p>
            <a:pPr marL="182880" lvl="2" indent="-182880">
              <a:lnSpc>
                <a:spcPct val="110000"/>
              </a:lnSpc>
              <a:spcBef>
                <a:spcPts val="600"/>
              </a:spcBef>
              <a:buFont typeface="Wingdings" charset="2"/>
              <a:buChar char="²"/>
            </a:pPr>
            <a:r>
              <a:rPr lang="en-US" sz="2323" dirty="0">
                <a:solidFill>
                  <a:schemeClr val="tx2">
                    <a:lumMod val="50000"/>
                  </a:schemeClr>
                </a:solidFill>
              </a:rPr>
              <a:t>Incidental, Occupational, and Transportation PA: Decreased</a:t>
            </a:r>
          </a:p>
          <a:p>
            <a:pPr marL="182880" lvl="2" indent="-182880">
              <a:lnSpc>
                <a:spcPct val="110000"/>
              </a:lnSpc>
              <a:spcBef>
                <a:spcPts val="600"/>
              </a:spcBef>
              <a:buFont typeface="Wingdings" charset="2"/>
              <a:buChar char="²"/>
            </a:pPr>
            <a:r>
              <a:rPr lang="en-US" sz="2323" dirty="0">
                <a:solidFill>
                  <a:schemeClr val="tx2">
                    <a:lumMod val="50000"/>
                  </a:schemeClr>
                </a:solidFill>
              </a:rPr>
              <a:t>Economic Shift: Low-income populations have increased </a:t>
            </a:r>
            <a:r>
              <a:rPr lang="en-US" sz="2323" dirty="0" err="1">
                <a:solidFill>
                  <a:schemeClr val="tx2">
                    <a:lumMod val="50000"/>
                  </a:schemeClr>
                </a:solidFill>
              </a:rPr>
              <a:t>NCD’s</a:t>
            </a:r>
            <a:endParaRPr lang="en-US" sz="2323" dirty="0">
              <a:solidFill>
                <a:schemeClr val="tx2">
                  <a:lumMod val="50000"/>
                </a:schemeClr>
              </a:solidFill>
            </a:endParaRPr>
          </a:p>
          <a:p>
            <a:pPr marL="182880" lvl="2" indent="-182880">
              <a:lnSpc>
                <a:spcPct val="110000"/>
              </a:lnSpc>
              <a:spcBef>
                <a:spcPts val="600"/>
              </a:spcBef>
              <a:buFont typeface="Wingdings" charset="2"/>
              <a:buChar char="²"/>
            </a:pPr>
            <a:r>
              <a:rPr lang="en-US" sz="2323" dirty="0">
                <a:solidFill>
                  <a:schemeClr val="tx2">
                    <a:lumMod val="50000"/>
                  </a:schemeClr>
                </a:solidFill>
              </a:rPr>
              <a:t>Urbanization: reduced occupational time PA and increased TV viewing </a:t>
            </a: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6277594" y="4637537"/>
            <a:ext cx="2409207" cy="1660869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lvl="1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cap="small" dirty="0">
                <a:solidFill>
                  <a:prstClr val="white"/>
                </a:solidFill>
                <a:latin typeface="Calibri"/>
              </a:rPr>
              <a:t>Public Health Action Priority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12738" y="1258179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5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30" y="928776"/>
            <a:ext cx="74603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whole concept of public health is founded on the insight that health and illness have causes or conditions that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go beyond the biology and behavior of the individual human being.</a:t>
            </a:r>
            <a:endParaRPr lang="en-US" sz="6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422" y="614359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Midgley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G. Systemic intervention for public health. Am J Public Health. 2006;96:466–472.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21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0655" y="3301988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Physical Inactivity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5549" y="2709358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Behavior change theory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15447" y="2703012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Behavioral Intervention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7576" y="3301988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Behavior change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284543" y="2982018"/>
            <a:ext cx="1201523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6769" y="399628"/>
            <a:ext cx="8782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Behavioral Approaches to Health Behavior Change for Physical Inactivity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41949" y="3033837"/>
            <a:ext cx="112841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232317" y="3024848"/>
            <a:ext cx="4816" cy="28848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34651" y="3038174"/>
            <a:ext cx="38347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86066" y="2982018"/>
            <a:ext cx="0" cy="319970"/>
          </a:xfrm>
          <a:prstGeom prst="line">
            <a:avLst/>
          </a:prstGeom>
          <a:ln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7046" y="1589006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1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0655" y="3301988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Physical Inactivity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5549" y="2709358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Behavior change theory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15447" y="2703012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Behavioral Intervention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7576" y="3301988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Behavior change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37133" y="4321401"/>
            <a:ext cx="112841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31975" y="4310021"/>
            <a:ext cx="38347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37133" y="4044261"/>
            <a:ext cx="4816" cy="28848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80969" y="4016422"/>
            <a:ext cx="0" cy="319970"/>
          </a:xfrm>
          <a:prstGeom prst="line">
            <a:avLst/>
          </a:prstGeom>
          <a:ln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284543" y="2982018"/>
            <a:ext cx="1201523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6769" y="399628"/>
            <a:ext cx="8782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Behavioral and Environmental Approaches to Health Behavior Change for Physical Inactivity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65549" y="3828103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Calibri"/>
              </a:rPr>
              <a:t>Policy or Environmental change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41949" y="3033837"/>
            <a:ext cx="112841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232317" y="3024848"/>
            <a:ext cx="4816" cy="28848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15447" y="3828103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Environmental Intervention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134651" y="3038174"/>
            <a:ext cx="38347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79446" y="4310021"/>
            <a:ext cx="1201523" cy="1138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86066" y="2982018"/>
            <a:ext cx="0" cy="319970"/>
          </a:xfrm>
          <a:prstGeom prst="line">
            <a:avLst/>
          </a:prstGeom>
          <a:ln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7046" y="1631693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03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4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04477" y="2280452"/>
            <a:ext cx="1441173" cy="13031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2670413" y="3243443"/>
            <a:ext cx="1441173" cy="13031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81782" y="3895008"/>
            <a:ext cx="1441173" cy="13031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35991" y="4027531"/>
            <a:ext cx="1441173" cy="13031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10537" y="1973442"/>
            <a:ext cx="1441173" cy="13031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31124" y="2625008"/>
            <a:ext cx="1441173" cy="13031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832172" y="3424557"/>
            <a:ext cx="1441173" cy="13031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6550" y="4546574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Accelerants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38934" y="3584478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Inhibitors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3651" y="438629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5527" y="3801329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Unintended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Consequences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0063" y="2432230"/>
            <a:ext cx="882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7221" y="2962892"/>
            <a:ext cx="86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Competing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32632" y="2709229"/>
            <a:ext cx="77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Feedback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534" y="1566018"/>
            <a:ext cx="1369391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Physical Inactivity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2852" y="3306057"/>
            <a:ext cx="915940" cy="13662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Calibri"/>
              </a:rPr>
              <a:t>Behavior change theory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16026" y="5813633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Strategies/Implementation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16026" y="1566018"/>
            <a:ext cx="1763999" cy="71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Behavior change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00822" y="6406121"/>
            <a:ext cx="6230446" cy="2188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822" y="2280452"/>
            <a:ext cx="0" cy="996121"/>
          </a:xfrm>
          <a:prstGeom prst="line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58842" y="2280452"/>
            <a:ext cx="0" cy="3533181"/>
          </a:xfrm>
          <a:prstGeom prst="line">
            <a:avLst/>
          </a:prstGeom>
          <a:ln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50695" y="2709229"/>
            <a:ext cx="111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Education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50695" y="3609971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Health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90021" y="5042539"/>
            <a:ext cx="158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Transportation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81389" y="3934520"/>
            <a:ext cx="119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Workplace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05898" y="5528907"/>
            <a:ext cx="187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Built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95371" y="2755395"/>
            <a:ext cx="128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Sport and Recreation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4925" y="4679990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Planning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3230" y="137221"/>
            <a:ext cx="8276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Toward a Systems Approach for Physical Inactivity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907709" y="3093309"/>
            <a:ext cx="30484" cy="366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53435" y="4037136"/>
            <a:ext cx="200412" cy="6428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325690" y="5049322"/>
            <a:ext cx="1027961" cy="581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890737" y="3395843"/>
            <a:ext cx="106894" cy="6316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33" idx="0"/>
          </p:cNvCxnSpPr>
          <p:nvPr/>
        </p:nvCxnSpPr>
        <p:spPr>
          <a:xfrm flipH="1">
            <a:off x="6481389" y="4364146"/>
            <a:ext cx="311803" cy="6783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451710" y="5486042"/>
            <a:ext cx="734007" cy="2275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910950" y="4948129"/>
            <a:ext cx="915940" cy="13662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Calibri"/>
              </a:rPr>
              <a:t>Environment/Policy Change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826890" y="6012036"/>
            <a:ext cx="5063847" cy="2188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68920" y="2323927"/>
            <a:ext cx="0" cy="2624202"/>
          </a:xfrm>
          <a:prstGeom prst="line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0822" y="4717452"/>
            <a:ext cx="0" cy="1710555"/>
          </a:xfrm>
          <a:prstGeom prst="line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34886" y="6573338"/>
            <a:ext cx="8153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200" b="0" dirty="0">
                <a:solidFill>
                  <a:prstClr val="black"/>
                </a:solidFill>
                <a:cs typeface="+mn-cs"/>
              </a:rPr>
              <a:t>Kohl et al Lancet 2012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312738" y="1258179"/>
            <a:ext cx="840215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14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Physical Activity and Public Health Issues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How much is enough?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Dose response issues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Measurement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Determinants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Individual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Community / environmental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Special populations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Disparities</a:t>
            </a:r>
          </a:p>
        </p:txBody>
      </p:sp>
      <p:sp>
        <p:nvSpPr>
          <p:cNvPr id="109571" name="Line 4"/>
          <p:cNvSpPr>
            <a:spLocks noChangeShapeType="1"/>
          </p:cNvSpPr>
          <p:nvPr/>
        </p:nvSpPr>
        <p:spPr bwMode="auto">
          <a:xfrm>
            <a:off x="404813" y="1665288"/>
            <a:ext cx="8278812" cy="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Physical Activity and Public Health Issues</a:t>
            </a: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Intervention research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Schools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Work sites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Health care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Mass media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Community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Environment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 Policy</a:t>
            </a:r>
          </a:p>
        </p:txBody>
      </p:sp>
      <p:sp>
        <p:nvSpPr>
          <p:cNvPr id="111619" name="Line 4"/>
          <p:cNvSpPr>
            <a:spLocks noChangeShapeType="1"/>
          </p:cNvSpPr>
          <p:nvPr/>
        </p:nvSpPr>
        <p:spPr bwMode="auto">
          <a:xfrm>
            <a:off x="404813" y="1665288"/>
            <a:ext cx="8278812" cy="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Physical Activity and Public Health Issues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3657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Systems science approaches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Building public health programs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Advocacy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Mix of strategies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Policy research/effectiveness</a:t>
            </a:r>
          </a:p>
        </p:txBody>
      </p:sp>
      <p:sp>
        <p:nvSpPr>
          <p:cNvPr id="113667" name="Line 4"/>
          <p:cNvSpPr>
            <a:spLocks noChangeShapeType="1"/>
          </p:cNvSpPr>
          <p:nvPr/>
        </p:nvSpPr>
        <p:spPr bwMode="auto">
          <a:xfrm>
            <a:off x="404813" y="1665288"/>
            <a:ext cx="8278812" cy="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2630488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177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995613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3438525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6" descr="Keep Austin Wei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Public Health</a:t>
            </a:r>
          </a:p>
        </p:txBody>
      </p:sp>
      <p:sp>
        <p:nvSpPr>
          <p:cNvPr id="44034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science and practice of protecting and improving the health of a community, as by preventive medicine, health education, control of communicable diseases, application of sanitary measures, and monitoring of environmental hazards.</a:t>
            </a:r>
          </a:p>
        </p:txBody>
      </p:sp>
      <p:sp>
        <p:nvSpPr>
          <p:cNvPr id="44035" name="Line 4"/>
          <p:cNvSpPr>
            <a:spLocks noChangeShapeType="1"/>
          </p:cNvSpPr>
          <p:nvPr/>
        </p:nvSpPr>
        <p:spPr bwMode="auto">
          <a:xfrm>
            <a:off x="762000" y="1676400"/>
            <a:ext cx="7772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228600" y="30480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i="1">
                <a:solidFill>
                  <a:srgbClr val="000000"/>
                </a:solidFill>
                <a:latin typeface="Calibri" charset="0"/>
                <a:cs typeface="Calibri" charset="0"/>
              </a:rPr>
              <a:t>Natio</a:t>
            </a:r>
            <a:r>
              <a:rPr lang="en-US" sz="2800" i="1">
                <a:solidFill>
                  <a:schemeClr val="bg1"/>
                </a:solidFill>
                <a:latin typeface="Calibri" charset="0"/>
                <a:cs typeface="Calibri" charset="0"/>
              </a:rPr>
              <a:t>nal Public Health Performance Standards Program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15209E1-0B4B-FB4C-A85F-44DD9B0D1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855493"/>
            <a:ext cx="7988300" cy="56977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Overview of basic public health concepts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Key differences between public health and clinical research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population versus individual perspective</a:t>
            </a:r>
          </a:p>
          <a:p>
            <a:pPr lvl="2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Examples of public health strategies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surveillance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community interventions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Specific applications of physical inactivity as a public health problem.</a:t>
            </a: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762000" y="1676400"/>
            <a:ext cx="7772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Public Health versus Clinical Research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667000"/>
            <a:ext cx="7924800" cy="2362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Population versus individual perspective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Major emphasis on equity / social justice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Observational studies</a:t>
            </a:r>
          </a:p>
        </p:txBody>
      </p:sp>
      <p:sp>
        <p:nvSpPr>
          <p:cNvPr id="56323" name="Line 6"/>
          <p:cNvSpPr>
            <a:spLocks noChangeShapeType="1"/>
          </p:cNvSpPr>
          <p:nvPr/>
        </p:nvSpPr>
        <p:spPr bwMode="auto">
          <a:xfrm>
            <a:off x="838200" y="1752600"/>
            <a:ext cx="77724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071973" imgH="4031329" progId="MSPhotoEd.3">
                  <p:embed/>
                </p:oleObj>
              </mc:Choice>
              <mc:Fallback>
                <p:oleObj name="Photo Editor Photo" r:id="rId3" imgW="7071973" imgH="40313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33CC"/>
      </a:dk2>
      <a:lt2>
        <a:srgbClr val="FFFF00"/>
      </a:lt2>
      <a:accent1>
        <a:srgbClr val="CCECFF"/>
      </a:accent1>
      <a:accent2>
        <a:srgbClr val="00FFFF"/>
      </a:accent2>
      <a:accent3>
        <a:srgbClr val="AAADE2"/>
      </a:accent3>
      <a:accent4>
        <a:srgbClr val="DADADA"/>
      </a:accent4>
      <a:accent5>
        <a:srgbClr val="E2F4FF"/>
      </a:accent5>
      <a:accent6>
        <a:srgbClr val="00E7E7"/>
      </a:accent6>
      <a:hlink>
        <a:srgbClr val="FF0066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q2">
  <a:themeElements>
    <a:clrScheme name="q2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q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2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2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2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1082</Words>
  <Application>Microsoft Macintosh PowerPoint</Application>
  <PresentationFormat>On-screen Show (4:3)</PresentationFormat>
  <Paragraphs>294</Paragraphs>
  <Slides>49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Times New Roman</vt:lpstr>
      <vt:lpstr>Wingdings</vt:lpstr>
      <vt:lpstr>Default Design</vt:lpstr>
      <vt:lpstr>q2</vt:lpstr>
      <vt:lpstr>Office Theme</vt:lpstr>
      <vt:lpstr>1_Office Theme</vt:lpstr>
      <vt:lpstr>Excel.Chart.8</vt:lpstr>
      <vt:lpstr>Photo Editor Photo</vt:lpstr>
      <vt:lpstr>Public Health and Physical Activity Research 101</vt:lpstr>
      <vt:lpstr>PowerPoint Presentation</vt:lpstr>
      <vt:lpstr>Physical Activity and Health –  Development of a Field</vt:lpstr>
      <vt:lpstr>PowerPoint Presentation</vt:lpstr>
      <vt:lpstr>Public Health</vt:lpstr>
      <vt:lpstr>PowerPoint Presentation</vt:lpstr>
      <vt:lpstr>Overview of basic public health concepts</vt:lpstr>
      <vt:lpstr>Public Health versus Clinical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Causality</vt:lpstr>
      <vt:lpstr>PowerPoint Presentation</vt:lpstr>
      <vt:lpstr>Public Health Strategies</vt:lpstr>
      <vt:lpstr>Public Health Strategies</vt:lpstr>
      <vt:lpstr>PowerPoint Presentation</vt:lpstr>
      <vt:lpstr>PowerPoint Presentation</vt:lpstr>
      <vt:lpstr>PowerPoint Presentation</vt:lpstr>
      <vt:lpstr>PowerPoint Presentation</vt:lpstr>
      <vt:lpstr>Public Health vs Population Health?</vt:lpstr>
      <vt:lpstr>PowerPoint Presentation</vt:lpstr>
      <vt:lpstr>PowerPoint Presentation</vt:lpstr>
      <vt:lpstr>Population attributable fraction for major NCDs associated with physical inactivity</vt:lpstr>
      <vt:lpstr>PowerPoint Presentation</vt:lpstr>
      <vt:lpstr>PowerPoint Presentation</vt:lpstr>
      <vt:lpstr>Pandemic?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Interventions to Promote  Physical Activity</vt:lpstr>
      <vt:lpstr>Effective Interventions to Promote  Physical Activity</vt:lpstr>
      <vt:lpstr>An Urgent Public Health Problem</vt:lpstr>
      <vt:lpstr>PowerPoint Presentation</vt:lpstr>
      <vt:lpstr>PowerPoint Presentation</vt:lpstr>
      <vt:lpstr>PowerPoint Presentation</vt:lpstr>
      <vt:lpstr>PowerPoint Presentation</vt:lpstr>
      <vt:lpstr>Physical Activity and Public Health Issues</vt:lpstr>
      <vt:lpstr>Physical Activity and Public Health Issues</vt:lpstr>
      <vt:lpstr>Physical Activity and Public Health Issues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activity levels among the general US population and adults with and without arthritis</dc:title>
  <dc:creator>CDC</dc:creator>
  <cp:lastModifiedBy>Kohl, Harold W</cp:lastModifiedBy>
  <cp:revision>124</cp:revision>
  <cp:lastPrinted>2001-09-17T17:44:57Z</cp:lastPrinted>
  <dcterms:created xsi:type="dcterms:W3CDTF">2009-09-16T11:26:42Z</dcterms:created>
  <dcterms:modified xsi:type="dcterms:W3CDTF">2022-09-12T17:15:39Z</dcterms:modified>
</cp:coreProperties>
</file>