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223E-4260-3643-9453-A7AAE6AF3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4E562-4E14-8440-87C5-26730D6DB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76030-ED34-4D46-B33B-B73C032C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14817-0A09-4A48-8AC1-0339F393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5B23C-AE16-694F-A81C-DD5716B7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B790-96F4-CE43-AB54-29A9636C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1D4B6-000D-D04C-89E3-62074423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2F58-BA82-DD45-AFA1-FB4E60E9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4AE2-2C5A-6344-BC88-51AACA21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46841-955C-0644-B838-77434738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488FE-D6C8-B844-934C-9D6C587EE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E25EC-6A41-CB4B-8076-206ED4A3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64BB0-649C-DC43-8705-9E1DB7CA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7EADB-93B0-F64F-9FAF-D0BA159F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9084-8B58-1541-8787-AED3B2BB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0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C587-AB85-B845-BB14-3AD524E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F9EB-7AAD-7947-805D-9752147C7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9618D-4316-B342-A6A5-AA7C0F5C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D86F-A5BC-7D45-BA25-8427BA6F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0227D-9925-F14B-844B-204709AE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7937-696F-2C43-87E0-4AF9F596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929AF-D873-7D4C-9982-10A381F8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4ADC5-B065-6541-A4F3-88BB93B0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C7F6-34E7-C445-B6F1-B3E955FC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23B23-7013-A04A-A28A-0648EB6B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5B4E-E1F6-D042-8891-D86F630E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5572-8FF5-EC47-8393-6536D7BD8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33835-933D-C442-95EF-E341FBE80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CEB88-8A24-A84C-B553-49A39B0B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2D1C9-C473-6B4F-B61E-E6764558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A2D44-48EA-4F4F-8E00-C2EB17DE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20E0-23F4-6A4E-9FCE-A2B8354A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B506B-4786-C147-8271-9A75D7E67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38065-D459-8F48-8790-EBA893EDC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BF50A3-5364-504F-8F58-C200AC583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D23AB-8C8E-1543-9F84-83C3CCFA5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677DE-39B0-CF43-B85B-27FF856A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85EE0-109E-1545-BD42-5AC11EB2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7F3A6-5DC5-7544-8FFE-523D48CA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0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FB12B-D367-FD46-B0B0-76D9735E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E0003-19F2-B741-91D8-731605CA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C5F10-3BCC-D04F-8A8B-9D6BD724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1EBC1-2791-8542-A495-036AB0F2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1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13E4E-F2A3-FB49-B76C-44A1A5A7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61972-3653-134C-ADD3-549B8C22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B5F5F-9BE1-3545-B389-173996E0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52E5C-18B5-4D4A-B2D0-D4D36C16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8560-E2F0-F84F-B057-86BAC51A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44FE9-0EB7-C94B-88BC-DCF3F40F7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6FC6F-D566-6A43-A599-B7A9CC41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F9432-0E33-AD43-BC52-AD6D9A6C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F891E-E71C-4E42-B704-03FA0BA5A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2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B0F3-9923-3D4D-910B-A9538D84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F8C66-917C-F944-B591-9B4FE2ABC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74251-D967-A64C-9DB8-966D489F7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00BE6-AE51-8F46-910F-9C6BBE30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9C6BC-1AAA-144E-B2C7-C225EAD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5CA0D-31AF-EC4C-A560-A9B09A52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2EF8E-0C3E-D340-96EE-52B76977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372B9-04F0-8A4B-82CA-867AC7FAD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A2934-4244-8A48-9FEE-B0340380C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89702-B15D-784E-8BB4-46E56F6B3319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3C8F9-810E-2040-A69D-36E709BF1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2DD0D-AE0A-4D47-BB7F-703372102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03062-E6FD-B046-8336-DABAE293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9E254-C333-619B-4772-64409340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37" y="0"/>
            <a:ext cx="10985326" cy="685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9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DD62A-2BEA-FD4D-B819-DED2B5EAA669}"/>
              </a:ext>
            </a:extLst>
          </p:cNvPr>
          <p:cNvSpPr txBox="1"/>
          <p:nvPr/>
        </p:nvSpPr>
        <p:spPr>
          <a:xfrm>
            <a:off x="1002082" y="267661"/>
            <a:ext cx="10171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NIH Grant Proposal Review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5A842-ADC1-FA4B-90E9-0F3E431C3C72}"/>
              </a:ext>
            </a:extLst>
          </p:cNvPr>
          <p:cNvSpPr txBox="1"/>
          <p:nvPr/>
        </p:nvSpPr>
        <p:spPr>
          <a:xfrm>
            <a:off x="701457" y="1327360"/>
            <a:ext cx="10605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Identify an announcement if available (50% of R01 apps are investigator initiated)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Talk to Project Officer (aims)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Identify an appropriate Study Section/Institute</a:t>
            </a:r>
          </a:p>
          <a:p>
            <a:endParaRPr lang="en-US" sz="2400" dirty="0"/>
          </a:p>
          <a:p>
            <a:pPr marL="457200" indent="-457200">
              <a:buAutoNum type="arabicPeriod" startAt="4"/>
            </a:pPr>
            <a:r>
              <a:rPr lang="en-US" sz="2400" dirty="0"/>
              <a:t>Standing study  section or Special Review Group</a:t>
            </a:r>
          </a:p>
          <a:p>
            <a:pPr marL="457200" indent="-457200">
              <a:buAutoNum type="arabicPeriod" startAt="4"/>
            </a:pPr>
            <a:r>
              <a:rPr lang="en-US" sz="2400" dirty="0"/>
              <a:t>Three reviewers assigned – primary, secondary, tertiary</a:t>
            </a:r>
          </a:p>
          <a:p>
            <a:pPr marL="457200" indent="-457200">
              <a:buAutoNum type="arabicPeriod" startAt="4"/>
            </a:pPr>
            <a:r>
              <a:rPr lang="en-US" sz="2400" dirty="0"/>
              <a:t>Template – Five scored review criteria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Significance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Investigators (Early-Stage Investigator)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Innovation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Approach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Environment</a:t>
            </a:r>
            <a:endParaRPr lang="en-US" dirty="0"/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Preliminary Overall Impact Scores are requested.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2400" dirty="0"/>
              <a:t>  Pre-reviews are collated and xx% triaged out of committee consideration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548589-EF90-7642-B62E-EA61769A815C}"/>
              </a:ext>
            </a:extLst>
          </p:cNvPr>
          <p:cNvCxnSpPr>
            <a:cxnSpLocks/>
          </p:cNvCxnSpPr>
          <p:nvPr/>
        </p:nvCxnSpPr>
        <p:spPr>
          <a:xfrm>
            <a:off x="814191" y="1133093"/>
            <a:ext cx="104924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DD62A-2BEA-FD4D-B819-DED2B5EAA669}"/>
              </a:ext>
            </a:extLst>
          </p:cNvPr>
          <p:cNvSpPr txBox="1"/>
          <p:nvPr/>
        </p:nvSpPr>
        <p:spPr>
          <a:xfrm>
            <a:off x="1066799" y="501439"/>
            <a:ext cx="10283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NIH Grant Proposal Review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5A842-ADC1-FA4B-90E9-0F3E431C3C72}"/>
              </a:ext>
            </a:extLst>
          </p:cNvPr>
          <p:cNvSpPr txBox="1"/>
          <p:nvPr/>
        </p:nvSpPr>
        <p:spPr>
          <a:xfrm>
            <a:off x="1066799" y="1490597"/>
            <a:ext cx="10058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Committee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Chair begins by reviewing “streamlined” proposals.  Any reviewer can rescue a triaged proposal.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Each proposal carried forward is presented and discussed.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Reviewers are asked to repeat their Preliminary Overall Impact Scores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Primary reviewer leads discussion (5 mins); secondary and tertiary reviewers to add.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Primary reviewer R1 addresses </a:t>
            </a:r>
            <a:r>
              <a:rPr lang="en-US" sz="2400" b="1" dirty="0"/>
              <a:t>Additional Review Criteria</a:t>
            </a:r>
            <a:r>
              <a:rPr lang="en-US" sz="2400" dirty="0"/>
              <a:t>, and the Chair will ask assigned reviewers to reach a </a:t>
            </a:r>
            <a:r>
              <a:rPr lang="en-US" sz="2400" b="1" dirty="0"/>
              <a:t>consensus</a:t>
            </a:r>
            <a:r>
              <a:rPr lang="en-US" sz="2400" dirty="0"/>
              <a:t> code each for Human Subjects, Inclusion Plans and Vertebrate Animals.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Discussion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Reviewers asked if they want to alter their Overall Impact Score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Voting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lvl="1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548589-EF90-7642-B62E-EA61769A815C}"/>
              </a:ext>
            </a:extLst>
          </p:cNvPr>
          <p:cNvCxnSpPr>
            <a:cxnSpLocks/>
          </p:cNvCxnSpPr>
          <p:nvPr/>
        </p:nvCxnSpPr>
        <p:spPr>
          <a:xfrm>
            <a:off x="814192" y="1270880"/>
            <a:ext cx="1053597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082ADA0A-90EB-D04B-A51E-8B9F0F5B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49" y="2373268"/>
            <a:ext cx="1681752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75"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685800" algn="l"/>
                <a:tab pos="-457200" algn="l"/>
                <a:tab pos="0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75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3333750" algn="l"/>
              </a:tabLst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5875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-685800" algn="l"/>
                <a:tab pos="-457200" algn="l"/>
                <a:tab pos="0" algn="l"/>
                <a:tab pos="33337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E90D90-8FDF-EF49-96A1-13B3093A6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51167"/>
              </p:ext>
            </p:extLst>
          </p:nvPr>
        </p:nvGraphicFramePr>
        <p:xfrm>
          <a:off x="2210938" y="1303824"/>
          <a:ext cx="7560861" cy="4147997"/>
        </p:xfrm>
        <a:graphic>
          <a:graphicData uri="http://schemas.openxmlformats.org/drawingml/2006/table">
            <a:tbl>
              <a:tblPr/>
              <a:tblGrid>
                <a:gridCol w="2616774">
                  <a:extLst>
                    <a:ext uri="{9D8B030D-6E8A-4147-A177-3AD203B41FA5}">
                      <a16:colId xmlns:a16="http://schemas.microsoft.com/office/drawing/2014/main" val="2019831950"/>
                    </a:ext>
                  </a:extLst>
                </a:gridCol>
                <a:gridCol w="2047036">
                  <a:extLst>
                    <a:ext uri="{9D8B030D-6E8A-4147-A177-3AD203B41FA5}">
                      <a16:colId xmlns:a16="http://schemas.microsoft.com/office/drawing/2014/main" val="2173540348"/>
                    </a:ext>
                  </a:extLst>
                </a:gridCol>
                <a:gridCol w="2897051">
                  <a:extLst>
                    <a:ext uri="{9D8B030D-6E8A-4147-A177-3AD203B41FA5}">
                      <a16:colId xmlns:a16="http://schemas.microsoft.com/office/drawing/2014/main" val="247700490"/>
                    </a:ext>
                  </a:extLst>
                </a:gridCol>
              </a:tblGrid>
              <a:tr h="680981">
                <a:tc>
                  <a:txBody>
                    <a:bodyPr/>
                    <a:lstStyle/>
                    <a:p>
                      <a:pPr marL="64008" marR="73152" indent="18288" algn="ctr" eaLnBrk="0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900" b="1" i="0" u="none" strike="noStrike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900" b="1" i="0" u="none" strike="noStrike" spc="-5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u="none" strike="noStrike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900" b="1" i="0" u="none" strike="noStrike" spc="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r>
                        <a:rPr lang="en-US" sz="1900" b="1" i="0" u="none" strike="noStrike" spc="-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u="none" strike="noStrike" spc="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64008" marR="73152" algn="ctr" eaLnBrk="0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900" b="1" i="0" u="none" strike="noStrike" spc="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900" b="1" i="0" u="none" strike="noStrike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900" b="1" i="0" u="none" strike="noStrike" spc="-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</a:t>
                      </a:r>
                      <a:r>
                        <a:rPr lang="en-US" sz="1900" b="1" i="0" u="none" strike="noStrike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ngth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eaLnBrk="0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</a:t>
                      </a:r>
                      <a:r>
                        <a:rPr lang="en-US" sz="1900" b="1" i="0" u="none" strike="noStrike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en-US" sz="1900" b="1" i="0" u="none" strike="noStrike" spc="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04765"/>
                  </a:ext>
                </a:extLst>
              </a:tr>
              <a:tr h="385224">
                <a:tc rowSpan="3"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900" b="1" i="0" u="none" strike="noStrike" spc="-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454" marR="177454" marT="88727" marB="8872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ceptio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6643"/>
                  </a:ext>
                </a:extLst>
              </a:tr>
              <a:tr h="38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Outst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nding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4708"/>
                  </a:ext>
                </a:extLst>
              </a:tr>
              <a:tr h="38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75465"/>
                  </a:ext>
                </a:extLst>
              </a:tr>
              <a:tr h="385224">
                <a:tc rowSpan="3"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</a:t>
                      </a:r>
                      <a:r>
                        <a:rPr lang="en-US" sz="1900" b="1" i="0" u="none" strike="noStrike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 spc="5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454" marR="177454" marT="88727" marB="8872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900" b="1" i="0" u="none" strike="noStrike" spc="-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ood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75174"/>
                  </a:ext>
                </a:extLst>
              </a:tr>
              <a:tr h="38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ood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945432"/>
                  </a:ext>
                </a:extLst>
              </a:tr>
              <a:tr h="38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900" b="1" i="0" u="none" strike="noStrike" spc="-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cto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50027"/>
                  </a:ext>
                </a:extLst>
              </a:tr>
              <a:tr h="385224">
                <a:tc rowSpan="3">
                  <a:txBody>
                    <a:bodyPr/>
                    <a:lstStyle/>
                    <a:p>
                      <a:pPr marL="0" marR="0" algn="ctr" eaLnBrk="0" font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7454" marR="177454" marT="88727" marB="88727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900" b="1" i="0" u="none" strike="noStrike" spc="-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3681"/>
                  </a:ext>
                </a:extLst>
              </a:tr>
              <a:tr h="38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1900" b="1" i="0" u="none" strike="noStrike" spc="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900" b="1" i="0" u="none" strike="noStrike" spc="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900" b="1" i="0" u="none" strike="noStrike" spc="-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64659"/>
                  </a:ext>
                </a:extLst>
              </a:tr>
              <a:tr h="38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64008" marR="0" algn="ctr" eaLnBrk="0" fontAlgn="ctr" hangingPunct="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5" marR="18485" marT="1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50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AF0C6B-C344-8E1F-BBD6-38764C11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38" y="51809"/>
            <a:ext cx="10121030" cy="681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0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216</Words>
  <Application>Microsoft Macintosh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Meiryo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Kohl, Harold W</dc:creator>
  <cp:lastModifiedBy>Kohl, Harold W</cp:lastModifiedBy>
  <cp:revision>9</cp:revision>
  <dcterms:created xsi:type="dcterms:W3CDTF">2021-09-15T17:55:10Z</dcterms:created>
  <dcterms:modified xsi:type="dcterms:W3CDTF">2022-09-16T14:28:45Z</dcterms:modified>
</cp:coreProperties>
</file>