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 id="2147483696" r:id="rId2"/>
    <p:sldMasterId id="2147483705" r:id="rId3"/>
    <p:sldMasterId id="2147483831" r:id="rId4"/>
    <p:sldMasterId id="2147483840" r:id="rId5"/>
    <p:sldMasterId id="2147483714" r:id="rId6"/>
    <p:sldMasterId id="2147483687" r:id="rId7"/>
    <p:sldMasterId id="2147483732" r:id="rId8"/>
    <p:sldMasterId id="2147483741" r:id="rId9"/>
    <p:sldMasterId id="2147483750" r:id="rId10"/>
    <p:sldMasterId id="2147483759" r:id="rId11"/>
    <p:sldMasterId id="2147483768" r:id="rId12"/>
    <p:sldMasterId id="2147483777" r:id="rId13"/>
    <p:sldMasterId id="2147483723" r:id="rId14"/>
    <p:sldMasterId id="2147483804" r:id="rId15"/>
    <p:sldMasterId id="2147483795" r:id="rId16"/>
    <p:sldMasterId id="2147483786" r:id="rId17"/>
    <p:sldMasterId id="2147483813" r:id="rId18"/>
    <p:sldMasterId id="2147483822" r:id="rId19"/>
  </p:sldMasterIdLst>
  <p:notesMasterIdLst>
    <p:notesMasterId r:id="rId76"/>
  </p:notesMasterIdLst>
  <p:sldIdLst>
    <p:sldId id="273" r:id="rId20"/>
    <p:sldId id="299" r:id="rId21"/>
    <p:sldId id="507" r:id="rId22"/>
    <p:sldId id="498" r:id="rId23"/>
    <p:sldId id="557" r:id="rId24"/>
    <p:sldId id="504" r:id="rId25"/>
    <p:sldId id="505" r:id="rId26"/>
    <p:sldId id="503" r:id="rId27"/>
    <p:sldId id="532" r:id="rId28"/>
    <p:sldId id="525" r:id="rId29"/>
    <p:sldId id="526" r:id="rId30"/>
    <p:sldId id="527" r:id="rId31"/>
    <p:sldId id="528" r:id="rId32"/>
    <p:sldId id="529" r:id="rId33"/>
    <p:sldId id="530" r:id="rId34"/>
    <p:sldId id="315" r:id="rId35"/>
    <p:sldId id="533" r:id="rId36"/>
    <p:sldId id="316" r:id="rId37"/>
    <p:sldId id="318" r:id="rId38"/>
    <p:sldId id="319" r:id="rId39"/>
    <p:sldId id="320" r:id="rId40"/>
    <p:sldId id="321" r:id="rId41"/>
    <p:sldId id="324" r:id="rId42"/>
    <p:sldId id="326" r:id="rId43"/>
    <p:sldId id="327" r:id="rId44"/>
    <p:sldId id="539" r:id="rId45"/>
    <p:sldId id="516" r:id="rId46"/>
    <p:sldId id="517" r:id="rId47"/>
    <p:sldId id="518" r:id="rId48"/>
    <p:sldId id="308" r:id="rId49"/>
    <p:sldId id="603" r:id="rId50"/>
    <p:sldId id="312" r:id="rId51"/>
    <p:sldId id="519" r:id="rId52"/>
    <p:sldId id="310" r:id="rId53"/>
    <p:sldId id="540" r:id="rId54"/>
    <p:sldId id="508" r:id="rId55"/>
    <p:sldId id="577" r:id="rId56"/>
    <p:sldId id="576" r:id="rId57"/>
    <p:sldId id="581" r:id="rId58"/>
    <p:sldId id="578" r:id="rId59"/>
    <p:sldId id="586" r:id="rId60"/>
    <p:sldId id="587" r:id="rId61"/>
    <p:sldId id="580" r:id="rId62"/>
    <p:sldId id="514" r:id="rId63"/>
    <p:sldId id="524" r:id="rId64"/>
    <p:sldId id="534" r:id="rId65"/>
    <p:sldId id="537" r:id="rId66"/>
    <p:sldId id="538" r:id="rId67"/>
    <p:sldId id="545" r:id="rId68"/>
    <p:sldId id="609" r:id="rId69"/>
    <p:sldId id="307" r:id="rId70"/>
    <p:sldId id="544" r:id="rId71"/>
    <p:sldId id="309" r:id="rId72"/>
    <p:sldId id="596" r:id="rId73"/>
    <p:sldId id="597" r:id="rId74"/>
    <p:sldId id="595" r:id="rId75"/>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ie Giles-Corti" initials="BGC" lastIdx="3" clrIdx="0">
    <p:extLst>
      <p:ext uri="{19B8F6BF-5375-455C-9EA6-DF929625EA0E}">
        <p15:presenceInfo xmlns:p15="http://schemas.microsoft.com/office/powerpoint/2012/main" userId="S::billie.giles-corti@rmit.edu.au::40f0f31f-119b-449d-b716-ea34eff4ae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60C34"/>
    <a:srgbClr val="0F4588"/>
    <a:srgbClr val="9E3F7F"/>
    <a:srgbClr val="9E5572"/>
    <a:srgbClr val="0092D2"/>
    <a:srgbClr val="004B95"/>
    <a:srgbClr val="008D36"/>
    <a:srgbClr val="003F78"/>
    <a:srgbClr val="4C7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4"/>
    <p:restoredTop sz="80702" autoAdjust="0"/>
  </p:normalViewPr>
  <p:slideViewPr>
    <p:cSldViewPr>
      <p:cViewPr varScale="1">
        <p:scale>
          <a:sx n="30" d="100"/>
          <a:sy n="30" d="100"/>
        </p:scale>
        <p:origin x="816"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5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5BF44-BEE8-0545-BEE6-E17C0F55943A}" type="doc">
      <dgm:prSet loTypeId="urn:microsoft.com/office/officeart/2008/layout/HorizontalMultiLevelHierarchy" loCatId="" qsTypeId="urn:microsoft.com/office/officeart/2005/8/quickstyle/simple4" qsCatId="simple" csTypeId="urn:microsoft.com/office/officeart/2005/8/colors/accent2_5" csCatId="accent2" phldr="1"/>
      <dgm:spPr/>
      <dgm:t>
        <a:bodyPr/>
        <a:lstStyle/>
        <a:p>
          <a:endParaRPr lang="en-US"/>
        </a:p>
      </dgm:t>
    </dgm:pt>
    <dgm:pt modelId="{84574B4B-6704-DD4F-AC77-DF8A0F543AB6}">
      <dgm:prSet phldrT="[Text]" custT="1"/>
      <dgm:spPr>
        <a:solidFill>
          <a:srgbClr val="960C34"/>
        </a:solidFill>
      </dgm:spPr>
      <dgm:t>
        <a:bodyPr/>
        <a:lstStyle/>
        <a:p>
          <a:r>
            <a:rPr lang="en-AU" sz="2500" b="1" dirty="0">
              <a:effectLst/>
            </a:rPr>
            <a:t>POLICY INDICATORS</a:t>
          </a:r>
          <a:endParaRPr lang="en-US" sz="2500" dirty="0"/>
        </a:p>
      </dgm:t>
    </dgm:pt>
    <dgm:pt modelId="{14E4CAAC-1456-F049-A70B-55029B5FC87F}" type="parTrans" cxnId="{A9E850A9-AED9-7F46-A343-8C986658CCD9}">
      <dgm:prSet/>
      <dgm:spPr/>
      <dgm:t>
        <a:bodyPr/>
        <a:lstStyle/>
        <a:p>
          <a:endParaRPr lang="en-US" sz="1700"/>
        </a:p>
      </dgm:t>
    </dgm:pt>
    <dgm:pt modelId="{5B940215-6E90-3740-BF56-9C8550F1962D}" type="sibTrans" cxnId="{A9E850A9-AED9-7F46-A343-8C986658CCD9}">
      <dgm:prSet/>
      <dgm:spPr/>
      <dgm:t>
        <a:bodyPr/>
        <a:lstStyle/>
        <a:p>
          <a:endParaRPr lang="en-US" sz="1700"/>
        </a:p>
      </dgm:t>
    </dgm:pt>
    <dgm:pt modelId="{415DFA46-D968-4542-993E-A58BFD3AB025}">
      <dgm:prSet phldrT="[Text]" custT="1"/>
      <dgm:spPr>
        <a:solidFill>
          <a:srgbClr val="960C34"/>
        </a:solidFill>
      </dgm:spPr>
      <dgm:t>
        <a:bodyPr/>
        <a:lstStyle/>
        <a:p>
          <a:r>
            <a:rPr lang="en-AU" sz="1700" b="1" i="1" dirty="0">
              <a:effectLst/>
              <a:latin typeface="Calibri" panose="020F0502020204030204" pitchFamily="34" charset="0"/>
              <a:ea typeface="Calibri" panose="020F0502020204030204" pitchFamily="34" charset="0"/>
              <a:cs typeface="Calibri" panose="020F0502020204030204" pitchFamily="34" charset="0"/>
            </a:rPr>
            <a:t>REGIONAL URBAN &amp; TRANSPORT INTERVENTIONS</a:t>
          </a:r>
          <a:endParaRPr lang="en-US" sz="1700" dirty="0"/>
        </a:p>
      </dgm:t>
    </dgm:pt>
    <dgm:pt modelId="{86CE638D-71DD-6941-93B6-D1F1D21EF6E3}" type="parTrans" cxnId="{D2034AEF-A662-494F-A508-AE0ED104F020}">
      <dgm:prSet custT="1"/>
      <dgm:spPr>
        <a:ln>
          <a:solidFill>
            <a:srgbClr val="960C34"/>
          </a:solidFill>
        </a:ln>
      </dgm:spPr>
      <dgm:t>
        <a:bodyPr/>
        <a:lstStyle/>
        <a:p>
          <a:endParaRPr lang="en-US" sz="1700"/>
        </a:p>
      </dgm:t>
    </dgm:pt>
    <dgm:pt modelId="{AE710398-D1F5-6143-93A2-7E8095394DCE}" type="sibTrans" cxnId="{D2034AEF-A662-494F-A508-AE0ED104F020}">
      <dgm:prSet/>
      <dgm:spPr/>
      <dgm:t>
        <a:bodyPr/>
        <a:lstStyle/>
        <a:p>
          <a:endParaRPr lang="en-US" sz="1700"/>
        </a:p>
      </dgm:t>
    </dgm:pt>
    <dgm:pt modelId="{EC375D1E-19CB-214C-BAE4-7536C46E2528}">
      <dgm:prSet phldrT="[Text]" custT="1"/>
      <dgm:spPr>
        <a:solidFill>
          <a:srgbClr val="960C34"/>
        </a:solidFill>
      </dgm:spPr>
      <dgm:t>
        <a:bodyPr/>
        <a:lstStyle/>
        <a:p>
          <a:r>
            <a:rPr lang="en-GB" sz="1700" dirty="0">
              <a:effectLst/>
            </a:rPr>
            <a:t>Destination accessibility</a:t>
          </a:r>
          <a:endParaRPr lang="en-US" sz="1700" dirty="0"/>
        </a:p>
      </dgm:t>
    </dgm:pt>
    <dgm:pt modelId="{42407D34-BABB-8143-B15A-BBE2F2AB0533}" type="parTrans" cxnId="{C5B8D082-8863-6041-98BC-FA597E8E0866}">
      <dgm:prSet custT="1"/>
      <dgm:spPr>
        <a:ln>
          <a:solidFill>
            <a:srgbClr val="960C34"/>
          </a:solidFill>
        </a:ln>
      </dgm:spPr>
      <dgm:t>
        <a:bodyPr/>
        <a:lstStyle/>
        <a:p>
          <a:endParaRPr lang="en-US" sz="1700"/>
        </a:p>
      </dgm:t>
    </dgm:pt>
    <dgm:pt modelId="{1371FD16-AB4D-EE44-8810-5E924CC623F3}" type="sibTrans" cxnId="{C5B8D082-8863-6041-98BC-FA597E8E0866}">
      <dgm:prSet/>
      <dgm:spPr/>
      <dgm:t>
        <a:bodyPr/>
        <a:lstStyle/>
        <a:p>
          <a:endParaRPr lang="en-US" sz="1700"/>
        </a:p>
      </dgm:t>
    </dgm:pt>
    <dgm:pt modelId="{FA3AD87F-29E5-8742-B784-0DE8B0514D26}">
      <dgm:prSet phldrT="[Text]" custT="1"/>
      <dgm:spPr>
        <a:solidFill>
          <a:srgbClr val="960C34"/>
        </a:solidFill>
      </dgm:spPr>
      <dgm:t>
        <a:bodyPr/>
        <a:lstStyle/>
        <a:p>
          <a:r>
            <a:rPr lang="en-GB" sz="1700" dirty="0">
              <a:effectLst/>
            </a:rPr>
            <a:t>Distribution of employment</a:t>
          </a:r>
          <a:endParaRPr lang="en-US" sz="1700" dirty="0"/>
        </a:p>
      </dgm:t>
    </dgm:pt>
    <dgm:pt modelId="{D78741F1-0833-124F-A46A-2984939C65CF}" type="parTrans" cxnId="{CA1F7C59-F8A0-D442-8025-F46939720A2F}">
      <dgm:prSet custT="1"/>
      <dgm:spPr>
        <a:ln>
          <a:solidFill>
            <a:srgbClr val="960C34"/>
          </a:solidFill>
        </a:ln>
      </dgm:spPr>
      <dgm:t>
        <a:bodyPr/>
        <a:lstStyle/>
        <a:p>
          <a:endParaRPr lang="en-US" sz="1700"/>
        </a:p>
      </dgm:t>
    </dgm:pt>
    <dgm:pt modelId="{786AA4EB-1CF4-0A49-B720-B91F051C04BF}" type="sibTrans" cxnId="{CA1F7C59-F8A0-D442-8025-F46939720A2F}">
      <dgm:prSet/>
      <dgm:spPr/>
      <dgm:t>
        <a:bodyPr/>
        <a:lstStyle/>
        <a:p>
          <a:endParaRPr lang="en-US" sz="1700"/>
        </a:p>
      </dgm:t>
    </dgm:pt>
    <dgm:pt modelId="{455C5CCE-0F8A-5649-A98F-E615A63E64CB}">
      <dgm:prSet phldrT="[Text]" custT="1"/>
      <dgm:spPr>
        <a:solidFill>
          <a:srgbClr val="960C34"/>
        </a:solidFill>
      </dgm:spPr>
      <dgm:t>
        <a:bodyPr/>
        <a:lstStyle/>
        <a:p>
          <a:r>
            <a:rPr lang="en-AU" sz="1700" b="1" i="1" dirty="0">
              <a:effectLst/>
              <a:latin typeface="Calibri" panose="020F0502020204030204" pitchFamily="34" charset="0"/>
              <a:ea typeface="Calibri" panose="020F0502020204030204" pitchFamily="34" charset="0"/>
              <a:cs typeface="Calibri" panose="020F0502020204030204" pitchFamily="34" charset="0"/>
            </a:rPr>
            <a:t>LOCAL URBAN DESIGN INTERVENTIONS</a:t>
          </a:r>
          <a:endParaRPr lang="en-US" sz="1700" dirty="0"/>
        </a:p>
      </dgm:t>
    </dgm:pt>
    <dgm:pt modelId="{0B8E0525-A574-774D-B501-CB971F8035AF}" type="parTrans" cxnId="{B0B06F5E-C89A-CA43-A302-FC3614490F4D}">
      <dgm:prSet custT="1"/>
      <dgm:spPr>
        <a:ln>
          <a:solidFill>
            <a:srgbClr val="960C34"/>
          </a:solidFill>
        </a:ln>
      </dgm:spPr>
      <dgm:t>
        <a:bodyPr/>
        <a:lstStyle/>
        <a:p>
          <a:endParaRPr lang="en-US" sz="1700"/>
        </a:p>
      </dgm:t>
    </dgm:pt>
    <dgm:pt modelId="{E6820B71-EAC7-1C4F-9BC7-9CC6A668C63A}" type="sibTrans" cxnId="{B0B06F5E-C89A-CA43-A302-FC3614490F4D}">
      <dgm:prSet/>
      <dgm:spPr/>
      <dgm:t>
        <a:bodyPr/>
        <a:lstStyle/>
        <a:p>
          <a:endParaRPr lang="en-US" sz="1700"/>
        </a:p>
      </dgm:t>
    </dgm:pt>
    <dgm:pt modelId="{F6021DFB-4D83-684B-8F6C-043A153267AD}">
      <dgm:prSet phldrT="[Text]" custT="1"/>
      <dgm:spPr>
        <a:solidFill>
          <a:srgbClr val="960C34"/>
        </a:solidFill>
      </dgm:spPr>
      <dgm:t>
        <a:bodyPr/>
        <a:lstStyle/>
        <a:p>
          <a:r>
            <a:rPr lang="en-GB" sz="1700" dirty="0">
              <a:effectLst/>
            </a:rPr>
            <a:t>Design </a:t>
          </a:r>
          <a:endParaRPr lang="en-US" sz="1700" dirty="0"/>
        </a:p>
      </dgm:t>
    </dgm:pt>
    <dgm:pt modelId="{54BB421B-4A3D-7E4D-B4E3-FA751AB2000A}" type="parTrans" cxnId="{C31F37D4-FFDC-4C4F-9BE8-B15580A45D71}">
      <dgm:prSet custT="1"/>
      <dgm:spPr>
        <a:ln>
          <a:solidFill>
            <a:srgbClr val="960C34"/>
          </a:solidFill>
        </a:ln>
      </dgm:spPr>
      <dgm:t>
        <a:bodyPr/>
        <a:lstStyle/>
        <a:p>
          <a:endParaRPr lang="en-US" sz="1700"/>
        </a:p>
      </dgm:t>
    </dgm:pt>
    <dgm:pt modelId="{987D81E9-1E80-8744-A292-EE38161B9AE4}" type="sibTrans" cxnId="{C31F37D4-FFDC-4C4F-9BE8-B15580A45D71}">
      <dgm:prSet/>
      <dgm:spPr/>
      <dgm:t>
        <a:bodyPr/>
        <a:lstStyle/>
        <a:p>
          <a:endParaRPr lang="en-US" sz="1700"/>
        </a:p>
      </dgm:t>
    </dgm:pt>
    <dgm:pt modelId="{48C53FD3-2832-8940-9097-A0153E218994}">
      <dgm:prSet custT="1"/>
      <dgm:spPr>
        <a:solidFill>
          <a:srgbClr val="960C34"/>
        </a:solidFill>
      </dgm:spPr>
      <dgm:t>
        <a:bodyPr/>
        <a:lstStyle/>
        <a:p>
          <a:r>
            <a:rPr lang="en-GB" sz="1700" b="1" dirty="0">
              <a:effectLst/>
            </a:rPr>
            <a:t>AIR POLLUTION </a:t>
          </a:r>
          <a:endParaRPr lang="en-US" sz="1700" b="1" dirty="0"/>
        </a:p>
      </dgm:t>
    </dgm:pt>
    <dgm:pt modelId="{C35742FC-AB47-ED42-8EF0-CF6C1F442183}" type="parTrans" cxnId="{F3EF670A-E4C3-F547-BD07-69920E4607D6}">
      <dgm:prSet custT="1"/>
      <dgm:spPr>
        <a:ln>
          <a:solidFill>
            <a:srgbClr val="960C34"/>
          </a:solidFill>
        </a:ln>
      </dgm:spPr>
      <dgm:t>
        <a:bodyPr/>
        <a:lstStyle/>
        <a:p>
          <a:endParaRPr lang="en-US" sz="1700"/>
        </a:p>
      </dgm:t>
    </dgm:pt>
    <dgm:pt modelId="{BA40E8B0-26B6-1847-9520-F104ACBD830A}" type="sibTrans" cxnId="{F3EF670A-E4C3-F547-BD07-69920E4607D6}">
      <dgm:prSet/>
      <dgm:spPr/>
      <dgm:t>
        <a:bodyPr/>
        <a:lstStyle/>
        <a:p>
          <a:endParaRPr lang="en-US" sz="1700"/>
        </a:p>
      </dgm:t>
    </dgm:pt>
    <dgm:pt modelId="{D3DF9CE7-CF98-1D47-8105-8A296823E169}">
      <dgm:prSet custT="1"/>
      <dgm:spPr>
        <a:solidFill>
          <a:srgbClr val="960C34"/>
        </a:solidFill>
      </dgm:spPr>
      <dgm:t>
        <a:bodyPr/>
        <a:lstStyle/>
        <a:p>
          <a:r>
            <a:rPr lang="en-GB" sz="1700" b="1" dirty="0">
              <a:effectLst/>
            </a:rPr>
            <a:t>INTEGRATED TRANSPORT AND URBAN PLANNING</a:t>
          </a:r>
          <a:endParaRPr lang="en-US" sz="1700" b="1" dirty="0"/>
        </a:p>
      </dgm:t>
    </dgm:pt>
    <dgm:pt modelId="{7F28E8A6-EEED-0043-B7FE-97E617F05C99}" type="parTrans" cxnId="{7B9C1F1A-7110-BE41-B364-78C69393FDE8}">
      <dgm:prSet custT="1"/>
      <dgm:spPr>
        <a:ln>
          <a:solidFill>
            <a:srgbClr val="960C34"/>
          </a:solidFill>
        </a:ln>
      </dgm:spPr>
      <dgm:t>
        <a:bodyPr/>
        <a:lstStyle/>
        <a:p>
          <a:endParaRPr lang="en-US" sz="1700"/>
        </a:p>
      </dgm:t>
    </dgm:pt>
    <dgm:pt modelId="{76EAF5D4-9EE7-5D45-AD90-2AF3C0AE10FF}" type="sibTrans" cxnId="{7B9C1F1A-7110-BE41-B364-78C69393FDE8}">
      <dgm:prSet/>
      <dgm:spPr/>
      <dgm:t>
        <a:bodyPr/>
        <a:lstStyle/>
        <a:p>
          <a:endParaRPr lang="en-US" sz="1700"/>
        </a:p>
      </dgm:t>
    </dgm:pt>
    <dgm:pt modelId="{5338C515-3850-A145-9706-3F1A1843E294}">
      <dgm:prSet custT="1"/>
      <dgm:spPr>
        <a:solidFill>
          <a:srgbClr val="960C34"/>
        </a:solidFill>
      </dgm:spPr>
      <dgm:t>
        <a:bodyPr/>
        <a:lstStyle/>
        <a:p>
          <a:r>
            <a:rPr lang="en-GB" sz="1700">
              <a:effectLst/>
            </a:rPr>
            <a:t>Demand management</a:t>
          </a:r>
          <a:endParaRPr lang="en-US" sz="1700"/>
        </a:p>
      </dgm:t>
    </dgm:pt>
    <dgm:pt modelId="{3B430A31-FD1C-C549-AADA-83290AB0378C}" type="parTrans" cxnId="{0B6E39F0-848D-FC49-99C5-B13F7B232311}">
      <dgm:prSet custT="1"/>
      <dgm:spPr>
        <a:ln>
          <a:solidFill>
            <a:srgbClr val="960C34"/>
          </a:solidFill>
        </a:ln>
      </dgm:spPr>
      <dgm:t>
        <a:bodyPr/>
        <a:lstStyle/>
        <a:p>
          <a:endParaRPr lang="en-US" sz="1700"/>
        </a:p>
      </dgm:t>
    </dgm:pt>
    <dgm:pt modelId="{B9EE14AD-24D3-164D-8D55-3FC534E9C788}" type="sibTrans" cxnId="{0B6E39F0-848D-FC49-99C5-B13F7B232311}">
      <dgm:prSet/>
      <dgm:spPr/>
      <dgm:t>
        <a:bodyPr/>
        <a:lstStyle/>
        <a:p>
          <a:endParaRPr lang="en-US" sz="1700"/>
        </a:p>
      </dgm:t>
    </dgm:pt>
    <dgm:pt modelId="{8D81344F-F5D2-4F46-9EAA-6F0A9592F567}">
      <dgm:prSet custT="1"/>
      <dgm:spPr>
        <a:solidFill>
          <a:srgbClr val="960C34"/>
        </a:solidFill>
      </dgm:spPr>
      <dgm:t>
        <a:bodyPr/>
        <a:lstStyle/>
        <a:p>
          <a:r>
            <a:rPr lang="en-US" sz="1700" dirty="0"/>
            <a:t>Density</a:t>
          </a:r>
        </a:p>
      </dgm:t>
    </dgm:pt>
    <dgm:pt modelId="{330F2296-7F0F-DA49-8F24-4E137EAEB60E}" type="parTrans" cxnId="{ABE53185-2685-894C-812D-03D350BF624B}">
      <dgm:prSet custT="1"/>
      <dgm:spPr>
        <a:ln>
          <a:solidFill>
            <a:srgbClr val="960C34"/>
          </a:solidFill>
        </a:ln>
      </dgm:spPr>
      <dgm:t>
        <a:bodyPr/>
        <a:lstStyle/>
        <a:p>
          <a:endParaRPr lang="en-US" sz="1700"/>
        </a:p>
      </dgm:t>
    </dgm:pt>
    <dgm:pt modelId="{E27CB34D-5FCE-B848-A1CE-97756CA08BD3}" type="sibTrans" cxnId="{ABE53185-2685-894C-812D-03D350BF624B}">
      <dgm:prSet/>
      <dgm:spPr/>
      <dgm:t>
        <a:bodyPr/>
        <a:lstStyle/>
        <a:p>
          <a:endParaRPr lang="en-US" sz="1700"/>
        </a:p>
      </dgm:t>
    </dgm:pt>
    <dgm:pt modelId="{C928D698-5F72-6846-8387-965EEA17A668}">
      <dgm:prSet custT="1"/>
      <dgm:spPr>
        <a:solidFill>
          <a:srgbClr val="960C34"/>
        </a:solidFill>
      </dgm:spPr>
      <dgm:t>
        <a:bodyPr/>
        <a:lstStyle/>
        <a:p>
          <a:r>
            <a:rPr lang="en-GB" sz="1700" dirty="0">
              <a:effectLst/>
            </a:rPr>
            <a:t>Distance to public transport</a:t>
          </a:r>
          <a:endParaRPr lang="en-US" sz="1700" dirty="0"/>
        </a:p>
      </dgm:t>
    </dgm:pt>
    <dgm:pt modelId="{8A34C4CF-E44E-2843-B616-2DB07CF8E0DC}" type="parTrans" cxnId="{B5DFB563-44AE-FA4A-B086-107E258E4444}">
      <dgm:prSet custT="1"/>
      <dgm:spPr>
        <a:ln>
          <a:solidFill>
            <a:srgbClr val="960C34"/>
          </a:solidFill>
        </a:ln>
      </dgm:spPr>
      <dgm:t>
        <a:bodyPr/>
        <a:lstStyle/>
        <a:p>
          <a:endParaRPr lang="en-US" sz="1700"/>
        </a:p>
      </dgm:t>
    </dgm:pt>
    <dgm:pt modelId="{15569682-52B2-3B4A-B191-B3F5D9E2FDC9}" type="sibTrans" cxnId="{B5DFB563-44AE-FA4A-B086-107E258E4444}">
      <dgm:prSet/>
      <dgm:spPr/>
      <dgm:t>
        <a:bodyPr/>
        <a:lstStyle/>
        <a:p>
          <a:endParaRPr lang="en-US" sz="1700"/>
        </a:p>
      </dgm:t>
    </dgm:pt>
    <dgm:pt modelId="{BB36BE5A-3817-294E-A8BD-F0BE81DF675F}">
      <dgm:prSet custT="1"/>
      <dgm:spPr>
        <a:solidFill>
          <a:srgbClr val="960C34"/>
        </a:solidFill>
      </dgm:spPr>
      <dgm:t>
        <a:bodyPr/>
        <a:lstStyle/>
        <a:p>
          <a:r>
            <a:rPr lang="en-GB" sz="1700" dirty="0">
              <a:effectLst/>
            </a:rPr>
            <a:t>Diversity</a:t>
          </a:r>
          <a:endParaRPr lang="en-US" sz="1700" dirty="0"/>
        </a:p>
      </dgm:t>
    </dgm:pt>
    <dgm:pt modelId="{F2A9BB1A-4A11-794B-99B1-E46FDDBB46F1}" type="parTrans" cxnId="{57F207D9-8568-3A4C-88FE-1CA0B9B3D35B}">
      <dgm:prSet custT="1"/>
      <dgm:spPr>
        <a:ln>
          <a:solidFill>
            <a:srgbClr val="960C34"/>
          </a:solidFill>
        </a:ln>
      </dgm:spPr>
      <dgm:t>
        <a:bodyPr/>
        <a:lstStyle/>
        <a:p>
          <a:endParaRPr lang="en-US" sz="1700"/>
        </a:p>
      </dgm:t>
    </dgm:pt>
    <dgm:pt modelId="{BEB20C44-5484-4046-A0FD-0B99378AEC5E}" type="sibTrans" cxnId="{57F207D9-8568-3A4C-88FE-1CA0B9B3D35B}">
      <dgm:prSet/>
      <dgm:spPr/>
      <dgm:t>
        <a:bodyPr/>
        <a:lstStyle/>
        <a:p>
          <a:endParaRPr lang="en-US" sz="1700"/>
        </a:p>
      </dgm:t>
    </dgm:pt>
    <dgm:pt modelId="{114147F8-1F05-7342-A319-84F6E92B74EC}">
      <dgm:prSet custT="1"/>
      <dgm:spPr>
        <a:solidFill>
          <a:srgbClr val="960C34"/>
        </a:solidFill>
      </dgm:spPr>
      <dgm:t>
        <a:bodyPr/>
        <a:lstStyle/>
        <a:p>
          <a:r>
            <a:rPr lang="en-GB" sz="1700" dirty="0">
              <a:effectLst/>
            </a:rPr>
            <a:t>Desirability</a:t>
          </a:r>
          <a:endParaRPr lang="en-US" sz="1700" dirty="0"/>
        </a:p>
      </dgm:t>
    </dgm:pt>
    <dgm:pt modelId="{B5C7739E-55A0-634E-BF79-3EAD4C0687D8}" type="parTrans" cxnId="{9D1B8726-5CF3-AD4C-B6E9-314F9A071C7D}">
      <dgm:prSet custT="1"/>
      <dgm:spPr>
        <a:ln>
          <a:solidFill>
            <a:srgbClr val="960C34"/>
          </a:solidFill>
        </a:ln>
      </dgm:spPr>
      <dgm:t>
        <a:bodyPr/>
        <a:lstStyle/>
        <a:p>
          <a:endParaRPr lang="en-US" sz="1700"/>
        </a:p>
      </dgm:t>
    </dgm:pt>
    <dgm:pt modelId="{1FA7EB0D-7A8D-FF40-A8FD-618FB4869F55}" type="sibTrans" cxnId="{9D1B8726-5CF3-AD4C-B6E9-314F9A071C7D}">
      <dgm:prSet/>
      <dgm:spPr/>
      <dgm:t>
        <a:bodyPr/>
        <a:lstStyle/>
        <a:p>
          <a:endParaRPr lang="en-US" sz="1700"/>
        </a:p>
      </dgm:t>
    </dgm:pt>
    <dgm:pt modelId="{32797CF0-052F-A14F-8B01-1CE72E25452A}">
      <dgm:prSet custT="1"/>
      <dgm:spPr>
        <a:solidFill>
          <a:srgbClr val="960C34"/>
        </a:solidFill>
      </dgm:spPr>
      <dgm:t>
        <a:bodyPr/>
        <a:lstStyle/>
        <a:p>
          <a:r>
            <a:rPr lang="en-GB" sz="1700" b="1" i="1" dirty="0">
              <a:effectLst/>
            </a:rPr>
            <a:t>GOVERNMENT INVESTMENT INDICATORS</a:t>
          </a:r>
          <a:endParaRPr lang="en-US" sz="1700" dirty="0"/>
        </a:p>
      </dgm:t>
    </dgm:pt>
    <dgm:pt modelId="{40C793FF-5A98-C345-B6C9-0B5FFEF116E6}" type="parTrans" cxnId="{0F9FC178-D598-2447-99C9-A6F614B0C3F5}">
      <dgm:prSet custT="1"/>
      <dgm:spPr>
        <a:ln>
          <a:solidFill>
            <a:srgbClr val="960C34"/>
          </a:solidFill>
        </a:ln>
      </dgm:spPr>
      <dgm:t>
        <a:bodyPr/>
        <a:lstStyle/>
        <a:p>
          <a:endParaRPr lang="en-US" sz="1700"/>
        </a:p>
      </dgm:t>
    </dgm:pt>
    <dgm:pt modelId="{713F94DE-9DB1-EB4C-8635-1A9C053986EA}" type="sibTrans" cxnId="{0F9FC178-D598-2447-99C9-A6F614B0C3F5}">
      <dgm:prSet/>
      <dgm:spPr/>
      <dgm:t>
        <a:bodyPr/>
        <a:lstStyle/>
        <a:p>
          <a:endParaRPr lang="en-US" sz="1700"/>
        </a:p>
      </dgm:t>
    </dgm:pt>
    <dgm:pt modelId="{6EF79EAB-EF4B-654F-9B23-AF1E512F6523}">
      <dgm:prSet custT="1"/>
      <dgm:spPr>
        <a:solidFill>
          <a:srgbClr val="960C34"/>
        </a:solidFill>
      </dgm:spPr>
      <dgm:t>
        <a:bodyPr/>
        <a:lstStyle/>
        <a:p>
          <a:r>
            <a:rPr lang="en-GB" sz="1700" dirty="0">
              <a:effectLst/>
            </a:rPr>
            <a:t>Transport infrastructure investment by mode</a:t>
          </a:r>
          <a:endParaRPr lang="en-US" sz="1700" dirty="0"/>
        </a:p>
      </dgm:t>
    </dgm:pt>
    <dgm:pt modelId="{D9BD4CA8-5379-0F43-8355-39DD8DBE2EF5}" type="parTrans" cxnId="{3755EBB4-8C9F-754C-871B-018948258BA3}">
      <dgm:prSet custT="1"/>
      <dgm:spPr>
        <a:ln>
          <a:solidFill>
            <a:srgbClr val="960C34"/>
          </a:solidFill>
        </a:ln>
      </dgm:spPr>
      <dgm:t>
        <a:bodyPr/>
        <a:lstStyle/>
        <a:p>
          <a:endParaRPr lang="en-US" sz="1700"/>
        </a:p>
      </dgm:t>
    </dgm:pt>
    <dgm:pt modelId="{146111D9-1F48-444A-A2B7-E5FD5F2988DD}" type="sibTrans" cxnId="{3755EBB4-8C9F-754C-871B-018948258BA3}">
      <dgm:prSet/>
      <dgm:spPr/>
      <dgm:t>
        <a:bodyPr/>
        <a:lstStyle/>
        <a:p>
          <a:endParaRPr lang="en-US" sz="1700"/>
        </a:p>
      </dgm:t>
    </dgm:pt>
    <dgm:pt modelId="{55C8D0F7-505B-914F-BDDD-31C4BAF8B2AD}" type="pres">
      <dgm:prSet presAssocID="{A965BF44-BEE8-0545-BEE6-E17C0F55943A}" presName="Name0" presStyleCnt="0">
        <dgm:presLayoutVars>
          <dgm:chPref val="1"/>
          <dgm:dir/>
          <dgm:animOne val="branch"/>
          <dgm:animLvl val="lvl"/>
          <dgm:resizeHandles val="exact"/>
        </dgm:presLayoutVars>
      </dgm:prSet>
      <dgm:spPr/>
      <dgm:t>
        <a:bodyPr/>
        <a:lstStyle/>
        <a:p>
          <a:endParaRPr lang="en-US"/>
        </a:p>
      </dgm:t>
    </dgm:pt>
    <dgm:pt modelId="{5211B4F5-7560-184A-B815-FDE6C5B5BF6A}" type="pres">
      <dgm:prSet presAssocID="{84574B4B-6704-DD4F-AC77-DF8A0F543AB6}" presName="root1" presStyleCnt="0"/>
      <dgm:spPr/>
    </dgm:pt>
    <dgm:pt modelId="{25EE23FA-C73D-5145-93AF-BBA6467DE52B}" type="pres">
      <dgm:prSet presAssocID="{84574B4B-6704-DD4F-AC77-DF8A0F543AB6}" presName="LevelOneTextNode" presStyleLbl="node0" presStyleIdx="0" presStyleCnt="1" custScaleX="190017" custLinFactX="-82335" custLinFactNeighborX="-100000" custLinFactNeighborY="570">
        <dgm:presLayoutVars>
          <dgm:chPref val="3"/>
        </dgm:presLayoutVars>
      </dgm:prSet>
      <dgm:spPr/>
      <dgm:t>
        <a:bodyPr/>
        <a:lstStyle/>
        <a:p>
          <a:endParaRPr lang="en-US"/>
        </a:p>
      </dgm:t>
    </dgm:pt>
    <dgm:pt modelId="{36149ED2-D604-A548-BEEF-2873FC8AF1A7}" type="pres">
      <dgm:prSet presAssocID="{84574B4B-6704-DD4F-AC77-DF8A0F543AB6}" presName="level2hierChild" presStyleCnt="0"/>
      <dgm:spPr/>
    </dgm:pt>
    <dgm:pt modelId="{2F7BF405-1874-504A-A7B2-E61F8E6E7289}" type="pres">
      <dgm:prSet presAssocID="{7F28E8A6-EEED-0043-B7FE-97E617F05C99}" presName="conn2-1" presStyleLbl="parChTrans1D2" presStyleIdx="0" presStyleCnt="5"/>
      <dgm:spPr/>
      <dgm:t>
        <a:bodyPr/>
        <a:lstStyle/>
        <a:p>
          <a:endParaRPr lang="en-US"/>
        </a:p>
      </dgm:t>
    </dgm:pt>
    <dgm:pt modelId="{4E7896CF-9268-B14A-8F35-B71F218E5965}" type="pres">
      <dgm:prSet presAssocID="{7F28E8A6-EEED-0043-B7FE-97E617F05C99}" presName="connTx" presStyleLbl="parChTrans1D2" presStyleIdx="0" presStyleCnt="5"/>
      <dgm:spPr/>
      <dgm:t>
        <a:bodyPr/>
        <a:lstStyle/>
        <a:p>
          <a:endParaRPr lang="en-US"/>
        </a:p>
      </dgm:t>
    </dgm:pt>
    <dgm:pt modelId="{76D9EA4D-AD70-6C42-AAAA-0E22D843C5B1}" type="pres">
      <dgm:prSet presAssocID="{D3DF9CE7-CF98-1D47-8105-8A296823E169}" presName="root2" presStyleCnt="0"/>
      <dgm:spPr/>
    </dgm:pt>
    <dgm:pt modelId="{F5BBEC3C-9384-294D-8B7B-56744E49ADAB}" type="pres">
      <dgm:prSet presAssocID="{D3DF9CE7-CF98-1D47-8105-8A296823E169}" presName="LevelTwoTextNode" presStyleLbl="node2" presStyleIdx="0" presStyleCnt="5" custScaleY="153854">
        <dgm:presLayoutVars>
          <dgm:chPref val="3"/>
        </dgm:presLayoutVars>
      </dgm:prSet>
      <dgm:spPr/>
      <dgm:t>
        <a:bodyPr/>
        <a:lstStyle/>
        <a:p>
          <a:endParaRPr lang="en-US"/>
        </a:p>
      </dgm:t>
    </dgm:pt>
    <dgm:pt modelId="{9FC1C2A2-2131-6A4F-89A5-3931AD512554}" type="pres">
      <dgm:prSet presAssocID="{D3DF9CE7-CF98-1D47-8105-8A296823E169}" presName="level3hierChild" presStyleCnt="0"/>
      <dgm:spPr/>
    </dgm:pt>
    <dgm:pt modelId="{E5655398-D8C4-F44F-A8EF-64B582D4DEA4}" type="pres">
      <dgm:prSet presAssocID="{C35742FC-AB47-ED42-8EF0-CF6C1F442183}" presName="conn2-1" presStyleLbl="parChTrans1D2" presStyleIdx="1" presStyleCnt="5"/>
      <dgm:spPr/>
      <dgm:t>
        <a:bodyPr/>
        <a:lstStyle/>
        <a:p>
          <a:endParaRPr lang="en-US"/>
        </a:p>
      </dgm:t>
    </dgm:pt>
    <dgm:pt modelId="{EA50EB3D-1377-0842-A613-C58F787005BD}" type="pres">
      <dgm:prSet presAssocID="{C35742FC-AB47-ED42-8EF0-CF6C1F442183}" presName="connTx" presStyleLbl="parChTrans1D2" presStyleIdx="1" presStyleCnt="5"/>
      <dgm:spPr/>
      <dgm:t>
        <a:bodyPr/>
        <a:lstStyle/>
        <a:p>
          <a:endParaRPr lang="en-US"/>
        </a:p>
      </dgm:t>
    </dgm:pt>
    <dgm:pt modelId="{782FB156-C291-F94B-A487-16A727886D3B}" type="pres">
      <dgm:prSet presAssocID="{48C53FD3-2832-8940-9097-A0153E218994}" presName="root2" presStyleCnt="0"/>
      <dgm:spPr/>
    </dgm:pt>
    <dgm:pt modelId="{7DC69DB5-55CE-2D40-A16B-5ADA6EDFE10C}" type="pres">
      <dgm:prSet presAssocID="{48C53FD3-2832-8940-9097-A0153E218994}" presName="LevelTwoTextNode" presStyleLbl="node2" presStyleIdx="1" presStyleCnt="5">
        <dgm:presLayoutVars>
          <dgm:chPref val="3"/>
        </dgm:presLayoutVars>
      </dgm:prSet>
      <dgm:spPr/>
      <dgm:t>
        <a:bodyPr/>
        <a:lstStyle/>
        <a:p>
          <a:endParaRPr lang="en-US"/>
        </a:p>
      </dgm:t>
    </dgm:pt>
    <dgm:pt modelId="{C74426ED-FC93-DE41-8A87-9DD669C240BC}" type="pres">
      <dgm:prSet presAssocID="{48C53FD3-2832-8940-9097-A0153E218994}" presName="level3hierChild" presStyleCnt="0"/>
      <dgm:spPr/>
    </dgm:pt>
    <dgm:pt modelId="{59F68CD1-82F9-D347-B52C-8C5073EB1C62}" type="pres">
      <dgm:prSet presAssocID="{86CE638D-71DD-6941-93B6-D1F1D21EF6E3}" presName="conn2-1" presStyleLbl="parChTrans1D2" presStyleIdx="2" presStyleCnt="5"/>
      <dgm:spPr/>
      <dgm:t>
        <a:bodyPr/>
        <a:lstStyle/>
        <a:p>
          <a:endParaRPr lang="en-US"/>
        </a:p>
      </dgm:t>
    </dgm:pt>
    <dgm:pt modelId="{C5523464-EA48-CE4C-BF5D-0D39E11BDC8F}" type="pres">
      <dgm:prSet presAssocID="{86CE638D-71DD-6941-93B6-D1F1D21EF6E3}" presName="connTx" presStyleLbl="parChTrans1D2" presStyleIdx="2" presStyleCnt="5"/>
      <dgm:spPr/>
      <dgm:t>
        <a:bodyPr/>
        <a:lstStyle/>
        <a:p>
          <a:endParaRPr lang="en-US"/>
        </a:p>
      </dgm:t>
    </dgm:pt>
    <dgm:pt modelId="{E0144A16-C467-7944-99BA-80411B596DE5}" type="pres">
      <dgm:prSet presAssocID="{415DFA46-D968-4542-993E-A58BFD3AB025}" presName="root2" presStyleCnt="0"/>
      <dgm:spPr/>
    </dgm:pt>
    <dgm:pt modelId="{214EF1FC-C5BF-7244-96DC-5C5A615FFAF1}" type="pres">
      <dgm:prSet presAssocID="{415DFA46-D968-4542-993E-A58BFD3AB025}" presName="LevelTwoTextNode" presStyleLbl="node2" presStyleIdx="2" presStyleCnt="5" custScaleY="217810">
        <dgm:presLayoutVars>
          <dgm:chPref val="3"/>
        </dgm:presLayoutVars>
      </dgm:prSet>
      <dgm:spPr/>
      <dgm:t>
        <a:bodyPr/>
        <a:lstStyle/>
        <a:p>
          <a:endParaRPr lang="en-US"/>
        </a:p>
      </dgm:t>
    </dgm:pt>
    <dgm:pt modelId="{1D3766E9-FD75-D745-B652-F2D50F101941}" type="pres">
      <dgm:prSet presAssocID="{415DFA46-D968-4542-993E-A58BFD3AB025}" presName="level3hierChild" presStyleCnt="0"/>
      <dgm:spPr/>
    </dgm:pt>
    <dgm:pt modelId="{EF15DE75-2E05-D94A-8A7C-14F97A6F18B2}" type="pres">
      <dgm:prSet presAssocID="{42407D34-BABB-8143-B15A-BBE2F2AB0533}" presName="conn2-1" presStyleLbl="parChTrans1D3" presStyleIdx="0" presStyleCnt="9"/>
      <dgm:spPr/>
      <dgm:t>
        <a:bodyPr/>
        <a:lstStyle/>
        <a:p>
          <a:endParaRPr lang="en-US"/>
        </a:p>
      </dgm:t>
    </dgm:pt>
    <dgm:pt modelId="{917B497E-D75B-EB4C-935F-84D2451C849D}" type="pres">
      <dgm:prSet presAssocID="{42407D34-BABB-8143-B15A-BBE2F2AB0533}" presName="connTx" presStyleLbl="parChTrans1D3" presStyleIdx="0" presStyleCnt="9"/>
      <dgm:spPr/>
      <dgm:t>
        <a:bodyPr/>
        <a:lstStyle/>
        <a:p>
          <a:endParaRPr lang="en-US"/>
        </a:p>
      </dgm:t>
    </dgm:pt>
    <dgm:pt modelId="{9B77F370-EC9C-804F-809B-AD8064754150}" type="pres">
      <dgm:prSet presAssocID="{EC375D1E-19CB-214C-BAE4-7536C46E2528}" presName="root2" presStyleCnt="0"/>
      <dgm:spPr/>
    </dgm:pt>
    <dgm:pt modelId="{CEBA8889-900C-D948-9357-52621E953E54}" type="pres">
      <dgm:prSet presAssocID="{EC375D1E-19CB-214C-BAE4-7536C46E2528}" presName="LevelTwoTextNode" presStyleLbl="node3" presStyleIdx="0" presStyleCnt="9">
        <dgm:presLayoutVars>
          <dgm:chPref val="3"/>
        </dgm:presLayoutVars>
      </dgm:prSet>
      <dgm:spPr/>
      <dgm:t>
        <a:bodyPr/>
        <a:lstStyle/>
        <a:p>
          <a:endParaRPr lang="en-US"/>
        </a:p>
      </dgm:t>
    </dgm:pt>
    <dgm:pt modelId="{886F37DF-08A8-5145-B31A-1E4F833099B8}" type="pres">
      <dgm:prSet presAssocID="{EC375D1E-19CB-214C-BAE4-7536C46E2528}" presName="level3hierChild" presStyleCnt="0"/>
      <dgm:spPr/>
    </dgm:pt>
    <dgm:pt modelId="{F0D2A28A-2652-5242-A2AE-06EC6BF4BB9A}" type="pres">
      <dgm:prSet presAssocID="{D78741F1-0833-124F-A46A-2984939C65CF}" presName="conn2-1" presStyleLbl="parChTrans1D3" presStyleIdx="1" presStyleCnt="9"/>
      <dgm:spPr/>
      <dgm:t>
        <a:bodyPr/>
        <a:lstStyle/>
        <a:p>
          <a:endParaRPr lang="en-US"/>
        </a:p>
      </dgm:t>
    </dgm:pt>
    <dgm:pt modelId="{D8A3D7C5-C959-EC42-AA6D-272DEC8D93CB}" type="pres">
      <dgm:prSet presAssocID="{D78741F1-0833-124F-A46A-2984939C65CF}" presName="connTx" presStyleLbl="parChTrans1D3" presStyleIdx="1" presStyleCnt="9"/>
      <dgm:spPr/>
      <dgm:t>
        <a:bodyPr/>
        <a:lstStyle/>
        <a:p>
          <a:endParaRPr lang="en-US"/>
        </a:p>
      </dgm:t>
    </dgm:pt>
    <dgm:pt modelId="{86CA978D-9247-3048-B266-040464311496}" type="pres">
      <dgm:prSet presAssocID="{FA3AD87F-29E5-8742-B784-0DE8B0514D26}" presName="root2" presStyleCnt="0"/>
      <dgm:spPr/>
    </dgm:pt>
    <dgm:pt modelId="{3EBD899C-2E63-364B-9DB5-EA284ECA809F}" type="pres">
      <dgm:prSet presAssocID="{FA3AD87F-29E5-8742-B784-0DE8B0514D26}" presName="LevelTwoTextNode" presStyleLbl="node3" presStyleIdx="1" presStyleCnt="9">
        <dgm:presLayoutVars>
          <dgm:chPref val="3"/>
        </dgm:presLayoutVars>
      </dgm:prSet>
      <dgm:spPr/>
      <dgm:t>
        <a:bodyPr/>
        <a:lstStyle/>
        <a:p>
          <a:endParaRPr lang="en-US"/>
        </a:p>
      </dgm:t>
    </dgm:pt>
    <dgm:pt modelId="{3415BED8-F50A-4D4F-A816-49A3421C5AAC}" type="pres">
      <dgm:prSet presAssocID="{FA3AD87F-29E5-8742-B784-0DE8B0514D26}" presName="level3hierChild" presStyleCnt="0"/>
      <dgm:spPr/>
    </dgm:pt>
    <dgm:pt modelId="{0A0DEA54-B7E2-134F-88B1-14F972F10640}" type="pres">
      <dgm:prSet presAssocID="{3B430A31-FD1C-C549-AADA-83290AB0378C}" presName="conn2-1" presStyleLbl="parChTrans1D3" presStyleIdx="2" presStyleCnt="9"/>
      <dgm:spPr/>
      <dgm:t>
        <a:bodyPr/>
        <a:lstStyle/>
        <a:p>
          <a:endParaRPr lang="en-US"/>
        </a:p>
      </dgm:t>
    </dgm:pt>
    <dgm:pt modelId="{B2838A70-58D9-AF48-AFE8-F1445793F4E9}" type="pres">
      <dgm:prSet presAssocID="{3B430A31-FD1C-C549-AADA-83290AB0378C}" presName="connTx" presStyleLbl="parChTrans1D3" presStyleIdx="2" presStyleCnt="9"/>
      <dgm:spPr/>
      <dgm:t>
        <a:bodyPr/>
        <a:lstStyle/>
        <a:p>
          <a:endParaRPr lang="en-US"/>
        </a:p>
      </dgm:t>
    </dgm:pt>
    <dgm:pt modelId="{6768C91B-B0A2-F045-B2D7-993CAAE98002}" type="pres">
      <dgm:prSet presAssocID="{5338C515-3850-A145-9706-3F1A1843E294}" presName="root2" presStyleCnt="0"/>
      <dgm:spPr/>
    </dgm:pt>
    <dgm:pt modelId="{891BF25A-F6AE-034A-A8E8-DC80BDBA5BC0}" type="pres">
      <dgm:prSet presAssocID="{5338C515-3850-A145-9706-3F1A1843E294}" presName="LevelTwoTextNode" presStyleLbl="node3" presStyleIdx="2" presStyleCnt="9">
        <dgm:presLayoutVars>
          <dgm:chPref val="3"/>
        </dgm:presLayoutVars>
      </dgm:prSet>
      <dgm:spPr/>
      <dgm:t>
        <a:bodyPr/>
        <a:lstStyle/>
        <a:p>
          <a:endParaRPr lang="en-US"/>
        </a:p>
      </dgm:t>
    </dgm:pt>
    <dgm:pt modelId="{9E9B6173-0DA2-3A41-A135-86FD21A79533}" type="pres">
      <dgm:prSet presAssocID="{5338C515-3850-A145-9706-3F1A1843E294}" presName="level3hierChild" presStyleCnt="0"/>
      <dgm:spPr/>
    </dgm:pt>
    <dgm:pt modelId="{93375FCA-9264-AA41-BDD4-9E68B4E879D0}" type="pres">
      <dgm:prSet presAssocID="{0B8E0525-A574-774D-B501-CB971F8035AF}" presName="conn2-1" presStyleLbl="parChTrans1D2" presStyleIdx="3" presStyleCnt="5"/>
      <dgm:spPr/>
      <dgm:t>
        <a:bodyPr/>
        <a:lstStyle/>
        <a:p>
          <a:endParaRPr lang="en-US"/>
        </a:p>
      </dgm:t>
    </dgm:pt>
    <dgm:pt modelId="{D9E53591-0D1B-F94A-B43A-114FAFAED392}" type="pres">
      <dgm:prSet presAssocID="{0B8E0525-A574-774D-B501-CB971F8035AF}" presName="connTx" presStyleLbl="parChTrans1D2" presStyleIdx="3" presStyleCnt="5"/>
      <dgm:spPr/>
      <dgm:t>
        <a:bodyPr/>
        <a:lstStyle/>
        <a:p>
          <a:endParaRPr lang="en-US"/>
        </a:p>
      </dgm:t>
    </dgm:pt>
    <dgm:pt modelId="{02E2406A-7447-7940-B708-34612CE871F0}" type="pres">
      <dgm:prSet presAssocID="{455C5CCE-0F8A-5649-A98F-E615A63E64CB}" presName="root2" presStyleCnt="0"/>
      <dgm:spPr/>
    </dgm:pt>
    <dgm:pt modelId="{CECD1F51-9ED8-9341-81B5-5480DC8A2372}" type="pres">
      <dgm:prSet presAssocID="{455C5CCE-0F8A-5649-A98F-E615A63E64CB}" presName="LevelTwoTextNode" presStyleLbl="node2" presStyleIdx="3" presStyleCnt="5" custScaleY="184810">
        <dgm:presLayoutVars>
          <dgm:chPref val="3"/>
        </dgm:presLayoutVars>
      </dgm:prSet>
      <dgm:spPr/>
      <dgm:t>
        <a:bodyPr/>
        <a:lstStyle/>
        <a:p>
          <a:endParaRPr lang="en-US"/>
        </a:p>
      </dgm:t>
    </dgm:pt>
    <dgm:pt modelId="{0EC713B6-6F37-A545-87D4-0676542B5996}" type="pres">
      <dgm:prSet presAssocID="{455C5CCE-0F8A-5649-A98F-E615A63E64CB}" presName="level3hierChild" presStyleCnt="0"/>
      <dgm:spPr/>
    </dgm:pt>
    <dgm:pt modelId="{3763F54C-5BAB-B947-9508-F7838B7DB3CD}" type="pres">
      <dgm:prSet presAssocID="{54BB421B-4A3D-7E4D-B4E3-FA751AB2000A}" presName="conn2-1" presStyleLbl="parChTrans1D3" presStyleIdx="3" presStyleCnt="9"/>
      <dgm:spPr/>
      <dgm:t>
        <a:bodyPr/>
        <a:lstStyle/>
        <a:p>
          <a:endParaRPr lang="en-US"/>
        </a:p>
      </dgm:t>
    </dgm:pt>
    <dgm:pt modelId="{778ADDEC-97F4-ED40-94C5-6B0EFAFFB3A2}" type="pres">
      <dgm:prSet presAssocID="{54BB421B-4A3D-7E4D-B4E3-FA751AB2000A}" presName="connTx" presStyleLbl="parChTrans1D3" presStyleIdx="3" presStyleCnt="9"/>
      <dgm:spPr/>
      <dgm:t>
        <a:bodyPr/>
        <a:lstStyle/>
        <a:p>
          <a:endParaRPr lang="en-US"/>
        </a:p>
      </dgm:t>
    </dgm:pt>
    <dgm:pt modelId="{D3AB4240-804B-7F47-9AAC-34EC408891D3}" type="pres">
      <dgm:prSet presAssocID="{F6021DFB-4D83-684B-8F6C-043A153267AD}" presName="root2" presStyleCnt="0"/>
      <dgm:spPr/>
    </dgm:pt>
    <dgm:pt modelId="{38986071-63DA-2A45-A2AD-D26A12AD0E99}" type="pres">
      <dgm:prSet presAssocID="{F6021DFB-4D83-684B-8F6C-043A153267AD}" presName="LevelTwoTextNode" presStyleLbl="node3" presStyleIdx="3" presStyleCnt="9">
        <dgm:presLayoutVars>
          <dgm:chPref val="3"/>
        </dgm:presLayoutVars>
      </dgm:prSet>
      <dgm:spPr/>
      <dgm:t>
        <a:bodyPr/>
        <a:lstStyle/>
        <a:p>
          <a:endParaRPr lang="en-US"/>
        </a:p>
      </dgm:t>
    </dgm:pt>
    <dgm:pt modelId="{522A7EDE-3F60-4742-ADEB-B2EFBB759F2C}" type="pres">
      <dgm:prSet presAssocID="{F6021DFB-4D83-684B-8F6C-043A153267AD}" presName="level3hierChild" presStyleCnt="0"/>
      <dgm:spPr/>
    </dgm:pt>
    <dgm:pt modelId="{2F1DCE03-C2AD-474A-A76D-11AB3600085C}" type="pres">
      <dgm:prSet presAssocID="{330F2296-7F0F-DA49-8F24-4E137EAEB60E}" presName="conn2-1" presStyleLbl="parChTrans1D3" presStyleIdx="4" presStyleCnt="9"/>
      <dgm:spPr/>
      <dgm:t>
        <a:bodyPr/>
        <a:lstStyle/>
        <a:p>
          <a:endParaRPr lang="en-US"/>
        </a:p>
      </dgm:t>
    </dgm:pt>
    <dgm:pt modelId="{6D4A9F1B-99C7-764A-A0FF-2DF0BB936D1F}" type="pres">
      <dgm:prSet presAssocID="{330F2296-7F0F-DA49-8F24-4E137EAEB60E}" presName="connTx" presStyleLbl="parChTrans1D3" presStyleIdx="4" presStyleCnt="9"/>
      <dgm:spPr/>
      <dgm:t>
        <a:bodyPr/>
        <a:lstStyle/>
        <a:p>
          <a:endParaRPr lang="en-US"/>
        </a:p>
      </dgm:t>
    </dgm:pt>
    <dgm:pt modelId="{44DE2834-8152-6D41-B695-F137A879838A}" type="pres">
      <dgm:prSet presAssocID="{8D81344F-F5D2-4F46-9EAA-6F0A9592F567}" presName="root2" presStyleCnt="0"/>
      <dgm:spPr/>
    </dgm:pt>
    <dgm:pt modelId="{4297382D-EB29-114B-B855-3005E1EB59F9}" type="pres">
      <dgm:prSet presAssocID="{8D81344F-F5D2-4F46-9EAA-6F0A9592F567}" presName="LevelTwoTextNode" presStyleLbl="node3" presStyleIdx="4" presStyleCnt="9">
        <dgm:presLayoutVars>
          <dgm:chPref val="3"/>
        </dgm:presLayoutVars>
      </dgm:prSet>
      <dgm:spPr/>
      <dgm:t>
        <a:bodyPr/>
        <a:lstStyle/>
        <a:p>
          <a:endParaRPr lang="en-US"/>
        </a:p>
      </dgm:t>
    </dgm:pt>
    <dgm:pt modelId="{840942C0-16E4-094F-AC7C-FEE1571B0EDA}" type="pres">
      <dgm:prSet presAssocID="{8D81344F-F5D2-4F46-9EAA-6F0A9592F567}" presName="level3hierChild" presStyleCnt="0"/>
      <dgm:spPr/>
    </dgm:pt>
    <dgm:pt modelId="{F312FC31-3904-7843-B011-1CCBAD4E23E5}" type="pres">
      <dgm:prSet presAssocID="{8A34C4CF-E44E-2843-B616-2DB07CF8E0DC}" presName="conn2-1" presStyleLbl="parChTrans1D3" presStyleIdx="5" presStyleCnt="9"/>
      <dgm:spPr/>
      <dgm:t>
        <a:bodyPr/>
        <a:lstStyle/>
        <a:p>
          <a:endParaRPr lang="en-US"/>
        </a:p>
      </dgm:t>
    </dgm:pt>
    <dgm:pt modelId="{8981499A-A1CA-0F41-A415-BEF4B7FE0186}" type="pres">
      <dgm:prSet presAssocID="{8A34C4CF-E44E-2843-B616-2DB07CF8E0DC}" presName="connTx" presStyleLbl="parChTrans1D3" presStyleIdx="5" presStyleCnt="9"/>
      <dgm:spPr/>
      <dgm:t>
        <a:bodyPr/>
        <a:lstStyle/>
        <a:p>
          <a:endParaRPr lang="en-US"/>
        </a:p>
      </dgm:t>
    </dgm:pt>
    <dgm:pt modelId="{92A0D61A-4428-A14B-A215-EA903982CEC6}" type="pres">
      <dgm:prSet presAssocID="{C928D698-5F72-6846-8387-965EEA17A668}" presName="root2" presStyleCnt="0"/>
      <dgm:spPr/>
    </dgm:pt>
    <dgm:pt modelId="{3314CA9F-2876-894D-83CC-2D0E393E80E3}" type="pres">
      <dgm:prSet presAssocID="{C928D698-5F72-6846-8387-965EEA17A668}" presName="LevelTwoTextNode" presStyleLbl="node3" presStyleIdx="5" presStyleCnt="9">
        <dgm:presLayoutVars>
          <dgm:chPref val="3"/>
        </dgm:presLayoutVars>
      </dgm:prSet>
      <dgm:spPr/>
      <dgm:t>
        <a:bodyPr/>
        <a:lstStyle/>
        <a:p>
          <a:endParaRPr lang="en-US"/>
        </a:p>
      </dgm:t>
    </dgm:pt>
    <dgm:pt modelId="{E36F8B2E-07F1-9A48-A218-2799C0C41C23}" type="pres">
      <dgm:prSet presAssocID="{C928D698-5F72-6846-8387-965EEA17A668}" presName="level3hierChild" presStyleCnt="0"/>
      <dgm:spPr/>
    </dgm:pt>
    <dgm:pt modelId="{F9E28AA9-DA02-954C-96A8-C02CF32A114A}" type="pres">
      <dgm:prSet presAssocID="{F2A9BB1A-4A11-794B-99B1-E46FDDBB46F1}" presName="conn2-1" presStyleLbl="parChTrans1D3" presStyleIdx="6" presStyleCnt="9"/>
      <dgm:spPr/>
      <dgm:t>
        <a:bodyPr/>
        <a:lstStyle/>
        <a:p>
          <a:endParaRPr lang="en-US"/>
        </a:p>
      </dgm:t>
    </dgm:pt>
    <dgm:pt modelId="{C23BB4AC-9BAE-564F-AB00-E8FB6DE15846}" type="pres">
      <dgm:prSet presAssocID="{F2A9BB1A-4A11-794B-99B1-E46FDDBB46F1}" presName="connTx" presStyleLbl="parChTrans1D3" presStyleIdx="6" presStyleCnt="9"/>
      <dgm:spPr/>
      <dgm:t>
        <a:bodyPr/>
        <a:lstStyle/>
        <a:p>
          <a:endParaRPr lang="en-US"/>
        </a:p>
      </dgm:t>
    </dgm:pt>
    <dgm:pt modelId="{765ADB3B-0FB8-2C4C-8778-3DB90D04CA84}" type="pres">
      <dgm:prSet presAssocID="{BB36BE5A-3817-294E-A8BD-F0BE81DF675F}" presName="root2" presStyleCnt="0"/>
      <dgm:spPr/>
    </dgm:pt>
    <dgm:pt modelId="{40B41DFC-BA37-5347-A4B8-55BC7A491C06}" type="pres">
      <dgm:prSet presAssocID="{BB36BE5A-3817-294E-A8BD-F0BE81DF675F}" presName="LevelTwoTextNode" presStyleLbl="node3" presStyleIdx="6" presStyleCnt="9">
        <dgm:presLayoutVars>
          <dgm:chPref val="3"/>
        </dgm:presLayoutVars>
      </dgm:prSet>
      <dgm:spPr/>
      <dgm:t>
        <a:bodyPr/>
        <a:lstStyle/>
        <a:p>
          <a:endParaRPr lang="en-US"/>
        </a:p>
      </dgm:t>
    </dgm:pt>
    <dgm:pt modelId="{3FDF7CAE-15CB-C94D-BE8C-064A8746665F}" type="pres">
      <dgm:prSet presAssocID="{BB36BE5A-3817-294E-A8BD-F0BE81DF675F}" presName="level3hierChild" presStyleCnt="0"/>
      <dgm:spPr/>
    </dgm:pt>
    <dgm:pt modelId="{F2D4F349-BDC3-E943-B0E3-A1DCFB0BABF6}" type="pres">
      <dgm:prSet presAssocID="{B5C7739E-55A0-634E-BF79-3EAD4C0687D8}" presName="conn2-1" presStyleLbl="parChTrans1D3" presStyleIdx="7" presStyleCnt="9"/>
      <dgm:spPr/>
      <dgm:t>
        <a:bodyPr/>
        <a:lstStyle/>
        <a:p>
          <a:endParaRPr lang="en-US"/>
        </a:p>
      </dgm:t>
    </dgm:pt>
    <dgm:pt modelId="{676B0C15-9C9B-2445-BED9-1B93FC1EBA7B}" type="pres">
      <dgm:prSet presAssocID="{B5C7739E-55A0-634E-BF79-3EAD4C0687D8}" presName="connTx" presStyleLbl="parChTrans1D3" presStyleIdx="7" presStyleCnt="9"/>
      <dgm:spPr/>
      <dgm:t>
        <a:bodyPr/>
        <a:lstStyle/>
        <a:p>
          <a:endParaRPr lang="en-US"/>
        </a:p>
      </dgm:t>
    </dgm:pt>
    <dgm:pt modelId="{348D3186-E726-E14D-AA88-41C9F7DAD2F2}" type="pres">
      <dgm:prSet presAssocID="{114147F8-1F05-7342-A319-84F6E92B74EC}" presName="root2" presStyleCnt="0"/>
      <dgm:spPr/>
    </dgm:pt>
    <dgm:pt modelId="{744A7FBD-F896-BB41-B217-7892E3D0B944}" type="pres">
      <dgm:prSet presAssocID="{114147F8-1F05-7342-A319-84F6E92B74EC}" presName="LevelTwoTextNode" presStyleLbl="node3" presStyleIdx="7" presStyleCnt="9">
        <dgm:presLayoutVars>
          <dgm:chPref val="3"/>
        </dgm:presLayoutVars>
      </dgm:prSet>
      <dgm:spPr/>
      <dgm:t>
        <a:bodyPr/>
        <a:lstStyle/>
        <a:p>
          <a:endParaRPr lang="en-US"/>
        </a:p>
      </dgm:t>
    </dgm:pt>
    <dgm:pt modelId="{853291D8-010E-834F-8AD2-17DF4CBBC25C}" type="pres">
      <dgm:prSet presAssocID="{114147F8-1F05-7342-A319-84F6E92B74EC}" presName="level3hierChild" presStyleCnt="0"/>
      <dgm:spPr/>
    </dgm:pt>
    <dgm:pt modelId="{2AA816E4-4061-594A-8630-106846F3778D}" type="pres">
      <dgm:prSet presAssocID="{40C793FF-5A98-C345-B6C9-0B5FFEF116E6}" presName="conn2-1" presStyleLbl="parChTrans1D2" presStyleIdx="4" presStyleCnt="5"/>
      <dgm:spPr/>
      <dgm:t>
        <a:bodyPr/>
        <a:lstStyle/>
        <a:p>
          <a:endParaRPr lang="en-US"/>
        </a:p>
      </dgm:t>
    </dgm:pt>
    <dgm:pt modelId="{7E6B2AAB-5E9E-D847-9369-044923AD2689}" type="pres">
      <dgm:prSet presAssocID="{40C793FF-5A98-C345-B6C9-0B5FFEF116E6}" presName="connTx" presStyleLbl="parChTrans1D2" presStyleIdx="4" presStyleCnt="5"/>
      <dgm:spPr/>
      <dgm:t>
        <a:bodyPr/>
        <a:lstStyle/>
        <a:p>
          <a:endParaRPr lang="en-US"/>
        </a:p>
      </dgm:t>
    </dgm:pt>
    <dgm:pt modelId="{86ABAAEA-E42A-2744-AE6A-01AF6DD3EDBB}" type="pres">
      <dgm:prSet presAssocID="{32797CF0-052F-A14F-8B01-1CE72E25452A}" presName="root2" presStyleCnt="0"/>
      <dgm:spPr/>
    </dgm:pt>
    <dgm:pt modelId="{D78FB6BD-E0AA-D948-A0E1-7AF8E728C9C4}" type="pres">
      <dgm:prSet presAssocID="{32797CF0-052F-A14F-8B01-1CE72E25452A}" presName="LevelTwoTextNode" presStyleLbl="node2" presStyleIdx="4" presStyleCnt="5" custScaleY="184355">
        <dgm:presLayoutVars>
          <dgm:chPref val="3"/>
        </dgm:presLayoutVars>
      </dgm:prSet>
      <dgm:spPr/>
      <dgm:t>
        <a:bodyPr/>
        <a:lstStyle/>
        <a:p>
          <a:endParaRPr lang="en-US"/>
        </a:p>
      </dgm:t>
    </dgm:pt>
    <dgm:pt modelId="{73EE879F-35EE-6841-A8EA-DC72C31B2249}" type="pres">
      <dgm:prSet presAssocID="{32797CF0-052F-A14F-8B01-1CE72E25452A}" presName="level3hierChild" presStyleCnt="0"/>
      <dgm:spPr/>
    </dgm:pt>
    <dgm:pt modelId="{BD343159-75BD-4C42-9CAD-B3B88641A191}" type="pres">
      <dgm:prSet presAssocID="{D9BD4CA8-5379-0F43-8355-39DD8DBE2EF5}" presName="conn2-1" presStyleLbl="parChTrans1D3" presStyleIdx="8" presStyleCnt="9"/>
      <dgm:spPr/>
      <dgm:t>
        <a:bodyPr/>
        <a:lstStyle/>
        <a:p>
          <a:endParaRPr lang="en-US"/>
        </a:p>
      </dgm:t>
    </dgm:pt>
    <dgm:pt modelId="{9293A5BC-64F2-5043-A967-9E2631916436}" type="pres">
      <dgm:prSet presAssocID="{D9BD4CA8-5379-0F43-8355-39DD8DBE2EF5}" presName="connTx" presStyleLbl="parChTrans1D3" presStyleIdx="8" presStyleCnt="9"/>
      <dgm:spPr/>
      <dgm:t>
        <a:bodyPr/>
        <a:lstStyle/>
        <a:p>
          <a:endParaRPr lang="en-US"/>
        </a:p>
      </dgm:t>
    </dgm:pt>
    <dgm:pt modelId="{148303BB-A555-EF48-9271-558220620BD0}" type="pres">
      <dgm:prSet presAssocID="{6EF79EAB-EF4B-654F-9B23-AF1E512F6523}" presName="root2" presStyleCnt="0"/>
      <dgm:spPr/>
    </dgm:pt>
    <dgm:pt modelId="{EB58FA31-EDAC-0B49-9710-2091C7430F2C}" type="pres">
      <dgm:prSet presAssocID="{6EF79EAB-EF4B-654F-9B23-AF1E512F6523}" presName="LevelTwoTextNode" presStyleLbl="node3" presStyleIdx="8" presStyleCnt="9" custScaleY="192828">
        <dgm:presLayoutVars>
          <dgm:chPref val="3"/>
        </dgm:presLayoutVars>
      </dgm:prSet>
      <dgm:spPr/>
      <dgm:t>
        <a:bodyPr/>
        <a:lstStyle/>
        <a:p>
          <a:endParaRPr lang="en-US"/>
        </a:p>
      </dgm:t>
    </dgm:pt>
    <dgm:pt modelId="{C3C7BAB1-BE0D-574C-A739-92265BFE21E3}" type="pres">
      <dgm:prSet presAssocID="{6EF79EAB-EF4B-654F-9B23-AF1E512F6523}" presName="level3hierChild" presStyleCnt="0"/>
      <dgm:spPr/>
    </dgm:pt>
  </dgm:ptLst>
  <dgm:cxnLst>
    <dgm:cxn modelId="{4DC94C3D-588B-A848-AA04-57C13C3B1F2E}" type="presOf" srcId="{42407D34-BABB-8143-B15A-BBE2F2AB0533}" destId="{EF15DE75-2E05-D94A-8A7C-14F97A6F18B2}" srcOrd="0" destOrd="0" presId="urn:microsoft.com/office/officeart/2008/layout/HorizontalMultiLevelHierarchy"/>
    <dgm:cxn modelId="{D7FC4F73-11C8-4B4A-954A-24CFA79255F5}" type="presOf" srcId="{5338C515-3850-A145-9706-3F1A1843E294}" destId="{891BF25A-F6AE-034A-A8E8-DC80BDBA5BC0}" srcOrd="0" destOrd="0" presId="urn:microsoft.com/office/officeart/2008/layout/HorizontalMultiLevelHierarchy"/>
    <dgm:cxn modelId="{4C83D420-5F63-BD45-9A82-54CA2C218B4C}" type="presOf" srcId="{84574B4B-6704-DD4F-AC77-DF8A0F543AB6}" destId="{25EE23FA-C73D-5145-93AF-BBA6467DE52B}" srcOrd="0" destOrd="0" presId="urn:microsoft.com/office/officeart/2008/layout/HorizontalMultiLevelHierarchy"/>
    <dgm:cxn modelId="{08173AC8-F0F4-6746-B657-F09050E7DD63}" type="presOf" srcId="{48C53FD3-2832-8940-9097-A0153E218994}" destId="{7DC69DB5-55CE-2D40-A16B-5ADA6EDFE10C}" srcOrd="0" destOrd="0" presId="urn:microsoft.com/office/officeart/2008/layout/HorizontalMultiLevelHierarchy"/>
    <dgm:cxn modelId="{995B67E1-6771-E749-A943-17A07A2B0288}" type="presOf" srcId="{7F28E8A6-EEED-0043-B7FE-97E617F05C99}" destId="{4E7896CF-9268-B14A-8F35-B71F218E5965}" srcOrd="1" destOrd="0" presId="urn:microsoft.com/office/officeart/2008/layout/HorizontalMultiLevelHierarchy"/>
    <dgm:cxn modelId="{D2034AEF-A662-494F-A508-AE0ED104F020}" srcId="{84574B4B-6704-DD4F-AC77-DF8A0F543AB6}" destId="{415DFA46-D968-4542-993E-A58BFD3AB025}" srcOrd="2" destOrd="0" parTransId="{86CE638D-71DD-6941-93B6-D1F1D21EF6E3}" sibTransId="{AE710398-D1F5-6143-93A2-7E8095394DCE}"/>
    <dgm:cxn modelId="{C5B79641-DB30-C044-8EDF-2FF4CD4C3479}" type="presOf" srcId="{F2A9BB1A-4A11-794B-99B1-E46FDDBB46F1}" destId="{C23BB4AC-9BAE-564F-AB00-E8FB6DE15846}" srcOrd="1" destOrd="0" presId="urn:microsoft.com/office/officeart/2008/layout/HorizontalMultiLevelHierarchy"/>
    <dgm:cxn modelId="{608688C3-39F6-3E48-B84D-5029F423A6F2}" type="presOf" srcId="{D78741F1-0833-124F-A46A-2984939C65CF}" destId="{F0D2A28A-2652-5242-A2AE-06EC6BF4BB9A}" srcOrd="0" destOrd="0" presId="urn:microsoft.com/office/officeart/2008/layout/HorizontalMultiLevelHierarchy"/>
    <dgm:cxn modelId="{CA1F7C59-F8A0-D442-8025-F46939720A2F}" srcId="{415DFA46-D968-4542-993E-A58BFD3AB025}" destId="{FA3AD87F-29E5-8742-B784-0DE8B0514D26}" srcOrd="1" destOrd="0" parTransId="{D78741F1-0833-124F-A46A-2984939C65CF}" sibTransId="{786AA4EB-1CF4-0A49-B720-B91F051C04BF}"/>
    <dgm:cxn modelId="{B5DFB563-44AE-FA4A-B086-107E258E4444}" srcId="{455C5CCE-0F8A-5649-A98F-E615A63E64CB}" destId="{C928D698-5F72-6846-8387-965EEA17A668}" srcOrd="2" destOrd="0" parTransId="{8A34C4CF-E44E-2843-B616-2DB07CF8E0DC}" sibTransId="{15569682-52B2-3B4A-B191-B3F5D9E2FDC9}"/>
    <dgm:cxn modelId="{5371DC2F-5E91-D24C-8D6D-C041C0645A04}" type="presOf" srcId="{C35742FC-AB47-ED42-8EF0-CF6C1F442183}" destId="{EA50EB3D-1377-0842-A613-C58F787005BD}" srcOrd="1" destOrd="0" presId="urn:microsoft.com/office/officeart/2008/layout/HorizontalMultiLevelHierarchy"/>
    <dgm:cxn modelId="{3755EBB4-8C9F-754C-871B-018948258BA3}" srcId="{32797CF0-052F-A14F-8B01-1CE72E25452A}" destId="{6EF79EAB-EF4B-654F-9B23-AF1E512F6523}" srcOrd="0" destOrd="0" parTransId="{D9BD4CA8-5379-0F43-8355-39DD8DBE2EF5}" sibTransId="{146111D9-1F48-444A-A2B7-E5FD5F2988DD}"/>
    <dgm:cxn modelId="{17C49CB0-4435-524B-9CD4-52B0B1B9DEC8}" type="presOf" srcId="{3B430A31-FD1C-C549-AADA-83290AB0378C}" destId="{B2838A70-58D9-AF48-AFE8-F1445793F4E9}" srcOrd="1" destOrd="0" presId="urn:microsoft.com/office/officeart/2008/layout/HorizontalMultiLevelHierarchy"/>
    <dgm:cxn modelId="{9563BA36-0CFA-C64F-8E50-62504A3E9015}" type="presOf" srcId="{C35742FC-AB47-ED42-8EF0-CF6C1F442183}" destId="{E5655398-D8C4-F44F-A8EF-64B582D4DEA4}" srcOrd="0" destOrd="0" presId="urn:microsoft.com/office/officeart/2008/layout/HorizontalMultiLevelHierarchy"/>
    <dgm:cxn modelId="{5DCC5930-17BF-774B-8906-3005066093E4}" type="presOf" srcId="{C928D698-5F72-6846-8387-965EEA17A668}" destId="{3314CA9F-2876-894D-83CC-2D0E393E80E3}" srcOrd="0" destOrd="0" presId="urn:microsoft.com/office/officeart/2008/layout/HorizontalMultiLevelHierarchy"/>
    <dgm:cxn modelId="{C31F37D4-FFDC-4C4F-9BE8-B15580A45D71}" srcId="{455C5CCE-0F8A-5649-A98F-E615A63E64CB}" destId="{F6021DFB-4D83-684B-8F6C-043A153267AD}" srcOrd="0" destOrd="0" parTransId="{54BB421B-4A3D-7E4D-B4E3-FA751AB2000A}" sibTransId="{987D81E9-1E80-8744-A292-EE38161B9AE4}"/>
    <dgm:cxn modelId="{EEA7CF11-5FB0-534A-958A-A70A1DE6B6D0}" type="presOf" srcId="{D3DF9CE7-CF98-1D47-8105-8A296823E169}" destId="{F5BBEC3C-9384-294D-8B7B-56744E49ADAB}" srcOrd="0" destOrd="0" presId="urn:microsoft.com/office/officeart/2008/layout/HorizontalMultiLevelHierarchy"/>
    <dgm:cxn modelId="{E6C0C9A4-4978-8A4E-8366-88DEE6BF1EFF}" type="presOf" srcId="{B5C7739E-55A0-634E-BF79-3EAD4C0687D8}" destId="{F2D4F349-BDC3-E943-B0E3-A1DCFB0BABF6}" srcOrd="0" destOrd="0" presId="urn:microsoft.com/office/officeart/2008/layout/HorizontalMultiLevelHierarchy"/>
    <dgm:cxn modelId="{5FAFD732-423C-1843-825C-B83C64B4F704}" type="presOf" srcId="{42407D34-BABB-8143-B15A-BBE2F2AB0533}" destId="{917B497E-D75B-EB4C-935F-84D2451C849D}" srcOrd="1" destOrd="0" presId="urn:microsoft.com/office/officeart/2008/layout/HorizontalMultiLevelHierarchy"/>
    <dgm:cxn modelId="{77ABB01A-DBF5-4A43-96C8-DCC459C5052C}" type="presOf" srcId="{B5C7739E-55A0-634E-BF79-3EAD4C0687D8}" destId="{676B0C15-9C9B-2445-BED9-1B93FC1EBA7B}" srcOrd="1" destOrd="0" presId="urn:microsoft.com/office/officeart/2008/layout/HorizontalMultiLevelHierarchy"/>
    <dgm:cxn modelId="{5086A556-0A8D-AC4A-9F19-472D4D101126}" type="presOf" srcId="{54BB421B-4A3D-7E4D-B4E3-FA751AB2000A}" destId="{778ADDEC-97F4-ED40-94C5-6B0EFAFFB3A2}" srcOrd="1" destOrd="0" presId="urn:microsoft.com/office/officeart/2008/layout/HorizontalMultiLevelHierarchy"/>
    <dgm:cxn modelId="{DD62597A-C2CE-9546-A5BF-56D8329A2793}" type="presOf" srcId="{EC375D1E-19CB-214C-BAE4-7536C46E2528}" destId="{CEBA8889-900C-D948-9357-52621E953E54}" srcOrd="0" destOrd="0" presId="urn:microsoft.com/office/officeart/2008/layout/HorizontalMultiLevelHierarchy"/>
    <dgm:cxn modelId="{0812D6B2-FF8E-5A4E-98EE-A0B87306A2EF}" type="presOf" srcId="{40C793FF-5A98-C345-B6C9-0B5FFEF116E6}" destId="{2AA816E4-4061-594A-8630-106846F3778D}" srcOrd="0" destOrd="0" presId="urn:microsoft.com/office/officeart/2008/layout/HorizontalMultiLevelHierarchy"/>
    <dgm:cxn modelId="{A0010701-87A6-C345-8015-13837511F4E1}" type="presOf" srcId="{D9BD4CA8-5379-0F43-8355-39DD8DBE2EF5}" destId="{BD343159-75BD-4C42-9CAD-B3B88641A191}" srcOrd="0" destOrd="0" presId="urn:microsoft.com/office/officeart/2008/layout/HorizontalMultiLevelHierarchy"/>
    <dgm:cxn modelId="{1270152C-E7BD-4749-8274-229AFA956EED}" type="presOf" srcId="{8D81344F-F5D2-4F46-9EAA-6F0A9592F567}" destId="{4297382D-EB29-114B-B855-3005E1EB59F9}" srcOrd="0" destOrd="0" presId="urn:microsoft.com/office/officeart/2008/layout/HorizontalMultiLevelHierarchy"/>
    <dgm:cxn modelId="{D2B60677-6505-F844-8FD4-854A0B1F44B6}" type="presOf" srcId="{F2A9BB1A-4A11-794B-99B1-E46FDDBB46F1}" destId="{F9E28AA9-DA02-954C-96A8-C02CF32A114A}" srcOrd="0" destOrd="0" presId="urn:microsoft.com/office/officeart/2008/layout/HorizontalMultiLevelHierarchy"/>
    <dgm:cxn modelId="{E37F8558-03B4-3348-AC04-1ED56D4F9A74}" type="presOf" srcId="{32797CF0-052F-A14F-8B01-1CE72E25452A}" destId="{D78FB6BD-E0AA-D948-A0E1-7AF8E728C9C4}" srcOrd="0" destOrd="0" presId="urn:microsoft.com/office/officeart/2008/layout/HorizontalMultiLevelHierarchy"/>
    <dgm:cxn modelId="{A23B1F7A-8107-0C4D-9A1F-1567ED4AE855}" type="presOf" srcId="{8A34C4CF-E44E-2843-B616-2DB07CF8E0DC}" destId="{F312FC31-3904-7843-B011-1CCBAD4E23E5}" srcOrd="0" destOrd="0" presId="urn:microsoft.com/office/officeart/2008/layout/HorizontalMultiLevelHierarchy"/>
    <dgm:cxn modelId="{2C724F7B-1F9E-B446-BA82-16D45128B3DF}" type="presOf" srcId="{330F2296-7F0F-DA49-8F24-4E137EAEB60E}" destId="{6D4A9F1B-99C7-764A-A0FF-2DF0BB936D1F}" srcOrd="1" destOrd="0" presId="urn:microsoft.com/office/officeart/2008/layout/HorizontalMultiLevelHierarchy"/>
    <dgm:cxn modelId="{06E91CEE-67A8-6644-B336-0AE60C310590}" type="presOf" srcId="{455C5CCE-0F8A-5649-A98F-E615A63E64CB}" destId="{CECD1F51-9ED8-9341-81B5-5480DC8A2372}" srcOrd="0" destOrd="0" presId="urn:microsoft.com/office/officeart/2008/layout/HorizontalMultiLevelHierarchy"/>
    <dgm:cxn modelId="{B8A7239E-D796-704B-98D2-01DC4D3C7675}" type="presOf" srcId="{D78741F1-0833-124F-A46A-2984939C65CF}" destId="{D8A3D7C5-C959-EC42-AA6D-272DEC8D93CB}" srcOrd="1" destOrd="0" presId="urn:microsoft.com/office/officeart/2008/layout/HorizontalMultiLevelHierarchy"/>
    <dgm:cxn modelId="{388112D2-D8B5-3945-A919-BB7F9EA0DD10}" type="presOf" srcId="{8A34C4CF-E44E-2843-B616-2DB07CF8E0DC}" destId="{8981499A-A1CA-0F41-A415-BEF4B7FE0186}" srcOrd="1" destOrd="0" presId="urn:microsoft.com/office/officeart/2008/layout/HorizontalMultiLevelHierarchy"/>
    <dgm:cxn modelId="{57F207D9-8568-3A4C-88FE-1CA0B9B3D35B}" srcId="{455C5CCE-0F8A-5649-A98F-E615A63E64CB}" destId="{BB36BE5A-3817-294E-A8BD-F0BE81DF675F}" srcOrd="3" destOrd="0" parTransId="{F2A9BB1A-4A11-794B-99B1-E46FDDBB46F1}" sibTransId="{BEB20C44-5484-4046-A0FD-0B99378AEC5E}"/>
    <dgm:cxn modelId="{B3EAD37A-B5B9-2A44-822C-F0F2983D25E3}" type="presOf" srcId="{FA3AD87F-29E5-8742-B784-0DE8B0514D26}" destId="{3EBD899C-2E63-364B-9DB5-EA284ECA809F}" srcOrd="0" destOrd="0" presId="urn:microsoft.com/office/officeart/2008/layout/HorizontalMultiLevelHierarchy"/>
    <dgm:cxn modelId="{45F8F6C5-1E74-1247-857E-1BF02087EA61}" type="presOf" srcId="{0B8E0525-A574-774D-B501-CB971F8035AF}" destId="{D9E53591-0D1B-F94A-B43A-114FAFAED392}" srcOrd="1" destOrd="0" presId="urn:microsoft.com/office/officeart/2008/layout/HorizontalMultiLevelHierarchy"/>
    <dgm:cxn modelId="{6A091B2D-FC7F-3944-9E97-BADE8F073754}" type="presOf" srcId="{0B8E0525-A574-774D-B501-CB971F8035AF}" destId="{93375FCA-9264-AA41-BDD4-9E68B4E879D0}" srcOrd="0" destOrd="0" presId="urn:microsoft.com/office/officeart/2008/layout/HorizontalMultiLevelHierarchy"/>
    <dgm:cxn modelId="{A982C4EC-B156-814D-AC54-9F6321D094D3}" type="presOf" srcId="{F6021DFB-4D83-684B-8F6C-043A153267AD}" destId="{38986071-63DA-2A45-A2AD-D26A12AD0E99}" srcOrd="0" destOrd="0" presId="urn:microsoft.com/office/officeart/2008/layout/HorizontalMultiLevelHierarchy"/>
    <dgm:cxn modelId="{BE25FEC1-9B88-C148-8111-38E9E8FFA924}" type="presOf" srcId="{86CE638D-71DD-6941-93B6-D1F1D21EF6E3}" destId="{59F68CD1-82F9-D347-B52C-8C5073EB1C62}" srcOrd="0" destOrd="0" presId="urn:microsoft.com/office/officeart/2008/layout/HorizontalMultiLevelHierarchy"/>
    <dgm:cxn modelId="{95ABD04E-05C4-7B41-BBE1-C34597070CFF}" type="presOf" srcId="{54BB421B-4A3D-7E4D-B4E3-FA751AB2000A}" destId="{3763F54C-5BAB-B947-9508-F7838B7DB3CD}" srcOrd="0" destOrd="0" presId="urn:microsoft.com/office/officeart/2008/layout/HorizontalMultiLevelHierarchy"/>
    <dgm:cxn modelId="{B848C4E3-D624-1148-8B92-5BDA2BF3A10E}" type="presOf" srcId="{3B430A31-FD1C-C549-AADA-83290AB0378C}" destId="{0A0DEA54-B7E2-134F-88B1-14F972F10640}" srcOrd="0" destOrd="0" presId="urn:microsoft.com/office/officeart/2008/layout/HorizontalMultiLevelHierarchy"/>
    <dgm:cxn modelId="{8FCB2B21-2605-3249-85F2-45D3B41F83C5}" type="presOf" srcId="{40C793FF-5A98-C345-B6C9-0B5FFEF116E6}" destId="{7E6B2AAB-5E9E-D847-9369-044923AD2689}" srcOrd="1" destOrd="0" presId="urn:microsoft.com/office/officeart/2008/layout/HorizontalMultiLevelHierarchy"/>
    <dgm:cxn modelId="{A0089091-19FC-4245-8D5F-2E8F0EEC3F6C}" type="presOf" srcId="{86CE638D-71DD-6941-93B6-D1F1D21EF6E3}" destId="{C5523464-EA48-CE4C-BF5D-0D39E11BDC8F}" srcOrd="1" destOrd="0" presId="urn:microsoft.com/office/officeart/2008/layout/HorizontalMultiLevelHierarchy"/>
    <dgm:cxn modelId="{133EC83D-B569-6F4D-A407-1FE5E4E03BFC}" type="presOf" srcId="{330F2296-7F0F-DA49-8F24-4E137EAEB60E}" destId="{2F1DCE03-C2AD-474A-A76D-11AB3600085C}" srcOrd="0" destOrd="0" presId="urn:microsoft.com/office/officeart/2008/layout/HorizontalMultiLevelHierarchy"/>
    <dgm:cxn modelId="{8E1D906F-0E01-6A41-B123-ADC1691C023D}" type="presOf" srcId="{415DFA46-D968-4542-993E-A58BFD3AB025}" destId="{214EF1FC-C5BF-7244-96DC-5C5A615FFAF1}" srcOrd="0" destOrd="0" presId="urn:microsoft.com/office/officeart/2008/layout/HorizontalMultiLevelHierarchy"/>
    <dgm:cxn modelId="{85C4D348-66E2-464B-A676-0CE84F6320A4}" type="presOf" srcId="{A965BF44-BEE8-0545-BEE6-E17C0F55943A}" destId="{55C8D0F7-505B-914F-BDDD-31C4BAF8B2AD}" srcOrd="0" destOrd="0" presId="urn:microsoft.com/office/officeart/2008/layout/HorizontalMultiLevelHierarchy"/>
    <dgm:cxn modelId="{F62397B5-BFB3-EC4D-839D-AB66F6F01F97}" type="presOf" srcId="{7F28E8A6-EEED-0043-B7FE-97E617F05C99}" destId="{2F7BF405-1874-504A-A7B2-E61F8E6E7289}" srcOrd="0" destOrd="0" presId="urn:microsoft.com/office/officeart/2008/layout/HorizontalMultiLevelHierarchy"/>
    <dgm:cxn modelId="{3B223A91-BA15-2C40-A150-0C5CC490CF61}" type="presOf" srcId="{D9BD4CA8-5379-0F43-8355-39DD8DBE2EF5}" destId="{9293A5BC-64F2-5043-A967-9E2631916436}" srcOrd="1" destOrd="0" presId="urn:microsoft.com/office/officeart/2008/layout/HorizontalMultiLevelHierarchy"/>
    <dgm:cxn modelId="{ABE53185-2685-894C-812D-03D350BF624B}" srcId="{455C5CCE-0F8A-5649-A98F-E615A63E64CB}" destId="{8D81344F-F5D2-4F46-9EAA-6F0A9592F567}" srcOrd="1" destOrd="0" parTransId="{330F2296-7F0F-DA49-8F24-4E137EAEB60E}" sibTransId="{E27CB34D-5FCE-B848-A1CE-97756CA08BD3}"/>
    <dgm:cxn modelId="{F3EF670A-E4C3-F547-BD07-69920E4607D6}" srcId="{84574B4B-6704-DD4F-AC77-DF8A0F543AB6}" destId="{48C53FD3-2832-8940-9097-A0153E218994}" srcOrd="1" destOrd="0" parTransId="{C35742FC-AB47-ED42-8EF0-CF6C1F442183}" sibTransId="{BA40E8B0-26B6-1847-9520-F104ACBD830A}"/>
    <dgm:cxn modelId="{9D1B8726-5CF3-AD4C-B6E9-314F9A071C7D}" srcId="{455C5CCE-0F8A-5649-A98F-E615A63E64CB}" destId="{114147F8-1F05-7342-A319-84F6E92B74EC}" srcOrd="4" destOrd="0" parTransId="{B5C7739E-55A0-634E-BF79-3EAD4C0687D8}" sibTransId="{1FA7EB0D-7A8D-FF40-A8FD-618FB4869F55}"/>
    <dgm:cxn modelId="{A9E850A9-AED9-7F46-A343-8C986658CCD9}" srcId="{A965BF44-BEE8-0545-BEE6-E17C0F55943A}" destId="{84574B4B-6704-DD4F-AC77-DF8A0F543AB6}" srcOrd="0" destOrd="0" parTransId="{14E4CAAC-1456-F049-A70B-55029B5FC87F}" sibTransId="{5B940215-6E90-3740-BF56-9C8550F1962D}"/>
    <dgm:cxn modelId="{7B9C1F1A-7110-BE41-B364-78C69393FDE8}" srcId="{84574B4B-6704-DD4F-AC77-DF8A0F543AB6}" destId="{D3DF9CE7-CF98-1D47-8105-8A296823E169}" srcOrd="0" destOrd="0" parTransId="{7F28E8A6-EEED-0043-B7FE-97E617F05C99}" sibTransId="{76EAF5D4-9EE7-5D45-AD90-2AF3C0AE10FF}"/>
    <dgm:cxn modelId="{81918928-8697-EF4D-B029-18599CC7FF1B}" type="presOf" srcId="{BB36BE5A-3817-294E-A8BD-F0BE81DF675F}" destId="{40B41DFC-BA37-5347-A4B8-55BC7A491C06}" srcOrd="0" destOrd="0" presId="urn:microsoft.com/office/officeart/2008/layout/HorizontalMultiLevelHierarchy"/>
    <dgm:cxn modelId="{B0B06F5E-C89A-CA43-A302-FC3614490F4D}" srcId="{84574B4B-6704-DD4F-AC77-DF8A0F543AB6}" destId="{455C5CCE-0F8A-5649-A98F-E615A63E64CB}" srcOrd="3" destOrd="0" parTransId="{0B8E0525-A574-774D-B501-CB971F8035AF}" sibTransId="{E6820B71-EAC7-1C4F-9BC7-9CC6A668C63A}"/>
    <dgm:cxn modelId="{C5B8D082-8863-6041-98BC-FA597E8E0866}" srcId="{415DFA46-D968-4542-993E-A58BFD3AB025}" destId="{EC375D1E-19CB-214C-BAE4-7536C46E2528}" srcOrd="0" destOrd="0" parTransId="{42407D34-BABB-8143-B15A-BBE2F2AB0533}" sibTransId="{1371FD16-AB4D-EE44-8810-5E924CC623F3}"/>
    <dgm:cxn modelId="{7C2308D9-784A-5D47-8979-F07701CBF2E3}" type="presOf" srcId="{6EF79EAB-EF4B-654F-9B23-AF1E512F6523}" destId="{EB58FA31-EDAC-0B49-9710-2091C7430F2C}" srcOrd="0" destOrd="0" presId="urn:microsoft.com/office/officeart/2008/layout/HorizontalMultiLevelHierarchy"/>
    <dgm:cxn modelId="{0F9FC178-D598-2447-99C9-A6F614B0C3F5}" srcId="{84574B4B-6704-DD4F-AC77-DF8A0F543AB6}" destId="{32797CF0-052F-A14F-8B01-1CE72E25452A}" srcOrd="4" destOrd="0" parTransId="{40C793FF-5A98-C345-B6C9-0B5FFEF116E6}" sibTransId="{713F94DE-9DB1-EB4C-8635-1A9C053986EA}"/>
    <dgm:cxn modelId="{98EFC2E4-0F9B-DE42-97DF-A434A22806BC}" type="presOf" srcId="{114147F8-1F05-7342-A319-84F6E92B74EC}" destId="{744A7FBD-F896-BB41-B217-7892E3D0B944}" srcOrd="0" destOrd="0" presId="urn:microsoft.com/office/officeart/2008/layout/HorizontalMultiLevelHierarchy"/>
    <dgm:cxn modelId="{0B6E39F0-848D-FC49-99C5-B13F7B232311}" srcId="{415DFA46-D968-4542-993E-A58BFD3AB025}" destId="{5338C515-3850-A145-9706-3F1A1843E294}" srcOrd="2" destOrd="0" parTransId="{3B430A31-FD1C-C549-AADA-83290AB0378C}" sibTransId="{B9EE14AD-24D3-164D-8D55-3FC534E9C788}"/>
    <dgm:cxn modelId="{DB6696DD-9D2C-E841-B770-C4AC8D81D3C4}" type="presParOf" srcId="{55C8D0F7-505B-914F-BDDD-31C4BAF8B2AD}" destId="{5211B4F5-7560-184A-B815-FDE6C5B5BF6A}" srcOrd="0" destOrd="0" presId="urn:microsoft.com/office/officeart/2008/layout/HorizontalMultiLevelHierarchy"/>
    <dgm:cxn modelId="{A6348CCB-372D-8349-9DF2-790B84E558AB}" type="presParOf" srcId="{5211B4F5-7560-184A-B815-FDE6C5B5BF6A}" destId="{25EE23FA-C73D-5145-93AF-BBA6467DE52B}" srcOrd="0" destOrd="0" presId="urn:microsoft.com/office/officeart/2008/layout/HorizontalMultiLevelHierarchy"/>
    <dgm:cxn modelId="{4AE25875-C057-454D-825F-AF66C9A24EBE}" type="presParOf" srcId="{5211B4F5-7560-184A-B815-FDE6C5B5BF6A}" destId="{36149ED2-D604-A548-BEEF-2873FC8AF1A7}" srcOrd="1" destOrd="0" presId="urn:microsoft.com/office/officeart/2008/layout/HorizontalMultiLevelHierarchy"/>
    <dgm:cxn modelId="{32A1E471-A75C-6649-A04B-839A1CB4992D}" type="presParOf" srcId="{36149ED2-D604-A548-BEEF-2873FC8AF1A7}" destId="{2F7BF405-1874-504A-A7B2-E61F8E6E7289}" srcOrd="0" destOrd="0" presId="urn:microsoft.com/office/officeart/2008/layout/HorizontalMultiLevelHierarchy"/>
    <dgm:cxn modelId="{F15B07EA-0A1F-1D44-98A6-B7A22D99CCE6}" type="presParOf" srcId="{2F7BF405-1874-504A-A7B2-E61F8E6E7289}" destId="{4E7896CF-9268-B14A-8F35-B71F218E5965}" srcOrd="0" destOrd="0" presId="urn:microsoft.com/office/officeart/2008/layout/HorizontalMultiLevelHierarchy"/>
    <dgm:cxn modelId="{4B388A6E-2633-D34D-8270-B76550F9D1B1}" type="presParOf" srcId="{36149ED2-D604-A548-BEEF-2873FC8AF1A7}" destId="{76D9EA4D-AD70-6C42-AAAA-0E22D843C5B1}" srcOrd="1" destOrd="0" presId="urn:microsoft.com/office/officeart/2008/layout/HorizontalMultiLevelHierarchy"/>
    <dgm:cxn modelId="{D6A7A7C9-2137-8648-A25A-C529974C337C}" type="presParOf" srcId="{76D9EA4D-AD70-6C42-AAAA-0E22D843C5B1}" destId="{F5BBEC3C-9384-294D-8B7B-56744E49ADAB}" srcOrd="0" destOrd="0" presId="urn:microsoft.com/office/officeart/2008/layout/HorizontalMultiLevelHierarchy"/>
    <dgm:cxn modelId="{95683D87-152B-A042-95D6-3FAE32CE2D07}" type="presParOf" srcId="{76D9EA4D-AD70-6C42-AAAA-0E22D843C5B1}" destId="{9FC1C2A2-2131-6A4F-89A5-3931AD512554}" srcOrd="1" destOrd="0" presId="urn:microsoft.com/office/officeart/2008/layout/HorizontalMultiLevelHierarchy"/>
    <dgm:cxn modelId="{26F80A41-7787-1E49-B8C3-572876EAC031}" type="presParOf" srcId="{36149ED2-D604-A548-BEEF-2873FC8AF1A7}" destId="{E5655398-D8C4-F44F-A8EF-64B582D4DEA4}" srcOrd="2" destOrd="0" presId="urn:microsoft.com/office/officeart/2008/layout/HorizontalMultiLevelHierarchy"/>
    <dgm:cxn modelId="{77DEB2DB-4CAF-4249-8A10-CADA619AA02A}" type="presParOf" srcId="{E5655398-D8C4-F44F-A8EF-64B582D4DEA4}" destId="{EA50EB3D-1377-0842-A613-C58F787005BD}" srcOrd="0" destOrd="0" presId="urn:microsoft.com/office/officeart/2008/layout/HorizontalMultiLevelHierarchy"/>
    <dgm:cxn modelId="{A6135E22-EEFD-7C45-99E2-C0366AD03C06}" type="presParOf" srcId="{36149ED2-D604-A548-BEEF-2873FC8AF1A7}" destId="{782FB156-C291-F94B-A487-16A727886D3B}" srcOrd="3" destOrd="0" presId="urn:microsoft.com/office/officeart/2008/layout/HorizontalMultiLevelHierarchy"/>
    <dgm:cxn modelId="{6DBF6A0A-F78A-F740-A864-2ED35BC21ABF}" type="presParOf" srcId="{782FB156-C291-F94B-A487-16A727886D3B}" destId="{7DC69DB5-55CE-2D40-A16B-5ADA6EDFE10C}" srcOrd="0" destOrd="0" presId="urn:microsoft.com/office/officeart/2008/layout/HorizontalMultiLevelHierarchy"/>
    <dgm:cxn modelId="{BC7FC467-FE15-8B41-B85D-5C445E44C084}" type="presParOf" srcId="{782FB156-C291-F94B-A487-16A727886D3B}" destId="{C74426ED-FC93-DE41-8A87-9DD669C240BC}" srcOrd="1" destOrd="0" presId="urn:microsoft.com/office/officeart/2008/layout/HorizontalMultiLevelHierarchy"/>
    <dgm:cxn modelId="{D1DE8C7E-4477-1B4A-8C0F-BA9012133E49}" type="presParOf" srcId="{36149ED2-D604-A548-BEEF-2873FC8AF1A7}" destId="{59F68CD1-82F9-D347-B52C-8C5073EB1C62}" srcOrd="4" destOrd="0" presId="urn:microsoft.com/office/officeart/2008/layout/HorizontalMultiLevelHierarchy"/>
    <dgm:cxn modelId="{3E29E742-D1E7-1841-946F-1AEA3A6916A3}" type="presParOf" srcId="{59F68CD1-82F9-D347-B52C-8C5073EB1C62}" destId="{C5523464-EA48-CE4C-BF5D-0D39E11BDC8F}" srcOrd="0" destOrd="0" presId="urn:microsoft.com/office/officeart/2008/layout/HorizontalMultiLevelHierarchy"/>
    <dgm:cxn modelId="{6C5DDA45-4F38-F34A-A36F-495951BC96F0}" type="presParOf" srcId="{36149ED2-D604-A548-BEEF-2873FC8AF1A7}" destId="{E0144A16-C467-7944-99BA-80411B596DE5}" srcOrd="5" destOrd="0" presId="urn:microsoft.com/office/officeart/2008/layout/HorizontalMultiLevelHierarchy"/>
    <dgm:cxn modelId="{3C422F33-A3D8-8E4F-91B8-DBC15F9F47D2}" type="presParOf" srcId="{E0144A16-C467-7944-99BA-80411B596DE5}" destId="{214EF1FC-C5BF-7244-96DC-5C5A615FFAF1}" srcOrd="0" destOrd="0" presId="urn:microsoft.com/office/officeart/2008/layout/HorizontalMultiLevelHierarchy"/>
    <dgm:cxn modelId="{1121493D-2F19-D840-B84D-726ECD337AE8}" type="presParOf" srcId="{E0144A16-C467-7944-99BA-80411B596DE5}" destId="{1D3766E9-FD75-D745-B652-F2D50F101941}" srcOrd="1" destOrd="0" presId="urn:microsoft.com/office/officeart/2008/layout/HorizontalMultiLevelHierarchy"/>
    <dgm:cxn modelId="{8BB296F6-2D26-BA48-B1EA-F4C97ACFD1E4}" type="presParOf" srcId="{1D3766E9-FD75-D745-B652-F2D50F101941}" destId="{EF15DE75-2E05-D94A-8A7C-14F97A6F18B2}" srcOrd="0" destOrd="0" presId="urn:microsoft.com/office/officeart/2008/layout/HorizontalMultiLevelHierarchy"/>
    <dgm:cxn modelId="{FE5F03C1-2FDC-B34B-B1BE-C69C31A08BA9}" type="presParOf" srcId="{EF15DE75-2E05-D94A-8A7C-14F97A6F18B2}" destId="{917B497E-D75B-EB4C-935F-84D2451C849D}" srcOrd="0" destOrd="0" presId="urn:microsoft.com/office/officeart/2008/layout/HorizontalMultiLevelHierarchy"/>
    <dgm:cxn modelId="{57A4504A-3D4B-2E45-BD56-FC0C77F83B34}" type="presParOf" srcId="{1D3766E9-FD75-D745-B652-F2D50F101941}" destId="{9B77F370-EC9C-804F-809B-AD8064754150}" srcOrd="1" destOrd="0" presId="urn:microsoft.com/office/officeart/2008/layout/HorizontalMultiLevelHierarchy"/>
    <dgm:cxn modelId="{AB4E118D-7955-FB44-81D8-A7EC50DE1C2E}" type="presParOf" srcId="{9B77F370-EC9C-804F-809B-AD8064754150}" destId="{CEBA8889-900C-D948-9357-52621E953E54}" srcOrd="0" destOrd="0" presId="urn:microsoft.com/office/officeart/2008/layout/HorizontalMultiLevelHierarchy"/>
    <dgm:cxn modelId="{72E9AF2A-A33E-9641-B8F3-84992B221BB1}" type="presParOf" srcId="{9B77F370-EC9C-804F-809B-AD8064754150}" destId="{886F37DF-08A8-5145-B31A-1E4F833099B8}" srcOrd="1" destOrd="0" presId="urn:microsoft.com/office/officeart/2008/layout/HorizontalMultiLevelHierarchy"/>
    <dgm:cxn modelId="{94F47D2B-DE4E-9C46-826C-DB5B3A9F56AE}" type="presParOf" srcId="{1D3766E9-FD75-D745-B652-F2D50F101941}" destId="{F0D2A28A-2652-5242-A2AE-06EC6BF4BB9A}" srcOrd="2" destOrd="0" presId="urn:microsoft.com/office/officeart/2008/layout/HorizontalMultiLevelHierarchy"/>
    <dgm:cxn modelId="{258D7408-D3EB-5340-A507-6A1D2A27E65B}" type="presParOf" srcId="{F0D2A28A-2652-5242-A2AE-06EC6BF4BB9A}" destId="{D8A3D7C5-C959-EC42-AA6D-272DEC8D93CB}" srcOrd="0" destOrd="0" presId="urn:microsoft.com/office/officeart/2008/layout/HorizontalMultiLevelHierarchy"/>
    <dgm:cxn modelId="{F3A35ED5-D6CB-E547-9374-4F5C00FD6A6A}" type="presParOf" srcId="{1D3766E9-FD75-D745-B652-F2D50F101941}" destId="{86CA978D-9247-3048-B266-040464311496}" srcOrd="3" destOrd="0" presId="urn:microsoft.com/office/officeart/2008/layout/HorizontalMultiLevelHierarchy"/>
    <dgm:cxn modelId="{249A4877-60E2-5740-8347-9561A19937BA}" type="presParOf" srcId="{86CA978D-9247-3048-B266-040464311496}" destId="{3EBD899C-2E63-364B-9DB5-EA284ECA809F}" srcOrd="0" destOrd="0" presId="urn:microsoft.com/office/officeart/2008/layout/HorizontalMultiLevelHierarchy"/>
    <dgm:cxn modelId="{86C7300F-CBAA-BF4E-8A9C-C642EA0E65D7}" type="presParOf" srcId="{86CA978D-9247-3048-B266-040464311496}" destId="{3415BED8-F50A-4D4F-A816-49A3421C5AAC}" srcOrd="1" destOrd="0" presId="urn:microsoft.com/office/officeart/2008/layout/HorizontalMultiLevelHierarchy"/>
    <dgm:cxn modelId="{7472AD2E-056E-F54E-B0DF-0E18622C2AC2}" type="presParOf" srcId="{1D3766E9-FD75-D745-B652-F2D50F101941}" destId="{0A0DEA54-B7E2-134F-88B1-14F972F10640}" srcOrd="4" destOrd="0" presId="urn:microsoft.com/office/officeart/2008/layout/HorizontalMultiLevelHierarchy"/>
    <dgm:cxn modelId="{0841242B-A372-2749-942F-7C291E24D4D7}" type="presParOf" srcId="{0A0DEA54-B7E2-134F-88B1-14F972F10640}" destId="{B2838A70-58D9-AF48-AFE8-F1445793F4E9}" srcOrd="0" destOrd="0" presId="urn:microsoft.com/office/officeart/2008/layout/HorizontalMultiLevelHierarchy"/>
    <dgm:cxn modelId="{2C9ABCA8-2ECA-5D4E-837A-79E12F92939E}" type="presParOf" srcId="{1D3766E9-FD75-D745-B652-F2D50F101941}" destId="{6768C91B-B0A2-F045-B2D7-993CAAE98002}" srcOrd="5" destOrd="0" presId="urn:microsoft.com/office/officeart/2008/layout/HorizontalMultiLevelHierarchy"/>
    <dgm:cxn modelId="{398D6F2D-91F7-2844-A210-417C0D5FE41F}" type="presParOf" srcId="{6768C91B-B0A2-F045-B2D7-993CAAE98002}" destId="{891BF25A-F6AE-034A-A8E8-DC80BDBA5BC0}" srcOrd="0" destOrd="0" presId="urn:microsoft.com/office/officeart/2008/layout/HorizontalMultiLevelHierarchy"/>
    <dgm:cxn modelId="{983A5742-3469-7348-A871-102C310FABC7}" type="presParOf" srcId="{6768C91B-B0A2-F045-B2D7-993CAAE98002}" destId="{9E9B6173-0DA2-3A41-A135-86FD21A79533}" srcOrd="1" destOrd="0" presId="urn:microsoft.com/office/officeart/2008/layout/HorizontalMultiLevelHierarchy"/>
    <dgm:cxn modelId="{A7DEABDA-64CD-D24D-BA3F-EC68410522B0}" type="presParOf" srcId="{36149ED2-D604-A548-BEEF-2873FC8AF1A7}" destId="{93375FCA-9264-AA41-BDD4-9E68B4E879D0}" srcOrd="6" destOrd="0" presId="urn:microsoft.com/office/officeart/2008/layout/HorizontalMultiLevelHierarchy"/>
    <dgm:cxn modelId="{7D082FA3-D825-B942-968A-C9F8FBC9E50C}" type="presParOf" srcId="{93375FCA-9264-AA41-BDD4-9E68B4E879D0}" destId="{D9E53591-0D1B-F94A-B43A-114FAFAED392}" srcOrd="0" destOrd="0" presId="urn:microsoft.com/office/officeart/2008/layout/HorizontalMultiLevelHierarchy"/>
    <dgm:cxn modelId="{12E439C8-AF8D-324F-BBCB-E5207FFB181A}" type="presParOf" srcId="{36149ED2-D604-A548-BEEF-2873FC8AF1A7}" destId="{02E2406A-7447-7940-B708-34612CE871F0}" srcOrd="7" destOrd="0" presId="urn:microsoft.com/office/officeart/2008/layout/HorizontalMultiLevelHierarchy"/>
    <dgm:cxn modelId="{8F404A6B-0F86-184A-BA77-FF1D9164C148}" type="presParOf" srcId="{02E2406A-7447-7940-B708-34612CE871F0}" destId="{CECD1F51-9ED8-9341-81B5-5480DC8A2372}" srcOrd="0" destOrd="0" presId="urn:microsoft.com/office/officeart/2008/layout/HorizontalMultiLevelHierarchy"/>
    <dgm:cxn modelId="{81DC537C-4758-3348-879A-283F4CC999F1}" type="presParOf" srcId="{02E2406A-7447-7940-B708-34612CE871F0}" destId="{0EC713B6-6F37-A545-87D4-0676542B5996}" srcOrd="1" destOrd="0" presId="urn:microsoft.com/office/officeart/2008/layout/HorizontalMultiLevelHierarchy"/>
    <dgm:cxn modelId="{91BB0FAB-AE4C-0F48-8854-3281195511FA}" type="presParOf" srcId="{0EC713B6-6F37-A545-87D4-0676542B5996}" destId="{3763F54C-5BAB-B947-9508-F7838B7DB3CD}" srcOrd="0" destOrd="0" presId="urn:microsoft.com/office/officeart/2008/layout/HorizontalMultiLevelHierarchy"/>
    <dgm:cxn modelId="{6DE49F6F-55F2-E743-8C92-EB400CD1BAB9}" type="presParOf" srcId="{3763F54C-5BAB-B947-9508-F7838B7DB3CD}" destId="{778ADDEC-97F4-ED40-94C5-6B0EFAFFB3A2}" srcOrd="0" destOrd="0" presId="urn:microsoft.com/office/officeart/2008/layout/HorizontalMultiLevelHierarchy"/>
    <dgm:cxn modelId="{FC39E658-384B-924B-B53C-4934ABE1708C}" type="presParOf" srcId="{0EC713B6-6F37-A545-87D4-0676542B5996}" destId="{D3AB4240-804B-7F47-9AAC-34EC408891D3}" srcOrd="1" destOrd="0" presId="urn:microsoft.com/office/officeart/2008/layout/HorizontalMultiLevelHierarchy"/>
    <dgm:cxn modelId="{135E7CAC-81AE-374D-B01C-C9EECFD383CA}" type="presParOf" srcId="{D3AB4240-804B-7F47-9AAC-34EC408891D3}" destId="{38986071-63DA-2A45-A2AD-D26A12AD0E99}" srcOrd="0" destOrd="0" presId="urn:microsoft.com/office/officeart/2008/layout/HorizontalMultiLevelHierarchy"/>
    <dgm:cxn modelId="{22959E04-91B1-E04F-B4E3-4D305062C057}" type="presParOf" srcId="{D3AB4240-804B-7F47-9AAC-34EC408891D3}" destId="{522A7EDE-3F60-4742-ADEB-B2EFBB759F2C}" srcOrd="1" destOrd="0" presId="urn:microsoft.com/office/officeart/2008/layout/HorizontalMultiLevelHierarchy"/>
    <dgm:cxn modelId="{DB5A45DF-1039-1742-A22E-10CBBAE921EC}" type="presParOf" srcId="{0EC713B6-6F37-A545-87D4-0676542B5996}" destId="{2F1DCE03-C2AD-474A-A76D-11AB3600085C}" srcOrd="2" destOrd="0" presId="urn:microsoft.com/office/officeart/2008/layout/HorizontalMultiLevelHierarchy"/>
    <dgm:cxn modelId="{4649A052-095E-B44C-A39B-10F2130B2150}" type="presParOf" srcId="{2F1DCE03-C2AD-474A-A76D-11AB3600085C}" destId="{6D4A9F1B-99C7-764A-A0FF-2DF0BB936D1F}" srcOrd="0" destOrd="0" presId="urn:microsoft.com/office/officeart/2008/layout/HorizontalMultiLevelHierarchy"/>
    <dgm:cxn modelId="{939FD8C0-DBE2-904D-AD34-803707206F24}" type="presParOf" srcId="{0EC713B6-6F37-A545-87D4-0676542B5996}" destId="{44DE2834-8152-6D41-B695-F137A879838A}" srcOrd="3" destOrd="0" presId="urn:microsoft.com/office/officeart/2008/layout/HorizontalMultiLevelHierarchy"/>
    <dgm:cxn modelId="{83AE8BE0-4542-7344-9B0C-B43C09C5FE53}" type="presParOf" srcId="{44DE2834-8152-6D41-B695-F137A879838A}" destId="{4297382D-EB29-114B-B855-3005E1EB59F9}" srcOrd="0" destOrd="0" presId="urn:microsoft.com/office/officeart/2008/layout/HorizontalMultiLevelHierarchy"/>
    <dgm:cxn modelId="{D26B587E-E151-F847-A0E6-B9EB9722D1EE}" type="presParOf" srcId="{44DE2834-8152-6D41-B695-F137A879838A}" destId="{840942C0-16E4-094F-AC7C-FEE1571B0EDA}" srcOrd="1" destOrd="0" presId="urn:microsoft.com/office/officeart/2008/layout/HorizontalMultiLevelHierarchy"/>
    <dgm:cxn modelId="{1E643510-1069-3741-A915-CCB35DACEA4C}" type="presParOf" srcId="{0EC713B6-6F37-A545-87D4-0676542B5996}" destId="{F312FC31-3904-7843-B011-1CCBAD4E23E5}" srcOrd="4" destOrd="0" presId="urn:microsoft.com/office/officeart/2008/layout/HorizontalMultiLevelHierarchy"/>
    <dgm:cxn modelId="{ECDB1BE0-D93E-D142-B6B9-1E67C7718785}" type="presParOf" srcId="{F312FC31-3904-7843-B011-1CCBAD4E23E5}" destId="{8981499A-A1CA-0F41-A415-BEF4B7FE0186}" srcOrd="0" destOrd="0" presId="urn:microsoft.com/office/officeart/2008/layout/HorizontalMultiLevelHierarchy"/>
    <dgm:cxn modelId="{B0106DF9-6259-2941-AC4C-4067F8A62E03}" type="presParOf" srcId="{0EC713B6-6F37-A545-87D4-0676542B5996}" destId="{92A0D61A-4428-A14B-A215-EA903982CEC6}" srcOrd="5" destOrd="0" presId="urn:microsoft.com/office/officeart/2008/layout/HorizontalMultiLevelHierarchy"/>
    <dgm:cxn modelId="{D7EA0D0C-083B-034A-BB15-77E6AF0612B2}" type="presParOf" srcId="{92A0D61A-4428-A14B-A215-EA903982CEC6}" destId="{3314CA9F-2876-894D-83CC-2D0E393E80E3}" srcOrd="0" destOrd="0" presId="urn:microsoft.com/office/officeart/2008/layout/HorizontalMultiLevelHierarchy"/>
    <dgm:cxn modelId="{758F94F9-C457-E646-BB3C-C2EDCB7E5F37}" type="presParOf" srcId="{92A0D61A-4428-A14B-A215-EA903982CEC6}" destId="{E36F8B2E-07F1-9A48-A218-2799C0C41C23}" srcOrd="1" destOrd="0" presId="urn:microsoft.com/office/officeart/2008/layout/HorizontalMultiLevelHierarchy"/>
    <dgm:cxn modelId="{9977B00C-E82E-9A43-B207-B8471EFCFDBD}" type="presParOf" srcId="{0EC713B6-6F37-A545-87D4-0676542B5996}" destId="{F9E28AA9-DA02-954C-96A8-C02CF32A114A}" srcOrd="6" destOrd="0" presId="urn:microsoft.com/office/officeart/2008/layout/HorizontalMultiLevelHierarchy"/>
    <dgm:cxn modelId="{C9ED0143-2B34-D04F-96C8-FA3B7B24F864}" type="presParOf" srcId="{F9E28AA9-DA02-954C-96A8-C02CF32A114A}" destId="{C23BB4AC-9BAE-564F-AB00-E8FB6DE15846}" srcOrd="0" destOrd="0" presId="urn:microsoft.com/office/officeart/2008/layout/HorizontalMultiLevelHierarchy"/>
    <dgm:cxn modelId="{7E9B3530-47C3-4B44-9D13-C13897B187DA}" type="presParOf" srcId="{0EC713B6-6F37-A545-87D4-0676542B5996}" destId="{765ADB3B-0FB8-2C4C-8778-3DB90D04CA84}" srcOrd="7" destOrd="0" presId="urn:microsoft.com/office/officeart/2008/layout/HorizontalMultiLevelHierarchy"/>
    <dgm:cxn modelId="{46EFF83E-EED5-1E42-AC96-D4F6E6C974A8}" type="presParOf" srcId="{765ADB3B-0FB8-2C4C-8778-3DB90D04CA84}" destId="{40B41DFC-BA37-5347-A4B8-55BC7A491C06}" srcOrd="0" destOrd="0" presId="urn:microsoft.com/office/officeart/2008/layout/HorizontalMultiLevelHierarchy"/>
    <dgm:cxn modelId="{0E12AC10-E706-B242-80EA-17B79473F2E7}" type="presParOf" srcId="{765ADB3B-0FB8-2C4C-8778-3DB90D04CA84}" destId="{3FDF7CAE-15CB-C94D-BE8C-064A8746665F}" srcOrd="1" destOrd="0" presId="urn:microsoft.com/office/officeart/2008/layout/HorizontalMultiLevelHierarchy"/>
    <dgm:cxn modelId="{93B686A8-61C3-E84A-9AA2-82F61C907382}" type="presParOf" srcId="{0EC713B6-6F37-A545-87D4-0676542B5996}" destId="{F2D4F349-BDC3-E943-B0E3-A1DCFB0BABF6}" srcOrd="8" destOrd="0" presId="urn:microsoft.com/office/officeart/2008/layout/HorizontalMultiLevelHierarchy"/>
    <dgm:cxn modelId="{9E5C778D-7BDE-794A-ADF4-6ECFE996A52E}" type="presParOf" srcId="{F2D4F349-BDC3-E943-B0E3-A1DCFB0BABF6}" destId="{676B0C15-9C9B-2445-BED9-1B93FC1EBA7B}" srcOrd="0" destOrd="0" presId="urn:microsoft.com/office/officeart/2008/layout/HorizontalMultiLevelHierarchy"/>
    <dgm:cxn modelId="{E38C8F59-4579-CB47-B94D-456F1E90E642}" type="presParOf" srcId="{0EC713B6-6F37-A545-87D4-0676542B5996}" destId="{348D3186-E726-E14D-AA88-41C9F7DAD2F2}" srcOrd="9" destOrd="0" presId="urn:microsoft.com/office/officeart/2008/layout/HorizontalMultiLevelHierarchy"/>
    <dgm:cxn modelId="{6493C0D5-D5D2-B346-9D85-0BB79EC3F797}" type="presParOf" srcId="{348D3186-E726-E14D-AA88-41C9F7DAD2F2}" destId="{744A7FBD-F896-BB41-B217-7892E3D0B944}" srcOrd="0" destOrd="0" presId="urn:microsoft.com/office/officeart/2008/layout/HorizontalMultiLevelHierarchy"/>
    <dgm:cxn modelId="{C812AACD-DDB4-2442-98A6-E146FBAC77DF}" type="presParOf" srcId="{348D3186-E726-E14D-AA88-41C9F7DAD2F2}" destId="{853291D8-010E-834F-8AD2-17DF4CBBC25C}" srcOrd="1" destOrd="0" presId="urn:microsoft.com/office/officeart/2008/layout/HorizontalMultiLevelHierarchy"/>
    <dgm:cxn modelId="{06CFD8CC-5A15-9540-8691-5F0E1F0FE006}" type="presParOf" srcId="{36149ED2-D604-A548-BEEF-2873FC8AF1A7}" destId="{2AA816E4-4061-594A-8630-106846F3778D}" srcOrd="8" destOrd="0" presId="urn:microsoft.com/office/officeart/2008/layout/HorizontalMultiLevelHierarchy"/>
    <dgm:cxn modelId="{A76D12C0-C923-D84E-A85E-1C94B4FC3D5B}" type="presParOf" srcId="{2AA816E4-4061-594A-8630-106846F3778D}" destId="{7E6B2AAB-5E9E-D847-9369-044923AD2689}" srcOrd="0" destOrd="0" presId="urn:microsoft.com/office/officeart/2008/layout/HorizontalMultiLevelHierarchy"/>
    <dgm:cxn modelId="{9E819C56-2305-1A41-B1E7-13999F03FC77}" type="presParOf" srcId="{36149ED2-D604-A548-BEEF-2873FC8AF1A7}" destId="{86ABAAEA-E42A-2744-AE6A-01AF6DD3EDBB}" srcOrd="9" destOrd="0" presId="urn:microsoft.com/office/officeart/2008/layout/HorizontalMultiLevelHierarchy"/>
    <dgm:cxn modelId="{D1E69701-2F01-FF4C-9192-C736D21E3D48}" type="presParOf" srcId="{86ABAAEA-E42A-2744-AE6A-01AF6DD3EDBB}" destId="{D78FB6BD-E0AA-D948-A0E1-7AF8E728C9C4}" srcOrd="0" destOrd="0" presId="urn:microsoft.com/office/officeart/2008/layout/HorizontalMultiLevelHierarchy"/>
    <dgm:cxn modelId="{E7E7F271-4CE3-CF4A-A5C0-70A2EEF77DD5}" type="presParOf" srcId="{86ABAAEA-E42A-2744-AE6A-01AF6DD3EDBB}" destId="{73EE879F-35EE-6841-A8EA-DC72C31B2249}" srcOrd="1" destOrd="0" presId="urn:microsoft.com/office/officeart/2008/layout/HorizontalMultiLevelHierarchy"/>
    <dgm:cxn modelId="{8FD706F1-6E6B-FD43-8208-146DBE6D5786}" type="presParOf" srcId="{73EE879F-35EE-6841-A8EA-DC72C31B2249}" destId="{BD343159-75BD-4C42-9CAD-B3B88641A191}" srcOrd="0" destOrd="0" presId="urn:microsoft.com/office/officeart/2008/layout/HorizontalMultiLevelHierarchy"/>
    <dgm:cxn modelId="{0F27AE48-2DA6-E547-B11A-66E091A63F3C}" type="presParOf" srcId="{BD343159-75BD-4C42-9CAD-B3B88641A191}" destId="{9293A5BC-64F2-5043-A967-9E2631916436}" srcOrd="0" destOrd="0" presId="urn:microsoft.com/office/officeart/2008/layout/HorizontalMultiLevelHierarchy"/>
    <dgm:cxn modelId="{2C59E3C2-3921-BB4E-9F20-0BDA3E258613}" type="presParOf" srcId="{73EE879F-35EE-6841-A8EA-DC72C31B2249}" destId="{148303BB-A555-EF48-9271-558220620BD0}" srcOrd="1" destOrd="0" presId="urn:microsoft.com/office/officeart/2008/layout/HorizontalMultiLevelHierarchy"/>
    <dgm:cxn modelId="{1117597E-45A0-5740-8765-B192EB5AF010}" type="presParOf" srcId="{148303BB-A555-EF48-9271-558220620BD0}" destId="{EB58FA31-EDAC-0B49-9710-2091C7430F2C}" srcOrd="0" destOrd="0" presId="urn:microsoft.com/office/officeart/2008/layout/HorizontalMultiLevelHierarchy"/>
    <dgm:cxn modelId="{668906DE-BD42-C743-8047-E3AA7B196A25}" type="presParOf" srcId="{148303BB-A555-EF48-9271-558220620BD0}" destId="{C3C7BAB1-BE0D-574C-A739-92265BFE21E3}" srcOrd="1" destOrd="0" presId="urn:microsoft.com/office/officeart/2008/layout/HorizontalMultiLevelHierarchy"/>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65BF44-BEE8-0545-BEE6-E17C0F55943A}" type="doc">
      <dgm:prSet loTypeId="urn:microsoft.com/office/officeart/2008/layout/HorizontalMultiLevelHierarchy" loCatId="" qsTypeId="urn:microsoft.com/office/officeart/2005/8/quickstyle/simple4" qsCatId="simple" csTypeId="urn:microsoft.com/office/officeart/2005/8/colors/accent0_3" csCatId="mainScheme" phldr="1"/>
      <dgm:spPr/>
      <dgm:t>
        <a:bodyPr/>
        <a:lstStyle/>
        <a:p>
          <a:endParaRPr lang="en-US"/>
        </a:p>
      </dgm:t>
    </dgm:pt>
    <dgm:pt modelId="{84574B4B-6704-DD4F-AC77-DF8A0F543AB6}">
      <dgm:prSet phldrT="[Text]" custT="1"/>
      <dgm:spPr/>
      <dgm:t>
        <a:bodyPr/>
        <a:lstStyle/>
        <a:p>
          <a:r>
            <a:rPr lang="en-AU" sz="2500" b="1" dirty="0">
              <a:effectLst/>
            </a:rPr>
            <a:t>SPATIAL INDICATORS </a:t>
          </a:r>
          <a:br>
            <a:rPr lang="en-AU" sz="2500" b="1" dirty="0">
              <a:effectLst/>
            </a:rPr>
          </a:br>
          <a:endParaRPr lang="en-US" sz="2500" dirty="0"/>
        </a:p>
      </dgm:t>
    </dgm:pt>
    <dgm:pt modelId="{14E4CAAC-1456-F049-A70B-55029B5FC87F}" type="parTrans" cxnId="{A9E850A9-AED9-7F46-A343-8C986658CCD9}">
      <dgm:prSet/>
      <dgm:spPr/>
      <dgm:t>
        <a:bodyPr/>
        <a:lstStyle/>
        <a:p>
          <a:endParaRPr lang="en-US" sz="1700"/>
        </a:p>
      </dgm:t>
    </dgm:pt>
    <dgm:pt modelId="{5B940215-6E90-3740-BF56-9C8550F1962D}" type="sibTrans" cxnId="{A9E850A9-AED9-7F46-A343-8C986658CCD9}">
      <dgm:prSet/>
      <dgm:spPr/>
      <dgm:t>
        <a:bodyPr/>
        <a:lstStyle/>
        <a:p>
          <a:endParaRPr lang="en-US" sz="1700"/>
        </a:p>
      </dgm:t>
    </dgm:pt>
    <dgm:pt modelId="{455C5CCE-0F8A-5649-A98F-E615A63E64CB}">
      <dgm:prSet phldrT="[Text]" custT="1"/>
      <dgm:spPr/>
      <dgm:t>
        <a:bodyPr/>
        <a:lstStyle/>
        <a:p>
          <a:r>
            <a:rPr lang="en-AU" sz="1700" b="1" i="1" dirty="0">
              <a:effectLst/>
              <a:latin typeface="Calibri" panose="020F0502020204030204" pitchFamily="34" charset="0"/>
              <a:ea typeface="Calibri" panose="020F0502020204030204" pitchFamily="34" charset="0"/>
              <a:cs typeface="Calibri" panose="020F0502020204030204" pitchFamily="34" charset="0"/>
            </a:rPr>
            <a:t>LOCAL URBAN DESIGN INTERVENTIONS</a:t>
          </a:r>
          <a:endParaRPr lang="en-US" sz="1700" dirty="0"/>
        </a:p>
      </dgm:t>
    </dgm:pt>
    <dgm:pt modelId="{0B8E0525-A574-774D-B501-CB971F8035AF}" type="parTrans" cxnId="{B0B06F5E-C89A-CA43-A302-FC3614490F4D}">
      <dgm:prSet custT="1"/>
      <dgm:spPr/>
      <dgm:t>
        <a:bodyPr/>
        <a:lstStyle/>
        <a:p>
          <a:endParaRPr lang="en-US" sz="1700"/>
        </a:p>
      </dgm:t>
    </dgm:pt>
    <dgm:pt modelId="{E6820B71-EAC7-1C4F-9BC7-9CC6A668C63A}" type="sibTrans" cxnId="{B0B06F5E-C89A-CA43-A302-FC3614490F4D}">
      <dgm:prSet/>
      <dgm:spPr/>
      <dgm:t>
        <a:bodyPr/>
        <a:lstStyle/>
        <a:p>
          <a:endParaRPr lang="en-US" sz="1700"/>
        </a:p>
      </dgm:t>
    </dgm:pt>
    <dgm:pt modelId="{F6021DFB-4D83-684B-8F6C-043A153267AD}">
      <dgm:prSet phldrT="[Text]" custT="1"/>
      <dgm:spPr/>
      <dgm:t>
        <a:bodyPr/>
        <a:lstStyle/>
        <a:p>
          <a:r>
            <a:rPr lang="en-GB" sz="1700" dirty="0">
              <a:effectLst/>
            </a:rPr>
            <a:t>Design (street connectivity) </a:t>
          </a:r>
          <a:endParaRPr lang="en-US" sz="1700" dirty="0"/>
        </a:p>
      </dgm:t>
    </dgm:pt>
    <dgm:pt modelId="{54BB421B-4A3D-7E4D-B4E3-FA751AB2000A}" type="parTrans" cxnId="{C31F37D4-FFDC-4C4F-9BE8-B15580A45D71}">
      <dgm:prSet custT="1"/>
      <dgm:spPr/>
      <dgm:t>
        <a:bodyPr/>
        <a:lstStyle/>
        <a:p>
          <a:endParaRPr lang="en-US" sz="1700"/>
        </a:p>
      </dgm:t>
    </dgm:pt>
    <dgm:pt modelId="{987D81E9-1E80-8744-A292-EE38161B9AE4}" type="sibTrans" cxnId="{C31F37D4-FFDC-4C4F-9BE8-B15580A45D71}">
      <dgm:prSet/>
      <dgm:spPr/>
      <dgm:t>
        <a:bodyPr/>
        <a:lstStyle/>
        <a:p>
          <a:endParaRPr lang="en-US" sz="1700"/>
        </a:p>
      </dgm:t>
    </dgm:pt>
    <dgm:pt modelId="{8D81344F-F5D2-4F46-9EAA-6F0A9592F567}">
      <dgm:prSet custT="1"/>
      <dgm:spPr/>
      <dgm:t>
        <a:bodyPr/>
        <a:lstStyle/>
        <a:p>
          <a:r>
            <a:rPr lang="en-US" sz="1700" dirty="0"/>
            <a:t>Density</a:t>
          </a:r>
        </a:p>
      </dgm:t>
    </dgm:pt>
    <dgm:pt modelId="{330F2296-7F0F-DA49-8F24-4E137EAEB60E}" type="parTrans" cxnId="{ABE53185-2685-894C-812D-03D350BF624B}">
      <dgm:prSet custT="1"/>
      <dgm:spPr/>
      <dgm:t>
        <a:bodyPr/>
        <a:lstStyle/>
        <a:p>
          <a:endParaRPr lang="en-US" sz="1700"/>
        </a:p>
      </dgm:t>
    </dgm:pt>
    <dgm:pt modelId="{E27CB34D-5FCE-B848-A1CE-97756CA08BD3}" type="sibTrans" cxnId="{ABE53185-2685-894C-812D-03D350BF624B}">
      <dgm:prSet/>
      <dgm:spPr/>
      <dgm:t>
        <a:bodyPr/>
        <a:lstStyle/>
        <a:p>
          <a:endParaRPr lang="en-US" sz="1700"/>
        </a:p>
      </dgm:t>
    </dgm:pt>
    <dgm:pt modelId="{C928D698-5F72-6846-8387-965EEA17A668}">
      <dgm:prSet custT="1"/>
      <dgm:spPr/>
      <dgm:t>
        <a:bodyPr/>
        <a:lstStyle/>
        <a:p>
          <a:r>
            <a:rPr lang="en-GB" sz="1700" dirty="0">
              <a:effectLst/>
            </a:rPr>
            <a:t>Distance to public transport</a:t>
          </a:r>
          <a:endParaRPr lang="en-US" sz="1700" dirty="0"/>
        </a:p>
      </dgm:t>
    </dgm:pt>
    <dgm:pt modelId="{8A34C4CF-E44E-2843-B616-2DB07CF8E0DC}" type="parTrans" cxnId="{B5DFB563-44AE-FA4A-B086-107E258E4444}">
      <dgm:prSet custT="1"/>
      <dgm:spPr/>
      <dgm:t>
        <a:bodyPr/>
        <a:lstStyle/>
        <a:p>
          <a:endParaRPr lang="en-US" sz="1700"/>
        </a:p>
      </dgm:t>
    </dgm:pt>
    <dgm:pt modelId="{15569682-52B2-3B4A-B191-B3F5D9E2FDC9}" type="sibTrans" cxnId="{B5DFB563-44AE-FA4A-B086-107E258E4444}">
      <dgm:prSet/>
      <dgm:spPr/>
      <dgm:t>
        <a:bodyPr/>
        <a:lstStyle/>
        <a:p>
          <a:endParaRPr lang="en-US" sz="1700"/>
        </a:p>
      </dgm:t>
    </dgm:pt>
    <dgm:pt modelId="{114147F8-1F05-7342-A319-84F6E92B74EC}">
      <dgm:prSet custT="1"/>
      <dgm:spPr/>
      <dgm:t>
        <a:bodyPr/>
        <a:lstStyle/>
        <a:p>
          <a:r>
            <a:rPr lang="en-GB" sz="1700" dirty="0">
              <a:effectLst/>
            </a:rPr>
            <a:t>Distance to public open or green space, destinations </a:t>
          </a:r>
          <a:endParaRPr lang="en-US" sz="1700" dirty="0"/>
        </a:p>
      </dgm:t>
    </dgm:pt>
    <dgm:pt modelId="{B5C7739E-55A0-634E-BF79-3EAD4C0687D8}" type="parTrans" cxnId="{9D1B8726-5CF3-AD4C-B6E9-314F9A071C7D}">
      <dgm:prSet custT="1"/>
      <dgm:spPr/>
      <dgm:t>
        <a:bodyPr/>
        <a:lstStyle/>
        <a:p>
          <a:endParaRPr lang="en-US" sz="1700"/>
        </a:p>
      </dgm:t>
    </dgm:pt>
    <dgm:pt modelId="{1FA7EB0D-7A8D-FF40-A8FD-618FB4869F55}" type="sibTrans" cxnId="{9D1B8726-5CF3-AD4C-B6E9-314F9A071C7D}">
      <dgm:prSet/>
      <dgm:spPr/>
      <dgm:t>
        <a:bodyPr/>
        <a:lstStyle/>
        <a:p>
          <a:endParaRPr lang="en-US" sz="1700"/>
        </a:p>
      </dgm:t>
    </dgm:pt>
    <dgm:pt modelId="{32797CF0-052F-A14F-8B01-1CE72E25452A}">
      <dgm:prSet custT="1"/>
      <dgm:spPr/>
      <dgm:t>
        <a:bodyPr/>
        <a:lstStyle/>
        <a:p>
          <a:r>
            <a:rPr lang="en-GB" sz="1700" b="1" i="1" dirty="0">
              <a:effectLst/>
            </a:rPr>
            <a:t>ADDITIONAL INDICATORS</a:t>
          </a:r>
          <a:endParaRPr lang="en-US" sz="1700" dirty="0"/>
        </a:p>
      </dgm:t>
    </dgm:pt>
    <dgm:pt modelId="{40C793FF-5A98-C345-B6C9-0B5FFEF116E6}" type="parTrans" cxnId="{0F9FC178-D598-2447-99C9-A6F614B0C3F5}">
      <dgm:prSet custT="1"/>
      <dgm:spPr/>
      <dgm:t>
        <a:bodyPr/>
        <a:lstStyle/>
        <a:p>
          <a:endParaRPr lang="en-US" sz="1700"/>
        </a:p>
      </dgm:t>
    </dgm:pt>
    <dgm:pt modelId="{713F94DE-9DB1-EB4C-8635-1A9C053986EA}" type="sibTrans" cxnId="{0F9FC178-D598-2447-99C9-A6F614B0C3F5}">
      <dgm:prSet/>
      <dgm:spPr/>
      <dgm:t>
        <a:bodyPr/>
        <a:lstStyle/>
        <a:p>
          <a:endParaRPr lang="en-US" sz="1700"/>
        </a:p>
      </dgm:t>
    </dgm:pt>
    <dgm:pt modelId="{6EF79EAB-EF4B-654F-9B23-AF1E512F6523}">
      <dgm:prSet custT="1"/>
      <dgm:spPr/>
      <dgm:t>
        <a:bodyPr/>
        <a:lstStyle/>
        <a:p>
          <a:r>
            <a:rPr lang="en-US" sz="1700" dirty="0"/>
            <a:t>Walkability</a:t>
          </a:r>
        </a:p>
      </dgm:t>
    </dgm:pt>
    <dgm:pt modelId="{D9BD4CA8-5379-0F43-8355-39DD8DBE2EF5}" type="parTrans" cxnId="{3755EBB4-8C9F-754C-871B-018948258BA3}">
      <dgm:prSet custT="1"/>
      <dgm:spPr/>
      <dgm:t>
        <a:bodyPr/>
        <a:lstStyle/>
        <a:p>
          <a:endParaRPr lang="en-US" sz="1700"/>
        </a:p>
      </dgm:t>
    </dgm:pt>
    <dgm:pt modelId="{146111D9-1F48-444A-A2B7-E5FD5F2988DD}" type="sibTrans" cxnId="{3755EBB4-8C9F-754C-871B-018948258BA3}">
      <dgm:prSet/>
      <dgm:spPr/>
      <dgm:t>
        <a:bodyPr/>
        <a:lstStyle/>
        <a:p>
          <a:endParaRPr lang="en-US" sz="1700"/>
        </a:p>
      </dgm:t>
    </dgm:pt>
    <dgm:pt modelId="{E9050FE0-D2A6-8542-B018-72F7158CEE03}">
      <dgm:prSet custT="1"/>
      <dgm:spPr/>
      <dgm:t>
        <a:bodyPr/>
        <a:lstStyle/>
        <a:p>
          <a:r>
            <a:rPr lang="en-GB" sz="1700" dirty="0">
              <a:effectLst/>
            </a:rPr>
            <a:t>Distance to public open space</a:t>
          </a:r>
          <a:endParaRPr lang="en-US" sz="1700" dirty="0"/>
        </a:p>
      </dgm:t>
    </dgm:pt>
    <dgm:pt modelId="{5F70D274-253A-414A-BA5B-9A546432A80C}" type="parTrans" cxnId="{314D4A89-A117-4743-B0A0-A7724A04DEE6}">
      <dgm:prSet/>
      <dgm:spPr/>
      <dgm:t>
        <a:bodyPr/>
        <a:lstStyle/>
        <a:p>
          <a:endParaRPr lang="en-US"/>
        </a:p>
      </dgm:t>
    </dgm:pt>
    <dgm:pt modelId="{A9E47C5C-CE25-B747-AFDB-CAD7BB29980F}" type="sibTrans" cxnId="{314D4A89-A117-4743-B0A0-A7724A04DEE6}">
      <dgm:prSet/>
      <dgm:spPr/>
      <dgm:t>
        <a:bodyPr/>
        <a:lstStyle/>
        <a:p>
          <a:endParaRPr lang="en-US"/>
        </a:p>
      </dgm:t>
    </dgm:pt>
    <dgm:pt modelId="{55C8D0F7-505B-914F-BDDD-31C4BAF8B2AD}" type="pres">
      <dgm:prSet presAssocID="{A965BF44-BEE8-0545-BEE6-E17C0F55943A}" presName="Name0" presStyleCnt="0">
        <dgm:presLayoutVars>
          <dgm:chPref val="1"/>
          <dgm:dir/>
          <dgm:animOne val="branch"/>
          <dgm:animLvl val="lvl"/>
          <dgm:resizeHandles val="exact"/>
        </dgm:presLayoutVars>
      </dgm:prSet>
      <dgm:spPr/>
      <dgm:t>
        <a:bodyPr/>
        <a:lstStyle/>
        <a:p>
          <a:endParaRPr lang="en-US"/>
        </a:p>
      </dgm:t>
    </dgm:pt>
    <dgm:pt modelId="{5211B4F5-7560-184A-B815-FDE6C5B5BF6A}" type="pres">
      <dgm:prSet presAssocID="{84574B4B-6704-DD4F-AC77-DF8A0F543AB6}" presName="root1" presStyleCnt="0"/>
      <dgm:spPr/>
    </dgm:pt>
    <dgm:pt modelId="{25EE23FA-C73D-5145-93AF-BBA6467DE52B}" type="pres">
      <dgm:prSet presAssocID="{84574B4B-6704-DD4F-AC77-DF8A0F543AB6}" presName="LevelOneTextNode" presStyleLbl="node0" presStyleIdx="0" presStyleCnt="1" custFlipVert="1" custScaleX="65963" custScaleY="35303" custLinFactNeighborX="-12595" custLinFactNeighborY="-16997">
        <dgm:presLayoutVars>
          <dgm:chPref val="3"/>
        </dgm:presLayoutVars>
      </dgm:prSet>
      <dgm:spPr/>
      <dgm:t>
        <a:bodyPr/>
        <a:lstStyle/>
        <a:p>
          <a:endParaRPr lang="en-US"/>
        </a:p>
      </dgm:t>
    </dgm:pt>
    <dgm:pt modelId="{36149ED2-D604-A548-BEEF-2873FC8AF1A7}" type="pres">
      <dgm:prSet presAssocID="{84574B4B-6704-DD4F-AC77-DF8A0F543AB6}" presName="level2hierChild" presStyleCnt="0"/>
      <dgm:spPr/>
    </dgm:pt>
    <dgm:pt modelId="{93375FCA-9264-AA41-BDD4-9E68B4E879D0}" type="pres">
      <dgm:prSet presAssocID="{0B8E0525-A574-774D-B501-CB971F8035AF}" presName="conn2-1" presStyleLbl="parChTrans1D2" presStyleIdx="0" presStyleCnt="2"/>
      <dgm:spPr/>
      <dgm:t>
        <a:bodyPr/>
        <a:lstStyle/>
        <a:p>
          <a:endParaRPr lang="en-US"/>
        </a:p>
      </dgm:t>
    </dgm:pt>
    <dgm:pt modelId="{D9E53591-0D1B-F94A-B43A-114FAFAED392}" type="pres">
      <dgm:prSet presAssocID="{0B8E0525-A574-774D-B501-CB971F8035AF}" presName="connTx" presStyleLbl="parChTrans1D2" presStyleIdx="0" presStyleCnt="2"/>
      <dgm:spPr/>
      <dgm:t>
        <a:bodyPr/>
        <a:lstStyle/>
        <a:p>
          <a:endParaRPr lang="en-US"/>
        </a:p>
      </dgm:t>
    </dgm:pt>
    <dgm:pt modelId="{02E2406A-7447-7940-B708-34612CE871F0}" type="pres">
      <dgm:prSet presAssocID="{455C5CCE-0F8A-5649-A98F-E615A63E64CB}" presName="root2" presStyleCnt="0"/>
      <dgm:spPr/>
    </dgm:pt>
    <dgm:pt modelId="{CECD1F51-9ED8-9341-81B5-5480DC8A2372}" type="pres">
      <dgm:prSet presAssocID="{455C5CCE-0F8A-5649-A98F-E615A63E64CB}" presName="LevelTwoTextNode" presStyleLbl="node2" presStyleIdx="0" presStyleCnt="2" custScaleX="30125" custScaleY="55174" custLinFactNeighborX="-18727" custLinFactNeighborY="50878">
        <dgm:presLayoutVars>
          <dgm:chPref val="3"/>
        </dgm:presLayoutVars>
      </dgm:prSet>
      <dgm:spPr/>
      <dgm:t>
        <a:bodyPr/>
        <a:lstStyle/>
        <a:p>
          <a:endParaRPr lang="en-US"/>
        </a:p>
      </dgm:t>
    </dgm:pt>
    <dgm:pt modelId="{0EC713B6-6F37-A545-87D4-0676542B5996}" type="pres">
      <dgm:prSet presAssocID="{455C5CCE-0F8A-5649-A98F-E615A63E64CB}" presName="level3hierChild" presStyleCnt="0"/>
      <dgm:spPr/>
    </dgm:pt>
    <dgm:pt modelId="{3763F54C-5BAB-B947-9508-F7838B7DB3CD}" type="pres">
      <dgm:prSet presAssocID="{54BB421B-4A3D-7E4D-B4E3-FA751AB2000A}" presName="conn2-1" presStyleLbl="parChTrans1D3" presStyleIdx="0" presStyleCnt="6"/>
      <dgm:spPr/>
      <dgm:t>
        <a:bodyPr/>
        <a:lstStyle/>
        <a:p>
          <a:endParaRPr lang="en-US"/>
        </a:p>
      </dgm:t>
    </dgm:pt>
    <dgm:pt modelId="{778ADDEC-97F4-ED40-94C5-6B0EFAFFB3A2}" type="pres">
      <dgm:prSet presAssocID="{54BB421B-4A3D-7E4D-B4E3-FA751AB2000A}" presName="connTx" presStyleLbl="parChTrans1D3" presStyleIdx="0" presStyleCnt="6"/>
      <dgm:spPr/>
      <dgm:t>
        <a:bodyPr/>
        <a:lstStyle/>
        <a:p>
          <a:endParaRPr lang="en-US"/>
        </a:p>
      </dgm:t>
    </dgm:pt>
    <dgm:pt modelId="{D3AB4240-804B-7F47-9AAC-34EC408891D3}" type="pres">
      <dgm:prSet presAssocID="{F6021DFB-4D83-684B-8F6C-043A153267AD}" presName="root2" presStyleCnt="0"/>
      <dgm:spPr/>
    </dgm:pt>
    <dgm:pt modelId="{38986071-63DA-2A45-A2AD-D26A12AD0E99}" type="pres">
      <dgm:prSet presAssocID="{F6021DFB-4D83-684B-8F6C-043A153267AD}" presName="LevelTwoTextNode" presStyleLbl="node3" presStyleIdx="0" presStyleCnt="6" custScaleX="30125" custScaleY="30095" custLinFactNeighborX="-33272" custLinFactNeighborY="88326">
        <dgm:presLayoutVars>
          <dgm:chPref val="3"/>
        </dgm:presLayoutVars>
      </dgm:prSet>
      <dgm:spPr/>
      <dgm:t>
        <a:bodyPr/>
        <a:lstStyle/>
        <a:p>
          <a:endParaRPr lang="en-US"/>
        </a:p>
      </dgm:t>
    </dgm:pt>
    <dgm:pt modelId="{522A7EDE-3F60-4742-ADEB-B2EFBB759F2C}" type="pres">
      <dgm:prSet presAssocID="{F6021DFB-4D83-684B-8F6C-043A153267AD}" presName="level3hierChild" presStyleCnt="0"/>
      <dgm:spPr/>
    </dgm:pt>
    <dgm:pt modelId="{2F1DCE03-C2AD-474A-A76D-11AB3600085C}" type="pres">
      <dgm:prSet presAssocID="{330F2296-7F0F-DA49-8F24-4E137EAEB60E}" presName="conn2-1" presStyleLbl="parChTrans1D3" presStyleIdx="1" presStyleCnt="6"/>
      <dgm:spPr/>
      <dgm:t>
        <a:bodyPr/>
        <a:lstStyle/>
        <a:p>
          <a:endParaRPr lang="en-US"/>
        </a:p>
      </dgm:t>
    </dgm:pt>
    <dgm:pt modelId="{6D4A9F1B-99C7-764A-A0FF-2DF0BB936D1F}" type="pres">
      <dgm:prSet presAssocID="{330F2296-7F0F-DA49-8F24-4E137EAEB60E}" presName="connTx" presStyleLbl="parChTrans1D3" presStyleIdx="1" presStyleCnt="6"/>
      <dgm:spPr/>
      <dgm:t>
        <a:bodyPr/>
        <a:lstStyle/>
        <a:p>
          <a:endParaRPr lang="en-US"/>
        </a:p>
      </dgm:t>
    </dgm:pt>
    <dgm:pt modelId="{44DE2834-8152-6D41-B695-F137A879838A}" type="pres">
      <dgm:prSet presAssocID="{8D81344F-F5D2-4F46-9EAA-6F0A9592F567}" presName="root2" presStyleCnt="0"/>
      <dgm:spPr/>
    </dgm:pt>
    <dgm:pt modelId="{4297382D-EB29-114B-B855-3005E1EB59F9}" type="pres">
      <dgm:prSet presAssocID="{8D81344F-F5D2-4F46-9EAA-6F0A9592F567}" presName="LevelTwoTextNode" presStyleLbl="node3" presStyleIdx="1" presStyleCnt="6" custScaleX="30125" custScaleY="30095" custLinFactNeighborX="-33272" custLinFactNeighborY="72199">
        <dgm:presLayoutVars>
          <dgm:chPref val="3"/>
        </dgm:presLayoutVars>
      </dgm:prSet>
      <dgm:spPr/>
      <dgm:t>
        <a:bodyPr/>
        <a:lstStyle/>
        <a:p>
          <a:endParaRPr lang="en-US"/>
        </a:p>
      </dgm:t>
    </dgm:pt>
    <dgm:pt modelId="{840942C0-16E4-094F-AC7C-FEE1571B0EDA}" type="pres">
      <dgm:prSet presAssocID="{8D81344F-F5D2-4F46-9EAA-6F0A9592F567}" presName="level3hierChild" presStyleCnt="0"/>
      <dgm:spPr/>
    </dgm:pt>
    <dgm:pt modelId="{F312FC31-3904-7843-B011-1CCBAD4E23E5}" type="pres">
      <dgm:prSet presAssocID="{8A34C4CF-E44E-2843-B616-2DB07CF8E0DC}" presName="conn2-1" presStyleLbl="parChTrans1D3" presStyleIdx="2" presStyleCnt="6"/>
      <dgm:spPr/>
      <dgm:t>
        <a:bodyPr/>
        <a:lstStyle/>
        <a:p>
          <a:endParaRPr lang="en-US"/>
        </a:p>
      </dgm:t>
    </dgm:pt>
    <dgm:pt modelId="{8981499A-A1CA-0F41-A415-BEF4B7FE0186}" type="pres">
      <dgm:prSet presAssocID="{8A34C4CF-E44E-2843-B616-2DB07CF8E0DC}" presName="connTx" presStyleLbl="parChTrans1D3" presStyleIdx="2" presStyleCnt="6"/>
      <dgm:spPr/>
      <dgm:t>
        <a:bodyPr/>
        <a:lstStyle/>
        <a:p>
          <a:endParaRPr lang="en-US"/>
        </a:p>
      </dgm:t>
    </dgm:pt>
    <dgm:pt modelId="{92A0D61A-4428-A14B-A215-EA903982CEC6}" type="pres">
      <dgm:prSet presAssocID="{C928D698-5F72-6846-8387-965EEA17A668}" presName="root2" presStyleCnt="0"/>
      <dgm:spPr/>
    </dgm:pt>
    <dgm:pt modelId="{3314CA9F-2876-894D-83CC-2D0E393E80E3}" type="pres">
      <dgm:prSet presAssocID="{C928D698-5F72-6846-8387-965EEA17A668}" presName="LevelTwoTextNode" presStyleLbl="node3" presStyleIdx="2" presStyleCnt="6" custScaleX="30125" custScaleY="30095" custLinFactNeighborX="-33272" custLinFactNeighborY="55058">
        <dgm:presLayoutVars>
          <dgm:chPref val="3"/>
        </dgm:presLayoutVars>
      </dgm:prSet>
      <dgm:spPr/>
      <dgm:t>
        <a:bodyPr/>
        <a:lstStyle/>
        <a:p>
          <a:endParaRPr lang="en-US"/>
        </a:p>
      </dgm:t>
    </dgm:pt>
    <dgm:pt modelId="{E36F8B2E-07F1-9A48-A218-2799C0C41C23}" type="pres">
      <dgm:prSet presAssocID="{C928D698-5F72-6846-8387-965EEA17A668}" presName="level3hierChild" presStyleCnt="0"/>
      <dgm:spPr/>
    </dgm:pt>
    <dgm:pt modelId="{F2D4F349-BDC3-E943-B0E3-A1DCFB0BABF6}" type="pres">
      <dgm:prSet presAssocID="{B5C7739E-55A0-634E-BF79-3EAD4C0687D8}" presName="conn2-1" presStyleLbl="parChTrans1D3" presStyleIdx="3" presStyleCnt="6"/>
      <dgm:spPr/>
      <dgm:t>
        <a:bodyPr/>
        <a:lstStyle/>
        <a:p>
          <a:endParaRPr lang="en-US"/>
        </a:p>
      </dgm:t>
    </dgm:pt>
    <dgm:pt modelId="{676B0C15-9C9B-2445-BED9-1B93FC1EBA7B}" type="pres">
      <dgm:prSet presAssocID="{B5C7739E-55A0-634E-BF79-3EAD4C0687D8}" presName="connTx" presStyleLbl="parChTrans1D3" presStyleIdx="3" presStyleCnt="6"/>
      <dgm:spPr/>
      <dgm:t>
        <a:bodyPr/>
        <a:lstStyle/>
        <a:p>
          <a:endParaRPr lang="en-US"/>
        </a:p>
      </dgm:t>
    </dgm:pt>
    <dgm:pt modelId="{348D3186-E726-E14D-AA88-41C9F7DAD2F2}" type="pres">
      <dgm:prSet presAssocID="{114147F8-1F05-7342-A319-84F6E92B74EC}" presName="root2" presStyleCnt="0"/>
      <dgm:spPr/>
    </dgm:pt>
    <dgm:pt modelId="{744A7FBD-F896-BB41-B217-7892E3D0B944}" type="pres">
      <dgm:prSet presAssocID="{114147F8-1F05-7342-A319-84F6E92B74EC}" presName="LevelTwoTextNode" presStyleLbl="node3" presStyleIdx="3" presStyleCnt="6" custScaleX="56942" custScaleY="30095" custLinFactNeighborX="-33272" custLinFactNeighborY="33402">
        <dgm:presLayoutVars>
          <dgm:chPref val="3"/>
        </dgm:presLayoutVars>
      </dgm:prSet>
      <dgm:spPr/>
      <dgm:t>
        <a:bodyPr/>
        <a:lstStyle/>
        <a:p>
          <a:endParaRPr lang="en-US"/>
        </a:p>
      </dgm:t>
    </dgm:pt>
    <dgm:pt modelId="{853291D8-010E-834F-8AD2-17DF4CBBC25C}" type="pres">
      <dgm:prSet presAssocID="{114147F8-1F05-7342-A319-84F6E92B74EC}" presName="level3hierChild" presStyleCnt="0"/>
      <dgm:spPr/>
    </dgm:pt>
    <dgm:pt modelId="{4CFA2277-87A3-C744-BC56-B448D726F4BC}" type="pres">
      <dgm:prSet presAssocID="{5F70D274-253A-414A-BA5B-9A546432A80C}" presName="conn2-1" presStyleLbl="parChTrans1D3" presStyleIdx="4" presStyleCnt="6"/>
      <dgm:spPr/>
      <dgm:t>
        <a:bodyPr/>
        <a:lstStyle/>
        <a:p>
          <a:endParaRPr lang="en-US"/>
        </a:p>
      </dgm:t>
    </dgm:pt>
    <dgm:pt modelId="{4D2508B5-2A27-694B-87A1-01593BE7722D}" type="pres">
      <dgm:prSet presAssocID="{5F70D274-253A-414A-BA5B-9A546432A80C}" presName="connTx" presStyleLbl="parChTrans1D3" presStyleIdx="4" presStyleCnt="6"/>
      <dgm:spPr/>
      <dgm:t>
        <a:bodyPr/>
        <a:lstStyle/>
        <a:p>
          <a:endParaRPr lang="en-US"/>
        </a:p>
      </dgm:t>
    </dgm:pt>
    <dgm:pt modelId="{A211DBBC-44F8-1F47-8C2D-05A5EEB7BE7B}" type="pres">
      <dgm:prSet presAssocID="{E9050FE0-D2A6-8542-B018-72F7158CEE03}" presName="root2" presStyleCnt="0"/>
      <dgm:spPr/>
    </dgm:pt>
    <dgm:pt modelId="{EBF5C984-CFA6-2048-9B7F-759CC2510180}" type="pres">
      <dgm:prSet presAssocID="{E9050FE0-D2A6-8542-B018-72F7158CEE03}" presName="LevelTwoTextNode" presStyleLbl="node3" presStyleIdx="4" presStyleCnt="6" custScaleX="30125" custScaleY="30095" custLinFactNeighborX="-33272" custLinFactNeighborY="20105">
        <dgm:presLayoutVars>
          <dgm:chPref val="3"/>
        </dgm:presLayoutVars>
      </dgm:prSet>
      <dgm:spPr/>
      <dgm:t>
        <a:bodyPr/>
        <a:lstStyle/>
        <a:p>
          <a:endParaRPr lang="en-US"/>
        </a:p>
      </dgm:t>
    </dgm:pt>
    <dgm:pt modelId="{00F84F6E-6F23-9A48-9E5A-06516C7C1AD4}" type="pres">
      <dgm:prSet presAssocID="{E9050FE0-D2A6-8542-B018-72F7158CEE03}" presName="level3hierChild" presStyleCnt="0"/>
      <dgm:spPr/>
    </dgm:pt>
    <dgm:pt modelId="{2AA816E4-4061-594A-8630-106846F3778D}" type="pres">
      <dgm:prSet presAssocID="{40C793FF-5A98-C345-B6C9-0B5FFEF116E6}" presName="conn2-1" presStyleLbl="parChTrans1D2" presStyleIdx="1" presStyleCnt="2"/>
      <dgm:spPr/>
      <dgm:t>
        <a:bodyPr/>
        <a:lstStyle/>
        <a:p>
          <a:endParaRPr lang="en-US"/>
        </a:p>
      </dgm:t>
    </dgm:pt>
    <dgm:pt modelId="{7E6B2AAB-5E9E-D847-9369-044923AD2689}" type="pres">
      <dgm:prSet presAssocID="{40C793FF-5A98-C345-B6C9-0B5FFEF116E6}" presName="connTx" presStyleLbl="parChTrans1D2" presStyleIdx="1" presStyleCnt="2"/>
      <dgm:spPr/>
      <dgm:t>
        <a:bodyPr/>
        <a:lstStyle/>
        <a:p>
          <a:endParaRPr lang="en-US"/>
        </a:p>
      </dgm:t>
    </dgm:pt>
    <dgm:pt modelId="{86ABAAEA-E42A-2744-AE6A-01AF6DD3EDBB}" type="pres">
      <dgm:prSet presAssocID="{32797CF0-052F-A14F-8B01-1CE72E25452A}" presName="root2" presStyleCnt="0"/>
      <dgm:spPr/>
    </dgm:pt>
    <dgm:pt modelId="{D78FB6BD-E0AA-D948-A0E1-7AF8E728C9C4}" type="pres">
      <dgm:prSet presAssocID="{32797CF0-052F-A14F-8B01-1CE72E25452A}" presName="LevelTwoTextNode" presStyleLbl="node2" presStyleIdx="1" presStyleCnt="2" custScaleX="30125" custScaleY="55174" custLinFactNeighborX="-18478" custLinFactNeighborY="14684">
        <dgm:presLayoutVars>
          <dgm:chPref val="3"/>
        </dgm:presLayoutVars>
      </dgm:prSet>
      <dgm:spPr/>
      <dgm:t>
        <a:bodyPr/>
        <a:lstStyle/>
        <a:p>
          <a:endParaRPr lang="en-US"/>
        </a:p>
      </dgm:t>
    </dgm:pt>
    <dgm:pt modelId="{73EE879F-35EE-6841-A8EA-DC72C31B2249}" type="pres">
      <dgm:prSet presAssocID="{32797CF0-052F-A14F-8B01-1CE72E25452A}" presName="level3hierChild" presStyleCnt="0"/>
      <dgm:spPr/>
    </dgm:pt>
    <dgm:pt modelId="{BD343159-75BD-4C42-9CAD-B3B88641A191}" type="pres">
      <dgm:prSet presAssocID="{D9BD4CA8-5379-0F43-8355-39DD8DBE2EF5}" presName="conn2-1" presStyleLbl="parChTrans1D3" presStyleIdx="5" presStyleCnt="6"/>
      <dgm:spPr/>
      <dgm:t>
        <a:bodyPr/>
        <a:lstStyle/>
        <a:p>
          <a:endParaRPr lang="en-US"/>
        </a:p>
      </dgm:t>
    </dgm:pt>
    <dgm:pt modelId="{9293A5BC-64F2-5043-A967-9E2631916436}" type="pres">
      <dgm:prSet presAssocID="{D9BD4CA8-5379-0F43-8355-39DD8DBE2EF5}" presName="connTx" presStyleLbl="parChTrans1D3" presStyleIdx="5" presStyleCnt="6"/>
      <dgm:spPr/>
      <dgm:t>
        <a:bodyPr/>
        <a:lstStyle/>
        <a:p>
          <a:endParaRPr lang="en-US"/>
        </a:p>
      </dgm:t>
    </dgm:pt>
    <dgm:pt modelId="{148303BB-A555-EF48-9271-558220620BD0}" type="pres">
      <dgm:prSet presAssocID="{6EF79EAB-EF4B-654F-9B23-AF1E512F6523}" presName="root2" presStyleCnt="0"/>
      <dgm:spPr/>
    </dgm:pt>
    <dgm:pt modelId="{EB58FA31-EDAC-0B49-9710-2091C7430F2C}" type="pres">
      <dgm:prSet presAssocID="{6EF79EAB-EF4B-654F-9B23-AF1E512F6523}" presName="LevelTwoTextNode" presStyleLbl="node3" presStyleIdx="5" presStyleCnt="6" custScaleX="30125" custScaleY="30095" custLinFactNeighborX="-33272" custLinFactNeighborY="17384">
        <dgm:presLayoutVars>
          <dgm:chPref val="3"/>
        </dgm:presLayoutVars>
      </dgm:prSet>
      <dgm:spPr/>
      <dgm:t>
        <a:bodyPr/>
        <a:lstStyle/>
        <a:p>
          <a:endParaRPr lang="en-US"/>
        </a:p>
      </dgm:t>
    </dgm:pt>
    <dgm:pt modelId="{C3C7BAB1-BE0D-574C-A739-92265BFE21E3}" type="pres">
      <dgm:prSet presAssocID="{6EF79EAB-EF4B-654F-9B23-AF1E512F6523}" presName="level3hierChild" presStyleCnt="0"/>
      <dgm:spPr/>
    </dgm:pt>
  </dgm:ptLst>
  <dgm:cxnLst>
    <dgm:cxn modelId="{133EC83D-B569-6F4D-A407-1FE5E4E03BFC}" type="presOf" srcId="{330F2296-7F0F-DA49-8F24-4E137EAEB60E}" destId="{2F1DCE03-C2AD-474A-A76D-11AB3600085C}" srcOrd="0" destOrd="0" presId="urn:microsoft.com/office/officeart/2008/layout/HorizontalMultiLevelHierarchy"/>
    <dgm:cxn modelId="{9D1B8726-5CF3-AD4C-B6E9-314F9A071C7D}" srcId="{455C5CCE-0F8A-5649-A98F-E615A63E64CB}" destId="{114147F8-1F05-7342-A319-84F6E92B74EC}" srcOrd="3" destOrd="0" parTransId="{B5C7739E-55A0-634E-BF79-3EAD4C0687D8}" sibTransId="{1FA7EB0D-7A8D-FF40-A8FD-618FB4869F55}"/>
    <dgm:cxn modelId="{A0010701-87A6-C345-8015-13837511F4E1}" type="presOf" srcId="{D9BD4CA8-5379-0F43-8355-39DD8DBE2EF5}" destId="{BD343159-75BD-4C42-9CAD-B3B88641A191}" srcOrd="0" destOrd="0" presId="urn:microsoft.com/office/officeart/2008/layout/HorizontalMultiLevelHierarchy"/>
    <dgm:cxn modelId="{0CD0B4FE-BDFA-414E-91EE-9ACBEAEAB01B}" type="presOf" srcId="{5F70D274-253A-414A-BA5B-9A546432A80C}" destId="{4CFA2277-87A3-C744-BC56-B448D726F4BC}" srcOrd="0" destOrd="0" presId="urn:microsoft.com/office/officeart/2008/layout/HorizontalMultiLevelHierarchy"/>
    <dgm:cxn modelId="{ABE53185-2685-894C-812D-03D350BF624B}" srcId="{455C5CCE-0F8A-5649-A98F-E615A63E64CB}" destId="{8D81344F-F5D2-4F46-9EAA-6F0A9592F567}" srcOrd="1" destOrd="0" parTransId="{330F2296-7F0F-DA49-8F24-4E137EAEB60E}" sibTransId="{E27CB34D-5FCE-B848-A1CE-97756CA08BD3}"/>
    <dgm:cxn modelId="{E37F8558-03B4-3348-AC04-1ED56D4F9A74}" type="presOf" srcId="{32797CF0-052F-A14F-8B01-1CE72E25452A}" destId="{D78FB6BD-E0AA-D948-A0E1-7AF8E728C9C4}" srcOrd="0" destOrd="0" presId="urn:microsoft.com/office/officeart/2008/layout/HorizontalMultiLevelHierarchy"/>
    <dgm:cxn modelId="{7C2308D9-784A-5D47-8979-F07701CBF2E3}" type="presOf" srcId="{6EF79EAB-EF4B-654F-9B23-AF1E512F6523}" destId="{EB58FA31-EDAC-0B49-9710-2091C7430F2C}" srcOrd="0" destOrd="0" presId="urn:microsoft.com/office/officeart/2008/layout/HorizontalMultiLevelHierarchy"/>
    <dgm:cxn modelId="{66CCB507-4AAA-DF4B-8C24-B0947EDFD017}" type="presOf" srcId="{E9050FE0-D2A6-8542-B018-72F7158CEE03}" destId="{EBF5C984-CFA6-2048-9B7F-759CC2510180}" srcOrd="0" destOrd="0" presId="urn:microsoft.com/office/officeart/2008/layout/HorizontalMultiLevelHierarchy"/>
    <dgm:cxn modelId="{A9E850A9-AED9-7F46-A343-8C986658CCD9}" srcId="{A965BF44-BEE8-0545-BEE6-E17C0F55943A}" destId="{84574B4B-6704-DD4F-AC77-DF8A0F543AB6}" srcOrd="0" destOrd="0" parTransId="{14E4CAAC-1456-F049-A70B-55029B5FC87F}" sibTransId="{5B940215-6E90-3740-BF56-9C8550F1962D}"/>
    <dgm:cxn modelId="{45F8F6C5-1E74-1247-857E-1BF02087EA61}" type="presOf" srcId="{0B8E0525-A574-774D-B501-CB971F8035AF}" destId="{D9E53591-0D1B-F94A-B43A-114FAFAED392}" srcOrd="1" destOrd="0" presId="urn:microsoft.com/office/officeart/2008/layout/HorizontalMultiLevelHierarchy"/>
    <dgm:cxn modelId="{E6C0C9A4-4978-8A4E-8366-88DEE6BF1EFF}" type="presOf" srcId="{B5C7739E-55A0-634E-BF79-3EAD4C0687D8}" destId="{F2D4F349-BDC3-E943-B0E3-A1DCFB0BABF6}" srcOrd="0" destOrd="0" presId="urn:microsoft.com/office/officeart/2008/layout/HorizontalMultiLevelHierarchy"/>
    <dgm:cxn modelId="{0F9FC178-D598-2447-99C9-A6F614B0C3F5}" srcId="{84574B4B-6704-DD4F-AC77-DF8A0F543AB6}" destId="{32797CF0-052F-A14F-8B01-1CE72E25452A}" srcOrd="1" destOrd="0" parTransId="{40C793FF-5A98-C345-B6C9-0B5FFEF116E6}" sibTransId="{713F94DE-9DB1-EB4C-8635-1A9C053986EA}"/>
    <dgm:cxn modelId="{B0B06F5E-C89A-CA43-A302-FC3614490F4D}" srcId="{84574B4B-6704-DD4F-AC77-DF8A0F543AB6}" destId="{455C5CCE-0F8A-5649-A98F-E615A63E64CB}" srcOrd="0" destOrd="0" parTransId="{0B8E0525-A574-774D-B501-CB971F8035AF}" sibTransId="{E6820B71-EAC7-1C4F-9BC7-9CC6A668C63A}"/>
    <dgm:cxn modelId="{77ABB01A-DBF5-4A43-96C8-DCC459C5052C}" type="presOf" srcId="{B5C7739E-55A0-634E-BF79-3EAD4C0687D8}" destId="{676B0C15-9C9B-2445-BED9-1B93FC1EBA7B}" srcOrd="1" destOrd="0" presId="urn:microsoft.com/office/officeart/2008/layout/HorizontalMultiLevelHierarchy"/>
    <dgm:cxn modelId="{26EE8DBC-FBB4-D64F-8D9E-98446B320574}" type="presOf" srcId="{5F70D274-253A-414A-BA5B-9A546432A80C}" destId="{4D2508B5-2A27-694B-87A1-01593BE7722D}" srcOrd="1" destOrd="0" presId="urn:microsoft.com/office/officeart/2008/layout/HorizontalMultiLevelHierarchy"/>
    <dgm:cxn modelId="{4C83D420-5F63-BD45-9A82-54CA2C218B4C}" type="presOf" srcId="{84574B4B-6704-DD4F-AC77-DF8A0F543AB6}" destId="{25EE23FA-C73D-5145-93AF-BBA6467DE52B}" srcOrd="0" destOrd="0" presId="urn:microsoft.com/office/officeart/2008/layout/HorizontalMultiLevelHierarchy"/>
    <dgm:cxn modelId="{85C4D348-66E2-464B-A676-0CE84F6320A4}" type="presOf" srcId="{A965BF44-BEE8-0545-BEE6-E17C0F55943A}" destId="{55C8D0F7-505B-914F-BDDD-31C4BAF8B2AD}" srcOrd="0" destOrd="0" presId="urn:microsoft.com/office/officeart/2008/layout/HorizontalMultiLevelHierarchy"/>
    <dgm:cxn modelId="{1270152C-E7BD-4749-8274-229AFA956EED}" type="presOf" srcId="{8D81344F-F5D2-4F46-9EAA-6F0A9592F567}" destId="{4297382D-EB29-114B-B855-3005E1EB59F9}" srcOrd="0" destOrd="0" presId="urn:microsoft.com/office/officeart/2008/layout/HorizontalMultiLevelHierarchy"/>
    <dgm:cxn modelId="{5086A556-0A8D-AC4A-9F19-472D4D101126}" type="presOf" srcId="{54BB421B-4A3D-7E4D-B4E3-FA751AB2000A}" destId="{778ADDEC-97F4-ED40-94C5-6B0EFAFFB3A2}" srcOrd="1" destOrd="0" presId="urn:microsoft.com/office/officeart/2008/layout/HorizontalMultiLevelHierarchy"/>
    <dgm:cxn modelId="{A23B1F7A-8107-0C4D-9A1F-1567ED4AE855}" type="presOf" srcId="{8A34C4CF-E44E-2843-B616-2DB07CF8E0DC}" destId="{F312FC31-3904-7843-B011-1CCBAD4E23E5}" srcOrd="0" destOrd="0" presId="urn:microsoft.com/office/officeart/2008/layout/HorizontalMultiLevelHierarchy"/>
    <dgm:cxn modelId="{8FCB2B21-2605-3249-85F2-45D3B41F83C5}" type="presOf" srcId="{40C793FF-5A98-C345-B6C9-0B5FFEF116E6}" destId="{7E6B2AAB-5E9E-D847-9369-044923AD2689}" srcOrd="1" destOrd="0" presId="urn:microsoft.com/office/officeart/2008/layout/HorizontalMultiLevelHierarchy"/>
    <dgm:cxn modelId="{2C724F7B-1F9E-B446-BA82-16D45128B3DF}" type="presOf" srcId="{330F2296-7F0F-DA49-8F24-4E137EAEB60E}" destId="{6D4A9F1B-99C7-764A-A0FF-2DF0BB936D1F}" srcOrd="1" destOrd="0" presId="urn:microsoft.com/office/officeart/2008/layout/HorizontalMultiLevelHierarchy"/>
    <dgm:cxn modelId="{0812D6B2-FF8E-5A4E-98EE-A0B87306A2EF}" type="presOf" srcId="{40C793FF-5A98-C345-B6C9-0B5FFEF116E6}" destId="{2AA816E4-4061-594A-8630-106846F3778D}" srcOrd="0" destOrd="0" presId="urn:microsoft.com/office/officeart/2008/layout/HorizontalMultiLevelHierarchy"/>
    <dgm:cxn modelId="{95ABD04E-05C4-7B41-BBE1-C34597070CFF}" type="presOf" srcId="{54BB421B-4A3D-7E4D-B4E3-FA751AB2000A}" destId="{3763F54C-5BAB-B947-9508-F7838B7DB3CD}" srcOrd="0" destOrd="0" presId="urn:microsoft.com/office/officeart/2008/layout/HorizontalMultiLevelHierarchy"/>
    <dgm:cxn modelId="{388112D2-D8B5-3945-A919-BB7F9EA0DD10}" type="presOf" srcId="{8A34C4CF-E44E-2843-B616-2DB07CF8E0DC}" destId="{8981499A-A1CA-0F41-A415-BEF4B7FE0186}" srcOrd="1" destOrd="0" presId="urn:microsoft.com/office/officeart/2008/layout/HorizontalMultiLevelHierarchy"/>
    <dgm:cxn modelId="{5DCC5930-17BF-774B-8906-3005066093E4}" type="presOf" srcId="{C928D698-5F72-6846-8387-965EEA17A668}" destId="{3314CA9F-2876-894D-83CC-2D0E393E80E3}" srcOrd="0" destOrd="0" presId="urn:microsoft.com/office/officeart/2008/layout/HorizontalMultiLevelHierarchy"/>
    <dgm:cxn modelId="{B5DFB563-44AE-FA4A-B086-107E258E4444}" srcId="{455C5CCE-0F8A-5649-A98F-E615A63E64CB}" destId="{C928D698-5F72-6846-8387-965EEA17A668}" srcOrd="2" destOrd="0" parTransId="{8A34C4CF-E44E-2843-B616-2DB07CF8E0DC}" sibTransId="{15569682-52B2-3B4A-B191-B3F5D9E2FDC9}"/>
    <dgm:cxn modelId="{A982C4EC-B156-814D-AC54-9F6321D094D3}" type="presOf" srcId="{F6021DFB-4D83-684B-8F6C-043A153267AD}" destId="{38986071-63DA-2A45-A2AD-D26A12AD0E99}" srcOrd="0" destOrd="0" presId="urn:microsoft.com/office/officeart/2008/layout/HorizontalMultiLevelHierarchy"/>
    <dgm:cxn modelId="{C31F37D4-FFDC-4C4F-9BE8-B15580A45D71}" srcId="{455C5CCE-0F8A-5649-A98F-E615A63E64CB}" destId="{F6021DFB-4D83-684B-8F6C-043A153267AD}" srcOrd="0" destOrd="0" parTransId="{54BB421B-4A3D-7E4D-B4E3-FA751AB2000A}" sibTransId="{987D81E9-1E80-8744-A292-EE38161B9AE4}"/>
    <dgm:cxn modelId="{3755EBB4-8C9F-754C-871B-018948258BA3}" srcId="{32797CF0-052F-A14F-8B01-1CE72E25452A}" destId="{6EF79EAB-EF4B-654F-9B23-AF1E512F6523}" srcOrd="0" destOrd="0" parTransId="{D9BD4CA8-5379-0F43-8355-39DD8DBE2EF5}" sibTransId="{146111D9-1F48-444A-A2B7-E5FD5F2988DD}"/>
    <dgm:cxn modelId="{314D4A89-A117-4743-B0A0-A7724A04DEE6}" srcId="{455C5CCE-0F8A-5649-A98F-E615A63E64CB}" destId="{E9050FE0-D2A6-8542-B018-72F7158CEE03}" srcOrd="4" destOrd="0" parTransId="{5F70D274-253A-414A-BA5B-9A546432A80C}" sibTransId="{A9E47C5C-CE25-B747-AFDB-CAD7BB29980F}"/>
    <dgm:cxn modelId="{3B223A91-BA15-2C40-A150-0C5CC490CF61}" type="presOf" srcId="{D9BD4CA8-5379-0F43-8355-39DD8DBE2EF5}" destId="{9293A5BC-64F2-5043-A967-9E2631916436}" srcOrd="1" destOrd="0" presId="urn:microsoft.com/office/officeart/2008/layout/HorizontalMultiLevelHierarchy"/>
    <dgm:cxn modelId="{06E91CEE-67A8-6644-B336-0AE60C310590}" type="presOf" srcId="{455C5CCE-0F8A-5649-A98F-E615A63E64CB}" destId="{CECD1F51-9ED8-9341-81B5-5480DC8A2372}" srcOrd="0" destOrd="0" presId="urn:microsoft.com/office/officeart/2008/layout/HorizontalMultiLevelHierarchy"/>
    <dgm:cxn modelId="{98EFC2E4-0F9B-DE42-97DF-A434A22806BC}" type="presOf" srcId="{114147F8-1F05-7342-A319-84F6E92B74EC}" destId="{744A7FBD-F896-BB41-B217-7892E3D0B944}" srcOrd="0" destOrd="0" presId="urn:microsoft.com/office/officeart/2008/layout/HorizontalMultiLevelHierarchy"/>
    <dgm:cxn modelId="{6A091B2D-FC7F-3944-9E97-BADE8F073754}" type="presOf" srcId="{0B8E0525-A574-774D-B501-CB971F8035AF}" destId="{93375FCA-9264-AA41-BDD4-9E68B4E879D0}" srcOrd="0" destOrd="0" presId="urn:microsoft.com/office/officeart/2008/layout/HorizontalMultiLevelHierarchy"/>
    <dgm:cxn modelId="{DB6696DD-9D2C-E841-B770-C4AC8D81D3C4}" type="presParOf" srcId="{55C8D0F7-505B-914F-BDDD-31C4BAF8B2AD}" destId="{5211B4F5-7560-184A-B815-FDE6C5B5BF6A}" srcOrd="0" destOrd="0" presId="urn:microsoft.com/office/officeart/2008/layout/HorizontalMultiLevelHierarchy"/>
    <dgm:cxn modelId="{A6348CCB-372D-8349-9DF2-790B84E558AB}" type="presParOf" srcId="{5211B4F5-7560-184A-B815-FDE6C5B5BF6A}" destId="{25EE23FA-C73D-5145-93AF-BBA6467DE52B}" srcOrd="0" destOrd="0" presId="urn:microsoft.com/office/officeart/2008/layout/HorizontalMultiLevelHierarchy"/>
    <dgm:cxn modelId="{4AE25875-C057-454D-825F-AF66C9A24EBE}" type="presParOf" srcId="{5211B4F5-7560-184A-B815-FDE6C5B5BF6A}" destId="{36149ED2-D604-A548-BEEF-2873FC8AF1A7}" srcOrd="1" destOrd="0" presId="urn:microsoft.com/office/officeart/2008/layout/HorizontalMultiLevelHierarchy"/>
    <dgm:cxn modelId="{A7DEABDA-64CD-D24D-BA3F-EC68410522B0}" type="presParOf" srcId="{36149ED2-D604-A548-BEEF-2873FC8AF1A7}" destId="{93375FCA-9264-AA41-BDD4-9E68B4E879D0}" srcOrd="0" destOrd="0" presId="urn:microsoft.com/office/officeart/2008/layout/HorizontalMultiLevelHierarchy"/>
    <dgm:cxn modelId="{7D082FA3-D825-B942-968A-C9F8FBC9E50C}" type="presParOf" srcId="{93375FCA-9264-AA41-BDD4-9E68B4E879D0}" destId="{D9E53591-0D1B-F94A-B43A-114FAFAED392}" srcOrd="0" destOrd="0" presId="urn:microsoft.com/office/officeart/2008/layout/HorizontalMultiLevelHierarchy"/>
    <dgm:cxn modelId="{12E439C8-AF8D-324F-BBCB-E5207FFB181A}" type="presParOf" srcId="{36149ED2-D604-A548-BEEF-2873FC8AF1A7}" destId="{02E2406A-7447-7940-B708-34612CE871F0}" srcOrd="1" destOrd="0" presId="urn:microsoft.com/office/officeart/2008/layout/HorizontalMultiLevelHierarchy"/>
    <dgm:cxn modelId="{8F404A6B-0F86-184A-BA77-FF1D9164C148}" type="presParOf" srcId="{02E2406A-7447-7940-B708-34612CE871F0}" destId="{CECD1F51-9ED8-9341-81B5-5480DC8A2372}" srcOrd="0" destOrd="0" presId="urn:microsoft.com/office/officeart/2008/layout/HorizontalMultiLevelHierarchy"/>
    <dgm:cxn modelId="{81DC537C-4758-3348-879A-283F4CC999F1}" type="presParOf" srcId="{02E2406A-7447-7940-B708-34612CE871F0}" destId="{0EC713B6-6F37-A545-87D4-0676542B5996}" srcOrd="1" destOrd="0" presId="urn:microsoft.com/office/officeart/2008/layout/HorizontalMultiLevelHierarchy"/>
    <dgm:cxn modelId="{91BB0FAB-AE4C-0F48-8854-3281195511FA}" type="presParOf" srcId="{0EC713B6-6F37-A545-87D4-0676542B5996}" destId="{3763F54C-5BAB-B947-9508-F7838B7DB3CD}" srcOrd="0" destOrd="0" presId="urn:microsoft.com/office/officeart/2008/layout/HorizontalMultiLevelHierarchy"/>
    <dgm:cxn modelId="{6DE49F6F-55F2-E743-8C92-EB400CD1BAB9}" type="presParOf" srcId="{3763F54C-5BAB-B947-9508-F7838B7DB3CD}" destId="{778ADDEC-97F4-ED40-94C5-6B0EFAFFB3A2}" srcOrd="0" destOrd="0" presId="urn:microsoft.com/office/officeart/2008/layout/HorizontalMultiLevelHierarchy"/>
    <dgm:cxn modelId="{FC39E658-384B-924B-B53C-4934ABE1708C}" type="presParOf" srcId="{0EC713B6-6F37-A545-87D4-0676542B5996}" destId="{D3AB4240-804B-7F47-9AAC-34EC408891D3}" srcOrd="1" destOrd="0" presId="urn:microsoft.com/office/officeart/2008/layout/HorizontalMultiLevelHierarchy"/>
    <dgm:cxn modelId="{135E7CAC-81AE-374D-B01C-C9EECFD383CA}" type="presParOf" srcId="{D3AB4240-804B-7F47-9AAC-34EC408891D3}" destId="{38986071-63DA-2A45-A2AD-D26A12AD0E99}" srcOrd="0" destOrd="0" presId="urn:microsoft.com/office/officeart/2008/layout/HorizontalMultiLevelHierarchy"/>
    <dgm:cxn modelId="{22959E04-91B1-E04F-B4E3-4D305062C057}" type="presParOf" srcId="{D3AB4240-804B-7F47-9AAC-34EC408891D3}" destId="{522A7EDE-3F60-4742-ADEB-B2EFBB759F2C}" srcOrd="1" destOrd="0" presId="urn:microsoft.com/office/officeart/2008/layout/HorizontalMultiLevelHierarchy"/>
    <dgm:cxn modelId="{DB5A45DF-1039-1742-A22E-10CBBAE921EC}" type="presParOf" srcId="{0EC713B6-6F37-A545-87D4-0676542B5996}" destId="{2F1DCE03-C2AD-474A-A76D-11AB3600085C}" srcOrd="2" destOrd="0" presId="urn:microsoft.com/office/officeart/2008/layout/HorizontalMultiLevelHierarchy"/>
    <dgm:cxn modelId="{4649A052-095E-B44C-A39B-10F2130B2150}" type="presParOf" srcId="{2F1DCE03-C2AD-474A-A76D-11AB3600085C}" destId="{6D4A9F1B-99C7-764A-A0FF-2DF0BB936D1F}" srcOrd="0" destOrd="0" presId="urn:microsoft.com/office/officeart/2008/layout/HorizontalMultiLevelHierarchy"/>
    <dgm:cxn modelId="{939FD8C0-DBE2-904D-AD34-803707206F24}" type="presParOf" srcId="{0EC713B6-6F37-A545-87D4-0676542B5996}" destId="{44DE2834-8152-6D41-B695-F137A879838A}" srcOrd="3" destOrd="0" presId="urn:microsoft.com/office/officeart/2008/layout/HorizontalMultiLevelHierarchy"/>
    <dgm:cxn modelId="{83AE8BE0-4542-7344-9B0C-B43C09C5FE53}" type="presParOf" srcId="{44DE2834-8152-6D41-B695-F137A879838A}" destId="{4297382D-EB29-114B-B855-3005E1EB59F9}" srcOrd="0" destOrd="0" presId="urn:microsoft.com/office/officeart/2008/layout/HorizontalMultiLevelHierarchy"/>
    <dgm:cxn modelId="{D26B587E-E151-F847-A0E6-B9EB9722D1EE}" type="presParOf" srcId="{44DE2834-8152-6D41-B695-F137A879838A}" destId="{840942C0-16E4-094F-AC7C-FEE1571B0EDA}" srcOrd="1" destOrd="0" presId="urn:microsoft.com/office/officeart/2008/layout/HorizontalMultiLevelHierarchy"/>
    <dgm:cxn modelId="{1E643510-1069-3741-A915-CCB35DACEA4C}" type="presParOf" srcId="{0EC713B6-6F37-A545-87D4-0676542B5996}" destId="{F312FC31-3904-7843-B011-1CCBAD4E23E5}" srcOrd="4" destOrd="0" presId="urn:microsoft.com/office/officeart/2008/layout/HorizontalMultiLevelHierarchy"/>
    <dgm:cxn modelId="{ECDB1BE0-D93E-D142-B6B9-1E67C7718785}" type="presParOf" srcId="{F312FC31-3904-7843-B011-1CCBAD4E23E5}" destId="{8981499A-A1CA-0F41-A415-BEF4B7FE0186}" srcOrd="0" destOrd="0" presId="urn:microsoft.com/office/officeart/2008/layout/HorizontalMultiLevelHierarchy"/>
    <dgm:cxn modelId="{B0106DF9-6259-2941-AC4C-4067F8A62E03}" type="presParOf" srcId="{0EC713B6-6F37-A545-87D4-0676542B5996}" destId="{92A0D61A-4428-A14B-A215-EA903982CEC6}" srcOrd="5" destOrd="0" presId="urn:microsoft.com/office/officeart/2008/layout/HorizontalMultiLevelHierarchy"/>
    <dgm:cxn modelId="{D7EA0D0C-083B-034A-BB15-77E6AF0612B2}" type="presParOf" srcId="{92A0D61A-4428-A14B-A215-EA903982CEC6}" destId="{3314CA9F-2876-894D-83CC-2D0E393E80E3}" srcOrd="0" destOrd="0" presId="urn:microsoft.com/office/officeart/2008/layout/HorizontalMultiLevelHierarchy"/>
    <dgm:cxn modelId="{758F94F9-C457-E646-BB3C-C2EDCB7E5F37}" type="presParOf" srcId="{92A0D61A-4428-A14B-A215-EA903982CEC6}" destId="{E36F8B2E-07F1-9A48-A218-2799C0C41C23}" srcOrd="1" destOrd="0" presId="urn:microsoft.com/office/officeart/2008/layout/HorizontalMultiLevelHierarchy"/>
    <dgm:cxn modelId="{93B686A8-61C3-E84A-9AA2-82F61C907382}" type="presParOf" srcId="{0EC713B6-6F37-A545-87D4-0676542B5996}" destId="{F2D4F349-BDC3-E943-B0E3-A1DCFB0BABF6}" srcOrd="6" destOrd="0" presId="urn:microsoft.com/office/officeart/2008/layout/HorizontalMultiLevelHierarchy"/>
    <dgm:cxn modelId="{9E5C778D-7BDE-794A-ADF4-6ECFE996A52E}" type="presParOf" srcId="{F2D4F349-BDC3-E943-B0E3-A1DCFB0BABF6}" destId="{676B0C15-9C9B-2445-BED9-1B93FC1EBA7B}" srcOrd="0" destOrd="0" presId="urn:microsoft.com/office/officeart/2008/layout/HorizontalMultiLevelHierarchy"/>
    <dgm:cxn modelId="{E38C8F59-4579-CB47-B94D-456F1E90E642}" type="presParOf" srcId="{0EC713B6-6F37-A545-87D4-0676542B5996}" destId="{348D3186-E726-E14D-AA88-41C9F7DAD2F2}" srcOrd="7" destOrd="0" presId="urn:microsoft.com/office/officeart/2008/layout/HorizontalMultiLevelHierarchy"/>
    <dgm:cxn modelId="{6493C0D5-D5D2-B346-9D85-0BB79EC3F797}" type="presParOf" srcId="{348D3186-E726-E14D-AA88-41C9F7DAD2F2}" destId="{744A7FBD-F896-BB41-B217-7892E3D0B944}" srcOrd="0" destOrd="0" presId="urn:microsoft.com/office/officeart/2008/layout/HorizontalMultiLevelHierarchy"/>
    <dgm:cxn modelId="{C812AACD-DDB4-2442-98A6-E146FBAC77DF}" type="presParOf" srcId="{348D3186-E726-E14D-AA88-41C9F7DAD2F2}" destId="{853291D8-010E-834F-8AD2-17DF4CBBC25C}" srcOrd="1" destOrd="0" presId="urn:microsoft.com/office/officeart/2008/layout/HorizontalMultiLevelHierarchy"/>
    <dgm:cxn modelId="{C0B2DAAF-985B-8C46-BB0D-A7156B8950C5}" type="presParOf" srcId="{0EC713B6-6F37-A545-87D4-0676542B5996}" destId="{4CFA2277-87A3-C744-BC56-B448D726F4BC}" srcOrd="8" destOrd="0" presId="urn:microsoft.com/office/officeart/2008/layout/HorizontalMultiLevelHierarchy"/>
    <dgm:cxn modelId="{A05BF908-01E4-634C-B87C-D1092EF30EC1}" type="presParOf" srcId="{4CFA2277-87A3-C744-BC56-B448D726F4BC}" destId="{4D2508B5-2A27-694B-87A1-01593BE7722D}" srcOrd="0" destOrd="0" presId="urn:microsoft.com/office/officeart/2008/layout/HorizontalMultiLevelHierarchy"/>
    <dgm:cxn modelId="{689AE544-8860-6C47-9FAF-B5B1501E2379}" type="presParOf" srcId="{0EC713B6-6F37-A545-87D4-0676542B5996}" destId="{A211DBBC-44F8-1F47-8C2D-05A5EEB7BE7B}" srcOrd="9" destOrd="0" presId="urn:microsoft.com/office/officeart/2008/layout/HorizontalMultiLevelHierarchy"/>
    <dgm:cxn modelId="{D88CCFAA-EA88-0648-A5B1-013A04D1A7D5}" type="presParOf" srcId="{A211DBBC-44F8-1F47-8C2D-05A5EEB7BE7B}" destId="{EBF5C984-CFA6-2048-9B7F-759CC2510180}" srcOrd="0" destOrd="0" presId="urn:microsoft.com/office/officeart/2008/layout/HorizontalMultiLevelHierarchy"/>
    <dgm:cxn modelId="{942F39C5-B1B3-7845-94A8-26D17AB2AF4A}" type="presParOf" srcId="{A211DBBC-44F8-1F47-8C2D-05A5EEB7BE7B}" destId="{00F84F6E-6F23-9A48-9E5A-06516C7C1AD4}" srcOrd="1" destOrd="0" presId="urn:microsoft.com/office/officeart/2008/layout/HorizontalMultiLevelHierarchy"/>
    <dgm:cxn modelId="{06CFD8CC-5A15-9540-8691-5F0E1F0FE006}" type="presParOf" srcId="{36149ED2-D604-A548-BEEF-2873FC8AF1A7}" destId="{2AA816E4-4061-594A-8630-106846F3778D}" srcOrd="2" destOrd="0" presId="urn:microsoft.com/office/officeart/2008/layout/HorizontalMultiLevelHierarchy"/>
    <dgm:cxn modelId="{A76D12C0-C923-D84E-A85E-1C94B4FC3D5B}" type="presParOf" srcId="{2AA816E4-4061-594A-8630-106846F3778D}" destId="{7E6B2AAB-5E9E-D847-9369-044923AD2689}" srcOrd="0" destOrd="0" presId="urn:microsoft.com/office/officeart/2008/layout/HorizontalMultiLevelHierarchy"/>
    <dgm:cxn modelId="{9E819C56-2305-1A41-B1E7-13999F03FC77}" type="presParOf" srcId="{36149ED2-D604-A548-BEEF-2873FC8AF1A7}" destId="{86ABAAEA-E42A-2744-AE6A-01AF6DD3EDBB}" srcOrd="3" destOrd="0" presId="urn:microsoft.com/office/officeart/2008/layout/HorizontalMultiLevelHierarchy"/>
    <dgm:cxn modelId="{D1E69701-2F01-FF4C-9192-C736D21E3D48}" type="presParOf" srcId="{86ABAAEA-E42A-2744-AE6A-01AF6DD3EDBB}" destId="{D78FB6BD-E0AA-D948-A0E1-7AF8E728C9C4}" srcOrd="0" destOrd="0" presId="urn:microsoft.com/office/officeart/2008/layout/HorizontalMultiLevelHierarchy"/>
    <dgm:cxn modelId="{E7E7F271-4CE3-CF4A-A5C0-70A2EEF77DD5}" type="presParOf" srcId="{86ABAAEA-E42A-2744-AE6A-01AF6DD3EDBB}" destId="{73EE879F-35EE-6841-A8EA-DC72C31B2249}" srcOrd="1" destOrd="0" presId="urn:microsoft.com/office/officeart/2008/layout/HorizontalMultiLevelHierarchy"/>
    <dgm:cxn modelId="{8FD706F1-6E6B-FD43-8208-146DBE6D5786}" type="presParOf" srcId="{73EE879F-35EE-6841-A8EA-DC72C31B2249}" destId="{BD343159-75BD-4C42-9CAD-B3B88641A191}" srcOrd="0" destOrd="0" presId="urn:microsoft.com/office/officeart/2008/layout/HorizontalMultiLevelHierarchy"/>
    <dgm:cxn modelId="{0F27AE48-2DA6-E547-B11A-66E091A63F3C}" type="presParOf" srcId="{BD343159-75BD-4C42-9CAD-B3B88641A191}" destId="{9293A5BC-64F2-5043-A967-9E2631916436}" srcOrd="0" destOrd="0" presId="urn:microsoft.com/office/officeart/2008/layout/HorizontalMultiLevelHierarchy"/>
    <dgm:cxn modelId="{2C59E3C2-3921-BB4E-9F20-0BDA3E258613}" type="presParOf" srcId="{73EE879F-35EE-6841-A8EA-DC72C31B2249}" destId="{148303BB-A555-EF48-9271-558220620BD0}" srcOrd="1" destOrd="0" presId="urn:microsoft.com/office/officeart/2008/layout/HorizontalMultiLevelHierarchy"/>
    <dgm:cxn modelId="{1117597E-45A0-5740-8765-B192EB5AF010}" type="presParOf" srcId="{148303BB-A555-EF48-9271-558220620BD0}" destId="{EB58FA31-EDAC-0B49-9710-2091C7430F2C}" srcOrd="0" destOrd="0" presId="urn:microsoft.com/office/officeart/2008/layout/HorizontalMultiLevelHierarchy"/>
    <dgm:cxn modelId="{668906DE-BD42-C743-8047-E3AA7B196A25}" type="presParOf" srcId="{148303BB-A555-EF48-9271-558220620BD0}" destId="{C3C7BAB1-BE0D-574C-A739-92265BFE21E3}"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43159-75BD-4C42-9CAD-B3B88641A191}">
      <dsp:nvSpPr>
        <dsp:cNvPr id="0" name=""/>
        <dsp:cNvSpPr/>
      </dsp:nvSpPr>
      <dsp:spPr>
        <a:xfrm>
          <a:off x="5593112" y="7268524"/>
          <a:ext cx="359327" cy="91440"/>
        </a:xfrm>
        <a:custGeom>
          <a:avLst/>
          <a:gdLst/>
          <a:ahLst/>
          <a:cxnLst/>
          <a:rect l="0" t="0" r="0" b="0"/>
          <a:pathLst>
            <a:path>
              <a:moveTo>
                <a:pt x="0" y="45720"/>
              </a:moveTo>
              <a:lnTo>
                <a:pt x="359327" y="4572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63793" y="7305261"/>
        <a:ext cx="17966" cy="17966"/>
      </dsp:txXfrm>
    </dsp:sp>
    <dsp:sp modelId="{2AA816E4-4061-594A-8630-106846F3778D}">
      <dsp:nvSpPr>
        <dsp:cNvPr id="0" name=""/>
        <dsp:cNvSpPr/>
      </dsp:nvSpPr>
      <dsp:spPr>
        <a:xfrm>
          <a:off x="2438398" y="3929129"/>
          <a:ext cx="1358076" cy="3385114"/>
        </a:xfrm>
        <a:custGeom>
          <a:avLst/>
          <a:gdLst/>
          <a:ahLst/>
          <a:cxnLst/>
          <a:rect l="0" t="0" r="0" b="0"/>
          <a:pathLst>
            <a:path>
              <a:moveTo>
                <a:pt x="0" y="0"/>
              </a:moveTo>
              <a:lnTo>
                <a:pt x="679038" y="0"/>
              </a:lnTo>
              <a:lnTo>
                <a:pt x="679038" y="3385114"/>
              </a:lnTo>
              <a:lnTo>
                <a:pt x="1358076" y="3385114"/>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026252" y="5530502"/>
        <a:ext cx="182368" cy="182368"/>
      </dsp:txXfrm>
    </dsp:sp>
    <dsp:sp modelId="{F2D4F349-BDC3-E943-B0E3-A1DCFB0BABF6}">
      <dsp:nvSpPr>
        <dsp:cNvPr id="0" name=""/>
        <dsp:cNvSpPr/>
      </dsp:nvSpPr>
      <dsp:spPr>
        <a:xfrm>
          <a:off x="5593112" y="5005927"/>
          <a:ext cx="359327" cy="1369387"/>
        </a:xfrm>
        <a:custGeom>
          <a:avLst/>
          <a:gdLst/>
          <a:ahLst/>
          <a:cxnLst/>
          <a:rect l="0" t="0" r="0" b="0"/>
          <a:pathLst>
            <a:path>
              <a:moveTo>
                <a:pt x="0" y="0"/>
              </a:moveTo>
              <a:lnTo>
                <a:pt x="179663" y="0"/>
              </a:lnTo>
              <a:lnTo>
                <a:pt x="179663" y="1369387"/>
              </a:lnTo>
              <a:lnTo>
                <a:pt x="359327" y="1369387"/>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37382" y="5655227"/>
        <a:ext cx="70787" cy="70787"/>
      </dsp:txXfrm>
    </dsp:sp>
    <dsp:sp modelId="{F9E28AA9-DA02-954C-96A8-C02CF32A114A}">
      <dsp:nvSpPr>
        <dsp:cNvPr id="0" name=""/>
        <dsp:cNvSpPr/>
      </dsp:nvSpPr>
      <dsp:spPr>
        <a:xfrm>
          <a:off x="5593112" y="5005927"/>
          <a:ext cx="359327" cy="684693"/>
        </a:xfrm>
        <a:custGeom>
          <a:avLst/>
          <a:gdLst/>
          <a:ahLst/>
          <a:cxnLst/>
          <a:rect l="0" t="0" r="0" b="0"/>
          <a:pathLst>
            <a:path>
              <a:moveTo>
                <a:pt x="0" y="0"/>
              </a:moveTo>
              <a:lnTo>
                <a:pt x="179663" y="0"/>
              </a:lnTo>
              <a:lnTo>
                <a:pt x="179663" y="684693"/>
              </a:lnTo>
              <a:lnTo>
                <a:pt x="359327" y="684693"/>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53444" y="5328943"/>
        <a:ext cx="38662" cy="38662"/>
      </dsp:txXfrm>
    </dsp:sp>
    <dsp:sp modelId="{F312FC31-3904-7843-B011-1CCBAD4E23E5}">
      <dsp:nvSpPr>
        <dsp:cNvPr id="0" name=""/>
        <dsp:cNvSpPr/>
      </dsp:nvSpPr>
      <dsp:spPr>
        <a:xfrm>
          <a:off x="5593112" y="4960207"/>
          <a:ext cx="359327" cy="91440"/>
        </a:xfrm>
        <a:custGeom>
          <a:avLst/>
          <a:gdLst/>
          <a:ahLst/>
          <a:cxnLst/>
          <a:rect l="0" t="0" r="0" b="0"/>
          <a:pathLst>
            <a:path>
              <a:moveTo>
                <a:pt x="0" y="45720"/>
              </a:moveTo>
              <a:lnTo>
                <a:pt x="359327" y="4572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63793" y="4996944"/>
        <a:ext cx="17966" cy="17966"/>
      </dsp:txXfrm>
    </dsp:sp>
    <dsp:sp modelId="{2F1DCE03-C2AD-474A-A76D-11AB3600085C}">
      <dsp:nvSpPr>
        <dsp:cNvPr id="0" name=""/>
        <dsp:cNvSpPr/>
      </dsp:nvSpPr>
      <dsp:spPr>
        <a:xfrm>
          <a:off x="5593112" y="4321233"/>
          <a:ext cx="359327" cy="684693"/>
        </a:xfrm>
        <a:custGeom>
          <a:avLst/>
          <a:gdLst/>
          <a:ahLst/>
          <a:cxnLst/>
          <a:rect l="0" t="0" r="0" b="0"/>
          <a:pathLst>
            <a:path>
              <a:moveTo>
                <a:pt x="0" y="684693"/>
              </a:moveTo>
              <a:lnTo>
                <a:pt x="179663" y="684693"/>
              </a:lnTo>
              <a:lnTo>
                <a:pt x="179663" y="0"/>
              </a:lnTo>
              <a:lnTo>
                <a:pt x="359327"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53444" y="4644249"/>
        <a:ext cx="38662" cy="38662"/>
      </dsp:txXfrm>
    </dsp:sp>
    <dsp:sp modelId="{3763F54C-5BAB-B947-9508-F7838B7DB3CD}">
      <dsp:nvSpPr>
        <dsp:cNvPr id="0" name=""/>
        <dsp:cNvSpPr/>
      </dsp:nvSpPr>
      <dsp:spPr>
        <a:xfrm>
          <a:off x="5593112" y="3636539"/>
          <a:ext cx="359327" cy="1369387"/>
        </a:xfrm>
        <a:custGeom>
          <a:avLst/>
          <a:gdLst/>
          <a:ahLst/>
          <a:cxnLst/>
          <a:rect l="0" t="0" r="0" b="0"/>
          <a:pathLst>
            <a:path>
              <a:moveTo>
                <a:pt x="0" y="1369387"/>
              </a:moveTo>
              <a:lnTo>
                <a:pt x="179663" y="1369387"/>
              </a:lnTo>
              <a:lnTo>
                <a:pt x="179663" y="0"/>
              </a:lnTo>
              <a:lnTo>
                <a:pt x="359327"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37382" y="4285839"/>
        <a:ext cx="70787" cy="70787"/>
      </dsp:txXfrm>
    </dsp:sp>
    <dsp:sp modelId="{93375FCA-9264-AA41-BDD4-9E68B4E879D0}">
      <dsp:nvSpPr>
        <dsp:cNvPr id="0" name=""/>
        <dsp:cNvSpPr/>
      </dsp:nvSpPr>
      <dsp:spPr>
        <a:xfrm>
          <a:off x="2438398" y="3929129"/>
          <a:ext cx="1358076" cy="1076797"/>
        </a:xfrm>
        <a:custGeom>
          <a:avLst/>
          <a:gdLst/>
          <a:ahLst/>
          <a:cxnLst/>
          <a:rect l="0" t="0" r="0" b="0"/>
          <a:pathLst>
            <a:path>
              <a:moveTo>
                <a:pt x="0" y="0"/>
              </a:moveTo>
              <a:lnTo>
                <a:pt x="679038" y="0"/>
              </a:lnTo>
              <a:lnTo>
                <a:pt x="679038" y="1076797"/>
              </a:lnTo>
              <a:lnTo>
                <a:pt x="1358076" y="1076797"/>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074107" y="4424199"/>
        <a:ext cx="86658" cy="86658"/>
      </dsp:txXfrm>
    </dsp:sp>
    <dsp:sp modelId="{0A0DEA54-B7E2-134F-88B1-14F972F10640}">
      <dsp:nvSpPr>
        <dsp:cNvPr id="0" name=""/>
        <dsp:cNvSpPr/>
      </dsp:nvSpPr>
      <dsp:spPr>
        <a:xfrm>
          <a:off x="5593112" y="2267151"/>
          <a:ext cx="359327" cy="684693"/>
        </a:xfrm>
        <a:custGeom>
          <a:avLst/>
          <a:gdLst/>
          <a:ahLst/>
          <a:cxnLst/>
          <a:rect l="0" t="0" r="0" b="0"/>
          <a:pathLst>
            <a:path>
              <a:moveTo>
                <a:pt x="0" y="0"/>
              </a:moveTo>
              <a:lnTo>
                <a:pt x="179663" y="0"/>
              </a:lnTo>
              <a:lnTo>
                <a:pt x="179663" y="684693"/>
              </a:lnTo>
              <a:lnTo>
                <a:pt x="359327" y="684693"/>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53444" y="2590167"/>
        <a:ext cx="38662" cy="38662"/>
      </dsp:txXfrm>
    </dsp:sp>
    <dsp:sp modelId="{F0D2A28A-2652-5242-A2AE-06EC6BF4BB9A}">
      <dsp:nvSpPr>
        <dsp:cNvPr id="0" name=""/>
        <dsp:cNvSpPr/>
      </dsp:nvSpPr>
      <dsp:spPr>
        <a:xfrm>
          <a:off x="5593112" y="2221431"/>
          <a:ext cx="359327" cy="91440"/>
        </a:xfrm>
        <a:custGeom>
          <a:avLst/>
          <a:gdLst/>
          <a:ahLst/>
          <a:cxnLst/>
          <a:rect l="0" t="0" r="0" b="0"/>
          <a:pathLst>
            <a:path>
              <a:moveTo>
                <a:pt x="0" y="45720"/>
              </a:moveTo>
              <a:lnTo>
                <a:pt x="359327" y="4572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63793" y="2258168"/>
        <a:ext cx="17966" cy="17966"/>
      </dsp:txXfrm>
    </dsp:sp>
    <dsp:sp modelId="{EF15DE75-2E05-D94A-8A7C-14F97A6F18B2}">
      <dsp:nvSpPr>
        <dsp:cNvPr id="0" name=""/>
        <dsp:cNvSpPr/>
      </dsp:nvSpPr>
      <dsp:spPr>
        <a:xfrm>
          <a:off x="5593112" y="1582457"/>
          <a:ext cx="359327" cy="684693"/>
        </a:xfrm>
        <a:custGeom>
          <a:avLst/>
          <a:gdLst/>
          <a:ahLst/>
          <a:cxnLst/>
          <a:rect l="0" t="0" r="0" b="0"/>
          <a:pathLst>
            <a:path>
              <a:moveTo>
                <a:pt x="0" y="684693"/>
              </a:moveTo>
              <a:lnTo>
                <a:pt x="179663" y="684693"/>
              </a:lnTo>
              <a:lnTo>
                <a:pt x="179663" y="0"/>
              </a:lnTo>
              <a:lnTo>
                <a:pt x="359327"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5753444" y="1905473"/>
        <a:ext cx="38662" cy="38662"/>
      </dsp:txXfrm>
    </dsp:sp>
    <dsp:sp modelId="{59F68CD1-82F9-D347-B52C-8C5073EB1C62}">
      <dsp:nvSpPr>
        <dsp:cNvPr id="0" name=""/>
        <dsp:cNvSpPr/>
      </dsp:nvSpPr>
      <dsp:spPr>
        <a:xfrm>
          <a:off x="2438398" y="2267151"/>
          <a:ext cx="1358076" cy="1661978"/>
        </a:xfrm>
        <a:custGeom>
          <a:avLst/>
          <a:gdLst/>
          <a:ahLst/>
          <a:cxnLst/>
          <a:rect l="0" t="0" r="0" b="0"/>
          <a:pathLst>
            <a:path>
              <a:moveTo>
                <a:pt x="0" y="1661978"/>
              </a:moveTo>
              <a:lnTo>
                <a:pt x="679038" y="1661978"/>
              </a:lnTo>
              <a:lnTo>
                <a:pt x="679038" y="0"/>
              </a:lnTo>
              <a:lnTo>
                <a:pt x="1358076"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063779" y="3044483"/>
        <a:ext cx="107314" cy="107314"/>
      </dsp:txXfrm>
    </dsp:sp>
    <dsp:sp modelId="{E5655398-D8C4-F44F-A8EF-64B582D4DEA4}">
      <dsp:nvSpPr>
        <dsp:cNvPr id="0" name=""/>
        <dsp:cNvSpPr/>
      </dsp:nvSpPr>
      <dsp:spPr>
        <a:xfrm>
          <a:off x="2438398" y="1259802"/>
          <a:ext cx="1358076" cy="2669327"/>
        </a:xfrm>
        <a:custGeom>
          <a:avLst/>
          <a:gdLst/>
          <a:ahLst/>
          <a:cxnLst/>
          <a:rect l="0" t="0" r="0" b="0"/>
          <a:pathLst>
            <a:path>
              <a:moveTo>
                <a:pt x="0" y="2669327"/>
              </a:moveTo>
              <a:lnTo>
                <a:pt x="679038" y="2669327"/>
              </a:lnTo>
              <a:lnTo>
                <a:pt x="679038" y="0"/>
              </a:lnTo>
              <a:lnTo>
                <a:pt x="1358076"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042563" y="2519592"/>
        <a:ext cx="149747" cy="149747"/>
      </dsp:txXfrm>
    </dsp:sp>
    <dsp:sp modelId="{2F7BF405-1874-504A-A7B2-E61F8E6E7289}">
      <dsp:nvSpPr>
        <dsp:cNvPr id="0" name=""/>
        <dsp:cNvSpPr/>
      </dsp:nvSpPr>
      <dsp:spPr>
        <a:xfrm>
          <a:off x="2438398" y="427614"/>
          <a:ext cx="1358076" cy="3501515"/>
        </a:xfrm>
        <a:custGeom>
          <a:avLst/>
          <a:gdLst/>
          <a:ahLst/>
          <a:cxnLst/>
          <a:rect l="0" t="0" r="0" b="0"/>
          <a:pathLst>
            <a:path>
              <a:moveTo>
                <a:pt x="0" y="3501515"/>
              </a:moveTo>
              <a:lnTo>
                <a:pt x="679038" y="3501515"/>
              </a:lnTo>
              <a:lnTo>
                <a:pt x="679038" y="0"/>
              </a:lnTo>
              <a:lnTo>
                <a:pt x="1358076" y="0"/>
              </a:lnTo>
            </a:path>
          </a:pathLst>
        </a:custGeom>
        <a:noFill/>
        <a:ln w="9525" cap="flat" cmpd="sng" algn="ctr">
          <a:solidFill>
            <a:srgbClr val="960C34"/>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023545" y="2084480"/>
        <a:ext cx="187783" cy="187783"/>
      </dsp:txXfrm>
    </dsp:sp>
    <dsp:sp modelId="{25EE23FA-C73D-5145-93AF-BBA6467DE52B}">
      <dsp:nvSpPr>
        <dsp:cNvPr id="0" name=""/>
        <dsp:cNvSpPr/>
      </dsp:nvSpPr>
      <dsp:spPr>
        <a:xfrm rot="16200000">
          <a:off x="476523" y="3408715"/>
          <a:ext cx="2882922" cy="1040827"/>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AU" sz="2500" b="1" kern="1200" dirty="0">
              <a:effectLst/>
            </a:rPr>
            <a:t>POLICY INDICATORS</a:t>
          </a:r>
          <a:endParaRPr lang="en-US" sz="2500" kern="1200" dirty="0"/>
        </a:p>
      </dsp:txBody>
      <dsp:txXfrm>
        <a:off x="476523" y="3408715"/>
        <a:ext cx="2882922" cy="1040827"/>
      </dsp:txXfrm>
    </dsp:sp>
    <dsp:sp modelId="{F5BBEC3C-9384-294D-8B7B-56744E49ADAB}">
      <dsp:nvSpPr>
        <dsp:cNvPr id="0" name=""/>
        <dsp:cNvSpPr/>
      </dsp:nvSpPr>
      <dsp:spPr>
        <a:xfrm>
          <a:off x="3796475" y="6242"/>
          <a:ext cx="1796637" cy="842743"/>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effectLst/>
            </a:rPr>
            <a:t>INTEGRATED TRANSPORT AND URBAN PLANNING</a:t>
          </a:r>
          <a:endParaRPr lang="en-US" sz="1700" b="1" kern="1200" dirty="0"/>
        </a:p>
      </dsp:txBody>
      <dsp:txXfrm>
        <a:off x="3796475" y="6242"/>
        <a:ext cx="1796637" cy="842743"/>
      </dsp:txXfrm>
    </dsp:sp>
    <dsp:sp modelId="{7DC69DB5-55CE-2D40-A16B-5ADA6EDFE10C}">
      <dsp:nvSpPr>
        <dsp:cNvPr id="0" name=""/>
        <dsp:cNvSpPr/>
      </dsp:nvSpPr>
      <dsp:spPr>
        <a:xfrm>
          <a:off x="3796475" y="985924"/>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effectLst/>
            </a:rPr>
            <a:t>AIR POLLUTION </a:t>
          </a:r>
          <a:endParaRPr lang="en-US" sz="1700" b="1" kern="1200" dirty="0"/>
        </a:p>
      </dsp:txBody>
      <dsp:txXfrm>
        <a:off x="3796475" y="985924"/>
        <a:ext cx="1796637" cy="547755"/>
      </dsp:txXfrm>
    </dsp:sp>
    <dsp:sp modelId="{214EF1FC-C5BF-7244-96DC-5C5A615FFAF1}">
      <dsp:nvSpPr>
        <dsp:cNvPr id="0" name=""/>
        <dsp:cNvSpPr/>
      </dsp:nvSpPr>
      <dsp:spPr>
        <a:xfrm>
          <a:off x="3796475" y="1670618"/>
          <a:ext cx="1796637" cy="119306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AU" sz="1700" b="1" i="1" kern="1200" dirty="0">
              <a:effectLst/>
              <a:latin typeface="Calibri" panose="020F0502020204030204" pitchFamily="34" charset="0"/>
              <a:ea typeface="Calibri" panose="020F0502020204030204" pitchFamily="34" charset="0"/>
              <a:cs typeface="Calibri" panose="020F0502020204030204" pitchFamily="34" charset="0"/>
            </a:rPr>
            <a:t>REGIONAL URBAN &amp; TRANSPORT INTERVENTIONS</a:t>
          </a:r>
          <a:endParaRPr lang="en-US" sz="1700" kern="1200" dirty="0"/>
        </a:p>
      </dsp:txBody>
      <dsp:txXfrm>
        <a:off x="3796475" y="1670618"/>
        <a:ext cx="1796637" cy="1193065"/>
      </dsp:txXfrm>
    </dsp:sp>
    <dsp:sp modelId="{CEBA8889-900C-D948-9357-52621E953E54}">
      <dsp:nvSpPr>
        <dsp:cNvPr id="0" name=""/>
        <dsp:cNvSpPr/>
      </dsp:nvSpPr>
      <dsp:spPr>
        <a:xfrm>
          <a:off x="5952439" y="1308580"/>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Destination accessibility</a:t>
          </a:r>
          <a:endParaRPr lang="en-US" sz="1700" kern="1200" dirty="0"/>
        </a:p>
      </dsp:txBody>
      <dsp:txXfrm>
        <a:off x="5952439" y="1308580"/>
        <a:ext cx="1796637" cy="547755"/>
      </dsp:txXfrm>
    </dsp:sp>
    <dsp:sp modelId="{3EBD899C-2E63-364B-9DB5-EA284ECA809F}">
      <dsp:nvSpPr>
        <dsp:cNvPr id="0" name=""/>
        <dsp:cNvSpPr/>
      </dsp:nvSpPr>
      <dsp:spPr>
        <a:xfrm>
          <a:off x="5952439" y="1993273"/>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Distribution of employment</a:t>
          </a:r>
          <a:endParaRPr lang="en-US" sz="1700" kern="1200" dirty="0"/>
        </a:p>
      </dsp:txBody>
      <dsp:txXfrm>
        <a:off x="5952439" y="1993273"/>
        <a:ext cx="1796637" cy="547755"/>
      </dsp:txXfrm>
    </dsp:sp>
    <dsp:sp modelId="{891BF25A-F6AE-034A-A8E8-DC80BDBA5BC0}">
      <dsp:nvSpPr>
        <dsp:cNvPr id="0" name=""/>
        <dsp:cNvSpPr/>
      </dsp:nvSpPr>
      <dsp:spPr>
        <a:xfrm>
          <a:off x="5952439" y="2677967"/>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a:effectLst/>
            </a:rPr>
            <a:t>Demand management</a:t>
          </a:r>
          <a:endParaRPr lang="en-US" sz="1700" kern="1200"/>
        </a:p>
      </dsp:txBody>
      <dsp:txXfrm>
        <a:off x="5952439" y="2677967"/>
        <a:ext cx="1796637" cy="547755"/>
      </dsp:txXfrm>
    </dsp:sp>
    <dsp:sp modelId="{CECD1F51-9ED8-9341-81B5-5480DC8A2372}">
      <dsp:nvSpPr>
        <dsp:cNvPr id="0" name=""/>
        <dsp:cNvSpPr/>
      </dsp:nvSpPr>
      <dsp:spPr>
        <a:xfrm>
          <a:off x="3796475" y="4499774"/>
          <a:ext cx="1796637" cy="1012306"/>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AU" sz="1700" b="1" i="1" kern="1200" dirty="0">
              <a:effectLst/>
              <a:latin typeface="Calibri" panose="020F0502020204030204" pitchFamily="34" charset="0"/>
              <a:ea typeface="Calibri" panose="020F0502020204030204" pitchFamily="34" charset="0"/>
              <a:cs typeface="Calibri" panose="020F0502020204030204" pitchFamily="34" charset="0"/>
            </a:rPr>
            <a:t>LOCAL URBAN DESIGN INTERVENTIONS</a:t>
          </a:r>
          <a:endParaRPr lang="en-US" sz="1700" kern="1200" dirty="0"/>
        </a:p>
      </dsp:txBody>
      <dsp:txXfrm>
        <a:off x="3796475" y="4499774"/>
        <a:ext cx="1796637" cy="1012306"/>
      </dsp:txXfrm>
    </dsp:sp>
    <dsp:sp modelId="{38986071-63DA-2A45-A2AD-D26A12AD0E99}">
      <dsp:nvSpPr>
        <dsp:cNvPr id="0" name=""/>
        <dsp:cNvSpPr/>
      </dsp:nvSpPr>
      <dsp:spPr>
        <a:xfrm>
          <a:off x="5952439" y="3362661"/>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Design </a:t>
          </a:r>
          <a:endParaRPr lang="en-US" sz="1700" kern="1200" dirty="0"/>
        </a:p>
      </dsp:txBody>
      <dsp:txXfrm>
        <a:off x="5952439" y="3362661"/>
        <a:ext cx="1796637" cy="547755"/>
      </dsp:txXfrm>
    </dsp:sp>
    <dsp:sp modelId="{4297382D-EB29-114B-B855-3005E1EB59F9}">
      <dsp:nvSpPr>
        <dsp:cNvPr id="0" name=""/>
        <dsp:cNvSpPr/>
      </dsp:nvSpPr>
      <dsp:spPr>
        <a:xfrm>
          <a:off x="5952439" y="4047355"/>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Density</a:t>
          </a:r>
        </a:p>
      </dsp:txBody>
      <dsp:txXfrm>
        <a:off x="5952439" y="4047355"/>
        <a:ext cx="1796637" cy="547755"/>
      </dsp:txXfrm>
    </dsp:sp>
    <dsp:sp modelId="{3314CA9F-2876-894D-83CC-2D0E393E80E3}">
      <dsp:nvSpPr>
        <dsp:cNvPr id="0" name=""/>
        <dsp:cNvSpPr/>
      </dsp:nvSpPr>
      <dsp:spPr>
        <a:xfrm>
          <a:off x="5952439" y="4732049"/>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Distance to public transport</a:t>
          </a:r>
          <a:endParaRPr lang="en-US" sz="1700" kern="1200" dirty="0"/>
        </a:p>
      </dsp:txBody>
      <dsp:txXfrm>
        <a:off x="5952439" y="4732049"/>
        <a:ext cx="1796637" cy="547755"/>
      </dsp:txXfrm>
    </dsp:sp>
    <dsp:sp modelId="{40B41DFC-BA37-5347-A4B8-55BC7A491C06}">
      <dsp:nvSpPr>
        <dsp:cNvPr id="0" name=""/>
        <dsp:cNvSpPr/>
      </dsp:nvSpPr>
      <dsp:spPr>
        <a:xfrm>
          <a:off x="5952439" y="5416743"/>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Diversity</a:t>
          </a:r>
          <a:endParaRPr lang="en-US" sz="1700" kern="1200" dirty="0"/>
        </a:p>
      </dsp:txBody>
      <dsp:txXfrm>
        <a:off x="5952439" y="5416743"/>
        <a:ext cx="1796637" cy="547755"/>
      </dsp:txXfrm>
    </dsp:sp>
    <dsp:sp modelId="{744A7FBD-F896-BB41-B217-7892E3D0B944}">
      <dsp:nvSpPr>
        <dsp:cNvPr id="0" name=""/>
        <dsp:cNvSpPr/>
      </dsp:nvSpPr>
      <dsp:spPr>
        <a:xfrm>
          <a:off x="5952439" y="6101437"/>
          <a:ext cx="1796637" cy="54775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Desirability</a:t>
          </a:r>
          <a:endParaRPr lang="en-US" sz="1700" kern="1200" dirty="0"/>
        </a:p>
      </dsp:txBody>
      <dsp:txXfrm>
        <a:off x="5952439" y="6101437"/>
        <a:ext cx="1796637" cy="547755"/>
      </dsp:txXfrm>
    </dsp:sp>
    <dsp:sp modelId="{D78FB6BD-E0AA-D948-A0E1-7AF8E728C9C4}">
      <dsp:nvSpPr>
        <dsp:cNvPr id="0" name=""/>
        <dsp:cNvSpPr/>
      </dsp:nvSpPr>
      <dsp:spPr>
        <a:xfrm>
          <a:off x="3796475" y="6809337"/>
          <a:ext cx="1796637" cy="1009814"/>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i="1" kern="1200" dirty="0">
              <a:effectLst/>
            </a:rPr>
            <a:t>GOVERNMENT INVESTMENT INDICATORS</a:t>
          </a:r>
          <a:endParaRPr lang="en-US" sz="1700" kern="1200" dirty="0"/>
        </a:p>
      </dsp:txBody>
      <dsp:txXfrm>
        <a:off x="3796475" y="6809337"/>
        <a:ext cx="1796637" cy="1009814"/>
      </dsp:txXfrm>
    </dsp:sp>
    <dsp:sp modelId="{EB58FA31-EDAC-0B49-9710-2091C7430F2C}">
      <dsp:nvSpPr>
        <dsp:cNvPr id="0" name=""/>
        <dsp:cNvSpPr/>
      </dsp:nvSpPr>
      <dsp:spPr>
        <a:xfrm>
          <a:off x="5952439" y="6786131"/>
          <a:ext cx="1796637" cy="1056225"/>
        </a:xfrm>
        <a:prstGeom prst="rect">
          <a:avLst/>
        </a:prstGeom>
        <a:solidFill>
          <a:srgbClr val="960C3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Transport infrastructure investment by mode</a:t>
          </a:r>
          <a:endParaRPr lang="en-US" sz="1700" kern="1200" dirty="0"/>
        </a:p>
      </dsp:txBody>
      <dsp:txXfrm>
        <a:off x="5952439" y="6786131"/>
        <a:ext cx="1796637" cy="1056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43159-75BD-4C42-9CAD-B3B88641A191}">
      <dsp:nvSpPr>
        <dsp:cNvPr id="0" name=""/>
        <dsp:cNvSpPr/>
      </dsp:nvSpPr>
      <dsp:spPr>
        <a:xfrm>
          <a:off x="3767291" y="7416141"/>
          <a:ext cx="311295" cy="91440"/>
        </a:xfrm>
        <a:custGeom>
          <a:avLst/>
          <a:gdLst/>
          <a:ahLst/>
          <a:cxnLst/>
          <a:rect l="0" t="0" r="0" b="0"/>
          <a:pathLst>
            <a:path>
              <a:moveTo>
                <a:pt x="0" y="45720"/>
              </a:moveTo>
              <a:lnTo>
                <a:pt x="155647" y="45720"/>
              </a:lnTo>
              <a:lnTo>
                <a:pt x="155647" y="94941"/>
              </a:lnTo>
              <a:lnTo>
                <a:pt x="311295" y="94941"/>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915060" y="7453982"/>
        <a:ext cx="15758" cy="15758"/>
      </dsp:txXfrm>
    </dsp:sp>
    <dsp:sp modelId="{2AA816E4-4061-594A-8630-106846F3778D}">
      <dsp:nvSpPr>
        <dsp:cNvPr id="0" name=""/>
        <dsp:cNvSpPr/>
      </dsp:nvSpPr>
      <dsp:spPr>
        <a:xfrm>
          <a:off x="1645329" y="4056714"/>
          <a:ext cx="320620" cy="3405146"/>
        </a:xfrm>
        <a:custGeom>
          <a:avLst/>
          <a:gdLst/>
          <a:ahLst/>
          <a:cxnLst/>
          <a:rect l="0" t="0" r="0" b="0"/>
          <a:pathLst>
            <a:path>
              <a:moveTo>
                <a:pt x="0" y="0"/>
              </a:moveTo>
              <a:lnTo>
                <a:pt x="160310" y="0"/>
              </a:lnTo>
              <a:lnTo>
                <a:pt x="160310" y="3405146"/>
              </a:lnTo>
              <a:lnTo>
                <a:pt x="320620" y="3405146"/>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1720134" y="5673782"/>
        <a:ext cx="171010" cy="171010"/>
      </dsp:txXfrm>
    </dsp:sp>
    <dsp:sp modelId="{4CFA2277-87A3-C744-BC56-B448D726F4BC}">
      <dsp:nvSpPr>
        <dsp:cNvPr id="0" name=""/>
        <dsp:cNvSpPr/>
      </dsp:nvSpPr>
      <dsp:spPr>
        <a:xfrm>
          <a:off x="3752402" y="5108486"/>
          <a:ext cx="326184" cy="1447800"/>
        </a:xfrm>
        <a:custGeom>
          <a:avLst/>
          <a:gdLst/>
          <a:ahLst/>
          <a:cxnLst/>
          <a:rect l="0" t="0" r="0" b="0"/>
          <a:pathLst>
            <a:path>
              <a:moveTo>
                <a:pt x="0" y="0"/>
              </a:moveTo>
              <a:lnTo>
                <a:pt x="163092" y="0"/>
              </a:lnTo>
              <a:lnTo>
                <a:pt x="163092" y="1447800"/>
              </a:lnTo>
              <a:lnTo>
                <a:pt x="326184" y="1447800"/>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78392" y="5795283"/>
        <a:ext cx="74204" cy="74204"/>
      </dsp:txXfrm>
    </dsp:sp>
    <dsp:sp modelId="{F2D4F349-BDC3-E943-B0E3-A1DCFB0BABF6}">
      <dsp:nvSpPr>
        <dsp:cNvPr id="0" name=""/>
        <dsp:cNvSpPr/>
      </dsp:nvSpPr>
      <dsp:spPr>
        <a:xfrm>
          <a:off x="3752402" y="5108486"/>
          <a:ext cx="326184" cy="685807"/>
        </a:xfrm>
        <a:custGeom>
          <a:avLst/>
          <a:gdLst/>
          <a:ahLst/>
          <a:cxnLst/>
          <a:rect l="0" t="0" r="0" b="0"/>
          <a:pathLst>
            <a:path>
              <a:moveTo>
                <a:pt x="0" y="0"/>
              </a:moveTo>
              <a:lnTo>
                <a:pt x="163092" y="0"/>
              </a:lnTo>
              <a:lnTo>
                <a:pt x="163092" y="685807"/>
              </a:lnTo>
              <a:lnTo>
                <a:pt x="326184" y="685807"/>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896509" y="5432404"/>
        <a:ext cx="37971" cy="37971"/>
      </dsp:txXfrm>
    </dsp:sp>
    <dsp:sp modelId="{F312FC31-3904-7843-B011-1CCBAD4E23E5}">
      <dsp:nvSpPr>
        <dsp:cNvPr id="0" name=""/>
        <dsp:cNvSpPr/>
      </dsp:nvSpPr>
      <dsp:spPr>
        <a:xfrm>
          <a:off x="3752402" y="5062766"/>
          <a:ext cx="326184" cy="91440"/>
        </a:xfrm>
        <a:custGeom>
          <a:avLst/>
          <a:gdLst/>
          <a:ahLst/>
          <a:cxnLst/>
          <a:rect l="0" t="0" r="0" b="0"/>
          <a:pathLst>
            <a:path>
              <a:moveTo>
                <a:pt x="0" y="45720"/>
              </a:moveTo>
              <a:lnTo>
                <a:pt x="163092" y="45720"/>
              </a:lnTo>
              <a:lnTo>
                <a:pt x="163092" y="121922"/>
              </a:lnTo>
              <a:lnTo>
                <a:pt x="326184" y="121922"/>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907120" y="5100111"/>
        <a:ext cx="16748" cy="16748"/>
      </dsp:txXfrm>
    </dsp:sp>
    <dsp:sp modelId="{2F1DCE03-C2AD-474A-A76D-11AB3600085C}">
      <dsp:nvSpPr>
        <dsp:cNvPr id="0" name=""/>
        <dsp:cNvSpPr/>
      </dsp:nvSpPr>
      <dsp:spPr>
        <a:xfrm>
          <a:off x="3752402" y="4492773"/>
          <a:ext cx="326184" cy="615712"/>
        </a:xfrm>
        <a:custGeom>
          <a:avLst/>
          <a:gdLst/>
          <a:ahLst/>
          <a:cxnLst/>
          <a:rect l="0" t="0" r="0" b="0"/>
          <a:pathLst>
            <a:path>
              <a:moveTo>
                <a:pt x="0" y="615712"/>
              </a:moveTo>
              <a:lnTo>
                <a:pt x="163092" y="615712"/>
              </a:lnTo>
              <a:lnTo>
                <a:pt x="163092" y="0"/>
              </a:lnTo>
              <a:lnTo>
                <a:pt x="326184" y="0"/>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898075" y="4783210"/>
        <a:ext cx="34838" cy="34838"/>
      </dsp:txXfrm>
    </dsp:sp>
    <dsp:sp modelId="{3763F54C-5BAB-B947-9508-F7838B7DB3CD}">
      <dsp:nvSpPr>
        <dsp:cNvPr id="0" name=""/>
        <dsp:cNvSpPr/>
      </dsp:nvSpPr>
      <dsp:spPr>
        <a:xfrm>
          <a:off x="3752402" y="3782373"/>
          <a:ext cx="326184" cy="1326112"/>
        </a:xfrm>
        <a:custGeom>
          <a:avLst/>
          <a:gdLst/>
          <a:ahLst/>
          <a:cxnLst/>
          <a:rect l="0" t="0" r="0" b="0"/>
          <a:pathLst>
            <a:path>
              <a:moveTo>
                <a:pt x="0" y="1326112"/>
              </a:moveTo>
              <a:lnTo>
                <a:pt x="163092" y="1326112"/>
              </a:lnTo>
              <a:lnTo>
                <a:pt x="163092" y="0"/>
              </a:lnTo>
              <a:lnTo>
                <a:pt x="326184" y="0"/>
              </a:lnTo>
            </a:path>
          </a:pathLst>
        </a:custGeom>
        <a:noFill/>
        <a:ln w="9525"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3881353" y="4411288"/>
        <a:ext cx="68281" cy="68281"/>
      </dsp:txXfrm>
    </dsp:sp>
    <dsp:sp modelId="{93375FCA-9264-AA41-BDD4-9E68B4E879D0}">
      <dsp:nvSpPr>
        <dsp:cNvPr id="0" name=""/>
        <dsp:cNvSpPr/>
      </dsp:nvSpPr>
      <dsp:spPr>
        <a:xfrm>
          <a:off x="1645329" y="4056714"/>
          <a:ext cx="305731" cy="1051771"/>
        </a:xfrm>
        <a:custGeom>
          <a:avLst/>
          <a:gdLst/>
          <a:ahLst/>
          <a:cxnLst/>
          <a:rect l="0" t="0" r="0" b="0"/>
          <a:pathLst>
            <a:path>
              <a:moveTo>
                <a:pt x="0" y="0"/>
              </a:moveTo>
              <a:lnTo>
                <a:pt x="152865" y="0"/>
              </a:lnTo>
              <a:lnTo>
                <a:pt x="152865" y="1051771"/>
              </a:lnTo>
              <a:lnTo>
                <a:pt x="305731" y="1051771"/>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55650">
            <a:lnSpc>
              <a:spcPct val="90000"/>
            </a:lnSpc>
            <a:spcBef>
              <a:spcPct val="0"/>
            </a:spcBef>
            <a:spcAft>
              <a:spcPct val="35000"/>
            </a:spcAft>
          </a:pPr>
          <a:endParaRPr lang="en-US" sz="1700" kern="1200"/>
        </a:p>
      </dsp:txBody>
      <dsp:txXfrm>
        <a:off x="1770812" y="4555217"/>
        <a:ext cx="54765" cy="54765"/>
      </dsp:txXfrm>
    </dsp:sp>
    <dsp:sp modelId="{25EE23FA-C73D-5145-93AF-BBA6467DE52B}">
      <dsp:nvSpPr>
        <dsp:cNvPr id="0" name=""/>
        <dsp:cNvSpPr/>
      </dsp:nvSpPr>
      <dsp:spPr>
        <a:xfrm rot="5400000" flipV="1">
          <a:off x="-649583" y="3455450"/>
          <a:ext cx="3387296" cy="120252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AU" sz="2500" b="1" kern="1200" dirty="0">
              <a:effectLst/>
            </a:rPr>
            <a:t>SPATIAL INDICATORS </a:t>
          </a:r>
          <a:br>
            <a:rPr lang="en-AU" sz="2500" b="1" kern="1200" dirty="0">
              <a:effectLst/>
            </a:rPr>
          </a:br>
          <a:endParaRPr lang="en-US" sz="2500" kern="1200" dirty="0"/>
        </a:p>
      </dsp:txBody>
      <dsp:txXfrm rot="10800000">
        <a:off x="-649583" y="3455450"/>
        <a:ext cx="3387296" cy="1202529"/>
      </dsp:txXfrm>
    </dsp:sp>
    <dsp:sp modelId="{CECD1F51-9ED8-9341-81B5-5480DC8A2372}">
      <dsp:nvSpPr>
        <dsp:cNvPr id="0" name=""/>
        <dsp:cNvSpPr/>
      </dsp:nvSpPr>
      <dsp:spPr>
        <a:xfrm>
          <a:off x="1951060" y="4605565"/>
          <a:ext cx="1801341" cy="100584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AU" sz="1700" b="1" i="1" kern="1200" dirty="0">
              <a:effectLst/>
              <a:latin typeface="Calibri" panose="020F0502020204030204" pitchFamily="34" charset="0"/>
              <a:ea typeface="Calibri" panose="020F0502020204030204" pitchFamily="34" charset="0"/>
              <a:cs typeface="Calibri" panose="020F0502020204030204" pitchFamily="34" charset="0"/>
            </a:rPr>
            <a:t>LOCAL URBAN DESIGN INTERVENTIONS</a:t>
          </a:r>
          <a:endParaRPr lang="en-US" sz="1700" kern="1200" dirty="0"/>
        </a:p>
      </dsp:txBody>
      <dsp:txXfrm>
        <a:off x="1951060" y="4605565"/>
        <a:ext cx="1801341" cy="1005841"/>
      </dsp:txXfrm>
    </dsp:sp>
    <dsp:sp modelId="{38986071-63DA-2A45-A2AD-D26A12AD0E99}">
      <dsp:nvSpPr>
        <dsp:cNvPr id="0" name=""/>
        <dsp:cNvSpPr/>
      </dsp:nvSpPr>
      <dsp:spPr>
        <a:xfrm>
          <a:off x="4078587" y="3508052"/>
          <a:ext cx="1801341"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Design (street connectivity) </a:t>
          </a:r>
          <a:endParaRPr lang="en-US" sz="1700" kern="1200" dirty="0"/>
        </a:p>
      </dsp:txBody>
      <dsp:txXfrm>
        <a:off x="4078587" y="3508052"/>
        <a:ext cx="1801341" cy="548642"/>
      </dsp:txXfrm>
    </dsp:sp>
    <dsp:sp modelId="{4297382D-EB29-114B-B855-3005E1EB59F9}">
      <dsp:nvSpPr>
        <dsp:cNvPr id="0" name=""/>
        <dsp:cNvSpPr/>
      </dsp:nvSpPr>
      <dsp:spPr>
        <a:xfrm>
          <a:off x="4078587" y="4218452"/>
          <a:ext cx="1801341"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Density</a:t>
          </a:r>
        </a:p>
      </dsp:txBody>
      <dsp:txXfrm>
        <a:off x="4078587" y="4218452"/>
        <a:ext cx="1801341" cy="548642"/>
      </dsp:txXfrm>
    </dsp:sp>
    <dsp:sp modelId="{3314CA9F-2876-894D-83CC-2D0E393E80E3}">
      <dsp:nvSpPr>
        <dsp:cNvPr id="0" name=""/>
        <dsp:cNvSpPr/>
      </dsp:nvSpPr>
      <dsp:spPr>
        <a:xfrm>
          <a:off x="4078587" y="4910367"/>
          <a:ext cx="1801341"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Distance to public transport</a:t>
          </a:r>
          <a:endParaRPr lang="en-US" sz="1700" kern="1200" dirty="0"/>
        </a:p>
      </dsp:txBody>
      <dsp:txXfrm>
        <a:off x="4078587" y="4910367"/>
        <a:ext cx="1801341" cy="548642"/>
      </dsp:txXfrm>
    </dsp:sp>
    <dsp:sp modelId="{744A7FBD-F896-BB41-B217-7892E3D0B944}">
      <dsp:nvSpPr>
        <dsp:cNvPr id="0" name=""/>
        <dsp:cNvSpPr/>
      </dsp:nvSpPr>
      <dsp:spPr>
        <a:xfrm>
          <a:off x="4078587" y="5519972"/>
          <a:ext cx="3404879"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Distance to public open or green space, destinations </a:t>
          </a:r>
          <a:endParaRPr lang="en-US" sz="1700" kern="1200" dirty="0"/>
        </a:p>
      </dsp:txBody>
      <dsp:txXfrm>
        <a:off x="4078587" y="5519972"/>
        <a:ext cx="3404879" cy="548642"/>
      </dsp:txXfrm>
    </dsp:sp>
    <dsp:sp modelId="{EBF5C984-CFA6-2048-9B7F-759CC2510180}">
      <dsp:nvSpPr>
        <dsp:cNvPr id="0" name=""/>
        <dsp:cNvSpPr/>
      </dsp:nvSpPr>
      <dsp:spPr>
        <a:xfrm>
          <a:off x="4078587" y="6281965"/>
          <a:ext cx="1801341"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effectLst/>
            </a:rPr>
            <a:t>Distance to public open space</a:t>
          </a:r>
          <a:endParaRPr lang="en-US" sz="1700" kern="1200" dirty="0"/>
        </a:p>
      </dsp:txBody>
      <dsp:txXfrm>
        <a:off x="4078587" y="6281965"/>
        <a:ext cx="1801341" cy="548642"/>
      </dsp:txXfrm>
    </dsp:sp>
    <dsp:sp modelId="{D78FB6BD-E0AA-D948-A0E1-7AF8E728C9C4}">
      <dsp:nvSpPr>
        <dsp:cNvPr id="0" name=""/>
        <dsp:cNvSpPr/>
      </dsp:nvSpPr>
      <dsp:spPr>
        <a:xfrm>
          <a:off x="1965949" y="6958940"/>
          <a:ext cx="1801341" cy="100584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i="1" kern="1200" dirty="0">
              <a:effectLst/>
            </a:rPr>
            <a:t>ADDITIONAL INDICATORS</a:t>
          </a:r>
          <a:endParaRPr lang="en-US" sz="1700" kern="1200" dirty="0"/>
        </a:p>
      </dsp:txBody>
      <dsp:txXfrm>
        <a:off x="1965949" y="6958940"/>
        <a:ext cx="1801341" cy="1005841"/>
      </dsp:txXfrm>
    </dsp:sp>
    <dsp:sp modelId="{EB58FA31-EDAC-0B49-9710-2091C7430F2C}">
      <dsp:nvSpPr>
        <dsp:cNvPr id="0" name=""/>
        <dsp:cNvSpPr/>
      </dsp:nvSpPr>
      <dsp:spPr>
        <a:xfrm>
          <a:off x="4078587" y="7236761"/>
          <a:ext cx="1801341" cy="54864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Walkability</a:t>
          </a:r>
        </a:p>
      </dsp:txBody>
      <dsp:txXfrm>
        <a:off x="4078587" y="7236761"/>
        <a:ext cx="1801341" cy="54864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BD4AEA6-D4A0-4FA1-928E-827CF1754897}" type="datetimeFigureOut">
              <a:rPr lang="en-AU" smtClean="0"/>
              <a:t>14/09/2022</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F45D12F-15CE-494E-BA67-B2DBF9ADDABA}" type="slidenum">
              <a:rPr lang="en-AU" smtClean="0"/>
              <a:t>‹#›</a:t>
            </a:fld>
            <a:endParaRPr lang="en-AU"/>
          </a:p>
        </p:txBody>
      </p:sp>
    </p:spTree>
    <p:extLst>
      <p:ext uri="{BB962C8B-B14F-4D97-AF65-F5344CB8AC3E}">
        <p14:creationId xmlns:p14="http://schemas.microsoft.com/office/powerpoint/2010/main" val="195761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Thank you Zoe.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Before commencing I would like to acknowledge the traditional owners of the unceded land we are meeting in Melbourne;  and their elders past, present and emerging.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On behalf of the Global Healthy and Sustainable City-Indicators Collaboration, may I echo Zoe’s warm welcome to the launch of the second series on Urban Design Transport and Health and offer our sincere thanks to Zoe and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The Lancet Global Health team</a:t>
            </a:r>
            <a:r>
              <a:rPr lang="en-AU" sz="1800" dirty="0">
                <a:effectLst/>
                <a:latin typeface="Calibri" panose="020F0502020204030204" pitchFamily="34" charset="0"/>
                <a:ea typeface="Calibri" panose="020F0502020204030204" pitchFamily="34" charset="0"/>
                <a:cs typeface="Times New Roman" panose="02020603050405020304" pitchFamily="18" charset="0"/>
              </a:rPr>
              <a:t>, for their support in getting the series published and launched.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35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As Billie had discussed, city planning policies have the power to shape urban lifestyles and environmental exposures, and are therefore crucial for health and attainment of the UN SDGs.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Existing indicator frameworks, including the SDG indicators tend to focus on downstream outcomes, rather than assessing the quality of policies upstream</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-To enable international comparisons between cities and guide city planning, we need to comprehensively and consistently assess city-level planning policies through a health lens.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To promote health, policies should be aligned with evidence on health-enhancing city planning. They also need to have clear and specific actions, linked to measurable and budgeted policy targets that can be monitored over time.</a:t>
            </a:r>
          </a:p>
          <a:p>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10</a:t>
            </a:fld>
            <a:endParaRPr lang="en-AU"/>
          </a:p>
        </p:txBody>
      </p:sp>
    </p:spTree>
    <p:extLst>
      <p:ext uri="{BB962C8B-B14F-4D97-AF65-F5344CB8AC3E}">
        <p14:creationId xmlns:p14="http://schemas.microsoft.com/office/powerpoint/2010/main" val="37473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So this study involved assessing city planning policies for the 25 cities: 19 cities in HICs, and 6 in MICs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asked the fundamental question:  do policy frameworks support creation of healthy and sustainable cities?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focused on analysing policies for the whole city or majority of the metropolitan area, and included formal, publicly available government policy documents (2019).</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A leadership group recruited built environment and health scholars to participate, via the International Physical Activity and Environment Network and conference presentations.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local collaborators collected policy data, which we then used to assess and compare the availability and quality of policies across the included cities. </a:t>
            </a:r>
          </a:p>
          <a:p>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11</a:t>
            </a:fld>
            <a:endParaRPr lang="en-AU"/>
          </a:p>
        </p:txBody>
      </p:sp>
    </p:spTree>
    <p:extLst>
      <p:ext uri="{BB962C8B-B14F-4D97-AF65-F5344CB8AC3E}">
        <p14:creationId xmlns:p14="http://schemas.microsoft.com/office/powerpoint/2010/main" val="155564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For our policy analysis, we developed measures for 9 indicators proposed in the 2016 Lancet Series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These indicators assessed policies related to: Integrated transport and land use planning; air pollution controls in land use and transport systems; destination access via public transport; distribution of employment;  demand management particularly car parking restrictions; design, including street connectivity, public open space access, and pedestrian and cycling infrastructure provision and mode share; housing density to support walkability; distance to public transport; and transport infrastructure investment by mode.</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This was a proof of concept study, to see whether indicators could be used to comprehensively and consistently assess and compare city planning policies for diverse cities internationally.</a:t>
            </a:r>
          </a:p>
          <a:p>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12</a:t>
            </a:fld>
            <a:endParaRPr lang="en-AU"/>
          </a:p>
        </p:txBody>
      </p:sp>
    </p:spTree>
    <p:extLst>
      <p:ext uri="{BB962C8B-B14F-4D97-AF65-F5344CB8AC3E}">
        <p14:creationId xmlns:p14="http://schemas.microsoft.com/office/powerpoint/2010/main" val="290966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Policy frameworks varied substantially across the 25 cities, in terms of overall scores for both policy availability and policy quality. </a:t>
            </a:r>
          </a:p>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This slide just shows a selection of cities, highlighting the diverse scores. </a:t>
            </a:r>
          </a:p>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Belfast had a perfect score of 24 for policy coverage across the indicator categories, followed by Valencia (21/24), then Odense and Melbourne (20/24)</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For policy quality, again Valencia and Belfast, as well as Graz, had relatively high scores in terms of being specific, measurable, and consistent with evidence on planning healthy cities.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Baltimore, USA had a much lower policy quality score than other cities in high-income countries.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Cities in MICs tended to have the largest policy gaps and lower policy quality scores than HICs.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São Paulo was an outlier among cities in MICs, with a policy framework that outperformed many cities in HICs, making it a leading light for other LMICs.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As Paper 3 in this Series shows, Sao Paulo’s policy strengths may be contributing to better outcomes on-the-ground compared with other cities in 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13</a:t>
            </a:fld>
            <a:endParaRPr lang="en-AU"/>
          </a:p>
        </p:txBody>
      </p:sp>
    </p:spTree>
    <p:extLst>
      <p:ext uri="{BB962C8B-B14F-4D97-AF65-F5344CB8AC3E}">
        <p14:creationId xmlns:p14="http://schemas.microsoft.com/office/powerpoint/2010/main" val="139796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found significant policy gaps that need to be addressed, with absence of key policies being a potential barrier to integrated planning across the full suite of transport and urban design features needed for healthy and sustainable cities.</a:t>
            </a:r>
          </a:p>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Many cities did not have policies important for health and sustainability. </a:t>
            </a:r>
          </a:p>
          <a:p>
            <a:pPr marL="342900" lvl="0" indent="-342900">
              <a:lnSpc>
                <a:spcPct val="107000"/>
              </a:lnSpc>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can see here that many cities lacked policies for health impact assessment requirements, street connectivity, and information on investment in active and public transport.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While not shown here, other key policy gaps across the sample of cities, were for employment distribution, and health-focused national transport policy.</a:t>
            </a:r>
          </a:p>
          <a:p>
            <a:pPr algn="l"/>
            <a:endParaRPr lang="en-AU" sz="1800" dirty="0"/>
          </a:p>
        </p:txBody>
      </p:sp>
      <p:sp>
        <p:nvSpPr>
          <p:cNvPr id="4" name="Slide Number Placeholder 3"/>
          <p:cNvSpPr>
            <a:spLocks noGrp="1"/>
          </p:cNvSpPr>
          <p:nvPr>
            <p:ph type="sldNum" sz="quarter" idx="5"/>
          </p:nvPr>
        </p:nvSpPr>
        <p:spPr/>
        <p:txBody>
          <a:bodyPr/>
          <a:lstStyle/>
          <a:p>
            <a:fld id="{DF45D12F-15CE-494E-BA67-B2DBF9ADDABA}" type="slidenum">
              <a:rPr lang="en-AU" smtClean="0"/>
              <a:t>14</a:t>
            </a:fld>
            <a:endParaRPr lang="en-AU"/>
          </a:p>
        </p:txBody>
      </p:sp>
    </p:spTree>
    <p:extLst>
      <p:ext uri="{BB962C8B-B14F-4D97-AF65-F5344CB8AC3E}">
        <p14:creationId xmlns:p14="http://schemas.microsoft.com/office/powerpoint/2010/main" val="1811862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Many cities did not have enough specific and measurable policies to support aspirations for health and sustainability. </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Here we can see the percentage of cities with measurable policy targets for selected measures.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Too many policies were stated as general aims, without targets to guide implementation and help hold governments accountable.</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Cities in middle-income countries generally had fewer specific and measurable policies than those in HICs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Belfast was the only city that had complete policy coverage across the indicators, but—like many other cities—had few measurable targets to achieve its ambitions.</a:t>
            </a:r>
          </a:p>
        </p:txBody>
      </p:sp>
      <p:sp>
        <p:nvSpPr>
          <p:cNvPr id="4" name="Slide Number Placeholder 3"/>
          <p:cNvSpPr>
            <a:spLocks noGrp="1"/>
          </p:cNvSpPr>
          <p:nvPr>
            <p:ph type="sldNum" sz="quarter" idx="5"/>
          </p:nvPr>
        </p:nvSpPr>
        <p:spPr/>
        <p:txBody>
          <a:bodyPr/>
          <a:lstStyle/>
          <a:p>
            <a:fld id="{DF45D12F-15CE-494E-BA67-B2DBF9ADDABA}" type="slidenum">
              <a:rPr lang="en-AU" smtClean="0"/>
              <a:t>15</a:t>
            </a:fld>
            <a:endParaRPr lang="en-AU"/>
          </a:p>
        </p:txBody>
      </p:sp>
    </p:spTree>
    <p:extLst>
      <p:ext uri="{BB962C8B-B14F-4D97-AF65-F5344CB8AC3E}">
        <p14:creationId xmlns:p14="http://schemas.microsoft.com/office/powerpoint/2010/main" val="214199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showed the feasibility of systematically assessing evidence-informed policy indicators for diverse cities internationally.</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Our study underlines the need to strengthen city planning policies and legislation, and that policy indicators are useful for that endeavour, by benchmarking and monitoring progress towards healthy and sustainable cities.</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To help transform our cities for the better, we identified specific policy gaps and limitations that should be remedied in each city, as well as policy strengths that should to be maintained long-term.</a:t>
            </a:r>
          </a:p>
          <a:p>
            <a:pPr marL="342900" lvl="0" indent="-342900">
              <a:lnSpc>
                <a:spcPct val="107000"/>
              </a:lnSpc>
              <a:spcAft>
                <a:spcPts val="800"/>
              </a:spcAft>
              <a:buFont typeface="Times New Roman" panose="02020603050405020304" pitchFamily="18" charset="0"/>
              <a:buChar char="-"/>
              <a:tabLst>
                <a:tab pos="2286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Comparisons between cities could help civil society to advocate for reform and give policy makers the evidence needed to target policy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16</a:t>
            </a:fld>
            <a:endParaRPr lang="en-AU"/>
          </a:p>
        </p:txBody>
      </p:sp>
    </p:spTree>
    <p:extLst>
      <p:ext uri="{BB962C8B-B14F-4D97-AF65-F5344CB8AC3E}">
        <p14:creationId xmlns:p14="http://schemas.microsoft.com/office/powerpoint/2010/main" val="210095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94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3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0" i="0" u="none" strike="noStrike" baseline="0" dirty="0">
                <a:latin typeface="ScalaLancetPro-Bold"/>
              </a:rPr>
              <a:t>The International Physical Activity and the Environment Network Adult (known as IPEN)</a:t>
            </a:r>
          </a:p>
          <a:p>
            <a:pPr algn="l"/>
            <a:r>
              <a:rPr lang="en-AU" sz="1800" b="0" i="0" u="none" strike="noStrike" baseline="0" dirty="0">
                <a:latin typeface="ScalaLancetPro-Bold"/>
              </a:rPr>
              <a:t>study (N=11 615; 14 cities across ten countries) provided data on local urban design and transport features linked to</a:t>
            </a:r>
          </a:p>
          <a:p>
            <a:pPr algn="l"/>
            <a:r>
              <a:rPr lang="en-AU" sz="1800" b="0" i="0" u="none" strike="noStrike" baseline="0" dirty="0">
                <a:latin typeface="ScalaLancetPro-Bold"/>
              </a:rPr>
              <a:t>walking.</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914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The introductory commentary in Series two reflects on the first series published in 2016 when we proposed a set of city planning indicators of policies and interventions that could be used to benchmark and monitor progress towards creating cities that would enhance </a:t>
            </a:r>
            <a:r>
              <a:rPr lang="en-AU" sz="1800" i="1" dirty="0">
                <a:effectLst/>
                <a:latin typeface="Calibri" panose="020F0502020204030204" pitchFamily="34" charset="0"/>
                <a:ea typeface="Calibri" panose="020F0502020204030204" pitchFamily="34" charset="0"/>
                <a:cs typeface="Times New Roman" panose="02020603050405020304" pitchFamily="18" charset="0"/>
              </a:rPr>
              <a:t>health and reduce non-communicable disease</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sz="1800" dirty="0">
              <a:latin typeface="Calibri" panose="020F0502020204030204" pitchFamily="34" charset="0"/>
              <a:ea typeface="Calibri" panose="020F0502020204030204" pitchFamily="34" charset="0"/>
              <a:cs typeface="Times New Roman" panose="02020603050405020304" pitchFamily="18"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Our central argument in Series one was that ‘What gets measured, gets done’. T</a:t>
            </a:r>
          </a:p>
          <a:p>
            <a:endParaRPr lang="en-AU" sz="1800" dirty="0">
              <a:latin typeface="Calibri" panose="020F0502020204030204" pitchFamily="34" charset="0"/>
              <a:ea typeface="Calibri" panose="020F0502020204030204" pitchFamily="34" charset="0"/>
              <a:cs typeface="Times New Roman" panose="02020603050405020304" pitchFamily="18"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The co-authors for this paper responded to an international call in 2018, to work on a series of paper that would provide a proof of concept that this was possible and thank you to all those who contributors and the very many funders that made this Series possible.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02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86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30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2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0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3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EB6CE-DF24-BA4D-84DC-217A7D780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87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final paper summarises the Series’ key findings, considered What next?  and a whole of society call to action.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 would like to acknowledge my co-authors who brought context expertise that allowed us to expand our view of how city planning affects global health.</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187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AU" sz="1800" dirty="0">
                <a:effectLst/>
                <a:latin typeface="Calibri" panose="020F0502020204030204" pitchFamily="34" charset="0"/>
                <a:ea typeface="Calibri" panose="020F0502020204030204" pitchFamily="34" charset="0"/>
                <a:cs typeface="Times New Roman" panose="02020603050405020304" pitchFamily="18" charset="0"/>
              </a:rPr>
              <a:t>Working with local collaborators it IS feasible to measure city planning</a:t>
            </a:r>
          </a:p>
          <a:p>
            <a:pPr marL="342900" lvl="0" indent="-342900">
              <a:lnSpc>
                <a:spcPct val="107000"/>
              </a:lnSpc>
              <a:buFont typeface="+mj-lt"/>
              <a:buAutoNum type="arabicPeriod"/>
            </a:pPr>
            <a:r>
              <a:rPr lang="en-AU" sz="1800" dirty="0">
                <a:effectLst/>
                <a:latin typeface="Calibri" panose="020F0502020204030204" pitchFamily="34" charset="0"/>
                <a:ea typeface="Calibri" panose="020F0502020204030204" pitchFamily="34" charset="0"/>
                <a:cs typeface="Times New Roman" panose="02020603050405020304" pitchFamily="18" charset="0"/>
              </a:rPr>
              <a:t>While many cities express ambition to be healthy, sustainable and liveable, many lacked the city planning policies and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measureable</a:t>
            </a:r>
            <a:r>
              <a:rPr lang="en-AU" sz="1800" dirty="0">
                <a:effectLst/>
                <a:latin typeface="Calibri" panose="020F0502020204030204" pitchFamily="34" charset="0"/>
                <a:ea typeface="Calibri" panose="020F0502020204030204" pitchFamily="34" charset="0"/>
                <a:cs typeface="Times New Roman" panose="02020603050405020304" pitchFamily="18" charset="0"/>
              </a:rPr>
              <a:t> standards and targets to achieve this ambition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839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AU" sz="1600" dirty="0">
                <a:effectLst/>
                <a:latin typeface="Calibri" panose="020F0502020204030204" pitchFamily="34" charset="0"/>
                <a:ea typeface="Calibri" panose="020F0502020204030204" pitchFamily="34" charset="0"/>
                <a:cs typeface="Times New Roman" panose="02020603050405020304" pitchFamily="18" charset="0"/>
              </a:rPr>
              <a:t>There are identify thresholds for healthy and sustainable lifestyles, and this type of research is critical because it can inform future planning standards to create healthy and sustainable cities – we need thresholds for all of the  11Ds.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5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AU" sz="1600" dirty="0">
                <a:effectLst/>
                <a:latin typeface="Calibri" panose="020F0502020204030204" pitchFamily="34" charset="0"/>
                <a:ea typeface="Calibri" panose="020F0502020204030204" pitchFamily="34" charset="0"/>
                <a:cs typeface="Times New Roman" panose="02020603050405020304" pitchFamily="18" charset="0"/>
              </a:rPr>
              <a:t>We demonstrated by </a:t>
            </a:r>
            <a:r>
              <a:rPr lang="en-AU" sz="1600" dirty="0" err="1">
                <a:effectLst/>
                <a:latin typeface="Calibri" panose="020F0502020204030204" pitchFamily="34" charset="0"/>
                <a:ea typeface="Calibri" panose="020F0502020204030204" pitchFamily="34" charset="0"/>
                <a:cs typeface="Times New Roman" panose="02020603050405020304" pitchFamily="18" charset="0"/>
              </a:rPr>
              <a:t>by</a:t>
            </a:r>
            <a:r>
              <a:rPr lang="en-AU" sz="1600" dirty="0">
                <a:effectLst/>
                <a:latin typeface="Calibri" panose="020F0502020204030204" pitchFamily="34" charset="0"/>
                <a:ea typeface="Calibri" panose="020F0502020204030204" pitchFamily="34" charset="0"/>
                <a:cs typeface="Times New Roman" panose="02020603050405020304" pitchFamily="18" charset="0"/>
              </a:rPr>
              <a:t> working with local collaborators it IS feasible to create and validate a consistent spatial indicators of health-supportive environments – mostly using open data</a:t>
            </a:r>
          </a:p>
          <a:p>
            <a:pPr marL="342900" lvl="0" indent="-342900">
              <a:lnSpc>
                <a:spcPct val="107000"/>
              </a:lnSpc>
              <a:spcAft>
                <a:spcPts val="800"/>
              </a:spcAft>
              <a:buFont typeface="+mj-lt"/>
              <a:buAutoNum type="arabicPeriod"/>
            </a:pPr>
            <a:r>
              <a:rPr lang="en-AU" sz="1600" dirty="0">
                <a:effectLst/>
                <a:latin typeface="Calibri" panose="020F0502020204030204" pitchFamily="34" charset="0"/>
                <a:ea typeface="Calibri" panose="020F0502020204030204" pitchFamily="34" charset="0"/>
                <a:cs typeface="Times New Roman" panose="02020603050405020304" pitchFamily="18" charset="0"/>
              </a:rPr>
              <a:t>This was important because it allowed us to identify, map and visualise inequities within and between cities and we hope will </a:t>
            </a:r>
            <a:r>
              <a:rPr lang="en-AU" sz="1600" dirty="0" err="1">
                <a:effectLst/>
                <a:latin typeface="Calibri" panose="020F0502020204030204" pitchFamily="34" charset="0"/>
                <a:ea typeface="Calibri" panose="020F0502020204030204" pitchFamily="34" charset="0"/>
                <a:cs typeface="Times New Roman" panose="02020603050405020304" pitchFamily="18" charset="0"/>
              </a:rPr>
              <a:t>iinform</a:t>
            </a:r>
            <a:r>
              <a:rPr lang="en-AU" sz="1600" dirty="0">
                <a:effectLst/>
                <a:latin typeface="Calibri" panose="020F0502020204030204" pitchFamily="34" charset="0"/>
                <a:ea typeface="Calibri" panose="020F0502020204030204" pitchFamily="34" charset="0"/>
                <a:cs typeface="Times New Roman" panose="02020603050405020304" pitchFamily="18" charset="0"/>
              </a:rPr>
              <a:t> city planners where their cities are vulnerable and require investment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0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However, since the first series was published the urgency to transition to healthy and sustainable cities has become palpable.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Cities are the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powerhouse of economy</a:t>
            </a:r>
            <a:r>
              <a:rPr lang="en-AU" sz="1800" dirty="0">
                <a:effectLst/>
                <a:latin typeface="Calibri" panose="020F0502020204030204" pitchFamily="34" charset="0"/>
                <a:ea typeface="Calibri" panose="020F0502020204030204" pitchFamily="34" charset="0"/>
                <a:cs typeface="Times New Roman" panose="02020603050405020304" pitchFamily="18" charset="0"/>
              </a:rPr>
              <a:t>, providing access to employment, education, amenities and opportunities.  Indeed, since 2008 more than one half of the world’s population live in, and this is tipped to rise to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70% by 2050</a:t>
            </a:r>
            <a:r>
              <a:rPr lang="en-A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But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when cities are poorly planned</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They foster both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unhealthy and unsustainable lifestyles, particularly when designed to be car-centric as shown in the image on the right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They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expose residents to environmental stressors, </a:t>
            </a:r>
            <a:r>
              <a:rPr lang="en-AU" sz="1800" dirty="0">
                <a:effectLst/>
                <a:latin typeface="Calibri" panose="020F0502020204030204" pitchFamily="34" charset="0"/>
                <a:ea typeface="Calibri" panose="020F0502020204030204" pitchFamily="34" charset="0"/>
                <a:cs typeface="Times New Roman" panose="02020603050405020304" pitchFamily="18" charset="0"/>
              </a:rPr>
              <a:t>including traffic, noise, air pollution and heat island effects</a:t>
            </a:r>
          </a:p>
          <a:p>
            <a:pPr marL="457200">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They are a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major cause biodiversity loss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And they widen inequities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Cities already generate 75% global energy-related emissions (24% due to road transport), which will rise as cities grow</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Yet from an equity perspective, it is important to note that 86% global CO</a:t>
            </a:r>
            <a:r>
              <a:rPr lang="en-AU"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AU" sz="1800" dirty="0">
                <a:effectLst/>
                <a:latin typeface="Calibri" panose="020F0502020204030204" pitchFamily="34" charset="0"/>
                <a:ea typeface="Calibri" panose="020F0502020204030204" pitchFamily="34" charset="0"/>
                <a:cs typeface="Times New Roman" panose="02020603050405020304" pitchFamily="18" charset="0"/>
              </a:rPr>
              <a:t> emissions from higher income countries, while it is lower income countries and lower income areas are most affected by climate change lacking infrastructure and resources to respond</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0385">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Since the first series on Urban Design transport and health was published in 2016, the evidence has grown, and it is now stronger.  There are more longitudinal studies providing compelling evidence of the city planning impacts of chronic health.</a:t>
            </a:r>
          </a:p>
          <a:p>
            <a:pPr marL="540385">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evidence on the impacts of air pollution has strengthened with WHO guidance that there is no safe level of exposure:  Air pollution is now the 4</a:t>
            </a:r>
            <a:r>
              <a:rPr lang="en-AU"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AU" sz="1800" dirty="0">
                <a:effectLst/>
                <a:latin typeface="Calibri" panose="020F0502020204030204" pitchFamily="34" charset="0"/>
                <a:ea typeface="Calibri" panose="020F0502020204030204" pitchFamily="34" charset="0"/>
                <a:cs typeface="Times New Roman" panose="02020603050405020304" pitchFamily="18" charset="0"/>
              </a:rPr>
              <a:t> largest risk factor for global mortality, (click) yet we still continue to plan car centric cities, (click) with the air quality in many cities at hazardous levels.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82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0385">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global population is ageing, with the impacts of city planning on cognitive health emerging as an additional consideration for city planning.  For example, there is growing evidence that many of the urban and transport features included in the series – including air pollution – are risk factors for dementia.  There are therefore growing calls for age-friendly cities protective of an ageing population.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694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Yet in terms of ‘what’s next?’ the impacts of climate change is now self evident.  Cities are major contributors to green house gas emissions, and the urgency for integrated city planning that mitigates and adapts to climate change is now pulpable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4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However in Series two, we ask the question ‘What next for city planning?” with a focus on how can we optimise compact 15 minute cities to protect human, ecosystem </a:t>
            </a:r>
            <a:r>
              <a:rPr lang="en-AU" sz="1800" i="1" dirty="0">
                <a:effectLst/>
                <a:latin typeface="Calibri" panose="020F0502020204030204" pitchFamily="34" charset="0"/>
                <a:ea typeface="Calibri" panose="020F0502020204030204" pitchFamily="34" charset="0"/>
                <a:cs typeface="Times New Roman" panose="02020603050405020304" pitchFamily="18" charset="0"/>
              </a:rPr>
              <a:t>and</a:t>
            </a:r>
            <a:r>
              <a:rPr lang="en-AU" sz="1800" dirty="0">
                <a:effectLst/>
                <a:latin typeface="Calibri" panose="020F0502020204030204" pitchFamily="34" charset="0"/>
                <a:ea typeface="Calibri" panose="020F0502020204030204" pitchFamily="34" charset="0"/>
                <a:cs typeface="Times New Roman" panose="02020603050405020304" pitchFamily="18" charset="0"/>
              </a:rPr>
              <a:t> planetary health</a:t>
            </a:r>
          </a:p>
          <a:p>
            <a:endParaRPr lang="en-AU"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B83DD-62A1-4D32-8DFD-B8281DD6262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158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800" dirty="0">
                <a:effectLst/>
                <a:latin typeface="Calibri" panose="020F0502020204030204" pitchFamily="34" charset="0"/>
                <a:ea typeface="Calibri" panose="020F0502020204030204" pitchFamily="34" charset="0"/>
                <a:cs typeface="Times New Roman" panose="02020603050405020304" pitchFamily="18" charset="0"/>
              </a:rPr>
              <a:t>To this we offer an expanded framework of the direct and indirect pathways through which city planning affects health; suggesting the need for 11 integrated urban system policies because these policies are needed to create 11 urban and transport and design interventions – from 8Ds to the 11Ds</a:t>
            </a:r>
          </a:p>
          <a:p>
            <a:endParaRPr lang="en-AU" sz="2800" dirty="0">
              <a:latin typeface="Calibri" panose="020F0502020204030204" pitchFamily="34" charset="0"/>
              <a:cs typeface="Times New Roman" panose="02020603050405020304" pitchFamily="18" charset="0"/>
            </a:endParaRPr>
          </a:p>
          <a:p>
            <a:r>
              <a:rPr lang="en-AU" sz="2800" dirty="0">
                <a:latin typeface="Calibri" panose="020F0502020204030204" pitchFamily="34" charset="0"/>
                <a:cs typeface="Times New Roman" panose="02020603050405020304" pitchFamily="18" charset="0"/>
              </a:rPr>
              <a:t>I would like to talk you explain the rationale for their inclusion by talking you through some of the pathways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B83DD-62A1-4D32-8DFD-B8281DD6262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908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second series emphasizes that there are multiple converging agendas that are impacted by city planning:  rising chronic disease, climate change, and biodiversity loss.  There is much to do and the time to act is now.  Our call to action is therefore for an urgent whole of society response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terms of major agencies, to national, regional and local government policy makers and practitioners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have demonstrated it is possible to create a global system of comparable policy and spatial indicators of the upstream determinants of health and we call on global agencies to support and national, regional and local governments to use and recommend the Series’ tools to develop up-stream policy and spatial indicators and to expand indicators for some of new pathways and 11Ds in our new framework:  including traffic, green canopy, heat island effects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need for integrated governance of cities is clear:  horizontal governance across government, but also vertical integration of governance across all levels of government, the private sector and the community – none of this is easy, but it is nevertheless urgent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is clear that urban policy frameworks need to be strengthened to include evidence-informed policy standards and targets that will create the healthy and sustainable cities, we know we want and need.  This includes evidence-informed spatial indicators of the interventions on the ground in communities reflected in the 11Ds.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have emphasized throughout the series, that although HIC generate 86% of greenhouse emissions, it is LMIC and low income areas that will be most impacted by climate change:  there is a responsibility of agencies, governments and researchers in HIC to support LMIC to tackle city planning issues that will optimise outcomes for all global citizens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r>
            <a:br>
              <a:rPr lang="en-AU" sz="1800" dirty="0">
                <a:effectLst/>
                <a:latin typeface="Calibri" panose="020F0502020204030204" pitchFamily="34" charset="0"/>
                <a:ea typeface="Calibri" panose="020F0502020204030204" pitchFamily="34" charset="0"/>
                <a:cs typeface="Times New Roman" panose="02020603050405020304" pitchFamily="18" charset="0"/>
              </a:rPr>
            </a:b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122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96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rPr>
              <a:t>To help make our findings accessible, </a:t>
            </a:r>
            <a:r>
              <a:rPr lang="en-GB" sz="1200" i="0" dirty="0"/>
              <a:t>we created a suite of reports for each city and in multiple languages. These have been designed for local audiences whose lived experiences are shaped through their city’s transport and urban design features, and to empower decision makers with the high level information needed to enact change.</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They provide a local lens for viewing the results of The Lancet Global Health Series on urban design, transport and health, concisely summarising the series’ core concepts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900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reports also provide more detailed overviews of the spatial distribution of urban design and transport features to help identify areas that could benefit the most from interventions to create healthy and sustainable environments, such as walkability relative to the 25 cities studied.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1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a series of Policy checklists detail further insights that could inform changes needed for local city policies,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city planning requirements checklist identifies whether a series of policies for achieving healthy and sustainable cities were identifiable, with a summary of the percentage of cities meeting these objectives for the cities study from middle and high income countries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20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the first series on Urban Design Transport and Health, (Click) we proposed a conceptual framework for the direct and indirect pathways through which city planning decisions influence health.</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B83DD-62A1-4D32-8DFD-B8281DD6262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72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city-specific checklists for walkability policy</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452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reports will be disseminated through the Global Observatory of Healthy &amp; Sustainable Cities, which my colleague Professor Deborah Salvo of</a:t>
            </a:r>
            <a:r>
              <a:rPr lang="en-GB" b="0" i="0" dirty="0">
                <a:solidFill>
                  <a:srgbClr val="4D5156"/>
                </a:solidFill>
                <a:effectLst/>
                <a:latin typeface="arial" panose="020B0604020202020204" pitchFamily="34" charset="0"/>
              </a:rPr>
              <a:t> Washington University in St. Louis </a:t>
            </a:r>
            <a:r>
              <a:rPr lang="en-AU" dirty="0"/>
              <a:t>will now introduce, along with The 1000 Cities Challenge.</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109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pleased to announce the official launch of the Global Observatory of Healthy and Sustainable Cities, consisting of a website that summarizes the work of the Healthy and Sustainable City-Indicators Collaborative, and including freely available scorecards, more extended reports, which Carl Higgs just described in the previous presentation, and all of our data and code used for our comprehensive 25 cities policy and spatial study. </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726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a:t>
            </a:r>
            <a:r>
              <a:rPr lang="en-US" baseline="0" dirty="0"/>
              <a:t> reports for each of the 25 cities of our study, we provide simple to use, single-page scorecards – an infographic summarizing the key results for spatial and policy indicators for each city. This is an example of the scorecard for Mexico City, my home town. The scorecards show spatial indicators are shown in the top part of the page, along with the </a:t>
            </a:r>
            <a:r>
              <a:rPr lang="en-US" baseline="0" dirty="0" err="1"/>
              <a:t>ilustrations</a:t>
            </a:r>
            <a:r>
              <a:rPr lang="en-US" baseline="0" dirty="0"/>
              <a:t> you are seeing (for example, in Mexico City 49.6% of the population has access to any public open space). The policy indicators are in the bottom part, and include three simple to understand icons, representing the availability of the policy, whether the policy aligns with the promotion of health and sustainability, and whether the policy has measurable targets. For example, Mexico City has parking restrictions to discourage car use, in alignment with the promotion of health and sustainability, but has no measureable targets for </a:t>
            </a:r>
            <a:r>
              <a:rPr lang="en-US" baseline="0" dirty="0" err="1"/>
              <a:t>thsi</a:t>
            </a:r>
            <a:r>
              <a:rPr lang="en-US" baseline="0" dirty="0"/>
              <a:t>. These scorecards can help provide a quick, simple, high-level description of the performance of each city with respect to the evidence-informed thresholds for healthy and sustainable cities.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67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3600" dirty="0"/>
              <a:t>Through</a:t>
            </a:r>
            <a:r>
              <a:rPr lang="en-US" sz="3600" baseline="0" dirty="0"/>
              <a:t> the observatory, we want </a:t>
            </a:r>
            <a:r>
              <a:rPr lang="en-US" sz="3600" dirty="0"/>
              <a:t>to encourage the </a:t>
            </a:r>
            <a:r>
              <a:rPr lang="en-US" sz="3600" b="1" dirty="0"/>
              <a:t>scaling up </a:t>
            </a:r>
            <a:r>
              <a:rPr lang="en-US" sz="3600" dirty="0"/>
              <a:t>of healthy and sustainable urban design and planning in cities across the globe, by:</a:t>
            </a:r>
          </a:p>
          <a:p>
            <a:pPr marL="914400" lvl="1" indent="-457200">
              <a:buFont typeface="Arial" panose="020B0604020202020204" pitchFamily="34" charset="0"/>
              <a:buChar char="•"/>
            </a:pPr>
            <a:r>
              <a:rPr lang="en-US" sz="2800" dirty="0"/>
              <a:t>Providing comparable data of evidence-based </a:t>
            </a:r>
            <a:r>
              <a:rPr lang="en-US" sz="2800" b="1" dirty="0"/>
              <a:t>spatial and policy</a:t>
            </a:r>
            <a:r>
              <a:rPr lang="en-US" sz="2800" b="1" baseline="0" dirty="0"/>
              <a:t> indicators for urban design, planning and policy</a:t>
            </a:r>
            <a:r>
              <a:rPr lang="en-US" sz="2800" b="1" dirty="0"/>
              <a:t> </a:t>
            </a:r>
            <a:r>
              <a:rPr lang="en-US" sz="2800" dirty="0"/>
              <a:t>across multiple cities of the world</a:t>
            </a:r>
          </a:p>
          <a:p>
            <a:pPr marL="457200" lvl="1" indent="0">
              <a:buFont typeface="Arial" panose="020B0604020202020204" pitchFamily="34" charset="0"/>
              <a:buNone/>
            </a:pPr>
            <a:endParaRPr lang="en-US" sz="2800" dirty="0"/>
          </a:p>
          <a:p>
            <a:pPr marL="457200" lvl="1" indent="0">
              <a:buFont typeface="Arial" panose="020B0604020202020204" pitchFamily="34" charset="0"/>
              <a:buNone/>
            </a:pPr>
            <a:r>
              <a:rPr lang="en-US" sz="2800" dirty="0"/>
              <a:t>We</a:t>
            </a:r>
            <a:r>
              <a:rPr lang="en-US" sz="2800" baseline="0" dirty="0"/>
              <a:t> hope this will</a:t>
            </a:r>
            <a:endParaRPr lang="en-US" sz="2800" dirty="0"/>
          </a:p>
          <a:p>
            <a:pPr marL="914400" lvl="1" indent="-457200">
              <a:buFont typeface="Arial" panose="020B0604020202020204" pitchFamily="34" charset="0"/>
              <a:buChar char="•"/>
            </a:pPr>
            <a:r>
              <a:rPr lang="en-US" sz="2800" dirty="0"/>
              <a:t>Facilitate the establishment of </a:t>
            </a:r>
            <a:r>
              <a:rPr lang="en-US" sz="2800" b="1" dirty="0"/>
              <a:t>urban policy and planning surveillance systems</a:t>
            </a:r>
          </a:p>
          <a:p>
            <a:pPr marL="914400" lvl="1" indent="-457200">
              <a:buFont typeface="Arial" panose="020B0604020202020204" pitchFamily="34" charset="0"/>
              <a:buChar char="•"/>
            </a:pPr>
            <a:r>
              <a:rPr lang="en-US" sz="2800" dirty="0"/>
              <a:t>AND Regional, country-level, and local urban </a:t>
            </a:r>
            <a:r>
              <a:rPr lang="en-US" sz="2800" b="1" dirty="0"/>
              <a:t>goal-setting and tracking</a:t>
            </a:r>
          </a:p>
          <a:p>
            <a:pPr marL="457200" lvl="1" indent="0">
              <a:buFont typeface="Arial" panose="020B0604020202020204" pitchFamily="34" charset="0"/>
              <a:buNone/>
            </a:pPr>
            <a:endParaRPr lang="en-US" sz="2800" dirty="0"/>
          </a:p>
          <a:p>
            <a:pPr marL="457200" lvl="1" indent="0">
              <a:buFont typeface="Arial" panose="020B0604020202020204" pitchFamily="34" charset="0"/>
              <a:buNone/>
            </a:pPr>
            <a:r>
              <a:rPr lang="en-US" sz="2800" dirty="0"/>
              <a:t>We also hope this will</a:t>
            </a:r>
          </a:p>
          <a:p>
            <a:pPr marL="914400" lvl="1" indent="-457200">
              <a:buFont typeface="Arial" panose="020B0604020202020204" pitchFamily="34" charset="0"/>
              <a:buChar char="•"/>
            </a:pPr>
            <a:r>
              <a:rPr lang="en-US" sz="2800" dirty="0"/>
              <a:t>Serve As a powerful tool for local </a:t>
            </a:r>
            <a:r>
              <a:rPr lang="en-US" sz="2800" b="1" dirty="0"/>
              <a:t>advocacy </a:t>
            </a:r>
          </a:p>
          <a:p>
            <a:pPr marL="914400" lvl="1" indent="-457200">
              <a:buFont typeface="Arial" panose="020B0604020202020204" pitchFamily="34" charset="0"/>
              <a:buChar char="•"/>
            </a:pPr>
            <a:r>
              <a:rPr lang="en-US" dirty="0"/>
              <a:t>And will </a:t>
            </a:r>
            <a:r>
              <a:rPr lang="en-US" baseline="0" dirty="0"/>
              <a:t>e</a:t>
            </a:r>
            <a:r>
              <a:rPr lang="en-US" dirty="0"/>
              <a:t>ncourage</a:t>
            </a:r>
            <a:r>
              <a:rPr lang="en-US" baseline="0" dirty="0"/>
              <a:t> more </a:t>
            </a:r>
            <a:r>
              <a:rPr lang="en-US" b="1" baseline="0" dirty="0"/>
              <a:t>global collaborative research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91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1600200">
              <a:lnSpc>
                <a:spcPct val="90000"/>
              </a:lnSpc>
              <a:spcBef>
                <a:spcPct val="0"/>
              </a:spcBef>
              <a:spcAft>
                <a:spcPct val="35000"/>
              </a:spcAft>
              <a:buNone/>
            </a:pPr>
            <a:r>
              <a:rPr lang="en-US" sz="1200" kern="1200" dirty="0">
                <a:solidFill>
                  <a:schemeClr val="bg1"/>
                </a:solidFill>
              </a:rPr>
              <a:t>Our Guiding Principles:</a:t>
            </a:r>
          </a:p>
          <a:p>
            <a:pPr marL="0" lvl="0" indent="0" algn="l" defTabSz="1600200">
              <a:lnSpc>
                <a:spcPct val="90000"/>
              </a:lnSpc>
              <a:spcBef>
                <a:spcPct val="0"/>
              </a:spcBef>
              <a:spcAft>
                <a:spcPct val="35000"/>
              </a:spcAft>
              <a:buNone/>
            </a:pPr>
            <a:r>
              <a:rPr lang="en-US" sz="1200" kern="1200" dirty="0">
                <a:solidFill>
                  <a:schemeClr val="bg1"/>
                </a:solidFill>
              </a:rPr>
              <a:t>- Open data and open science</a:t>
            </a:r>
          </a:p>
          <a:p>
            <a:pPr marL="0" lvl="0" indent="0" algn="l" defTabSz="1600200">
              <a:lnSpc>
                <a:spcPct val="90000"/>
              </a:lnSpc>
              <a:spcBef>
                <a:spcPct val="0"/>
              </a:spcBef>
              <a:spcAft>
                <a:spcPct val="35000"/>
              </a:spcAft>
              <a:buNone/>
            </a:pPr>
            <a:r>
              <a:rPr lang="en-US" sz="1200" kern="1200" dirty="0">
                <a:solidFill>
                  <a:schemeClr val="bg1"/>
                </a:solidFill>
              </a:rPr>
              <a:t>- Interdisciplinary team science</a:t>
            </a:r>
          </a:p>
          <a:p>
            <a:pPr marL="0" lvl="0" indent="0" algn="l" defTabSz="1600200">
              <a:lnSpc>
                <a:spcPct val="90000"/>
              </a:lnSpc>
              <a:spcBef>
                <a:spcPct val="0"/>
              </a:spcBef>
              <a:spcAft>
                <a:spcPct val="35000"/>
              </a:spcAft>
              <a:buNone/>
            </a:pPr>
            <a:r>
              <a:rPr lang="en-US" sz="1200" kern="1200" dirty="0">
                <a:solidFill>
                  <a:schemeClr val="bg1"/>
                </a:solidFill>
              </a:rPr>
              <a:t>- Global data for local impact</a:t>
            </a:r>
          </a:p>
          <a:p>
            <a:pPr marL="0" lvl="0" indent="0" algn="l" defTabSz="1600200">
              <a:lnSpc>
                <a:spcPct val="90000"/>
              </a:lnSpc>
              <a:spcBef>
                <a:spcPct val="0"/>
              </a:spcBef>
              <a:spcAft>
                <a:spcPct val="35000"/>
              </a:spcAft>
              <a:buNone/>
            </a:pPr>
            <a:r>
              <a:rPr lang="en-US" sz="1200" kern="1200" dirty="0">
                <a:solidFill>
                  <a:schemeClr val="bg1"/>
                </a:solidFill>
              </a:rPr>
              <a:t>- Capacity building and equitable international collaborations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950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rPr>
              <a:t>Grow to include additional indicators and comparable data for over </a:t>
            </a:r>
            <a:r>
              <a:rPr lang="en-US" sz="1200" b="1" kern="1200" dirty="0">
                <a:solidFill>
                  <a:schemeClr val="bg1"/>
                </a:solidFill>
              </a:rPr>
              <a:t>1000 global cities</a:t>
            </a:r>
            <a:endParaRPr lang="en-US" sz="1200" kern="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03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purpose, we</a:t>
            </a:r>
            <a:r>
              <a:rPr lang="en-US" baseline="0" dirty="0"/>
              <a:t> invite all </a:t>
            </a:r>
            <a:r>
              <a:rPr lang="en-US" b="1" baseline="0" dirty="0"/>
              <a:t>geospatial data scientists, urban health researchers, urban design and planning, </a:t>
            </a:r>
            <a:r>
              <a:rPr lang="en-US" b="1" baseline="0" dirty="0" smtClean="0"/>
              <a:t>citizen </a:t>
            </a:r>
            <a:r>
              <a:rPr lang="en-US" b="1" baseline="0" dirty="0"/>
              <a:t>scientists, and policy makers from around the globe</a:t>
            </a:r>
            <a:r>
              <a:rPr lang="en-US" baseline="0" dirty="0"/>
              <a:t> to join our initiative by helping us gather policy and spatial data from your cities, and  </a:t>
            </a:r>
            <a:r>
              <a:rPr lang="en-US" b="1" baseline="0" dirty="0"/>
              <a:t>apply our free and open access tools and code </a:t>
            </a:r>
            <a:r>
              <a:rPr lang="en-US" baseline="0" dirty="0"/>
              <a:t>to calculate healthy and sustainable city indicators for your own cities, as well as to help us develop new indicators for this global initiative.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INTRODUCE ESTER CERIN THAT WILL FACILIATE THE PANEL. </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1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kern="1200" dirty="0">
                <a:solidFill>
                  <a:schemeClr val="tx1"/>
                </a:solidFill>
                <a:effectLst/>
                <a:ea typeface="+mn-ea"/>
                <a:cs typeface="+mn-cs"/>
              </a:rPr>
              <a:t>I</a:t>
            </a:r>
            <a:r>
              <a:rPr lang="en-AU" sz="1600" dirty="0">
                <a:effectLst/>
                <a:ea typeface="Calibri" panose="020F0502020204030204" pitchFamily="34" charset="0"/>
                <a:cs typeface="Times New Roman" panose="02020603050405020304" pitchFamily="18" charset="0"/>
              </a:rPr>
              <a:t> that (click) created eight urban and transport and design interventions:  the 8Ds – 3 focused on regional planning destination accessibility, distribution of employment, demand management; and 5 focussed on local urban design:  Design, density, distance to transit, diversity and desirability</a:t>
            </a:r>
            <a:r>
              <a:rPr lang="en-AU" sz="1600" kern="1200" dirty="0">
                <a:solidFill>
                  <a:schemeClr val="tx1"/>
                </a:solidFill>
                <a:effectLst/>
                <a:ea typeface="+mn-ea"/>
                <a:cs typeface="+mn-cs"/>
              </a:rPr>
              <a:t>.</a:t>
            </a:r>
            <a:endParaRPr lang="en-AU"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B83DD-62A1-4D32-8DFD-B8281DD6262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95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effectLst/>
                <a:latin typeface="Calibri" panose="020F0502020204030204" pitchFamily="34" charset="0"/>
                <a:ea typeface="Calibri" panose="020F0502020204030204" pitchFamily="34" charset="0"/>
                <a:cs typeface="Times New Roman" panose="02020603050405020304" pitchFamily="18" charset="0"/>
              </a:rPr>
              <a:t>;As well as  spatial indicators measuring urban and transport planning and design features on the ground which reflected the lived experience of city dwellers and would enable us to identify inequities in cities.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4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goal of the second series was to undertake a proof of concept that would facilitate the development of a </a:t>
            </a:r>
            <a:r>
              <a:rPr lang="en-AU" sz="1800" b="1" dirty="0">
                <a:effectLst/>
                <a:latin typeface="Calibri" panose="020F0502020204030204" pitchFamily="34" charset="0"/>
                <a:ea typeface="Calibri" panose="020F0502020204030204" pitchFamily="34" charset="0"/>
                <a:cs typeface="Times New Roman" panose="02020603050405020304" pitchFamily="18" charset="0"/>
              </a:rPr>
              <a:t>global system of policy and spatial indicators for healthy and sustainable cities; and to do that we asked a series of questions?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Is it feasible to measure policies in cities worldwide? If so, do cities have policies that will create healthy and sustainable cities?</a:t>
            </a:r>
          </a:p>
          <a:p>
            <a:pPr marL="342900" lvl="0" indent="-342900">
              <a:lnSpc>
                <a:spcPct val="107000"/>
              </a:lnSpc>
              <a:spcAft>
                <a:spcPts val="800"/>
              </a:spcAft>
              <a:buFont typeface="+mj-lt"/>
              <a:buAutoNum type="arabicPeriod"/>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Are there thresholds for urban design and transport features to achieve active and sustainable lifestyles? </a:t>
            </a:r>
          </a:p>
          <a:p>
            <a:pPr marL="342900" lvl="0" indent="-342900">
              <a:lnSpc>
                <a:spcPct val="107000"/>
              </a:lnSpc>
              <a:spcAft>
                <a:spcPts val="800"/>
              </a:spcAft>
              <a:buFont typeface="+mj-lt"/>
              <a:buAutoNum type="arabicPeriod"/>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Is it feasible to consistently measure spatial indicators of urban design and transport features worldwide?</a:t>
            </a:r>
          </a:p>
          <a:p>
            <a:pPr marL="342900" lvl="0" indent="-342900">
              <a:lnSpc>
                <a:spcPct val="107000"/>
              </a:lnSpc>
              <a:spcAft>
                <a:spcPts val="800"/>
              </a:spcAft>
              <a:buFont typeface="+mj-lt"/>
              <a:buAutoNum type="arabicPeriod"/>
              <a:tabLst>
                <a:tab pos="457200" algn="l"/>
              </a:tabLst>
            </a:pPr>
            <a:r>
              <a:rPr lang="en-AU" sz="1800">
                <a:latin typeface="Calibri" panose="020F0502020204030204" pitchFamily="34" charset="0"/>
                <a:ea typeface="Calibri" panose="020F0502020204030204" pitchFamily="34" charset="0"/>
                <a:cs typeface="Times New Roman" panose="02020603050405020304" pitchFamily="18" charset="0"/>
              </a:rPr>
              <a:t>I</a:t>
            </a:r>
            <a:r>
              <a:rPr lang="en-AU" sz="1800">
                <a:effectLst/>
                <a:latin typeface="Calibri" panose="020F0502020204030204" pitchFamily="34" charset="0"/>
                <a:ea typeface="Calibri" panose="020F0502020204030204" pitchFamily="34" charset="0"/>
                <a:cs typeface="Times New Roman" panose="02020603050405020304" pitchFamily="18" charset="0"/>
              </a:rPr>
              <a:t>f </a:t>
            </a:r>
            <a:r>
              <a:rPr lang="en-AU" sz="1800" dirty="0">
                <a:effectLst/>
                <a:latin typeface="Calibri" panose="020F0502020204030204" pitchFamily="34" charset="0"/>
                <a:ea typeface="Calibri" panose="020F0502020204030204" pitchFamily="34" charset="0"/>
                <a:cs typeface="Times New Roman" panose="02020603050405020304" pitchFamily="18" charset="0"/>
              </a:rPr>
              <a:t>so, are there inequities in access to supportive environments</a:t>
            </a:r>
          </a:p>
          <a:p>
            <a:pPr marL="342900" lvl="0" indent="-342900">
              <a:lnSpc>
                <a:spcPct val="107000"/>
              </a:lnSpc>
              <a:spcAft>
                <a:spcPts val="800"/>
              </a:spcAft>
              <a:buFont typeface="+mj-lt"/>
              <a:buAutoNum type="arabicPeriod"/>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What next to create healthy and sustainable cities?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8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latin typeface="Calibri" panose="020F0502020204030204" pitchFamily="34" charset="0"/>
                <a:ea typeface="Calibri" panose="020F0502020204030204" pitchFamily="34" charset="0"/>
                <a:cs typeface="Times New Roman" panose="02020603050405020304" pitchFamily="18" charset="0"/>
              </a:rPr>
              <a:t>In order to </a:t>
            </a:r>
            <a:r>
              <a:rPr lang="en-AU" sz="1800" dirty="0">
                <a:effectLst/>
                <a:latin typeface="Calibri" panose="020F0502020204030204" pitchFamily="34" charset="0"/>
                <a:ea typeface="Calibri" panose="020F0502020204030204" pitchFamily="34" charset="0"/>
                <a:cs typeface="Times New Roman" panose="02020603050405020304" pitchFamily="18" charset="0"/>
              </a:rPr>
              <a:t>create the proof of concept that it is possible to benchmark and monitor cities, we established the Global Healthy and Sustainable Cities-Indicator Collaboration involving over 80 collaborators in 25 cities, 19 countries and 6 continents.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D12F-15CE-494E-BA67-B2DBF9ADDAB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56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Thanks Billie. I will be providing an overview of the first paper in the Series, entitled ‘City planning policies to support health and sustainability: an international comparison of policy indicators for 25 cities’</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I want to acknowledge all of the co-authors of this paper, who made this international policy study possible.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I especially want to thank and acknowledge Deepti Adlakha who co-led the study.</a:t>
            </a:r>
          </a:p>
          <a:p>
            <a:endParaRPr lang="en-AU" dirty="0"/>
          </a:p>
        </p:txBody>
      </p:sp>
      <p:sp>
        <p:nvSpPr>
          <p:cNvPr id="4" name="Slide Number Placeholder 3"/>
          <p:cNvSpPr>
            <a:spLocks noGrp="1"/>
          </p:cNvSpPr>
          <p:nvPr>
            <p:ph type="sldNum" sz="quarter" idx="5"/>
          </p:nvPr>
        </p:nvSpPr>
        <p:spPr/>
        <p:txBody>
          <a:bodyPr/>
          <a:lstStyle/>
          <a:p>
            <a:fld id="{DF45D12F-15CE-494E-BA67-B2DBF9ADDABA}" type="slidenum">
              <a:rPr lang="en-AU" smtClean="0"/>
              <a:t>9</a:t>
            </a:fld>
            <a:endParaRPr lang="en-AU"/>
          </a:p>
        </p:txBody>
      </p:sp>
    </p:spTree>
    <p:extLst>
      <p:ext uri="{BB962C8B-B14F-4D97-AF65-F5344CB8AC3E}">
        <p14:creationId xmlns:p14="http://schemas.microsoft.com/office/powerpoint/2010/main" val="394899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B0117F">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B0117F">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B0117F">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B0117F">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401460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ED1E8F8-9E49-AB4E-8087-CA7D1609A53A}"/>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8265D367-529F-E349-8319-951D40D24269}"/>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C91ED425-F4B1-7745-AF7D-722E435E975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A498">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79685A6B-A987-604F-B8EB-3FA8DC3AEAB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A498">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8A27983C-8275-714D-908F-9B66703B7F3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B3EB7378-561B-AC40-ACDB-09285DA25947}"/>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A498">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31F3F6D5-09F6-1F47-9494-9F64624D256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264E4C49-29AA-3649-9E37-8C056E5248BD}"/>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A49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3012924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grpSp>
        <p:nvGrpSpPr>
          <p:cNvPr id="16" name="Group 15">
            <a:extLst>
              <a:ext uri="{FF2B5EF4-FFF2-40B4-BE49-F238E27FC236}">
                <a16:creationId xmlns:a16="http://schemas.microsoft.com/office/drawing/2014/main" id="{570A3836-2646-B044-9DD5-E797B9B4AF2E}"/>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9A42DC34-70B4-084F-B84B-3977AB8D61E3}"/>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141016DF-1AF8-974B-BE6F-56E4978FD9B6}"/>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3AF27">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C60A4CE5-BFA9-7542-B8FB-21946F04231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3AF27">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BE61CF65-792B-024F-B387-5CF1ADCD11B6}"/>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B651F07C-E34F-E641-86E1-AF904435E92C}"/>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3AF2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E8705139-6796-EB49-8C63-527411A1DF9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8AFA321-3304-864F-AFAB-1511D18189A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3AF27">
                <a:alpha val="5000"/>
              </a:srgbClr>
            </a:solidFill>
          </p:spPr>
          <p:txBody>
            <a:bodyPr wrap="square" lIns="0" tIns="0" rIns="0" bIns="0" rtlCol="0"/>
            <a:lstStyle/>
            <a:p>
              <a:endParaRPr/>
            </a:p>
          </p:txBody>
        </p:sp>
      </p:grpSp>
    </p:spTree>
    <p:extLst>
      <p:ext uri="{BB962C8B-B14F-4D97-AF65-F5344CB8AC3E}">
        <p14:creationId xmlns:p14="http://schemas.microsoft.com/office/powerpoint/2010/main" val="206574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F4AD6CC-F6B7-BF40-B01C-CFEAA9AB923D}"/>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870E647F-0089-C641-8892-E086F09594B5}"/>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5E153775-FCB2-394E-AE8F-8C8CBFA2B0BE}"/>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3AF27">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EBE50A17-8E60-7E44-8C50-2815CDB8960F}"/>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3AF27">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502B30CA-53BF-2846-AA4B-D210B448904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D5283811-E4CB-C749-938E-92DEBEA5F965}"/>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3AF27">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99BBFDAA-1649-614C-BEB8-C8635A8B9D0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FCACE991-2134-B24E-B40D-2A3D89814FE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3AF27">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001886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847522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236882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178443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71D59F5-56F3-A546-B89C-BA929059DDB6}"/>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7EFCA923-B6B4-F345-A975-2A19DA596116}"/>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6ED63D48-4762-0941-9261-FA97F471656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3AF27">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6BDFC3B5-7C9A-9C48-87AB-0FBEC324236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3AF27">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D535D810-BC1F-214C-B549-AB2710D30A9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BC87EA24-9278-3C4D-97BD-6876ED439C27}"/>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3AF27">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FA74798B-04C5-A442-A23C-99F69146CEA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CE08A353-447C-634D-984A-FCA1D05A9AA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3AF27">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485938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E41B12">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E41B12">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E41B12">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E41B1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3958867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41D4168-6B96-D848-A17C-8F7805D8FE37}"/>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0793B906-1F3D-0744-8685-D9E8A936AC2D}"/>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1CBD07CA-CA5E-C446-81F7-5C3D5155A0C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E41B1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77F71487-293A-6042-A65E-148B83BA59FF}"/>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E41B1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D28F1C4B-EC1D-4247-91AB-ECD74F702D4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BC5BE895-E640-1D49-9E70-D845AFA6966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E41B1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91CDCF4A-DE99-1D4B-B556-87754CC2882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FEBA1C9E-AA65-954E-AE33-1FCF2EC861F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E41B1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617174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41D4168-6B96-D848-A17C-8F7805D8FE37}"/>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0793B906-1F3D-0744-8685-D9E8A936AC2D}"/>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1CBD07CA-CA5E-C446-81F7-5C3D5155A0C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E41B1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77F71487-293A-6042-A65E-148B83BA59FF}"/>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E41B1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D28F1C4B-EC1D-4247-91AB-ECD74F702D4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BC5BE895-E640-1D49-9E70-D845AFA6966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E41B1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91CDCF4A-DE99-1D4B-B556-87754CC2882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FEBA1C9E-AA65-954E-AE33-1FCF2EC861F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E41B1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1369268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BEAF798-A90C-FE4C-AFDC-74AC1CD69B24}"/>
              </a:ext>
            </a:extLst>
          </p:cNvPr>
          <p:cNvGrpSpPr/>
          <p:nvPr userDrawn="1"/>
        </p:nvGrpSpPr>
        <p:grpSpPr>
          <a:xfrm>
            <a:off x="11128734" y="0"/>
            <a:ext cx="8975638" cy="8506288"/>
            <a:chOff x="11128734" y="0"/>
            <a:chExt cx="8975638" cy="8506288"/>
          </a:xfrm>
        </p:grpSpPr>
        <p:sp>
          <p:nvSpPr>
            <p:cNvPr id="35" name="bg object 16">
              <a:extLst>
                <a:ext uri="{FF2B5EF4-FFF2-40B4-BE49-F238E27FC236}">
                  <a16:creationId xmlns:a16="http://schemas.microsoft.com/office/drawing/2014/main" id="{C2F4AAA5-BF2E-794D-BF30-B87E75374416}"/>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36" name="bg object 17">
              <a:extLst>
                <a:ext uri="{FF2B5EF4-FFF2-40B4-BE49-F238E27FC236}">
                  <a16:creationId xmlns:a16="http://schemas.microsoft.com/office/drawing/2014/main" id="{408B3316-EF29-4D4C-A56C-EA56B2C5141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E41B12">
                <a:alpha val="14999"/>
              </a:srgbClr>
            </a:solidFill>
          </p:spPr>
          <p:txBody>
            <a:bodyPr wrap="square" lIns="0" tIns="0" rIns="0" bIns="0" rtlCol="0"/>
            <a:lstStyle/>
            <a:p>
              <a:endParaRPr/>
            </a:p>
          </p:txBody>
        </p:sp>
        <p:sp>
          <p:nvSpPr>
            <p:cNvPr id="37" name="bg object 18">
              <a:extLst>
                <a:ext uri="{FF2B5EF4-FFF2-40B4-BE49-F238E27FC236}">
                  <a16:creationId xmlns:a16="http://schemas.microsoft.com/office/drawing/2014/main" id="{B51E60A5-FF54-E345-B390-5CC69AE057BC}"/>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E41B12">
                <a:alpha val="9999"/>
              </a:srgbClr>
            </a:solidFill>
          </p:spPr>
          <p:txBody>
            <a:bodyPr wrap="square" lIns="0" tIns="0" rIns="0" bIns="0" rtlCol="0"/>
            <a:lstStyle/>
            <a:p>
              <a:endParaRPr/>
            </a:p>
          </p:txBody>
        </p:sp>
        <p:sp>
          <p:nvSpPr>
            <p:cNvPr id="38" name="bg object 19">
              <a:extLst>
                <a:ext uri="{FF2B5EF4-FFF2-40B4-BE49-F238E27FC236}">
                  <a16:creationId xmlns:a16="http://schemas.microsoft.com/office/drawing/2014/main" id="{D0312E7B-C5F3-C64E-8FA2-289BA0629B7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19999"/>
              </a:srgbClr>
            </a:solidFill>
          </p:spPr>
          <p:txBody>
            <a:bodyPr wrap="square" lIns="0" tIns="0" rIns="0" bIns="0" rtlCol="0"/>
            <a:lstStyle/>
            <a:p>
              <a:endParaRPr/>
            </a:p>
          </p:txBody>
        </p:sp>
        <p:sp>
          <p:nvSpPr>
            <p:cNvPr id="39" name="bg object 20">
              <a:extLst>
                <a:ext uri="{FF2B5EF4-FFF2-40B4-BE49-F238E27FC236}">
                  <a16:creationId xmlns:a16="http://schemas.microsoft.com/office/drawing/2014/main" id="{9434FB76-ED63-984F-9C68-55D674106DDB}"/>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E41B12">
                <a:alpha val="5000"/>
              </a:srgbClr>
            </a:solidFill>
          </p:spPr>
          <p:txBody>
            <a:bodyPr wrap="square" lIns="0" tIns="0" rIns="0" bIns="0" rtlCol="0"/>
            <a:lstStyle/>
            <a:p>
              <a:endParaRPr/>
            </a:p>
          </p:txBody>
        </p:sp>
        <p:sp>
          <p:nvSpPr>
            <p:cNvPr id="40" name="bg object 21">
              <a:extLst>
                <a:ext uri="{FF2B5EF4-FFF2-40B4-BE49-F238E27FC236}">
                  <a16:creationId xmlns:a16="http://schemas.microsoft.com/office/drawing/2014/main" id="{A02DB14B-4EB3-654B-9CCE-0074B704246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41" name="bg object 22">
              <a:extLst>
                <a:ext uri="{FF2B5EF4-FFF2-40B4-BE49-F238E27FC236}">
                  <a16:creationId xmlns:a16="http://schemas.microsoft.com/office/drawing/2014/main" id="{329890B4-55E9-9F44-B824-8256656CDD1D}"/>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E41B1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43189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279F6A0-C09C-DD4E-ACBB-91E701EC82E5}"/>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8536F286-9AA0-1143-A68C-3A573422B13A}"/>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E0679409-C7EA-B447-A4C3-7786D3D555E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A498">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3CBC68DF-A1B4-824E-AAE1-7BADABBFCA3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A498">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C5BA2464-8C40-8047-8C81-7B6FC6319CB2}"/>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E56CCED7-9737-4C40-9E3F-693FE62E21D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A498">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CD71D57E-B3E4-1249-821B-BEE631945F68}"/>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A885C59F-69EB-A340-A303-67CBA5A0745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A49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41890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97240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2173574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7809572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1D153DE-011E-CD4E-A647-3B5BA678D31B}"/>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8000553F-0A6A-804B-AD2E-935B77F5C08C}"/>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73492ED5-A09F-194E-B7ED-577746CF7F7A}"/>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E41B12">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7D5B8B0D-6F7C-5E4E-B04E-B9F088B8D42D}"/>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E41B12">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20BB9A0-ED31-9D48-AFD2-00D8429119DF}"/>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0DF574F6-EB59-B74F-BF70-B99FF936E26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E41B12">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48B4FB84-C865-A440-9D11-2D156554A3B3}"/>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E41B12">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7043386A-373D-254C-AFF2-596B40744595}"/>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E41B1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4554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D36">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D36">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D36">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D36">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803115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3AD15E2-5414-144A-8058-84E521E04434}"/>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50B01D0B-2E24-0F4D-98CC-F19EF292CF4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39B22DFA-4C4E-0040-9B32-FA9627B2558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D36">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12F10355-DD32-484B-B460-9FB20F86075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D36">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0076E62A-0114-BF4E-BF9E-344C4A6DB1F7}"/>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6A75AD03-BCD7-9E48-B1EF-EAD51152F2B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D36">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51030AD4-14A9-F745-8BBD-E2F7029AC803}"/>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E7FD1FA4-3F3A-0248-BA83-6646CD4E077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D36">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254938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CE0A0C6-707C-2F4B-A976-3CBEBFC608D5}"/>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ED8848F4-5EE8-E945-B198-7CE911F7349A}"/>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20FD0B79-F0F8-F646-9D89-9DE6314CC53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D36">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C274E546-677B-C14A-8864-77A26B7F581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D36">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2844195E-92ED-2142-A805-7C0E5F446978}"/>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DDDC1B1B-DE4E-3D44-95C2-3262444110E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D36">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989B5A28-86A2-554C-B49A-56AB5822184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E74A485D-D801-794D-886E-19AF5D79A6CC}"/>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D36">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080093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C4C9A2-C616-F345-99D9-28C6748CAC58}"/>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82BA09F6-3AA2-B248-B7AC-6FB55EF919B6}"/>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C9433ECF-3DA7-4049-8B32-5F819D6E9CC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D36">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817124C8-D1A8-D44D-BE27-70D7B9CCF768}"/>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D36">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6DFDE6C8-76E4-4142-B71B-3CB17DD3F19E}"/>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B0C1B567-4E2A-464D-8EE0-8660D7AE378E}"/>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D36">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F15E09F0-2FF5-4744-BB89-6E379679812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14D29FCF-51A3-5F43-8CDE-C5A89370E7E4}"/>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D36">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81566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940686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72461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2FF4E5-6B34-0144-AD43-B685B462AFF1}"/>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755B4B29-AFC6-C741-8D13-4F06F666303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19CA667B-7907-CD4C-9008-2983C287F8F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A498">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0F0C8FC8-BD29-CA4C-AE6F-FBC8E795CF2B}"/>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A498">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733AEE2-FC10-7B48-912B-F44F7D4545A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1A341649-88C8-6844-BF84-D212B251CCE8}"/>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A498">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8D62DCF5-364B-C043-8594-80216E3706F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2093855C-2850-C143-A1A0-FEB9BEA1D45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A49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848869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385505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B40D056-0BE4-184F-9560-B6D5470AED78}"/>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AA130BF5-7AA5-6342-87FC-56FD04C7F503}"/>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0DA25C50-9E6B-F646-8A61-D96D19A5AF4B}"/>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D36">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642C33D0-D38D-4F44-A4B0-404151F309B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D36">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ED5BE26E-1517-6447-A210-094DB9B9318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05B59815-AFCF-D64F-8D78-A58C39BB4074}"/>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D36">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7A5B328A-D965-A945-B2D4-177394B90D6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D36">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BE7753D3-7E47-6E4A-9002-9BCD69BBBE7D}"/>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D36">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849373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3F78">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3F78">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3F78">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3F7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25441505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4A6E41B-D7BB-2944-8E07-CE41A2AC2FF7}"/>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15F413D1-274F-1645-BED9-714B5A3B1F58}"/>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991ADADD-BA6C-BA4D-8000-5E0C80E8140D}"/>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3F78">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F36AB5B6-7B7D-8440-86C4-9DD3BDEA577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3F78">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2D6DDFD0-95CD-3640-BF63-0D0A915C139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9D749183-2F6A-4A41-9602-D08242979F5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3F78">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49EB279A-11F1-4543-B95A-0D7BDA62498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6D1F0220-5101-7F43-9927-949C0669EB44}"/>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3F7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102866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883494D-B998-3643-837F-144C468F69A0}"/>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D838EBE2-5F7F-224B-B1EB-092DE4183E2D}"/>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9AB0028E-C332-3E42-BAEF-82A2B59FFF59}"/>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3F78">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051711D5-EBAC-C245-94DD-C0C475A4550D}"/>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3F78">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21349CE0-412C-1E4F-9BDE-47C68E03CAF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BE725DC5-5E12-9542-A965-D64B10EAA34B}"/>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3F78">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AE87FE64-A4CC-ED4A-834D-EB896A6ED0D6}"/>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E5749951-F1FD-8E4B-AF0F-76F0AFEC3EB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3F7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976700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487422C-98AF-814B-A456-D7B8AD4A869C}"/>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D5BFBBA4-FED7-4F4C-B457-FFFD77CCBD7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5DA92948-A19B-DC43-8B5F-B74062E3572A}"/>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3F78">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9A4CD716-C319-D247-A175-E09038F5EC0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3F78">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D430C41C-CD87-1044-A86C-FC4835DFD31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B9EDED7E-DF0F-CB42-97FB-05A9211B32ED}"/>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3F78">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6D1B533C-A8BE-034A-8234-6F761296971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7F86BA7B-8219-C442-948B-146D552F53BC}"/>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3F7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069444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9821674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7380097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7575618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62641F3-F199-5A41-A76D-2B7A6F84B818}"/>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093B94AE-DBB5-D342-854F-D5A6EA061C6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9589D70E-07C2-5A4C-8407-106D6CBB9ABD}"/>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3F78">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C77560AC-C3E8-5043-9C15-57E13BEE7A5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3F78">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935D780-4615-0C4B-BF80-E2C630A7C3F2}"/>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9996BB67-5CC3-9846-9A0A-B5A905A7A57D}"/>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3F78">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1C48B141-CDD7-8F4D-8BA8-8F893806B48D}"/>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3F78">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C899872A-B127-0946-A85A-8D4A7D3112F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3F7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256210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7850079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4C7887">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4C7887">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4C788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4C7887">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302830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BF9DA7-63FC-8E40-95CB-C15123FA8B5A}"/>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269FB9E3-B046-CE4C-97D8-C4B8A8A9654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36D259CD-63C9-4C4B-AFD2-4B1D1D35DC8C}"/>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4C7887">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2B0AB763-7045-7841-954B-572A3E38E5C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4C7887">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4F2DEA93-1551-5646-ABDC-413EBC27436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F369245D-1A5C-5F44-A969-E7AFDA1FB7CC}"/>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4C788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4CD9B925-828C-9D48-8AE9-FBB9DB65C19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10D48DAE-A424-7F44-A392-9BA420FBD5A6}"/>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4C7887">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3281798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A3AC5C3-B67F-694C-B964-131C3C9D026E}"/>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6DA9760E-2B45-B44F-9073-DDFD25DCA1C0}"/>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0A550A10-E607-514C-8307-6EF5EAC40F7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4C7887">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69A78739-4DDB-1848-87C8-704691FA3A4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4C7887">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B8E9544E-8003-3C4F-A5AC-CCA1D04192A4}"/>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9A1C022-EAB1-A143-A82D-CAD9370BDE05}"/>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4C788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03C5C96E-1887-8C48-A628-4276DC92C3BA}"/>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6B2F59D5-A8F9-5D4D-A828-418392D3A090}"/>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4C7887">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7471096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8326539-919F-9A47-A7B7-170726540D6D}"/>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A381B8E0-96C7-CA4E-AFEE-3817982C5F2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EA01A077-37E5-B540-BCE2-73C7D4F9DFB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4C7887">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B2E5DEDC-A570-1746-8415-A81E4C77E45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4C7887">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1944FEEA-8B62-0A41-8F73-C709EE76C84C}"/>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0C7F3650-7D26-B747-BAF3-F48FCB6400E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4C7887">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9DDB7FE4-929C-1644-8568-A869F2F7AC1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1E5E2B11-D7B6-484F-AA00-9329891BBF6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4C7887">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0224807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985438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7250673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20038192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5948FC8-6AB4-8947-80C0-EA5FDAE7844C}"/>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226AE430-F564-A345-A2C4-0504AF828B6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1104F297-BDCD-2C4A-A810-1E71B8F8666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4C7887">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769355BD-4AA5-1B40-8AE8-506466323D38}"/>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4C7887">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2DB3AFF8-EECB-EE4F-81DA-3C6930A570F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33072714-AE2D-BF45-96CA-E60B6BE7DE7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4C7887">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43098702-869F-CE46-AAD2-597DA07B1FC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4C7887">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11C6F983-D9EE-1342-ACD0-9B25115A2C06}"/>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4C7887">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44564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92D2">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92D2">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92D2">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92D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23526036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BECE460-CA49-834F-9132-46BBED2786DF}"/>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DD22E783-7E9C-8648-8AAA-77AF10FAF05D}"/>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9C093061-8DEE-1148-BB1B-671A7406698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92D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2C538484-895B-8149-AC07-C15D782FAD6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92D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8A078251-8D4A-3B49-AEF4-D0B991D19977}"/>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AC68E59-7232-FE45-8A2D-42E638CBD0F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92D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FD39249B-7DD1-A94E-968A-61BE03790DA2}"/>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1D46A508-7559-CA4E-92FB-39B0B6AF1E76}"/>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92D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87465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49373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FEFF25-4F3C-2B4D-B08A-F31C8F0041A8}"/>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A78F0FD2-D597-6946-916A-6E94D250FD3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EEA159BA-34FB-7348-8A0E-FC34299A84FE}"/>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92D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D97A978E-E744-C748-BB67-2C94D498456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92D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50F1233E-9951-244E-8EFD-13A1B727D78E}"/>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41CEFAD0-20B9-754D-A679-D51E76B9CF6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92D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9B1341CB-C3FF-9340-8DE1-1EB3E159AE5A}"/>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1C11A966-CAAE-8145-8B6A-0B02DE133F2E}"/>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92D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9287700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624DA62-2B99-9B4F-86A8-0D0CFE5592ED}"/>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25CF4F7D-8A62-5648-BC98-B8C7E91F531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66834289-9C8B-0A48-816D-9B98ED37E2A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92D2">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74D43A2B-D26C-7347-BAA4-DAA7C95D4AD2}"/>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92D2">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21F5B7CF-E265-2549-B11A-C2FD24403AC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0C7FEDA7-213B-F645-A1B2-863CC18B60D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92D2">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BBB0E133-1D9B-F143-AE6E-2A7E290F8FC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85A45B4E-4E4E-DE4E-BC85-8CB24A658420}"/>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92D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6931438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608812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591928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6232320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01BA190-2B84-0044-859D-F00511E537BD}"/>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8D2B7CBB-28A1-BF42-BE3A-302BB3FC2561}"/>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4B9A8CE6-F75C-0C4B-9595-9ADB058F375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92D2">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C4C41854-E780-4A4A-8DB7-D412A3057042}"/>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92D2">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5FA4632A-6E3D-4940-AD91-33067DC65C7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2579F71C-D94D-9549-ABFB-E493EFC86E7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92D2">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8442A9A7-4258-DB46-A7E4-48031305FCC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92D2">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E2D15899-427A-584B-A5E9-515D3CDC632D}"/>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92D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70758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E5572">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E5572">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E5572">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E557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695608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787DFD1-5A80-9A48-9E8A-B4F78EF72566}"/>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A7C2EB34-D0B4-BF4C-B20D-807D5466DCD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E2173BCC-E7F8-CC4F-81CE-75911B18668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E557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6CE0D2EA-2E16-404A-B982-F84819A7CDA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E557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94813206-3648-D741-A4B5-C99499FDF8DE}"/>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E26A432-8284-5645-B892-949E2F3B2CE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E557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2744F16F-CC11-3449-85F7-F04F67C13ED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2E8D2190-C158-A845-A4AA-ABE471B67EA8}"/>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E557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07262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E0A03BD-7EC9-BB42-802C-B117796B8D41}"/>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8358B4B9-C452-554E-A8CD-34B49EA83F5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B082D204-53F3-154C-B0D3-4CB8AF7D1C5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E5572">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A0BE2863-6806-D14E-985C-77929A1E544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E5572">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DBD818C2-2522-A944-8832-87DBFD886E9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859EF527-7332-334A-BD36-8D61818696A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E5572">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D8E5F93A-4766-784D-A62C-F01E7037302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3E2640BB-ABF2-2448-BD78-159E55C3EA9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E557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59517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284BCCD-D8A6-DA45-93E3-59872BF5502A}"/>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BA4F1010-FFAB-A748-B277-DAA8C17ED62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C070A126-F721-014F-B519-3026EA59EDCE}"/>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E5572">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7B570B62-3E6F-D242-A393-ADA1C2C9FE5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E5572">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AADBBCF0-2350-F046-952C-86AFAA8A47D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8E1D213E-9E94-1440-9E63-B09A8D2C269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E5572">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AA43223F-5E64-2D41-B0F2-80B773E9061C}"/>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33AD87A3-DFAA-CC48-A11C-1AD8FF79836C}"/>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E5572">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56418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41691938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6664715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6047861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9579466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40D989B-2F3B-2C4C-AFAF-F5588425F955}"/>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2F394CDA-9F6A-3C41-AA88-38BA7EE4AC6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1D1CD32F-D358-FE49-B270-B0BE174F287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E5572">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D341A1C9-89F9-B24C-A480-16AF502C764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E5572">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7A258A08-3D04-F34B-9082-D73B0435330F}"/>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E169758A-C129-2A41-883A-F9FCFC8393C4}"/>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E5572">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15BC8577-9047-8244-8E60-113F2ECCB01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E5572">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7EB3D0E9-396A-5143-B8A7-574504A86CF7}"/>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E5572">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30025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AF08D4A-4C3A-ED4B-836A-460B61D6BB60}"/>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CDD0A8A0-0953-6544-87A8-178B111210F8}"/>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52A54D32-EEB4-5C43-A632-C2F2D3C2AB3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A498">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A8939A97-38D5-1F4D-9873-13782C6AF95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A498">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915EC228-0F47-9943-993B-518A1FC1F25A}"/>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D0AC7587-62C5-1642-96C7-D42AAED906D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A498">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378E9B1D-3152-E441-A9A8-87F5E643A5C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F08153AA-200B-CF41-BF4D-B38BBE434FA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A49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23140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6BFE8">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6BFE8">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6BFE8">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6BFE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5075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046BA78-92AF-3746-804D-1B2645B226A7}"/>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A43BDBFF-EA04-9041-B898-30ADCB3DFF30}"/>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484A03C0-1AD4-5946-A67E-E5605DB7F35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6BFE8">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BB148EBD-16DF-CC4B-815B-EC808EB0E73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6BFE8">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7B519476-2858-A84E-B15A-1AED869560C7}"/>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A793A45F-D79A-094E-A264-50E4BA62FD0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6BFE8">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E42DDE66-89F3-5B4F-90A6-A15CB4D0E61C}"/>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E4ADDB0F-1E54-C742-9F39-F3B9D91FFAB1}"/>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6BFE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84467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64F493B-C6D7-F245-9FC0-3BB1DEFDABFC}"/>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08424F7D-B412-124F-8FF8-84E93840FB5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9E372C74-251B-2E41-A445-FD3CFE65BD6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6BFE8">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58D1CB48-AC46-B142-ACCB-677A921A81C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6BFE8">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2113BD03-38C5-4641-937F-42C8579B272F}"/>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E71B01EB-77EA-4B4F-BFC9-DD790C02F2E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6BFE8">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354CD34F-D43F-994F-9461-F5DCF5ABEC08}"/>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6AA85FE-12C6-6544-B963-BC2D8A0D6D0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6BFE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2652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65A549F-C9C2-4E47-9273-51E439E08DF3}"/>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D8618DC7-5899-BF48-9B36-6B64EC081A8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50E04382-7994-5644-B986-92E154C6338E}"/>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B0117F">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E1DD8061-019D-884D-8521-81C141C2DAAC}"/>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B0117F">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F4EC65EE-94ED-E944-AD2D-126548A6F993}"/>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0B17BCAA-69AC-7946-BBC5-687FF317263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B0117F">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48227893-EE26-6B41-B701-DFE7FCEA64C2}"/>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B25055C3-F114-7B4F-8263-5C16505CC60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B0117F">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046461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D474C9-893B-7A41-AEEB-493A1848E42F}"/>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8CA73639-5C0D-3D49-874D-D657DAA46EB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D0D95808-420A-C543-B9EB-056F92F246F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6BFE8">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8BD01C42-7A3C-5F4F-A667-F7DED113482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6BFE8">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1CE7ED11-A99C-B54C-8A10-F1D53C5D247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F381F151-CA9D-304D-A7CB-D4C582702B4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6BFE8">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554E1676-4A34-8F41-BFBE-E7F22B3B1CD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37A4D100-26F1-E44D-BE2E-A3A98EA9E6B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6BFE8">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92024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47272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292268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737528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B9280FB-8600-5E4A-A70B-7C14E3211B6A}"/>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89D68A5F-C5D4-B749-BAE8-FE879D653C30}"/>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C07E909D-D9D0-EB42-9E9F-35961E44AC8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6BFE8">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73467BBD-9C94-244A-8E0E-007FE9211512}"/>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6BFE8">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FC696F7E-995C-D343-AD9A-A71A3F4D5C6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7FF9B061-E0BE-EB4D-AB84-53B0BAC9EADD}"/>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6BFE8">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94E2D0F6-E311-6E43-9532-7B9BA47BB9E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6BFE8">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4D11C727-CA85-5647-B842-B116E623ABE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6BFE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18496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3844977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DD1F37B-DEBC-B148-AA4E-832434DF99F1}"/>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2E06A278-C9E1-2B4B-AC2E-7B46CAA71C1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347D9642-CBD4-DF44-85D2-A1D06FAFB15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4DFF7AF8-6B55-D34C-A6E9-AD19737EAD45}"/>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36650EA4-A409-C141-989A-9898205A797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C37AEB64-CEA6-6F4F-82D5-8BA3981B620E}"/>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25A9D27A-33AD-3A4E-BE7E-84AA3A88EDD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CB2D2F9C-88FC-624A-A2F9-2FF766466E1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849445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9A5856B-166E-C746-A6CE-A62A47965EEA}"/>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838B756E-72D1-3F40-9957-BAB033AFCC1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10F539C0-ED95-F548-8062-4AC937990AC9}"/>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82C27187-03BD-BD40-B0DF-86AAB6663DC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65A05BA0-1964-314A-9AC1-E8892724B41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8250FD1-2F07-0041-A246-1B5840A9F8D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C79A47BB-2437-2D46-9536-7B8B2D3802B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FE7C7FDD-919A-214F-A9DD-366F1C2D681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35269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0F17F1-05F9-014F-AE9D-F587CF6CDC97}"/>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FA73F2F0-4C14-A64C-8EC8-7886A8D91926}"/>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6D394712-B8C3-7644-8F03-131595CE72C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4BBCC616-B399-8F4F-B495-ADC805403C3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3AAC78AD-E010-014B-8014-CD426677F76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84F5F2E8-2826-5F43-ACB3-4AD2E79E4EE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36BF6CD0-3051-324A-8371-B9E26236EAD1}"/>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1AD652B1-FC0B-3F4A-A0DE-0A0E0DD3B2D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4590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6196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6ED4166-CB6E-A948-9EC8-9009BE96DB35}"/>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9C080FFA-0D49-0144-A3D1-0E575A7ED4C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DED96F12-5FEA-774B-9BA3-F6D177FA859D}"/>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B0117F">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0E9CC006-646A-ED40-8772-A5B7BA35854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B0117F">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677919A1-FAB9-404D-A867-183A0E7C67DC}"/>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C624ED64-1C6B-2D49-B4E0-13C599D3561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B0117F">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36CF4891-9035-8F45-9A1B-33084A556BD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EA5D91C1-5E46-204F-B524-987D3E2D122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B0117F">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49611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551813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2263188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F9D5B45-0108-4E44-8CE0-B56551EE58A3}"/>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D25F2402-8189-6443-A835-0FD5BC0759B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4C54A810-F6A1-A740-AF15-D29191698B4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321D4ECB-4E0F-C94B-B530-810A1D1B897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DA6F6F3-3D17-9043-BD65-DDEDA038F9C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79FF7A0B-7150-8D46-AEF7-923A1FB3C7C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A3E97805-79AC-514A-9A77-506BD04B92FA}"/>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9B3EB354-6444-734E-9465-8513F5AB0E6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51668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459384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DD1F37B-DEBC-B148-AA4E-832434DF99F1}"/>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2E06A278-C9E1-2B4B-AC2E-7B46CAA71C1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347D9642-CBD4-DF44-85D2-A1D06FAFB15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4DFF7AF8-6B55-D34C-A6E9-AD19737EAD45}"/>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36650EA4-A409-C141-989A-9898205A797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C37AEB64-CEA6-6F4F-82D5-8BA3981B620E}"/>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25A9D27A-33AD-3A4E-BE7E-84AA3A88EDD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CB2D2F9C-88FC-624A-A2F9-2FF766466E1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118036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9A5856B-166E-C746-A6CE-A62A47965EEA}"/>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838B756E-72D1-3F40-9957-BAB033AFCC1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10F539C0-ED95-F548-8062-4AC937990AC9}"/>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82C27187-03BD-BD40-B0DF-86AAB6663DC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65A05BA0-1964-314A-9AC1-E8892724B41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8250FD1-2F07-0041-A246-1B5840A9F8D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C79A47BB-2437-2D46-9536-7B8B2D3802B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FE7C7FDD-919A-214F-A9DD-366F1C2D681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471784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0F17F1-05F9-014F-AE9D-F587CF6CDC97}"/>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FA73F2F0-4C14-A64C-8EC8-7886A8D91926}"/>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6D394712-B8C3-7644-8F03-131595CE72C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4BBCC616-B399-8F4F-B495-ADC805403C3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3AAC78AD-E010-014B-8014-CD426677F76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84F5F2E8-2826-5F43-ACB3-4AD2E79E4EE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36BF6CD0-3051-324A-8371-B9E26236EAD1}"/>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1AD652B1-FC0B-3F4A-A0DE-0A0E0DD3B2D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660441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36662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145637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35568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54BD979-7915-3340-9821-82247C20B343}"/>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2FBFC5AA-20AB-3A4A-9562-6881AF29EEC3}"/>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59483D75-14AF-294A-BE85-DB6D7C280FDE}"/>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B0117F">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7B0167EC-C595-7A43-B83F-39BED046EEC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B0117F">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28A4E11F-7D6B-3043-9D25-40DF9F1B5E62}"/>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2C0C746A-8E8D-A944-BD4D-B93D948F2AFC}"/>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B0117F">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22C55645-F70A-F646-A0F9-062CA1994FAF}"/>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8218C124-192B-2047-BE71-814B9B648236}"/>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B0117F">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755987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F9D5B45-0108-4E44-8CE0-B56551EE58A3}"/>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D25F2402-8189-6443-A835-0FD5BC0759B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4C54A810-F6A1-A740-AF15-D29191698B4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4B95">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321D4ECB-4E0F-C94B-B530-810A1D1B897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4B95">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DA6F6F3-3D17-9043-BD65-DDEDA038F9C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79FF7A0B-7150-8D46-AEF7-923A1FB3C7C1}"/>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4B95">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A3E97805-79AC-514A-9A77-506BD04B92FA}"/>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4B95">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9B3EB354-6444-734E-9465-8513F5AB0E6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4B95">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040119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47B0D">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47B0D">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47B0D">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47B0D">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93964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DAB119-36EE-2B43-BF9D-D7B7F610E140}"/>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9193A0FD-3154-0349-8103-8293D0A1125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57AD8A96-8B9E-6446-B501-CAD1522BB739}"/>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47B0D">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178AA54E-5E0F-6E46-A900-A1135B28E7A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47B0D">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86EBB119-7505-1F4F-BE84-D5A54E689382}"/>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405FE335-5519-FF4C-90CE-CFC72E8C13B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47B0D">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F35928C3-44C4-B24A-B58A-60873C45252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41BAC8A8-6FC1-7D4C-BCFB-030A68D2D43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47B0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631049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2DFD2E2-040F-0D4D-B659-8A5E6702D719}"/>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C2C6419C-E0A1-3449-B6A2-3DDFE2144BF2}"/>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5E0A8F88-C135-1746-B58B-F7B6005E8B3B}"/>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47B0D">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77BCBE0A-9EE7-1745-9426-EAE5ADD86F8F}"/>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47B0D">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DE9A4DC6-93DF-9F4C-9EA3-A9F3CE7470C7}"/>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9676A63C-DB35-D245-B86E-5EA81D65E24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47B0D">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8DB77E95-53C7-B643-B50E-CB5C30A9429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23F4EC6B-307E-A547-9115-92582F158320}"/>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47B0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7694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F7A6ADB-5815-4245-AD34-B74E3C5C2216}"/>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FD8FD569-3502-8445-9520-0D6D18A7CDB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35401427-1AC3-294F-BC98-381DC17D8F8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47B0D">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A02F3305-AD11-5B41-8D0B-ADC81FC3964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47B0D">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202D877D-C7D4-7143-9F7B-8E99D031D308}"/>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5DDB2575-E4D1-9045-9371-5D5F78A917B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47B0D">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A23220B0-8EFC-E749-BFB8-0B55912AB5C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798A6C88-8243-BD46-B219-4857164C8F4A}"/>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47B0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620973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232222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263997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2811378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6313870-13C1-074F-AD52-0BD183AE4717}"/>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5BB6D550-A522-4040-8B6D-27DE2DA3332C}"/>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ED0F9EFB-8703-8543-867E-BF1D90E5651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47B0D">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F329AA8C-872A-4F46-9323-0BF284C9A1F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47B0D">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14BC60B9-9D95-4F49-8748-F610D6D07DA8}"/>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B23DA09B-E4CA-4648-8A91-A75FFDAB1E13}"/>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47B0D">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3F9ABE3D-1350-2E4A-AA2D-8E188D9E240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47B0D">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5DB54E26-7CEB-544F-8D10-5DDCAD2FCF48}"/>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47B0D">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375707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60D34">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60D34">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60D34">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60D34">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3064920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65888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13869EC-44A1-3445-A3F9-C15FF5EC96C1}"/>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695EBE7D-9E47-1A46-A919-95BEE391908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1E047D30-33D4-1848-A1B3-AFC59C7193A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60D34">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73D229B8-D02C-2640-98BC-CAA284698F9F}"/>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60D34">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0648D23E-F770-CE4D-BDF1-2BF56774B4E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78594BBD-D537-DF46-B6C9-62F0AF1EFED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60D34">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D575B3B5-9AB9-D64C-8BDD-2688F8EC096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4F6D8CD9-4E32-2A4C-AF9F-DB23E2CF8D5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60D3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Tree>
    <p:extLst>
      <p:ext uri="{BB962C8B-B14F-4D97-AF65-F5344CB8AC3E}">
        <p14:creationId xmlns:p14="http://schemas.microsoft.com/office/powerpoint/2010/main" val="2322089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78D5E14-396E-EC45-B698-BC55D034A79C}"/>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2F8DD934-BD3C-FE4D-B13A-E9174EEA900D}"/>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D76F5720-69AF-744A-967B-8C58B8E830C1}"/>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60D34">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D0A9B2F0-1A97-4541-8AF4-F82611DC690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60D34">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4E972961-A709-7A45-BFA9-69A28396BD38}"/>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81C40A3B-CC6E-8F44-8134-CD6716042DF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60D34">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A635144F-112A-BD46-B512-5C1956B65CA8}"/>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6ACD1C1-176C-234F-9EA4-E95C34216E75}"/>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60D3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Tree>
    <p:extLst>
      <p:ext uri="{BB962C8B-B14F-4D97-AF65-F5344CB8AC3E}">
        <p14:creationId xmlns:p14="http://schemas.microsoft.com/office/powerpoint/2010/main" val="3498786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413D4A-5D2F-4845-8D89-6269CA12698D}"/>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E871E616-585C-BB4D-8DC2-41CEEA7D2863}"/>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42B1BD3A-E2B0-6D4F-93E5-CE0FB96F2A6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60D34">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25BA2A14-B9F6-964A-AB46-D165C2A7626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60D34">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ECB8140B-FDF6-2F41-BDE0-934A2D99A8E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834C2379-94EA-724D-8873-4BACD34151D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60D34">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649A152E-045A-854D-88CF-7779A1209D70}"/>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EBC0752D-1FA7-F945-878E-317FE8545403}"/>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60D3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Tree>
    <p:extLst>
      <p:ext uri="{BB962C8B-B14F-4D97-AF65-F5344CB8AC3E}">
        <p14:creationId xmlns:p14="http://schemas.microsoft.com/office/powerpoint/2010/main" val="147534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Tree>
    <p:extLst>
      <p:ext uri="{BB962C8B-B14F-4D97-AF65-F5344CB8AC3E}">
        <p14:creationId xmlns:p14="http://schemas.microsoft.com/office/powerpoint/2010/main" val="436272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Tree>
    <p:extLst>
      <p:ext uri="{BB962C8B-B14F-4D97-AF65-F5344CB8AC3E}">
        <p14:creationId xmlns:p14="http://schemas.microsoft.com/office/powerpoint/2010/main" val="880351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26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E76BBB9-73E5-3941-9FCE-48D46B118B85}"/>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A25AC1B8-41B5-9748-AA36-2D3B1EFBCF0C}"/>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7ADC53FC-3C2C-444F-A139-EE54B84BF3C0}"/>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60D34">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90D335F6-A18D-EF48-A582-0C62133C85C2}"/>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60D34">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C8DD8AB3-6280-CC45-88F2-3B320005C12C}"/>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3BB5252A-2AF4-9C43-A674-FFAB6F8C1CC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60D34">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2CE5C09B-F7F4-BF43-B617-5DB87061A562}"/>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60D34">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5502E1F4-0EE1-2340-A725-60F8A875B09D}"/>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60D34">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989673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C13D-5646-45A0-B295-E199CD761CD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DE2639-5EC7-4B27-A78E-E1DDE1B688D0}"/>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8DB873C-8374-4CAB-95A6-5A40624785A7}"/>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4D1075C-59AB-4BF5-B6DA-2E0DD278AD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20F20C-506B-4B8D-AC82-88A558F88A37}" type="datetimeFigureOut">
              <a:rPr kumimoji="0" lang="en-A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14/09/2022</a:t>
            </a:fld>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8D559E3-EA9E-4596-A8E9-2AB3D2EE99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10E03D-354A-4130-916A-57B089F51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05109-8997-47D9-89E0-0747F3A4C938}" type="slidenum">
              <a:rPr kumimoji="0" lang="en-A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76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F39200">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F39200">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F39200">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F39200">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448530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C3A195B-FEBB-0D46-96BD-FD3C9375601D}"/>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B3816ED2-FD8F-DF4E-ADEB-1536460A0D6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DB338FFC-52C3-9949-8046-09250C638A2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F39200">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D7CE4376-33AF-3744-9F5D-45474D8CAD47}"/>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F39200">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377259C9-E625-9144-99FD-7B7BC5A5D2BA}"/>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283A277B-10B2-E240-B42F-FE28FBA9B00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F39200">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BF72ECB5-3736-F446-AE72-3CD0609D1E7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D8E4B013-5C35-6D4D-BAEE-E42FAD9FF531}"/>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F39200">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99377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098090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515E9ED-1E70-CA44-889B-89326CED31C5}"/>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C28B5234-D62C-444F-9BDC-B3CC16B8D4B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3FC9A232-3660-5F4E-B467-49EFEDEA452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F39200">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25071FD3-F91C-CA4D-B3B3-09243F35D0C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F39200">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AED9B3E4-3185-9B49-95E3-E753F142FDF3}"/>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91D81CBC-0B21-9941-B6D6-71F9C897EEB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F39200">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96E50615-22BC-034E-8182-72C82EF022E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09393495-CF21-4147-B9D7-E419ECBDF20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F39200">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26691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3931647-9C12-534E-A954-DF59DB35AFAE}"/>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6A965EA8-E862-7343-9064-C444E85959C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A73B65B4-DDFD-0149-92D6-E7C40C4FC055}"/>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F39200">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D0D3B287-5AC0-FC4B-B0A3-D243538E9C4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F39200">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BBAF0406-8822-2548-8511-683A824A8980}"/>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1AA2EC3C-4CCE-E341-B990-0330480DE38C}"/>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F39200">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6CFE4163-F7DE-F84B-86B7-B42DA621E25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3905775D-DEFE-4E4E-873B-5060A11D9F11}"/>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F39200">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289149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165290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84244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919432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C590BF3-A5F1-CC42-BF79-CFD831DAF1C1}"/>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721D433D-7312-C54B-A7D5-482652113095}"/>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E1419A1D-238E-CD44-8C03-F5ADD706431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F39200">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BB8551C3-42CE-6A45-B7A4-8FFF0345392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F39200">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4646A2F9-7C7E-8F45-83CF-AB2EF93E7DC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4D4A862B-81D5-2B41-8A00-83B499DE6F8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F39200">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3D2DB3F7-79FE-EC42-B331-CBEBB84E81F6}"/>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F39200">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7519CDB5-0126-BB4B-A5BA-4E5F4C8C68FC}"/>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F39200">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28577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36B">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36B">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36B">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36B">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260297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A775091-A96B-0B4B-B01C-8F393914D98A}"/>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3BCA4999-AAC5-3D49-9814-59BA109F4C7A}"/>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B0C4AE5A-8EE9-6A4D-90B2-1976627EF6AB}"/>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36B">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CC6A4D4B-4006-2946-B3B1-AA56739C405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36B">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8E2E47F1-5752-9A49-8DE7-21CE70AC4BDF}"/>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B7D34317-1562-614D-902E-26CE98138B87}"/>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36B">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92C5810F-76E3-654F-A893-4DE3D73F90A4}"/>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81B7CBCC-FC53-554D-9A66-6A050A4C61C4}"/>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36B">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547295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3A499EE-D634-7D4E-BD94-81E04542B287}"/>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8EFF2925-DD3F-8B48-82B4-987681C9B695}"/>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EA204127-3FA0-E042-9FE6-655D990DAB05}"/>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36B">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74595EF3-9220-E247-90DF-5497EE05284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36B">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FFDAB9AF-5509-5945-9228-96F9B124411C}"/>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C5EC9F74-7855-4742-8A5F-0C7AAD042FD3}"/>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36B">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44C9FCBB-787A-2146-BB53-668B4E612D7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5208522-BAB7-9B46-9D72-E44EFDA49EC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36B">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151916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8FB7FC-4A3A-8847-81DD-EB4A32569EDA}"/>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7608213C-D423-B343-96F2-A8EC6321BD65}"/>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23A8CEB7-4EF5-B149-A1F0-9DB48F7E885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36B">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41BFDB00-DE09-2C44-A071-36CE929981F6}"/>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36B">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C9D7E5B9-9EA5-FD4E-BD72-C4F197AF2C2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F71CABD3-45F7-9D4F-9C2F-2F6F6B0F1B2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36B">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BD2A58DE-4091-7642-A20C-E172DD9F1F4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51BA89D9-1080-584B-BCAD-ADB15EC4B8E0}"/>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36B">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700818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2362818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582457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3313050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192773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BFB8448-16AF-6F4F-90D5-FD8571D6B6E4}"/>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7A98F677-30CE-A44C-B397-DF0CD7E67E33}"/>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F7473AE6-0D54-A848-9E5F-6EC607711E9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836B">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B976DB92-ED16-AD47-AB4E-76F7997FCA25}"/>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836B">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AE57BCCE-3B25-EC40-8C38-062128B08A3A}"/>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FB700E55-E639-1D48-A97D-C0D679BDA6EB}"/>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836B">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9C69A63E-0FBD-544F-91B0-AA58F6F045D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836B">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BD7EEDDB-E633-B541-9556-5DBDDC5BC912}"/>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836B">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98303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6C0E5A">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6C0E5A">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6C0E5A">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6C0E5A">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1523941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228E702-53A8-4444-ADDD-E526383F6C7B}"/>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B47250AC-970C-8D49-B643-9022DACC9331}"/>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1D783ADF-871B-B442-9708-DCC9C8A8A9B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6C0E5A">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A37823C1-B2CB-B04E-964C-B40B73A75303}"/>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6C0E5A">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F8159403-344F-214F-BF04-547065154F0B}"/>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37E426A-C08F-274E-BFC6-29FFF9DDB7A3}"/>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6C0E5A">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E05954AD-BD55-8840-B7FC-AF4E3E181ED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10C2B30C-68F8-544D-95F9-78B549660819}"/>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6C0E5A">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185252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C468575-6DF3-DD48-B135-BB96D15AEDB5}"/>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4C296725-E39D-6642-9D0D-0CF9F3AFC0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D7BD9998-AA8E-134F-BE9C-23E2C8121FBF}"/>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6C0E5A">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9A6A89FD-0C05-1E41-ACB8-9DF68A9A071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6C0E5A">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F9034153-C1EB-A14A-8276-4849FE8539E3}"/>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76CDB544-9A39-624B-B6C2-040D7F3AF889}"/>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6C0E5A">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2353B281-2576-054B-85B1-16F9604E1BF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128420FC-C1DF-2A4A-B823-54E8A7C5163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6C0E5A">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284977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18C6A9-228D-F44F-B34C-65C7617D621D}"/>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1AFC5309-9612-FA4E-B835-655C81A258A4}"/>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077FECBE-B47B-724D-B72D-465D5F69A2F4}"/>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6C0E5A">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CAA8476C-95C2-204B-9F38-F876CC8D3AC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6C0E5A">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8C02B50D-D7D1-284A-B1A2-4D8F220C86BC}"/>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8E0AC697-BF18-D545-9D00-A42232120DF3}"/>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6C0E5A">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FEE8E0D2-68BE-3E43-BAD9-9A1DCC5EB1BF}"/>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6F2DCA05-4CD7-4F4D-B46D-E519D270942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6C0E5A">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9232377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514216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5212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DE2F022-2516-CE4C-9E97-4C27F7262C9D}"/>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5E16929F-CFD1-A34A-B4F2-06162CDCBCAA}"/>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64521AAC-B1CB-574D-A507-C8E2BA6B6DA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B0117F">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57CBB6A1-7469-254C-900D-393EDBE20D70}"/>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B0117F">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71983C33-7011-6E48-8683-D9AF8B50A03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FD03DA5D-110B-2542-9D2E-49A05804C8F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B0117F">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570FA784-90BA-234E-BF10-4BC242A4FE5F}"/>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B0117F">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E76A8DDE-E99A-AE44-8E0E-1E6CAF1D9114}"/>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B0117F">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42363034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37884689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BB0063C-5981-F14F-9818-741C19CC7E27}"/>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BA6892A3-651F-3347-AAAB-404956184711}"/>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F7BF9B14-8579-F246-9A6F-4BF30C183A76}"/>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6C0E5A">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86638FC0-9E09-AF4A-9F29-D612CF09D4BE}"/>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6C0E5A">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CBCE7E7C-52BC-9846-8E08-BDB76B210E93}"/>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AA6A18B9-4514-3344-9A2E-6928726109C5}"/>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6C0E5A">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E25DE4F4-4E7A-5945-8D8C-7712C26DCA32}"/>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6C0E5A">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883E35A4-6E57-8846-9740-D4F6E8CAA3E7}"/>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6C0E5A">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748760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B6EAD">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B6EAD">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B6EAD">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B6EAD">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4269402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D4E77B-29F3-0642-BED6-7ABDE4CAED70}"/>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1B4D87DA-F959-2247-A64C-A1DE12CD367B}"/>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B33C5F02-C305-E44C-B4F4-39950DEC7407}"/>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B6EAD">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EC1F0E91-DF81-6947-8145-457EF4230CD2}"/>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B6EAD">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0D836666-D586-6342-94B9-CB859B7352FE}"/>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513D83F3-BB68-1944-8317-541883C4BBA5}"/>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B6EAD">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11B8DA2A-8F2C-1C41-BE3F-FA1BFC757C03}"/>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29FEFA02-AEA9-A643-B6DD-7BB3C188B04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B6EA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125098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7591F3E-ABFD-2A4E-9FE3-41CE623F42F9}"/>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167F519D-9C65-0945-B7B4-55BC94AADB5C}"/>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48B49B8B-96F4-BB48-9D88-407CD51AF4B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B6EAD">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96FC6E7E-E75B-7949-8BA7-2163A1BD45D5}"/>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B6EAD">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3EE9AC04-229A-0449-A157-9B3F7CA13FA3}"/>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BDC8A1D0-5835-1740-B03A-61BAB89E55C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B6EAD">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43EBB207-3BE4-EA41-8EA3-113900D14B43}"/>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BD56FC7C-C5C8-A84E-8CE2-444E7D66D9E1}"/>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B6EA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766638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F4AE247-4C45-8E40-86C6-C95D22B487B3}"/>
              </a:ext>
            </a:extLst>
          </p:cNvPr>
          <p:cNvGrpSpPr/>
          <p:nvPr userDrawn="1"/>
        </p:nvGrpSpPr>
        <p:grpSpPr>
          <a:xfrm>
            <a:off x="11128734" y="0"/>
            <a:ext cx="8975638" cy="8506288"/>
            <a:chOff x="11128734" y="0"/>
            <a:chExt cx="8975638" cy="8506288"/>
          </a:xfrm>
        </p:grpSpPr>
        <p:sp>
          <p:nvSpPr>
            <p:cNvPr id="18" name="bg object 16">
              <a:extLst>
                <a:ext uri="{FF2B5EF4-FFF2-40B4-BE49-F238E27FC236}">
                  <a16:creationId xmlns:a16="http://schemas.microsoft.com/office/drawing/2014/main" id="{89CEB9BF-26A8-A743-897E-0AFFBF2E503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19" name="bg object 17">
              <a:extLst>
                <a:ext uri="{FF2B5EF4-FFF2-40B4-BE49-F238E27FC236}">
                  <a16:creationId xmlns:a16="http://schemas.microsoft.com/office/drawing/2014/main" id="{1243BC3C-0C53-C641-8334-32850B7B60D9}"/>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B6EAD">
                <a:alpha val="14999"/>
              </a:srgbClr>
            </a:solidFill>
          </p:spPr>
          <p:txBody>
            <a:bodyPr wrap="square" lIns="0" tIns="0" rIns="0" bIns="0" rtlCol="0"/>
            <a:lstStyle/>
            <a:p>
              <a:endParaRPr/>
            </a:p>
          </p:txBody>
        </p:sp>
        <p:sp>
          <p:nvSpPr>
            <p:cNvPr id="20" name="bg object 18">
              <a:extLst>
                <a:ext uri="{FF2B5EF4-FFF2-40B4-BE49-F238E27FC236}">
                  <a16:creationId xmlns:a16="http://schemas.microsoft.com/office/drawing/2014/main" id="{97B4879F-64B2-5A47-915C-7FEAC3681D2C}"/>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B6EAD">
                <a:alpha val="9999"/>
              </a:srgbClr>
            </a:solidFill>
          </p:spPr>
          <p:txBody>
            <a:bodyPr wrap="square" lIns="0" tIns="0" rIns="0" bIns="0" rtlCol="0"/>
            <a:lstStyle/>
            <a:p>
              <a:endParaRPr/>
            </a:p>
          </p:txBody>
        </p:sp>
        <p:sp>
          <p:nvSpPr>
            <p:cNvPr id="21" name="bg object 19">
              <a:extLst>
                <a:ext uri="{FF2B5EF4-FFF2-40B4-BE49-F238E27FC236}">
                  <a16:creationId xmlns:a16="http://schemas.microsoft.com/office/drawing/2014/main" id="{02D05347-9B93-5844-9C9D-A492AE649AC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19999"/>
              </a:srgbClr>
            </a:solidFill>
          </p:spPr>
          <p:txBody>
            <a:bodyPr wrap="square" lIns="0" tIns="0" rIns="0" bIns="0" rtlCol="0"/>
            <a:lstStyle/>
            <a:p>
              <a:endParaRPr/>
            </a:p>
          </p:txBody>
        </p:sp>
        <p:sp>
          <p:nvSpPr>
            <p:cNvPr id="22" name="bg object 20">
              <a:extLst>
                <a:ext uri="{FF2B5EF4-FFF2-40B4-BE49-F238E27FC236}">
                  <a16:creationId xmlns:a16="http://schemas.microsoft.com/office/drawing/2014/main" id="{3104A864-6F27-4D48-8B71-E45867DF9D7A}"/>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B6EAD">
                <a:alpha val="5000"/>
              </a:srgbClr>
            </a:solidFill>
          </p:spPr>
          <p:txBody>
            <a:bodyPr wrap="square" lIns="0" tIns="0" rIns="0" bIns="0" rtlCol="0"/>
            <a:lstStyle/>
            <a:p>
              <a:endParaRPr/>
            </a:p>
          </p:txBody>
        </p:sp>
        <p:sp>
          <p:nvSpPr>
            <p:cNvPr id="23" name="bg object 21">
              <a:extLst>
                <a:ext uri="{FF2B5EF4-FFF2-40B4-BE49-F238E27FC236}">
                  <a16:creationId xmlns:a16="http://schemas.microsoft.com/office/drawing/2014/main" id="{6FC3A2DF-99DC-4445-BAAD-2D564C42594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24" name="bg object 22">
              <a:extLst>
                <a:ext uri="{FF2B5EF4-FFF2-40B4-BE49-F238E27FC236}">
                  <a16:creationId xmlns:a16="http://schemas.microsoft.com/office/drawing/2014/main" id="{641055CA-98C6-8F41-B5D1-643AF989DCF4}"/>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B6EAD">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062663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00099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807441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2578590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D494210-5510-9C4A-BC02-688AA58F719F}"/>
              </a:ext>
            </a:extLst>
          </p:cNvPr>
          <p:cNvGrpSpPr/>
          <p:nvPr userDrawn="1"/>
        </p:nvGrpSpPr>
        <p:grpSpPr>
          <a:xfrm>
            <a:off x="11128734" y="0"/>
            <a:ext cx="8975638" cy="8506288"/>
            <a:chOff x="11128734" y="0"/>
            <a:chExt cx="8975638" cy="8506288"/>
          </a:xfrm>
        </p:grpSpPr>
        <p:sp>
          <p:nvSpPr>
            <p:cNvPr id="17" name="bg object 16">
              <a:extLst>
                <a:ext uri="{FF2B5EF4-FFF2-40B4-BE49-F238E27FC236}">
                  <a16:creationId xmlns:a16="http://schemas.microsoft.com/office/drawing/2014/main" id="{EE2B1A74-148D-6B44-87C9-95369F96429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18" name="bg object 17">
              <a:extLst>
                <a:ext uri="{FF2B5EF4-FFF2-40B4-BE49-F238E27FC236}">
                  <a16:creationId xmlns:a16="http://schemas.microsoft.com/office/drawing/2014/main" id="{34512650-25D9-FA48-90FF-2685D25B574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9B6EAD">
                <a:alpha val="14999"/>
              </a:srgbClr>
            </a:solidFill>
          </p:spPr>
          <p:txBody>
            <a:bodyPr wrap="square" lIns="0" tIns="0" rIns="0" bIns="0" rtlCol="0"/>
            <a:lstStyle/>
            <a:p>
              <a:endParaRPr/>
            </a:p>
          </p:txBody>
        </p:sp>
        <p:sp>
          <p:nvSpPr>
            <p:cNvPr id="19" name="bg object 18">
              <a:extLst>
                <a:ext uri="{FF2B5EF4-FFF2-40B4-BE49-F238E27FC236}">
                  <a16:creationId xmlns:a16="http://schemas.microsoft.com/office/drawing/2014/main" id="{844165C6-541D-BA45-BEAD-0764F8E4477B}"/>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9B6EAD">
                <a:alpha val="9999"/>
              </a:srgbClr>
            </a:solidFill>
          </p:spPr>
          <p:txBody>
            <a:bodyPr wrap="square" lIns="0" tIns="0" rIns="0" bIns="0" rtlCol="0"/>
            <a:lstStyle/>
            <a:p>
              <a:endParaRPr/>
            </a:p>
          </p:txBody>
        </p:sp>
        <p:sp>
          <p:nvSpPr>
            <p:cNvPr id="20" name="bg object 19">
              <a:extLst>
                <a:ext uri="{FF2B5EF4-FFF2-40B4-BE49-F238E27FC236}">
                  <a16:creationId xmlns:a16="http://schemas.microsoft.com/office/drawing/2014/main" id="{30F608C7-C9CE-CF46-992A-EEA6F8CD9E55}"/>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19999"/>
              </a:srgbClr>
            </a:solidFill>
          </p:spPr>
          <p:txBody>
            <a:bodyPr wrap="square" lIns="0" tIns="0" rIns="0" bIns="0" rtlCol="0"/>
            <a:lstStyle/>
            <a:p>
              <a:endParaRPr/>
            </a:p>
          </p:txBody>
        </p:sp>
        <p:sp>
          <p:nvSpPr>
            <p:cNvPr id="21" name="bg object 20">
              <a:extLst>
                <a:ext uri="{FF2B5EF4-FFF2-40B4-BE49-F238E27FC236}">
                  <a16:creationId xmlns:a16="http://schemas.microsoft.com/office/drawing/2014/main" id="{11D4BDDF-41E1-8340-BC3A-5153F21279FD}"/>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9B6EAD">
                <a:alpha val="5000"/>
              </a:srgbClr>
            </a:solidFill>
          </p:spPr>
          <p:txBody>
            <a:bodyPr wrap="square" lIns="0" tIns="0" rIns="0" bIns="0" rtlCol="0"/>
            <a:lstStyle/>
            <a:p>
              <a:endParaRPr/>
            </a:p>
          </p:txBody>
        </p:sp>
        <p:sp>
          <p:nvSpPr>
            <p:cNvPr id="22" name="bg object 21">
              <a:extLst>
                <a:ext uri="{FF2B5EF4-FFF2-40B4-BE49-F238E27FC236}">
                  <a16:creationId xmlns:a16="http://schemas.microsoft.com/office/drawing/2014/main" id="{A0B236CA-AE34-C04D-8203-6C3522CB88FE}"/>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9B6EAD">
                <a:alpha val="9999"/>
              </a:srgbClr>
            </a:solidFill>
          </p:spPr>
          <p:txBody>
            <a:bodyPr wrap="square" lIns="0" tIns="0" rIns="0" bIns="0" rtlCol="0"/>
            <a:lstStyle/>
            <a:p>
              <a:endParaRPr/>
            </a:p>
          </p:txBody>
        </p:sp>
        <p:sp>
          <p:nvSpPr>
            <p:cNvPr id="23" name="bg object 22">
              <a:extLst>
                <a:ext uri="{FF2B5EF4-FFF2-40B4-BE49-F238E27FC236}">
                  <a16:creationId xmlns:a16="http://schemas.microsoft.com/office/drawing/2014/main" id="{CF4F4C25-2353-064D-84FD-53A1CDEA1227}"/>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9B6EAD">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43662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00A498">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00A498">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00A498">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00A498">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00A498">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2451007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16D74">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16D74">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16D74">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16D74">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3203956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3843CB7-C440-8347-9989-949CEFD5E80E}"/>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FC8D3F16-5527-0F40-BFE4-A4E69B9EB518}"/>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86280A90-4F58-BE48-B13F-175A1D423F72}"/>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16D74">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06B3DDAB-6E9B-D74A-9E21-21F1969568ED}"/>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16D74">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4D4707B7-E833-0648-8A99-4EF8176EC02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A65375DB-CED5-CC4F-A7AE-F63C78881A2F}"/>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16D74">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3C02E8CB-3F8E-7B45-A8D7-7289976D475B}"/>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FB65CB13-952B-1A4D-9CD9-E2F1B1D0562E}"/>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16D7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96769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EC4C7A5-17C3-4347-847D-1BFBBAC5CAB3}"/>
              </a:ext>
            </a:extLst>
          </p:cNvPr>
          <p:cNvGrpSpPr/>
          <p:nvPr userDrawn="1"/>
        </p:nvGrpSpPr>
        <p:grpSpPr>
          <a:xfrm>
            <a:off x="11128734" y="0"/>
            <a:ext cx="8975638" cy="8506288"/>
            <a:chOff x="11128734" y="0"/>
            <a:chExt cx="8975638" cy="8506288"/>
          </a:xfrm>
        </p:grpSpPr>
        <p:sp>
          <p:nvSpPr>
            <p:cNvPr id="22" name="bg object 16">
              <a:extLst>
                <a:ext uri="{FF2B5EF4-FFF2-40B4-BE49-F238E27FC236}">
                  <a16:creationId xmlns:a16="http://schemas.microsoft.com/office/drawing/2014/main" id="{0351415F-1186-3C4A-8D31-21F49DCDBDB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3" name="bg object 17">
              <a:extLst>
                <a:ext uri="{FF2B5EF4-FFF2-40B4-BE49-F238E27FC236}">
                  <a16:creationId xmlns:a16="http://schemas.microsoft.com/office/drawing/2014/main" id="{244ED7FB-24D8-5941-A963-F881BECC1C9B}"/>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16D74">
                <a:alpha val="14999"/>
              </a:srgbClr>
            </a:solidFill>
          </p:spPr>
          <p:txBody>
            <a:bodyPr wrap="square" lIns="0" tIns="0" rIns="0" bIns="0" rtlCol="0"/>
            <a:lstStyle/>
            <a:p>
              <a:endParaRPr/>
            </a:p>
          </p:txBody>
        </p:sp>
        <p:sp>
          <p:nvSpPr>
            <p:cNvPr id="24" name="bg object 18">
              <a:extLst>
                <a:ext uri="{FF2B5EF4-FFF2-40B4-BE49-F238E27FC236}">
                  <a16:creationId xmlns:a16="http://schemas.microsoft.com/office/drawing/2014/main" id="{72136CF5-6708-564B-8374-991C5408775A}"/>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16D74">
                <a:alpha val="9999"/>
              </a:srgbClr>
            </a:solidFill>
          </p:spPr>
          <p:txBody>
            <a:bodyPr wrap="square" lIns="0" tIns="0" rIns="0" bIns="0" rtlCol="0"/>
            <a:lstStyle/>
            <a:p>
              <a:endParaRPr/>
            </a:p>
          </p:txBody>
        </p:sp>
        <p:sp>
          <p:nvSpPr>
            <p:cNvPr id="25" name="bg object 19">
              <a:extLst>
                <a:ext uri="{FF2B5EF4-FFF2-40B4-BE49-F238E27FC236}">
                  <a16:creationId xmlns:a16="http://schemas.microsoft.com/office/drawing/2014/main" id="{905C006A-48D9-2D4A-8C11-62E919756746}"/>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19999"/>
              </a:srgbClr>
            </a:solidFill>
          </p:spPr>
          <p:txBody>
            <a:bodyPr wrap="square" lIns="0" tIns="0" rIns="0" bIns="0" rtlCol="0"/>
            <a:lstStyle/>
            <a:p>
              <a:endParaRPr/>
            </a:p>
          </p:txBody>
        </p:sp>
        <p:sp>
          <p:nvSpPr>
            <p:cNvPr id="26" name="bg object 20">
              <a:extLst>
                <a:ext uri="{FF2B5EF4-FFF2-40B4-BE49-F238E27FC236}">
                  <a16:creationId xmlns:a16="http://schemas.microsoft.com/office/drawing/2014/main" id="{41D5EC48-929D-1344-B993-8AD35001AADD}"/>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16D74">
                <a:alpha val="5000"/>
              </a:srgbClr>
            </a:solidFill>
          </p:spPr>
          <p:txBody>
            <a:bodyPr wrap="square" lIns="0" tIns="0" rIns="0" bIns="0" rtlCol="0"/>
            <a:lstStyle/>
            <a:p>
              <a:endParaRPr/>
            </a:p>
          </p:txBody>
        </p:sp>
        <p:sp>
          <p:nvSpPr>
            <p:cNvPr id="27" name="bg object 21">
              <a:extLst>
                <a:ext uri="{FF2B5EF4-FFF2-40B4-BE49-F238E27FC236}">
                  <a16:creationId xmlns:a16="http://schemas.microsoft.com/office/drawing/2014/main" id="{7B5EB519-6A0C-9740-BCCD-CB304BA3CD99}"/>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8" name="bg object 22">
              <a:extLst>
                <a:ext uri="{FF2B5EF4-FFF2-40B4-BE49-F238E27FC236}">
                  <a16:creationId xmlns:a16="http://schemas.microsoft.com/office/drawing/2014/main" id="{3E47A685-BA2A-4D47-9716-F016E50CFD7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16D7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8116160" cy="5293631"/>
          </a:xfrm>
        </p:spPr>
        <p:txBody>
          <a:bodyPr lIns="0" tIns="0" rIns="0" bIns="0" numCol="2"/>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5" name="object 27">
            <a:extLst>
              <a:ext uri="{FF2B5EF4-FFF2-40B4-BE49-F238E27FC236}">
                <a16:creationId xmlns:a16="http://schemas.microsoft.com/office/drawing/2014/main" id="{06F03566-636D-7443-9CB9-1CE669784C3B}"/>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955667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38F85B8-8D85-594C-8788-53225DAFC977}"/>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AB8F0B38-802E-DE41-80F0-DAD0889980EF}"/>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FECD6131-78FA-6249-B2E0-400C7AF83583}"/>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16D74">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607E8090-976B-C640-963D-8ECCE34AB181}"/>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16D74">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F3D4121F-7625-7446-B3E8-10D9B001AF39}"/>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0782EA8B-28BB-7043-A7C3-721E88FCE6E2}"/>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16D74">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5E0F3E7E-C301-854F-BFBB-0DB5CF86BF75}"/>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EA78EA13-8650-9948-A7BD-D8344D5BCBA6}"/>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16D74">
                <a:alpha val="5000"/>
              </a:srgbClr>
            </a:solidFill>
          </p:spPr>
          <p:txBody>
            <a:bodyPr wrap="square" lIns="0" tIns="0" rIns="0" bIns="0" rtlCol="0"/>
            <a:lstStyle/>
            <a:p>
              <a:endParaRPr/>
            </a:p>
          </p:txBody>
        </p:sp>
      </p:grpSp>
      <p:sp>
        <p:nvSpPr>
          <p:cNvPr id="2" name="Holder 2"/>
          <p:cNvSpPr>
            <a:spLocks noGrp="1"/>
          </p:cNvSpPr>
          <p:nvPr>
            <p:ph type="title"/>
          </p:nvPr>
        </p:nvSpPr>
        <p:spPr>
          <a:xfrm>
            <a:off x="1034388" y="4511675"/>
            <a:ext cx="10694062" cy="1015663"/>
          </a:xfrm>
          <a:prstGeom prst="rect">
            <a:avLst/>
          </a:prstGeom>
        </p:spPr>
        <p:txBody>
          <a:bodyPr wrap="square" lIns="0" tIns="0" rIns="0" bIns="0">
            <a:spAutoFit/>
          </a:bodyPr>
          <a:lstStyle>
            <a:lvl1pPr>
              <a:defRPr sz="66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5984613"/>
            <a:ext cx="12018645" cy="3327662"/>
          </a:xfrm>
        </p:spPr>
        <p:txBody>
          <a:bodyPr lIns="0" tIns="0" rIns="0" bIns="0"/>
          <a:lstStyle>
            <a:lvl1pPr>
              <a:defRPr sz="2600" i="1"/>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34" name="Picture Placeholder 22">
            <a:extLst>
              <a:ext uri="{FF2B5EF4-FFF2-40B4-BE49-F238E27FC236}">
                <a16:creationId xmlns:a16="http://schemas.microsoft.com/office/drawing/2014/main" id="{7BA99971-90AF-D546-9757-5F2F5C0C1AA4}"/>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
        <p:nvSpPr>
          <p:cNvPr id="33" name="Holder 3">
            <a:extLst>
              <a:ext uri="{FF2B5EF4-FFF2-40B4-BE49-F238E27FC236}">
                <a16:creationId xmlns:a16="http://schemas.microsoft.com/office/drawing/2014/main" id="{48E2C126-7BB0-9E41-98E9-A8F44B0C2271}"/>
              </a:ext>
            </a:extLst>
          </p:cNvPr>
          <p:cNvSpPr>
            <a:spLocks noGrp="1"/>
          </p:cNvSpPr>
          <p:nvPr>
            <p:ph type="body" idx="14"/>
          </p:nvPr>
        </p:nvSpPr>
        <p:spPr>
          <a:xfrm>
            <a:off x="1005205" y="2606675"/>
            <a:ext cx="10723245" cy="830913"/>
          </a:xfrm>
        </p:spPr>
        <p:txBody>
          <a:bodyPr lIns="0" tIns="0" rIns="0" bIns="0"/>
          <a:lstStyle>
            <a:lvl1pPr>
              <a:defRPr sz="5000" b="1" i="0"/>
            </a:lvl1pPr>
          </a:lstStyle>
          <a:p>
            <a:endParaRPr dirty="0"/>
          </a:p>
        </p:txBody>
      </p:sp>
      <p:sp>
        <p:nvSpPr>
          <p:cNvPr id="42" name="object 27">
            <a:extLst>
              <a:ext uri="{FF2B5EF4-FFF2-40B4-BE49-F238E27FC236}">
                <a16:creationId xmlns:a16="http://schemas.microsoft.com/office/drawing/2014/main" id="{BF6B4465-5EEA-FE4B-AEAA-E4068E4371D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16358897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2378075"/>
            <a:ext cx="18035322" cy="615553"/>
          </a:xfrm>
          <a:prstGeom prst="rect">
            <a:avLst/>
          </a:prstGeom>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1081405" y="3263366"/>
            <a:ext cx="7446645" cy="6355772"/>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11591315" y="3263366"/>
            <a:ext cx="7446645" cy="6355772"/>
          </a:xfrm>
          <a:prstGeom prst="rect">
            <a:avLst/>
          </a:prstGeom>
        </p:spPr>
        <p:txBody>
          <a:bodyPr wrap="square" lIns="0" tIns="0" rIns="0" bIns="0">
            <a:spAutoFit/>
          </a:bodyPr>
          <a:lstStyle>
            <a:lvl1pPr>
              <a:defRPr/>
            </a:lvl1pPr>
          </a:lstStyle>
          <a:p>
            <a:endParaRPr dirty="0"/>
          </a:p>
        </p:txBody>
      </p:sp>
      <p:sp>
        <p:nvSpPr>
          <p:cNvPr id="8" name="Picture Placeholder 7">
            <a:extLst>
              <a:ext uri="{FF2B5EF4-FFF2-40B4-BE49-F238E27FC236}">
                <a16:creationId xmlns:a16="http://schemas.microsoft.com/office/drawing/2014/main" id="{EA81BB69-FDF0-5640-B487-AA7DF919FDD5}"/>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9" name="Picture Placeholder 7">
            <a:extLst>
              <a:ext uri="{FF2B5EF4-FFF2-40B4-BE49-F238E27FC236}">
                <a16:creationId xmlns:a16="http://schemas.microsoft.com/office/drawing/2014/main" id="{2B496F99-EF34-314B-9A2D-7056D4A539A8}"/>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11" name="object 27">
            <a:extLst>
              <a:ext uri="{FF2B5EF4-FFF2-40B4-BE49-F238E27FC236}">
                <a16:creationId xmlns:a16="http://schemas.microsoft.com/office/drawing/2014/main" id="{4B88DA97-5916-0541-841C-A649A07B07CD}"/>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3508432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4388" y="4084761"/>
            <a:ext cx="18035322" cy="1107996"/>
          </a:xfrm>
          <a:prstGeom prst="rect">
            <a:avLst/>
          </a:prstGeom>
        </p:spPr>
        <p:txBody>
          <a:bodyPr lIns="0" tIns="0" rIns="0" bIns="0"/>
          <a:lstStyle>
            <a:lvl1pPr>
              <a:defRPr sz="7200" b="1" i="0">
                <a:solidFill>
                  <a:schemeClr val="tx1"/>
                </a:solidFill>
                <a:latin typeface="Calibri"/>
                <a:cs typeface="Calibri"/>
              </a:defRPr>
            </a:lvl1pPr>
          </a:lstStyle>
          <a:p>
            <a:endParaRPr/>
          </a:p>
        </p:txBody>
      </p:sp>
      <p:sp>
        <p:nvSpPr>
          <p:cNvPr id="6" name="Picture Placeholder 7">
            <a:extLst>
              <a:ext uri="{FF2B5EF4-FFF2-40B4-BE49-F238E27FC236}">
                <a16:creationId xmlns:a16="http://schemas.microsoft.com/office/drawing/2014/main" id="{9DC537E4-C6B5-034D-BD4D-A31790AE2FC6}"/>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7" name="Picture Placeholder 7">
            <a:extLst>
              <a:ext uri="{FF2B5EF4-FFF2-40B4-BE49-F238E27FC236}">
                <a16:creationId xmlns:a16="http://schemas.microsoft.com/office/drawing/2014/main" id="{7B7C4401-C980-2941-A6DE-172611D049E5}"/>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9" name="object 27">
            <a:extLst>
              <a:ext uri="{FF2B5EF4-FFF2-40B4-BE49-F238E27FC236}">
                <a16:creationId xmlns:a16="http://schemas.microsoft.com/office/drawing/2014/main" id="{7E4114B7-2E4F-D24E-B88C-169035D24104}"/>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409656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8BE2A1D-6066-CD47-8790-7D629E306A1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6" name="Picture Placeholder 7">
            <a:extLst>
              <a:ext uri="{FF2B5EF4-FFF2-40B4-BE49-F238E27FC236}">
                <a16:creationId xmlns:a16="http://schemas.microsoft.com/office/drawing/2014/main" id="{BCD6295D-48CC-2449-9499-E841F3063369}"/>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Tree>
    <p:extLst>
      <p:ext uri="{BB962C8B-B14F-4D97-AF65-F5344CB8AC3E}">
        <p14:creationId xmlns:p14="http://schemas.microsoft.com/office/powerpoint/2010/main" val="409289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defRPr sz="7400" b="1"/>
            </a:lvl1pPr>
          </a:lstStyle>
          <a:p>
            <a:endParaRPr dirty="0"/>
          </a:p>
        </p:txBody>
      </p:sp>
      <p:sp>
        <p:nvSpPr>
          <p:cNvPr id="3" name="Holder 3"/>
          <p:cNvSpPr>
            <a:spLocks noGrp="1"/>
          </p:cNvSpPr>
          <p:nvPr>
            <p:ph type="subTitle" idx="4"/>
          </p:nvPr>
        </p:nvSpPr>
        <p:spPr>
          <a:xfrm>
            <a:off x="1507807" y="6035675"/>
            <a:ext cx="9382443" cy="677108"/>
          </a:xfrm>
          <a:prstGeom prst="rect">
            <a:avLst/>
          </a:prstGeom>
        </p:spPr>
        <p:txBody>
          <a:bodyPr wrap="square" lIns="0" tIns="0" rIns="0" bIns="0">
            <a:spAutoFit/>
          </a:bodyPr>
          <a:lstStyle>
            <a:lvl1pPr>
              <a:defRPr sz="44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grpSp>
        <p:nvGrpSpPr>
          <p:cNvPr id="25" name="Group 24">
            <a:extLst>
              <a:ext uri="{FF2B5EF4-FFF2-40B4-BE49-F238E27FC236}">
                <a16:creationId xmlns:a16="http://schemas.microsoft.com/office/drawing/2014/main" id="{F8708A5D-A0A0-7A49-9C60-82119692B374}"/>
              </a:ext>
            </a:extLst>
          </p:cNvPr>
          <p:cNvGrpSpPr/>
          <p:nvPr userDrawn="1"/>
        </p:nvGrpSpPr>
        <p:grpSpPr>
          <a:xfrm>
            <a:off x="11128734" y="0"/>
            <a:ext cx="8975638" cy="8506288"/>
            <a:chOff x="11128734" y="0"/>
            <a:chExt cx="8975638" cy="8506288"/>
          </a:xfrm>
        </p:grpSpPr>
        <p:sp>
          <p:nvSpPr>
            <p:cNvPr id="26" name="bg object 16">
              <a:extLst>
                <a:ext uri="{FF2B5EF4-FFF2-40B4-BE49-F238E27FC236}">
                  <a16:creationId xmlns:a16="http://schemas.microsoft.com/office/drawing/2014/main" id="{6157F9C5-2154-8440-90CD-4EDF2F6CC9DC}"/>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27" name="bg object 17">
              <a:extLst>
                <a:ext uri="{FF2B5EF4-FFF2-40B4-BE49-F238E27FC236}">
                  <a16:creationId xmlns:a16="http://schemas.microsoft.com/office/drawing/2014/main" id="{EEE16E47-E462-2642-8A12-FA42B108CAD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16D74">
                <a:alpha val="14999"/>
              </a:srgbClr>
            </a:solidFill>
          </p:spPr>
          <p:txBody>
            <a:bodyPr wrap="square" lIns="0" tIns="0" rIns="0" bIns="0" rtlCol="0"/>
            <a:lstStyle/>
            <a:p>
              <a:endParaRPr/>
            </a:p>
          </p:txBody>
        </p:sp>
        <p:sp>
          <p:nvSpPr>
            <p:cNvPr id="28" name="bg object 18">
              <a:extLst>
                <a:ext uri="{FF2B5EF4-FFF2-40B4-BE49-F238E27FC236}">
                  <a16:creationId xmlns:a16="http://schemas.microsoft.com/office/drawing/2014/main" id="{C898578E-B4EB-BB40-B5D0-D57DEDC931BC}"/>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16D74">
                <a:alpha val="9999"/>
              </a:srgbClr>
            </a:solidFill>
          </p:spPr>
          <p:txBody>
            <a:bodyPr wrap="square" lIns="0" tIns="0" rIns="0" bIns="0" rtlCol="0"/>
            <a:lstStyle/>
            <a:p>
              <a:endParaRPr/>
            </a:p>
          </p:txBody>
        </p:sp>
        <p:sp>
          <p:nvSpPr>
            <p:cNvPr id="29" name="bg object 19">
              <a:extLst>
                <a:ext uri="{FF2B5EF4-FFF2-40B4-BE49-F238E27FC236}">
                  <a16:creationId xmlns:a16="http://schemas.microsoft.com/office/drawing/2014/main" id="{B8D9D8AB-38BA-4246-8507-D74254BD5A62}"/>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19999"/>
              </a:srgbClr>
            </a:solidFill>
          </p:spPr>
          <p:txBody>
            <a:bodyPr wrap="square" lIns="0" tIns="0" rIns="0" bIns="0" rtlCol="0"/>
            <a:lstStyle/>
            <a:p>
              <a:endParaRPr/>
            </a:p>
          </p:txBody>
        </p:sp>
        <p:sp>
          <p:nvSpPr>
            <p:cNvPr id="30" name="bg object 20">
              <a:extLst>
                <a:ext uri="{FF2B5EF4-FFF2-40B4-BE49-F238E27FC236}">
                  <a16:creationId xmlns:a16="http://schemas.microsoft.com/office/drawing/2014/main" id="{CBA4A1AE-BBBC-E249-8DD0-7D6AEF065660}"/>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16D74">
                <a:alpha val="5000"/>
              </a:srgbClr>
            </a:solidFill>
          </p:spPr>
          <p:txBody>
            <a:bodyPr wrap="square" lIns="0" tIns="0" rIns="0" bIns="0" rtlCol="0"/>
            <a:lstStyle/>
            <a:p>
              <a:endParaRPr/>
            </a:p>
          </p:txBody>
        </p:sp>
        <p:sp>
          <p:nvSpPr>
            <p:cNvPr id="31" name="bg object 21">
              <a:extLst>
                <a:ext uri="{FF2B5EF4-FFF2-40B4-BE49-F238E27FC236}">
                  <a16:creationId xmlns:a16="http://schemas.microsoft.com/office/drawing/2014/main" id="{234BA717-D9D9-B340-A9D6-97483047EEB3}"/>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16D74">
                <a:alpha val="9999"/>
              </a:srgbClr>
            </a:solidFill>
          </p:spPr>
          <p:txBody>
            <a:bodyPr wrap="square" lIns="0" tIns="0" rIns="0" bIns="0" rtlCol="0"/>
            <a:lstStyle/>
            <a:p>
              <a:endParaRPr/>
            </a:p>
          </p:txBody>
        </p:sp>
        <p:sp>
          <p:nvSpPr>
            <p:cNvPr id="32" name="bg object 22">
              <a:extLst>
                <a:ext uri="{FF2B5EF4-FFF2-40B4-BE49-F238E27FC236}">
                  <a16:creationId xmlns:a16="http://schemas.microsoft.com/office/drawing/2014/main" id="{A9971915-6841-8C41-B05A-C6BCB59342EF}"/>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16D74">
                <a:alpha val="5000"/>
              </a:srgbClr>
            </a:solidFill>
          </p:spPr>
          <p:txBody>
            <a:bodyPr wrap="square" lIns="0" tIns="0" rIns="0" bIns="0" rtlCol="0"/>
            <a:lstStyle/>
            <a:p>
              <a:endParaRPr/>
            </a:p>
          </p:txBody>
        </p:sp>
      </p:grpSp>
      <p:sp>
        <p:nvSpPr>
          <p:cNvPr id="33" name="object 27">
            <a:extLst>
              <a:ext uri="{FF2B5EF4-FFF2-40B4-BE49-F238E27FC236}">
                <a16:creationId xmlns:a16="http://schemas.microsoft.com/office/drawing/2014/main" id="{5172FD2C-E319-F14C-96AB-E43134885868}"/>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22961960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B915563-8C75-6347-8E84-2D8E16F79C29}"/>
              </a:ext>
            </a:extLst>
          </p:cNvPr>
          <p:cNvGrpSpPr/>
          <p:nvPr userDrawn="1"/>
        </p:nvGrpSpPr>
        <p:grpSpPr>
          <a:xfrm>
            <a:off x="11128734" y="0"/>
            <a:ext cx="8975638" cy="8506288"/>
            <a:chOff x="11128734" y="0"/>
            <a:chExt cx="8975638" cy="8506288"/>
          </a:xfrm>
        </p:grpSpPr>
        <p:sp>
          <p:nvSpPr>
            <p:cNvPr id="25" name="bg object 16">
              <a:extLst>
                <a:ext uri="{FF2B5EF4-FFF2-40B4-BE49-F238E27FC236}">
                  <a16:creationId xmlns:a16="http://schemas.microsoft.com/office/drawing/2014/main" id="{2B806CB0-4E58-8447-9A37-914BB40C5E0E}"/>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26" name="bg object 17">
              <a:extLst>
                <a:ext uri="{FF2B5EF4-FFF2-40B4-BE49-F238E27FC236}">
                  <a16:creationId xmlns:a16="http://schemas.microsoft.com/office/drawing/2014/main" id="{B76E42FE-5A42-7842-82B4-F3C9BA28CF48}"/>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3AF27">
                <a:alpha val="14999"/>
              </a:srgbClr>
            </a:solidFill>
          </p:spPr>
          <p:txBody>
            <a:bodyPr wrap="square" lIns="0" tIns="0" rIns="0" bIns="0" rtlCol="0"/>
            <a:lstStyle/>
            <a:p>
              <a:endParaRPr/>
            </a:p>
          </p:txBody>
        </p:sp>
        <p:sp>
          <p:nvSpPr>
            <p:cNvPr id="27" name="bg object 18">
              <a:extLst>
                <a:ext uri="{FF2B5EF4-FFF2-40B4-BE49-F238E27FC236}">
                  <a16:creationId xmlns:a16="http://schemas.microsoft.com/office/drawing/2014/main" id="{5A190305-6D8E-E84A-AC5D-296C091DDF39}"/>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3AF27">
                <a:alpha val="9999"/>
              </a:srgbClr>
            </a:solidFill>
          </p:spPr>
          <p:txBody>
            <a:bodyPr wrap="square" lIns="0" tIns="0" rIns="0" bIns="0" rtlCol="0"/>
            <a:lstStyle/>
            <a:p>
              <a:endParaRPr/>
            </a:p>
          </p:txBody>
        </p:sp>
        <p:sp>
          <p:nvSpPr>
            <p:cNvPr id="28" name="bg object 19">
              <a:extLst>
                <a:ext uri="{FF2B5EF4-FFF2-40B4-BE49-F238E27FC236}">
                  <a16:creationId xmlns:a16="http://schemas.microsoft.com/office/drawing/2014/main" id="{A51B2B45-544E-564A-B59A-652752DA5831}"/>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3D7C2A67-9F2A-934A-9A01-E5DEF75C24C6}"/>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3AF2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7DE4C292-91EE-694A-B576-20D837790997}"/>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52D36980-D427-7940-8FC3-59844FDA98C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3AF27">
                <a:alpha val="5000"/>
              </a:srgbClr>
            </a:solidFill>
          </p:spPr>
          <p:txBody>
            <a:bodyPr wrap="square" lIns="0" tIns="0" rIns="0" bIns="0" rtlCol="0"/>
            <a:lstStyle/>
            <a:p>
              <a:endParaRPr/>
            </a:p>
          </p:txBody>
        </p:sp>
      </p:grpSp>
      <p:sp>
        <p:nvSpPr>
          <p:cNvPr id="2" name="Holder 2"/>
          <p:cNvSpPr>
            <a:spLocks noGrp="1"/>
          </p:cNvSpPr>
          <p:nvPr>
            <p:ph type="ctrTitle"/>
          </p:nvPr>
        </p:nvSpPr>
        <p:spPr>
          <a:xfrm>
            <a:off x="1507807" y="3505898"/>
            <a:ext cx="9382443" cy="1920177"/>
          </a:xfrm>
          <a:prstGeom prst="rect">
            <a:avLst/>
          </a:prstGeom>
        </p:spPr>
        <p:txBody>
          <a:bodyPr wrap="square" lIns="0" tIns="0" rIns="0" bIns="0">
            <a:noAutofit/>
          </a:bodyPr>
          <a:lstStyle>
            <a:lvl1pPr>
              <a:lnSpc>
                <a:spcPts val="6100"/>
              </a:lnSpc>
              <a:defRPr sz="6000" b="1"/>
            </a:lvl1pPr>
          </a:lstStyle>
          <a:p>
            <a:endParaRPr dirty="0"/>
          </a:p>
        </p:txBody>
      </p:sp>
      <p:sp>
        <p:nvSpPr>
          <p:cNvPr id="3" name="Holder 3"/>
          <p:cNvSpPr>
            <a:spLocks noGrp="1"/>
          </p:cNvSpPr>
          <p:nvPr>
            <p:ph type="subTitle" idx="4"/>
          </p:nvPr>
        </p:nvSpPr>
        <p:spPr>
          <a:xfrm>
            <a:off x="1507807" y="6035675"/>
            <a:ext cx="9382443" cy="553998"/>
          </a:xfrm>
          <a:prstGeom prst="rect">
            <a:avLst/>
          </a:prstGeom>
        </p:spPr>
        <p:txBody>
          <a:bodyPr wrap="square" lIns="0" tIns="0" rIns="0" bIns="0">
            <a:spAutoFit/>
          </a:bodyPr>
          <a:lstStyle>
            <a:lvl1pPr>
              <a:defRPr sz="3600"/>
            </a:lvl1pPr>
          </a:lstStyle>
          <a:p>
            <a:endParaRPr dirty="0"/>
          </a:p>
        </p:txBody>
      </p:sp>
      <p:sp>
        <p:nvSpPr>
          <p:cNvPr id="10" name="Picture Placeholder 7">
            <a:extLst>
              <a:ext uri="{FF2B5EF4-FFF2-40B4-BE49-F238E27FC236}">
                <a16:creationId xmlns:a16="http://schemas.microsoft.com/office/drawing/2014/main" id="{AC7E0BFB-92BD-DF43-811D-DCB984790CD1}"/>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11" name="Picture Placeholder 7">
            <a:extLst>
              <a:ext uri="{FF2B5EF4-FFF2-40B4-BE49-F238E27FC236}">
                <a16:creationId xmlns:a16="http://schemas.microsoft.com/office/drawing/2014/main" id="{DCE2FBC5-A15F-4648-8ABC-BC9570AEDC40}"/>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4" name="Picture Placeholder 22">
            <a:extLst>
              <a:ext uri="{FF2B5EF4-FFF2-40B4-BE49-F238E27FC236}">
                <a16:creationId xmlns:a16="http://schemas.microsoft.com/office/drawing/2014/main" id="{823D21B7-B1AC-E34C-87A6-986A0A5CF67E}"/>
              </a:ext>
            </a:extLst>
          </p:cNvPr>
          <p:cNvSpPr>
            <a:spLocks noGrp="1"/>
          </p:cNvSpPr>
          <p:nvPr>
            <p:ph type="pic" sz="quarter" idx="13"/>
          </p:nvPr>
        </p:nvSpPr>
        <p:spPr>
          <a:xfrm>
            <a:off x="13720873" y="2642173"/>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txBody>
          <a:bodyPr anchor="ctr" anchorCtr="0"/>
          <a:lstStyle>
            <a:lvl1pPr algn="ctr">
              <a:defRPr sz="1600" i="1"/>
            </a:lvl1pPr>
          </a:lstStyle>
          <a:p>
            <a:endParaRPr lang="en-GB" dirty="0"/>
          </a:p>
        </p:txBody>
      </p:sp>
    </p:spTree>
    <p:extLst>
      <p:ext uri="{BB962C8B-B14F-4D97-AF65-F5344CB8AC3E}">
        <p14:creationId xmlns:p14="http://schemas.microsoft.com/office/powerpoint/2010/main" val="466660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92F8520-A1DD-8645-B32F-194D9C853638}"/>
              </a:ext>
            </a:extLst>
          </p:cNvPr>
          <p:cNvGrpSpPr/>
          <p:nvPr userDrawn="1"/>
        </p:nvGrpSpPr>
        <p:grpSpPr>
          <a:xfrm>
            <a:off x="11128734" y="0"/>
            <a:ext cx="8975638" cy="8506288"/>
            <a:chOff x="11128734" y="0"/>
            <a:chExt cx="8975638" cy="8506288"/>
          </a:xfrm>
        </p:grpSpPr>
        <p:sp>
          <p:nvSpPr>
            <p:cNvPr id="16" name="bg object 16">
              <a:extLst>
                <a:ext uri="{FF2B5EF4-FFF2-40B4-BE49-F238E27FC236}">
                  <a16:creationId xmlns:a16="http://schemas.microsoft.com/office/drawing/2014/main" id="{BB13FF7C-1B02-0443-AE20-2F833939E557}"/>
                </a:ext>
              </a:extLst>
            </p:cNvPr>
            <p:cNvSpPr/>
            <p:nvPr/>
          </p:nvSpPr>
          <p:spPr>
            <a:xfrm>
              <a:off x="15357262" y="2882541"/>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17" name="bg object 17">
              <a:extLst>
                <a:ext uri="{FF2B5EF4-FFF2-40B4-BE49-F238E27FC236}">
                  <a16:creationId xmlns:a16="http://schemas.microsoft.com/office/drawing/2014/main" id="{4A71138E-AABE-B940-BAB4-F4057CD15845}"/>
                </a:ext>
              </a:extLst>
            </p:cNvPr>
            <p:cNvSpPr/>
            <p:nvPr/>
          </p:nvSpPr>
          <p:spPr>
            <a:xfrm>
              <a:off x="15357260" y="1748618"/>
              <a:ext cx="4161790" cy="6757670"/>
            </a:xfrm>
            <a:custGeom>
              <a:avLst/>
              <a:gdLst/>
              <a:ahLst/>
              <a:cxnLst/>
              <a:rect l="l" t="t" r="r" b="b"/>
              <a:pathLst>
                <a:path w="4161790" h="6757670">
                  <a:moveTo>
                    <a:pt x="2754795" y="795261"/>
                  </a:moveTo>
                  <a:lnTo>
                    <a:pt x="1377416" y="0"/>
                  </a:lnTo>
                  <a:lnTo>
                    <a:pt x="0" y="795261"/>
                  </a:lnTo>
                  <a:lnTo>
                    <a:pt x="0" y="2385745"/>
                  </a:lnTo>
                  <a:lnTo>
                    <a:pt x="1377416" y="3180981"/>
                  </a:lnTo>
                  <a:lnTo>
                    <a:pt x="2754795" y="2385745"/>
                  </a:lnTo>
                  <a:lnTo>
                    <a:pt x="2754795" y="795261"/>
                  </a:lnTo>
                  <a:close/>
                </a:path>
                <a:path w="4161790" h="6757670">
                  <a:moveTo>
                    <a:pt x="4161561" y="4371632"/>
                  </a:moveTo>
                  <a:lnTo>
                    <a:pt x="2784183" y="3576370"/>
                  </a:lnTo>
                  <a:lnTo>
                    <a:pt x="1406766" y="4371632"/>
                  </a:lnTo>
                  <a:lnTo>
                    <a:pt x="1406766" y="5962104"/>
                  </a:lnTo>
                  <a:lnTo>
                    <a:pt x="2784183" y="6757352"/>
                  </a:lnTo>
                  <a:lnTo>
                    <a:pt x="4161561" y="5962104"/>
                  </a:lnTo>
                  <a:lnTo>
                    <a:pt x="4161561" y="4371632"/>
                  </a:lnTo>
                  <a:close/>
                </a:path>
              </a:pathLst>
            </a:custGeom>
            <a:solidFill>
              <a:srgbClr val="73AF27">
                <a:alpha val="14999"/>
              </a:srgbClr>
            </a:solidFill>
          </p:spPr>
          <p:txBody>
            <a:bodyPr wrap="square" lIns="0" tIns="0" rIns="0" bIns="0" rtlCol="0"/>
            <a:lstStyle/>
            <a:p>
              <a:endParaRPr/>
            </a:p>
          </p:txBody>
        </p:sp>
        <p:sp>
          <p:nvSpPr>
            <p:cNvPr id="18" name="bg object 18">
              <a:extLst>
                <a:ext uri="{FF2B5EF4-FFF2-40B4-BE49-F238E27FC236}">
                  <a16:creationId xmlns:a16="http://schemas.microsoft.com/office/drawing/2014/main" id="{FA88ED79-3884-2945-A549-1A68FDA2A174}"/>
                </a:ext>
              </a:extLst>
            </p:cNvPr>
            <p:cNvSpPr/>
            <p:nvPr/>
          </p:nvSpPr>
          <p:spPr>
            <a:xfrm>
              <a:off x="18170797" y="1748614"/>
              <a:ext cx="1933575" cy="3181350"/>
            </a:xfrm>
            <a:custGeom>
              <a:avLst/>
              <a:gdLst/>
              <a:ahLst/>
              <a:cxnLst/>
              <a:rect l="l" t="t" r="r" b="b"/>
              <a:pathLst>
                <a:path w="1933575" h="3181350">
                  <a:moveTo>
                    <a:pt x="1377413" y="0"/>
                  </a:moveTo>
                  <a:lnTo>
                    <a:pt x="0" y="795263"/>
                  </a:lnTo>
                  <a:lnTo>
                    <a:pt x="0" y="2385738"/>
                  </a:lnTo>
                  <a:lnTo>
                    <a:pt x="1377413" y="3180981"/>
                  </a:lnTo>
                  <a:lnTo>
                    <a:pt x="1933300" y="2860035"/>
                  </a:lnTo>
                  <a:lnTo>
                    <a:pt x="1933300" y="320954"/>
                  </a:lnTo>
                  <a:lnTo>
                    <a:pt x="1377413" y="0"/>
                  </a:lnTo>
                  <a:close/>
                </a:path>
              </a:pathLst>
            </a:custGeom>
            <a:solidFill>
              <a:srgbClr val="73AF27">
                <a:alpha val="9999"/>
              </a:srgbClr>
            </a:solidFill>
          </p:spPr>
          <p:txBody>
            <a:bodyPr wrap="square" lIns="0" tIns="0" rIns="0" bIns="0" rtlCol="0"/>
            <a:lstStyle/>
            <a:p>
              <a:endParaRPr/>
            </a:p>
          </p:txBody>
        </p:sp>
        <p:sp>
          <p:nvSpPr>
            <p:cNvPr id="19" name="bg object 19">
              <a:extLst>
                <a:ext uri="{FF2B5EF4-FFF2-40B4-BE49-F238E27FC236}">
                  <a16:creationId xmlns:a16="http://schemas.microsoft.com/office/drawing/2014/main" id="{033E0C7B-D01D-F840-80C1-D45B545745ED}"/>
                </a:ext>
              </a:extLst>
            </p:cNvPr>
            <p:cNvSpPr/>
            <p:nvPr/>
          </p:nvSpPr>
          <p:spPr>
            <a:xfrm>
              <a:off x="16764029" y="4190042"/>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19999"/>
              </a:srgbClr>
            </a:solidFill>
          </p:spPr>
          <p:txBody>
            <a:bodyPr wrap="square" lIns="0" tIns="0" rIns="0" bIns="0" rtlCol="0"/>
            <a:lstStyle/>
            <a:p>
              <a:endParaRPr/>
            </a:p>
          </p:txBody>
        </p:sp>
        <p:sp>
          <p:nvSpPr>
            <p:cNvPr id="29" name="bg object 20">
              <a:extLst>
                <a:ext uri="{FF2B5EF4-FFF2-40B4-BE49-F238E27FC236}">
                  <a16:creationId xmlns:a16="http://schemas.microsoft.com/office/drawing/2014/main" id="{4C9C67F9-B324-6448-A4E4-A55A44420FAC}"/>
                </a:ext>
              </a:extLst>
            </p:cNvPr>
            <p:cNvSpPr/>
            <p:nvPr/>
          </p:nvSpPr>
          <p:spPr>
            <a:xfrm>
              <a:off x="16764026" y="5"/>
              <a:ext cx="3340100" cy="6877684"/>
            </a:xfrm>
            <a:custGeom>
              <a:avLst/>
              <a:gdLst/>
              <a:ahLst/>
              <a:cxnLst/>
              <a:rect l="l" t="t" r="r" b="b"/>
              <a:pathLst>
                <a:path w="3340100" h="6877684">
                  <a:moveTo>
                    <a:pt x="2754795" y="104178"/>
                  </a:moveTo>
                  <a:lnTo>
                    <a:pt x="2574353" y="0"/>
                  </a:lnTo>
                  <a:lnTo>
                    <a:pt x="180441" y="0"/>
                  </a:lnTo>
                  <a:lnTo>
                    <a:pt x="0" y="104178"/>
                  </a:lnTo>
                  <a:lnTo>
                    <a:pt x="0" y="1694662"/>
                  </a:lnTo>
                  <a:lnTo>
                    <a:pt x="1377416" y="2489898"/>
                  </a:lnTo>
                  <a:lnTo>
                    <a:pt x="2754795" y="1694662"/>
                  </a:lnTo>
                  <a:lnTo>
                    <a:pt x="2754795" y="104178"/>
                  </a:lnTo>
                  <a:close/>
                </a:path>
                <a:path w="3340100" h="6877684">
                  <a:moveTo>
                    <a:pt x="3340074" y="4684014"/>
                  </a:moveTo>
                  <a:lnTo>
                    <a:pt x="2818219" y="4985309"/>
                  </a:lnTo>
                  <a:lnTo>
                    <a:pt x="2818219" y="6575780"/>
                  </a:lnTo>
                  <a:lnTo>
                    <a:pt x="3340074" y="6877063"/>
                  </a:lnTo>
                  <a:lnTo>
                    <a:pt x="3340074" y="4684014"/>
                  </a:lnTo>
                  <a:close/>
                </a:path>
              </a:pathLst>
            </a:custGeom>
            <a:solidFill>
              <a:srgbClr val="73AF27">
                <a:alpha val="5000"/>
              </a:srgbClr>
            </a:solidFill>
          </p:spPr>
          <p:txBody>
            <a:bodyPr wrap="square" lIns="0" tIns="0" rIns="0" bIns="0" rtlCol="0"/>
            <a:lstStyle/>
            <a:p>
              <a:endParaRPr/>
            </a:p>
          </p:txBody>
        </p:sp>
        <p:sp>
          <p:nvSpPr>
            <p:cNvPr id="30" name="bg object 21">
              <a:extLst>
                <a:ext uri="{FF2B5EF4-FFF2-40B4-BE49-F238E27FC236}">
                  <a16:creationId xmlns:a16="http://schemas.microsoft.com/office/drawing/2014/main" id="{9A50C49D-4389-D94A-8841-2EDA35C1AEB2}"/>
                </a:ext>
              </a:extLst>
            </p:cNvPr>
            <p:cNvSpPr/>
            <p:nvPr/>
          </p:nvSpPr>
          <p:spPr>
            <a:xfrm>
              <a:off x="12536946" y="1748614"/>
              <a:ext cx="2755265" cy="3181350"/>
            </a:xfrm>
            <a:custGeom>
              <a:avLst/>
              <a:gdLst/>
              <a:ahLst/>
              <a:cxnLst/>
              <a:rect l="l" t="t" r="r" b="b"/>
              <a:pathLst>
                <a:path w="2755265" h="3181350">
                  <a:moveTo>
                    <a:pt x="1377413" y="0"/>
                  </a:moveTo>
                  <a:lnTo>
                    <a:pt x="0" y="795263"/>
                  </a:lnTo>
                  <a:lnTo>
                    <a:pt x="0" y="2385738"/>
                  </a:lnTo>
                  <a:lnTo>
                    <a:pt x="1377413" y="3180981"/>
                  </a:lnTo>
                  <a:lnTo>
                    <a:pt x="2754795" y="2385738"/>
                  </a:lnTo>
                  <a:lnTo>
                    <a:pt x="2754795" y="795263"/>
                  </a:lnTo>
                  <a:lnTo>
                    <a:pt x="1377413" y="0"/>
                  </a:lnTo>
                  <a:close/>
                </a:path>
              </a:pathLst>
            </a:custGeom>
            <a:solidFill>
              <a:srgbClr val="73AF27">
                <a:alpha val="9999"/>
              </a:srgbClr>
            </a:solidFill>
          </p:spPr>
          <p:txBody>
            <a:bodyPr wrap="square" lIns="0" tIns="0" rIns="0" bIns="0" rtlCol="0"/>
            <a:lstStyle/>
            <a:p>
              <a:endParaRPr/>
            </a:p>
          </p:txBody>
        </p:sp>
        <p:sp>
          <p:nvSpPr>
            <p:cNvPr id="31" name="bg object 22">
              <a:extLst>
                <a:ext uri="{FF2B5EF4-FFF2-40B4-BE49-F238E27FC236}">
                  <a16:creationId xmlns:a16="http://schemas.microsoft.com/office/drawing/2014/main" id="{2DD75C04-55F2-494E-98AB-9DD94460ED7B}"/>
                </a:ext>
              </a:extLst>
            </p:cNvPr>
            <p:cNvSpPr/>
            <p:nvPr/>
          </p:nvSpPr>
          <p:spPr>
            <a:xfrm>
              <a:off x="11128734" y="0"/>
              <a:ext cx="2755265" cy="2490470"/>
            </a:xfrm>
            <a:custGeom>
              <a:avLst/>
              <a:gdLst/>
              <a:ahLst/>
              <a:cxnLst/>
              <a:rect l="l" t="t" r="r" b="b"/>
              <a:pathLst>
                <a:path w="2755265" h="2490470">
                  <a:moveTo>
                    <a:pt x="2574352" y="0"/>
                  </a:moveTo>
                  <a:lnTo>
                    <a:pt x="180447" y="0"/>
                  </a:lnTo>
                  <a:lnTo>
                    <a:pt x="0" y="104183"/>
                  </a:lnTo>
                  <a:lnTo>
                    <a:pt x="0" y="1694658"/>
                  </a:lnTo>
                  <a:lnTo>
                    <a:pt x="1377413" y="2489901"/>
                  </a:lnTo>
                  <a:lnTo>
                    <a:pt x="2754795" y="1694658"/>
                  </a:lnTo>
                  <a:lnTo>
                    <a:pt x="2754795" y="104183"/>
                  </a:lnTo>
                  <a:lnTo>
                    <a:pt x="2574352" y="0"/>
                  </a:lnTo>
                  <a:close/>
                </a:path>
              </a:pathLst>
            </a:custGeom>
            <a:solidFill>
              <a:srgbClr val="73AF27">
                <a:alpha val="5000"/>
              </a:srgbClr>
            </a:solidFill>
          </p:spPr>
          <p:txBody>
            <a:bodyPr wrap="square" lIns="0" tIns="0" rIns="0" bIns="0" rtlCol="0"/>
            <a:lstStyle/>
            <a:p>
              <a:endParaRPr/>
            </a:p>
          </p:txBody>
        </p:sp>
      </p:grpSp>
      <p:sp>
        <p:nvSpPr>
          <p:cNvPr id="2" name="Holder 2"/>
          <p:cNvSpPr>
            <a:spLocks noGrp="1"/>
          </p:cNvSpPr>
          <p:nvPr>
            <p:ph type="title"/>
          </p:nvPr>
        </p:nvSpPr>
        <p:spPr>
          <a:xfrm>
            <a:off x="1034388" y="2682875"/>
            <a:ext cx="10694062" cy="692497"/>
          </a:xfrm>
          <a:prstGeom prst="rect">
            <a:avLst/>
          </a:prstGeom>
        </p:spPr>
        <p:txBody>
          <a:bodyPr wrap="square" lIns="0" tIns="0" rIns="0" bIns="0">
            <a:spAutoFit/>
          </a:bodyPr>
          <a:lstStyle>
            <a:lvl1pPr>
              <a:defRPr sz="4500" b="1" i="0">
                <a:solidFill>
                  <a:schemeClr val="tx1"/>
                </a:solidFill>
                <a:latin typeface="Calibri"/>
                <a:cs typeface="Calibri"/>
              </a:defRPr>
            </a:lvl1pPr>
          </a:lstStyle>
          <a:p>
            <a:endParaRPr dirty="0"/>
          </a:p>
        </p:txBody>
      </p:sp>
      <p:sp>
        <p:nvSpPr>
          <p:cNvPr id="3" name="Holder 3"/>
          <p:cNvSpPr>
            <a:spLocks noGrp="1"/>
          </p:cNvSpPr>
          <p:nvPr>
            <p:ph type="body" idx="1"/>
          </p:nvPr>
        </p:nvSpPr>
        <p:spPr>
          <a:xfrm>
            <a:off x="1005205" y="4018643"/>
            <a:ext cx="13999845" cy="5293631"/>
          </a:xfrm>
        </p:spPr>
        <p:txBody>
          <a:bodyPr lIns="0" tIns="0" rIns="0" bIns="0"/>
          <a:lstStyle>
            <a:lvl1pPr>
              <a:defRPr sz="3000"/>
            </a:lvl1pPr>
          </a:lstStyle>
          <a:p>
            <a:endParaRPr dirty="0"/>
          </a:p>
        </p:txBody>
      </p:sp>
      <p:sp>
        <p:nvSpPr>
          <p:cNvPr id="7" name="Picture Placeholder 7">
            <a:extLst>
              <a:ext uri="{FF2B5EF4-FFF2-40B4-BE49-F238E27FC236}">
                <a16:creationId xmlns:a16="http://schemas.microsoft.com/office/drawing/2014/main" id="{4D309366-DDE8-E44C-830A-8FE615E6AEC7}"/>
              </a:ext>
            </a:extLst>
          </p:cNvPr>
          <p:cNvSpPr>
            <a:spLocks noGrp="1"/>
          </p:cNvSpPr>
          <p:nvPr>
            <p:ph type="pic" sz="quarter" idx="11"/>
          </p:nvPr>
        </p:nvSpPr>
        <p:spPr>
          <a:xfrm>
            <a:off x="1053231" y="878242"/>
            <a:ext cx="1828800" cy="914400"/>
          </a:xfrm>
        </p:spPr>
        <p:txBody>
          <a:bodyPr anchor="ctr" anchorCtr="0"/>
          <a:lstStyle>
            <a:lvl1pPr algn="ctr">
              <a:defRPr sz="1200" i="1"/>
            </a:lvl1pPr>
          </a:lstStyle>
          <a:p>
            <a:endParaRPr lang="en-GB" dirty="0"/>
          </a:p>
        </p:txBody>
      </p:sp>
      <p:sp>
        <p:nvSpPr>
          <p:cNvPr id="8" name="Picture Placeholder 7">
            <a:extLst>
              <a:ext uri="{FF2B5EF4-FFF2-40B4-BE49-F238E27FC236}">
                <a16:creationId xmlns:a16="http://schemas.microsoft.com/office/drawing/2014/main" id="{C8B8C299-98F0-6043-8728-FE863C50B0A3}"/>
              </a:ext>
            </a:extLst>
          </p:cNvPr>
          <p:cNvSpPr>
            <a:spLocks noGrp="1"/>
          </p:cNvSpPr>
          <p:nvPr>
            <p:ph type="pic" sz="quarter" idx="12"/>
          </p:nvPr>
        </p:nvSpPr>
        <p:spPr>
          <a:xfrm>
            <a:off x="3011972" y="878242"/>
            <a:ext cx="1828800" cy="914400"/>
          </a:xfrm>
        </p:spPr>
        <p:txBody>
          <a:bodyPr anchor="ctr" anchorCtr="0"/>
          <a:lstStyle>
            <a:lvl1pPr algn="ctr">
              <a:defRPr sz="1200" i="1"/>
            </a:lvl1pPr>
          </a:lstStyle>
          <a:p>
            <a:endParaRPr lang="en-GB" dirty="0"/>
          </a:p>
        </p:txBody>
      </p:sp>
      <p:sp>
        <p:nvSpPr>
          <p:cNvPr id="20" name="object 27">
            <a:extLst>
              <a:ext uri="{FF2B5EF4-FFF2-40B4-BE49-F238E27FC236}">
                <a16:creationId xmlns:a16="http://schemas.microsoft.com/office/drawing/2014/main" id="{DC0C6872-DC8B-E646-8EDD-51926162737E}"/>
              </a:ext>
            </a:extLst>
          </p:cNvPr>
          <p:cNvSpPr txBox="1"/>
          <p:nvPr userDrawn="1"/>
        </p:nvSpPr>
        <p:spPr>
          <a:xfrm>
            <a:off x="14776449" y="772616"/>
            <a:ext cx="4344915" cy="619399"/>
          </a:xfrm>
          <a:prstGeom prst="rect">
            <a:avLst/>
          </a:prstGeom>
        </p:spPr>
        <p:txBody>
          <a:bodyPr vert="horz" wrap="square" lIns="0" tIns="29209" rIns="0" bIns="0" rtlCol="0">
            <a:spAutoFit/>
          </a:bodyPr>
          <a:lstStyle/>
          <a:p>
            <a:pPr marL="1030605" marR="5080" indent="-1018540">
              <a:lnSpc>
                <a:spcPts val="2310"/>
              </a:lnSpc>
              <a:spcBef>
                <a:spcPts val="229"/>
              </a:spcBef>
            </a:pPr>
            <a:r>
              <a:rPr lang="en-GB" sz="1950" spc="5" dirty="0">
                <a:latin typeface="+mn-lt"/>
                <a:cs typeface="Calibri"/>
              </a:rPr>
              <a:t>Sustainable </a:t>
            </a:r>
            <a:r>
              <a:rPr lang="en-GB" sz="1950" dirty="0">
                <a:latin typeface="+mn-lt"/>
                <a:cs typeface="Calibri"/>
              </a:rPr>
              <a:t>care </a:t>
            </a:r>
            <a:r>
              <a:rPr lang="en-GB" sz="1950" spc="-10" dirty="0">
                <a:latin typeface="+mn-lt"/>
                <a:cs typeface="Calibri"/>
              </a:rPr>
              <a:t>for </a:t>
            </a:r>
            <a:r>
              <a:rPr lang="en-GB" sz="1950" spc="5" dirty="0">
                <a:latin typeface="+mn-lt"/>
                <a:cs typeface="Calibri"/>
              </a:rPr>
              <a:t>children </a:t>
            </a:r>
            <a:r>
              <a:rPr lang="en-GB" sz="1950" spc="10" dirty="0">
                <a:latin typeface="+mn-lt"/>
                <a:cs typeface="Calibri"/>
              </a:rPr>
              <a:t>with cancer: </a:t>
            </a:r>
            <a:r>
              <a:rPr lang="en-GB" sz="1950" spc="-430" dirty="0">
                <a:latin typeface="+mn-lt"/>
                <a:cs typeface="Calibri"/>
              </a:rPr>
              <a:t> </a:t>
            </a:r>
            <a:r>
              <a:rPr lang="en-GB" sz="1950" spc="15" dirty="0">
                <a:latin typeface="+mn-lt"/>
                <a:cs typeface="Calibri"/>
              </a:rPr>
              <a:t>A</a:t>
            </a:r>
            <a:r>
              <a:rPr lang="en-GB" sz="1950" spc="-10" dirty="0">
                <a:latin typeface="+mn-lt"/>
                <a:cs typeface="Calibri"/>
              </a:rPr>
              <a:t> </a:t>
            </a:r>
            <a:r>
              <a:rPr lang="en-GB" sz="1950" i="1" spc="5" dirty="0">
                <a:latin typeface="+mn-lt"/>
                <a:cs typeface="Calibri"/>
              </a:rPr>
              <a:t>Lancet</a:t>
            </a:r>
            <a:r>
              <a:rPr lang="en-GB" sz="1950" i="1" spc="-5" dirty="0">
                <a:latin typeface="+mn-lt"/>
                <a:cs typeface="Calibri"/>
              </a:rPr>
              <a:t> </a:t>
            </a:r>
            <a:r>
              <a:rPr lang="en-GB" sz="1950" i="1" spc="5" dirty="0">
                <a:latin typeface="+mn-lt"/>
                <a:cs typeface="Calibri"/>
              </a:rPr>
              <a:t>Oncology</a:t>
            </a:r>
            <a:r>
              <a:rPr lang="en-GB" sz="1950" i="1" spc="-5" dirty="0">
                <a:latin typeface="+mn-lt"/>
                <a:cs typeface="Calibri"/>
              </a:rPr>
              <a:t> </a:t>
            </a:r>
            <a:r>
              <a:rPr lang="en-GB" sz="1950" spc="5" dirty="0">
                <a:latin typeface="+mn-lt"/>
                <a:cs typeface="Calibri"/>
              </a:rPr>
              <a:t>Commission</a:t>
            </a:r>
            <a:endParaRPr lang="en-GB" sz="1950" dirty="0">
              <a:latin typeface="+mn-lt"/>
              <a:cs typeface="Calibri"/>
            </a:endParaRPr>
          </a:p>
        </p:txBody>
      </p:sp>
    </p:spTree>
    <p:extLst>
      <p:ext uri="{BB962C8B-B14F-4D97-AF65-F5344CB8AC3E}">
        <p14:creationId xmlns:p14="http://schemas.microsoft.com/office/powerpoint/2010/main" val="64508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1.png"/><Relationship Id="rId5" Type="http://schemas.openxmlformats.org/officeDocument/2006/relationships/slideLayout" Target="../slideLayouts/slideLayout78.xml"/><Relationship Id="rId10" Type="http://schemas.openxmlformats.org/officeDocument/2006/relationships/image" Target="../media/image1.png"/><Relationship Id="rId4" Type="http://schemas.openxmlformats.org/officeDocument/2006/relationships/slideLayout" Target="../slideLayouts/slideLayout77.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2.png"/><Relationship Id="rId5" Type="http://schemas.openxmlformats.org/officeDocument/2006/relationships/slideLayout" Target="../slideLayouts/slideLayout86.xml"/><Relationship Id="rId10" Type="http://schemas.openxmlformats.org/officeDocument/2006/relationships/image" Target="../media/image1.png"/><Relationship Id="rId4" Type="http://schemas.openxmlformats.org/officeDocument/2006/relationships/slideLayout" Target="../slideLayouts/slideLayout85.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13.png"/><Relationship Id="rId5" Type="http://schemas.openxmlformats.org/officeDocument/2006/relationships/slideLayout" Target="../slideLayouts/slideLayout94.xml"/><Relationship Id="rId10"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14.png"/><Relationship Id="rId5" Type="http://schemas.openxmlformats.org/officeDocument/2006/relationships/slideLayout" Target="../slideLayouts/slideLayout102.xml"/><Relationship Id="rId10"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image" Target="../media/image15.png"/><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16.png"/><Relationship Id="rId5" Type="http://schemas.openxmlformats.org/officeDocument/2006/relationships/slideLayout" Target="../slideLayouts/slideLayout118.xml"/><Relationship Id="rId10" Type="http://schemas.openxmlformats.org/officeDocument/2006/relationships/image" Target="../media/image1.png"/><Relationship Id="rId4" Type="http://schemas.openxmlformats.org/officeDocument/2006/relationships/slideLayout" Target="../slideLayouts/slideLayout117.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image" Target="../media/image17.png"/><Relationship Id="rId5" Type="http://schemas.openxmlformats.org/officeDocument/2006/relationships/slideLayout" Target="../slideLayouts/slideLayout126.xml"/><Relationship Id="rId10" Type="http://schemas.openxmlformats.org/officeDocument/2006/relationships/image" Target="../media/image1.png"/><Relationship Id="rId4" Type="http://schemas.openxmlformats.org/officeDocument/2006/relationships/slideLayout" Target="../slideLayouts/slideLayout125.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image" Target="../media/image18.png"/><Relationship Id="rId5" Type="http://schemas.openxmlformats.org/officeDocument/2006/relationships/slideLayout" Target="../slideLayouts/slideLayout134.xml"/><Relationship Id="rId10" Type="http://schemas.openxmlformats.org/officeDocument/2006/relationships/image" Target="../media/image1.png"/><Relationship Id="rId4" Type="http://schemas.openxmlformats.org/officeDocument/2006/relationships/slideLayout" Target="../slideLayouts/slideLayout133.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image" Target="../media/image19.png"/><Relationship Id="rId5" Type="http://schemas.openxmlformats.org/officeDocument/2006/relationships/slideLayout" Target="../slideLayouts/slideLayout142.xml"/><Relationship Id="rId10" Type="http://schemas.openxmlformats.org/officeDocument/2006/relationships/image" Target="../media/image1.png"/><Relationship Id="rId4" Type="http://schemas.openxmlformats.org/officeDocument/2006/relationships/slideLayout" Target="../slideLayouts/slideLayout141.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image" Target="../media/image20.png"/><Relationship Id="rId5" Type="http://schemas.openxmlformats.org/officeDocument/2006/relationships/slideLayout" Target="../slideLayouts/slideLayout150.xml"/><Relationship Id="rId10" Type="http://schemas.openxmlformats.org/officeDocument/2006/relationships/image" Target="../media/image1.png"/><Relationship Id="rId4" Type="http://schemas.openxmlformats.org/officeDocument/2006/relationships/slideLayout" Target="../slideLayouts/slideLayout14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5.png"/><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6.png"/><Relationship Id="rId5" Type="http://schemas.openxmlformats.org/officeDocument/2006/relationships/slideLayout" Target="../slideLayouts/slideLayout37.xml"/><Relationship Id="rId10"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7.png"/><Relationship Id="rId5" Type="http://schemas.openxmlformats.org/officeDocument/2006/relationships/slideLayout" Target="../slideLayouts/slideLayout45.xml"/><Relationship Id="rId10" Type="http://schemas.openxmlformats.org/officeDocument/2006/relationships/image" Target="../media/image1.pn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8.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png"/><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9.png"/><Relationship Id="rId5" Type="http://schemas.openxmlformats.org/officeDocument/2006/relationships/slideLayout" Target="../slideLayouts/slideLayout62.xml"/><Relationship Id="rId10" Type="http://schemas.openxmlformats.org/officeDocument/2006/relationships/image" Target="../media/image1.png"/><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0.png"/><Relationship Id="rId5" Type="http://schemas.openxmlformats.org/officeDocument/2006/relationships/slideLayout" Target="../slideLayouts/slideLayout70.xml"/><Relationship Id="rId10" Type="http://schemas.openxmlformats.org/officeDocument/2006/relationships/image" Target="../media/image1.png"/><Relationship Id="rId4" Type="http://schemas.openxmlformats.org/officeDocument/2006/relationships/slideLayout" Target="../slideLayouts/slideLayout6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B0117F"/>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0" y="10302875"/>
            <a:ext cx="5562100" cy="713628"/>
          </a:xfrm>
          <a:prstGeom prst="rect">
            <a:avLst/>
          </a:prstGeom>
        </p:spPr>
      </p:pic>
    </p:spTree>
    <p:extLst>
      <p:ext uri="{BB962C8B-B14F-4D97-AF65-F5344CB8AC3E}">
        <p14:creationId xmlns:p14="http://schemas.microsoft.com/office/powerpoint/2010/main" val="34632652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6" r:id="rId3"/>
    <p:sldLayoutId id="2147483681" r:id="rId4"/>
    <p:sldLayoutId id="2147483682" r:id="rId5"/>
    <p:sldLayoutId id="2147483683" r:id="rId6"/>
    <p:sldLayoutId id="2147483684" r:id="rId7"/>
    <p:sldLayoutId id="2147483685"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6C0E5A"/>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38840408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9B6EAD"/>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106826796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716D74"/>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5393462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73AF27"/>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155245555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E41B12"/>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0" y="10302875"/>
            <a:ext cx="5562100" cy="713628"/>
          </a:xfrm>
          <a:prstGeom prst="rect">
            <a:avLst/>
          </a:prstGeom>
        </p:spPr>
      </p:pic>
    </p:spTree>
    <p:extLst>
      <p:ext uri="{BB962C8B-B14F-4D97-AF65-F5344CB8AC3E}">
        <p14:creationId xmlns:p14="http://schemas.microsoft.com/office/powerpoint/2010/main" val="417117614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8D36"/>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6"/>
          </a:xfrm>
          <a:prstGeom prst="rect">
            <a:avLst/>
          </a:prstGeom>
        </p:spPr>
      </p:pic>
    </p:spTree>
    <p:extLst>
      <p:ext uri="{BB962C8B-B14F-4D97-AF65-F5344CB8AC3E}">
        <p14:creationId xmlns:p14="http://schemas.microsoft.com/office/powerpoint/2010/main" val="4644430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3F78"/>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7"/>
          </a:xfrm>
          <a:prstGeom prst="rect">
            <a:avLst/>
          </a:prstGeom>
        </p:spPr>
      </p:pic>
    </p:spTree>
    <p:extLst>
      <p:ext uri="{BB962C8B-B14F-4D97-AF65-F5344CB8AC3E}">
        <p14:creationId xmlns:p14="http://schemas.microsoft.com/office/powerpoint/2010/main" val="297883965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4C7887"/>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0" y="10302875"/>
            <a:ext cx="5562100" cy="713627"/>
          </a:xfrm>
          <a:prstGeom prst="rect">
            <a:avLst/>
          </a:prstGeom>
        </p:spPr>
      </p:pic>
    </p:spTree>
    <p:extLst>
      <p:ext uri="{BB962C8B-B14F-4D97-AF65-F5344CB8AC3E}">
        <p14:creationId xmlns:p14="http://schemas.microsoft.com/office/powerpoint/2010/main" val="22469883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92D2"/>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249926122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9E5572"/>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306067338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A498"/>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0" y="10302875"/>
            <a:ext cx="5562100" cy="713627"/>
          </a:xfrm>
          <a:prstGeom prst="rect">
            <a:avLst/>
          </a:prstGeom>
        </p:spPr>
      </p:pic>
    </p:spTree>
    <p:extLst>
      <p:ext uri="{BB962C8B-B14F-4D97-AF65-F5344CB8AC3E}">
        <p14:creationId xmlns:p14="http://schemas.microsoft.com/office/powerpoint/2010/main" val="20612805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76BFE8"/>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7"/>
          </a:xfrm>
          <a:prstGeom prst="rect">
            <a:avLst/>
          </a:prstGeom>
        </p:spPr>
      </p:pic>
    </p:spTree>
    <p:extLst>
      <p:ext uri="{BB962C8B-B14F-4D97-AF65-F5344CB8AC3E}">
        <p14:creationId xmlns:p14="http://schemas.microsoft.com/office/powerpoint/2010/main" val="23709316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4B95"/>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6"/>
          </a:xfrm>
          <a:prstGeom prst="rect">
            <a:avLst/>
          </a:prstGeom>
        </p:spPr>
      </p:pic>
    </p:spTree>
    <p:extLst>
      <p:ext uri="{BB962C8B-B14F-4D97-AF65-F5344CB8AC3E}">
        <p14:creationId xmlns:p14="http://schemas.microsoft.com/office/powerpoint/2010/main" val="20630765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4B95"/>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7" y="10302875"/>
            <a:ext cx="5562085" cy="713626"/>
          </a:xfrm>
          <a:prstGeom prst="rect">
            <a:avLst/>
          </a:prstGeom>
        </p:spPr>
      </p:pic>
    </p:spTree>
    <p:extLst>
      <p:ext uri="{BB962C8B-B14F-4D97-AF65-F5344CB8AC3E}">
        <p14:creationId xmlns:p14="http://schemas.microsoft.com/office/powerpoint/2010/main" val="31423212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747B0D"/>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56050" y="10302875"/>
            <a:ext cx="6398387" cy="716788"/>
          </a:xfrm>
          <a:prstGeom prst="rect">
            <a:avLst/>
          </a:prstGeom>
        </p:spPr>
      </p:pic>
    </p:spTree>
    <p:extLst>
      <p:ext uri="{BB962C8B-B14F-4D97-AF65-F5344CB8AC3E}">
        <p14:creationId xmlns:p14="http://schemas.microsoft.com/office/powerpoint/2010/main" val="391222650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960D34"/>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3969800" y="10302875"/>
            <a:ext cx="5562100" cy="713627"/>
          </a:xfrm>
          <a:prstGeom prst="rect">
            <a:avLst/>
          </a:prstGeom>
        </p:spPr>
      </p:pic>
    </p:spTree>
    <p:extLst>
      <p:ext uri="{BB962C8B-B14F-4D97-AF65-F5344CB8AC3E}">
        <p14:creationId xmlns:p14="http://schemas.microsoft.com/office/powerpoint/2010/main" val="4673364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849" r:id="rId9"/>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F39200"/>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7"/>
          </a:xfrm>
          <a:prstGeom prst="rect">
            <a:avLst/>
          </a:prstGeom>
        </p:spPr>
      </p:pic>
    </p:spTree>
    <p:extLst>
      <p:ext uri="{BB962C8B-B14F-4D97-AF65-F5344CB8AC3E}">
        <p14:creationId xmlns:p14="http://schemas.microsoft.com/office/powerpoint/2010/main" val="3401229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23">
            <a:extLst>
              <a:ext uri="{FF2B5EF4-FFF2-40B4-BE49-F238E27FC236}">
                <a16:creationId xmlns:a16="http://schemas.microsoft.com/office/drawing/2014/main" id="{933F008D-4404-4F4A-B61F-1F11B74041EA}"/>
              </a:ext>
            </a:extLst>
          </p:cNvPr>
          <p:cNvSpPr/>
          <p:nvPr userDrawn="1"/>
        </p:nvSpPr>
        <p:spPr>
          <a:xfrm>
            <a:off x="0" y="9957016"/>
            <a:ext cx="20104100" cy="1351915"/>
          </a:xfrm>
          <a:custGeom>
            <a:avLst/>
            <a:gdLst/>
            <a:ahLst/>
            <a:cxnLst/>
            <a:rect l="l" t="t" r="r" b="b"/>
            <a:pathLst>
              <a:path w="20104100" h="1351915">
                <a:moveTo>
                  <a:pt x="20104099" y="0"/>
                </a:moveTo>
                <a:lnTo>
                  <a:pt x="0" y="0"/>
                </a:lnTo>
                <a:lnTo>
                  <a:pt x="0" y="1351539"/>
                </a:lnTo>
                <a:lnTo>
                  <a:pt x="20104099" y="1351539"/>
                </a:lnTo>
                <a:lnTo>
                  <a:pt x="20104099" y="0"/>
                </a:lnTo>
                <a:close/>
              </a:path>
            </a:pathLst>
          </a:custGeom>
          <a:solidFill>
            <a:srgbClr val="00836B"/>
          </a:solidFill>
        </p:spPr>
        <p:txBody>
          <a:bodyPr wrap="square" lIns="0" tIns="0" rIns="0" bIns="0" rtlCol="0"/>
          <a:lstStyle/>
          <a:p>
            <a:endParaRPr/>
          </a:p>
        </p:txBody>
      </p:sp>
      <p:sp>
        <p:nvSpPr>
          <p:cNvPr id="17" name="bg object 17"/>
          <p:cNvSpPr/>
          <p:nvPr/>
        </p:nvSpPr>
        <p:spPr>
          <a:xfrm>
            <a:off x="1047432" y="10481329"/>
            <a:ext cx="2893695" cy="315595"/>
          </a:xfrm>
          <a:custGeom>
            <a:avLst/>
            <a:gdLst/>
            <a:ahLst/>
            <a:cxnLst/>
            <a:rect l="l" t="t" r="r" b="b"/>
            <a:pathLst>
              <a:path w="2893695" h="315595">
                <a:moveTo>
                  <a:pt x="269151" y="0"/>
                </a:moveTo>
                <a:lnTo>
                  <a:pt x="260921" y="3289"/>
                </a:lnTo>
                <a:lnTo>
                  <a:pt x="251879" y="5486"/>
                </a:lnTo>
                <a:lnTo>
                  <a:pt x="241655" y="6705"/>
                </a:lnTo>
                <a:lnTo>
                  <a:pt x="229933" y="7086"/>
                </a:lnTo>
                <a:lnTo>
                  <a:pt x="12725" y="7086"/>
                </a:lnTo>
                <a:lnTo>
                  <a:pt x="0" y="35610"/>
                </a:lnTo>
                <a:lnTo>
                  <a:pt x="8991" y="31699"/>
                </a:lnTo>
                <a:lnTo>
                  <a:pt x="18745" y="28790"/>
                </a:lnTo>
                <a:lnTo>
                  <a:pt x="28765" y="26962"/>
                </a:lnTo>
                <a:lnTo>
                  <a:pt x="38557" y="26339"/>
                </a:lnTo>
                <a:lnTo>
                  <a:pt x="109512" y="26339"/>
                </a:lnTo>
                <a:lnTo>
                  <a:pt x="109613" y="282041"/>
                </a:lnTo>
                <a:lnTo>
                  <a:pt x="108343" y="291439"/>
                </a:lnTo>
                <a:lnTo>
                  <a:pt x="104978" y="299059"/>
                </a:lnTo>
                <a:lnTo>
                  <a:pt x="100253" y="305066"/>
                </a:lnTo>
                <a:lnTo>
                  <a:pt x="94843" y="309676"/>
                </a:lnTo>
                <a:lnTo>
                  <a:pt x="172046" y="309676"/>
                </a:lnTo>
                <a:lnTo>
                  <a:pt x="156324" y="26212"/>
                </a:lnTo>
                <a:lnTo>
                  <a:pt x="256197" y="26377"/>
                </a:lnTo>
                <a:lnTo>
                  <a:pt x="269151" y="0"/>
                </a:lnTo>
                <a:close/>
              </a:path>
              <a:path w="2893695" h="315595">
                <a:moveTo>
                  <a:pt x="607733" y="309664"/>
                </a:moveTo>
                <a:lnTo>
                  <a:pt x="601751" y="302653"/>
                </a:lnTo>
                <a:lnTo>
                  <a:pt x="597001" y="294347"/>
                </a:lnTo>
                <a:lnTo>
                  <a:pt x="593890" y="284988"/>
                </a:lnTo>
                <a:lnTo>
                  <a:pt x="592759" y="274764"/>
                </a:lnTo>
                <a:lnTo>
                  <a:pt x="592759" y="43332"/>
                </a:lnTo>
                <a:lnTo>
                  <a:pt x="593801" y="32740"/>
                </a:lnTo>
                <a:lnTo>
                  <a:pt x="596760" y="23050"/>
                </a:lnTo>
                <a:lnTo>
                  <a:pt x="601421" y="14439"/>
                </a:lnTo>
                <a:lnTo>
                  <a:pt x="607555" y="7086"/>
                </a:lnTo>
                <a:lnTo>
                  <a:pt x="531266" y="7086"/>
                </a:lnTo>
                <a:lnTo>
                  <a:pt x="537387" y="14312"/>
                </a:lnTo>
                <a:lnTo>
                  <a:pt x="542048" y="22720"/>
                </a:lnTo>
                <a:lnTo>
                  <a:pt x="544995" y="32385"/>
                </a:lnTo>
                <a:lnTo>
                  <a:pt x="546036" y="43332"/>
                </a:lnTo>
                <a:lnTo>
                  <a:pt x="546036" y="138874"/>
                </a:lnTo>
                <a:lnTo>
                  <a:pt x="386537" y="138874"/>
                </a:lnTo>
                <a:lnTo>
                  <a:pt x="386537" y="43332"/>
                </a:lnTo>
                <a:lnTo>
                  <a:pt x="387743" y="33070"/>
                </a:lnTo>
                <a:lnTo>
                  <a:pt x="391045" y="23342"/>
                </a:lnTo>
                <a:lnTo>
                  <a:pt x="395986" y="14554"/>
                </a:lnTo>
                <a:lnTo>
                  <a:pt x="402107" y="7086"/>
                </a:lnTo>
                <a:lnTo>
                  <a:pt x="324662" y="7086"/>
                </a:lnTo>
                <a:lnTo>
                  <a:pt x="330619" y="14389"/>
                </a:lnTo>
                <a:lnTo>
                  <a:pt x="335432" y="22923"/>
                </a:lnTo>
                <a:lnTo>
                  <a:pt x="338645" y="32600"/>
                </a:lnTo>
                <a:lnTo>
                  <a:pt x="339826" y="43332"/>
                </a:lnTo>
                <a:lnTo>
                  <a:pt x="339826" y="274764"/>
                </a:lnTo>
                <a:lnTo>
                  <a:pt x="338594" y="285343"/>
                </a:lnTo>
                <a:lnTo>
                  <a:pt x="335280" y="294665"/>
                </a:lnTo>
                <a:lnTo>
                  <a:pt x="330454" y="302768"/>
                </a:lnTo>
                <a:lnTo>
                  <a:pt x="324662" y="309664"/>
                </a:lnTo>
                <a:lnTo>
                  <a:pt x="402107" y="309664"/>
                </a:lnTo>
                <a:lnTo>
                  <a:pt x="396201" y="302768"/>
                </a:lnTo>
                <a:lnTo>
                  <a:pt x="391236" y="294665"/>
                </a:lnTo>
                <a:lnTo>
                  <a:pt x="387819" y="285343"/>
                </a:lnTo>
                <a:lnTo>
                  <a:pt x="386537" y="274764"/>
                </a:lnTo>
                <a:lnTo>
                  <a:pt x="386537" y="158178"/>
                </a:lnTo>
                <a:lnTo>
                  <a:pt x="546036" y="158178"/>
                </a:lnTo>
                <a:lnTo>
                  <a:pt x="546036" y="273913"/>
                </a:lnTo>
                <a:lnTo>
                  <a:pt x="544931" y="284632"/>
                </a:lnTo>
                <a:lnTo>
                  <a:pt x="541832" y="294246"/>
                </a:lnTo>
                <a:lnTo>
                  <a:pt x="537032" y="302628"/>
                </a:lnTo>
                <a:lnTo>
                  <a:pt x="530834" y="309664"/>
                </a:lnTo>
                <a:lnTo>
                  <a:pt x="607733" y="309664"/>
                </a:lnTo>
                <a:close/>
              </a:path>
              <a:path w="2893695" h="315595">
                <a:moveTo>
                  <a:pt x="897559" y="268820"/>
                </a:moveTo>
                <a:lnTo>
                  <a:pt x="869251" y="280949"/>
                </a:lnTo>
                <a:lnTo>
                  <a:pt x="834898" y="287248"/>
                </a:lnTo>
                <a:lnTo>
                  <a:pt x="804303" y="289636"/>
                </a:lnTo>
                <a:lnTo>
                  <a:pt x="787260" y="290004"/>
                </a:lnTo>
                <a:lnTo>
                  <a:pt x="741045" y="289814"/>
                </a:lnTo>
                <a:lnTo>
                  <a:pt x="741045" y="157975"/>
                </a:lnTo>
                <a:lnTo>
                  <a:pt x="817892" y="157975"/>
                </a:lnTo>
                <a:lnTo>
                  <a:pt x="829119" y="158267"/>
                </a:lnTo>
                <a:lnTo>
                  <a:pt x="838327" y="159524"/>
                </a:lnTo>
                <a:lnTo>
                  <a:pt x="846137" y="162369"/>
                </a:lnTo>
                <a:lnTo>
                  <a:pt x="853198" y="167386"/>
                </a:lnTo>
                <a:lnTo>
                  <a:pt x="867397" y="132956"/>
                </a:lnTo>
                <a:lnTo>
                  <a:pt x="741045" y="138760"/>
                </a:lnTo>
                <a:lnTo>
                  <a:pt x="741045" y="26377"/>
                </a:lnTo>
                <a:lnTo>
                  <a:pt x="838644" y="26377"/>
                </a:lnTo>
                <a:lnTo>
                  <a:pt x="849731" y="26987"/>
                </a:lnTo>
                <a:lnTo>
                  <a:pt x="859104" y="28994"/>
                </a:lnTo>
                <a:lnTo>
                  <a:pt x="867321" y="32727"/>
                </a:lnTo>
                <a:lnTo>
                  <a:pt x="874966" y="38506"/>
                </a:lnTo>
                <a:lnTo>
                  <a:pt x="887095" y="7086"/>
                </a:lnTo>
                <a:lnTo>
                  <a:pt x="679742" y="7086"/>
                </a:lnTo>
                <a:lnTo>
                  <a:pt x="685482" y="14541"/>
                </a:lnTo>
                <a:lnTo>
                  <a:pt x="690105" y="23342"/>
                </a:lnTo>
                <a:lnTo>
                  <a:pt x="693191" y="33070"/>
                </a:lnTo>
                <a:lnTo>
                  <a:pt x="694309" y="43332"/>
                </a:lnTo>
                <a:lnTo>
                  <a:pt x="694309" y="274764"/>
                </a:lnTo>
                <a:lnTo>
                  <a:pt x="693166" y="285216"/>
                </a:lnTo>
                <a:lnTo>
                  <a:pt x="690003" y="294551"/>
                </a:lnTo>
                <a:lnTo>
                  <a:pt x="685203" y="302729"/>
                </a:lnTo>
                <a:lnTo>
                  <a:pt x="679170" y="309676"/>
                </a:lnTo>
                <a:lnTo>
                  <a:pt x="880021" y="309676"/>
                </a:lnTo>
                <a:lnTo>
                  <a:pt x="897559" y="268820"/>
                </a:lnTo>
                <a:close/>
              </a:path>
              <a:path w="2893695" h="315595">
                <a:moveTo>
                  <a:pt x="1298092" y="266268"/>
                </a:moveTo>
                <a:lnTo>
                  <a:pt x="1269377" y="279539"/>
                </a:lnTo>
                <a:lnTo>
                  <a:pt x="1235735" y="286626"/>
                </a:lnTo>
                <a:lnTo>
                  <a:pt x="1206157" y="289483"/>
                </a:lnTo>
                <a:lnTo>
                  <a:pt x="1189634" y="290004"/>
                </a:lnTo>
                <a:lnTo>
                  <a:pt x="1138072" y="289826"/>
                </a:lnTo>
                <a:lnTo>
                  <a:pt x="1138072" y="42989"/>
                </a:lnTo>
                <a:lnTo>
                  <a:pt x="1139342" y="33108"/>
                </a:lnTo>
                <a:lnTo>
                  <a:pt x="1142784" y="23545"/>
                </a:lnTo>
                <a:lnTo>
                  <a:pt x="1147838" y="14732"/>
                </a:lnTo>
                <a:lnTo>
                  <a:pt x="1153922" y="7086"/>
                </a:lnTo>
                <a:lnTo>
                  <a:pt x="1076794" y="7086"/>
                </a:lnTo>
                <a:lnTo>
                  <a:pt x="1082522" y="14541"/>
                </a:lnTo>
                <a:lnTo>
                  <a:pt x="1087120" y="23342"/>
                </a:lnTo>
                <a:lnTo>
                  <a:pt x="1090168" y="33070"/>
                </a:lnTo>
                <a:lnTo>
                  <a:pt x="1091285" y="43332"/>
                </a:lnTo>
                <a:lnTo>
                  <a:pt x="1091285" y="274497"/>
                </a:lnTo>
                <a:lnTo>
                  <a:pt x="1090142" y="284975"/>
                </a:lnTo>
                <a:lnTo>
                  <a:pt x="1086967" y="294411"/>
                </a:lnTo>
                <a:lnTo>
                  <a:pt x="1082167" y="302679"/>
                </a:lnTo>
                <a:lnTo>
                  <a:pt x="1076134" y="309676"/>
                </a:lnTo>
                <a:lnTo>
                  <a:pt x="1279626" y="309676"/>
                </a:lnTo>
                <a:lnTo>
                  <a:pt x="1298092" y="266268"/>
                </a:lnTo>
                <a:close/>
              </a:path>
              <a:path w="2893695" h="315595">
                <a:moveTo>
                  <a:pt x="1650111" y="309676"/>
                </a:moveTo>
                <a:lnTo>
                  <a:pt x="1625015" y="274764"/>
                </a:lnTo>
                <a:lnTo>
                  <a:pt x="1596771" y="208000"/>
                </a:lnTo>
                <a:lnTo>
                  <a:pt x="1588579" y="188633"/>
                </a:lnTo>
                <a:lnTo>
                  <a:pt x="1540700" y="75463"/>
                </a:lnTo>
                <a:lnTo>
                  <a:pt x="1540700" y="188633"/>
                </a:lnTo>
                <a:lnTo>
                  <a:pt x="1421358" y="188633"/>
                </a:lnTo>
                <a:lnTo>
                  <a:pt x="1479105" y="44234"/>
                </a:lnTo>
                <a:lnTo>
                  <a:pt x="1540700" y="188633"/>
                </a:lnTo>
                <a:lnTo>
                  <a:pt x="1540700" y="75463"/>
                </a:lnTo>
                <a:lnTo>
                  <a:pt x="1527492" y="44234"/>
                </a:lnTo>
                <a:lnTo>
                  <a:pt x="1511782" y="7086"/>
                </a:lnTo>
                <a:lnTo>
                  <a:pt x="1449184" y="7086"/>
                </a:lnTo>
                <a:lnTo>
                  <a:pt x="1454251" y="11264"/>
                </a:lnTo>
                <a:lnTo>
                  <a:pt x="1458645" y="18884"/>
                </a:lnTo>
                <a:lnTo>
                  <a:pt x="1460436" y="29222"/>
                </a:lnTo>
                <a:lnTo>
                  <a:pt x="1457706" y="41516"/>
                </a:lnTo>
                <a:lnTo>
                  <a:pt x="1362087" y="273900"/>
                </a:lnTo>
                <a:lnTo>
                  <a:pt x="1336040" y="309676"/>
                </a:lnTo>
                <a:lnTo>
                  <a:pt x="1388389" y="309676"/>
                </a:lnTo>
                <a:lnTo>
                  <a:pt x="1385658" y="300951"/>
                </a:lnTo>
                <a:lnTo>
                  <a:pt x="1385544" y="300164"/>
                </a:lnTo>
                <a:lnTo>
                  <a:pt x="1384655" y="292544"/>
                </a:lnTo>
                <a:lnTo>
                  <a:pt x="1385544" y="284187"/>
                </a:lnTo>
                <a:lnTo>
                  <a:pt x="1398993" y="246329"/>
                </a:lnTo>
                <a:lnTo>
                  <a:pt x="1413662" y="208000"/>
                </a:lnTo>
                <a:lnTo>
                  <a:pt x="1548168" y="208000"/>
                </a:lnTo>
                <a:lnTo>
                  <a:pt x="1550454" y="213639"/>
                </a:lnTo>
                <a:lnTo>
                  <a:pt x="1554226" y="222504"/>
                </a:lnTo>
                <a:lnTo>
                  <a:pt x="1577060" y="275196"/>
                </a:lnTo>
                <a:lnTo>
                  <a:pt x="1580007" y="284213"/>
                </a:lnTo>
                <a:lnTo>
                  <a:pt x="1580870" y="292633"/>
                </a:lnTo>
                <a:lnTo>
                  <a:pt x="1579765" y="300951"/>
                </a:lnTo>
                <a:lnTo>
                  <a:pt x="1576768" y="309676"/>
                </a:lnTo>
                <a:lnTo>
                  <a:pt x="1650111" y="309676"/>
                </a:lnTo>
                <a:close/>
              </a:path>
              <a:path w="2893695" h="315595">
                <a:moveTo>
                  <a:pt x="1978075" y="7086"/>
                </a:moveTo>
                <a:lnTo>
                  <a:pt x="1927466" y="7086"/>
                </a:lnTo>
                <a:lnTo>
                  <a:pt x="1933257" y="14389"/>
                </a:lnTo>
                <a:lnTo>
                  <a:pt x="1937791" y="22923"/>
                </a:lnTo>
                <a:lnTo>
                  <a:pt x="1940750" y="32600"/>
                </a:lnTo>
                <a:lnTo>
                  <a:pt x="1941817" y="43332"/>
                </a:lnTo>
                <a:lnTo>
                  <a:pt x="1941817" y="232930"/>
                </a:lnTo>
                <a:lnTo>
                  <a:pt x="1749069" y="7086"/>
                </a:lnTo>
                <a:lnTo>
                  <a:pt x="1688287" y="7086"/>
                </a:lnTo>
                <a:lnTo>
                  <a:pt x="1711934" y="45212"/>
                </a:lnTo>
                <a:lnTo>
                  <a:pt x="1711934" y="274764"/>
                </a:lnTo>
                <a:lnTo>
                  <a:pt x="1710855" y="284988"/>
                </a:lnTo>
                <a:lnTo>
                  <a:pt x="1707819" y="294347"/>
                </a:lnTo>
                <a:lnTo>
                  <a:pt x="1703146" y="302653"/>
                </a:lnTo>
                <a:lnTo>
                  <a:pt x="1697177" y="309676"/>
                </a:lnTo>
                <a:lnTo>
                  <a:pt x="1749386" y="309676"/>
                </a:lnTo>
                <a:lnTo>
                  <a:pt x="1743113" y="302653"/>
                </a:lnTo>
                <a:lnTo>
                  <a:pt x="1738185" y="294347"/>
                </a:lnTo>
                <a:lnTo>
                  <a:pt x="1734959" y="284988"/>
                </a:lnTo>
                <a:lnTo>
                  <a:pt x="1733816" y="274764"/>
                </a:lnTo>
                <a:lnTo>
                  <a:pt x="1733816" y="57988"/>
                </a:lnTo>
                <a:lnTo>
                  <a:pt x="1950085" y="309676"/>
                </a:lnTo>
                <a:lnTo>
                  <a:pt x="1963483" y="309676"/>
                </a:lnTo>
                <a:lnTo>
                  <a:pt x="1963483" y="43332"/>
                </a:lnTo>
                <a:lnTo>
                  <a:pt x="1964639" y="32486"/>
                </a:lnTo>
                <a:lnTo>
                  <a:pt x="1967560" y="22606"/>
                </a:lnTo>
                <a:lnTo>
                  <a:pt x="1972081" y="14033"/>
                </a:lnTo>
                <a:lnTo>
                  <a:pt x="1978075" y="7086"/>
                </a:lnTo>
                <a:close/>
              </a:path>
              <a:path w="2893695" h="315595">
                <a:moveTo>
                  <a:pt x="2293048" y="262661"/>
                </a:moveTo>
                <a:lnTo>
                  <a:pt x="2274151" y="278091"/>
                </a:lnTo>
                <a:lnTo>
                  <a:pt x="2251519" y="288937"/>
                </a:lnTo>
                <a:lnTo>
                  <a:pt x="2227122" y="295338"/>
                </a:lnTo>
                <a:lnTo>
                  <a:pt x="2202891" y="297434"/>
                </a:lnTo>
                <a:lnTo>
                  <a:pt x="2160155" y="290499"/>
                </a:lnTo>
                <a:lnTo>
                  <a:pt x="2126805" y="271119"/>
                </a:lnTo>
                <a:lnTo>
                  <a:pt x="2102916" y="241439"/>
                </a:lnTo>
                <a:lnTo>
                  <a:pt x="2088553" y="203619"/>
                </a:lnTo>
                <a:lnTo>
                  <a:pt x="2083739" y="159778"/>
                </a:lnTo>
                <a:lnTo>
                  <a:pt x="2088261" y="116649"/>
                </a:lnTo>
                <a:lnTo>
                  <a:pt x="2101926" y="78320"/>
                </a:lnTo>
                <a:lnTo>
                  <a:pt x="2124964" y="47536"/>
                </a:lnTo>
                <a:lnTo>
                  <a:pt x="2157577" y="27063"/>
                </a:lnTo>
                <a:lnTo>
                  <a:pt x="2199944" y="19621"/>
                </a:lnTo>
                <a:lnTo>
                  <a:pt x="2229828" y="22288"/>
                </a:lnTo>
                <a:lnTo>
                  <a:pt x="2254656" y="29222"/>
                </a:lnTo>
                <a:lnTo>
                  <a:pt x="2274252" y="38900"/>
                </a:lnTo>
                <a:lnTo>
                  <a:pt x="2288451" y="49733"/>
                </a:lnTo>
                <a:lnTo>
                  <a:pt x="2274811" y="10350"/>
                </a:lnTo>
                <a:lnTo>
                  <a:pt x="2237206" y="4102"/>
                </a:lnTo>
                <a:lnTo>
                  <a:pt x="2199995" y="2184"/>
                </a:lnTo>
                <a:lnTo>
                  <a:pt x="2154085" y="7302"/>
                </a:lnTo>
                <a:lnTo>
                  <a:pt x="2113457" y="22059"/>
                </a:lnTo>
                <a:lnTo>
                  <a:pt x="2079472" y="45593"/>
                </a:lnTo>
                <a:lnTo>
                  <a:pt x="2053501" y="77012"/>
                </a:lnTo>
                <a:lnTo>
                  <a:pt x="2036914" y="115468"/>
                </a:lnTo>
                <a:lnTo>
                  <a:pt x="2031085" y="160070"/>
                </a:lnTo>
                <a:lnTo>
                  <a:pt x="2036508" y="201079"/>
                </a:lnTo>
                <a:lnTo>
                  <a:pt x="2052167" y="238048"/>
                </a:lnTo>
                <a:lnTo>
                  <a:pt x="2077186" y="269455"/>
                </a:lnTo>
                <a:lnTo>
                  <a:pt x="2110638" y="293763"/>
                </a:lnTo>
                <a:lnTo>
                  <a:pt x="2151634" y="309473"/>
                </a:lnTo>
                <a:lnTo>
                  <a:pt x="2199284" y="315036"/>
                </a:lnTo>
                <a:lnTo>
                  <a:pt x="2213203" y="314833"/>
                </a:lnTo>
                <a:lnTo>
                  <a:pt x="2255126" y="309892"/>
                </a:lnTo>
                <a:lnTo>
                  <a:pt x="2276906" y="304939"/>
                </a:lnTo>
                <a:lnTo>
                  <a:pt x="2293048" y="262661"/>
                </a:lnTo>
                <a:close/>
              </a:path>
              <a:path w="2893695" h="315595">
                <a:moveTo>
                  <a:pt x="2576703" y="268820"/>
                </a:moveTo>
                <a:lnTo>
                  <a:pt x="2548432" y="280949"/>
                </a:lnTo>
                <a:lnTo>
                  <a:pt x="2514066" y="287248"/>
                </a:lnTo>
                <a:lnTo>
                  <a:pt x="2483472" y="289636"/>
                </a:lnTo>
                <a:lnTo>
                  <a:pt x="2466467" y="290004"/>
                </a:lnTo>
                <a:lnTo>
                  <a:pt x="2420251" y="289814"/>
                </a:lnTo>
                <a:lnTo>
                  <a:pt x="2420251" y="157975"/>
                </a:lnTo>
                <a:lnTo>
                  <a:pt x="2497099" y="157975"/>
                </a:lnTo>
                <a:lnTo>
                  <a:pt x="2508300" y="158267"/>
                </a:lnTo>
                <a:lnTo>
                  <a:pt x="2517483" y="159524"/>
                </a:lnTo>
                <a:lnTo>
                  <a:pt x="2525293" y="162369"/>
                </a:lnTo>
                <a:lnTo>
                  <a:pt x="2532342" y="167386"/>
                </a:lnTo>
                <a:lnTo>
                  <a:pt x="2546578" y="132956"/>
                </a:lnTo>
                <a:lnTo>
                  <a:pt x="2420251" y="138760"/>
                </a:lnTo>
                <a:lnTo>
                  <a:pt x="2420251" y="26377"/>
                </a:lnTo>
                <a:lnTo>
                  <a:pt x="2517851" y="26377"/>
                </a:lnTo>
                <a:lnTo>
                  <a:pt x="2528951" y="26987"/>
                </a:lnTo>
                <a:lnTo>
                  <a:pt x="2538311" y="28994"/>
                </a:lnTo>
                <a:lnTo>
                  <a:pt x="2546489" y="32727"/>
                </a:lnTo>
                <a:lnTo>
                  <a:pt x="2554109" y="38506"/>
                </a:lnTo>
                <a:lnTo>
                  <a:pt x="2566251" y="7086"/>
                </a:lnTo>
                <a:lnTo>
                  <a:pt x="2358974" y="7086"/>
                </a:lnTo>
                <a:lnTo>
                  <a:pt x="2364714" y="14541"/>
                </a:lnTo>
                <a:lnTo>
                  <a:pt x="2369312" y="23342"/>
                </a:lnTo>
                <a:lnTo>
                  <a:pt x="2372372" y="33070"/>
                </a:lnTo>
                <a:lnTo>
                  <a:pt x="2373477" y="43332"/>
                </a:lnTo>
                <a:lnTo>
                  <a:pt x="2373477" y="274764"/>
                </a:lnTo>
                <a:lnTo>
                  <a:pt x="2372334" y="285216"/>
                </a:lnTo>
                <a:lnTo>
                  <a:pt x="2369147" y="294551"/>
                </a:lnTo>
                <a:lnTo>
                  <a:pt x="2364346" y="302729"/>
                </a:lnTo>
                <a:lnTo>
                  <a:pt x="2358326" y="309676"/>
                </a:lnTo>
                <a:lnTo>
                  <a:pt x="2559253" y="309676"/>
                </a:lnTo>
                <a:lnTo>
                  <a:pt x="2576703" y="268820"/>
                </a:lnTo>
                <a:close/>
              </a:path>
              <a:path w="2893695" h="315595">
                <a:moveTo>
                  <a:pt x="2893657" y="0"/>
                </a:moveTo>
                <a:lnTo>
                  <a:pt x="2885376" y="3289"/>
                </a:lnTo>
                <a:lnTo>
                  <a:pt x="2876308" y="5486"/>
                </a:lnTo>
                <a:lnTo>
                  <a:pt x="2866098" y="6705"/>
                </a:lnTo>
                <a:lnTo>
                  <a:pt x="2854388" y="7086"/>
                </a:lnTo>
                <a:lnTo>
                  <a:pt x="2637218" y="7086"/>
                </a:lnTo>
                <a:lnTo>
                  <a:pt x="2624467" y="35610"/>
                </a:lnTo>
                <a:lnTo>
                  <a:pt x="2633472" y="31699"/>
                </a:lnTo>
                <a:lnTo>
                  <a:pt x="2643225" y="28790"/>
                </a:lnTo>
                <a:lnTo>
                  <a:pt x="2653220" y="26962"/>
                </a:lnTo>
                <a:lnTo>
                  <a:pt x="2662961" y="26339"/>
                </a:lnTo>
                <a:lnTo>
                  <a:pt x="2734005" y="26339"/>
                </a:lnTo>
                <a:lnTo>
                  <a:pt x="2734106" y="282041"/>
                </a:lnTo>
                <a:lnTo>
                  <a:pt x="2732913" y="291439"/>
                </a:lnTo>
                <a:lnTo>
                  <a:pt x="2729750" y="299059"/>
                </a:lnTo>
                <a:lnTo>
                  <a:pt x="2725191" y="305066"/>
                </a:lnTo>
                <a:lnTo>
                  <a:pt x="2719870" y="309676"/>
                </a:lnTo>
                <a:lnTo>
                  <a:pt x="2796781" y="309676"/>
                </a:lnTo>
                <a:lnTo>
                  <a:pt x="2780741" y="26212"/>
                </a:lnTo>
                <a:lnTo>
                  <a:pt x="2880690" y="26377"/>
                </a:lnTo>
                <a:lnTo>
                  <a:pt x="2893657" y="0"/>
                </a:lnTo>
                <a:close/>
              </a:path>
            </a:pathLst>
          </a:custGeom>
          <a:solidFill>
            <a:srgbClr val="FFFFFF"/>
          </a:solidFill>
        </p:spPr>
        <p:txBody>
          <a:bodyPr wrap="square" lIns="0" tIns="0" rIns="0" bIns="0" rtlCol="0"/>
          <a:lstStyle/>
          <a:p>
            <a:endParaRPr/>
          </a:p>
        </p:txBody>
      </p:sp>
      <p:sp>
        <p:nvSpPr>
          <p:cNvPr id="3" name="Holder 3"/>
          <p:cNvSpPr>
            <a:spLocks noGrp="1"/>
          </p:cNvSpPr>
          <p:nvPr>
            <p:ph type="body" idx="1"/>
          </p:nvPr>
        </p:nvSpPr>
        <p:spPr>
          <a:xfrm>
            <a:off x="1005205" y="4283075"/>
            <a:ext cx="18093690" cy="5029199"/>
          </a:xfrm>
          <a:prstGeom prst="rect">
            <a:avLst/>
          </a:prstGeom>
        </p:spPr>
        <p:txBody>
          <a:bodyPr wrap="square" lIns="0" tIns="0" rIns="0" bIns="0">
            <a:noAutofit/>
          </a:bodyPr>
          <a:lstStyle>
            <a:lvl1pPr>
              <a:defRPr/>
            </a:lvl1pPr>
          </a:lstStyle>
          <a:p>
            <a:endParaRPr dirty="0"/>
          </a:p>
        </p:txBody>
      </p:sp>
      <p:sp>
        <p:nvSpPr>
          <p:cNvPr id="7" name="Title Placeholder 6">
            <a:extLst>
              <a:ext uri="{FF2B5EF4-FFF2-40B4-BE49-F238E27FC236}">
                <a16:creationId xmlns:a16="http://schemas.microsoft.com/office/drawing/2014/main" id="{4F46F6D7-A7B1-7D4A-B4BD-ECBB562BFCB8}"/>
              </a:ext>
            </a:extLst>
          </p:cNvPr>
          <p:cNvSpPr>
            <a:spLocks noGrp="1"/>
          </p:cNvSpPr>
          <p:nvPr>
            <p:ph type="title"/>
          </p:nvPr>
        </p:nvSpPr>
        <p:spPr>
          <a:xfrm>
            <a:off x="949959" y="3180055"/>
            <a:ext cx="18171885" cy="615553"/>
          </a:xfrm>
          <a:prstGeom prst="rect">
            <a:avLst/>
          </a:prstGeom>
        </p:spPr>
        <p:txBody>
          <a:bodyPr vert="horz" lIns="0" tIns="0" rIns="0" bIns="0" rtlCol="0" anchor="b" anchorCtr="0">
            <a:spAutoFit/>
          </a:bodyPr>
          <a:lstStyle/>
          <a:p>
            <a:r>
              <a:rPr lang="en-GB" dirty="0"/>
              <a:t>Click to edit Master title style</a:t>
            </a:r>
          </a:p>
        </p:txBody>
      </p:sp>
      <p:sp>
        <p:nvSpPr>
          <p:cNvPr id="10" name="object 15">
            <a:extLst>
              <a:ext uri="{FF2B5EF4-FFF2-40B4-BE49-F238E27FC236}">
                <a16:creationId xmlns:a16="http://schemas.microsoft.com/office/drawing/2014/main" id="{34419550-7129-B846-BDF9-75334D3B3688}"/>
              </a:ext>
            </a:extLst>
          </p:cNvPr>
          <p:cNvSpPr txBox="1"/>
          <p:nvPr userDrawn="1"/>
        </p:nvSpPr>
        <p:spPr>
          <a:xfrm>
            <a:off x="1034388" y="468961"/>
            <a:ext cx="4625975" cy="327025"/>
          </a:xfrm>
          <a:prstGeom prst="rect">
            <a:avLst/>
          </a:prstGeom>
        </p:spPr>
        <p:txBody>
          <a:bodyPr vert="horz" wrap="square" lIns="0" tIns="15875" rIns="0" bIns="0" rtlCol="0">
            <a:spAutoFit/>
          </a:bodyPr>
          <a:lstStyle/>
          <a:p>
            <a:pPr marL="12700">
              <a:lnSpc>
                <a:spcPct val="100000"/>
              </a:lnSpc>
              <a:spcBef>
                <a:spcPts val="125"/>
              </a:spcBef>
            </a:pPr>
            <a:r>
              <a:rPr sz="1950" spc="5" dirty="0">
                <a:latin typeface="Calibri"/>
                <a:cs typeface="Calibri"/>
              </a:rPr>
              <a:t>This</a:t>
            </a:r>
            <a:r>
              <a:rPr sz="1950" dirty="0">
                <a:latin typeface="Calibri"/>
                <a:cs typeface="Calibri"/>
              </a:rPr>
              <a:t> </a:t>
            </a:r>
            <a:r>
              <a:rPr sz="1950" spc="10" dirty="0">
                <a:latin typeface="Calibri"/>
                <a:cs typeface="Calibri"/>
              </a:rPr>
              <a:t>webinar</a:t>
            </a:r>
            <a:r>
              <a:rPr sz="1950" spc="5" dirty="0">
                <a:latin typeface="Calibri"/>
                <a:cs typeface="Calibri"/>
              </a:rPr>
              <a:t> is</a:t>
            </a:r>
            <a:r>
              <a:rPr sz="1950" spc="-5" dirty="0">
                <a:latin typeface="Calibri"/>
                <a:cs typeface="Calibri"/>
              </a:rPr>
              <a:t> </a:t>
            </a:r>
            <a:r>
              <a:rPr sz="1950" dirty="0">
                <a:latin typeface="Calibri"/>
                <a:cs typeface="Calibri"/>
              </a:rPr>
              <a:t>presented</a:t>
            </a:r>
            <a:r>
              <a:rPr sz="1950" spc="5" dirty="0">
                <a:latin typeface="Calibri"/>
                <a:cs typeface="Calibri"/>
              </a:rPr>
              <a:t> in</a:t>
            </a:r>
            <a:r>
              <a:rPr sz="1950" dirty="0">
                <a:latin typeface="Calibri"/>
                <a:cs typeface="Calibri"/>
              </a:rPr>
              <a:t> </a:t>
            </a:r>
            <a:r>
              <a:rPr sz="1950" spc="5" dirty="0">
                <a:latin typeface="Calibri"/>
                <a:cs typeface="Calibri"/>
              </a:rPr>
              <a:t>partnership</a:t>
            </a:r>
            <a:r>
              <a:rPr sz="1950" dirty="0">
                <a:latin typeface="Calibri"/>
                <a:cs typeface="Calibri"/>
              </a:rPr>
              <a:t> </a:t>
            </a:r>
            <a:r>
              <a:rPr sz="1950" spc="10" dirty="0">
                <a:latin typeface="Calibri"/>
                <a:cs typeface="Calibri"/>
              </a:rPr>
              <a:t>with</a:t>
            </a:r>
            <a:endParaRPr sz="1950" dirty="0">
              <a:latin typeface="Calibri"/>
              <a:cs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F62FDD90-398D-024B-9666-132061D1EB5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853600" y="10411200"/>
            <a:ext cx="4238941" cy="393954"/>
          </a:xfrm>
          <a:prstGeom prst="rect">
            <a:avLst/>
          </a:prstGeom>
        </p:spPr>
      </p:pic>
      <p:pic>
        <p:nvPicPr>
          <p:cNvPr id="13" name="Picture 12">
            <a:extLst>
              <a:ext uri="{FF2B5EF4-FFF2-40B4-BE49-F238E27FC236}">
                <a16:creationId xmlns:a16="http://schemas.microsoft.com/office/drawing/2014/main" id="{1A7397E5-17C2-A442-96A2-FCFA1E92B1F6}"/>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3969804" y="10302875"/>
            <a:ext cx="5562092" cy="713626"/>
          </a:xfrm>
          <a:prstGeom prst="rect">
            <a:avLst/>
          </a:prstGeom>
        </p:spPr>
      </p:pic>
    </p:spTree>
    <p:extLst>
      <p:ext uri="{BB962C8B-B14F-4D97-AF65-F5344CB8AC3E}">
        <p14:creationId xmlns:p14="http://schemas.microsoft.com/office/powerpoint/2010/main" val="90880725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Lst>
  <p:txStyles>
    <p:titleStyle>
      <a:lvl1pPr>
        <a:defRPr sz="4000" b="1">
          <a:latin typeface="+mj-lt"/>
          <a:ea typeface="+mj-ea"/>
          <a:cs typeface="+mj-cs"/>
        </a:defRPr>
      </a:lvl1pPr>
    </p:titleStyle>
    <p:bodyStyle>
      <a:lvl1pPr marL="0">
        <a:defRPr sz="24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microsoft.com/office/2007/relationships/hdphoto" Target="../media/hdphoto4.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2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jpeg"/><Relationship Id="rId1" Type="http://schemas.openxmlformats.org/officeDocument/2006/relationships/slideLayout" Target="../slideLayouts/slideLayout51.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77.gif"/><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microsoft.com/office/2007/relationships/hdphoto" Target="../media/hdphoto2.wdp"/><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1.xml"/><Relationship Id="rId5" Type="http://schemas.microsoft.com/office/2007/relationships/hdphoto" Target="../media/hdphoto5.wdp"/><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1.xml"/><Relationship Id="rId5" Type="http://schemas.openxmlformats.org/officeDocument/2006/relationships/image" Target="../media/image22.pn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1.xml"/><Relationship Id="rId5" Type="http://schemas.openxmlformats.org/officeDocument/2006/relationships/image" Target="../media/image84.emf"/><Relationship Id="rId4" Type="http://schemas.openxmlformats.org/officeDocument/2006/relationships/image" Target="../media/image83.emf"/></Relationships>
</file>

<file path=ppt/slides/_rels/slide3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9.xml"/><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84.emf"/></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1.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51.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51.xml"/><Relationship Id="rId6" Type="http://schemas.openxmlformats.org/officeDocument/2006/relationships/image" Target="../media/image85.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5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55.xml"/><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55.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52.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52.xml"/><Relationship Id="rId5" Type="http://schemas.openxmlformats.org/officeDocument/2006/relationships/image" Target="../media/image106.png"/><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5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5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2.pn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5" Type="http://schemas.openxmlformats.org/officeDocument/2006/relationships/image" Target="../media/image26.png"/><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5.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5C2B2-708D-4BFE-A77C-713756D2A369}"/>
              </a:ext>
            </a:extLst>
          </p:cNvPr>
          <p:cNvSpPr>
            <a:spLocks noGrp="1"/>
          </p:cNvSpPr>
          <p:nvPr>
            <p:ph type="title"/>
          </p:nvPr>
        </p:nvSpPr>
        <p:spPr>
          <a:xfrm>
            <a:off x="1699232" y="6336297"/>
            <a:ext cx="10694062" cy="846386"/>
          </a:xfrm>
        </p:spPr>
        <p:txBody>
          <a:bodyPr/>
          <a:lstStyle/>
          <a:p>
            <a:pPr algn="r"/>
            <a:r>
              <a:rPr lang="en-GB" sz="5500" dirty="0"/>
              <a:t>Billie Giles-Corti</a:t>
            </a:r>
          </a:p>
        </p:txBody>
      </p:sp>
      <p:sp>
        <p:nvSpPr>
          <p:cNvPr id="7" name="Text Placeholder 6">
            <a:extLst>
              <a:ext uri="{FF2B5EF4-FFF2-40B4-BE49-F238E27FC236}">
                <a16:creationId xmlns:a16="http://schemas.microsoft.com/office/drawing/2014/main" id="{8498A78F-D8AA-4D5D-8132-D1CF680E62DD}"/>
              </a:ext>
            </a:extLst>
          </p:cNvPr>
          <p:cNvSpPr>
            <a:spLocks noGrp="1"/>
          </p:cNvSpPr>
          <p:nvPr>
            <p:ph type="body" idx="1"/>
          </p:nvPr>
        </p:nvSpPr>
        <p:spPr>
          <a:xfrm>
            <a:off x="1670049" y="7639958"/>
            <a:ext cx="10723245" cy="1015663"/>
          </a:xfrm>
        </p:spPr>
        <p:txBody>
          <a:bodyPr/>
          <a:lstStyle/>
          <a:p>
            <a:pPr algn="r"/>
            <a:r>
              <a:rPr lang="en-GB" i="0" dirty="0"/>
              <a:t>Distinguished Professor and Vice Chancellor’s Professorial Fellow,</a:t>
            </a:r>
            <a:br>
              <a:rPr lang="en-GB" i="0" dirty="0"/>
            </a:br>
            <a:r>
              <a:rPr lang="en-GB" i="0" dirty="0"/>
              <a:t>Health Liveable Cities Lab, Centre for Urban Research, RMIT University</a:t>
            </a:r>
          </a:p>
        </p:txBody>
      </p:sp>
      <p:pic>
        <p:nvPicPr>
          <p:cNvPr id="3" name="Picture Placeholder 2" descr="Billie Giles-Corti&#10;RMIT University, Australia">
            <a:extLst>
              <a:ext uri="{FF2B5EF4-FFF2-40B4-BE49-F238E27FC236}">
                <a16:creationId xmlns:a16="http://schemas.microsoft.com/office/drawing/2014/main" id="{90D3583C-282A-4AB6-99D1-FF3AC812689D}"/>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p:blipFill>
        <p:spPr>
          <a:xfrm>
            <a:off x="13720873" y="2642173"/>
            <a:ext cx="4139703" cy="4753095"/>
          </a:xfrm>
        </p:spPr>
      </p:pic>
      <p:sp>
        <p:nvSpPr>
          <p:cNvPr id="11" name="Text Placeholder 10">
            <a:extLst>
              <a:ext uri="{FF2B5EF4-FFF2-40B4-BE49-F238E27FC236}">
                <a16:creationId xmlns:a16="http://schemas.microsoft.com/office/drawing/2014/main" id="{7D25019F-9901-4507-BD92-096D2C94D383}"/>
              </a:ext>
            </a:extLst>
          </p:cNvPr>
          <p:cNvSpPr>
            <a:spLocks noGrp="1"/>
          </p:cNvSpPr>
          <p:nvPr>
            <p:ph type="body" idx="14"/>
          </p:nvPr>
        </p:nvSpPr>
        <p:spPr>
          <a:xfrm>
            <a:off x="1670050" y="2270261"/>
            <a:ext cx="10723245" cy="3003414"/>
          </a:xfrm>
        </p:spPr>
        <p:txBody>
          <a:bodyPr/>
          <a:lstStyle/>
          <a:p>
            <a:pPr rtl="0"/>
            <a:r>
              <a:rPr lang="en-GB" sz="4500" b="0" i="1" dirty="0">
                <a:latin typeface="Calibri" panose="020F0502020204030204" pitchFamily="34" charset="0"/>
                <a:cs typeface="Calibri" panose="020F0502020204030204" pitchFamily="34" charset="0"/>
              </a:rPr>
              <a:t>The Lancet Global Health </a:t>
            </a:r>
            <a:r>
              <a:rPr lang="en-GB" sz="4500" b="0" dirty="0">
                <a:latin typeface="Calibri" panose="020F0502020204030204" pitchFamily="34" charset="0"/>
                <a:cs typeface="Calibri" panose="020F0502020204030204" pitchFamily="34" charset="0"/>
              </a:rPr>
              <a:t>Series on urban design, transport, and </a:t>
            </a:r>
            <a:r>
              <a:rPr lang="en-GB" sz="4500" b="0" dirty="0" smtClean="0">
                <a:latin typeface="Calibri" panose="020F0502020204030204" pitchFamily="34" charset="0"/>
                <a:cs typeface="Calibri" panose="020F0502020204030204" pitchFamily="34" charset="0"/>
              </a:rPr>
              <a:t>health</a:t>
            </a:r>
          </a:p>
          <a:p>
            <a:pPr rtl="0"/>
            <a:endParaRPr lang="en-GB" sz="4500" b="0" dirty="0">
              <a:latin typeface="Calibri" panose="020F0502020204030204" pitchFamily="34" charset="0"/>
              <a:cs typeface="Calibri" panose="020F0502020204030204" pitchFamily="34" charset="0"/>
            </a:endParaRPr>
          </a:p>
          <a:p>
            <a:pPr rtl="0"/>
            <a:r>
              <a:rPr lang="en-GB" sz="4500" b="0" dirty="0" smtClean="0">
                <a:latin typeface="Calibri" panose="020F0502020204030204" pitchFamily="34" charset="0"/>
                <a:cs typeface="Calibri" panose="020F0502020204030204" pitchFamily="34" charset="0"/>
              </a:rPr>
              <a:t>Published May 2022</a:t>
            </a:r>
            <a:endParaRPr lang="en-GB" sz="4500" b="0" dirty="0">
              <a:latin typeface="Calibri" panose="020F0502020204030204" pitchFamily="34" charset="0"/>
              <a:cs typeface="Calibri" panose="020F0502020204030204" pitchFamily="34" charset="0"/>
            </a:endParaRPr>
          </a:p>
        </p:txBody>
      </p:sp>
      <p:pic>
        <p:nvPicPr>
          <p:cNvPr id="10" name="Picture Placeholder 7" descr="Shape&#10;&#10;Description automatically generated with medium confidence">
            <a:extLst>
              <a:ext uri="{FF2B5EF4-FFF2-40B4-BE49-F238E27FC236}">
                <a16:creationId xmlns:a16="http://schemas.microsoft.com/office/drawing/2014/main" id="{D613A231-5223-EB42-A0C8-A1D9B57DF6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984250" y="588176"/>
            <a:ext cx="4061899" cy="1256499"/>
          </a:xfrm>
          <a:prstGeom prst="rect">
            <a:avLst/>
          </a:prstGeom>
        </p:spPr>
      </p:pic>
      <p:sp>
        <p:nvSpPr>
          <p:cNvPr id="13" name="Title 5">
            <a:extLst>
              <a:ext uri="{FF2B5EF4-FFF2-40B4-BE49-F238E27FC236}">
                <a16:creationId xmlns:a16="http://schemas.microsoft.com/office/drawing/2014/main" id="{5E7E2F4A-99BC-F644-B2EA-45AB7D02F144}"/>
              </a:ext>
            </a:extLst>
          </p:cNvPr>
          <p:cNvSpPr txBox="1">
            <a:spLocks/>
          </p:cNvSpPr>
          <p:nvPr/>
        </p:nvSpPr>
        <p:spPr>
          <a:xfrm>
            <a:off x="1699232" y="5412967"/>
            <a:ext cx="10723245" cy="923330"/>
          </a:xfrm>
          <a:prstGeom prst="rect">
            <a:avLst/>
          </a:prstGeom>
        </p:spPr>
        <p:txBody>
          <a:bodyPr vert="horz" wrap="square" lIns="0" tIns="0" rIns="0" bIns="0" rtlCol="0" anchor="b" anchorCtr="0">
            <a:spAutoFit/>
          </a:bodyPr>
          <a:lstStyle>
            <a:lvl1pPr>
              <a:defRPr sz="6600" b="0" i="0">
                <a:solidFill>
                  <a:schemeClr val="tx1"/>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kern="0" dirty="0" smtClean="0">
                <a:solidFill>
                  <a:prstClr val="black"/>
                </a:solidFill>
              </a:rPr>
              <a:t>Series Leader</a:t>
            </a:r>
            <a:endParaRPr kumimoji="0" lang="en-GB" sz="6000" b="1" i="0" u="none" strike="noStrike" kern="0" cap="none" spc="0" normalizeH="0" baseline="0" noProof="0" dirty="0">
              <a:ln>
                <a:noFill/>
              </a:ln>
              <a:solidFill>
                <a:prstClr val="black"/>
              </a:solidFill>
              <a:effectLst/>
              <a:uLnTx/>
              <a:uFillTx/>
              <a:latin typeface="Calibri"/>
              <a:ea typeface="+mj-ea"/>
              <a:cs typeface="Calibri"/>
            </a:endParaRPr>
          </a:p>
        </p:txBody>
      </p:sp>
    </p:spTree>
    <p:extLst>
      <p:ext uri="{BB962C8B-B14F-4D97-AF65-F5344CB8AC3E}">
        <p14:creationId xmlns:p14="http://schemas.microsoft.com/office/powerpoint/2010/main" val="30648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785449-1CA9-4590-A7A6-165CAF58D786}"/>
              </a:ext>
            </a:extLst>
          </p:cNvPr>
          <p:cNvSpPr>
            <a:spLocks noGrp="1"/>
          </p:cNvSpPr>
          <p:nvPr>
            <p:ph type="body" idx="1"/>
          </p:nvPr>
        </p:nvSpPr>
        <p:spPr>
          <a:xfrm>
            <a:off x="1005205" y="4018643"/>
            <a:ext cx="15752445" cy="5293631"/>
          </a:xfrm>
        </p:spPr>
        <p:txBody>
          <a:bodyPr/>
          <a:lstStyle/>
          <a:p>
            <a:pPr marL="457200" indent="-457200">
              <a:buFont typeface="Wingdings" panose="05000000000000000000" pitchFamily="2" charset="2"/>
              <a:buChar char="Ø"/>
            </a:pPr>
            <a:endParaRPr lang="en-AU" sz="3200" dirty="0">
              <a:effectLst/>
            </a:endParaRPr>
          </a:p>
          <a:p>
            <a:pPr marL="457200" indent="-457200">
              <a:buFont typeface="Wingdings" panose="05000000000000000000" pitchFamily="2" charset="2"/>
              <a:buChar char="Ø"/>
            </a:pPr>
            <a:endParaRPr lang="en-AU" sz="3200" dirty="0"/>
          </a:p>
          <a:p>
            <a:pPr marL="457200" indent="-457200">
              <a:buFont typeface="Wingdings" panose="05000000000000000000" pitchFamily="2" charset="2"/>
              <a:buChar char="Ø"/>
            </a:pPr>
            <a:endParaRPr lang="en-AU" sz="3200" dirty="0">
              <a:effectLst/>
            </a:endParaRPr>
          </a:p>
          <a:p>
            <a:pPr marL="457200" indent="-457200">
              <a:buFont typeface="Wingdings" panose="05000000000000000000" pitchFamily="2" charset="2"/>
              <a:buChar char="Ø"/>
            </a:pPr>
            <a:endParaRPr lang="en-AU" sz="3200" dirty="0"/>
          </a:p>
          <a:p>
            <a:pPr marL="457200" indent="-457200">
              <a:buFont typeface="Wingdings" panose="05000000000000000000" pitchFamily="2" charset="2"/>
              <a:buChar char="Ø"/>
            </a:pPr>
            <a:endParaRPr lang="en-AU" sz="3200" dirty="0">
              <a:effectLst/>
            </a:endParaRPr>
          </a:p>
          <a:p>
            <a:pPr marL="457200" indent="-457200">
              <a:buFont typeface="Wingdings" panose="05000000000000000000" pitchFamily="2" charset="2"/>
              <a:buChar char="Ø"/>
            </a:pPr>
            <a:endParaRPr lang="en-AU" sz="3200" dirty="0"/>
          </a:p>
          <a:p>
            <a:pPr marL="457200" indent="-457200">
              <a:buFont typeface="Wingdings" panose="05000000000000000000" pitchFamily="2" charset="2"/>
              <a:buChar char="Ø"/>
            </a:pPr>
            <a:endParaRPr lang="en-AU" sz="3200" dirty="0">
              <a:effectLst/>
            </a:endParaRPr>
          </a:p>
          <a:p>
            <a:pPr marL="457200" indent="-457200">
              <a:buFont typeface="Wingdings" panose="05000000000000000000" pitchFamily="2" charset="2"/>
              <a:buChar char="Ø"/>
            </a:pPr>
            <a:endParaRPr lang="en-AU" sz="3200" dirty="0"/>
          </a:p>
          <a:p>
            <a:pPr marL="457200" indent="-457200">
              <a:buFont typeface="Wingdings" panose="05000000000000000000" pitchFamily="2" charset="2"/>
              <a:buChar char="Ø"/>
            </a:pPr>
            <a:endParaRPr lang="en-AU" sz="3200" dirty="0">
              <a:effectLst/>
            </a:endParaRPr>
          </a:p>
        </p:txBody>
      </p:sp>
      <p:sp>
        <p:nvSpPr>
          <p:cNvPr id="5" name="Rectangle 1">
            <a:extLst>
              <a:ext uri="{FF2B5EF4-FFF2-40B4-BE49-F238E27FC236}">
                <a16:creationId xmlns:a16="http://schemas.microsoft.com/office/drawing/2014/main" id="{5F20C082-526D-41EF-BD42-D1AB869F017E}"/>
              </a:ext>
            </a:extLst>
          </p:cNvPr>
          <p:cNvSpPr/>
          <p:nvPr/>
        </p:nvSpPr>
        <p:spPr>
          <a:xfrm>
            <a:off x="1005204" y="2617496"/>
            <a:ext cx="12419442" cy="5645498"/>
          </a:xfrm>
          <a:custGeom>
            <a:avLst/>
            <a:gdLst/>
            <a:ahLst/>
            <a:cxnLst/>
            <a:rect l="l" t="t" r="r" b="b"/>
            <a:pathLst>
              <a:path w="2800350" h="571500">
                <a:moveTo>
                  <a:pt x="1403604" y="0"/>
                </a:moveTo>
                <a:lnTo>
                  <a:pt x="1451483" y="82550"/>
                </a:lnTo>
                <a:lnTo>
                  <a:pt x="2800350" y="82550"/>
                </a:lnTo>
                <a:lnTo>
                  <a:pt x="2800350" y="571500"/>
                </a:lnTo>
                <a:lnTo>
                  <a:pt x="0" y="571500"/>
                </a:lnTo>
                <a:lnTo>
                  <a:pt x="0" y="82550"/>
                </a:lnTo>
                <a:lnTo>
                  <a:pt x="1355725" y="82550"/>
                </a:lnTo>
                <a:close/>
              </a:path>
            </a:pathLst>
          </a:custGeom>
          <a:ln w="76200">
            <a:solidFill>
              <a:srgbClr val="960C34"/>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094DEAC-7B37-49BF-813A-9EE3AA72CA00}"/>
              </a:ext>
            </a:extLst>
          </p:cNvPr>
          <p:cNvSpPr txBox="1"/>
          <p:nvPr/>
        </p:nvSpPr>
        <p:spPr>
          <a:xfrm>
            <a:off x="1305834" y="3808016"/>
            <a:ext cx="11905630" cy="3693319"/>
          </a:xfrm>
          <a:prstGeom prst="rect">
            <a:avLst/>
          </a:prstGeom>
          <a:noFill/>
        </p:spPr>
        <p:txBody>
          <a:bodyPr wrap="square" rtlCol="0">
            <a:spAutoFit/>
          </a:bodyPr>
          <a:lstStyle/>
          <a:p>
            <a:r>
              <a:rPr lang="en-AU" sz="3600" b="1" dirty="0"/>
              <a:t>Need comprehensive policy assessment</a:t>
            </a:r>
          </a:p>
          <a:p>
            <a:endParaRPr lang="en-AU" sz="3600" dirty="0"/>
          </a:p>
          <a:p>
            <a:r>
              <a:rPr lang="en-AU" sz="3600" dirty="0">
                <a:effectLst/>
              </a:rPr>
              <a:t>Best-practice policy:</a:t>
            </a:r>
          </a:p>
          <a:p>
            <a:pPr marL="1028700" lvl="1" indent="-571500">
              <a:buFont typeface="Arial" panose="020B0604020202020204" pitchFamily="34" charset="0"/>
              <a:buChar char="•"/>
            </a:pPr>
            <a:r>
              <a:rPr lang="en-AU" sz="3600" dirty="0"/>
              <a:t>Consistent with evidence on planning healthy cities</a:t>
            </a:r>
          </a:p>
          <a:p>
            <a:pPr marL="1028700" lvl="1" indent="-571500">
              <a:buFont typeface="Arial" panose="020B0604020202020204" pitchFamily="34" charset="0"/>
              <a:buChar char="•"/>
            </a:pPr>
            <a:r>
              <a:rPr lang="en-AU" sz="3600" dirty="0">
                <a:ea typeface="Calibri" panose="020F0502020204030204" pitchFamily="34" charset="0"/>
              </a:rPr>
              <a:t>C</a:t>
            </a:r>
            <a:r>
              <a:rPr lang="en-AU" sz="3600" dirty="0">
                <a:effectLst/>
                <a:ea typeface="Calibri" panose="020F0502020204030204" pitchFamily="34" charset="0"/>
              </a:rPr>
              <a:t>lear and specific actions</a:t>
            </a:r>
          </a:p>
          <a:p>
            <a:pPr marL="1028700" lvl="1" indent="-571500">
              <a:buFont typeface="Arial" panose="020B0604020202020204" pitchFamily="34" charset="0"/>
              <a:buChar char="•"/>
            </a:pPr>
            <a:r>
              <a:rPr lang="en-AU" sz="3600" dirty="0">
                <a:ea typeface="Calibri" panose="020F0502020204030204" pitchFamily="34" charset="0"/>
              </a:rPr>
              <a:t>M</a:t>
            </a:r>
            <a:r>
              <a:rPr lang="en-AU" sz="3600" dirty="0">
                <a:effectLst/>
                <a:ea typeface="Calibri" panose="020F0502020204030204" pitchFamily="34" charset="0"/>
              </a:rPr>
              <a:t>easurable and budgeted policy targets</a:t>
            </a:r>
            <a:endParaRPr lang="en-AU" sz="3200" dirty="0"/>
          </a:p>
          <a:p>
            <a:endParaRPr lang="en-AU" dirty="0"/>
          </a:p>
        </p:txBody>
      </p:sp>
      <p:pic>
        <p:nvPicPr>
          <p:cNvPr id="7" name="Picture Placeholder 7" descr="Shape&#10;&#10;Description automatically generated with medium confidence">
            <a:extLst>
              <a:ext uri="{FF2B5EF4-FFF2-40B4-BE49-F238E27FC236}">
                <a16:creationId xmlns:a16="http://schemas.microsoft.com/office/drawing/2014/main" id="{3FA8D766-4B61-B44A-9248-8E36EE6C209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1" name="Title 1">
            <a:extLst>
              <a:ext uri="{FF2B5EF4-FFF2-40B4-BE49-F238E27FC236}">
                <a16:creationId xmlns:a16="http://schemas.microsoft.com/office/drawing/2014/main" id="{3F40045D-B8B8-EC4B-BC79-EEBE97E061E8}"/>
              </a:ext>
            </a:extLst>
          </p:cNvPr>
          <p:cNvSpPr>
            <a:spLocks noGrp="1"/>
          </p:cNvSpPr>
          <p:nvPr>
            <p:ph type="title"/>
          </p:nvPr>
        </p:nvSpPr>
        <p:spPr>
          <a:xfrm>
            <a:off x="1284110" y="1057438"/>
            <a:ext cx="13568539" cy="1384995"/>
          </a:xfrm>
        </p:spPr>
        <p:txBody>
          <a:bodyPr/>
          <a:lstStyle/>
          <a:p>
            <a:r>
              <a:rPr lang="en-AU" dirty="0"/>
              <a:t>City planning policies are ‘upstream’ determinants of health and sustainability</a:t>
            </a:r>
          </a:p>
        </p:txBody>
      </p:sp>
      <p:pic>
        <p:nvPicPr>
          <p:cNvPr id="13" name="Picture Placeholder 2">
            <a:extLst>
              <a:ext uri="{FF2B5EF4-FFF2-40B4-BE49-F238E27FC236}">
                <a16:creationId xmlns:a16="http://schemas.microsoft.com/office/drawing/2014/main" id="{44C37EF5-3A7F-0347-AECB-923C75AF79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5386050" y="3063697"/>
            <a:ext cx="4139703" cy="475309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1336027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88FDF4-75D8-4C6A-815E-994BAC0BE3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23405" y="123993"/>
            <a:ext cx="4690462" cy="6325723"/>
          </a:xfrm>
          <a:prstGeom prst="rect">
            <a:avLst/>
          </a:prstGeom>
        </p:spPr>
      </p:pic>
      <p:pic>
        <p:nvPicPr>
          <p:cNvPr id="6" name="Picture 5">
            <a:extLst>
              <a:ext uri="{FF2B5EF4-FFF2-40B4-BE49-F238E27FC236}">
                <a16:creationId xmlns:a16="http://schemas.microsoft.com/office/drawing/2014/main" id="{DF1B2689-9B08-4063-B75C-54395D047E7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556217" y="2301875"/>
            <a:ext cx="4344433" cy="5867400"/>
          </a:xfrm>
          <a:prstGeom prst="rect">
            <a:avLst/>
          </a:prstGeom>
        </p:spPr>
      </p:pic>
      <p:sp>
        <p:nvSpPr>
          <p:cNvPr id="3" name="Text Placeholder 2">
            <a:extLst>
              <a:ext uri="{FF2B5EF4-FFF2-40B4-BE49-F238E27FC236}">
                <a16:creationId xmlns:a16="http://schemas.microsoft.com/office/drawing/2014/main" id="{1EFDF5B4-307C-4783-AF9E-5E6706754F5F}"/>
              </a:ext>
            </a:extLst>
          </p:cNvPr>
          <p:cNvSpPr>
            <a:spLocks noGrp="1"/>
          </p:cNvSpPr>
          <p:nvPr>
            <p:ph type="body" idx="1"/>
          </p:nvPr>
        </p:nvSpPr>
        <p:spPr>
          <a:xfrm>
            <a:off x="1437113" y="4018643"/>
            <a:ext cx="11226857" cy="5293631"/>
          </a:xfrm>
        </p:spPr>
        <p:txBody>
          <a:bodyPr/>
          <a:lstStyle/>
          <a:p>
            <a:pPr marL="342900" indent="-342900">
              <a:buFont typeface="Arial" panose="020B0604020202020204" pitchFamily="34" charset="0"/>
              <a:buChar char="•"/>
            </a:pPr>
            <a:r>
              <a:rPr lang="en-AU" sz="3600" dirty="0"/>
              <a:t>Do policies support creation of healthy and sustainable cities?</a:t>
            </a:r>
            <a:br>
              <a:rPr lang="en-AU" sz="3600" dirty="0"/>
            </a:br>
            <a:endParaRPr lang="en-AU" sz="3600" dirty="0"/>
          </a:p>
          <a:p>
            <a:pPr marL="342900" indent="-342900">
              <a:buFont typeface="Arial" panose="020B0604020202020204" pitchFamily="34" charset="0"/>
              <a:buChar char="•"/>
            </a:pPr>
            <a:r>
              <a:rPr lang="en-AU" sz="3600" dirty="0"/>
              <a:t>Local researchers and policymaker collaborators collected policy data</a:t>
            </a:r>
            <a:endParaRPr lang="en-AU" sz="3600" dirty="0">
              <a:effectLst/>
            </a:endParaRPr>
          </a:p>
          <a:p>
            <a:pPr marL="342900" indent="-342900">
              <a:buFont typeface="Arial" panose="020B0604020202020204" pitchFamily="34" charset="0"/>
              <a:buChar char="•"/>
            </a:pPr>
            <a:endParaRPr lang="en-AU" sz="3600" dirty="0"/>
          </a:p>
          <a:p>
            <a:pPr marL="342900" indent="-342900">
              <a:buFont typeface="Arial" panose="020B0604020202020204" pitchFamily="34" charset="0"/>
              <a:buChar char="•"/>
            </a:pPr>
            <a:r>
              <a:rPr lang="en-AU" sz="3600" dirty="0"/>
              <a:t>Indicators assessed and compared the availability and quality of policies</a:t>
            </a:r>
          </a:p>
          <a:p>
            <a:r>
              <a:rPr lang="en-AU" sz="4000" dirty="0">
                <a:effectLst/>
              </a:rPr>
              <a:t> </a:t>
            </a:r>
          </a:p>
          <a:p>
            <a:pPr marL="342900" indent="-342900">
              <a:buFont typeface="Arial" panose="020B0604020202020204" pitchFamily="34" charset="0"/>
              <a:buChar char="•"/>
            </a:pPr>
            <a:endParaRPr lang="en-AU" sz="4000" dirty="0"/>
          </a:p>
          <a:p>
            <a:pPr marL="342900" indent="-342900">
              <a:buFont typeface="Arial" panose="020B0604020202020204" pitchFamily="34" charset="0"/>
              <a:buChar char="•"/>
            </a:pPr>
            <a:endParaRPr lang="en-AU" sz="3600" dirty="0">
              <a:effectLst/>
            </a:endParaRPr>
          </a:p>
          <a:p>
            <a:endParaRPr lang="en-AU" dirty="0"/>
          </a:p>
        </p:txBody>
      </p:sp>
      <p:pic>
        <p:nvPicPr>
          <p:cNvPr id="7" name="Picture 6">
            <a:extLst>
              <a:ext uri="{FF2B5EF4-FFF2-40B4-BE49-F238E27FC236}">
                <a16:creationId xmlns:a16="http://schemas.microsoft.com/office/drawing/2014/main" id="{DF8C810C-9B03-44C8-B699-4427095ABC36}"/>
              </a:ext>
            </a:extLst>
          </p:cNvPr>
          <p:cNvPicPr>
            <a:picLocks noChangeAspect="1"/>
          </p:cNvPicPr>
          <p:nvPr/>
        </p:nvPicPr>
        <p:blipFill>
          <a:blip r:embed="rId5"/>
          <a:stretch>
            <a:fillRect/>
          </a:stretch>
        </p:blipFill>
        <p:spPr>
          <a:xfrm>
            <a:off x="12847085" y="5007420"/>
            <a:ext cx="3727450" cy="4418990"/>
          </a:xfrm>
          <a:prstGeom prst="rect">
            <a:avLst/>
          </a:prstGeom>
          <a:ln>
            <a:solidFill>
              <a:schemeClr val="bg1">
                <a:lumMod val="75000"/>
              </a:schemeClr>
            </a:solidFill>
          </a:ln>
        </p:spPr>
      </p:pic>
      <p:pic>
        <p:nvPicPr>
          <p:cNvPr id="8" name="Picture Placeholder 7" descr="Shape&#10;&#10;Description automatically generated with medium confidence">
            <a:extLst>
              <a:ext uri="{FF2B5EF4-FFF2-40B4-BE49-F238E27FC236}">
                <a16:creationId xmlns:a16="http://schemas.microsoft.com/office/drawing/2014/main" id="{B971667C-7BDD-D541-A29A-CA9CBED511C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1" name="Title 1">
            <a:extLst>
              <a:ext uri="{FF2B5EF4-FFF2-40B4-BE49-F238E27FC236}">
                <a16:creationId xmlns:a16="http://schemas.microsoft.com/office/drawing/2014/main" id="{989E64B7-4CCD-A44E-82CF-2F3F9C517038}"/>
              </a:ext>
            </a:extLst>
          </p:cNvPr>
          <p:cNvSpPr txBox="1">
            <a:spLocks/>
          </p:cNvSpPr>
          <p:nvPr/>
        </p:nvSpPr>
        <p:spPr>
          <a:xfrm>
            <a:off x="1437113" y="936550"/>
            <a:ext cx="10694062" cy="2215991"/>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r>
              <a:rPr lang="en-AU" sz="4800" kern="0" dirty="0">
                <a:ea typeface="Calibri" panose="020F0502020204030204" pitchFamily="34" charset="0"/>
              </a:rPr>
              <a:t>We assessed city planning policy frameworks for 25 cities across 19 countries</a:t>
            </a:r>
          </a:p>
        </p:txBody>
      </p:sp>
    </p:spTree>
    <p:extLst>
      <p:ext uri="{BB962C8B-B14F-4D97-AF65-F5344CB8AC3E}">
        <p14:creationId xmlns:p14="http://schemas.microsoft.com/office/powerpoint/2010/main" val="27444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9ADD-6D01-4DFD-BE2B-1D8633DC4AFC}"/>
              </a:ext>
            </a:extLst>
          </p:cNvPr>
          <p:cNvSpPr>
            <a:spLocks noGrp="1"/>
          </p:cNvSpPr>
          <p:nvPr>
            <p:ph type="title"/>
          </p:nvPr>
        </p:nvSpPr>
        <p:spPr>
          <a:xfrm>
            <a:off x="1417911" y="936550"/>
            <a:ext cx="10694062" cy="1477328"/>
          </a:xfrm>
        </p:spPr>
        <p:txBody>
          <a:bodyPr/>
          <a:lstStyle/>
          <a:p>
            <a:r>
              <a:rPr lang="en-AU" sz="4800" dirty="0"/>
              <a:t>Nine city planning policy indicators from 2016 </a:t>
            </a:r>
            <a:r>
              <a:rPr lang="en-AU" sz="4800" i="1" dirty="0"/>
              <a:t>Lancet</a:t>
            </a:r>
            <a:r>
              <a:rPr lang="en-AU" sz="4800" dirty="0"/>
              <a:t> Series</a:t>
            </a:r>
          </a:p>
        </p:txBody>
      </p:sp>
      <p:pic>
        <p:nvPicPr>
          <p:cNvPr id="34" name="Picture 33">
            <a:extLst>
              <a:ext uri="{FF2B5EF4-FFF2-40B4-BE49-F238E27FC236}">
                <a16:creationId xmlns:a16="http://schemas.microsoft.com/office/drawing/2014/main" id="{652D107A-0D15-489F-9D01-D777B97B34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17911" y="6007245"/>
            <a:ext cx="3178919" cy="2519618"/>
          </a:xfrm>
          <a:prstGeom prst="rect">
            <a:avLst/>
          </a:prstGeom>
          <a:effectLst/>
        </p:spPr>
      </p:pic>
      <p:sp>
        <p:nvSpPr>
          <p:cNvPr id="16" name="Title 1">
            <a:extLst>
              <a:ext uri="{FF2B5EF4-FFF2-40B4-BE49-F238E27FC236}">
                <a16:creationId xmlns:a16="http://schemas.microsoft.com/office/drawing/2014/main" id="{5A86B111-2007-4EE8-81DB-19CD2CF839BB}"/>
              </a:ext>
            </a:extLst>
          </p:cNvPr>
          <p:cNvSpPr txBox="1">
            <a:spLocks/>
          </p:cNvSpPr>
          <p:nvPr/>
        </p:nvSpPr>
        <p:spPr>
          <a:xfrm>
            <a:off x="1153085" y="6010858"/>
            <a:ext cx="1915439" cy="304669"/>
          </a:xfrm>
          <a:prstGeom prst="rect">
            <a:avLst/>
          </a:prstGeom>
        </p:spPr>
        <p:txBody>
          <a:bodyPr vert="horz" lIns="0" tIns="34290" rIns="68580" bIns="34290" rtlCol="0" anchor="b">
            <a:noAutofit/>
          </a:bodyPr>
          <a:lstStyle>
            <a:lvl1pPr algn="l" defTabSz="685800" rtl="0" eaLnBrk="1" latinLnBrk="0" hangingPunct="1">
              <a:lnSpc>
                <a:spcPct val="90000"/>
              </a:lnSpc>
              <a:spcBef>
                <a:spcPct val="0"/>
              </a:spcBef>
              <a:buNone/>
              <a:defRPr sz="2500" kern="1200">
                <a:solidFill>
                  <a:schemeClr val="tx1"/>
                </a:solidFill>
                <a:latin typeface="Arial"/>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800" b="0" i="0" u="none" strike="noStrike" kern="1200" cap="none" spc="0" normalizeH="0" baseline="0" noProof="0">
                <a:ln>
                  <a:noFill/>
                </a:ln>
                <a:solidFill>
                  <a:srgbClr val="FFFFFF"/>
                </a:solidFill>
                <a:effectLst/>
                <a:uLnTx/>
                <a:uFillTx/>
                <a:latin typeface="Arial"/>
                <a:ea typeface="+mj-ea"/>
                <a:cs typeface="Arial"/>
              </a:rPr>
              <a:t>Transport</a:t>
            </a:r>
            <a:endParaRPr kumimoji="0" lang="en-AU" sz="8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7" name="Picture 16">
            <a:extLst>
              <a:ext uri="{FF2B5EF4-FFF2-40B4-BE49-F238E27FC236}">
                <a16:creationId xmlns:a16="http://schemas.microsoft.com/office/drawing/2014/main" id="{A165BD52-E759-4402-A746-5FF22B5DBA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12053" y="2833532"/>
            <a:ext cx="3179848" cy="2519495"/>
          </a:xfrm>
          <a:prstGeom prst="rect">
            <a:avLst/>
          </a:prstGeom>
        </p:spPr>
      </p:pic>
      <p:sp>
        <p:nvSpPr>
          <p:cNvPr id="23" name="Rectangle 22">
            <a:extLst>
              <a:ext uri="{FF2B5EF4-FFF2-40B4-BE49-F238E27FC236}">
                <a16:creationId xmlns:a16="http://schemas.microsoft.com/office/drawing/2014/main" id="{740D80C7-0757-43D2-8679-E11BA5A67228}"/>
              </a:ext>
            </a:extLst>
          </p:cNvPr>
          <p:cNvSpPr>
            <a:spLocks noChangeAspect="1"/>
          </p:cNvSpPr>
          <p:nvPr/>
        </p:nvSpPr>
        <p:spPr>
          <a:xfrm>
            <a:off x="8211953" y="5964770"/>
            <a:ext cx="3179847" cy="2520354"/>
          </a:xfrm>
          <a:prstGeom prst="rect">
            <a:avLst/>
          </a:prstGeom>
          <a:blipFill>
            <a:blip r:embed="rId5" cstate="hqprint">
              <a:extLst>
                <a:ext uri="{28A0092B-C50C-407E-A947-70E740481C1C}">
                  <a14:useLocalDpi xmlns:a14="http://schemas.microsoft.com/office/drawing/2010/main"/>
                </a:ext>
              </a:extLst>
            </a:blip>
            <a:srcRect/>
            <a:stretch>
              <a:fillRect/>
            </a:stretch>
          </a:blipFill>
          <a:ln>
            <a:noFill/>
          </a:ln>
          <a:effectLst/>
        </p:spPr>
        <p:style>
          <a:lnRef idx="0">
            <a:scrgbClr r="0" g="0" b="0"/>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pic>
        <p:nvPicPr>
          <p:cNvPr id="36" name="Picture 35">
            <a:extLst>
              <a:ext uri="{FF2B5EF4-FFF2-40B4-BE49-F238E27FC236}">
                <a16:creationId xmlns:a16="http://schemas.microsoft.com/office/drawing/2014/main" id="{44584207-F9C0-44B3-9C46-7F33C07A4A88}"/>
              </a:ext>
            </a:extLst>
          </p:cNvPr>
          <p:cNvPicPr>
            <a:picLocks noChangeAspect="1"/>
          </p:cNvPicPr>
          <p:nvPr/>
        </p:nvPicPr>
        <p:blipFill>
          <a:blip r:embed="rId6"/>
          <a:stretch>
            <a:fillRect/>
          </a:stretch>
        </p:blipFill>
        <p:spPr>
          <a:xfrm>
            <a:off x="1417911" y="2833532"/>
            <a:ext cx="3182820" cy="2519496"/>
          </a:xfrm>
          <a:prstGeom prst="rect">
            <a:avLst/>
          </a:prstGeom>
        </p:spPr>
      </p:pic>
      <p:sp>
        <p:nvSpPr>
          <p:cNvPr id="27" name="Rectangle 26">
            <a:extLst>
              <a:ext uri="{FF2B5EF4-FFF2-40B4-BE49-F238E27FC236}">
                <a16:creationId xmlns:a16="http://schemas.microsoft.com/office/drawing/2014/main" id="{C5926DE6-4D7B-47E6-8D15-2C740A92B4F7}"/>
              </a:ext>
            </a:extLst>
          </p:cNvPr>
          <p:cNvSpPr>
            <a:spLocks noChangeAspect="1"/>
          </p:cNvSpPr>
          <p:nvPr/>
        </p:nvSpPr>
        <p:spPr>
          <a:xfrm>
            <a:off x="11607023" y="2833532"/>
            <a:ext cx="3179848" cy="2520690"/>
          </a:xfrm>
          <a:prstGeom prst="rect">
            <a:avLst/>
          </a:prstGeom>
          <a:blipFill>
            <a:blip r:embed="rId7" cstate="hqprint">
              <a:extLst>
                <a:ext uri="{28A0092B-C50C-407E-A947-70E740481C1C}">
                  <a14:useLocalDpi xmlns:a14="http://schemas.microsoft.com/office/drawing/2010/main"/>
                </a:ext>
              </a:extLst>
            </a:blip>
            <a:srcRect/>
            <a:stretch>
              <a:fillRect/>
            </a:stretch>
          </a:blipFill>
          <a:ln>
            <a:noFill/>
          </a:ln>
          <a:effectLst/>
        </p:spPr>
      </p:sp>
      <p:pic>
        <p:nvPicPr>
          <p:cNvPr id="38" name="Picture 37">
            <a:extLst>
              <a:ext uri="{FF2B5EF4-FFF2-40B4-BE49-F238E27FC236}">
                <a16:creationId xmlns:a16="http://schemas.microsoft.com/office/drawing/2014/main" id="{04ADA424-FA26-494C-9ECB-D4FD4BA530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211024" y="2833532"/>
            <a:ext cx="3179848" cy="2519495"/>
          </a:xfrm>
          <a:prstGeom prst="rect">
            <a:avLst/>
          </a:prstGeom>
        </p:spPr>
      </p:pic>
      <p:pic>
        <p:nvPicPr>
          <p:cNvPr id="39" name="Picture 6" descr="http://www.bicycling.com/sites/bicycling.com/files/articles/2014/09/honk-honk-traffic.jpg">
            <a:extLst>
              <a:ext uri="{FF2B5EF4-FFF2-40B4-BE49-F238E27FC236}">
                <a16:creationId xmlns:a16="http://schemas.microsoft.com/office/drawing/2014/main" id="{266CC69E-759A-48F9-A36F-4C74413DDF84}"/>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4975865" y="2833407"/>
            <a:ext cx="3178919" cy="2519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A4AEA87-79CF-48EA-889C-8A16252D68B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812982" y="6009698"/>
            <a:ext cx="3182819" cy="2522710"/>
          </a:xfrm>
          <a:prstGeom prst="rect">
            <a:avLst/>
          </a:prstGeom>
          <a:effectLst/>
        </p:spPr>
      </p:pic>
      <p:pic>
        <p:nvPicPr>
          <p:cNvPr id="43" name="Picture 42">
            <a:extLst>
              <a:ext uri="{FF2B5EF4-FFF2-40B4-BE49-F238E27FC236}">
                <a16:creationId xmlns:a16="http://schemas.microsoft.com/office/drawing/2014/main" id="{894FEAF8-EBB1-4433-90F2-796EC50FDE96}"/>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1607952" y="5964770"/>
            <a:ext cx="3178763" cy="2519495"/>
          </a:xfrm>
          <a:prstGeom prst="rect">
            <a:avLst/>
          </a:prstGeom>
        </p:spPr>
      </p:pic>
      <p:pic>
        <p:nvPicPr>
          <p:cNvPr id="15" name="Picture Placeholder 7" descr="Shape&#10;&#10;Description automatically generated with medium confidence">
            <a:extLst>
              <a:ext uri="{FF2B5EF4-FFF2-40B4-BE49-F238E27FC236}">
                <a16:creationId xmlns:a16="http://schemas.microsoft.com/office/drawing/2014/main" id="{067BAFE9-F8AE-E541-BD6F-87B8E8E3AF1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3" name="TextBox 2">
            <a:extLst>
              <a:ext uri="{FF2B5EF4-FFF2-40B4-BE49-F238E27FC236}">
                <a16:creationId xmlns:a16="http://schemas.microsoft.com/office/drawing/2014/main" id="{16B81860-8291-B642-B74C-E9FA92A5F192}"/>
              </a:ext>
            </a:extLst>
          </p:cNvPr>
          <p:cNvSpPr txBox="1"/>
          <p:nvPr/>
        </p:nvSpPr>
        <p:spPr>
          <a:xfrm>
            <a:off x="1417911" y="5406651"/>
            <a:ext cx="2271135" cy="400110"/>
          </a:xfrm>
          <a:prstGeom prst="rect">
            <a:avLst/>
          </a:prstGeom>
          <a:noFill/>
        </p:spPr>
        <p:txBody>
          <a:bodyPr wrap="none" rtlCol="0">
            <a:spAutoFit/>
          </a:bodyPr>
          <a:lstStyle/>
          <a:p>
            <a:r>
              <a:rPr lang="en-AU" sz="2000" b="1" dirty="0"/>
              <a:t>Integrated planning</a:t>
            </a:r>
            <a:endParaRPr lang="en-US" sz="2000" b="1" dirty="0"/>
          </a:p>
        </p:txBody>
      </p:sp>
      <p:sp>
        <p:nvSpPr>
          <p:cNvPr id="19" name="TextBox 18">
            <a:extLst>
              <a:ext uri="{FF2B5EF4-FFF2-40B4-BE49-F238E27FC236}">
                <a16:creationId xmlns:a16="http://schemas.microsoft.com/office/drawing/2014/main" id="{689B3D2E-F959-2847-AC99-EB4CC8792D54}"/>
              </a:ext>
            </a:extLst>
          </p:cNvPr>
          <p:cNvSpPr txBox="1"/>
          <p:nvPr/>
        </p:nvSpPr>
        <p:spPr>
          <a:xfrm>
            <a:off x="4812053" y="5406651"/>
            <a:ext cx="1516762" cy="400110"/>
          </a:xfrm>
          <a:prstGeom prst="rect">
            <a:avLst/>
          </a:prstGeom>
          <a:noFill/>
        </p:spPr>
        <p:txBody>
          <a:bodyPr wrap="none" rtlCol="0">
            <a:spAutoFit/>
          </a:bodyPr>
          <a:lstStyle/>
          <a:p>
            <a:r>
              <a:rPr lang="en-AU" sz="2000" b="1" dirty="0"/>
              <a:t>Air pollution</a:t>
            </a:r>
            <a:endParaRPr lang="en-US" sz="2000" b="1" dirty="0"/>
          </a:p>
        </p:txBody>
      </p:sp>
      <p:sp>
        <p:nvSpPr>
          <p:cNvPr id="20" name="TextBox 19">
            <a:extLst>
              <a:ext uri="{FF2B5EF4-FFF2-40B4-BE49-F238E27FC236}">
                <a16:creationId xmlns:a16="http://schemas.microsoft.com/office/drawing/2014/main" id="{826EF4E9-A3CB-A145-9601-71E2379B6767}"/>
              </a:ext>
            </a:extLst>
          </p:cNvPr>
          <p:cNvSpPr txBox="1"/>
          <p:nvPr/>
        </p:nvSpPr>
        <p:spPr>
          <a:xfrm>
            <a:off x="8208053" y="5406651"/>
            <a:ext cx="2747419" cy="400110"/>
          </a:xfrm>
          <a:prstGeom prst="rect">
            <a:avLst/>
          </a:prstGeom>
          <a:noFill/>
        </p:spPr>
        <p:txBody>
          <a:bodyPr wrap="none" rtlCol="0">
            <a:spAutoFit/>
          </a:bodyPr>
          <a:lstStyle/>
          <a:p>
            <a:r>
              <a:rPr lang="en-AU" sz="2000" b="1" dirty="0"/>
              <a:t>Destination accessibility</a:t>
            </a:r>
            <a:endParaRPr lang="en-US" sz="2000" b="1" dirty="0"/>
          </a:p>
        </p:txBody>
      </p:sp>
      <p:sp>
        <p:nvSpPr>
          <p:cNvPr id="21" name="TextBox 20">
            <a:extLst>
              <a:ext uri="{FF2B5EF4-FFF2-40B4-BE49-F238E27FC236}">
                <a16:creationId xmlns:a16="http://schemas.microsoft.com/office/drawing/2014/main" id="{BB06FDD6-A439-F74F-980B-203B75E8CF6A}"/>
              </a:ext>
            </a:extLst>
          </p:cNvPr>
          <p:cNvSpPr txBox="1"/>
          <p:nvPr/>
        </p:nvSpPr>
        <p:spPr>
          <a:xfrm>
            <a:off x="11607023" y="5406651"/>
            <a:ext cx="3146695" cy="400110"/>
          </a:xfrm>
          <a:prstGeom prst="rect">
            <a:avLst/>
          </a:prstGeom>
          <a:noFill/>
        </p:spPr>
        <p:txBody>
          <a:bodyPr wrap="none" rtlCol="0">
            <a:spAutoFit/>
          </a:bodyPr>
          <a:lstStyle/>
          <a:p>
            <a:r>
              <a:rPr lang="en-AU" sz="2000" b="1" dirty="0"/>
              <a:t>Distribution of employment</a:t>
            </a:r>
            <a:endParaRPr lang="en-US" sz="2000" b="1" dirty="0"/>
          </a:p>
        </p:txBody>
      </p:sp>
      <p:sp>
        <p:nvSpPr>
          <p:cNvPr id="24" name="TextBox 23">
            <a:extLst>
              <a:ext uri="{FF2B5EF4-FFF2-40B4-BE49-F238E27FC236}">
                <a16:creationId xmlns:a16="http://schemas.microsoft.com/office/drawing/2014/main" id="{20C18124-CD58-2444-A597-832956CCBC56}"/>
              </a:ext>
            </a:extLst>
          </p:cNvPr>
          <p:cNvSpPr txBox="1"/>
          <p:nvPr/>
        </p:nvSpPr>
        <p:spPr>
          <a:xfrm>
            <a:off x="14975865" y="5412744"/>
            <a:ext cx="2555187" cy="400110"/>
          </a:xfrm>
          <a:prstGeom prst="rect">
            <a:avLst/>
          </a:prstGeom>
          <a:noFill/>
        </p:spPr>
        <p:txBody>
          <a:bodyPr wrap="none" rtlCol="0">
            <a:spAutoFit/>
          </a:bodyPr>
          <a:lstStyle/>
          <a:p>
            <a:r>
              <a:rPr lang="en-AU" sz="2000" b="1" dirty="0"/>
              <a:t>Demand management</a:t>
            </a:r>
            <a:endParaRPr lang="en-US" sz="2000" b="1" dirty="0"/>
          </a:p>
        </p:txBody>
      </p:sp>
      <p:sp>
        <p:nvSpPr>
          <p:cNvPr id="25" name="TextBox 24">
            <a:extLst>
              <a:ext uri="{FF2B5EF4-FFF2-40B4-BE49-F238E27FC236}">
                <a16:creationId xmlns:a16="http://schemas.microsoft.com/office/drawing/2014/main" id="{496CB5B5-2CFE-804D-8317-A2929F12D123}"/>
              </a:ext>
            </a:extLst>
          </p:cNvPr>
          <p:cNvSpPr txBox="1"/>
          <p:nvPr/>
        </p:nvSpPr>
        <p:spPr>
          <a:xfrm>
            <a:off x="1416982" y="8586582"/>
            <a:ext cx="901209" cy="400110"/>
          </a:xfrm>
          <a:prstGeom prst="rect">
            <a:avLst/>
          </a:prstGeom>
          <a:noFill/>
        </p:spPr>
        <p:txBody>
          <a:bodyPr wrap="none" rtlCol="0">
            <a:spAutoFit/>
          </a:bodyPr>
          <a:lstStyle/>
          <a:p>
            <a:r>
              <a:rPr lang="en-AU" sz="2000" b="1" dirty="0"/>
              <a:t>Design</a:t>
            </a:r>
            <a:endParaRPr lang="en-US" sz="2000" b="1" dirty="0"/>
          </a:p>
        </p:txBody>
      </p:sp>
      <p:sp>
        <p:nvSpPr>
          <p:cNvPr id="26" name="TextBox 25">
            <a:extLst>
              <a:ext uri="{FF2B5EF4-FFF2-40B4-BE49-F238E27FC236}">
                <a16:creationId xmlns:a16="http://schemas.microsoft.com/office/drawing/2014/main" id="{39FE0C11-03DC-9C4B-9AB7-6BC9782BFFE5}"/>
              </a:ext>
            </a:extLst>
          </p:cNvPr>
          <p:cNvSpPr txBox="1"/>
          <p:nvPr/>
        </p:nvSpPr>
        <p:spPr>
          <a:xfrm>
            <a:off x="4812982" y="8586582"/>
            <a:ext cx="989373" cy="400110"/>
          </a:xfrm>
          <a:prstGeom prst="rect">
            <a:avLst/>
          </a:prstGeom>
          <a:noFill/>
        </p:spPr>
        <p:txBody>
          <a:bodyPr wrap="none" rtlCol="0">
            <a:spAutoFit/>
          </a:bodyPr>
          <a:lstStyle/>
          <a:p>
            <a:r>
              <a:rPr lang="en-AU" sz="2000" b="1" dirty="0"/>
              <a:t>Density</a:t>
            </a:r>
            <a:endParaRPr lang="en-US" sz="2000" b="1" dirty="0"/>
          </a:p>
        </p:txBody>
      </p:sp>
      <p:sp>
        <p:nvSpPr>
          <p:cNvPr id="28" name="TextBox 27">
            <a:extLst>
              <a:ext uri="{FF2B5EF4-FFF2-40B4-BE49-F238E27FC236}">
                <a16:creationId xmlns:a16="http://schemas.microsoft.com/office/drawing/2014/main" id="{633469B6-4617-104E-A0A3-97AF34F70B8C}"/>
              </a:ext>
            </a:extLst>
          </p:cNvPr>
          <p:cNvSpPr txBox="1"/>
          <p:nvPr/>
        </p:nvSpPr>
        <p:spPr>
          <a:xfrm>
            <a:off x="8211952" y="8586582"/>
            <a:ext cx="3158813" cy="400110"/>
          </a:xfrm>
          <a:prstGeom prst="rect">
            <a:avLst/>
          </a:prstGeom>
          <a:noFill/>
        </p:spPr>
        <p:txBody>
          <a:bodyPr wrap="none" rtlCol="0">
            <a:spAutoFit/>
          </a:bodyPr>
          <a:lstStyle/>
          <a:p>
            <a:r>
              <a:rPr lang="en-AU" sz="2000" b="1" dirty="0"/>
              <a:t>Distance to Public Transport</a:t>
            </a:r>
            <a:endParaRPr lang="en-US" sz="2000" b="1" dirty="0"/>
          </a:p>
        </p:txBody>
      </p:sp>
      <p:sp>
        <p:nvSpPr>
          <p:cNvPr id="29" name="TextBox 28">
            <a:extLst>
              <a:ext uri="{FF2B5EF4-FFF2-40B4-BE49-F238E27FC236}">
                <a16:creationId xmlns:a16="http://schemas.microsoft.com/office/drawing/2014/main" id="{73385B89-EB00-5D41-ACEE-7A39573F377D}"/>
              </a:ext>
            </a:extLst>
          </p:cNvPr>
          <p:cNvSpPr txBox="1"/>
          <p:nvPr/>
        </p:nvSpPr>
        <p:spPr>
          <a:xfrm>
            <a:off x="11580794" y="8586582"/>
            <a:ext cx="2732351" cy="707886"/>
          </a:xfrm>
          <a:prstGeom prst="rect">
            <a:avLst/>
          </a:prstGeom>
          <a:noFill/>
        </p:spPr>
        <p:txBody>
          <a:bodyPr wrap="none" rtlCol="0">
            <a:spAutoFit/>
          </a:bodyPr>
          <a:lstStyle/>
          <a:p>
            <a:r>
              <a:rPr lang="en-AU" sz="2000" b="1" dirty="0"/>
              <a:t>Transport Infrastructure</a:t>
            </a:r>
          </a:p>
          <a:p>
            <a:r>
              <a:rPr lang="en-AU" sz="2000" b="1" dirty="0"/>
              <a:t>Investment</a:t>
            </a:r>
            <a:endParaRPr lang="en-US" sz="2000" b="1" dirty="0"/>
          </a:p>
        </p:txBody>
      </p:sp>
    </p:spTree>
    <p:extLst>
      <p:ext uri="{BB962C8B-B14F-4D97-AF65-F5344CB8AC3E}">
        <p14:creationId xmlns:p14="http://schemas.microsoft.com/office/powerpoint/2010/main" val="278340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a:extLst>
              <a:ext uri="{FF2B5EF4-FFF2-40B4-BE49-F238E27FC236}">
                <a16:creationId xmlns:a16="http://schemas.microsoft.com/office/drawing/2014/main" id="{5A794C66-8C99-49A9-B85E-6EFF4CF9401B}"/>
              </a:ext>
            </a:extLst>
          </p:cNvPr>
          <p:cNvGraphicFramePr>
            <a:graphicFrameLocks/>
          </p:cNvGraphicFramePr>
          <p:nvPr>
            <p:extLst>
              <p:ext uri="{D42A27DB-BD31-4B8C-83A1-F6EECF244321}">
                <p14:modId xmlns:p14="http://schemas.microsoft.com/office/powerpoint/2010/main" val="3768856773"/>
              </p:ext>
            </p:extLst>
          </p:nvPr>
        </p:nvGraphicFramePr>
        <p:xfrm>
          <a:off x="1460358" y="2599453"/>
          <a:ext cx="10953892" cy="6414575"/>
        </p:xfrm>
        <a:graphic>
          <a:graphicData uri="http://schemas.openxmlformats.org/drawingml/2006/table">
            <a:tbl>
              <a:tblPr firstRow="1" firstCol="1" bandRow="1">
                <a:tableStyleId>{72833802-FEF1-4C79-8D5D-14CF1EAF98D9}</a:tableStyleId>
              </a:tblPr>
              <a:tblGrid>
                <a:gridCol w="4008947">
                  <a:extLst>
                    <a:ext uri="{9D8B030D-6E8A-4147-A177-3AD203B41FA5}">
                      <a16:colId xmlns:a16="http://schemas.microsoft.com/office/drawing/2014/main" val="4246320327"/>
                    </a:ext>
                  </a:extLst>
                </a:gridCol>
                <a:gridCol w="3137743">
                  <a:extLst>
                    <a:ext uri="{9D8B030D-6E8A-4147-A177-3AD203B41FA5}">
                      <a16:colId xmlns:a16="http://schemas.microsoft.com/office/drawing/2014/main" val="2539222585"/>
                    </a:ext>
                  </a:extLst>
                </a:gridCol>
                <a:gridCol w="3807202">
                  <a:extLst>
                    <a:ext uri="{9D8B030D-6E8A-4147-A177-3AD203B41FA5}">
                      <a16:colId xmlns:a16="http://schemas.microsoft.com/office/drawing/2014/main" val="724992706"/>
                    </a:ext>
                  </a:extLst>
                </a:gridCol>
              </a:tblGrid>
              <a:tr h="1363118">
                <a:tc>
                  <a:txBody>
                    <a:bodyPr/>
                    <a:lstStyle/>
                    <a:p>
                      <a:pPr algn="l">
                        <a:lnSpc>
                          <a:spcPct val="107000"/>
                        </a:lnSpc>
                        <a:spcAft>
                          <a:spcPts val="800"/>
                        </a:spcAft>
                      </a:pPr>
                      <a:r>
                        <a:rPr lang="en-AU" sz="2800" dirty="0">
                          <a:effectLst/>
                        </a:rPr>
                        <a:t>City</a:t>
                      </a:r>
                      <a:endParaRPr lang="en-AU" sz="2800" dirty="0">
                        <a:effectLst/>
                        <a:latin typeface="+mn-lt"/>
                        <a:ea typeface="Calibri" panose="020F0502020204030204" pitchFamily="34" charset="0"/>
                        <a:cs typeface="Times New Roman" panose="02020603050405020304" pitchFamily="18" charset="0"/>
                      </a:endParaRPr>
                    </a:p>
                  </a:txBody>
                  <a:tcPr marL="68580" marR="68580" marT="0" marB="0">
                    <a:solidFill>
                      <a:srgbClr val="960C34"/>
                    </a:solidFill>
                  </a:tcPr>
                </a:tc>
                <a:tc>
                  <a:txBody>
                    <a:bodyPr/>
                    <a:lstStyle/>
                    <a:p>
                      <a:pPr algn="l">
                        <a:lnSpc>
                          <a:spcPct val="107000"/>
                        </a:lnSpc>
                        <a:spcAft>
                          <a:spcPts val="800"/>
                        </a:spcAft>
                      </a:pPr>
                      <a:r>
                        <a:rPr lang="en-AU" sz="2800" b="1" dirty="0">
                          <a:solidFill>
                            <a:schemeClr val="bg1"/>
                          </a:solidFill>
                          <a:effectLst/>
                        </a:rPr>
                        <a:t>Overall score for policy presence (/24)</a:t>
                      </a:r>
                      <a:endParaRPr lang="en-AU"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960C34"/>
                    </a:solidFill>
                  </a:tcPr>
                </a:tc>
                <a:tc>
                  <a:txBody>
                    <a:bodyPr/>
                    <a:lstStyle/>
                    <a:p>
                      <a:pPr algn="l">
                        <a:lnSpc>
                          <a:spcPct val="107000"/>
                        </a:lnSpc>
                        <a:spcAft>
                          <a:spcPts val="800"/>
                        </a:spcAft>
                      </a:pPr>
                      <a:r>
                        <a:rPr lang="en-AU" sz="2800" b="1" dirty="0">
                          <a:solidFill>
                            <a:schemeClr val="bg1"/>
                          </a:solidFill>
                          <a:effectLst/>
                        </a:rPr>
                        <a:t>Overall score for policy quality</a:t>
                      </a:r>
                      <a:r>
                        <a:rPr lang="en-AU" sz="2800" b="1" baseline="30000" dirty="0">
                          <a:solidFill>
                            <a:schemeClr val="bg1"/>
                          </a:solidFill>
                          <a:effectLst/>
                        </a:rPr>
                        <a:t>1 </a:t>
                      </a:r>
                      <a:r>
                        <a:rPr lang="en-AU" sz="2800" b="1" dirty="0">
                          <a:solidFill>
                            <a:schemeClr val="bg1"/>
                          </a:solidFill>
                          <a:effectLst/>
                        </a:rPr>
                        <a:t>(/57)</a:t>
                      </a:r>
                      <a:endParaRPr lang="en-AU" sz="2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960C34"/>
                    </a:solidFill>
                  </a:tcPr>
                </a:tc>
                <a:extLst>
                  <a:ext uri="{0D108BD9-81ED-4DB2-BD59-A6C34878D82A}">
                    <a16:rowId xmlns:a16="http://schemas.microsoft.com/office/drawing/2014/main" val="4153760343"/>
                  </a:ext>
                </a:extLst>
              </a:tr>
              <a:tr h="567725">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Belfast, UK</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24</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39</a:t>
                      </a:r>
                    </a:p>
                  </a:txBody>
                  <a:tcPr marL="68580" marR="68580" marT="0" marB="0"/>
                </a:tc>
                <a:extLst>
                  <a:ext uri="{0D108BD9-81ED-4DB2-BD59-A6C34878D82A}">
                    <a16:rowId xmlns:a16="http://schemas.microsoft.com/office/drawing/2014/main" val="1728855235"/>
                  </a:ext>
                </a:extLst>
              </a:tr>
              <a:tr h="567725">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Valencia, Spain</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21</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42</a:t>
                      </a:r>
                    </a:p>
                  </a:txBody>
                  <a:tcPr marL="68580" marR="68580" marT="0" marB="0"/>
                </a:tc>
                <a:extLst>
                  <a:ext uri="{0D108BD9-81ED-4DB2-BD59-A6C34878D82A}">
                    <a16:rowId xmlns:a16="http://schemas.microsoft.com/office/drawing/2014/main" val="667629058"/>
                  </a:ext>
                </a:extLst>
              </a:tr>
              <a:tr h="567725">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Sydney, Australia</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17</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32.5</a:t>
                      </a:r>
                    </a:p>
                  </a:txBody>
                  <a:tcPr marL="68580" marR="68580" marT="0" marB="0"/>
                </a:tc>
                <a:extLst>
                  <a:ext uri="{0D108BD9-81ED-4DB2-BD59-A6C34878D82A}">
                    <a16:rowId xmlns:a16="http://schemas.microsoft.com/office/drawing/2014/main" val="424194775"/>
                  </a:ext>
                </a:extLst>
              </a:tr>
              <a:tr h="567725">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Sao Paulo, Brazil</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16.5</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30</a:t>
                      </a:r>
                    </a:p>
                  </a:txBody>
                  <a:tcPr marL="68580" marR="68580" marT="0" marB="0"/>
                </a:tc>
                <a:extLst>
                  <a:ext uri="{0D108BD9-81ED-4DB2-BD59-A6C34878D82A}">
                    <a16:rowId xmlns:a16="http://schemas.microsoft.com/office/drawing/2014/main" val="4176187075"/>
                  </a:ext>
                </a:extLst>
              </a:tr>
              <a:tr h="567725">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Cologne, Germany</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14</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a16="http://schemas.microsoft.com/office/drawing/2014/main" val="3307491649"/>
                  </a:ext>
                </a:extLst>
              </a:tr>
              <a:tr h="555181">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Auckland, New Zealand</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13.5</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23</a:t>
                      </a:r>
                    </a:p>
                  </a:txBody>
                  <a:tcPr marL="68580" marR="68580" marT="0" marB="0"/>
                </a:tc>
                <a:extLst>
                  <a:ext uri="{0D108BD9-81ED-4DB2-BD59-A6C34878D82A}">
                    <a16:rowId xmlns:a16="http://schemas.microsoft.com/office/drawing/2014/main" val="2199090671"/>
                  </a:ext>
                </a:extLst>
              </a:tr>
              <a:tr h="567725">
                <a:tc>
                  <a:txBody>
                    <a:bodyPr/>
                    <a:lstStyle/>
                    <a:p>
                      <a:pPr algn="l">
                        <a:lnSpc>
                          <a:spcPct val="107000"/>
                        </a:lnSpc>
                        <a:spcAft>
                          <a:spcPts val="800"/>
                        </a:spcAft>
                      </a:pPr>
                      <a:r>
                        <a:rPr lang="en-AU" sz="2800" dirty="0">
                          <a:effectLst/>
                        </a:rPr>
                        <a:t>Baltimore, USA</a:t>
                      </a:r>
                      <a:endParaRPr lang="en-AU"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12</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5.5</a:t>
                      </a:r>
                    </a:p>
                  </a:txBody>
                  <a:tcPr marL="68580" marR="68580" marT="0" marB="0"/>
                </a:tc>
                <a:extLst>
                  <a:ext uri="{0D108BD9-81ED-4DB2-BD59-A6C34878D82A}">
                    <a16:rowId xmlns:a16="http://schemas.microsoft.com/office/drawing/2014/main" val="1048228902"/>
                  </a:ext>
                </a:extLst>
              </a:tr>
              <a:tr h="500008">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Bangkok, Thailand</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7</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3</a:t>
                      </a:r>
                    </a:p>
                  </a:txBody>
                  <a:tcPr marL="68580" marR="68580" marT="0" marB="0"/>
                </a:tc>
                <a:extLst>
                  <a:ext uri="{0D108BD9-81ED-4DB2-BD59-A6C34878D82A}">
                    <a16:rowId xmlns:a16="http://schemas.microsoft.com/office/drawing/2014/main" val="2666748493"/>
                  </a:ext>
                </a:extLst>
              </a:tr>
              <a:tr h="583341">
                <a:tc>
                  <a:txBody>
                    <a:bodyPr/>
                    <a:lstStyle/>
                    <a:p>
                      <a:pPr algn="l">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Maiduguri, Nigeria</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5.5</a:t>
                      </a:r>
                    </a:p>
                  </a:txBody>
                  <a:tcPr marL="68580" marR="68580" marT="0" marB="0"/>
                </a:tc>
                <a:tc>
                  <a:txBody>
                    <a:bodyPr/>
                    <a:lstStyle/>
                    <a:p>
                      <a:pPr algn="ctr">
                        <a:lnSpc>
                          <a:spcPct val="107000"/>
                        </a:lnSpc>
                        <a:spcAft>
                          <a:spcPts val="800"/>
                        </a:spcAft>
                      </a:pPr>
                      <a:r>
                        <a:rPr lang="en-AU" sz="2800" dirty="0">
                          <a:effectLst/>
                          <a:latin typeface="+mn-lt"/>
                          <a:ea typeface="Calibri" panose="020F0502020204030204" pitchFamily="34" charset="0"/>
                          <a:cs typeface="Times New Roman" panose="02020603050405020304" pitchFamily="18" charset="0"/>
                        </a:rPr>
                        <a:t>6</a:t>
                      </a:r>
                    </a:p>
                  </a:txBody>
                  <a:tcPr marL="68580" marR="68580" marT="0" marB="0"/>
                </a:tc>
                <a:extLst>
                  <a:ext uri="{0D108BD9-81ED-4DB2-BD59-A6C34878D82A}">
                    <a16:rowId xmlns:a16="http://schemas.microsoft.com/office/drawing/2014/main" val="1816484010"/>
                  </a:ext>
                </a:extLst>
              </a:tr>
            </a:tbl>
          </a:graphicData>
        </a:graphic>
      </p:graphicFrame>
      <p:graphicFrame>
        <p:nvGraphicFramePr>
          <p:cNvPr id="6" name="Table 5">
            <a:extLst>
              <a:ext uri="{FF2B5EF4-FFF2-40B4-BE49-F238E27FC236}">
                <a16:creationId xmlns:a16="http://schemas.microsoft.com/office/drawing/2014/main" id="{C0F351A2-C3AC-4BC5-9C73-C14632832ED8}"/>
              </a:ext>
            </a:extLst>
          </p:cNvPr>
          <p:cNvGraphicFramePr>
            <a:graphicFrameLocks noGrp="1"/>
          </p:cNvGraphicFramePr>
          <p:nvPr>
            <p:extLst>
              <p:ext uri="{D42A27DB-BD31-4B8C-83A1-F6EECF244321}">
                <p14:modId xmlns:p14="http://schemas.microsoft.com/office/powerpoint/2010/main" val="1113457559"/>
              </p:ext>
            </p:extLst>
          </p:nvPr>
        </p:nvGraphicFramePr>
        <p:xfrm>
          <a:off x="1460358" y="9265029"/>
          <a:ext cx="13003664" cy="366310"/>
        </p:xfrm>
        <a:graphic>
          <a:graphicData uri="http://schemas.openxmlformats.org/drawingml/2006/table">
            <a:tbl>
              <a:tblPr>
                <a:tableStyleId>{5C22544A-7EE6-4342-B048-85BDC9FD1C3A}</a:tableStyleId>
              </a:tblPr>
              <a:tblGrid>
                <a:gridCol w="13003664">
                  <a:extLst>
                    <a:ext uri="{9D8B030D-6E8A-4147-A177-3AD203B41FA5}">
                      <a16:colId xmlns:a16="http://schemas.microsoft.com/office/drawing/2014/main" val="4191897223"/>
                    </a:ext>
                  </a:extLst>
                </a:gridCol>
              </a:tblGrid>
              <a:tr h="366310">
                <a:tc>
                  <a:txBody>
                    <a:bodyPr/>
                    <a:lstStyle/>
                    <a:p>
                      <a:pPr algn="just">
                        <a:lnSpc>
                          <a:spcPct val="100000"/>
                        </a:lnSpc>
                        <a:spcAft>
                          <a:spcPts val="800"/>
                        </a:spcAft>
                      </a:pPr>
                      <a:r>
                        <a:rPr lang="en-AU" sz="2000" baseline="30000" dirty="0">
                          <a:effectLst/>
                        </a:rPr>
                        <a:t>1</a:t>
                      </a:r>
                      <a:r>
                        <a:rPr lang="en-AU" sz="2000" dirty="0">
                          <a:effectLst/>
                        </a:rPr>
                        <a:t> assessed whether policy was aligned with consensus evidence on healthy cities and was specific and measurable</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274917757"/>
                  </a:ext>
                </a:extLst>
              </a:tr>
            </a:tbl>
          </a:graphicData>
        </a:graphic>
      </p:graphicFrame>
      <p:sp>
        <p:nvSpPr>
          <p:cNvPr id="9" name="Title 1">
            <a:extLst>
              <a:ext uri="{FF2B5EF4-FFF2-40B4-BE49-F238E27FC236}">
                <a16:creationId xmlns:a16="http://schemas.microsoft.com/office/drawing/2014/main" id="{D8871F7F-132F-F442-B4DD-88870A2997D4}"/>
              </a:ext>
            </a:extLst>
          </p:cNvPr>
          <p:cNvSpPr>
            <a:spLocks noGrp="1"/>
          </p:cNvSpPr>
          <p:nvPr>
            <p:ph type="title"/>
          </p:nvPr>
        </p:nvSpPr>
        <p:spPr>
          <a:xfrm>
            <a:off x="1417911" y="936550"/>
            <a:ext cx="10694062" cy="1477328"/>
          </a:xfrm>
        </p:spPr>
        <p:txBody>
          <a:bodyPr/>
          <a:lstStyle/>
          <a:p>
            <a:r>
              <a:rPr lang="en-AU" sz="4800" dirty="0"/>
              <a:t>Comparison of cities: </a:t>
            </a:r>
            <a:br>
              <a:rPr lang="en-AU" sz="4800" dirty="0"/>
            </a:br>
            <a:r>
              <a:rPr lang="en-AU" sz="4800" dirty="0"/>
              <a:t>Policy frameworks varied substantially</a:t>
            </a:r>
          </a:p>
        </p:txBody>
      </p:sp>
      <p:pic>
        <p:nvPicPr>
          <p:cNvPr id="10" name="Picture Placeholder 7" descr="Shape&#10;&#10;Description automatically generated with medium confidence">
            <a:extLst>
              <a:ext uri="{FF2B5EF4-FFF2-40B4-BE49-F238E27FC236}">
                <a16:creationId xmlns:a16="http://schemas.microsoft.com/office/drawing/2014/main" id="{E44DD0F9-9BCD-0C42-AA51-CEEF94A9E4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79600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1AD4-B2F5-4E0D-8739-70DA73591956}"/>
              </a:ext>
            </a:extLst>
          </p:cNvPr>
          <p:cNvSpPr>
            <a:spLocks noGrp="1"/>
          </p:cNvSpPr>
          <p:nvPr>
            <p:ph type="title"/>
          </p:nvPr>
        </p:nvSpPr>
        <p:spPr>
          <a:xfrm>
            <a:off x="1417911" y="936550"/>
            <a:ext cx="10694062" cy="738664"/>
          </a:xfrm>
        </p:spPr>
        <p:txBody>
          <a:bodyPr/>
          <a:lstStyle/>
          <a:p>
            <a:r>
              <a:rPr lang="en-AU" sz="4800" dirty="0"/>
              <a:t>Policy gaps need to be addressed</a:t>
            </a:r>
          </a:p>
        </p:txBody>
      </p:sp>
      <p:graphicFrame>
        <p:nvGraphicFramePr>
          <p:cNvPr id="6" name="Table 6">
            <a:extLst>
              <a:ext uri="{FF2B5EF4-FFF2-40B4-BE49-F238E27FC236}">
                <a16:creationId xmlns:a16="http://schemas.microsoft.com/office/drawing/2014/main" id="{5F994D1E-CCB8-4C4E-93FC-FAA86C14A132}"/>
              </a:ext>
            </a:extLst>
          </p:cNvPr>
          <p:cNvGraphicFramePr>
            <a:graphicFrameLocks noGrp="1"/>
          </p:cNvGraphicFramePr>
          <p:nvPr>
            <p:extLst>
              <p:ext uri="{D42A27DB-BD31-4B8C-83A1-F6EECF244321}">
                <p14:modId xmlns:p14="http://schemas.microsoft.com/office/powerpoint/2010/main" val="1562110568"/>
              </p:ext>
            </p:extLst>
          </p:nvPr>
        </p:nvGraphicFramePr>
        <p:xfrm>
          <a:off x="1417910" y="1844676"/>
          <a:ext cx="18082939" cy="7725663"/>
        </p:xfrm>
        <a:graphic>
          <a:graphicData uri="http://schemas.openxmlformats.org/drawingml/2006/table">
            <a:tbl>
              <a:tblPr firstRow="1" bandRow="1">
                <a:tableStyleId>{72833802-FEF1-4C79-8D5D-14CF1EAF98D9}</a:tableStyleId>
              </a:tblPr>
              <a:tblGrid>
                <a:gridCol w="5558280">
                  <a:extLst>
                    <a:ext uri="{9D8B030D-6E8A-4147-A177-3AD203B41FA5}">
                      <a16:colId xmlns:a16="http://schemas.microsoft.com/office/drawing/2014/main" val="4166801527"/>
                    </a:ext>
                  </a:extLst>
                </a:gridCol>
                <a:gridCol w="9414393">
                  <a:extLst>
                    <a:ext uri="{9D8B030D-6E8A-4147-A177-3AD203B41FA5}">
                      <a16:colId xmlns:a16="http://schemas.microsoft.com/office/drawing/2014/main" val="2654166596"/>
                    </a:ext>
                  </a:extLst>
                </a:gridCol>
                <a:gridCol w="3110266">
                  <a:extLst>
                    <a:ext uri="{9D8B030D-6E8A-4147-A177-3AD203B41FA5}">
                      <a16:colId xmlns:a16="http://schemas.microsoft.com/office/drawing/2014/main" val="3232717410"/>
                    </a:ext>
                  </a:extLst>
                </a:gridCol>
              </a:tblGrid>
              <a:tr h="930148">
                <a:tc>
                  <a:txBody>
                    <a:bodyPr/>
                    <a:lstStyle/>
                    <a:p>
                      <a:r>
                        <a:rPr lang="en-AU" sz="2800" dirty="0"/>
                        <a:t>Indicators</a:t>
                      </a:r>
                    </a:p>
                  </a:txBody>
                  <a:tcPr anchor="ctr">
                    <a:lnT w="12700" cap="flat" cmpd="sng" algn="ctr">
                      <a:solidFill>
                        <a:srgbClr val="960C34"/>
                      </a:solidFill>
                      <a:prstDash val="solid"/>
                      <a:round/>
                      <a:headEnd type="none" w="med" len="med"/>
                      <a:tailEnd type="none" w="med" len="med"/>
                    </a:lnT>
                    <a:solidFill>
                      <a:srgbClr val="960C34"/>
                    </a:solidFill>
                  </a:tcPr>
                </a:tc>
                <a:tc>
                  <a:txBody>
                    <a:bodyPr/>
                    <a:lstStyle/>
                    <a:p>
                      <a:r>
                        <a:rPr lang="en-AU" sz="2800" dirty="0"/>
                        <a:t>Example measures</a:t>
                      </a:r>
                    </a:p>
                  </a:txBody>
                  <a:tcPr anchor="ctr">
                    <a:lnT w="12700" cap="flat" cmpd="sng" algn="ctr">
                      <a:solidFill>
                        <a:srgbClr val="960C34"/>
                      </a:solidFill>
                      <a:prstDash val="solid"/>
                      <a:round/>
                      <a:headEnd type="none" w="med" len="med"/>
                      <a:tailEnd type="none" w="med" len="med"/>
                    </a:lnT>
                    <a:solidFill>
                      <a:srgbClr val="960C34"/>
                    </a:solidFill>
                  </a:tcPr>
                </a:tc>
                <a:tc>
                  <a:txBody>
                    <a:bodyPr/>
                    <a:lstStyle/>
                    <a:p>
                      <a:r>
                        <a:rPr lang="en-AU" sz="2800" dirty="0"/>
                        <a:t>% of 25 cities with a relevant policy</a:t>
                      </a:r>
                    </a:p>
                  </a:txBody>
                  <a:tcPr anchor="ctr">
                    <a:lnT w="12700" cap="flat" cmpd="sng" algn="ctr">
                      <a:solidFill>
                        <a:srgbClr val="960C34"/>
                      </a:solidFill>
                      <a:prstDash val="solid"/>
                      <a:round/>
                      <a:headEnd type="none" w="med" len="med"/>
                      <a:tailEnd type="none" w="med" len="med"/>
                    </a:lnT>
                    <a:solidFill>
                      <a:srgbClr val="960C34"/>
                    </a:solidFill>
                  </a:tcPr>
                </a:tc>
                <a:extLst>
                  <a:ext uri="{0D108BD9-81ED-4DB2-BD59-A6C34878D82A}">
                    <a16:rowId xmlns:a16="http://schemas.microsoft.com/office/drawing/2014/main" val="364831765"/>
                  </a:ext>
                </a:extLst>
              </a:tr>
              <a:tr h="1010061">
                <a:tc rowSpan="2">
                  <a:txBody>
                    <a:bodyPr/>
                    <a:lstStyle/>
                    <a:p>
                      <a:r>
                        <a:rPr lang="en-AU" sz="2800" dirty="0"/>
                        <a:t>Integrated planning</a:t>
                      </a:r>
                    </a:p>
                  </a:txBody>
                  <a:tcPr>
                    <a:lnB w="12700" cap="flat" cmpd="sng" algn="ctr">
                      <a:solidFill>
                        <a:schemeClr val="accent2"/>
                      </a:solidFill>
                      <a:prstDash val="solid"/>
                      <a:round/>
                      <a:headEnd type="none" w="med" len="med"/>
                      <a:tailEnd type="none" w="med" len="med"/>
                    </a:lnB>
                    <a:solidFill>
                      <a:schemeClr val="bg1"/>
                    </a:solidFill>
                  </a:tcPr>
                </a:tc>
                <a:tc>
                  <a:txBody>
                    <a:bodyPr/>
                    <a:lstStyle/>
                    <a:p>
                      <a:r>
                        <a:rPr lang="en-AU" sz="2800" b="0" u="none" strike="noStrike" baseline="0" dirty="0">
                          <a:solidFill>
                            <a:schemeClr val="dk1"/>
                          </a:solidFill>
                        </a:rPr>
                        <a:t>Specific </a:t>
                      </a:r>
                      <a:r>
                        <a:rPr lang="en-AU" sz="2800" b="1" u="none" strike="noStrike" baseline="0" dirty="0">
                          <a:solidFill>
                            <a:schemeClr val="dk1"/>
                          </a:solidFill>
                        </a:rPr>
                        <a:t>health-focused actions </a:t>
                      </a:r>
                      <a:r>
                        <a:rPr lang="en-AU" sz="2800" b="0" u="none" strike="noStrike" baseline="0" dirty="0">
                          <a:solidFill>
                            <a:schemeClr val="dk1"/>
                          </a:solidFill>
                        </a:rPr>
                        <a:t>in metropolitan urban policy</a:t>
                      </a:r>
                      <a:endParaRPr lang="en-AU" sz="2800" dirty="0"/>
                    </a:p>
                  </a:txBody>
                  <a:tcPr>
                    <a:solidFill>
                      <a:schemeClr val="bg1"/>
                    </a:solidFill>
                  </a:tcPr>
                </a:tc>
                <a:tc>
                  <a:txBody>
                    <a:bodyPr/>
                    <a:lstStyle/>
                    <a:p>
                      <a:pPr algn="ctr"/>
                      <a:r>
                        <a:rPr lang="en-AU" sz="2800" dirty="0"/>
                        <a:t>64%</a:t>
                      </a:r>
                    </a:p>
                  </a:txBody>
                  <a:tcPr>
                    <a:solidFill>
                      <a:schemeClr val="bg1"/>
                    </a:solidFill>
                  </a:tcPr>
                </a:tc>
                <a:extLst>
                  <a:ext uri="{0D108BD9-81ED-4DB2-BD59-A6C34878D82A}">
                    <a16:rowId xmlns:a16="http://schemas.microsoft.com/office/drawing/2014/main" val="4202839785"/>
                  </a:ext>
                </a:extLst>
              </a:tr>
              <a:tr h="1010061">
                <a:tc vMerge="1">
                  <a:txBody>
                    <a:bodyPr/>
                    <a:lstStyle/>
                    <a:p>
                      <a:endParaRPr lang="en-AU" dirty="0"/>
                    </a:p>
                  </a:txBody>
                  <a:tcPr/>
                </a:tc>
                <a:tc>
                  <a:txBody>
                    <a:bodyPr/>
                    <a:lstStyle/>
                    <a:p>
                      <a:r>
                        <a:rPr lang="en-AU" sz="2800" b="1" u="none" strike="noStrike" baseline="0" dirty="0">
                          <a:solidFill>
                            <a:schemeClr val="dk1"/>
                          </a:solidFill>
                        </a:rPr>
                        <a:t>Health Impact Assessment </a:t>
                      </a:r>
                      <a:r>
                        <a:rPr lang="en-AU" sz="2800" b="0" u="none" strike="noStrike" baseline="0" dirty="0">
                          <a:solidFill>
                            <a:schemeClr val="dk1"/>
                          </a:solidFill>
                        </a:rPr>
                        <a:t>requirements in urban or transport policy/legislation</a:t>
                      </a:r>
                      <a:endParaRPr lang="en-AU" sz="2800" dirty="0"/>
                    </a:p>
                  </a:txBody>
                  <a:tcPr>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AU" sz="2800" dirty="0"/>
                        <a:t>16%</a:t>
                      </a:r>
                    </a:p>
                  </a:txBody>
                  <a:tcPr>
                    <a:solidFill>
                      <a:schemeClr val="bg1"/>
                    </a:solidFill>
                  </a:tcPr>
                </a:tc>
                <a:extLst>
                  <a:ext uri="{0D108BD9-81ED-4DB2-BD59-A6C34878D82A}">
                    <a16:rowId xmlns:a16="http://schemas.microsoft.com/office/drawing/2014/main" val="922688546"/>
                  </a:ext>
                </a:extLst>
              </a:tr>
              <a:tr h="561144">
                <a:tc>
                  <a:txBody>
                    <a:bodyPr/>
                    <a:lstStyle/>
                    <a:p>
                      <a:r>
                        <a:rPr lang="en-AU" sz="2800" dirty="0"/>
                        <a:t>Air pollution</a:t>
                      </a:r>
                    </a:p>
                  </a:txBody>
                  <a:tcPr>
                    <a:lnT w="12700" cap="flat" cmpd="sng" algn="ctr">
                      <a:solidFill>
                        <a:schemeClr val="accent2"/>
                      </a:solidFill>
                      <a:prstDash val="solid"/>
                      <a:round/>
                      <a:headEnd type="none" w="med" len="med"/>
                      <a:tailEnd type="none" w="med" len="med"/>
                    </a:lnT>
                    <a:solidFill>
                      <a:schemeClr val="bg1"/>
                    </a:solidFill>
                  </a:tcPr>
                </a:tc>
                <a:tc>
                  <a:txBody>
                    <a:bodyPr/>
                    <a:lstStyle/>
                    <a:p>
                      <a:r>
                        <a:rPr lang="en-AU" sz="2800" b="1" u="none" strike="noStrike" baseline="0" dirty="0">
                          <a:solidFill>
                            <a:schemeClr val="dk1"/>
                          </a:solidFill>
                        </a:rPr>
                        <a:t>Air pollution policies </a:t>
                      </a:r>
                      <a:r>
                        <a:rPr lang="en-AU" sz="2800" b="0" u="none" strike="noStrike" baseline="0" dirty="0">
                          <a:solidFill>
                            <a:schemeClr val="dk1"/>
                          </a:solidFill>
                        </a:rPr>
                        <a:t>related to transport planning</a:t>
                      </a:r>
                      <a:endParaRPr lang="en-AU" sz="2800" dirty="0"/>
                    </a:p>
                  </a:txBody>
                  <a:tcPr>
                    <a:lnT w="12700" cap="flat" cmpd="sng" algn="ctr">
                      <a:solidFill>
                        <a:schemeClr val="accent2"/>
                      </a:solidFill>
                      <a:prstDash val="solid"/>
                      <a:round/>
                      <a:headEnd type="none" w="med" len="med"/>
                      <a:tailEnd type="none" w="med" len="med"/>
                    </a:lnT>
                    <a:solidFill>
                      <a:schemeClr val="bg1"/>
                    </a:solidFill>
                  </a:tcPr>
                </a:tc>
                <a:tc>
                  <a:txBody>
                    <a:bodyPr/>
                    <a:lstStyle/>
                    <a:p>
                      <a:pPr algn="ctr"/>
                      <a:r>
                        <a:rPr lang="en-AU" sz="2800" dirty="0"/>
                        <a:t>80%</a:t>
                      </a:r>
                    </a:p>
                  </a:txBody>
                  <a:tcPr>
                    <a:solidFill>
                      <a:schemeClr val="bg1"/>
                    </a:solidFill>
                  </a:tcPr>
                </a:tc>
                <a:extLst>
                  <a:ext uri="{0D108BD9-81ED-4DB2-BD59-A6C34878D82A}">
                    <a16:rowId xmlns:a16="http://schemas.microsoft.com/office/drawing/2014/main" val="272696867"/>
                  </a:ext>
                </a:extLst>
              </a:tr>
              <a:tr h="930148">
                <a:tc>
                  <a:txBody>
                    <a:bodyPr/>
                    <a:lstStyle/>
                    <a:p>
                      <a:r>
                        <a:rPr lang="en-AU" sz="2800" dirty="0"/>
                        <a:t>Destination accessibility</a:t>
                      </a:r>
                    </a:p>
                  </a:txBody>
                  <a:tcPr>
                    <a:solidFill>
                      <a:schemeClr val="bg1"/>
                    </a:solidFill>
                  </a:tcPr>
                </a:tc>
                <a:tc>
                  <a:txBody>
                    <a:bodyPr/>
                    <a:lstStyle/>
                    <a:p>
                      <a:r>
                        <a:rPr lang="en-AU" sz="2800" b="0" i="0" u="none" strike="noStrike" baseline="0" dirty="0">
                          <a:solidFill>
                            <a:schemeClr val="tx1"/>
                          </a:solidFill>
                          <a:latin typeface="+mn-lt"/>
                          <a:ea typeface="+mn-ea"/>
                          <a:cs typeface="+mn-cs"/>
                        </a:rPr>
                        <a:t>Requirements for </a:t>
                      </a:r>
                      <a:r>
                        <a:rPr lang="en-AU" sz="2800" b="1" i="0" u="none" strike="noStrike" baseline="0" dirty="0">
                          <a:solidFill>
                            <a:schemeClr val="tx1"/>
                          </a:solidFill>
                          <a:latin typeface="+mn-lt"/>
                          <a:ea typeface="+mn-ea"/>
                          <a:cs typeface="+mn-cs"/>
                        </a:rPr>
                        <a:t>public transport access to employment/ key infrastructure</a:t>
                      </a:r>
                      <a:endParaRPr lang="en-AU" sz="2800" b="1" dirty="0"/>
                    </a:p>
                  </a:txBody>
                  <a:tcPr>
                    <a:solidFill>
                      <a:schemeClr val="bg1"/>
                    </a:solidFill>
                  </a:tcPr>
                </a:tc>
                <a:tc>
                  <a:txBody>
                    <a:bodyPr/>
                    <a:lstStyle/>
                    <a:p>
                      <a:pPr algn="ctr"/>
                      <a:r>
                        <a:rPr lang="en-AU" sz="2800" dirty="0"/>
                        <a:t>64%</a:t>
                      </a:r>
                    </a:p>
                  </a:txBody>
                  <a:tcPr>
                    <a:solidFill>
                      <a:schemeClr val="bg1"/>
                    </a:solidFill>
                  </a:tcPr>
                </a:tc>
                <a:extLst>
                  <a:ext uri="{0D108BD9-81ED-4DB2-BD59-A6C34878D82A}">
                    <a16:rowId xmlns:a16="http://schemas.microsoft.com/office/drawing/2014/main" val="474426042"/>
                  </a:ext>
                </a:extLst>
              </a:tr>
              <a:tr h="561144">
                <a:tc rowSpan="2">
                  <a:txBody>
                    <a:bodyPr/>
                    <a:lstStyle/>
                    <a:p>
                      <a:r>
                        <a:rPr lang="en-AU" sz="2800" dirty="0"/>
                        <a:t>Design</a:t>
                      </a:r>
                    </a:p>
                  </a:txBody>
                  <a:tcPr>
                    <a:lnB w="12700" cap="flat" cmpd="sng" algn="ctr">
                      <a:solidFill>
                        <a:schemeClr val="accent2"/>
                      </a:solidFill>
                      <a:prstDash val="solid"/>
                      <a:round/>
                      <a:headEnd type="none" w="med" len="med"/>
                      <a:tailEnd type="none" w="med" len="med"/>
                    </a:lnB>
                    <a:solidFill>
                      <a:schemeClr val="bg1"/>
                    </a:solidFill>
                  </a:tcPr>
                </a:tc>
                <a:tc>
                  <a:txBody>
                    <a:bodyPr/>
                    <a:lstStyle/>
                    <a:p>
                      <a:r>
                        <a:rPr lang="en-AU" sz="2800" b="1" dirty="0"/>
                        <a:t>Public open space </a:t>
                      </a:r>
                      <a:r>
                        <a:rPr lang="en-AU" sz="2800" dirty="0"/>
                        <a:t>access requirements</a:t>
                      </a:r>
                    </a:p>
                  </a:txBody>
                  <a:tcPr>
                    <a:solidFill>
                      <a:schemeClr val="bg1"/>
                    </a:solidFill>
                  </a:tcPr>
                </a:tc>
                <a:tc>
                  <a:txBody>
                    <a:bodyPr/>
                    <a:lstStyle/>
                    <a:p>
                      <a:pPr algn="ctr"/>
                      <a:r>
                        <a:rPr lang="en-AU" sz="2800" dirty="0"/>
                        <a:t>76%</a:t>
                      </a:r>
                    </a:p>
                  </a:txBody>
                  <a:tcPr>
                    <a:solidFill>
                      <a:schemeClr val="bg1"/>
                    </a:solidFill>
                  </a:tcPr>
                </a:tc>
                <a:extLst>
                  <a:ext uri="{0D108BD9-81ED-4DB2-BD59-A6C34878D82A}">
                    <a16:rowId xmlns:a16="http://schemas.microsoft.com/office/drawing/2014/main" val="2011402215"/>
                  </a:ext>
                </a:extLst>
              </a:tr>
              <a:tr h="561144">
                <a:tc vMerge="1">
                  <a:txBody>
                    <a:bodyPr/>
                    <a:lstStyle/>
                    <a:p>
                      <a:r>
                        <a:rPr lang="en-AU" sz="2400" dirty="0"/>
                        <a:t>Design</a:t>
                      </a:r>
                    </a:p>
                  </a:txBody>
                  <a:tcPr>
                    <a:solidFill>
                      <a:schemeClr val="bg1"/>
                    </a:solidFill>
                  </a:tcPr>
                </a:tc>
                <a:tc>
                  <a:txBody>
                    <a:bodyPr/>
                    <a:lstStyle/>
                    <a:p>
                      <a:r>
                        <a:rPr lang="en-AU" sz="2800" b="1" i="0" u="none" strike="noStrike" baseline="0" dirty="0">
                          <a:solidFill>
                            <a:schemeClr val="tx1"/>
                          </a:solidFill>
                          <a:latin typeface="+mn-lt"/>
                          <a:ea typeface="+mn-ea"/>
                          <a:cs typeface="+mn-cs"/>
                        </a:rPr>
                        <a:t>Street connectivity </a:t>
                      </a:r>
                      <a:r>
                        <a:rPr lang="en-AU" sz="2800" b="0" i="0" u="none" strike="noStrike" baseline="0" dirty="0">
                          <a:solidFill>
                            <a:schemeClr val="tx1"/>
                          </a:solidFill>
                          <a:latin typeface="+mn-lt"/>
                          <a:ea typeface="+mn-ea"/>
                          <a:cs typeface="+mn-cs"/>
                        </a:rPr>
                        <a:t>requirements</a:t>
                      </a:r>
                      <a:endParaRPr lang="en-AU" sz="2800" dirty="0"/>
                    </a:p>
                  </a:txBody>
                  <a:tcPr>
                    <a:solidFill>
                      <a:schemeClr val="bg1"/>
                    </a:solidFill>
                  </a:tcPr>
                </a:tc>
                <a:tc>
                  <a:txBody>
                    <a:bodyPr/>
                    <a:lstStyle/>
                    <a:p>
                      <a:pPr algn="ctr"/>
                      <a:r>
                        <a:rPr lang="en-AU" sz="2800" dirty="0"/>
                        <a:t>40%</a:t>
                      </a:r>
                    </a:p>
                  </a:txBody>
                  <a:tcPr>
                    <a:solidFill>
                      <a:schemeClr val="bg1"/>
                    </a:solidFill>
                  </a:tcPr>
                </a:tc>
                <a:extLst>
                  <a:ext uri="{0D108BD9-81ED-4DB2-BD59-A6C34878D82A}">
                    <a16:rowId xmlns:a16="http://schemas.microsoft.com/office/drawing/2014/main" val="3063318934"/>
                  </a:ext>
                </a:extLst>
              </a:tr>
              <a:tr h="561144">
                <a:tc>
                  <a:txBody>
                    <a:bodyPr/>
                    <a:lstStyle/>
                    <a:p>
                      <a:r>
                        <a:rPr lang="en-AU" sz="2800" dirty="0"/>
                        <a:t>Density</a:t>
                      </a:r>
                    </a:p>
                  </a:txBody>
                  <a:tcPr>
                    <a:lnT w="12700" cap="flat" cmpd="sng" algn="ctr">
                      <a:solidFill>
                        <a:schemeClr val="accent2"/>
                      </a:solidFill>
                      <a:prstDash val="solid"/>
                      <a:round/>
                      <a:headEnd type="none" w="med" len="med"/>
                      <a:tailEnd type="none" w="med" len="med"/>
                    </a:lnT>
                    <a:solidFill>
                      <a:schemeClr val="bg1"/>
                    </a:solidFill>
                  </a:tcPr>
                </a:tc>
                <a:tc>
                  <a:txBody>
                    <a:bodyPr/>
                    <a:lstStyle/>
                    <a:p>
                      <a:r>
                        <a:rPr lang="en-AU" sz="2800" b="1" i="0" u="none" strike="noStrike" baseline="0" dirty="0">
                          <a:solidFill>
                            <a:schemeClr val="tx1"/>
                          </a:solidFill>
                          <a:latin typeface="+mn-lt"/>
                          <a:ea typeface="+mn-ea"/>
                          <a:cs typeface="+mn-cs"/>
                        </a:rPr>
                        <a:t>Housing density </a:t>
                      </a:r>
                      <a:r>
                        <a:rPr lang="en-AU" sz="2800" b="0" i="0" u="none" strike="noStrike" baseline="0" dirty="0">
                          <a:solidFill>
                            <a:schemeClr val="tx1"/>
                          </a:solidFill>
                          <a:latin typeface="+mn-lt"/>
                          <a:ea typeface="+mn-ea"/>
                          <a:cs typeface="+mn-cs"/>
                        </a:rPr>
                        <a:t>requirements</a:t>
                      </a:r>
                      <a:endParaRPr lang="en-AU" sz="2800" dirty="0"/>
                    </a:p>
                  </a:txBody>
                  <a:tcPr>
                    <a:solidFill>
                      <a:schemeClr val="bg1"/>
                    </a:solidFill>
                  </a:tcPr>
                </a:tc>
                <a:tc>
                  <a:txBody>
                    <a:bodyPr/>
                    <a:lstStyle/>
                    <a:p>
                      <a:pPr algn="ctr"/>
                      <a:r>
                        <a:rPr lang="en-AU" sz="2800" dirty="0"/>
                        <a:t>76%</a:t>
                      </a:r>
                    </a:p>
                  </a:txBody>
                  <a:tcPr>
                    <a:solidFill>
                      <a:schemeClr val="bg1"/>
                    </a:solidFill>
                  </a:tcPr>
                </a:tc>
                <a:extLst>
                  <a:ext uri="{0D108BD9-81ED-4DB2-BD59-A6C34878D82A}">
                    <a16:rowId xmlns:a16="http://schemas.microsoft.com/office/drawing/2014/main" val="3285459382"/>
                  </a:ext>
                </a:extLst>
              </a:tr>
              <a:tr h="561144">
                <a:tc>
                  <a:txBody>
                    <a:bodyPr/>
                    <a:lstStyle/>
                    <a:p>
                      <a:r>
                        <a:rPr lang="en-AU" sz="2800" dirty="0"/>
                        <a:t>Distance to PT</a:t>
                      </a:r>
                    </a:p>
                  </a:txBody>
                  <a:tcPr>
                    <a:solidFill>
                      <a:schemeClr val="bg1"/>
                    </a:solidFill>
                  </a:tcPr>
                </a:tc>
                <a:tc>
                  <a:txBody>
                    <a:bodyPr/>
                    <a:lstStyle/>
                    <a:p>
                      <a:r>
                        <a:rPr lang="en-AU" sz="2800" b="1" i="0" u="none" strike="noStrike" baseline="0" dirty="0">
                          <a:solidFill>
                            <a:schemeClr val="tx1"/>
                          </a:solidFill>
                          <a:latin typeface="+mn-lt"/>
                          <a:ea typeface="+mn-ea"/>
                          <a:cs typeface="+mn-cs"/>
                        </a:rPr>
                        <a:t>Public transport access </a:t>
                      </a:r>
                      <a:r>
                        <a:rPr lang="en-AU" sz="2800" b="0" i="0" u="none" strike="noStrike" baseline="0" dirty="0">
                          <a:solidFill>
                            <a:schemeClr val="tx1"/>
                          </a:solidFill>
                          <a:latin typeface="+mn-lt"/>
                          <a:ea typeface="+mn-ea"/>
                          <a:cs typeface="+mn-cs"/>
                        </a:rPr>
                        <a:t>requirements</a:t>
                      </a:r>
                      <a:endParaRPr lang="en-AU" sz="2800" dirty="0"/>
                    </a:p>
                  </a:txBody>
                  <a:tcPr>
                    <a:solidFill>
                      <a:schemeClr val="bg1"/>
                    </a:solidFill>
                  </a:tcPr>
                </a:tc>
                <a:tc>
                  <a:txBody>
                    <a:bodyPr/>
                    <a:lstStyle/>
                    <a:p>
                      <a:pPr algn="ctr"/>
                      <a:r>
                        <a:rPr lang="en-AU" sz="2800" dirty="0"/>
                        <a:t>80%</a:t>
                      </a:r>
                    </a:p>
                  </a:txBody>
                  <a:tcPr>
                    <a:solidFill>
                      <a:schemeClr val="bg1"/>
                    </a:solidFill>
                  </a:tcPr>
                </a:tc>
                <a:extLst>
                  <a:ext uri="{0D108BD9-81ED-4DB2-BD59-A6C34878D82A}">
                    <a16:rowId xmlns:a16="http://schemas.microsoft.com/office/drawing/2014/main" val="2754605187"/>
                  </a:ext>
                </a:extLst>
              </a:tr>
              <a:tr h="1010061">
                <a:tc>
                  <a:txBody>
                    <a:bodyPr/>
                    <a:lstStyle/>
                    <a:p>
                      <a:r>
                        <a:rPr lang="en-AU" sz="2800" dirty="0"/>
                        <a:t>Transport infrastructure investment</a:t>
                      </a:r>
                    </a:p>
                  </a:txBody>
                  <a:tcPr>
                    <a:solidFill>
                      <a:schemeClr val="bg1"/>
                    </a:solidFill>
                  </a:tcPr>
                </a:tc>
                <a:tc>
                  <a:txBody>
                    <a:bodyPr/>
                    <a:lstStyle/>
                    <a:p>
                      <a:r>
                        <a:rPr lang="en-AU" sz="2800" b="0" u="none" strike="noStrike" baseline="0" dirty="0">
                          <a:solidFill>
                            <a:schemeClr val="dk1"/>
                          </a:solidFill>
                        </a:rPr>
                        <a:t>Information on </a:t>
                      </a:r>
                      <a:r>
                        <a:rPr lang="en-AU" sz="2800" b="1" u="none" strike="noStrike" baseline="0" dirty="0">
                          <a:solidFill>
                            <a:schemeClr val="dk1"/>
                          </a:solidFill>
                        </a:rPr>
                        <a:t>government expenditure on infrastructure </a:t>
                      </a:r>
                      <a:r>
                        <a:rPr lang="en-AU" sz="2800" b="0" u="none" strike="noStrike" baseline="0" dirty="0">
                          <a:solidFill>
                            <a:schemeClr val="dk1"/>
                          </a:solidFill>
                        </a:rPr>
                        <a:t>for different transport modes</a:t>
                      </a:r>
                      <a:endParaRPr lang="en-AU" sz="2800" dirty="0"/>
                    </a:p>
                  </a:txBody>
                  <a:tcPr>
                    <a:solidFill>
                      <a:schemeClr val="bg1"/>
                    </a:solidFill>
                  </a:tcPr>
                </a:tc>
                <a:tc>
                  <a:txBody>
                    <a:bodyPr/>
                    <a:lstStyle/>
                    <a:p>
                      <a:pPr algn="ctr"/>
                      <a:r>
                        <a:rPr lang="en-AU" sz="2800" dirty="0"/>
                        <a:t>44%</a:t>
                      </a:r>
                    </a:p>
                  </a:txBody>
                  <a:tcPr>
                    <a:solidFill>
                      <a:schemeClr val="bg1"/>
                    </a:solidFill>
                  </a:tcPr>
                </a:tc>
                <a:extLst>
                  <a:ext uri="{0D108BD9-81ED-4DB2-BD59-A6C34878D82A}">
                    <a16:rowId xmlns:a16="http://schemas.microsoft.com/office/drawing/2014/main" val="1689334212"/>
                  </a:ext>
                </a:extLst>
              </a:tr>
            </a:tbl>
          </a:graphicData>
        </a:graphic>
      </p:graphicFrame>
      <p:pic>
        <p:nvPicPr>
          <p:cNvPr id="7" name="Picture Placeholder 7" descr="Shape&#10;&#10;Description automatically generated with medium confidence">
            <a:extLst>
              <a:ext uri="{FF2B5EF4-FFF2-40B4-BE49-F238E27FC236}">
                <a16:creationId xmlns:a16="http://schemas.microsoft.com/office/drawing/2014/main" id="{C67EEE60-6529-1B4F-8A3D-8C4D1A4318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331724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9C35-15AF-4B27-9682-0A8B326D3E73}"/>
              </a:ext>
            </a:extLst>
          </p:cNvPr>
          <p:cNvSpPr>
            <a:spLocks noGrp="1"/>
          </p:cNvSpPr>
          <p:nvPr>
            <p:ph type="title"/>
          </p:nvPr>
        </p:nvSpPr>
        <p:spPr>
          <a:xfrm>
            <a:off x="1417911" y="936550"/>
            <a:ext cx="10694062" cy="738664"/>
          </a:xfrm>
        </p:spPr>
        <p:txBody>
          <a:bodyPr/>
          <a:lstStyle/>
          <a:p>
            <a:r>
              <a:rPr lang="en-AU" sz="4800" dirty="0"/>
              <a:t>Absence of measurable policy targets</a:t>
            </a:r>
          </a:p>
        </p:txBody>
      </p:sp>
      <p:sp>
        <p:nvSpPr>
          <p:cNvPr id="5" name="Text Placeholder 4">
            <a:extLst>
              <a:ext uri="{FF2B5EF4-FFF2-40B4-BE49-F238E27FC236}">
                <a16:creationId xmlns:a16="http://schemas.microsoft.com/office/drawing/2014/main" id="{DC21D031-6FD3-460A-92FB-754925448776}"/>
              </a:ext>
            </a:extLst>
          </p:cNvPr>
          <p:cNvSpPr>
            <a:spLocks noGrp="1"/>
          </p:cNvSpPr>
          <p:nvPr>
            <p:ph type="body" idx="1"/>
          </p:nvPr>
        </p:nvSpPr>
        <p:spPr>
          <a:xfrm>
            <a:off x="1411561" y="2200699"/>
            <a:ext cx="15720739" cy="4074431"/>
          </a:xfrm>
        </p:spPr>
        <p:txBody>
          <a:bodyPr/>
          <a:lstStyle/>
          <a:p>
            <a:pPr marL="457200" indent="-457200" algn="l">
              <a:spcAft>
                <a:spcPts val="600"/>
              </a:spcAft>
              <a:buFont typeface="Arial" panose="020B0604020202020204" pitchFamily="34" charset="0"/>
              <a:buChar char="•"/>
            </a:pPr>
            <a:r>
              <a:rPr lang="en-AU" sz="3200" dirty="0">
                <a:latin typeface="ScalaLancetPro"/>
              </a:rPr>
              <a:t>D</a:t>
            </a:r>
            <a:r>
              <a:rPr lang="en-AU" sz="3200" b="0" i="0" u="none" strike="noStrike" baseline="0" dirty="0">
                <a:latin typeface="ScalaLancetPro"/>
              </a:rPr>
              <a:t>ifficult to monitor policy implementation and hold governments accountable</a:t>
            </a:r>
          </a:p>
          <a:p>
            <a:pPr marL="457200" indent="-457200" algn="l">
              <a:spcAft>
                <a:spcPts val="600"/>
              </a:spcAft>
              <a:buFont typeface="Arial" panose="020B0604020202020204" pitchFamily="34" charset="0"/>
              <a:buChar char="•"/>
            </a:pPr>
            <a:r>
              <a:rPr lang="en-AU" sz="3200" dirty="0">
                <a:latin typeface="ScalaLancetPro"/>
              </a:rPr>
              <a:t>Cities in middle-income countries had fewer specific and measurable policies than in HICs</a:t>
            </a:r>
          </a:p>
          <a:p>
            <a:pPr marL="457200" indent="-457200" algn="l">
              <a:buFont typeface="Wingdings" panose="05000000000000000000" pitchFamily="2" charset="2"/>
              <a:buChar char="Ø"/>
            </a:pPr>
            <a:endParaRPr lang="en-AU" sz="4400" dirty="0"/>
          </a:p>
        </p:txBody>
      </p:sp>
      <p:graphicFrame>
        <p:nvGraphicFramePr>
          <p:cNvPr id="4" name="Content Placeholder 11">
            <a:extLst>
              <a:ext uri="{FF2B5EF4-FFF2-40B4-BE49-F238E27FC236}">
                <a16:creationId xmlns:a16="http://schemas.microsoft.com/office/drawing/2014/main" id="{D6D81087-2061-41BB-A260-2A85ECF5658C}"/>
              </a:ext>
            </a:extLst>
          </p:cNvPr>
          <p:cNvGraphicFramePr>
            <a:graphicFrameLocks/>
          </p:cNvGraphicFramePr>
          <p:nvPr>
            <p:extLst>
              <p:ext uri="{D42A27DB-BD31-4B8C-83A1-F6EECF244321}">
                <p14:modId xmlns:p14="http://schemas.microsoft.com/office/powerpoint/2010/main" val="2233936551"/>
              </p:ext>
            </p:extLst>
          </p:nvPr>
        </p:nvGraphicFramePr>
        <p:xfrm>
          <a:off x="1409222" y="4006141"/>
          <a:ext cx="11277460" cy="5620700"/>
        </p:xfrm>
        <a:graphic>
          <a:graphicData uri="http://schemas.openxmlformats.org/drawingml/2006/table">
            <a:tbl>
              <a:tblPr firstRow="1" firstCol="1" bandRow="1">
                <a:tableStyleId>{72833802-FEF1-4C79-8D5D-14CF1EAF98D9}</a:tableStyleId>
              </a:tblPr>
              <a:tblGrid>
                <a:gridCol w="6061588">
                  <a:extLst>
                    <a:ext uri="{9D8B030D-6E8A-4147-A177-3AD203B41FA5}">
                      <a16:colId xmlns:a16="http://schemas.microsoft.com/office/drawing/2014/main" val="4246320327"/>
                    </a:ext>
                  </a:extLst>
                </a:gridCol>
                <a:gridCol w="5215872">
                  <a:extLst>
                    <a:ext uri="{9D8B030D-6E8A-4147-A177-3AD203B41FA5}">
                      <a16:colId xmlns:a16="http://schemas.microsoft.com/office/drawing/2014/main" val="172989111"/>
                    </a:ext>
                  </a:extLst>
                </a:gridCol>
              </a:tblGrid>
              <a:tr h="992840">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AU" sz="2800" b="0" dirty="0">
                          <a:effectLst/>
                        </a:rPr>
                        <a:t>Measure</a:t>
                      </a:r>
                      <a:endParaRPr lang="en-AU" sz="2800" b="0" dirty="0">
                        <a:effectLst/>
                        <a:latin typeface="+mn-lt"/>
                        <a:ea typeface="Calibri" panose="020F0502020204030204" pitchFamily="34" charset="0"/>
                        <a:cs typeface="Times New Roman" panose="02020603050405020304" pitchFamily="18" charset="0"/>
                      </a:endParaRPr>
                    </a:p>
                  </a:txBody>
                  <a:tcPr marL="68580" marR="68580" marT="0" marB="0">
                    <a:solidFill>
                      <a:srgbClr val="960C34"/>
                    </a:solidFill>
                  </a:tcPr>
                </a:tc>
                <a:tc>
                  <a:txBody>
                    <a:bodyPr/>
                    <a:lstStyle/>
                    <a:p>
                      <a:pPr algn="l">
                        <a:lnSpc>
                          <a:spcPct val="107000"/>
                        </a:lnSpc>
                        <a:spcAft>
                          <a:spcPts val="800"/>
                        </a:spcAft>
                      </a:pPr>
                      <a:r>
                        <a:rPr lang="en-AU" sz="2800" b="0" dirty="0">
                          <a:solidFill>
                            <a:schemeClr val="bg1"/>
                          </a:solidFill>
                          <a:effectLst/>
                          <a:latin typeface="+mn-lt"/>
                          <a:ea typeface="Calibri" panose="020F0502020204030204" pitchFamily="34" charset="0"/>
                          <a:cs typeface="Times New Roman" panose="02020603050405020304" pitchFamily="18" charset="0"/>
                        </a:rPr>
                        <a:t>% of 25 cities with a measurable policy target</a:t>
                      </a:r>
                    </a:p>
                  </a:txBody>
                  <a:tcPr marL="68580" marR="68580" marT="0" marB="0">
                    <a:solidFill>
                      <a:srgbClr val="960C34"/>
                    </a:solidFill>
                  </a:tcPr>
                </a:tc>
                <a:extLst>
                  <a:ext uri="{0D108BD9-81ED-4DB2-BD59-A6C34878D82A}">
                    <a16:rowId xmlns:a16="http://schemas.microsoft.com/office/drawing/2014/main" val="1014917065"/>
                  </a:ext>
                </a:extLst>
              </a:tr>
              <a:tr h="900000">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AU" sz="2800" b="0" i="0" u="none" strike="noStrike" baseline="0" dirty="0">
                          <a:solidFill>
                            <a:schemeClr val="tx1"/>
                          </a:solidFill>
                          <a:latin typeface="+mn-lt"/>
                          <a:ea typeface="+mn-ea"/>
                          <a:cs typeface="+mn-cs"/>
                        </a:rPr>
                        <a:t>Requirements for distribution of employment</a:t>
                      </a:r>
                      <a:endParaRPr lang="en-AU" sz="2800" b="0" dirty="0"/>
                    </a:p>
                  </a:txBody>
                  <a:tcPr marL="68580" marR="68580" marT="0" marB="0" anchor="ctr"/>
                </a:tc>
                <a:tc>
                  <a:txBody>
                    <a:bodyPr/>
                    <a:lstStyle/>
                    <a:p>
                      <a:pPr algn="ctr">
                        <a:lnSpc>
                          <a:spcPct val="107000"/>
                        </a:lnSpc>
                        <a:spcAft>
                          <a:spcPts val="800"/>
                        </a:spcAft>
                      </a:pPr>
                      <a:r>
                        <a:rPr lang="en-AU" sz="2800" b="0" dirty="0">
                          <a:effectLst/>
                          <a:latin typeface="+mn-lt"/>
                          <a:ea typeface="Calibri" panose="020F0502020204030204" pitchFamily="34" charset="0"/>
                          <a:cs typeface="Times New Roman" panose="02020603050405020304" pitchFamily="18" charset="0"/>
                        </a:rPr>
                        <a:t>16%</a:t>
                      </a:r>
                    </a:p>
                  </a:txBody>
                  <a:tcPr marL="68580" marR="68580" marT="0" marB="0">
                    <a:solidFill>
                      <a:schemeClr val="accent2">
                        <a:lumMod val="20000"/>
                        <a:lumOff val="80000"/>
                      </a:schemeClr>
                    </a:solidFill>
                  </a:tcPr>
                </a:tc>
                <a:extLst>
                  <a:ext uri="{0D108BD9-81ED-4DB2-BD59-A6C34878D82A}">
                    <a16:rowId xmlns:a16="http://schemas.microsoft.com/office/drawing/2014/main" val="1081894071"/>
                  </a:ext>
                </a:extLst>
              </a:tr>
              <a:tr h="90000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AU" sz="2800" b="0" dirty="0"/>
                        <a:t>Public open space access requirements</a:t>
                      </a:r>
                    </a:p>
                  </a:txBody>
                  <a:tcPr marL="68580" marR="68580" marT="0" marB="0" anchor="ctr"/>
                </a:tc>
                <a:tc>
                  <a:txBody>
                    <a:bodyPr/>
                    <a:lstStyle/>
                    <a:p>
                      <a:pPr algn="ctr">
                        <a:lnSpc>
                          <a:spcPct val="100000"/>
                        </a:lnSpc>
                        <a:spcAft>
                          <a:spcPts val="0"/>
                        </a:spcAft>
                      </a:pPr>
                      <a:r>
                        <a:rPr lang="en-AU" sz="2800" b="0" dirty="0">
                          <a:effectLst/>
                          <a:latin typeface="+mn-lt"/>
                          <a:ea typeface="Calibri" panose="020F0502020204030204" pitchFamily="34" charset="0"/>
                          <a:cs typeface="Times New Roman" panose="02020603050405020304" pitchFamily="18" charset="0"/>
                        </a:rPr>
                        <a:t>52%</a:t>
                      </a:r>
                    </a:p>
                  </a:txBody>
                  <a:tcPr marL="68580" marR="68580" marT="0" marB="0">
                    <a:solidFill>
                      <a:schemeClr val="accent2">
                        <a:lumMod val="20000"/>
                        <a:lumOff val="80000"/>
                      </a:schemeClr>
                    </a:solidFill>
                  </a:tcPr>
                </a:tc>
                <a:extLst>
                  <a:ext uri="{0D108BD9-81ED-4DB2-BD59-A6C34878D82A}">
                    <a16:rowId xmlns:a16="http://schemas.microsoft.com/office/drawing/2014/main" val="1048228902"/>
                  </a:ext>
                </a:extLst>
              </a:tr>
              <a:tr h="900000">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AU" sz="2800" b="0" i="0" u="none" strike="noStrike" baseline="0" dirty="0">
                          <a:solidFill>
                            <a:schemeClr val="tx1"/>
                          </a:solidFill>
                          <a:latin typeface="+mn-lt"/>
                          <a:ea typeface="+mn-ea"/>
                          <a:cs typeface="+mn-cs"/>
                        </a:rPr>
                        <a:t>Street connectivity requirements</a:t>
                      </a:r>
                      <a:endParaRPr lang="en-AU" sz="2800" b="0" dirty="0"/>
                    </a:p>
                    <a:p>
                      <a:pPr marL="0" marR="0" lvl="0" indent="0" algn="l" defTabSz="914400" eaLnBrk="1" fontAlgn="auto" latinLnBrk="0" hangingPunct="1">
                        <a:lnSpc>
                          <a:spcPct val="107000"/>
                        </a:lnSpc>
                        <a:spcBef>
                          <a:spcPts val="0"/>
                        </a:spcBef>
                        <a:spcAft>
                          <a:spcPts val="800"/>
                        </a:spcAft>
                        <a:buClrTx/>
                        <a:buSzTx/>
                        <a:buFontTx/>
                        <a:buNone/>
                        <a:tabLst/>
                        <a:defRPr/>
                      </a:pPr>
                      <a:endParaRPr lang="en-AU" sz="2800" b="0" dirty="0"/>
                    </a:p>
                  </a:txBody>
                  <a:tcPr marL="68580" marR="68580" marT="0" marB="0" anchor="ctr"/>
                </a:tc>
                <a:tc>
                  <a:txBody>
                    <a:bodyPr/>
                    <a:lstStyle/>
                    <a:p>
                      <a:pPr algn="ctr">
                        <a:lnSpc>
                          <a:spcPct val="107000"/>
                        </a:lnSpc>
                        <a:spcAft>
                          <a:spcPts val="800"/>
                        </a:spcAft>
                      </a:pPr>
                      <a:r>
                        <a:rPr lang="en-AU" sz="2800" b="0" dirty="0">
                          <a:effectLst/>
                          <a:latin typeface="+mn-lt"/>
                          <a:ea typeface="Calibri" panose="020F0502020204030204" pitchFamily="34" charset="0"/>
                          <a:cs typeface="Times New Roman" panose="02020603050405020304" pitchFamily="18" charset="0"/>
                        </a:rPr>
                        <a:t>12%</a:t>
                      </a:r>
                    </a:p>
                  </a:txBody>
                  <a:tcPr marL="68580" marR="68580" marT="0" marB="0">
                    <a:solidFill>
                      <a:schemeClr val="accent2">
                        <a:lumMod val="20000"/>
                        <a:lumOff val="80000"/>
                      </a:schemeClr>
                    </a:solidFill>
                  </a:tcPr>
                </a:tc>
                <a:extLst>
                  <a:ext uri="{0D108BD9-81ED-4DB2-BD59-A6C34878D82A}">
                    <a16:rowId xmlns:a16="http://schemas.microsoft.com/office/drawing/2014/main" val="1361253279"/>
                  </a:ext>
                </a:extLst>
              </a:tr>
              <a:tr h="900000">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AU" sz="2800" b="0" i="0" u="none" strike="noStrike" baseline="0" dirty="0">
                          <a:solidFill>
                            <a:schemeClr val="tx1"/>
                          </a:solidFill>
                          <a:latin typeface="+mn-lt"/>
                          <a:ea typeface="+mn-ea"/>
                          <a:cs typeface="+mn-cs"/>
                        </a:rPr>
                        <a:t>Housing density requirements</a:t>
                      </a:r>
                      <a:endParaRPr lang="en-AU" sz="2800" b="0" dirty="0"/>
                    </a:p>
                  </a:txBody>
                  <a:tcPr marL="68580" marR="68580" marT="0" marB="0" anchor="ctr"/>
                </a:tc>
                <a:tc>
                  <a:txBody>
                    <a:bodyPr/>
                    <a:lstStyle/>
                    <a:p>
                      <a:pPr algn="ctr">
                        <a:lnSpc>
                          <a:spcPct val="107000"/>
                        </a:lnSpc>
                        <a:spcAft>
                          <a:spcPts val="800"/>
                        </a:spcAft>
                      </a:pPr>
                      <a:r>
                        <a:rPr lang="en-AU" sz="2800" b="0" dirty="0">
                          <a:effectLst/>
                          <a:latin typeface="+mn-lt"/>
                          <a:ea typeface="Calibri" panose="020F0502020204030204" pitchFamily="34" charset="0"/>
                          <a:cs typeface="Times New Roman" panose="02020603050405020304" pitchFamily="18" charset="0"/>
                        </a:rPr>
                        <a:t>44%</a:t>
                      </a:r>
                    </a:p>
                  </a:txBody>
                  <a:tcPr marL="68580" marR="68580" marT="0" marB="0">
                    <a:solidFill>
                      <a:schemeClr val="accent2">
                        <a:lumMod val="20000"/>
                        <a:lumOff val="80000"/>
                      </a:schemeClr>
                    </a:solidFill>
                  </a:tcPr>
                </a:tc>
                <a:extLst>
                  <a:ext uri="{0D108BD9-81ED-4DB2-BD59-A6C34878D82A}">
                    <a16:rowId xmlns:a16="http://schemas.microsoft.com/office/drawing/2014/main" val="2783190750"/>
                  </a:ext>
                </a:extLst>
              </a:tr>
              <a:tr h="900000">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AU" sz="2800" b="0" i="0" u="none" strike="noStrike" baseline="0" dirty="0">
                          <a:solidFill>
                            <a:schemeClr val="tx1"/>
                          </a:solidFill>
                          <a:latin typeface="+mn-lt"/>
                          <a:ea typeface="+mn-ea"/>
                          <a:cs typeface="+mn-cs"/>
                        </a:rPr>
                        <a:t>Public transport access requirements</a:t>
                      </a:r>
                      <a:endParaRPr lang="en-AU" sz="2800" b="0" dirty="0"/>
                    </a:p>
                  </a:txBody>
                  <a:tcPr marL="68580" marR="68580" marT="0" marB="0" anchor="ctr"/>
                </a:tc>
                <a:tc>
                  <a:txBody>
                    <a:bodyPr/>
                    <a:lstStyle/>
                    <a:p>
                      <a:pPr algn="ctr">
                        <a:lnSpc>
                          <a:spcPct val="107000"/>
                        </a:lnSpc>
                        <a:spcAft>
                          <a:spcPts val="800"/>
                        </a:spcAft>
                      </a:pPr>
                      <a:r>
                        <a:rPr lang="en-AU" sz="2800" b="0" dirty="0">
                          <a:effectLst/>
                          <a:latin typeface="+mn-lt"/>
                          <a:ea typeface="Calibri" panose="020F0502020204030204" pitchFamily="34" charset="0"/>
                          <a:cs typeface="Times New Roman" panose="02020603050405020304" pitchFamily="18" charset="0"/>
                        </a:rPr>
                        <a:t>60%</a:t>
                      </a:r>
                    </a:p>
                  </a:txBody>
                  <a:tcPr marL="68580" marR="68580" marT="0" marB="0">
                    <a:solidFill>
                      <a:schemeClr val="accent2">
                        <a:lumMod val="20000"/>
                        <a:lumOff val="80000"/>
                      </a:schemeClr>
                    </a:solidFill>
                  </a:tcPr>
                </a:tc>
                <a:extLst>
                  <a:ext uri="{0D108BD9-81ED-4DB2-BD59-A6C34878D82A}">
                    <a16:rowId xmlns:a16="http://schemas.microsoft.com/office/drawing/2014/main" val="3578645835"/>
                  </a:ext>
                </a:extLst>
              </a:tr>
            </a:tbl>
          </a:graphicData>
        </a:graphic>
      </p:graphicFrame>
      <p:pic>
        <p:nvPicPr>
          <p:cNvPr id="12" name="Picture Placeholder 7" descr="Shape&#10;&#10;Description automatically generated with medium confidence">
            <a:extLst>
              <a:ext uri="{FF2B5EF4-FFF2-40B4-BE49-F238E27FC236}">
                <a16:creationId xmlns:a16="http://schemas.microsoft.com/office/drawing/2014/main" id="{37202433-5234-5C4C-BF49-460511D9F6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387773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8C62-EFED-4F4E-AA4D-8197CA47B7AF}"/>
              </a:ext>
            </a:extLst>
          </p:cNvPr>
          <p:cNvSpPr>
            <a:spLocks noGrp="1"/>
          </p:cNvSpPr>
          <p:nvPr>
            <p:ph type="title"/>
          </p:nvPr>
        </p:nvSpPr>
        <p:spPr>
          <a:xfrm>
            <a:off x="1437113" y="936550"/>
            <a:ext cx="10694062" cy="1477328"/>
          </a:xfrm>
        </p:spPr>
        <p:txBody>
          <a:bodyPr/>
          <a:lstStyle/>
          <a:p>
            <a:r>
              <a:rPr lang="en-AU" sz="4800" dirty="0"/>
              <a:t>Transforming city planning policy frameworks</a:t>
            </a:r>
          </a:p>
        </p:txBody>
      </p:sp>
      <p:pic>
        <p:nvPicPr>
          <p:cNvPr id="5" name="Picture Placeholder 7" descr="Shape&#10;&#10;Description automatically generated with medium confidence">
            <a:extLst>
              <a:ext uri="{FF2B5EF4-FFF2-40B4-BE49-F238E27FC236}">
                <a16:creationId xmlns:a16="http://schemas.microsoft.com/office/drawing/2014/main" id="{6CCB40A6-0600-454F-8243-CD3736E81C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2" name="Text Placeholder 2">
            <a:extLst>
              <a:ext uri="{FF2B5EF4-FFF2-40B4-BE49-F238E27FC236}">
                <a16:creationId xmlns:a16="http://schemas.microsoft.com/office/drawing/2014/main" id="{F8241D5B-42FE-6345-8CC7-E7DD926DC253}"/>
              </a:ext>
            </a:extLst>
          </p:cNvPr>
          <p:cNvSpPr>
            <a:spLocks noGrp="1"/>
          </p:cNvSpPr>
          <p:nvPr>
            <p:ph type="body" idx="1"/>
          </p:nvPr>
        </p:nvSpPr>
        <p:spPr>
          <a:xfrm>
            <a:off x="1437113" y="4230295"/>
            <a:ext cx="12527517" cy="5293631"/>
          </a:xfrm>
        </p:spPr>
        <p:txBody>
          <a:bodyPr/>
          <a:lstStyle/>
          <a:p>
            <a:pPr marL="285750" indent="-285750">
              <a:spcBef>
                <a:spcPts val="1800"/>
              </a:spcBef>
              <a:buFont typeface="Arial" panose="020B0604020202020204" pitchFamily="34" charset="0"/>
              <a:buChar char="•"/>
            </a:pPr>
            <a:r>
              <a:rPr lang="en-AU" sz="4000" dirty="0">
                <a:ea typeface="Calibri" panose="020F0502020204030204" pitchFamily="34" charset="0"/>
              </a:rPr>
              <a:t>Policy indicators are u</a:t>
            </a:r>
            <a:r>
              <a:rPr lang="en-AU" sz="4000" dirty="0">
                <a:effectLst/>
                <a:ea typeface="Calibri" panose="020F0502020204030204" pitchFamily="34" charset="0"/>
              </a:rPr>
              <a:t>seful for benchmarking and monitoring progress towards healthy and sustainable cities</a:t>
            </a:r>
            <a:endParaRPr lang="en-AU" sz="4000" dirty="0">
              <a:ea typeface="Calibri" panose="020F0502020204030204" pitchFamily="34" charset="0"/>
            </a:endParaRPr>
          </a:p>
          <a:p>
            <a:pPr marL="285750" indent="-285750">
              <a:spcBef>
                <a:spcPts val="1800"/>
              </a:spcBef>
              <a:buFont typeface="Arial" panose="020B0604020202020204" pitchFamily="34" charset="0"/>
              <a:buChar char="•"/>
            </a:pPr>
            <a:r>
              <a:rPr lang="en-AU" sz="4000" dirty="0">
                <a:ea typeface="Calibri" panose="020F0502020204030204" pitchFamily="34" charset="0"/>
              </a:rPr>
              <a:t>Urgent need to strengthen city planning policies and legislation</a:t>
            </a:r>
          </a:p>
          <a:p>
            <a:pPr marL="285750" indent="-285750">
              <a:spcBef>
                <a:spcPts val="1800"/>
              </a:spcBef>
              <a:buFont typeface="Arial" panose="020B0604020202020204" pitchFamily="34" charset="0"/>
              <a:buChar char="•"/>
            </a:pPr>
            <a:r>
              <a:rPr lang="en-AU" sz="4000" dirty="0">
                <a:effectLst/>
                <a:ea typeface="Calibri" panose="020F0502020204030204" pitchFamily="34" charset="0"/>
              </a:rPr>
              <a:t>We identified specific policy gaps and limitations that should be remedied in each city</a:t>
            </a:r>
          </a:p>
        </p:txBody>
      </p:sp>
      <p:pic>
        <p:nvPicPr>
          <p:cNvPr id="13" name="Picture Placeholder 13">
            <a:extLst>
              <a:ext uri="{FF2B5EF4-FFF2-40B4-BE49-F238E27FC236}">
                <a16:creationId xmlns:a16="http://schemas.microsoft.com/office/drawing/2014/main" id="{9232AA12-E20D-414A-95BF-93276E82129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5361140" y="2908238"/>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5" name="Picture Placeholder 13">
            <a:extLst>
              <a:ext uri="{FF2B5EF4-FFF2-40B4-BE49-F238E27FC236}">
                <a16:creationId xmlns:a16="http://schemas.microsoft.com/office/drawing/2014/main" id="{98801595-04B6-8F4E-B46F-E65B1694B1A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757650" y="5273675"/>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403665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EA3819F-80FA-4606-878B-59ECF84FD110}"/>
              </a:ext>
            </a:extLst>
          </p:cNvPr>
          <p:cNvSpPr txBox="1">
            <a:spLocks/>
          </p:cNvSpPr>
          <p:nvPr/>
        </p:nvSpPr>
        <p:spPr>
          <a:xfrm>
            <a:off x="1224888" y="4328306"/>
            <a:ext cx="28129864" cy="5105400"/>
          </a:xfrm>
          <a:prstGeom prst="rect">
            <a:avLst/>
          </a:prstGeom>
        </p:spPr>
        <p:txBody>
          <a:bodyPr wrap="square" lIns="0" tIns="0" rIns="0" bIns="0" numCol="2">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7000"/>
              </a:lnSpc>
              <a:spcBef>
                <a:spcPts val="0"/>
              </a:spcBef>
              <a:spcAft>
                <a:spcPts val="1319"/>
              </a:spcAft>
              <a:buClrTx/>
              <a:buSzTx/>
              <a:buFontTx/>
              <a:buNone/>
              <a:tabLst/>
              <a:defRPr/>
            </a:pPr>
            <a:r>
              <a:rPr kumimoji="0" lang="en-AU" sz="3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Co-authors</a:t>
            </a:r>
          </a:p>
          <a:p>
            <a:pPr marL="0" marR="0" lvl="0" indent="0" algn="l" defTabSz="914400" rtl="0" eaLnBrk="1" fontAlgn="auto" latinLnBrk="0" hangingPunct="1">
              <a:lnSpc>
                <a:spcPct val="100000"/>
              </a:lnSpc>
              <a:spcBef>
                <a:spcPts val="0"/>
              </a:spcBef>
              <a:spcAft>
                <a:spcPts val="1319"/>
              </a:spcAft>
              <a:buClrTx/>
              <a:buSzTx/>
              <a:buFontTx/>
              <a:buNone/>
              <a:tabLst/>
              <a:defRPr/>
            </a:pP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Ester Cerin, James F Sallis, Deborah Salvo, Erica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Hinckson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Terry L Conway, Neville Owen,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Delfien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van Dyck, Melanie Lowe, Carl Higgs, Anne Vernez Moudon, Marc A Adams, Kelli L Cain, Lars Breum Christiansen, Rachel Davey, Jan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Dygrýn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Lawrence D Frank, Rodrigo Reis, Olga L Sarmiento, Deepti Adlakha, Geoff Boeing, Shiqin Liu,  Billie Giles-Corti</a:t>
            </a:r>
          </a:p>
        </p:txBody>
      </p:sp>
      <p:pic>
        <p:nvPicPr>
          <p:cNvPr id="7" name="Picture Placeholder 7" descr="Shape&#10;&#10;Description automatically generated with medium confidence">
            <a:extLst>
              <a:ext uri="{FF2B5EF4-FFF2-40B4-BE49-F238E27FC236}">
                <a16:creationId xmlns:a16="http://schemas.microsoft.com/office/drawing/2014/main" id="{69EF3293-B77D-6845-967B-0670204F1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5" name="TextBox 14">
            <a:extLst>
              <a:ext uri="{FF2B5EF4-FFF2-40B4-BE49-F238E27FC236}">
                <a16:creationId xmlns:a16="http://schemas.microsoft.com/office/drawing/2014/main" id="{4D72F1BE-BE9C-9B40-B8D7-988BBB8BBCFA}"/>
              </a:ext>
            </a:extLst>
          </p:cNvPr>
          <p:cNvSpPr txBox="1"/>
          <p:nvPr/>
        </p:nvSpPr>
        <p:spPr>
          <a:xfrm>
            <a:off x="1136650" y="968308"/>
            <a:ext cx="112014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alibri"/>
                <a:ea typeface="+mn-ea"/>
                <a:cs typeface="Calibri"/>
              </a:rPr>
              <a:t>Determining thresholds for spatial urban </a:t>
            </a:r>
            <a:br>
              <a:rPr kumimoji="0" lang="en-AU" sz="4800" b="1" i="0" u="none" strike="noStrike" kern="1200" cap="none" spc="0" normalizeH="0" baseline="0" noProof="0" dirty="0">
                <a:ln>
                  <a:noFill/>
                </a:ln>
                <a:solidFill>
                  <a:prstClr val="black"/>
                </a:solidFill>
                <a:effectLst/>
                <a:uLnTx/>
                <a:uFillTx/>
                <a:latin typeface="Calibri"/>
                <a:ea typeface="+mn-ea"/>
                <a:cs typeface="Calibri"/>
              </a:rPr>
            </a:br>
            <a:r>
              <a:rPr kumimoji="0" lang="en-AU" sz="4800" b="1" i="0" u="none" strike="noStrike" kern="1200" cap="none" spc="0" normalizeH="0" baseline="0" noProof="0" dirty="0">
                <a:ln>
                  <a:noFill/>
                </a:ln>
                <a:solidFill>
                  <a:prstClr val="black"/>
                </a:solidFill>
                <a:effectLst/>
                <a:uLnTx/>
                <a:uFillTx/>
                <a:latin typeface="Calibri"/>
                <a:ea typeface="+mn-ea"/>
                <a:cs typeface="Calibri"/>
              </a:rPr>
              <a:t>design and transport features that support </a:t>
            </a:r>
            <a:br>
              <a:rPr kumimoji="0" lang="en-AU" sz="4800" b="1" i="0" u="none" strike="noStrike" kern="1200" cap="none" spc="0" normalizeH="0" baseline="0" noProof="0" dirty="0">
                <a:ln>
                  <a:noFill/>
                </a:ln>
                <a:solidFill>
                  <a:prstClr val="black"/>
                </a:solidFill>
                <a:effectLst/>
                <a:uLnTx/>
                <a:uFillTx/>
                <a:latin typeface="Calibri"/>
                <a:ea typeface="+mn-ea"/>
                <a:cs typeface="Calibri"/>
              </a:rPr>
            </a:br>
            <a:r>
              <a:rPr kumimoji="0" lang="en-AU" sz="4800" b="1" i="0" u="none" strike="noStrike" kern="1200" cap="none" spc="0" normalizeH="0" baseline="0" noProof="0" dirty="0">
                <a:ln>
                  <a:noFill/>
                </a:ln>
                <a:solidFill>
                  <a:prstClr val="black"/>
                </a:solidFill>
                <a:effectLst/>
                <a:uLnTx/>
                <a:uFillTx/>
                <a:latin typeface="Calibri"/>
                <a:ea typeface="+mn-ea"/>
                <a:cs typeface="Calibri"/>
              </a:rPr>
              <a:t>walking to create healthy and sustainable cities: findings from the IPEN Adult study</a:t>
            </a:r>
            <a:endParaRPr kumimoji="0" lang="en-US" sz="48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Placeholder 13" descr="Ester Cerin&#10;Australian Catholic University, Australia">
            <a:extLst>
              <a:ext uri="{FF2B5EF4-FFF2-40B4-BE49-F238E27FC236}">
                <a16:creationId xmlns:a16="http://schemas.microsoft.com/office/drawing/2014/main" id="{7F921896-25EE-C24C-9068-22AD765D8D1C}"/>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2667879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4628FFE5-FFA1-4D85-9BC4-ABB9BE7F1B69}"/>
              </a:ext>
            </a:extLst>
          </p:cNvPr>
          <p:cNvSpPr txBox="1">
            <a:spLocks/>
          </p:cNvSpPr>
          <p:nvPr/>
        </p:nvSpPr>
        <p:spPr>
          <a:xfrm>
            <a:off x="1417911" y="5045075"/>
            <a:ext cx="13944010" cy="4191001"/>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ysClr val="windowText" lastClr="000000"/>
                </a:solidFill>
                <a:effectLst/>
                <a:uLnTx/>
                <a:uFillTx/>
                <a:latin typeface="Calibri"/>
                <a:ea typeface="+mn-ea"/>
                <a:cs typeface="+mn-cs"/>
              </a:rPr>
              <a:t>Physically active population</a:t>
            </a: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 = essential characteristic of a healthy and sustainable city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ysClr val="windowText" lastClr="000000"/>
                </a:solidFill>
                <a:effectLst/>
                <a:uLnTx/>
                <a:uFillTx/>
                <a:latin typeface="Calibri"/>
                <a:ea typeface="+mn-ea"/>
                <a:cs typeface="+mn-cs"/>
              </a:rPr>
              <a:t>&gt;25% </a:t>
            </a: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is </a:t>
            </a:r>
            <a:r>
              <a:rPr kumimoji="0" lang="en-GB" sz="3600" b="1" i="0" u="none" strike="noStrike" kern="0" cap="none" spc="0" normalizeH="0" baseline="0" noProof="0" dirty="0">
                <a:ln>
                  <a:noFill/>
                </a:ln>
                <a:solidFill>
                  <a:sysClr val="windowText" lastClr="000000"/>
                </a:solidFill>
                <a:effectLst/>
                <a:uLnTx/>
                <a:uFillTx/>
                <a:latin typeface="Calibri"/>
                <a:ea typeface="+mn-ea"/>
                <a:cs typeface="+mn-cs"/>
              </a:rPr>
              <a:t>insufficiently active</a:t>
            </a: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 (do less than 150 min/week of moderate intensity physical activity as recommended by WHO)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WHO target </a:t>
            </a:r>
            <a:r>
              <a:rPr kumimoji="0" lang="en-GB" sz="3600" b="1" i="0" u="none" strike="noStrike" kern="0" cap="none" spc="0" normalizeH="0" baseline="0" noProof="0" dirty="0">
                <a:ln>
                  <a:noFill/>
                </a:ln>
                <a:solidFill>
                  <a:sysClr val="windowText" lastClr="000000"/>
                </a:solidFill>
                <a:effectLst/>
                <a:uLnTx/>
                <a:uFillTx/>
                <a:latin typeface="Calibri"/>
                <a:ea typeface="+mn-ea"/>
                <a:cs typeface="+mn-cs"/>
              </a:rPr>
              <a:t>≥15% reduction in insufficient physical activity</a:t>
            </a: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  </a:t>
            </a:r>
          </a:p>
        </p:txBody>
      </p:sp>
      <p:pic>
        <p:nvPicPr>
          <p:cNvPr id="10" name="Picture Placeholder 13">
            <a:extLst>
              <a:ext uri="{FF2B5EF4-FFF2-40B4-BE49-F238E27FC236}">
                <a16:creationId xmlns:a16="http://schemas.microsoft.com/office/drawing/2014/main" id="{65DBD582-6C95-4D72-9CA2-4E86F80B09E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57651" y="5355724"/>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1" name="Picture Placeholder 13">
            <a:extLst>
              <a:ext uri="{FF2B5EF4-FFF2-40B4-BE49-F238E27FC236}">
                <a16:creationId xmlns:a16="http://schemas.microsoft.com/office/drawing/2014/main" id="{E1E6009F-D607-453B-8ADC-E042149EFF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5386051" y="2901177"/>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7" name="Picture Placeholder 7" descr="Shape&#10;&#10;Description automatically generated with medium confidence">
            <a:extLst>
              <a:ext uri="{FF2B5EF4-FFF2-40B4-BE49-F238E27FC236}">
                <a16:creationId xmlns:a16="http://schemas.microsoft.com/office/drawing/2014/main" id="{4BDC1D42-DB49-1A42-82A4-8AEFF8DEE5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2" name="Title 5">
            <a:extLst>
              <a:ext uri="{FF2B5EF4-FFF2-40B4-BE49-F238E27FC236}">
                <a16:creationId xmlns:a16="http://schemas.microsoft.com/office/drawing/2014/main" id="{E62BBC0A-E659-1F4B-A72A-A7B6F8D8C920}"/>
              </a:ext>
            </a:extLst>
          </p:cNvPr>
          <p:cNvSpPr>
            <a:spLocks noGrp="1"/>
          </p:cNvSpPr>
          <p:nvPr>
            <p:ph type="title"/>
          </p:nvPr>
        </p:nvSpPr>
        <p:spPr>
          <a:xfrm>
            <a:off x="1417911" y="936550"/>
            <a:ext cx="13437262" cy="1477328"/>
          </a:xfrm>
        </p:spPr>
        <p:txBody>
          <a:bodyPr/>
          <a:lstStyle/>
          <a:p>
            <a:r>
              <a:rPr lang="en-AU" sz="4800" dirty="0"/>
              <a:t>Healthy and sustainable cities:</a:t>
            </a:r>
            <a:br>
              <a:rPr lang="en-AU" sz="4800" dirty="0"/>
            </a:br>
            <a:r>
              <a:rPr lang="en-AU" sz="4800" dirty="0"/>
              <a:t>the role of physical activity  </a:t>
            </a:r>
            <a:endParaRPr lang="en-GB" sz="4800" dirty="0"/>
          </a:p>
        </p:txBody>
      </p:sp>
    </p:spTree>
    <p:extLst>
      <p:ext uri="{BB962C8B-B14F-4D97-AF65-F5344CB8AC3E}">
        <p14:creationId xmlns:p14="http://schemas.microsoft.com/office/powerpoint/2010/main" val="352694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3">
            <a:extLst>
              <a:ext uri="{FF2B5EF4-FFF2-40B4-BE49-F238E27FC236}">
                <a16:creationId xmlns:a16="http://schemas.microsoft.com/office/drawing/2014/main" id="{C0B72492-EB0A-46E9-904C-3E209031D62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8" name="Picture Placeholder 13">
            <a:extLst>
              <a:ext uri="{FF2B5EF4-FFF2-40B4-BE49-F238E27FC236}">
                <a16:creationId xmlns:a16="http://schemas.microsoft.com/office/drawing/2014/main" id="{425D889B-5F29-42BA-9E03-B7CDE6EED93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57651" y="5355724"/>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9" name="Picture Placeholder 13">
            <a:extLst>
              <a:ext uri="{FF2B5EF4-FFF2-40B4-BE49-F238E27FC236}">
                <a16:creationId xmlns:a16="http://schemas.microsoft.com/office/drawing/2014/main" id="{2B0A53DC-F015-4654-AC3C-3029564CB9A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2490450" y="1724226"/>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20" name="Picture Placeholder 7" descr="Shape&#10;&#10;Description automatically generated with medium confidence">
            <a:extLst>
              <a:ext uri="{FF2B5EF4-FFF2-40B4-BE49-F238E27FC236}">
                <a16:creationId xmlns:a16="http://schemas.microsoft.com/office/drawing/2014/main" id="{FCC2C675-F9BA-EB4E-B7E7-F38E41752B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22" name="Title 5">
            <a:extLst>
              <a:ext uri="{FF2B5EF4-FFF2-40B4-BE49-F238E27FC236}">
                <a16:creationId xmlns:a16="http://schemas.microsoft.com/office/drawing/2014/main" id="{63DACF19-FFAA-8F43-9977-49EB3B0E1234}"/>
              </a:ext>
            </a:extLst>
          </p:cNvPr>
          <p:cNvSpPr>
            <a:spLocks noGrp="1"/>
          </p:cNvSpPr>
          <p:nvPr>
            <p:ph type="title"/>
          </p:nvPr>
        </p:nvSpPr>
        <p:spPr>
          <a:xfrm>
            <a:off x="1417911" y="969088"/>
            <a:ext cx="13437262" cy="1477328"/>
          </a:xfrm>
        </p:spPr>
        <p:txBody>
          <a:bodyPr/>
          <a:lstStyle/>
          <a:p>
            <a:r>
              <a:rPr lang="en-AU" sz="4800" dirty="0"/>
              <a:t>Healthy and sustainable cities:</a:t>
            </a:r>
            <a:br>
              <a:rPr lang="en-AU" sz="4800" dirty="0"/>
            </a:br>
            <a:r>
              <a:rPr lang="en-AU" sz="4800" dirty="0"/>
              <a:t>the role of walking  </a:t>
            </a:r>
            <a:endParaRPr lang="en-GB" sz="4800" dirty="0"/>
          </a:p>
        </p:txBody>
      </p:sp>
      <p:sp>
        <p:nvSpPr>
          <p:cNvPr id="27" name="Freeform 26">
            <a:extLst>
              <a:ext uri="{FF2B5EF4-FFF2-40B4-BE49-F238E27FC236}">
                <a16:creationId xmlns:a16="http://schemas.microsoft.com/office/drawing/2014/main" id="{AB21CE6E-B232-2943-8347-88453CA51020}"/>
              </a:ext>
            </a:extLst>
          </p:cNvPr>
          <p:cNvSpPr/>
          <p:nvPr/>
        </p:nvSpPr>
        <p:spPr>
          <a:xfrm>
            <a:off x="6989661" y="3658774"/>
            <a:ext cx="91440" cy="687874"/>
          </a:xfrm>
          <a:custGeom>
            <a:avLst/>
            <a:gdLst/>
            <a:ahLst/>
            <a:cxnLst/>
            <a:rect l="0" t="0" r="0" b="0"/>
            <a:pathLst>
              <a:path>
                <a:moveTo>
                  <a:pt x="45720" y="0"/>
                </a:moveTo>
                <a:lnTo>
                  <a:pt x="45720" y="687874"/>
                </a:lnTo>
              </a:path>
            </a:pathLst>
          </a:custGeom>
          <a:noFill/>
          <a:ln w="57150" cap="flat" cmpd="sng" algn="ctr">
            <a:solidFill>
              <a:srgbClr val="960C3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351C173F-0D68-4C4B-AB1E-30735372BB7F}"/>
              </a:ext>
            </a:extLst>
          </p:cNvPr>
          <p:cNvSpPr/>
          <p:nvPr/>
        </p:nvSpPr>
        <p:spPr>
          <a:xfrm>
            <a:off x="5353512" y="2762277"/>
            <a:ext cx="3363739" cy="896497"/>
          </a:xfrm>
          <a:custGeom>
            <a:avLst/>
            <a:gdLst>
              <a:gd name="connsiteX0" fmla="*/ 0 w 3363739"/>
              <a:gd name="connsiteY0" fmla="*/ 0 h 896497"/>
              <a:gd name="connsiteX1" fmla="*/ 3363739 w 3363739"/>
              <a:gd name="connsiteY1" fmla="*/ 0 h 896497"/>
              <a:gd name="connsiteX2" fmla="*/ 3363739 w 3363739"/>
              <a:gd name="connsiteY2" fmla="*/ 896497 h 896497"/>
              <a:gd name="connsiteX3" fmla="*/ 0 w 3363739"/>
              <a:gd name="connsiteY3" fmla="*/ 896497 h 896497"/>
              <a:gd name="connsiteX4" fmla="*/ 0 w 3363739"/>
              <a:gd name="connsiteY4" fmla="*/ 0 h 89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739" h="896497">
                <a:moveTo>
                  <a:pt x="0" y="0"/>
                </a:moveTo>
                <a:lnTo>
                  <a:pt x="3363739" y="0"/>
                </a:lnTo>
                <a:lnTo>
                  <a:pt x="3363739" y="896497"/>
                </a:lnTo>
                <a:lnTo>
                  <a:pt x="0" y="896497"/>
                </a:lnTo>
                <a:lnTo>
                  <a:pt x="0" y="0"/>
                </a:lnTo>
                <a:close/>
              </a:path>
            </a:pathLst>
          </a:custGeom>
          <a:solidFill>
            <a:srgbClr val="960C3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AU" sz="3000" b="0" i="0" u="none" strike="noStrike" kern="1200" cap="none" spc="0" normalizeH="0" baseline="0" noProof="0" dirty="0">
                <a:ln>
                  <a:noFill/>
                </a:ln>
                <a:solidFill>
                  <a:prstClr val="white"/>
                </a:solidFill>
                <a:effectLst/>
                <a:uLnTx/>
                <a:uFillTx/>
                <a:latin typeface="Calibri"/>
                <a:ea typeface="+mn-ea"/>
                <a:cs typeface="+mn-cs"/>
              </a:rPr>
              <a:t>Walkable </a:t>
            </a:r>
            <a:br>
              <a:rPr kumimoji="0" lang="en-AU" sz="3000" b="0" i="0" u="none" strike="noStrike" kern="1200" cap="none" spc="0" normalizeH="0" baseline="0" noProof="0" dirty="0">
                <a:ln>
                  <a:noFill/>
                </a:ln>
                <a:solidFill>
                  <a:prstClr val="white"/>
                </a:solidFill>
                <a:effectLst/>
                <a:uLnTx/>
                <a:uFillTx/>
                <a:latin typeface="Calibri"/>
                <a:ea typeface="+mn-ea"/>
                <a:cs typeface="+mn-cs"/>
              </a:rPr>
            </a:br>
            <a:r>
              <a:rPr kumimoji="0" lang="en-AU" sz="3000" b="0" i="0" u="none" strike="noStrike" kern="1200" cap="none" spc="0" normalizeH="0" baseline="0" noProof="0" dirty="0">
                <a:ln>
                  <a:noFill/>
                </a:ln>
                <a:solidFill>
                  <a:prstClr val="white"/>
                </a:solidFill>
                <a:effectLst/>
                <a:uLnTx/>
                <a:uFillTx/>
                <a:latin typeface="Calibri"/>
                <a:ea typeface="+mn-ea"/>
                <a:cs typeface="+mn-cs"/>
              </a:rPr>
              <a:t>neighbourhoods</a:t>
            </a: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a:extLst>
              <a:ext uri="{FF2B5EF4-FFF2-40B4-BE49-F238E27FC236}">
                <a16:creationId xmlns:a16="http://schemas.microsoft.com/office/drawing/2014/main" id="{62A6A8F2-ABE2-D94C-B81E-7F71C2359779}"/>
              </a:ext>
            </a:extLst>
          </p:cNvPr>
          <p:cNvSpPr/>
          <p:nvPr/>
        </p:nvSpPr>
        <p:spPr>
          <a:xfrm>
            <a:off x="2965451" y="4346649"/>
            <a:ext cx="8153400" cy="835341"/>
          </a:xfrm>
          <a:custGeom>
            <a:avLst/>
            <a:gdLst>
              <a:gd name="connsiteX0" fmla="*/ 0 w 7761453"/>
              <a:gd name="connsiteY0" fmla="*/ 0 h 835341"/>
              <a:gd name="connsiteX1" fmla="*/ 7761453 w 7761453"/>
              <a:gd name="connsiteY1" fmla="*/ 0 h 835341"/>
              <a:gd name="connsiteX2" fmla="*/ 7761453 w 7761453"/>
              <a:gd name="connsiteY2" fmla="*/ 835341 h 835341"/>
              <a:gd name="connsiteX3" fmla="*/ 0 w 7761453"/>
              <a:gd name="connsiteY3" fmla="*/ 835341 h 835341"/>
              <a:gd name="connsiteX4" fmla="*/ 0 w 7761453"/>
              <a:gd name="connsiteY4" fmla="*/ 0 h 83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453" h="835341">
                <a:moveTo>
                  <a:pt x="0" y="0"/>
                </a:moveTo>
                <a:lnTo>
                  <a:pt x="7761453" y="0"/>
                </a:lnTo>
                <a:lnTo>
                  <a:pt x="7761453" y="835341"/>
                </a:lnTo>
                <a:lnTo>
                  <a:pt x="0" y="835341"/>
                </a:lnTo>
                <a:lnTo>
                  <a:pt x="0" y="0"/>
                </a:lnTo>
                <a:close/>
              </a:path>
            </a:pathLst>
          </a:custGeom>
          <a:solidFill>
            <a:srgbClr val="9E3F7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AU" sz="3000" b="1" i="0" u="none" strike="noStrike" kern="1200" cap="none" spc="0" normalizeH="0" baseline="0" noProof="0" dirty="0">
                <a:ln>
                  <a:noFill/>
                </a:ln>
                <a:solidFill>
                  <a:prstClr val="white"/>
                </a:solidFill>
                <a:effectLst/>
                <a:uLnTx/>
                <a:uFillTx/>
                <a:latin typeface="Calibri"/>
                <a:ea typeface="+mn-ea"/>
                <a:cs typeface="+mn-cs"/>
              </a:rPr>
              <a:t>Walking for transport + Walking for recreation</a:t>
            </a: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E7F69630-76C2-2845-A5C0-3A4CCFF6CB0A}"/>
              </a:ext>
            </a:extLst>
          </p:cNvPr>
          <p:cNvSpPr/>
          <p:nvPr/>
        </p:nvSpPr>
        <p:spPr>
          <a:xfrm>
            <a:off x="7345651" y="6017331"/>
            <a:ext cx="3773199" cy="1637796"/>
          </a:xfrm>
          <a:custGeom>
            <a:avLst/>
            <a:gdLst>
              <a:gd name="connsiteX0" fmla="*/ 0 w 3129436"/>
              <a:gd name="connsiteY0" fmla="*/ 0 h 1637796"/>
              <a:gd name="connsiteX1" fmla="*/ 3129436 w 3129436"/>
              <a:gd name="connsiteY1" fmla="*/ 0 h 1637796"/>
              <a:gd name="connsiteX2" fmla="*/ 3129436 w 3129436"/>
              <a:gd name="connsiteY2" fmla="*/ 1637796 h 1637796"/>
              <a:gd name="connsiteX3" fmla="*/ 0 w 3129436"/>
              <a:gd name="connsiteY3" fmla="*/ 1637796 h 1637796"/>
              <a:gd name="connsiteX4" fmla="*/ 0 w 3129436"/>
              <a:gd name="connsiteY4" fmla="*/ 0 h 1637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436" h="1637796">
                <a:moveTo>
                  <a:pt x="0" y="0"/>
                </a:moveTo>
                <a:lnTo>
                  <a:pt x="3129436" y="0"/>
                </a:lnTo>
                <a:lnTo>
                  <a:pt x="3129436" y="1637796"/>
                </a:lnTo>
                <a:lnTo>
                  <a:pt x="0" y="1637796"/>
                </a:lnTo>
                <a:lnTo>
                  <a:pt x="0" y="0"/>
                </a:lnTo>
                <a:close/>
              </a:path>
            </a:pathLst>
          </a:custGeom>
          <a:solidFill>
            <a:srgbClr val="0F45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dirty="0">
                <a:ln>
                  <a:noFill/>
                </a:ln>
                <a:solidFill>
                  <a:prstClr val="white"/>
                </a:solidFill>
                <a:effectLst/>
                <a:uLnTx/>
                <a:uFillTx/>
                <a:latin typeface="Calibri"/>
                <a:ea typeface="+mn-ea"/>
                <a:cs typeface="+mn-cs"/>
              </a:rPr>
              <a:t>Increase in sufficiently physically active</a:t>
            </a:r>
            <a:endParaRPr kumimoji="0" lang="en-US" sz="2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30">
            <a:extLst>
              <a:ext uri="{FF2B5EF4-FFF2-40B4-BE49-F238E27FC236}">
                <a16:creationId xmlns:a16="http://schemas.microsoft.com/office/drawing/2014/main" id="{A4FD0E4B-6396-D54B-9A6D-BCCDF0E89A26}"/>
              </a:ext>
            </a:extLst>
          </p:cNvPr>
          <p:cNvSpPr/>
          <p:nvPr/>
        </p:nvSpPr>
        <p:spPr>
          <a:xfrm>
            <a:off x="2965450" y="6017347"/>
            <a:ext cx="3776472" cy="1636781"/>
          </a:xfrm>
          <a:custGeom>
            <a:avLst/>
            <a:gdLst>
              <a:gd name="connsiteX0" fmla="*/ 0 w 3117415"/>
              <a:gd name="connsiteY0" fmla="*/ 0 h 1636781"/>
              <a:gd name="connsiteX1" fmla="*/ 3117415 w 3117415"/>
              <a:gd name="connsiteY1" fmla="*/ 0 h 1636781"/>
              <a:gd name="connsiteX2" fmla="*/ 3117415 w 3117415"/>
              <a:gd name="connsiteY2" fmla="*/ 1636781 h 1636781"/>
              <a:gd name="connsiteX3" fmla="*/ 0 w 3117415"/>
              <a:gd name="connsiteY3" fmla="*/ 1636781 h 1636781"/>
              <a:gd name="connsiteX4" fmla="*/ 0 w 3117415"/>
              <a:gd name="connsiteY4" fmla="*/ 0 h 16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415" h="1636781">
                <a:moveTo>
                  <a:pt x="0" y="0"/>
                </a:moveTo>
                <a:lnTo>
                  <a:pt x="3117415" y="0"/>
                </a:lnTo>
                <a:lnTo>
                  <a:pt x="3117415" y="1636781"/>
                </a:lnTo>
                <a:lnTo>
                  <a:pt x="0" y="1636781"/>
                </a:lnTo>
                <a:lnTo>
                  <a:pt x="0" y="0"/>
                </a:lnTo>
                <a:close/>
              </a:path>
            </a:pathLst>
          </a:custGeom>
          <a:solidFill>
            <a:srgbClr val="0F458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875" tIns="15875" rIns="15875" bIns="15875"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AU" sz="2500" b="0" i="0" u="none" strike="noStrike" kern="1200" cap="none" spc="0" normalizeH="0" baseline="0" noProof="0" dirty="0">
                <a:ln>
                  <a:noFill/>
                </a:ln>
                <a:solidFill>
                  <a:prstClr val="white"/>
                </a:solidFill>
                <a:effectLst/>
                <a:uLnTx/>
                <a:uFillTx/>
                <a:latin typeface="Calibri"/>
                <a:ea typeface="+mn-ea"/>
                <a:cs typeface="+mn-cs"/>
              </a:rPr>
              <a:t>Reduced greenhouse </a:t>
            </a:r>
            <a:br>
              <a:rPr kumimoji="0" lang="en-AU" sz="2500" b="0" i="0" u="none" strike="noStrike" kern="1200" cap="none" spc="0" normalizeH="0" baseline="0" noProof="0" dirty="0">
                <a:ln>
                  <a:noFill/>
                </a:ln>
                <a:solidFill>
                  <a:prstClr val="white"/>
                </a:solidFill>
                <a:effectLst/>
                <a:uLnTx/>
                <a:uFillTx/>
                <a:latin typeface="Calibri"/>
                <a:ea typeface="+mn-ea"/>
                <a:cs typeface="+mn-cs"/>
              </a:rPr>
            </a:br>
            <a:r>
              <a:rPr kumimoji="0" lang="en-AU" sz="2500" b="0" i="0" u="none" strike="noStrike" kern="1200" cap="none" spc="0" normalizeH="0" baseline="0" noProof="0" dirty="0">
                <a:ln>
                  <a:noFill/>
                </a:ln>
                <a:solidFill>
                  <a:prstClr val="white"/>
                </a:solidFill>
                <a:effectLst/>
                <a:uLnTx/>
                <a:uFillTx/>
                <a:latin typeface="Calibri"/>
                <a:ea typeface="+mn-ea"/>
                <a:cs typeface="+mn-cs"/>
              </a:rPr>
              <a:t>gas emissions</a:t>
            </a:r>
            <a:endParaRPr kumimoji="0" lang="en-US" sz="2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31">
            <a:extLst>
              <a:ext uri="{FF2B5EF4-FFF2-40B4-BE49-F238E27FC236}">
                <a16:creationId xmlns:a16="http://schemas.microsoft.com/office/drawing/2014/main" id="{03F60413-DCE0-1B4A-BDAD-B3C6082786DB}"/>
              </a:ext>
            </a:extLst>
          </p:cNvPr>
          <p:cNvSpPr/>
          <p:nvPr/>
        </p:nvSpPr>
        <p:spPr>
          <a:xfrm>
            <a:off x="2968932" y="8505393"/>
            <a:ext cx="8149918" cy="617990"/>
          </a:xfrm>
          <a:custGeom>
            <a:avLst/>
            <a:gdLst>
              <a:gd name="connsiteX0" fmla="*/ 0 w 8933526"/>
              <a:gd name="connsiteY0" fmla="*/ 0 h 1235979"/>
              <a:gd name="connsiteX1" fmla="*/ 8933526 w 8933526"/>
              <a:gd name="connsiteY1" fmla="*/ 0 h 1235979"/>
              <a:gd name="connsiteX2" fmla="*/ 8933526 w 8933526"/>
              <a:gd name="connsiteY2" fmla="*/ 1235979 h 1235979"/>
              <a:gd name="connsiteX3" fmla="*/ 0 w 8933526"/>
              <a:gd name="connsiteY3" fmla="*/ 1235979 h 1235979"/>
              <a:gd name="connsiteX4" fmla="*/ 0 w 8933526"/>
              <a:gd name="connsiteY4" fmla="*/ 0 h 123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526" h="1235979">
                <a:moveTo>
                  <a:pt x="0" y="0"/>
                </a:moveTo>
                <a:lnTo>
                  <a:pt x="8933526" y="0"/>
                </a:lnTo>
                <a:lnTo>
                  <a:pt x="8933526" y="1235979"/>
                </a:lnTo>
                <a:lnTo>
                  <a:pt x="0" y="1235979"/>
                </a:lnTo>
                <a:lnTo>
                  <a:pt x="0" y="0"/>
                </a:lnTo>
                <a:close/>
              </a:path>
            </a:pathLst>
          </a:custGeom>
          <a:solidFill>
            <a:srgbClr val="960C3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AU" sz="3000" b="1" i="0" u="none" strike="noStrike" kern="1200" cap="none" spc="0" normalizeH="0" baseline="0" noProof="0" dirty="0">
                <a:ln>
                  <a:noFill/>
                </a:ln>
                <a:solidFill>
                  <a:prstClr val="white"/>
                </a:solidFill>
                <a:effectLst/>
                <a:uLnTx/>
                <a:uFillTx/>
                <a:latin typeface="Calibri"/>
                <a:ea typeface="+mn-ea"/>
                <a:cs typeface="+mn-cs"/>
              </a:rPr>
              <a:t>Healthy &amp; sustainable city</a:t>
            </a:r>
            <a:endParaRPr kumimoji="0" lang="en-US" sz="3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5" name="Straight Arrow Connector 64">
            <a:extLst>
              <a:ext uri="{FF2B5EF4-FFF2-40B4-BE49-F238E27FC236}">
                <a16:creationId xmlns:a16="http://schemas.microsoft.com/office/drawing/2014/main" id="{1E403EE5-899C-6B40-8963-8FD9986572C2}"/>
              </a:ext>
            </a:extLst>
          </p:cNvPr>
          <p:cNvCxnSpPr>
            <a:cxnSpLocks/>
          </p:cNvCxnSpPr>
          <p:nvPr/>
        </p:nvCxnSpPr>
        <p:spPr>
          <a:xfrm>
            <a:off x="4853686" y="5181990"/>
            <a:ext cx="0" cy="835341"/>
          </a:xfrm>
          <a:prstGeom prst="straightConnector1">
            <a:avLst/>
          </a:prstGeom>
          <a:ln w="57150" cap="flat" cmpd="sng" algn="ctr">
            <a:solidFill>
              <a:srgbClr val="0F458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AA3DCF3F-317D-7D49-9B8E-92F64B5B7919}"/>
              </a:ext>
            </a:extLst>
          </p:cNvPr>
          <p:cNvCxnSpPr>
            <a:cxnSpLocks/>
          </p:cNvCxnSpPr>
          <p:nvPr/>
        </p:nvCxnSpPr>
        <p:spPr>
          <a:xfrm>
            <a:off x="9232250" y="5181990"/>
            <a:ext cx="0" cy="835341"/>
          </a:xfrm>
          <a:prstGeom prst="straightConnector1">
            <a:avLst/>
          </a:prstGeom>
          <a:ln w="57150" cap="flat" cmpd="sng" algn="ctr">
            <a:solidFill>
              <a:srgbClr val="0F458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EC9D0CE8-D3F0-F946-A75C-079820A60883}"/>
              </a:ext>
            </a:extLst>
          </p:cNvPr>
          <p:cNvCxnSpPr>
            <a:cxnSpLocks/>
          </p:cNvCxnSpPr>
          <p:nvPr/>
        </p:nvCxnSpPr>
        <p:spPr>
          <a:xfrm>
            <a:off x="4853686" y="7640054"/>
            <a:ext cx="0" cy="835341"/>
          </a:xfrm>
          <a:prstGeom prst="straightConnector1">
            <a:avLst/>
          </a:prstGeom>
          <a:ln w="57150" cap="flat" cmpd="sng" algn="ctr">
            <a:solidFill>
              <a:srgbClr val="960C3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Straight Arrow Connector 69">
            <a:extLst>
              <a:ext uri="{FF2B5EF4-FFF2-40B4-BE49-F238E27FC236}">
                <a16:creationId xmlns:a16="http://schemas.microsoft.com/office/drawing/2014/main" id="{44231EDC-7302-6C4D-886E-64F858F3489D}"/>
              </a:ext>
            </a:extLst>
          </p:cNvPr>
          <p:cNvCxnSpPr>
            <a:cxnSpLocks/>
          </p:cNvCxnSpPr>
          <p:nvPr/>
        </p:nvCxnSpPr>
        <p:spPr>
          <a:xfrm>
            <a:off x="9232250" y="7640054"/>
            <a:ext cx="0" cy="835341"/>
          </a:xfrm>
          <a:prstGeom prst="straightConnector1">
            <a:avLst/>
          </a:prstGeom>
          <a:ln w="57150" cap="flat" cmpd="sng" algn="ctr">
            <a:solidFill>
              <a:srgbClr val="960C3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7816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224888" y="996549"/>
            <a:ext cx="10694062" cy="1477328"/>
          </a:xfrm>
        </p:spPr>
        <p:txBody>
          <a:bodyPr/>
          <a:lstStyle/>
          <a:p>
            <a:r>
              <a:rPr lang="en-AU" sz="4800" dirty="0">
                <a:ea typeface="Calibri" panose="020F0502020204030204" pitchFamily="34" charset="0"/>
              </a:rPr>
              <a:t>Creating healthy and sustainable cities: </a:t>
            </a:r>
            <a:r>
              <a:rPr lang="en-AU" sz="4800" dirty="0"/>
              <a:t>What gets measured gets done</a:t>
            </a:r>
            <a:endParaRPr lang="en-GB" dirty="0"/>
          </a:p>
        </p:txBody>
      </p:sp>
      <p:pic>
        <p:nvPicPr>
          <p:cNvPr id="4" name="Picture Placeholder 13" descr="Billie Giles-Corti&#10;RMIT University, Australia&#10;">
            <a:extLst>
              <a:ext uri="{FF2B5EF4-FFF2-40B4-BE49-F238E27FC236}">
                <a16:creationId xmlns:a16="http://schemas.microsoft.com/office/drawing/2014/main" id="{BF8266C8-EE3B-4741-89D1-BB419459C92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9" name="Subtitle 2">
            <a:extLst>
              <a:ext uri="{FF2B5EF4-FFF2-40B4-BE49-F238E27FC236}">
                <a16:creationId xmlns:a16="http://schemas.microsoft.com/office/drawing/2014/main" id="{4EA3819F-80FA-4606-878B-59ECF84FD110}"/>
              </a:ext>
            </a:extLst>
          </p:cNvPr>
          <p:cNvSpPr txBox="1">
            <a:spLocks/>
          </p:cNvSpPr>
          <p:nvPr/>
        </p:nvSpPr>
        <p:spPr>
          <a:xfrm>
            <a:off x="1224888" y="4328306"/>
            <a:ext cx="28129864" cy="5105400"/>
          </a:xfrm>
          <a:prstGeom prst="rect">
            <a:avLst/>
          </a:prstGeom>
        </p:spPr>
        <p:txBody>
          <a:bodyPr wrap="square" lIns="0" tIns="0" rIns="0" bIns="0" numCol="2">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7000"/>
              </a:lnSpc>
              <a:spcBef>
                <a:spcPts val="0"/>
              </a:spcBef>
              <a:spcAft>
                <a:spcPts val="1319"/>
              </a:spcAft>
              <a:buClrTx/>
              <a:buSzTx/>
              <a:buFontTx/>
              <a:buNone/>
              <a:tabLst/>
              <a:defRPr/>
            </a:pPr>
            <a:r>
              <a:rPr kumimoji="0" lang="en-AU" sz="3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Co-authors</a:t>
            </a:r>
          </a:p>
          <a:p>
            <a:pPr marL="0" marR="0" lvl="0" indent="0" algn="l" defTabSz="914400" rtl="0" eaLnBrk="1" fontAlgn="auto" latinLnBrk="0" hangingPunct="1">
              <a:lnSpc>
                <a:spcPct val="100000"/>
              </a:lnSpc>
              <a:spcBef>
                <a:spcPts val="0"/>
              </a:spcBef>
              <a:spcAft>
                <a:spcPts val="1319"/>
              </a:spcAft>
              <a:buClrTx/>
              <a:buSzTx/>
              <a:buFontTx/>
              <a:buNone/>
              <a:tabLst/>
              <a:defRPr/>
            </a:pP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Billie Giles-Corti, Anne Vernez Moudon, Melanie Lowe, Deepti Adlakha, Ester Cerin, Geoff Boeing, Carl Higgs, Jonathan Arundel, Shiqin Liu, Erica Hinckson, Deborah Salvo, Marc A. Adams, Hannah Badland, Alex A. Florindo, Klaus Gebel, Ruth F. Hunter, Josef Mitáš, Adewale L. Oyeyemi, Anna Puig-Ribera, Ana Queralt, Maria Paula Santos, Jasper Schipperijn, Mark Stevenson, Delfien Van Dyck, Guillem Vich, James F. Sallis</a:t>
            </a:r>
          </a:p>
        </p:txBody>
      </p:sp>
      <p:pic>
        <p:nvPicPr>
          <p:cNvPr id="7" name="Picture Placeholder 7" descr="Shape&#10;&#10;Description automatically generated with medium confidence">
            <a:extLst>
              <a:ext uri="{FF2B5EF4-FFF2-40B4-BE49-F238E27FC236}">
                <a16:creationId xmlns:a16="http://schemas.microsoft.com/office/drawing/2014/main" id="{69EF3293-B77D-6845-967B-0670204F1B3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206008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DF5B4-307C-4783-AF9E-5E6706754F5F}"/>
              </a:ext>
            </a:extLst>
          </p:cNvPr>
          <p:cNvSpPr>
            <a:spLocks noGrp="1"/>
          </p:cNvSpPr>
          <p:nvPr>
            <p:ph type="body" idx="1"/>
          </p:nvPr>
        </p:nvSpPr>
        <p:spPr>
          <a:xfrm>
            <a:off x="755650" y="5654675"/>
            <a:ext cx="14838045" cy="3445209"/>
          </a:xfrm>
          <a:prstGeom prst="snip2DiagRect">
            <a:avLst/>
          </a:prstGeom>
          <a:solidFill>
            <a:srgbClr val="960C34"/>
          </a:solidFill>
          <a:ln>
            <a:solidFill>
              <a:schemeClr val="bg1"/>
            </a:solidFill>
          </a:ln>
        </p:spPr>
        <p:style>
          <a:lnRef idx="1">
            <a:schemeClr val="accent4"/>
          </a:lnRef>
          <a:fillRef idx="2">
            <a:schemeClr val="accent4"/>
          </a:fillRef>
          <a:effectRef idx="1">
            <a:schemeClr val="accent4"/>
          </a:effectRef>
          <a:fontRef idx="minor">
            <a:schemeClr val="dk1"/>
          </a:fontRef>
        </p:style>
        <p:txBody>
          <a:bodyPr/>
          <a:lstStyle/>
          <a:p>
            <a:pPr>
              <a:lnSpc>
                <a:spcPct val="150000"/>
              </a:lnSpc>
            </a:pPr>
            <a:r>
              <a:rPr lang="en-AU" sz="4000" b="1" dirty="0">
                <a:solidFill>
                  <a:schemeClr val="bg1"/>
                </a:solidFill>
              </a:rPr>
              <a:t>What are the minimum thresholds for urban design and transport features associated with WHO’s target of at least 15% relative reduction in insufficient physical activity through walking</a:t>
            </a:r>
            <a:r>
              <a:rPr lang="en-AU" sz="4000" b="1" dirty="0">
                <a:solidFill>
                  <a:schemeClr val="bg1"/>
                </a:solidFill>
                <a:effectLst/>
                <a:ea typeface="Calibri" panose="020F0502020204030204" pitchFamily="34" charset="0"/>
              </a:rPr>
              <a:t>?</a:t>
            </a:r>
          </a:p>
          <a:p>
            <a:endParaRPr lang="en-AU" dirty="0">
              <a:solidFill>
                <a:schemeClr val="bg1"/>
              </a:solidFill>
            </a:endParaRPr>
          </a:p>
        </p:txBody>
      </p:sp>
      <p:pic>
        <p:nvPicPr>
          <p:cNvPr id="5" name="Picture Placeholder 13">
            <a:extLst>
              <a:ext uri="{FF2B5EF4-FFF2-40B4-BE49-F238E27FC236}">
                <a16:creationId xmlns:a16="http://schemas.microsoft.com/office/drawing/2014/main" id="{F3FA3EF6-CA75-44FF-8F6F-B3682276DB8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64200" y="-638803"/>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6" name="Picture Placeholder 13">
            <a:extLst>
              <a:ext uri="{FF2B5EF4-FFF2-40B4-BE49-F238E27FC236}">
                <a16:creationId xmlns:a16="http://schemas.microsoft.com/office/drawing/2014/main" id="{90DB97CA-0BA0-4322-AB96-217E1D06604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2521863" y="1726997"/>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7" name="Picture Placeholder 13">
            <a:extLst>
              <a:ext uri="{FF2B5EF4-FFF2-40B4-BE49-F238E27FC236}">
                <a16:creationId xmlns:a16="http://schemas.microsoft.com/office/drawing/2014/main" id="{CA663BC5-A1B0-4779-A130-0520DA52C42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5341287" y="1849871"/>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8" name="Picture Placeholder 13">
            <a:extLst>
              <a:ext uri="{FF2B5EF4-FFF2-40B4-BE49-F238E27FC236}">
                <a16:creationId xmlns:a16="http://schemas.microsoft.com/office/drawing/2014/main" id="{8A311E27-CD87-4FF5-8D84-645AA992708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6737797" y="5349875"/>
            <a:ext cx="2793021" cy="3206873"/>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9" name="Picture Placeholder 7" descr="Shape&#10;&#10;Description automatically generated with medium confidence">
            <a:extLst>
              <a:ext uri="{FF2B5EF4-FFF2-40B4-BE49-F238E27FC236}">
                <a16:creationId xmlns:a16="http://schemas.microsoft.com/office/drawing/2014/main" id="{D40E9B91-4DEE-F249-9FB5-CF7F09FFD5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2" name="Title 1">
            <a:extLst>
              <a:ext uri="{FF2B5EF4-FFF2-40B4-BE49-F238E27FC236}">
                <a16:creationId xmlns:a16="http://schemas.microsoft.com/office/drawing/2014/main" id="{4460C3ED-5E02-0E4B-BFEF-CC9A6040EC5F}"/>
              </a:ext>
            </a:extLst>
          </p:cNvPr>
          <p:cNvSpPr>
            <a:spLocks noGrp="1"/>
          </p:cNvSpPr>
          <p:nvPr>
            <p:ph type="title"/>
          </p:nvPr>
        </p:nvSpPr>
        <p:spPr>
          <a:xfrm>
            <a:off x="1417911" y="964633"/>
            <a:ext cx="10694062" cy="2215991"/>
          </a:xfrm>
        </p:spPr>
        <p:txBody>
          <a:bodyPr/>
          <a:lstStyle/>
          <a:p>
            <a:r>
              <a:rPr lang="en-AU" sz="4800" dirty="0">
                <a:effectLst/>
                <a:ea typeface="Calibri" panose="020F0502020204030204" pitchFamily="34" charset="0"/>
              </a:rPr>
              <a:t>Evidence-informed quantitative targets for policies that create healthy and sustainable cities</a:t>
            </a:r>
          </a:p>
        </p:txBody>
      </p:sp>
    </p:spTree>
    <p:extLst>
      <p:ext uri="{BB962C8B-B14F-4D97-AF65-F5344CB8AC3E}">
        <p14:creationId xmlns:p14="http://schemas.microsoft.com/office/powerpoint/2010/main" val="2316628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2EC04345-36AB-4567-B9AF-3C7E211DFB0E}"/>
              </a:ext>
            </a:extLst>
          </p:cNvPr>
          <p:cNvSpPr/>
          <p:nvPr/>
        </p:nvSpPr>
        <p:spPr>
          <a:xfrm rot="16200000">
            <a:off x="13262353" y="6382589"/>
            <a:ext cx="3799114" cy="3200398"/>
          </a:xfrm>
          <a:custGeom>
            <a:avLst/>
            <a:gdLst>
              <a:gd name="connsiteX0" fmla="*/ 0 w 3505200"/>
              <a:gd name="connsiteY0" fmla="*/ 1600200 h 3200400"/>
              <a:gd name="connsiteX1" fmla="*/ 800100 w 3505200"/>
              <a:gd name="connsiteY1" fmla="*/ 1 h 3200400"/>
              <a:gd name="connsiteX2" fmla="*/ 2705100 w 3505200"/>
              <a:gd name="connsiteY2" fmla="*/ 1 h 3200400"/>
              <a:gd name="connsiteX3" fmla="*/ 3505200 w 3505200"/>
              <a:gd name="connsiteY3" fmla="*/ 1600200 h 3200400"/>
              <a:gd name="connsiteX4" fmla="*/ 2705100 w 3505200"/>
              <a:gd name="connsiteY4" fmla="*/ 3200399 h 3200400"/>
              <a:gd name="connsiteX5" fmla="*/ 800100 w 3505200"/>
              <a:gd name="connsiteY5" fmla="*/ 3200399 h 3200400"/>
              <a:gd name="connsiteX6" fmla="*/ 0 w 3505200"/>
              <a:gd name="connsiteY6" fmla="*/ 1600200 h 3200400"/>
              <a:gd name="connsiteX0" fmla="*/ 0 w 3668486"/>
              <a:gd name="connsiteY0" fmla="*/ 1600199 h 3200398"/>
              <a:gd name="connsiteX1" fmla="*/ 800100 w 3668486"/>
              <a:gd name="connsiteY1" fmla="*/ 0 h 3200398"/>
              <a:gd name="connsiteX2" fmla="*/ 2705100 w 3668486"/>
              <a:gd name="connsiteY2" fmla="*/ 0 h 3200398"/>
              <a:gd name="connsiteX3" fmla="*/ 3668486 w 3668486"/>
              <a:gd name="connsiteY3" fmla="*/ 1600199 h 3200398"/>
              <a:gd name="connsiteX4" fmla="*/ 2705100 w 3668486"/>
              <a:gd name="connsiteY4" fmla="*/ 3200398 h 3200398"/>
              <a:gd name="connsiteX5" fmla="*/ 800100 w 3668486"/>
              <a:gd name="connsiteY5" fmla="*/ 3200398 h 3200398"/>
              <a:gd name="connsiteX6" fmla="*/ 0 w 3668486"/>
              <a:gd name="connsiteY6" fmla="*/ 1600199 h 3200398"/>
              <a:gd name="connsiteX0" fmla="*/ 0 w 3799114"/>
              <a:gd name="connsiteY0" fmla="*/ 1567542 h 3200398"/>
              <a:gd name="connsiteX1" fmla="*/ 930728 w 3799114"/>
              <a:gd name="connsiteY1" fmla="*/ 0 h 3200398"/>
              <a:gd name="connsiteX2" fmla="*/ 2835728 w 3799114"/>
              <a:gd name="connsiteY2" fmla="*/ 0 h 3200398"/>
              <a:gd name="connsiteX3" fmla="*/ 3799114 w 3799114"/>
              <a:gd name="connsiteY3" fmla="*/ 1600199 h 3200398"/>
              <a:gd name="connsiteX4" fmla="*/ 2835728 w 3799114"/>
              <a:gd name="connsiteY4" fmla="*/ 3200398 h 3200398"/>
              <a:gd name="connsiteX5" fmla="*/ 930728 w 3799114"/>
              <a:gd name="connsiteY5" fmla="*/ 3200398 h 3200398"/>
              <a:gd name="connsiteX6" fmla="*/ 0 w 3799114"/>
              <a:gd name="connsiteY6" fmla="*/ 1567542 h 32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114" h="3200398">
                <a:moveTo>
                  <a:pt x="0" y="1567542"/>
                </a:moveTo>
                <a:lnTo>
                  <a:pt x="930728" y="0"/>
                </a:lnTo>
                <a:lnTo>
                  <a:pt x="2835728" y="0"/>
                </a:lnTo>
                <a:lnTo>
                  <a:pt x="3799114" y="1600199"/>
                </a:lnTo>
                <a:lnTo>
                  <a:pt x="2835728" y="3200398"/>
                </a:lnTo>
                <a:lnTo>
                  <a:pt x="930728" y="3200398"/>
                </a:lnTo>
                <a:lnTo>
                  <a:pt x="0" y="1567542"/>
                </a:lnTo>
                <a:close/>
              </a:path>
            </a:pathLst>
          </a:custGeom>
          <a:solidFill>
            <a:srgbClr val="960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4408188" y="1238366"/>
            <a:ext cx="4602497" cy="1015663"/>
          </a:xfrm>
        </p:spPr>
        <p:txBody>
          <a:bodyPr/>
          <a:lstStyle/>
          <a:p>
            <a:r>
              <a:rPr lang="en-AU" sz="6600" dirty="0">
                <a:solidFill>
                  <a:srgbClr val="960C34"/>
                </a:solidFill>
              </a:rPr>
              <a:t>Adult study  </a:t>
            </a:r>
            <a:endParaRPr lang="en-GB" sz="6600" dirty="0">
              <a:solidFill>
                <a:srgbClr val="960C34"/>
              </a:solidFill>
            </a:endParaRPr>
          </a:p>
        </p:txBody>
      </p:sp>
      <p:pic>
        <p:nvPicPr>
          <p:cNvPr id="3" name="Picture 2" descr="Logo&#10;&#10;Description automatically generated">
            <a:extLst>
              <a:ext uri="{FF2B5EF4-FFF2-40B4-BE49-F238E27FC236}">
                <a16:creationId xmlns:a16="http://schemas.microsoft.com/office/drawing/2014/main" id="{B93E6C9A-16C0-4842-81F6-FB2A69C4526E}"/>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4002" y="1"/>
            <a:ext cx="4127625" cy="2572499"/>
          </a:xfrm>
          <a:prstGeom prst="rect">
            <a:avLst/>
          </a:prstGeom>
        </p:spPr>
      </p:pic>
      <p:sp>
        <p:nvSpPr>
          <p:cNvPr id="7" name="TextBox 6">
            <a:extLst>
              <a:ext uri="{FF2B5EF4-FFF2-40B4-BE49-F238E27FC236}">
                <a16:creationId xmlns:a16="http://schemas.microsoft.com/office/drawing/2014/main" id="{516D6A18-5C0C-4314-8C2F-C0A377A6D5FA}"/>
              </a:ext>
            </a:extLst>
          </p:cNvPr>
          <p:cNvSpPr txBox="1"/>
          <p:nvPr/>
        </p:nvSpPr>
        <p:spPr>
          <a:xfrm>
            <a:off x="12533789" y="2674577"/>
            <a:ext cx="2847061"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11,615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participants</a:t>
            </a:r>
          </a:p>
        </p:txBody>
      </p:sp>
      <p:sp>
        <p:nvSpPr>
          <p:cNvPr id="12" name="TextBox 11">
            <a:extLst>
              <a:ext uri="{FF2B5EF4-FFF2-40B4-BE49-F238E27FC236}">
                <a16:creationId xmlns:a16="http://schemas.microsoft.com/office/drawing/2014/main" id="{D1932B25-2B07-43B4-AE5C-4645689EA64D}"/>
              </a:ext>
            </a:extLst>
          </p:cNvPr>
          <p:cNvSpPr txBox="1"/>
          <p:nvPr/>
        </p:nvSpPr>
        <p:spPr>
          <a:xfrm>
            <a:off x="16734346" y="149302"/>
            <a:ext cx="2827954"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comparable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measures</a:t>
            </a:r>
          </a:p>
        </p:txBody>
      </p:sp>
      <p:sp>
        <p:nvSpPr>
          <p:cNvPr id="13" name="TextBox 12">
            <a:extLst>
              <a:ext uri="{FF2B5EF4-FFF2-40B4-BE49-F238E27FC236}">
                <a16:creationId xmlns:a16="http://schemas.microsoft.com/office/drawing/2014/main" id="{DDB00591-9486-4215-81B5-C56B624D7FB5}"/>
              </a:ext>
            </a:extLst>
          </p:cNvPr>
          <p:cNvSpPr txBox="1"/>
          <p:nvPr/>
        </p:nvSpPr>
        <p:spPr>
          <a:xfrm>
            <a:off x="15652789" y="3521075"/>
            <a:ext cx="213712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0F4588"/>
                </a:solidFill>
                <a:effectLst/>
                <a:uLnTx/>
                <a:uFillTx/>
                <a:latin typeface="Calibri"/>
                <a:ea typeface="+mn-ea"/>
                <a:cs typeface="+mn-cs"/>
              </a:rPr>
              <a:t>14 cities </a:t>
            </a:r>
          </a:p>
        </p:txBody>
      </p:sp>
      <p:sp>
        <p:nvSpPr>
          <p:cNvPr id="15" name="TextBox 14">
            <a:extLst>
              <a:ext uri="{FF2B5EF4-FFF2-40B4-BE49-F238E27FC236}">
                <a16:creationId xmlns:a16="http://schemas.microsoft.com/office/drawing/2014/main" id="{588563D0-0EFD-4813-89B3-4F68A56719B5}"/>
              </a:ext>
            </a:extLst>
          </p:cNvPr>
          <p:cNvSpPr txBox="1"/>
          <p:nvPr/>
        </p:nvSpPr>
        <p:spPr>
          <a:xfrm>
            <a:off x="11057191" y="558017"/>
            <a:ext cx="3054427"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0F4588"/>
                </a:solidFill>
                <a:effectLst/>
                <a:uLnTx/>
                <a:uFillTx/>
                <a:latin typeface="Calibri"/>
                <a:ea typeface="+mn-ea"/>
                <a:cs typeface="+mn-cs"/>
              </a:rPr>
              <a:t>10 countries </a:t>
            </a:r>
          </a:p>
        </p:txBody>
      </p:sp>
      <p:sp>
        <p:nvSpPr>
          <p:cNvPr id="16" name="TextBox 15">
            <a:extLst>
              <a:ext uri="{FF2B5EF4-FFF2-40B4-BE49-F238E27FC236}">
                <a16:creationId xmlns:a16="http://schemas.microsoft.com/office/drawing/2014/main" id="{284C82ED-CE98-41B6-9B83-32CECBBF75F4}"/>
              </a:ext>
            </a:extLst>
          </p:cNvPr>
          <p:cNvSpPr txBox="1"/>
          <p:nvPr/>
        </p:nvSpPr>
        <p:spPr>
          <a:xfrm>
            <a:off x="17191651" y="5971141"/>
            <a:ext cx="191334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0F4588"/>
                </a:solidFill>
                <a:effectLst/>
                <a:uLnTx/>
                <a:uFillTx/>
                <a:latin typeface="Calibri"/>
                <a:ea typeface="+mn-ea"/>
                <a:cs typeface="+mn-cs"/>
              </a:rPr>
              <a:t>walking</a:t>
            </a:r>
          </a:p>
        </p:txBody>
      </p:sp>
      <p:sp>
        <p:nvSpPr>
          <p:cNvPr id="17" name="TextBox 16">
            <a:extLst>
              <a:ext uri="{FF2B5EF4-FFF2-40B4-BE49-F238E27FC236}">
                <a16:creationId xmlns:a16="http://schemas.microsoft.com/office/drawing/2014/main" id="{88EE3581-0046-4EF2-A20C-BD9EF3900412}"/>
              </a:ext>
            </a:extLst>
          </p:cNvPr>
          <p:cNvSpPr txBox="1"/>
          <p:nvPr/>
        </p:nvSpPr>
        <p:spPr>
          <a:xfrm>
            <a:off x="13613552" y="7040863"/>
            <a:ext cx="3142207" cy="20313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prstClr val="white"/>
                </a:solidFill>
                <a:effectLst/>
                <a:uLnTx/>
                <a:uFillTx/>
                <a:latin typeface="Calibri"/>
                <a:ea typeface="+mn-ea"/>
                <a:cs typeface="+mn-cs"/>
              </a:rPr>
              <a:t>Urban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prstClr val="white"/>
                </a:solidFill>
                <a:effectLst/>
                <a:uLnTx/>
                <a:uFillTx/>
                <a:latin typeface="Calibri"/>
                <a:ea typeface="+mn-ea"/>
                <a:cs typeface="+mn-cs"/>
              </a:rPr>
              <a:t>&amp; transport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prstClr val="white"/>
                </a:solidFill>
                <a:effectLst/>
                <a:uLnTx/>
                <a:uFillTx/>
                <a:latin typeface="Calibri"/>
                <a:ea typeface="+mn-ea"/>
                <a:cs typeface="+mn-cs"/>
              </a:rPr>
              <a:t>features</a:t>
            </a:r>
          </a:p>
        </p:txBody>
      </p:sp>
      <p:sp>
        <p:nvSpPr>
          <p:cNvPr id="18" name="Hexagon 13">
            <a:extLst>
              <a:ext uri="{FF2B5EF4-FFF2-40B4-BE49-F238E27FC236}">
                <a16:creationId xmlns:a16="http://schemas.microsoft.com/office/drawing/2014/main" id="{9C634CB2-7000-41B0-AC15-E89D41221FD7}"/>
              </a:ext>
            </a:extLst>
          </p:cNvPr>
          <p:cNvSpPr/>
          <p:nvPr/>
        </p:nvSpPr>
        <p:spPr>
          <a:xfrm rot="16200000">
            <a:off x="9907667" y="6382589"/>
            <a:ext cx="3799114" cy="3200398"/>
          </a:xfrm>
          <a:custGeom>
            <a:avLst/>
            <a:gdLst>
              <a:gd name="connsiteX0" fmla="*/ 0 w 3505200"/>
              <a:gd name="connsiteY0" fmla="*/ 1600200 h 3200400"/>
              <a:gd name="connsiteX1" fmla="*/ 800100 w 3505200"/>
              <a:gd name="connsiteY1" fmla="*/ 1 h 3200400"/>
              <a:gd name="connsiteX2" fmla="*/ 2705100 w 3505200"/>
              <a:gd name="connsiteY2" fmla="*/ 1 h 3200400"/>
              <a:gd name="connsiteX3" fmla="*/ 3505200 w 3505200"/>
              <a:gd name="connsiteY3" fmla="*/ 1600200 h 3200400"/>
              <a:gd name="connsiteX4" fmla="*/ 2705100 w 3505200"/>
              <a:gd name="connsiteY4" fmla="*/ 3200399 h 3200400"/>
              <a:gd name="connsiteX5" fmla="*/ 800100 w 3505200"/>
              <a:gd name="connsiteY5" fmla="*/ 3200399 h 3200400"/>
              <a:gd name="connsiteX6" fmla="*/ 0 w 3505200"/>
              <a:gd name="connsiteY6" fmla="*/ 1600200 h 3200400"/>
              <a:gd name="connsiteX0" fmla="*/ 0 w 3668486"/>
              <a:gd name="connsiteY0" fmla="*/ 1600199 h 3200398"/>
              <a:gd name="connsiteX1" fmla="*/ 800100 w 3668486"/>
              <a:gd name="connsiteY1" fmla="*/ 0 h 3200398"/>
              <a:gd name="connsiteX2" fmla="*/ 2705100 w 3668486"/>
              <a:gd name="connsiteY2" fmla="*/ 0 h 3200398"/>
              <a:gd name="connsiteX3" fmla="*/ 3668486 w 3668486"/>
              <a:gd name="connsiteY3" fmla="*/ 1600199 h 3200398"/>
              <a:gd name="connsiteX4" fmla="*/ 2705100 w 3668486"/>
              <a:gd name="connsiteY4" fmla="*/ 3200398 h 3200398"/>
              <a:gd name="connsiteX5" fmla="*/ 800100 w 3668486"/>
              <a:gd name="connsiteY5" fmla="*/ 3200398 h 3200398"/>
              <a:gd name="connsiteX6" fmla="*/ 0 w 3668486"/>
              <a:gd name="connsiteY6" fmla="*/ 1600199 h 3200398"/>
              <a:gd name="connsiteX0" fmla="*/ 0 w 3799114"/>
              <a:gd name="connsiteY0" fmla="*/ 1567542 h 3200398"/>
              <a:gd name="connsiteX1" fmla="*/ 930728 w 3799114"/>
              <a:gd name="connsiteY1" fmla="*/ 0 h 3200398"/>
              <a:gd name="connsiteX2" fmla="*/ 2835728 w 3799114"/>
              <a:gd name="connsiteY2" fmla="*/ 0 h 3200398"/>
              <a:gd name="connsiteX3" fmla="*/ 3799114 w 3799114"/>
              <a:gd name="connsiteY3" fmla="*/ 1600199 h 3200398"/>
              <a:gd name="connsiteX4" fmla="*/ 2835728 w 3799114"/>
              <a:gd name="connsiteY4" fmla="*/ 3200398 h 3200398"/>
              <a:gd name="connsiteX5" fmla="*/ 930728 w 3799114"/>
              <a:gd name="connsiteY5" fmla="*/ 3200398 h 3200398"/>
              <a:gd name="connsiteX6" fmla="*/ 0 w 3799114"/>
              <a:gd name="connsiteY6" fmla="*/ 1567542 h 32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114" h="3200398">
                <a:moveTo>
                  <a:pt x="0" y="1567542"/>
                </a:moveTo>
                <a:lnTo>
                  <a:pt x="930728" y="0"/>
                </a:lnTo>
                <a:lnTo>
                  <a:pt x="2835728" y="0"/>
                </a:lnTo>
                <a:lnTo>
                  <a:pt x="3799114" y="1600199"/>
                </a:lnTo>
                <a:lnTo>
                  <a:pt x="2835728" y="3200398"/>
                </a:lnTo>
                <a:lnTo>
                  <a:pt x="930728" y="3200398"/>
                </a:lnTo>
                <a:lnTo>
                  <a:pt x="0" y="1567542"/>
                </a:lnTo>
                <a:close/>
              </a:path>
            </a:pathLst>
          </a:custGeom>
          <a:solidFill>
            <a:srgbClr val="0F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11975ACF-54BC-40E8-8AA0-B46249BDA21C}"/>
              </a:ext>
            </a:extLst>
          </p:cNvPr>
          <p:cNvSpPr txBox="1"/>
          <p:nvPr/>
        </p:nvSpPr>
        <p:spPr>
          <a:xfrm>
            <a:off x="10206338" y="7040864"/>
            <a:ext cx="3200398"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prstClr val="white"/>
                </a:solidFill>
                <a:effectLst/>
                <a:uLnTx/>
                <a:uFillTx/>
                <a:latin typeface="Calibri"/>
                <a:ea typeface="+mn-ea"/>
                <a:cs typeface="+mn-cs"/>
              </a:rPr>
              <a:t>High / low walkable &amp; SES areas</a:t>
            </a:r>
          </a:p>
        </p:txBody>
      </p:sp>
      <p:sp>
        <p:nvSpPr>
          <p:cNvPr id="20" name="TextBox 19">
            <a:extLst>
              <a:ext uri="{FF2B5EF4-FFF2-40B4-BE49-F238E27FC236}">
                <a16:creationId xmlns:a16="http://schemas.microsoft.com/office/drawing/2014/main" id="{DF560ABE-5B21-4F86-9306-06F78E752D41}"/>
              </a:ext>
            </a:extLst>
          </p:cNvPr>
          <p:cNvSpPr txBox="1"/>
          <p:nvPr/>
        </p:nvSpPr>
        <p:spPr>
          <a:xfrm>
            <a:off x="18664282" y="2715033"/>
            <a:ext cx="1439818"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18-66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200" b="1" i="0" u="none" strike="noStrike" kern="1200" cap="none" spc="0" normalizeH="0" baseline="0" noProof="0" dirty="0">
                <a:ln>
                  <a:noFill/>
                </a:ln>
                <a:solidFill>
                  <a:srgbClr val="960C34"/>
                </a:solidFill>
                <a:effectLst/>
                <a:uLnTx/>
                <a:uFillTx/>
                <a:latin typeface="Calibri"/>
                <a:ea typeface="+mn-ea"/>
                <a:cs typeface="+mn-cs"/>
              </a:rPr>
              <a:t>years</a:t>
            </a:r>
          </a:p>
        </p:txBody>
      </p:sp>
      <p:pic>
        <p:nvPicPr>
          <p:cNvPr id="1026" name="Picture 2" descr="upload.wikimedia.org/wikipedia/commons/thumb/8/...">
            <a:extLst>
              <a:ext uri="{FF2B5EF4-FFF2-40B4-BE49-F238E27FC236}">
                <a16:creationId xmlns:a16="http://schemas.microsoft.com/office/drawing/2014/main" id="{B43623E2-EF32-4B66-8EA7-22280767264D}"/>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5107" y="6090031"/>
            <a:ext cx="1920240" cy="1271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Belgium | Flag Belgium | Countries | Flags / Fan Articles |  Miscellaneous">
            <a:extLst>
              <a:ext uri="{FF2B5EF4-FFF2-40B4-BE49-F238E27FC236}">
                <a16:creationId xmlns:a16="http://schemas.microsoft.com/office/drawing/2014/main" id="{279A20D1-4C6E-49AE-9CA3-AFDAD5C9BE42}"/>
              </a:ext>
            </a:extLst>
          </p:cNvPr>
          <p:cNvPicPr>
            <a:picLocks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636891" y="6090031"/>
            <a:ext cx="1920240" cy="1271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010A704-7558-46A7-AC70-5785FD125B80}"/>
              </a:ext>
            </a:extLst>
          </p:cNvPr>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68675" y="6092873"/>
            <a:ext cx="1895495" cy="1271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DC18462-8013-46F2-891A-F1BC10620CE3}"/>
              </a:ext>
            </a:extLst>
          </p:cNvPr>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68968" y="6092873"/>
            <a:ext cx="1920240" cy="12710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BEF817B-B446-4A4C-82A1-ADD992E791B2}"/>
              </a:ext>
            </a:extLst>
          </p:cNvPr>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05107" y="7463781"/>
            <a:ext cx="1920240" cy="1271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B81DD7-2AB7-4579-A5ED-9D0193E0A298}"/>
              </a:ext>
            </a:extLst>
          </p:cNvPr>
          <p:cNvSpPr txBox="1"/>
          <p:nvPr/>
        </p:nvSpPr>
        <p:spPr>
          <a:xfrm>
            <a:off x="1605570" y="5659542"/>
            <a:ext cx="1127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Adelaide</a:t>
            </a:r>
          </a:p>
        </p:txBody>
      </p:sp>
      <p:sp>
        <p:nvSpPr>
          <p:cNvPr id="22" name="TextBox 21">
            <a:extLst>
              <a:ext uri="{FF2B5EF4-FFF2-40B4-BE49-F238E27FC236}">
                <a16:creationId xmlns:a16="http://schemas.microsoft.com/office/drawing/2014/main" id="{BD5F9DE7-5C51-4000-9DE9-4AAEBE4B8C35}"/>
              </a:ext>
            </a:extLst>
          </p:cNvPr>
          <p:cNvSpPr txBox="1"/>
          <p:nvPr/>
        </p:nvSpPr>
        <p:spPr>
          <a:xfrm>
            <a:off x="3641547" y="5659542"/>
            <a:ext cx="8395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Ghent</a:t>
            </a:r>
          </a:p>
        </p:txBody>
      </p:sp>
      <p:sp>
        <p:nvSpPr>
          <p:cNvPr id="23" name="TextBox 22">
            <a:extLst>
              <a:ext uri="{FF2B5EF4-FFF2-40B4-BE49-F238E27FC236}">
                <a16:creationId xmlns:a16="http://schemas.microsoft.com/office/drawing/2014/main" id="{E5F22A78-F096-409D-B553-43D44B4D6E01}"/>
              </a:ext>
            </a:extLst>
          </p:cNvPr>
          <p:cNvSpPr txBox="1"/>
          <p:nvPr/>
        </p:nvSpPr>
        <p:spPr>
          <a:xfrm>
            <a:off x="5662800" y="5659543"/>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Olomouc</a:t>
            </a:r>
          </a:p>
        </p:txBody>
      </p:sp>
      <p:sp>
        <p:nvSpPr>
          <p:cNvPr id="24" name="TextBox 23">
            <a:extLst>
              <a:ext uri="{FF2B5EF4-FFF2-40B4-BE49-F238E27FC236}">
                <a16:creationId xmlns:a16="http://schemas.microsoft.com/office/drawing/2014/main" id="{A2872CED-8E62-4A09-BA56-19985AFFBD44}"/>
              </a:ext>
            </a:extLst>
          </p:cNvPr>
          <p:cNvSpPr txBox="1"/>
          <p:nvPr/>
        </p:nvSpPr>
        <p:spPr>
          <a:xfrm>
            <a:off x="7660535" y="5659542"/>
            <a:ext cx="9364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Aarhus</a:t>
            </a:r>
          </a:p>
        </p:txBody>
      </p:sp>
      <p:sp>
        <p:nvSpPr>
          <p:cNvPr id="25" name="TextBox 24">
            <a:extLst>
              <a:ext uri="{FF2B5EF4-FFF2-40B4-BE49-F238E27FC236}">
                <a16:creationId xmlns:a16="http://schemas.microsoft.com/office/drawing/2014/main" id="{50ABE41D-E3DD-4F63-B1FB-6A6FB01AB6D5}"/>
              </a:ext>
            </a:extLst>
          </p:cNvPr>
          <p:cNvSpPr txBox="1"/>
          <p:nvPr/>
        </p:nvSpPr>
        <p:spPr>
          <a:xfrm>
            <a:off x="1605107" y="8765176"/>
            <a:ext cx="19887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Auckland,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Christchurch,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Wellington</a:t>
            </a:r>
          </a:p>
        </p:txBody>
      </p:sp>
      <p:pic>
        <p:nvPicPr>
          <p:cNvPr id="1036" name="Picture 12" descr="Flag of the United Kingdom - Wikipedia">
            <a:extLst>
              <a:ext uri="{FF2B5EF4-FFF2-40B4-BE49-F238E27FC236}">
                <a16:creationId xmlns:a16="http://schemas.microsoft.com/office/drawing/2014/main" id="{DD4623A6-9002-4F50-B793-E1418360BC66}"/>
              </a:ext>
            </a:extLst>
          </p:cNvPr>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26814" y="7442901"/>
            <a:ext cx="1920240" cy="12710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E7D40E4-5D2F-474F-B9C8-7118EAAD68B7}"/>
              </a:ext>
            </a:extLst>
          </p:cNvPr>
          <p:cNvSpPr txBox="1"/>
          <p:nvPr/>
        </p:nvSpPr>
        <p:spPr>
          <a:xfrm>
            <a:off x="3620750" y="8763072"/>
            <a:ext cx="2110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Stoke-on-Trent</a:t>
            </a:r>
          </a:p>
        </p:txBody>
      </p:sp>
      <p:pic>
        <p:nvPicPr>
          <p:cNvPr id="1038" name="Picture 14" descr="Flag of the United States - Wikipedia">
            <a:extLst>
              <a:ext uri="{FF2B5EF4-FFF2-40B4-BE49-F238E27FC236}">
                <a16:creationId xmlns:a16="http://schemas.microsoft.com/office/drawing/2014/main" id="{B1C29A58-128C-4951-8D89-1B620D37718F}"/>
              </a:ext>
            </a:extLst>
          </p:cNvPr>
          <p:cNvPicPr>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4363" y="7461368"/>
            <a:ext cx="1920240" cy="127101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F011C18-FBA1-40D6-A265-14CC673FBA69}"/>
              </a:ext>
            </a:extLst>
          </p:cNvPr>
          <p:cNvSpPr txBox="1"/>
          <p:nvPr/>
        </p:nvSpPr>
        <p:spPr>
          <a:xfrm>
            <a:off x="5648678" y="8760955"/>
            <a:ext cx="211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Baltimore,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Seattle</a:t>
            </a:r>
          </a:p>
        </p:txBody>
      </p:sp>
      <p:pic>
        <p:nvPicPr>
          <p:cNvPr id="1040" name="Picture 16" descr="Flag of Brazil - Wikipedia">
            <a:extLst>
              <a:ext uri="{FF2B5EF4-FFF2-40B4-BE49-F238E27FC236}">
                <a16:creationId xmlns:a16="http://schemas.microsoft.com/office/drawing/2014/main" id="{B29728D2-F2F7-48A0-83FF-0808A20037C7}"/>
              </a:ext>
            </a:extLst>
          </p:cNvPr>
          <p:cNvPicPr>
            <a:picLocks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632529" y="3481374"/>
            <a:ext cx="1920240" cy="12746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24ABD09-731C-47D8-B96A-F305BA889A86}"/>
              </a:ext>
            </a:extLst>
          </p:cNvPr>
          <p:cNvSpPr txBox="1"/>
          <p:nvPr/>
        </p:nvSpPr>
        <p:spPr>
          <a:xfrm>
            <a:off x="3635711" y="4770802"/>
            <a:ext cx="18196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Curitiba</a:t>
            </a:r>
          </a:p>
        </p:txBody>
      </p:sp>
      <p:pic>
        <p:nvPicPr>
          <p:cNvPr id="1042" name="Picture 18">
            <a:extLst>
              <a:ext uri="{FF2B5EF4-FFF2-40B4-BE49-F238E27FC236}">
                <a16:creationId xmlns:a16="http://schemas.microsoft.com/office/drawing/2014/main" id="{41D0FC4E-6C4E-4EDD-8DDB-BDB91E01A04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01" y="3493273"/>
            <a:ext cx="1915403" cy="12746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E6D2A3C-E80A-4B38-885C-797888617128}"/>
              </a:ext>
            </a:extLst>
          </p:cNvPr>
          <p:cNvSpPr txBox="1"/>
          <p:nvPr/>
        </p:nvSpPr>
        <p:spPr>
          <a:xfrm>
            <a:off x="5648678" y="4767887"/>
            <a:ext cx="18196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Bogotá</a:t>
            </a:r>
          </a:p>
        </p:txBody>
      </p:sp>
      <p:pic>
        <p:nvPicPr>
          <p:cNvPr id="1044" name="Picture 20">
            <a:extLst>
              <a:ext uri="{FF2B5EF4-FFF2-40B4-BE49-F238E27FC236}">
                <a16:creationId xmlns:a16="http://schemas.microsoft.com/office/drawing/2014/main" id="{A7956D8B-0892-437F-9C9B-DD05000E11A9}"/>
              </a:ext>
            </a:extLst>
          </p:cNvPr>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660535" y="3482855"/>
            <a:ext cx="1920240" cy="127101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E157CBE-266E-4335-BCF2-9E7F8B39548E}"/>
              </a:ext>
            </a:extLst>
          </p:cNvPr>
          <p:cNvSpPr txBox="1"/>
          <p:nvPr/>
        </p:nvSpPr>
        <p:spPr>
          <a:xfrm>
            <a:off x="7673182" y="4755987"/>
            <a:ext cx="18196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Cuernavaca</a:t>
            </a:r>
          </a:p>
        </p:txBody>
      </p:sp>
      <p:sp>
        <p:nvSpPr>
          <p:cNvPr id="35" name="TextBox 34">
            <a:extLst>
              <a:ext uri="{FF2B5EF4-FFF2-40B4-BE49-F238E27FC236}">
                <a16:creationId xmlns:a16="http://schemas.microsoft.com/office/drawing/2014/main" id="{31AD54BF-1CEC-44F9-B408-75DAD9E9055C}"/>
              </a:ext>
            </a:extLst>
          </p:cNvPr>
          <p:cNvSpPr txBox="1"/>
          <p:nvPr/>
        </p:nvSpPr>
        <p:spPr>
          <a:xfrm rot="16200000">
            <a:off x="-158596" y="6617759"/>
            <a:ext cx="25724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960C34"/>
                </a:solidFill>
                <a:effectLst/>
                <a:uLnTx/>
                <a:uFillTx/>
                <a:latin typeface="Calibri"/>
                <a:ea typeface="+mn-ea"/>
                <a:cs typeface="+mn-cs"/>
              </a:rPr>
              <a:t>High income</a:t>
            </a:r>
          </a:p>
        </p:txBody>
      </p:sp>
      <p:sp>
        <p:nvSpPr>
          <p:cNvPr id="36" name="TextBox 35">
            <a:extLst>
              <a:ext uri="{FF2B5EF4-FFF2-40B4-BE49-F238E27FC236}">
                <a16:creationId xmlns:a16="http://schemas.microsoft.com/office/drawing/2014/main" id="{D9BBE9B6-7187-4708-AB7E-E00040A01E06}"/>
              </a:ext>
            </a:extLst>
          </p:cNvPr>
          <p:cNvSpPr txBox="1"/>
          <p:nvPr/>
        </p:nvSpPr>
        <p:spPr>
          <a:xfrm rot="5400000">
            <a:off x="8850815" y="3533226"/>
            <a:ext cx="285206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F4588"/>
                </a:solidFill>
                <a:effectLst/>
                <a:uLnTx/>
                <a:uFillTx/>
                <a:latin typeface="Calibri"/>
                <a:ea typeface="+mn-ea"/>
                <a:cs typeface="+mn-cs"/>
              </a:rPr>
              <a:t>Upper-middle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F4588"/>
                </a:solidFill>
                <a:effectLst/>
                <a:uLnTx/>
                <a:uFillTx/>
                <a:latin typeface="Calibri"/>
                <a:ea typeface="+mn-ea"/>
                <a:cs typeface="+mn-cs"/>
              </a:rPr>
              <a:t>income</a:t>
            </a:r>
          </a:p>
        </p:txBody>
      </p:sp>
      <p:pic>
        <p:nvPicPr>
          <p:cNvPr id="37" name="Picture Placeholder 7" descr="Shape&#10;&#10;Description automatically generated with medium confidence">
            <a:extLst>
              <a:ext uri="{FF2B5EF4-FFF2-40B4-BE49-F238E27FC236}">
                <a16:creationId xmlns:a16="http://schemas.microsoft.com/office/drawing/2014/main" id="{6382B3D9-456A-0D4E-B6BB-BA439311912E}"/>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344366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417911" y="886136"/>
            <a:ext cx="13437262" cy="738664"/>
          </a:xfrm>
        </p:spPr>
        <p:txBody>
          <a:bodyPr/>
          <a:lstStyle/>
          <a:p>
            <a:r>
              <a:rPr lang="en-AU" sz="4800" dirty="0"/>
              <a:t>Strength and shape of (pooled) associations of …  </a:t>
            </a:r>
            <a:endParaRPr lang="en-GB" sz="4800" dirty="0"/>
          </a:p>
        </p:txBody>
      </p:sp>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2566650" y="1727346"/>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4628FFE5-FFA1-4D85-9BC4-ABB9BE7F1B69}"/>
              </a:ext>
            </a:extLst>
          </p:cNvPr>
          <p:cNvSpPr txBox="1">
            <a:spLocks/>
          </p:cNvSpPr>
          <p:nvPr/>
        </p:nvSpPr>
        <p:spPr>
          <a:xfrm>
            <a:off x="1417911" y="2772669"/>
            <a:ext cx="11148738" cy="5313769"/>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rgbClr val="960C34"/>
                </a:solidFill>
                <a:effectLst/>
                <a:uLnTx/>
                <a:uFillTx/>
                <a:latin typeface="Calibri"/>
                <a:ea typeface="+mn-ea"/>
                <a:cs typeface="+mn-cs"/>
              </a:rPr>
              <a:t>Population density </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(people per km</a:t>
            </a:r>
            <a:r>
              <a:rPr kumimoji="0" lang="en-GB" sz="2800" b="0" i="0" u="none" strike="noStrike" kern="0" cap="none" spc="0" normalizeH="0" baseline="30000" noProof="0" dirty="0">
                <a:ln>
                  <a:noFill/>
                </a:ln>
                <a:solidFill>
                  <a:sysClr val="windowText" lastClr="000000"/>
                </a:solidFill>
                <a:effectLst/>
                <a:uLnTx/>
                <a:uFillTx/>
                <a:latin typeface="Calibri"/>
                <a:ea typeface="+mn-ea"/>
                <a:cs typeface="+mn-cs"/>
              </a:rPr>
              <a:t>2</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rgbClr val="960C34"/>
                </a:solidFill>
                <a:effectLst/>
                <a:uLnTx/>
                <a:uFillTx/>
                <a:latin typeface="Calibri"/>
                <a:ea typeface="+mn-ea"/>
                <a:cs typeface="+mn-cs"/>
              </a:rPr>
              <a:t>Street intersection density </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(intersections per km</a:t>
            </a:r>
            <a:r>
              <a:rPr kumimoji="0" lang="en-GB" sz="2800" b="0" i="0" u="none" strike="noStrike" kern="0" cap="none" spc="0" normalizeH="0" baseline="30000" noProof="0" dirty="0">
                <a:ln>
                  <a:noFill/>
                </a:ln>
                <a:solidFill>
                  <a:sysClr val="windowText" lastClr="000000"/>
                </a:solidFill>
                <a:effectLst/>
                <a:uLnTx/>
                <a:uFillTx/>
                <a:latin typeface="Calibri"/>
                <a:ea typeface="+mn-ea"/>
                <a:cs typeface="+mn-cs"/>
              </a:rPr>
              <a:t>2</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rgbClr val="960C34"/>
                </a:solidFill>
                <a:effectLst/>
                <a:uLnTx/>
                <a:uFillTx/>
                <a:latin typeface="Calibri"/>
                <a:ea typeface="+mn-ea"/>
                <a:cs typeface="+mn-cs"/>
              </a:rPr>
              <a:t>Public transport density </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(stops per km</a:t>
            </a:r>
            <a:r>
              <a:rPr kumimoji="0" lang="en-GB" sz="2800" b="0" i="0" u="none" strike="noStrike" kern="0" cap="none" spc="0" normalizeH="0" baseline="30000" noProof="0" dirty="0">
                <a:ln>
                  <a:noFill/>
                </a:ln>
                <a:solidFill>
                  <a:sysClr val="windowText" lastClr="000000"/>
                </a:solidFill>
                <a:effectLst/>
                <a:uLnTx/>
                <a:uFillTx/>
                <a:latin typeface="Calibri"/>
                <a:ea typeface="+mn-ea"/>
                <a:cs typeface="+mn-cs"/>
              </a:rPr>
              <a:t>2</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rgbClr val="960C34"/>
                </a:solidFill>
                <a:effectLst/>
                <a:uLnTx/>
                <a:uFillTx/>
                <a:latin typeface="Calibri"/>
                <a:ea typeface="+mn-ea"/>
                <a:cs typeface="+mn-cs"/>
              </a:rPr>
              <a:t>Distance to nearest public transport stop </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srgbClr val="960C34"/>
                </a:solidFill>
                <a:effectLst/>
                <a:uLnTx/>
                <a:uFillTx/>
                <a:latin typeface="Calibri"/>
                <a:ea typeface="+mn-ea"/>
                <a:cs typeface="+mn-cs"/>
              </a:rPr>
              <a:t>Distance to nearest public park</a:t>
            </a:r>
            <a:r>
              <a:rPr kumimoji="0" lang="en-GB" sz="3600" b="0" i="0" u="none" strike="noStrike" kern="0" cap="none" spc="0" normalizeH="0" baseline="0" noProof="0" dirty="0">
                <a:ln>
                  <a:noFill/>
                </a:ln>
                <a:solidFill>
                  <a:srgbClr val="960C34"/>
                </a:solidFill>
                <a:effectLst/>
                <a:uLnTx/>
                <a:uFillTx/>
                <a:latin typeface="Calibri"/>
                <a:ea typeface="+mn-ea"/>
                <a:cs typeface="+mn-cs"/>
              </a:rPr>
              <a:t> </a:t>
            </a: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(m)</a:t>
            </a:r>
          </a:p>
        </p:txBody>
      </p:sp>
      <p:pic>
        <p:nvPicPr>
          <p:cNvPr id="10" name="Picture Placeholder 13">
            <a:extLst>
              <a:ext uri="{FF2B5EF4-FFF2-40B4-BE49-F238E27FC236}">
                <a16:creationId xmlns:a16="http://schemas.microsoft.com/office/drawing/2014/main" id="{65DBD582-6C95-4D72-9CA2-4E86F80B09E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386050" y="1810182"/>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1" name="Picture Placeholder 13">
            <a:extLst>
              <a:ext uri="{FF2B5EF4-FFF2-40B4-BE49-F238E27FC236}">
                <a16:creationId xmlns:a16="http://schemas.microsoft.com/office/drawing/2014/main" id="{E1E6009F-D607-453B-8ADC-E042149EFF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6757650" y="-686364"/>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7" name="Title 5">
            <a:extLst>
              <a:ext uri="{FF2B5EF4-FFF2-40B4-BE49-F238E27FC236}">
                <a16:creationId xmlns:a16="http://schemas.microsoft.com/office/drawing/2014/main" id="{85DF4883-F0BC-4EA7-8BD0-8F1931EF89EB}"/>
              </a:ext>
            </a:extLst>
          </p:cNvPr>
          <p:cNvSpPr txBox="1">
            <a:spLocks/>
          </p:cNvSpPr>
          <p:nvPr/>
        </p:nvSpPr>
        <p:spPr>
          <a:xfrm>
            <a:off x="1417911" y="8169275"/>
            <a:ext cx="14730139" cy="1292662"/>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0" cap="none" spc="0" normalizeH="0" baseline="0" noProof="0" dirty="0">
                <a:ln>
                  <a:noFill/>
                </a:ln>
                <a:solidFill>
                  <a:srgbClr val="0F4588"/>
                </a:solidFill>
                <a:effectLst/>
                <a:uLnTx/>
                <a:uFillTx/>
                <a:latin typeface="Calibri"/>
                <a:ea typeface="+mj-ea"/>
                <a:cs typeface="Calibri"/>
              </a:rPr>
              <a:t>… with the odds of doing at least 150 min/week of walking for transport or recreation</a:t>
            </a:r>
            <a:r>
              <a:rPr kumimoji="0" lang="en-AU" sz="4400" b="1" i="0" u="none" strike="noStrike" kern="0" cap="none" spc="0" normalizeH="0" baseline="0" noProof="0" dirty="0">
                <a:ln>
                  <a:noFill/>
                </a:ln>
                <a:solidFill>
                  <a:srgbClr val="0F4588"/>
                </a:solidFill>
                <a:effectLst/>
                <a:uLnTx/>
                <a:uFillTx/>
                <a:latin typeface="Calibri"/>
                <a:ea typeface="+mj-ea"/>
                <a:cs typeface="Calibri"/>
              </a:rPr>
              <a:t> </a:t>
            </a:r>
            <a:endParaRPr kumimoji="0" lang="en-GB" sz="4400" b="1" i="0" u="none" strike="noStrike" kern="0" cap="none" spc="0" normalizeH="0" baseline="0" noProof="0" dirty="0">
              <a:ln>
                <a:noFill/>
              </a:ln>
              <a:solidFill>
                <a:srgbClr val="0F4588"/>
              </a:solidFill>
              <a:effectLst/>
              <a:uLnTx/>
              <a:uFillTx/>
              <a:latin typeface="Calibri"/>
              <a:ea typeface="+mj-ea"/>
              <a:cs typeface="Calibri"/>
            </a:endParaRPr>
          </a:p>
        </p:txBody>
      </p:sp>
      <p:pic>
        <p:nvPicPr>
          <p:cNvPr id="9" name="Picture Placeholder 13">
            <a:extLst>
              <a:ext uri="{FF2B5EF4-FFF2-40B4-BE49-F238E27FC236}">
                <a16:creationId xmlns:a16="http://schemas.microsoft.com/office/drawing/2014/main" id="{B25DB8BE-8DB4-4365-817A-C4B5836DA43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6757650" y="5311626"/>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12" name="Picture Placeholder 7" descr="Shape&#10;&#10;Description automatically generated with medium confidence">
            <a:extLst>
              <a:ext uri="{FF2B5EF4-FFF2-40B4-BE49-F238E27FC236}">
                <a16:creationId xmlns:a16="http://schemas.microsoft.com/office/drawing/2014/main" id="{50201AE8-54D1-D841-A084-D6D111F8074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192574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CBB15-665D-4D73-B38A-E33419D3185F}"/>
              </a:ext>
            </a:extLst>
          </p:cNvPr>
          <p:cNvSpPr>
            <a:spLocks noGrp="1"/>
          </p:cNvSpPr>
          <p:nvPr>
            <p:ph type="body" idx="1"/>
          </p:nvPr>
        </p:nvSpPr>
        <p:spPr>
          <a:xfrm>
            <a:off x="1393272" y="3007859"/>
            <a:ext cx="9573177" cy="6914016"/>
          </a:xfrm>
        </p:spPr>
        <p:txBody>
          <a:bodyPr numCol="1"/>
          <a:lstStyle/>
          <a:p>
            <a:pPr marL="342900" indent="-342900">
              <a:buFont typeface="Arial" panose="020B0604020202020204" pitchFamily="34" charset="0"/>
              <a:buChar char="•"/>
            </a:pPr>
            <a:r>
              <a:rPr lang="en-AU" sz="4200" b="1" dirty="0">
                <a:solidFill>
                  <a:srgbClr val="0F4588"/>
                </a:solidFill>
              </a:rPr>
              <a:t>Public transport density </a:t>
            </a:r>
          </a:p>
          <a:p>
            <a:pPr marL="800100" lvl="1" indent="-342900">
              <a:buFont typeface="Arial" panose="020B0604020202020204" pitchFamily="34" charset="0"/>
              <a:buChar char="•"/>
            </a:pPr>
            <a:r>
              <a:rPr lang="en-AU" sz="3600" dirty="0"/>
              <a:t>weak linear positive association</a:t>
            </a:r>
          </a:p>
          <a:p>
            <a:pPr lvl="1"/>
            <a:r>
              <a:rPr lang="en-AU" sz="3600" dirty="0"/>
              <a:t>OR = 1.005; 95% CI: 0.999 – 1.011; p = 0.068</a:t>
            </a:r>
          </a:p>
          <a:p>
            <a:pPr marL="817563" lvl="1" indent="-360363">
              <a:buFont typeface="Arial" panose="020B0604020202020204" pitchFamily="34" charset="0"/>
              <a:buChar char="•"/>
            </a:pPr>
            <a:r>
              <a:rPr lang="en-AU" sz="3600" dirty="0"/>
              <a:t>no threshold value</a:t>
            </a:r>
            <a:endParaRPr lang="en-AU" sz="4200" dirty="0"/>
          </a:p>
          <a:p>
            <a:pPr marL="360363" indent="-360363">
              <a:buFont typeface="Arial" panose="020B0604020202020204" pitchFamily="34" charset="0"/>
              <a:buChar char="•"/>
            </a:pPr>
            <a:r>
              <a:rPr lang="en-AU" sz="4200" b="1" dirty="0">
                <a:solidFill>
                  <a:srgbClr val="0F4588"/>
                </a:solidFill>
              </a:rPr>
              <a:t>Distance to nearest public transport stop</a:t>
            </a:r>
          </a:p>
          <a:p>
            <a:pPr marL="817563" lvl="1" indent="-360363">
              <a:buFont typeface="Arial" panose="020B0604020202020204" pitchFamily="34" charset="0"/>
              <a:buChar char="•"/>
            </a:pPr>
            <a:r>
              <a:rPr lang="en-AU" sz="3600" dirty="0"/>
              <a:t>not a significant correlate</a:t>
            </a:r>
          </a:p>
          <a:p>
            <a:pPr marL="817563" lvl="1" indent="-360363">
              <a:buFont typeface="Arial" panose="020B0604020202020204" pitchFamily="34" charset="0"/>
              <a:buChar char="•"/>
            </a:pPr>
            <a:endParaRPr lang="en-AU" sz="3600" dirty="0"/>
          </a:p>
          <a:p>
            <a:pPr marL="360363" indent="-360363">
              <a:buFont typeface="Arial" panose="020B0604020202020204" pitchFamily="34" charset="0"/>
              <a:buChar char="•"/>
            </a:pPr>
            <a:r>
              <a:rPr lang="en-AU" sz="4200" b="1" dirty="0">
                <a:solidFill>
                  <a:srgbClr val="0F4588"/>
                </a:solidFill>
              </a:rPr>
              <a:t>Distance to nearest public park</a:t>
            </a:r>
          </a:p>
          <a:p>
            <a:pPr marL="817563" lvl="1" indent="-360363">
              <a:buFont typeface="Arial" panose="020B0604020202020204" pitchFamily="34" charset="0"/>
              <a:buChar char="•"/>
            </a:pPr>
            <a:r>
              <a:rPr lang="en-AU" sz="3600" dirty="0"/>
              <a:t>linear negative association</a:t>
            </a:r>
          </a:p>
          <a:p>
            <a:pPr lvl="1"/>
            <a:r>
              <a:rPr lang="en-AU" sz="3600" dirty="0"/>
              <a:t>OR = 0.983; 95% CI: 0.972-0.993; p = 0.001</a:t>
            </a:r>
          </a:p>
          <a:p>
            <a:pPr marL="817563" lvl="1" indent="-360363">
              <a:buFont typeface="Arial" panose="020B0604020202020204" pitchFamily="34" charset="0"/>
              <a:buChar char="•"/>
            </a:pPr>
            <a:r>
              <a:rPr lang="en-AU" sz="3600" dirty="0"/>
              <a:t>no threshold value</a:t>
            </a:r>
          </a:p>
        </p:txBody>
      </p:sp>
      <p:sp>
        <p:nvSpPr>
          <p:cNvPr id="4" name="Content Placeholder 3">
            <a:extLst>
              <a:ext uri="{FF2B5EF4-FFF2-40B4-BE49-F238E27FC236}">
                <a16:creationId xmlns:a16="http://schemas.microsoft.com/office/drawing/2014/main" id="{A7CDC490-8666-4CD0-B7AD-255EFFAFF50A}"/>
              </a:ext>
            </a:extLst>
          </p:cNvPr>
          <p:cNvSpPr>
            <a:spLocks noGrp="1"/>
          </p:cNvSpPr>
          <p:nvPr>
            <p:ph sz="half" idx="4294967295"/>
          </p:nvPr>
        </p:nvSpPr>
        <p:spPr>
          <a:xfrm>
            <a:off x="10966449" y="7040562"/>
            <a:ext cx="5791202" cy="1662113"/>
          </a:xfrm>
        </p:spPr>
        <p:txBody>
          <a:bodyPr/>
          <a:lstStyle/>
          <a:p>
            <a:pPr marL="342900" indent="-342900">
              <a:buFont typeface="Arial" panose="020B0604020202020204" pitchFamily="34" charset="0"/>
              <a:buChar char="•"/>
            </a:pPr>
            <a:r>
              <a:rPr lang="en-AU" sz="4200" b="1" dirty="0">
                <a:solidFill>
                  <a:srgbClr val="0F4588"/>
                </a:solidFill>
              </a:rPr>
              <a:t>Associations &amp; thresholds did not vary by sex, age or city</a:t>
            </a:r>
          </a:p>
          <a:p>
            <a:endParaRPr lang="en-AU" dirty="0"/>
          </a:p>
        </p:txBody>
      </p:sp>
      <p:pic>
        <p:nvPicPr>
          <p:cNvPr id="5" name="Picture Placeholder 13">
            <a:extLst>
              <a:ext uri="{FF2B5EF4-FFF2-40B4-BE49-F238E27FC236}">
                <a16:creationId xmlns:a16="http://schemas.microsoft.com/office/drawing/2014/main" id="{FF84896B-1F13-40A2-9A63-E5D863D179B8}"/>
              </a:ext>
            </a:extLst>
          </p:cNvPr>
          <p:cNvPicPr>
            <a:picLocks noChangeAspect="1"/>
          </p:cNvPicPr>
          <p:nvPr/>
        </p:nvPicPr>
        <p:blipFill>
          <a:blip r:embed="rId2" cstate="hqprint">
            <a:grayscl/>
            <a:extLst>
              <a:ext uri="{28A0092B-C50C-407E-A947-70E740481C1C}">
                <a14:useLocalDpi xmlns:a14="http://schemas.microsoft.com/office/drawing/2010/main"/>
              </a:ext>
            </a:extLst>
          </a:blip>
          <a:srcRect/>
          <a:stretch/>
        </p:blipFill>
        <p:spPr>
          <a:xfrm>
            <a:off x="15426287" y="3007859"/>
            <a:ext cx="2662728" cy="3057275"/>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6" name="Picture Placeholder 13">
            <a:extLst>
              <a:ext uri="{FF2B5EF4-FFF2-40B4-BE49-F238E27FC236}">
                <a16:creationId xmlns:a16="http://schemas.microsoft.com/office/drawing/2014/main" id="{69C2F47F-9779-4234-A6C6-B22FC061165A}"/>
              </a:ext>
            </a:extLst>
          </p:cNvPr>
          <p:cNvPicPr>
            <a:picLocks noChangeAspect="1"/>
          </p:cNvPicPr>
          <p:nvPr/>
        </p:nvPicPr>
        <p:blipFill>
          <a:blip r:embed="rId3" cstate="hqprint">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16757651" y="5381237"/>
            <a:ext cx="2735659" cy="3141011"/>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7" name="Picture Placeholder 7" descr="Shape&#10;&#10;Description automatically generated with medium confidence">
            <a:extLst>
              <a:ext uri="{FF2B5EF4-FFF2-40B4-BE49-F238E27FC236}">
                <a16:creationId xmlns:a16="http://schemas.microsoft.com/office/drawing/2014/main" id="{42058D85-3A15-D349-B764-7FB4F3ADA1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8" name="Title 1">
            <a:extLst>
              <a:ext uri="{FF2B5EF4-FFF2-40B4-BE49-F238E27FC236}">
                <a16:creationId xmlns:a16="http://schemas.microsoft.com/office/drawing/2014/main" id="{31C41BC9-3F04-A348-8AB1-662C75DC5C21}"/>
              </a:ext>
            </a:extLst>
          </p:cNvPr>
          <p:cNvSpPr txBox="1">
            <a:spLocks/>
          </p:cNvSpPr>
          <p:nvPr/>
        </p:nvSpPr>
        <p:spPr>
          <a:xfrm>
            <a:off x="1393273" y="878809"/>
            <a:ext cx="18336177" cy="1477328"/>
          </a:xfrm>
          <a:prstGeom prst="rect">
            <a:avLst/>
          </a:prstGeom>
        </p:spPr>
        <p:txBody>
          <a:bodyPr vert="horz" wrap="square" lIns="0" tIns="0" rIns="0" bIns="0" rtlCol="0" anchor="b" anchorCtr="0">
            <a:spAutoFit/>
          </a:bodyPr>
          <a:lstStyle>
            <a:lvl1pPr>
              <a:defRPr sz="72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alibri"/>
                <a:ea typeface="+mj-ea"/>
                <a:cs typeface="Calibri"/>
              </a:rPr>
              <a:t>Relationships between urban design measures and the probability of ≥150 minutes of total walking per week cont’d</a:t>
            </a:r>
            <a:endParaRPr kumimoji="0" lang="en-AU" sz="4800" b="1" i="0" u="none" strike="noStrike" kern="0" cap="none" spc="0" normalizeH="0" baseline="0" noProof="0" dirty="0">
              <a:ln>
                <a:noFill/>
              </a:ln>
              <a:solidFill>
                <a:prstClr val="black"/>
              </a:solidFill>
              <a:effectLst/>
              <a:uLnTx/>
              <a:uFillTx/>
              <a:latin typeface="Calibri"/>
              <a:ea typeface="+mj-ea"/>
              <a:cs typeface="Calibri"/>
            </a:endParaRPr>
          </a:p>
        </p:txBody>
      </p:sp>
    </p:spTree>
    <p:extLst>
      <p:ext uri="{BB962C8B-B14F-4D97-AF65-F5344CB8AC3E}">
        <p14:creationId xmlns:p14="http://schemas.microsoft.com/office/powerpoint/2010/main" val="188798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7">
            <a:extLst>
              <a:ext uri="{FF2B5EF4-FFF2-40B4-BE49-F238E27FC236}">
                <a16:creationId xmlns:a16="http://schemas.microsoft.com/office/drawing/2014/main" id="{8DDED1D9-B763-4DA5-9127-ABB01C9C4FC9}"/>
              </a:ext>
            </a:extLst>
          </p:cNvPr>
          <p:cNvSpPr>
            <a:spLocks noChangeAspect="1" noChangeArrowheads="1" noTextEdit="1"/>
          </p:cNvSpPr>
          <p:nvPr/>
        </p:nvSpPr>
        <p:spPr bwMode="auto">
          <a:xfrm>
            <a:off x="755650" y="473075"/>
            <a:ext cx="17907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9">
            <a:extLst>
              <a:ext uri="{FF2B5EF4-FFF2-40B4-BE49-F238E27FC236}">
                <a16:creationId xmlns:a16="http://schemas.microsoft.com/office/drawing/2014/main" id="{24009470-8D6D-4BE4-AE32-2F785D13609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58523" y="472011"/>
            <a:ext cx="17907000" cy="8001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C5BA26-2F7F-485E-B73A-67544498ABAB}"/>
              </a:ext>
            </a:extLst>
          </p:cNvPr>
          <p:cNvSpPr txBox="1"/>
          <p:nvPr/>
        </p:nvSpPr>
        <p:spPr>
          <a:xfrm>
            <a:off x="920943" y="8625412"/>
            <a:ext cx="1930037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Relationships between urban design measures and the probability of ≥150 minutes of total walking per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a:ea typeface="+mn-ea"/>
                <a:cs typeface="+mn-cs"/>
              </a:rPr>
              <a:t>Dotted vertical lines show the thresholds associated with at least 58% probability of at least 150 min of total walking per week (dotted horizontal lines). Pink shading shows 95% CIs. A=population density. B=intersection density.</a:t>
            </a:r>
          </a:p>
        </p:txBody>
      </p:sp>
      <p:cxnSp>
        <p:nvCxnSpPr>
          <p:cNvPr id="12" name="Straight Connector 11">
            <a:extLst>
              <a:ext uri="{FF2B5EF4-FFF2-40B4-BE49-F238E27FC236}">
                <a16:creationId xmlns:a16="http://schemas.microsoft.com/office/drawing/2014/main" id="{0EAF2B45-15D8-4294-A677-0CD478D3A555}"/>
              </a:ext>
            </a:extLst>
          </p:cNvPr>
          <p:cNvCxnSpPr>
            <a:cxnSpLocks/>
          </p:cNvCxnSpPr>
          <p:nvPr/>
        </p:nvCxnSpPr>
        <p:spPr>
          <a:xfrm>
            <a:off x="17595850" y="4130675"/>
            <a:ext cx="0" cy="3429000"/>
          </a:xfrm>
          <a:prstGeom prst="line">
            <a:avLst/>
          </a:prstGeom>
          <a:ln w="19050" cap="rnd">
            <a:prstDash val="dash"/>
            <a:headEnd type="oval" w="lg" len="lg"/>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EFD2BF1-ACDB-434E-B951-C6AA9D914A18}"/>
              </a:ext>
            </a:extLst>
          </p:cNvPr>
          <p:cNvCxnSpPr>
            <a:cxnSpLocks/>
          </p:cNvCxnSpPr>
          <p:nvPr/>
        </p:nvCxnSpPr>
        <p:spPr>
          <a:xfrm>
            <a:off x="8909050" y="4130675"/>
            <a:ext cx="0" cy="3429000"/>
          </a:xfrm>
          <a:prstGeom prst="line">
            <a:avLst/>
          </a:prstGeom>
          <a:ln w="19050" cap="rnd">
            <a:prstDash val="dash"/>
            <a:headEnd type="oval" w="lg" len="lg"/>
          </a:ln>
        </p:spPr>
        <p:style>
          <a:lnRef idx="1">
            <a:schemeClr val="dk1"/>
          </a:lnRef>
          <a:fillRef idx="0">
            <a:schemeClr val="dk1"/>
          </a:fillRef>
          <a:effectRef idx="0">
            <a:schemeClr val="dk1"/>
          </a:effectRef>
          <a:fontRef idx="minor">
            <a:schemeClr val="tx1"/>
          </a:fontRef>
        </p:style>
      </p:cxnSp>
      <p:sp>
        <p:nvSpPr>
          <p:cNvPr id="14" name="Arrow: Left-Right 13">
            <a:extLst>
              <a:ext uri="{FF2B5EF4-FFF2-40B4-BE49-F238E27FC236}">
                <a16:creationId xmlns:a16="http://schemas.microsoft.com/office/drawing/2014/main" id="{E64D9A9E-5A80-4D2D-B344-CB39F9B339A4}"/>
              </a:ext>
            </a:extLst>
          </p:cNvPr>
          <p:cNvSpPr/>
          <p:nvPr/>
        </p:nvSpPr>
        <p:spPr>
          <a:xfrm>
            <a:off x="4165810" y="7026275"/>
            <a:ext cx="4724399" cy="268295"/>
          </a:xfrm>
          <a:prstGeom prst="leftRightArrow">
            <a:avLst/>
          </a:prstGeom>
          <a:solidFill>
            <a:srgbClr val="960D34"/>
          </a:solidFill>
          <a:ln>
            <a:solidFill>
              <a:srgbClr val="960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Arrow: Left-Right 14">
            <a:extLst>
              <a:ext uri="{FF2B5EF4-FFF2-40B4-BE49-F238E27FC236}">
                <a16:creationId xmlns:a16="http://schemas.microsoft.com/office/drawing/2014/main" id="{261086EC-4A99-45D2-970E-478B1DB91CC2}"/>
              </a:ext>
            </a:extLst>
          </p:cNvPr>
          <p:cNvSpPr/>
          <p:nvPr/>
        </p:nvSpPr>
        <p:spPr>
          <a:xfrm>
            <a:off x="13100050" y="7026275"/>
            <a:ext cx="4495800" cy="268294"/>
          </a:xfrm>
          <a:prstGeom prst="leftRightArrow">
            <a:avLst/>
          </a:prstGeom>
          <a:solidFill>
            <a:srgbClr val="960D34"/>
          </a:solidFill>
          <a:ln>
            <a:solidFill>
              <a:srgbClr val="960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Placeholder 7" descr="Shape&#10;&#10;Description automatically generated with medium confidence">
            <a:extLst>
              <a:ext uri="{FF2B5EF4-FFF2-40B4-BE49-F238E27FC236}">
                <a16:creationId xmlns:a16="http://schemas.microsoft.com/office/drawing/2014/main" id="{E43811DA-E423-1149-A297-C77EF88FD1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1299163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D579E-3D0B-4B8C-89FB-CE57FA07BEC1}"/>
              </a:ext>
            </a:extLst>
          </p:cNvPr>
          <p:cNvSpPr>
            <a:spLocks noGrp="1"/>
          </p:cNvSpPr>
          <p:nvPr>
            <p:ph type="title"/>
          </p:nvPr>
        </p:nvSpPr>
        <p:spPr>
          <a:xfrm>
            <a:off x="1393273" y="943669"/>
            <a:ext cx="10694062" cy="1477328"/>
          </a:xfrm>
        </p:spPr>
        <p:txBody>
          <a:bodyPr/>
          <a:lstStyle/>
          <a:p>
            <a:r>
              <a:rPr lang="en-AU" sz="4800" dirty="0"/>
              <a:t>Thresholds for measurable city planning policy targets</a:t>
            </a:r>
          </a:p>
        </p:txBody>
      </p:sp>
      <p:sp>
        <p:nvSpPr>
          <p:cNvPr id="4" name="Text Placeholder 3">
            <a:extLst>
              <a:ext uri="{FF2B5EF4-FFF2-40B4-BE49-F238E27FC236}">
                <a16:creationId xmlns:a16="http://schemas.microsoft.com/office/drawing/2014/main" id="{BBDBD69B-0C97-4363-967D-09DEBDA31CD1}"/>
              </a:ext>
            </a:extLst>
          </p:cNvPr>
          <p:cNvSpPr>
            <a:spLocks noGrp="1"/>
          </p:cNvSpPr>
          <p:nvPr>
            <p:ph type="body" idx="1"/>
          </p:nvPr>
        </p:nvSpPr>
        <p:spPr>
          <a:xfrm>
            <a:off x="1393273" y="3368675"/>
            <a:ext cx="12240177" cy="6553200"/>
          </a:xfrm>
        </p:spPr>
        <p:txBody>
          <a:bodyPr/>
          <a:lstStyle/>
          <a:p>
            <a:r>
              <a:rPr lang="en-AU" sz="3600" b="1" dirty="0">
                <a:solidFill>
                  <a:srgbClr val="960C34"/>
                </a:solidFill>
              </a:rPr>
              <a:t>Present</a:t>
            </a:r>
          </a:p>
          <a:p>
            <a:endParaRPr lang="en-AU" sz="3600" dirty="0">
              <a:solidFill>
                <a:schemeClr val="tx1"/>
              </a:solidFill>
            </a:endParaRPr>
          </a:p>
          <a:p>
            <a:pPr marL="571500" indent="-571500">
              <a:buFont typeface="Arial" panose="020B0604020202020204" pitchFamily="34" charset="0"/>
              <a:buChar char="•"/>
            </a:pPr>
            <a:r>
              <a:rPr lang="en-AU" sz="3600" dirty="0">
                <a:solidFill>
                  <a:schemeClr val="tx1"/>
                </a:solidFill>
              </a:rPr>
              <a:t>Utility of quantitative thresholds of urban design and transport features</a:t>
            </a:r>
          </a:p>
          <a:p>
            <a:pPr marL="1028700" lvl="1" indent="-571500">
              <a:buFont typeface="Arial" panose="020B0604020202020204" pitchFamily="34" charset="0"/>
              <a:buChar char="•"/>
            </a:pPr>
            <a:r>
              <a:rPr lang="en-AU" sz="2800" dirty="0">
                <a:solidFill>
                  <a:schemeClr val="tx1"/>
                </a:solidFill>
              </a:rPr>
              <a:t>Evaluation of current city planning policies</a:t>
            </a:r>
          </a:p>
          <a:p>
            <a:pPr marL="1028700" lvl="1" indent="-571500">
              <a:buFont typeface="Arial" panose="020B0604020202020204" pitchFamily="34" charset="0"/>
              <a:buChar char="•"/>
            </a:pPr>
            <a:r>
              <a:rPr lang="en-AU" sz="2800" dirty="0">
                <a:solidFill>
                  <a:schemeClr val="tx1"/>
                </a:solidFill>
              </a:rPr>
              <a:t>Revision of city planning policies</a:t>
            </a:r>
          </a:p>
          <a:p>
            <a:pPr marL="571500" indent="-571500">
              <a:buFont typeface="Arial" panose="020B0604020202020204" pitchFamily="34" charset="0"/>
              <a:buChar char="•"/>
            </a:pPr>
            <a:r>
              <a:rPr lang="en-AU" sz="3600" dirty="0">
                <a:solidFill>
                  <a:schemeClr val="tx1"/>
                </a:solidFill>
              </a:rPr>
              <a:t>Thresholds feasibility</a:t>
            </a:r>
          </a:p>
          <a:p>
            <a:pPr marL="571500" indent="-571500">
              <a:buFont typeface="Arial" panose="020B0604020202020204" pitchFamily="34" charset="0"/>
              <a:buChar char="•"/>
            </a:pPr>
            <a:r>
              <a:rPr lang="en-AU" sz="3600" dirty="0">
                <a:solidFill>
                  <a:schemeClr val="tx1"/>
                </a:solidFill>
              </a:rPr>
              <a:t>Most studied neighbourhoods would benefit from densification</a:t>
            </a:r>
          </a:p>
          <a:p>
            <a:pPr marL="571500" indent="-571500">
              <a:buFont typeface="Arial" panose="020B0604020202020204" pitchFamily="34" charset="0"/>
              <a:buChar char="•"/>
            </a:pPr>
            <a:r>
              <a:rPr lang="en-AU" sz="3600" dirty="0">
                <a:solidFill>
                  <a:schemeClr val="tx1"/>
                </a:solidFill>
              </a:rPr>
              <a:t>“More is better”: not always the most appropriate message</a:t>
            </a:r>
          </a:p>
          <a:p>
            <a:endParaRPr lang="en-AU" sz="3200" dirty="0"/>
          </a:p>
        </p:txBody>
      </p:sp>
      <p:pic>
        <p:nvPicPr>
          <p:cNvPr id="5" name="Picture Placeholder 13">
            <a:extLst>
              <a:ext uri="{FF2B5EF4-FFF2-40B4-BE49-F238E27FC236}">
                <a16:creationId xmlns:a16="http://schemas.microsoft.com/office/drawing/2014/main" id="{BCBA0920-7DBF-4512-B8BB-8681969D73E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5386050" y="1793840"/>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7" name="Picture Placeholder 13">
            <a:extLst>
              <a:ext uri="{FF2B5EF4-FFF2-40B4-BE49-F238E27FC236}">
                <a16:creationId xmlns:a16="http://schemas.microsoft.com/office/drawing/2014/main" id="{9B69F18B-A4EA-4549-9321-BC807F7F056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79374" y="5349875"/>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8" name="Picture Placeholder 13">
            <a:extLst>
              <a:ext uri="{FF2B5EF4-FFF2-40B4-BE49-F238E27FC236}">
                <a16:creationId xmlns:a16="http://schemas.microsoft.com/office/drawing/2014/main" id="{537F88B0-A50F-49A7-BB94-6D5B9BF7990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2463212" y="1773271"/>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9" name="Picture Placeholder 7" descr="Shape&#10;&#10;Description automatically generated with medium confidence">
            <a:extLst>
              <a:ext uri="{FF2B5EF4-FFF2-40B4-BE49-F238E27FC236}">
                <a16:creationId xmlns:a16="http://schemas.microsoft.com/office/drawing/2014/main" id="{FACF5046-BF2F-BD47-9565-00EEEDEC836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272152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EA3819F-80FA-4606-878B-59ECF84FD110}"/>
              </a:ext>
            </a:extLst>
          </p:cNvPr>
          <p:cNvSpPr txBox="1">
            <a:spLocks/>
          </p:cNvSpPr>
          <p:nvPr/>
        </p:nvSpPr>
        <p:spPr>
          <a:xfrm>
            <a:off x="1224888" y="4328306"/>
            <a:ext cx="28129864" cy="5105400"/>
          </a:xfrm>
          <a:prstGeom prst="rect">
            <a:avLst/>
          </a:prstGeom>
        </p:spPr>
        <p:txBody>
          <a:bodyPr wrap="square" lIns="0" tIns="0" rIns="0" bIns="0" numCol="2">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7000"/>
              </a:lnSpc>
              <a:spcBef>
                <a:spcPts val="0"/>
              </a:spcBef>
              <a:spcAft>
                <a:spcPts val="1319"/>
              </a:spcAft>
              <a:buClrTx/>
              <a:buSzTx/>
              <a:buFontTx/>
              <a:buNone/>
              <a:tabLst/>
              <a:defRPr/>
            </a:pPr>
            <a:r>
              <a:rPr kumimoji="0" lang="en-AU" sz="3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Co-authors</a:t>
            </a:r>
          </a:p>
          <a:p>
            <a:pPr marL="0" marR="0" lvl="0" indent="0" algn="l" defTabSz="914400" rtl="0" eaLnBrk="1" fontAlgn="auto" latinLnBrk="0" hangingPunct="1">
              <a:lnSpc>
                <a:spcPct val="100000"/>
              </a:lnSpc>
              <a:spcBef>
                <a:spcPts val="0"/>
              </a:spcBef>
              <a:spcAft>
                <a:spcPts val="1319"/>
              </a:spcAft>
              <a:buClrTx/>
              <a:buSzTx/>
              <a:buFontTx/>
              <a:buNone/>
              <a:tabLst/>
              <a:defRPr/>
            </a:pP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Geoff Boeing, Carl Higgs,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Shiqin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Liu, Billie Giles-</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Corti</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James F Sallis, Ester Cerin, Melanie Lowe, Deepti Adlakha, Erica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Hinckson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Anne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Vernez</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Moudon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Deborah Salvo, Marc A Adams, Ligia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Vizeu</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Barrozo</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Tamara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Bozovic</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Xavier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Delclòs-Alió</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Jan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Dygrýn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Sara Ferguson, Klaus Gebel, Thanh Phuong Ho,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Poh</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-Chin Lai, Joan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Carles</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Martori</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Kornsupha</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Nitvimol</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Ana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Queralt</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Jennifer D Roberts,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Garba</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H Sambo, Jasper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Schipperijn</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David Vale, Nico Van de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Weghe</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Guillem</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3600" b="0"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Vich</a:t>
            </a:r>
            <a:r>
              <a:rPr kumimoji="0" lang="en-AU" sz="3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Jonathan Arundel</a:t>
            </a:r>
          </a:p>
        </p:txBody>
      </p:sp>
      <p:pic>
        <p:nvPicPr>
          <p:cNvPr id="7" name="Picture Placeholder 7" descr="Shape&#10;&#10;Description automatically generated with medium confidence">
            <a:extLst>
              <a:ext uri="{FF2B5EF4-FFF2-40B4-BE49-F238E27FC236}">
                <a16:creationId xmlns:a16="http://schemas.microsoft.com/office/drawing/2014/main" id="{69EF3293-B77D-6845-967B-0670204F1B3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5" name="TextBox 14">
            <a:extLst>
              <a:ext uri="{FF2B5EF4-FFF2-40B4-BE49-F238E27FC236}">
                <a16:creationId xmlns:a16="http://schemas.microsoft.com/office/drawing/2014/main" id="{4D72F1BE-BE9C-9B40-B8D7-988BBB8BBCFA}"/>
              </a:ext>
            </a:extLst>
          </p:cNvPr>
          <p:cNvSpPr txBox="1"/>
          <p:nvPr/>
        </p:nvSpPr>
        <p:spPr>
          <a:xfrm>
            <a:off x="1136650" y="968308"/>
            <a:ext cx="112014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alibri"/>
                <a:ea typeface="+mn-ea"/>
                <a:cs typeface="Calibri"/>
              </a:rPr>
              <a:t>Using open data and open-source software to develop spatial indicators of urban design and transport features for achieving healthy and sustainable cities </a:t>
            </a:r>
            <a:endParaRPr kumimoji="0" lang="en-US" sz="48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Placeholder 13" descr="Geoff Boeing&#10;University of Southern California, USA">
            <a:extLst>
              <a:ext uri="{FF2B5EF4-FFF2-40B4-BE49-F238E27FC236}">
                <a16:creationId xmlns:a16="http://schemas.microsoft.com/office/drawing/2014/main" id="{98C99949-B2E9-3746-9EA2-889404282F6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2986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US" sz="4800" dirty="0"/>
              <a:t>Benchmarking and monitoring cities</a:t>
            </a:r>
            <a:endParaRPr lang="en-GB" sz="4800" dirty="0"/>
          </a:p>
        </p:txBody>
      </p:sp>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8F8929D0-7A87-045C-3C6C-105A0FE8089A}"/>
              </a:ext>
            </a:extLst>
          </p:cNvPr>
          <p:cNvSpPr txBox="1">
            <a:spLocks/>
          </p:cNvSpPr>
          <p:nvPr/>
        </p:nvSpPr>
        <p:spPr>
          <a:xfrm>
            <a:off x="1034388" y="4302977"/>
            <a:ext cx="15523845" cy="4648200"/>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Global priority for sustainability and health equity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What do healthy, sustainable cities look like?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Indicators of urban design and transport features</a:t>
            </a:r>
          </a:p>
        </p:txBody>
      </p:sp>
      <p:pic>
        <p:nvPicPr>
          <p:cNvPr id="7" name="Picture Placeholder 7" descr="Shape&#10;&#10;Description automatically generated with medium confidence">
            <a:extLst>
              <a:ext uri="{FF2B5EF4-FFF2-40B4-BE49-F238E27FC236}">
                <a16:creationId xmlns:a16="http://schemas.microsoft.com/office/drawing/2014/main" id="{1AABD9E5-DA6C-1E4A-9B57-9E56CF64E34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8" name="Picture Placeholder 13">
            <a:extLst>
              <a:ext uri="{FF2B5EF4-FFF2-40B4-BE49-F238E27FC236}">
                <a16:creationId xmlns:a16="http://schemas.microsoft.com/office/drawing/2014/main" id="{1CD50BDF-3657-844F-8051-6F1849A929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6609"/>
          <a:stretch/>
        </p:blipFill>
        <p:spPr>
          <a:xfrm>
            <a:off x="15386051" y="2835275"/>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2113214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US" sz="4800" dirty="0"/>
              <a:t>A new way forward</a:t>
            </a:r>
            <a:endParaRPr lang="en-GB" sz="4800" dirty="0"/>
          </a:p>
        </p:txBody>
      </p:sp>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386051" y="1800537"/>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8F8929D0-7A87-045C-3C6C-105A0FE8089A}"/>
              </a:ext>
            </a:extLst>
          </p:cNvPr>
          <p:cNvSpPr txBox="1">
            <a:spLocks/>
          </p:cNvSpPr>
          <p:nvPr/>
        </p:nvSpPr>
        <p:spPr>
          <a:xfrm>
            <a:off x="1034388" y="4297338"/>
            <a:ext cx="15523845" cy="4648200"/>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International collaboration: data sourcing and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Open data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Open-source software framework</a:t>
            </a:r>
          </a:p>
        </p:txBody>
      </p:sp>
      <p:pic>
        <p:nvPicPr>
          <p:cNvPr id="7" name="Picture Placeholder 7" descr="Shape&#10;&#10;Description automatically generated with medium confidence">
            <a:extLst>
              <a:ext uri="{FF2B5EF4-FFF2-40B4-BE49-F238E27FC236}">
                <a16:creationId xmlns:a16="http://schemas.microsoft.com/office/drawing/2014/main" id="{B86BFFDF-94F4-164C-90E7-7E2597250F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8" name="Picture Placeholder 13">
            <a:extLst>
              <a:ext uri="{FF2B5EF4-FFF2-40B4-BE49-F238E27FC236}">
                <a16:creationId xmlns:a16="http://schemas.microsoft.com/office/drawing/2014/main" id="{CE01109D-E118-874B-9C77-0713F13B2B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1337" t="641" r="21337" b="-641"/>
          <a:stretch/>
        </p:blipFill>
        <p:spPr>
          <a:xfrm>
            <a:off x="16757651" y="422705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827999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3132462" cy="738664"/>
          </a:xfrm>
        </p:spPr>
        <p:txBody>
          <a:bodyPr/>
          <a:lstStyle/>
          <a:p>
            <a:r>
              <a:rPr lang="en-US" sz="4800" dirty="0"/>
              <a:t>Indicators of urban design and transport features</a:t>
            </a:r>
            <a:endParaRPr lang="en-GB" sz="4800" dirty="0"/>
          </a:p>
        </p:txBody>
      </p:sp>
      <p:sp>
        <p:nvSpPr>
          <p:cNvPr id="7" name="Text Placeholder 6">
            <a:extLst>
              <a:ext uri="{FF2B5EF4-FFF2-40B4-BE49-F238E27FC236}">
                <a16:creationId xmlns:a16="http://schemas.microsoft.com/office/drawing/2014/main" id="{8C9F6618-E8A4-7B4B-8DD8-59ECCAB7D1AB}"/>
              </a:ext>
            </a:extLst>
          </p:cNvPr>
          <p:cNvSpPr>
            <a:spLocks noGrp="1"/>
          </p:cNvSpPr>
          <p:nvPr>
            <p:ph type="body" idx="1"/>
          </p:nvPr>
        </p:nvSpPr>
        <p:spPr>
          <a:xfrm>
            <a:off x="1034387" y="3521075"/>
            <a:ext cx="18314063" cy="6400800"/>
          </a:xfrm>
        </p:spPr>
        <p:txBody>
          <a:bodyPr/>
          <a:lstStyle/>
          <a:p>
            <a:pPr marL="457200" indent="-457200">
              <a:buFont typeface="Arial" panose="020B0604020202020204" pitchFamily="34" charset="0"/>
              <a:buChar char="•"/>
            </a:pPr>
            <a:r>
              <a:rPr lang="en-GB" sz="3600" dirty="0"/>
              <a:t>Walkable catchment areas</a:t>
            </a:r>
          </a:p>
          <a:p>
            <a:pPr marL="457200" indent="-457200">
              <a:buFont typeface="Arial" panose="020B0604020202020204" pitchFamily="34" charset="0"/>
              <a:buChar char="•"/>
            </a:pPr>
            <a:r>
              <a:rPr lang="en-GB" sz="3600" dirty="0"/>
              <a:t>Population and street intersection densities</a:t>
            </a:r>
          </a:p>
          <a:p>
            <a:pPr marL="457200" indent="-457200">
              <a:buFont typeface="Arial" panose="020B0604020202020204" pitchFamily="34" charset="0"/>
              <a:buChar char="•"/>
            </a:pPr>
            <a:r>
              <a:rPr lang="en-GB" sz="3600" dirty="0"/>
              <a:t>Distance to nearest healthy food market</a:t>
            </a:r>
          </a:p>
          <a:p>
            <a:pPr marL="457200" indent="-457200">
              <a:buFont typeface="Arial" panose="020B0604020202020204" pitchFamily="34" charset="0"/>
              <a:buChar char="•"/>
            </a:pPr>
            <a:r>
              <a:rPr lang="en-GB" sz="3600" dirty="0"/>
              <a:t>Distance to nearest convenience store</a:t>
            </a:r>
          </a:p>
          <a:p>
            <a:pPr marL="457200" indent="-457200">
              <a:buFont typeface="Arial" panose="020B0604020202020204" pitchFamily="34" charset="0"/>
              <a:buChar char="•"/>
            </a:pPr>
            <a:r>
              <a:rPr lang="en-GB" sz="3600" dirty="0"/>
              <a:t>Distance to nearest public transport stop</a:t>
            </a:r>
          </a:p>
          <a:p>
            <a:pPr marL="914400" lvl="1" indent="-457200">
              <a:buFont typeface="Arial" panose="020B0604020202020204" pitchFamily="34" charset="0"/>
              <a:buChar char="•"/>
            </a:pPr>
            <a:r>
              <a:rPr lang="en-GB" sz="2800" dirty="0"/>
              <a:t>Any stop</a:t>
            </a:r>
          </a:p>
          <a:p>
            <a:pPr marL="914400" lvl="1" indent="-457200">
              <a:buFont typeface="Arial" panose="020B0604020202020204" pitchFamily="34" charset="0"/>
              <a:buChar char="•"/>
            </a:pPr>
            <a:r>
              <a:rPr lang="en-GB" sz="2800" dirty="0"/>
              <a:t>Weekday daytime service frequency &lt;30 minutes</a:t>
            </a:r>
          </a:p>
          <a:p>
            <a:pPr marL="914400" lvl="1" indent="-457200">
              <a:buFont typeface="Arial" panose="020B0604020202020204" pitchFamily="34" charset="0"/>
              <a:buChar char="•"/>
            </a:pPr>
            <a:r>
              <a:rPr lang="en-GB" sz="2800" dirty="0"/>
              <a:t>Weekday daytime service frequency &lt;20 minutes</a:t>
            </a:r>
            <a:endParaRPr lang="en-GB" sz="3600" dirty="0"/>
          </a:p>
          <a:p>
            <a:pPr marL="457200" indent="-457200">
              <a:buFont typeface="Arial" panose="020B0604020202020204" pitchFamily="34" charset="0"/>
              <a:buChar char="•"/>
            </a:pPr>
            <a:r>
              <a:rPr lang="en-GB" sz="3600" dirty="0"/>
              <a:t>Distance to nearest public open space entry point</a:t>
            </a:r>
          </a:p>
          <a:p>
            <a:pPr marL="914400" lvl="1" indent="-457200">
              <a:buFont typeface="Arial" panose="020B0604020202020204" pitchFamily="34" charset="0"/>
              <a:buChar char="•"/>
            </a:pPr>
            <a:r>
              <a:rPr lang="en-GB" sz="2800" dirty="0"/>
              <a:t>Any public open space</a:t>
            </a:r>
          </a:p>
          <a:p>
            <a:pPr marL="914400" lvl="1" indent="-457200">
              <a:buFont typeface="Arial" panose="020B0604020202020204" pitchFamily="34" charset="0"/>
              <a:buChar char="•"/>
            </a:pPr>
            <a:r>
              <a:rPr lang="en-GB" sz="2800" dirty="0"/>
              <a:t>Public open space &gt;1.5 hectares</a:t>
            </a:r>
            <a:endParaRPr lang="en-GB" sz="3600" dirty="0"/>
          </a:p>
          <a:p>
            <a:pPr marL="457200" indent="-457200">
              <a:buFont typeface="Arial" panose="020B0604020202020204" pitchFamily="34" charset="0"/>
              <a:buChar char="•"/>
            </a:pPr>
            <a:r>
              <a:rPr lang="en-GB" sz="3600" dirty="0"/>
              <a:t>Daily living score</a:t>
            </a:r>
          </a:p>
          <a:p>
            <a:pPr marL="914400" lvl="1" indent="-457200">
              <a:buFont typeface="Arial" panose="020B0604020202020204" pitchFamily="34" charset="0"/>
              <a:buChar char="•"/>
            </a:pPr>
            <a:r>
              <a:rPr lang="en-GB" sz="2800" dirty="0"/>
              <a:t>Measures local access to mix of amenities</a:t>
            </a:r>
          </a:p>
          <a:p>
            <a:pPr marL="914400" lvl="1" indent="-457200">
              <a:buFont typeface="Arial" panose="020B0604020202020204" pitchFamily="34" charset="0"/>
              <a:buChar char="•"/>
            </a:pPr>
            <a:r>
              <a:rPr lang="en-GB" sz="2800" dirty="0"/>
              <a:t>Sum of equal-weighted binary measures</a:t>
            </a:r>
          </a:p>
          <a:p>
            <a:pPr marL="914400" lvl="1" indent="-457200">
              <a:buFont typeface="Arial" panose="020B0604020202020204" pitchFamily="34" charset="0"/>
              <a:buChar char="•"/>
            </a:pPr>
            <a:r>
              <a:rPr lang="en-GB" sz="2800" dirty="0"/>
              <a:t>Healthy food market, convenience store, transit within 500 m</a:t>
            </a:r>
            <a:endParaRPr lang="en-GB" sz="3600" dirty="0"/>
          </a:p>
          <a:p>
            <a:pPr marL="457200" indent="-457200">
              <a:buFont typeface="Arial" panose="020B0604020202020204" pitchFamily="34" charset="0"/>
              <a:buChar char="•"/>
            </a:pPr>
            <a:r>
              <a:rPr lang="en-GB" sz="3600" dirty="0"/>
              <a:t>Local walkability index</a:t>
            </a:r>
          </a:p>
          <a:p>
            <a:pPr marL="914400" lvl="1" indent="-457200">
              <a:buFont typeface="Arial" panose="020B0604020202020204" pitchFamily="34" charset="0"/>
              <a:buChar char="•"/>
            </a:pPr>
            <a:r>
              <a:rPr lang="en-GB" sz="2800" dirty="0"/>
              <a:t>How walkable is neighbourhood?</a:t>
            </a:r>
          </a:p>
          <a:p>
            <a:pPr marL="914400" lvl="1" indent="-457200">
              <a:buFont typeface="Arial" panose="020B0604020202020204" pitchFamily="34" charset="0"/>
              <a:buChar char="•"/>
            </a:pPr>
            <a:r>
              <a:rPr lang="en-GB" sz="2800" dirty="0"/>
              <a:t>Sum of equal-weighted standardized scores</a:t>
            </a:r>
          </a:p>
          <a:p>
            <a:pPr marL="914400" lvl="1" indent="-457200">
              <a:buFont typeface="Arial" panose="020B0604020202020204" pitchFamily="34" charset="0"/>
              <a:buChar char="•"/>
            </a:pPr>
            <a:r>
              <a:rPr lang="en-GB" sz="2800" dirty="0"/>
              <a:t>Population density, street intersection density, daily living score</a:t>
            </a:r>
          </a:p>
          <a:p>
            <a:pPr marL="914400" lvl="1" indent="-457200">
              <a:buFont typeface="Arial" panose="020B0604020202020204" pitchFamily="34" charset="0"/>
              <a:buChar char="•"/>
            </a:pPr>
            <a:endParaRPr lang="en-GB" sz="3600" dirty="0"/>
          </a:p>
          <a:p>
            <a:pPr marL="457200" indent="-457200">
              <a:buFont typeface="Arial" panose="020B0604020202020204" pitchFamily="34" charset="0"/>
              <a:buChar char="•"/>
            </a:pPr>
            <a:endParaRPr lang="en-GB" dirty="0"/>
          </a:p>
        </p:txBody>
      </p:sp>
      <p:pic>
        <p:nvPicPr>
          <p:cNvPr id="5" name="Picture Placeholder 7" descr="Shape&#10;&#10;Description automatically generated with medium confidence">
            <a:extLst>
              <a:ext uri="{FF2B5EF4-FFF2-40B4-BE49-F238E27FC236}">
                <a16:creationId xmlns:a16="http://schemas.microsoft.com/office/drawing/2014/main" id="{F5BB6325-284C-9A47-9DB3-A569959F94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72705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3E37B-8FCC-442D-8AED-FBC8223D5E08}"/>
              </a:ext>
            </a:extLst>
          </p:cNvPr>
          <p:cNvSpPr>
            <a:spLocks noGrp="1"/>
          </p:cNvSpPr>
          <p:nvPr>
            <p:ph type="title"/>
          </p:nvPr>
        </p:nvSpPr>
        <p:spPr>
          <a:xfrm>
            <a:off x="1246345" y="936550"/>
            <a:ext cx="18035322" cy="738664"/>
          </a:xfrm>
        </p:spPr>
        <p:txBody>
          <a:bodyPr/>
          <a:lstStyle/>
          <a:p>
            <a:r>
              <a:rPr lang="en-AU" sz="4800" dirty="0"/>
              <a:t>Urgency to transition to healthy and sustainable cities</a:t>
            </a:r>
          </a:p>
        </p:txBody>
      </p:sp>
      <p:sp>
        <p:nvSpPr>
          <p:cNvPr id="3" name="Text Placeholder 2">
            <a:extLst>
              <a:ext uri="{FF2B5EF4-FFF2-40B4-BE49-F238E27FC236}">
                <a16:creationId xmlns:a16="http://schemas.microsoft.com/office/drawing/2014/main" id="{8CB836CF-910C-4B9D-8F8E-1B6DB8CB3C91}"/>
              </a:ext>
            </a:extLst>
          </p:cNvPr>
          <p:cNvSpPr>
            <a:spLocks noGrp="1"/>
          </p:cNvSpPr>
          <p:nvPr>
            <p:ph sz="half" idx="2"/>
          </p:nvPr>
        </p:nvSpPr>
        <p:spPr>
          <a:xfrm>
            <a:off x="1246345" y="3263365"/>
            <a:ext cx="11167906" cy="5515509"/>
          </a:xfrm>
        </p:spPr>
        <p:txBody>
          <a:bodyPr/>
          <a:lstStyle/>
          <a:p>
            <a:pPr marL="571500" indent="-571500">
              <a:buFont typeface="Arial" panose="020B0604020202020204" pitchFamily="34" charset="0"/>
              <a:buChar char="•"/>
            </a:pPr>
            <a:r>
              <a:rPr lang="en-AU" sz="3600" dirty="0"/>
              <a:t>Powerhouse of economy</a:t>
            </a:r>
          </a:p>
          <a:p>
            <a:pPr marL="571500" indent="-571500">
              <a:buFont typeface="Arial" panose="020B0604020202020204" pitchFamily="34" charset="0"/>
              <a:buChar char="•"/>
            </a:pPr>
            <a:r>
              <a:rPr lang="en-AU" sz="3600" dirty="0"/>
              <a:t>By 2050, 70% of world’s population will live in cities</a:t>
            </a:r>
          </a:p>
          <a:p>
            <a:pPr marL="571500" indent="-571500">
              <a:buFont typeface="Arial" panose="020B0604020202020204" pitchFamily="34" charset="0"/>
              <a:buChar char="•"/>
            </a:pPr>
            <a:r>
              <a:rPr lang="en-AU" sz="3600" dirty="0"/>
              <a:t>Yet when poorly planned </a:t>
            </a:r>
          </a:p>
          <a:p>
            <a:pPr marL="1028700" lvl="1" indent="-571500">
              <a:buFont typeface="Arial" panose="020B0604020202020204" pitchFamily="34" charset="0"/>
              <a:buChar char="•"/>
            </a:pPr>
            <a:r>
              <a:rPr lang="en-AU" sz="2800" dirty="0"/>
              <a:t>Foster unhealthy and unsustainable lifestyles</a:t>
            </a:r>
          </a:p>
          <a:p>
            <a:pPr marL="1028700" lvl="1" indent="-571500">
              <a:buFont typeface="Arial" panose="020B0604020202020204" pitchFamily="34" charset="0"/>
              <a:buChar char="•"/>
            </a:pPr>
            <a:r>
              <a:rPr lang="en-AU" sz="2800" dirty="0"/>
              <a:t>Expose residents to environmental stressors</a:t>
            </a:r>
          </a:p>
          <a:p>
            <a:pPr marL="1028700" lvl="1" indent="-571500">
              <a:buFont typeface="Arial" panose="020B0604020202020204" pitchFamily="34" charset="0"/>
              <a:buChar char="•"/>
            </a:pPr>
            <a:r>
              <a:rPr lang="en-AU" sz="2800" dirty="0"/>
              <a:t>Cause biodiversity loss</a:t>
            </a:r>
          </a:p>
          <a:p>
            <a:pPr marL="1028700" lvl="1" indent="-571500">
              <a:buFont typeface="Arial" panose="020B0604020202020204" pitchFamily="34" charset="0"/>
              <a:buChar char="•"/>
            </a:pPr>
            <a:r>
              <a:rPr lang="en-AU" sz="2800" dirty="0"/>
              <a:t>Widen inequities</a:t>
            </a:r>
          </a:p>
          <a:p>
            <a:pPr marL="571500" indent="-571500">
              <a:buFont typeface="Arial" panose="020B0604020202020204" pitchFamily="34" charset="0"/>
              <a:buChar char="•"/>
            </a:pPr>
            <a:r>
              <a:rPr lang="en-AU" sz="3600" dirty="0"/>
              <a:t>Generate 75% global energy-related emissions</a:t>
            </a:r>
          </a:p>
          <a:p>
            <a:pPr marL="571500" indent="-571500">
              <a:buFont typeface="Arial" panose="020B0604020202020204" pitchFamily="34" charset="0"/>
              <a:buChar char="•"/>
            </a:pPr>
            <a:r>
              <a:rPr lang="en-AU" sz="3600" dirty="0"/>
              <a:t>86% global CO</a:t>
            </a:r>
            <a:r>
              <a:rPr lang="en-AU" sz="3600" baseline="-25000" dirty="0"/>
              <a:t>2</a:t>
            </a:r>
            <a:r>
              <a:rPr lang="en-AU" sz="3600" dirty="0"/>
              <a:t> emissions from higher income countries</a:t>
            </a:r>
          </a:p>
          <a:p>
            <a:endParaRPr lang="en-AU" dirty="0"/>
          </a:p>
        </p:txBody>
      </p:sp>
      <p:pic>
        <p:nvPicPr>
          <p:cNvPr id="5" name="Picture Placeholder 7" descr="Shape&#10;&#10;Description automatically generated with medium confidence">
            <a:extLst>
              <a:ext uri="{FF2B5EF4-FFF2-40B4-BE49-F238E27FC236}">
                <a16:creationId xmlns:a16="http://schemas.microsoft.com/office/drawing/2014/main" id="{7542ED6F-72C7-F64D-99F4-085DDA8DD5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7170" name="Picture 2" descr="Widest &quot;Freeway&quot; on Earth*: Katy Freeway, Houston, TX [683x1024] | City,  Trip, Houston">
            <a:extLst>
              <a:ext uri="{FF2B5EF4-FFF2-40B4-BE49-F238E27FC236}">
                <a16:creationId xmlns:a16="http://schemas.microsoft.com/office/drawing/2014/main" id="{9045ECC4-4D6B-2741-8635-B82DB2A7FA6A}"/>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a:stretch/>
        </p:blipFill>
        <p:spPr bwMode="auto">
          <a:xfrm>
            <a:off x="12414250" y="2186176"/>
            <a:ext cx="7315200" cy="6248400"/>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26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Shape&#10;&#10;Description automatically generated with medium confidence">
            <a:extLst>
              <a:ext uri="{FF2B5EF4-FFF2-40B4-BE49-F238E27FC236}">
                <a16:creationId xmlns:a16="http://schemas.microsoft.com/office/drawing/2014/main" id="{34FE69B1-EC32-5E44-980F-8787645144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7" name="Picture 6" descr="A picture containing engineering drawing&#10;&#10;Description automatically generated">
            <a:extLst>
              <a:ext uri="{FF2B5EF4-FFF2-40B4-BE49-F238E27FC236}">
                <a16:creationId xmlns:a16="http://schemas.microsoft.com/office/drawing/2014/main" id="{80D515E0-9FDF-C753-C6FD-DF27EA82E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139" y="314158"/>
            <a:ext cx="13594512" cy="9607550"/>
          </a:xfrm>
          <a:prstGeom prst="rect">
            <a:avLst/>
          </a:prstGeom>
        </p:spPr>
      </p:pic>
    </p:spTree>
    <p:extLst>
      <p:ext uri="{BB962C8B-B14F-4D97-AF65-F5344CB8AC3E}">
        <p14:creationId xmlns:p14="http://schemas.microsoft.com/office/powerpoint/2010/main" val="2436758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descr="Shape&#10;&#10;Description automatically generated with medium confidence">
            <a:extLst>
              <a:ext uri="{FF2B5EF4-FFF2-40B4-BE49-F238E27FC236}">
                <a16:creationId xmlns:a16="http://schemas.microsoft.com/office/drawing/2014/main" id="{34FE69B1-EC32-5E44-980F-8787645144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0CC8C57F-6008-F326-8E37-FD0474146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937" y="2682875"/>
            <a:ext cx="14665385" cy="5410200"/>
          </a:xfrm>
          <a:prstGeom prst="rect">
            <a:avLst/>
          </a:prstGeom>
        </p:spPr>
      </p:pic>
    </p:spTree>
    <p:extLst>
      <p:ext uri="{BB962C8B-B14F-4D97-AF65-F5344CB8AC3E}">
        <p14:creationId xmlns:p14="http://schemas.microsoft.com/office/powerpoint/2010/main" val="3785182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E2A1E69C-23B6-7796-7A6E-B86D35040B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354" b="6467"/>
          <a:stretch/>
        </p:blipFill>
        <p:spPr>
          <a:xfrm>
            <a:off x="3263900" y="1557202"/>
            <a:ext cx="13576300" cy="8364673"/>
          </a:xfrm>
          <a:prstGeom prst="rect">
            <a:avLst/>
          </a:prstGeom>
        </p:spPr>
      </p:pic>
      <p:pic>
        <p:nvPicPr>
          <p:cNvPr id="5" name="Picture Placeholder 7" descr="Shape&#10;&#10;Description automatically generated with medium confidence">
            <a:extLst>
              <a:ext uri="{FF2B5EF4-FFF2-40B4-BE49-F238E27FC236}">
                <a16:creationId xmlns:a16="http://schemas.microsoft.com/office/drawing/2014/main" id="{F416BD3E-AD60-284A-8E5F-7D16D22C3E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7" name="Title 5">
            <a:extLst>
              <a:ext uri="{FF2B5EF4-FFF2-40B4-BE49-F238E27FC236}">
                <a16:creationId xmlns:a16="http://schemas.microsoft.com/office/drawing/2014/main" id="{DC924CA7-38B2-494B-BB4F-62E287DB63F5}"/>
              </a:ext>
            </a:extLst>
          </p:cNvPr>
          <p:cNvSpPr>
            <a:spLocks noGrp="1"/>
          </p:cNvSpPr>
          <p:nvPr>
            <p:ph type="title"/>
          </p:nvPr>
        </p:nvSpPr>
        <p:spPr>
          <a:xfrm>
            <a:off x="1034388" y="648811"/>
            <a:ext cx="18237862" cy="586264"/>
          </a:xfrm>
        </p:spPr>
        <p:txBody>
          <a:bodyPr/>
          <a:lstStyle/>
          <a:p>
            <a:r>
              <a:rPr lang="en-US" sz="4800" dirty="0"/>
              <a:t>Access to large public open space within 500m across 25 global cities*</a:t>
            </a:r>
            <a:endParaRPr lang="en-GB" sz="4800" dirty="0"/>
          </a:p>
        </p:txBody>
      </p:sp>
      <p:sp>
        <p:nvSpPr>
          <p:cNvPr id="2" name="TextBox 1">
            <a:extLst>
              <a:ext uri="{FF2B5EF4-FFF2-40B4-BE49-F238E27FC236}">
                <a16:creationId xmlns:a16="http://schemas.microsoft.com/office/drawing/2014/main" id="{13107EB6-2FB3-064E-942D-2177FA5B07D6}"/>
              </a:ext>
            </a:extLst>
          </p:cNvPr>
          <p:cNvSpPr txBox="1"/>
          <p:nvPr/>
        </p:nvSpPr>
        <p:spPr>
          <a:xfrm>
            <a:off x="181608" y="8297519"/>
            <a:ext cx="34696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*In this map, access for urban </a:t>
            </a:r>
            <a:r>
              <a:rPr kumimoji="0" lang="en-US" sz="1500" b="0" i="0" u="none" strike="noStrike" kern="1200" cap="none" spc="0" normalizeH="0" baseline="0" noProof="0" dirty="0" err="1">
                <a:ln>
                  <a:noFill/>
                </a:ln>
                <a:solidFill>
                  <a:prstClr val="black"/>
                </a:solidFill>
                <a:effectLst/>
                <a:uLnTx/>
                <a:uFillTx/>
                <a:latin typeface="Calibri"/>
                <a:ea typeface="+mn-ea"/>
                <a:cs typeface="+mn-cs"/>
              </a:rPr>
              <a:t>neighbourhoods</a:t>
            </a:r>
            <a:r>
              <a:rPr kumimoji="0" lang="en-US" sz="1500" b="0" i="0" u="none" strike="noStrike" kern="1200" cap="none" spc="0" normalizeH="0" baseline="0" noProof="0" dirty="0">
                <a:ln>
                  <a:noFill/>
                </a:ln>
                <a:solidFill>
                  <a:prstClr val="black"/>
                </a:solidFill>
                <a:effectLst/>
                <a:uLnTx/>
                <a:uFillTx/>
                <a:latin typeface="Calibri"/>
                <a:ea typeface="+mn-ea"/>
                <a:cs typeface="+mn-cs"/>
              </a:rPr>
              <a:t> was considered achieved when at least half of the sampled walkable area was estimated to be within 500m of areas identified as public open space of size 1.5 hectares or larger</a:t>
            </a:r>
          </a:p>
        </p:txBody>
      </p:sp>
    </p:spTree>
    <p:extLst>
      <p:ext uri="{BB962C8B-B14F-4D97-AF65-F5344CB8AC3E}">
        <p14:creationId xmlns:p14="http://schemas.microsoft.com/office/powerpoint/2010/main" val="3441048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US" sz="4800" dirty="0"/>
              <a:t>Thresholds to support active lifestyles</a:t>
            </a:r>
            <a:endParaRPr lang="en-GB" sz="4800" dirty="0"/>
          </a:p>
        </p:txBody>
      </p:sp>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8F8929D0-7A87-045C-3C6C-105A0FE8089A}"/>
              </a:ext>
            </a:extLst>
          </p:cNvPr>
          <p:cNvSpPr txBox="1">
            <a:spLocks/>
          </p:cNvSpPr>
          <p:nvPr/>
        </p:nvSpPr>
        <p:spPr>
          <a:xfrm>
            <a:off x="1034388" y="3628215"/>
            <a:ext cx="15523845" cy="5562600"/>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Thresholds from Cerin et al.</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Scenario A: 80%+ probability of walking for transport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Scenario B: WHO target of 15%+ reduction in insufficient physical activity through walking</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What % of population met or exceeded these thresholds?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Scenario A</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Population density: 61% met threshold (and just 49% in high-income countries’ cities)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Street intersection density: 72% met threshold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Scenario B</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Population density: 52% met threshold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ysClr val="windowText" lastClr="000000"/>
                </a:solidFill>
                <a:effectLst/>
                <a:uLnTx/>
                <a:uFillTx/>
                <a:latin typeface="Calibri"/>
                <a:ea typeface="+mn-ea"/>
                <a:cs typeface="+mn-cs"/>
              </a:rPr>
              <a:t>Street intersection density: 59% met threshold</a:t>
            </a:r>
          </a:p>
        </p:txBody>
      </p:sp>
      <p:pic>
        <p:nvPicPr>
          <p:cNvPr id="7" name="Picture Placeholder 7" descr="Shape&#10;&#10;Description automatically generated with medium confidence">
            <a:extLst>
              <a:ext uri="{FF2B5EF4-FFF2-40B4-BE49-F238E27FC236}">
                <a16:creationId xmlns:a16="http://schemas.microsoft.com/office/drawing/2014/main" id="{22E32BD5-111A-A045-93EF-5E7B92EE8C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2503042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US" sz="4800" dirty="0"/>
              <a:t>Better indicators for better cities</a:t>
            </a:r>
            <a:endParaRPr lang="en-GB" sz="4800" dirty="0"/>
          </a:p>
        </p:txBody>
      </p:sp>
      <p:pic>
        <p:nvPicPr>
          <p:cNvPr id="4" name="Picture Placeholder 13">
            <a:extLst>
              <a:ext uri="{FF2B5EF4-FFF2-40B4-BE49-F238E27FC236}">
                <a16:creationId xmlns:a16="http://schemas.microsoft.com/office/drawing/2014/main" id="{BF8266C8-EE3B-4741-89D1-BB419459C9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5" name="Text Placeholder 6">
            <a:extLst>
              <a:ext uri="{FF2B5EF4-FFF2-40B4-BE49-F238E27FC236}">
                <a16:creationId xmlns:a16="http://schemas.microsoft.com/office/drawing/2014/main" id="{8F8929D0-7A87-045C-3C6C-105A0FE8089A}"/>
              </a:ext>
            </a:extLst>
          </p:cNvPr>
          <p:cNvSpPr txBox="1">
            <a:spLocks/>
          </p:cNvSpPr>
          <p:nvPr/>
        </p:nvSpPr>
        <p:spPr>
          <a:xfrm>
            <a:off x="1034388" y="4283075"/>
            <a:ext cx="15523845" cy="5562600"/>
          </a:xfrm>
          <a:prstGeom prst="rect">
            <a:avLst/>
          </a:prstGeom>
        </p:spPr>
        <p:txBody>
          <a:bodyPr wrap="square" lIns="0" tIns="0" rIns="0" bIns="0" numCol="1">
            <a:noAutofit/>
          </a:bodyPr>
          <a:lstStyle>
            <a:lvl1pPr marL="0">
              <a:defRPr sz="2600" i="1">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Many people lack access to urban design and transport features necessary for healthy, sustainable cities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Open data and open-source software for better indicators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Target evidence-based planning interventions, monitor policy effects, and harness lessons from peer cities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sysClr val="windowText" lastClr="000000"/>
                </a:solidFill>
                <a:effectLst/>
                <a:uLnTx/>
                <a:uFillTx/>
                <a:latin typeface="Calibri"/>
                <a:ea typeface="+mn-ea"/>
                <a:cs typeface="+mn-cs"/>
              </a:rPr>
              <a:t>International effort to measure and monitor cities for health and sustainability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 name="Picture Placeholder 7" descr="Shape&#10;&#10;Description automatically generated with medium confidence">
            <a:extLst>
              <a:ext uri="{FF2B5EF4-FFF2-40B4-BE49-F238E27FC236}">
                <a16:creationId xmlns:a16="http://schemas.microsoft.com/office/drawing/2014/main" id="{82B504D8-877D-B745-9517-8E7044E970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197780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EA3819F-80FA-4606-878B-59ECF84FD110}"/>
              </a:ext>
            </a:extLst>
          </p:cNvPr>
          <p:cNvSpPr txBox="1">
            <a:spLocks/>
          </p:cNvSpPr>
          <p:nvPr/>
        </p:nvSpPr>
        <p:spPr>
          <a:xfrm>
            <a:off x="1224889" y="4328306"/>
            <a:ext cx="14237362" cy="5105400"/>
          </a:xfrm>
          <a:prstGeom prst="rect">
            <a:avLst/>
          </a:prstGeom>
        </p:spPr>
        <p:txBody>
          <a:bodyPr wrap="square" lIns="0" tIns="0" rIns="0" bIns="0" numCol="1">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7000"/>
              </a:lnSpc>
              <a:spcBef>
                <a:spcPts val="0"/>
              </a:spcBef>
              <a:spcAft>
                <a:spcPts val="1319"/>
              </a:spcAft>
              <a:buClrTx/>
              <a:buSzTx/>
              <a:buFontTx/>
              <a:buNone/>
              <a:tabLst/>
              <a:defRPr/>
            </a:pPr>
            <a:r>
              <a:rPr kumimoji="0" lang="en-AU" sz="3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Co-authors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Professor Billie Giles-</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Corti</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Professor Emeritus Anne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Vernez</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Moudon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Melanie Lowe, PhD, Professor Ester Cerin, Geoff Boeing, PhD, Professor Emeritus Howard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Frumkin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Deborah Salvo, PhD, Sarah Foster, PhD, Alexandra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Kleeman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MPH, Professor Sarah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Bekessy</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Thiago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Hérick</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 Sá, PhD, Professor, Mark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Nieuwenhuijsen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Carl Higgs, MPH, Professor Erica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Hinckson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PhD, Associate Professor Deepti Adlakha, Jonathan Arundel, PhD, </a:t>
            </a:r>
            <a:r>
              <a:rPr kumimoji="0" lang="en-AU"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Shiqin</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Liu, MS, Adewale L. Oyeyemi, PhD, Kornsupha Nitvimol, MA, </a:t>
            </a:r>
            <a:r>
              <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Professor James F. Sallis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authors alone are responsible for the views expressed in this article and they do not necessarily represent the views, decisions, or policies of the institutions with which they are affiliated</a:t>
            </a:r>
            <a:endParaRPr kumimoji="0" lang="en-AU" sz="2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7" descr="Shape&#10;&#10;Description automatically generated with medium confidence">
            <a:extLst>
              <a:ext uri="{FF2B5EF4-FFF2-40B4-BE49-F238E27FC236}">
                <a16:creationId xmlns:a16="http://schemas.microsoft.com/office/drawing/2014/main" id="{69EF3293-B77D-6845-967B-0670204F1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15" name="TextBox 14">
            <a:extLst>
              <a:ext uri="{FF2B5EF4-FFF2-40B4-BE49-F238E27FC236}">
                <a16:creationId xmlns:a16="http://schemas.microsoft.com/office/drawing/2014/main" id="{4D72F1BE-BE9C-9B40-B8D7-988BBB8BBCFA}"/>
              </a:ext>
            </a:extLst>
          </p:cNvPr>
          <p:cNvSpPr txBox="1"/>
          <p:nvPr/>
        </p:nvSpPr>
        <p:spPr>
          <a:xfrm>
            <a:off x="1136650" y="968308"/>
            <a:ext cx="145542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alibri"/>
                <a:ea typeface="+mn-ea"/>
                <a:cs typeface="+mn-cs"/>
              </a:rPr>
              <a:t>What next?  Expanding our view of city planning and global health, and implementing and monitoring evidence-informed policy</a:t>
            </a:r>
            <a:endParaRPr kumimoji="0" lang="en-US" sz="48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Picture Placeholder 13" descr="Billie Giles-Corti&#10;RMIT University, Australia&#10;">
            <a:extLst>
              <a:ext uri="{FF2B5EF4-FFF2-40B4-BE49-F238E27FC236}">
                <a16:creationId xmlns:a16="http://schemas.microsoft.com/office/drawing/2014/main" id="{6ADEF961-496D-D340-B81D-74520787261C}"/>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4104381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GB" sz="4800" dirty="0"/>
              <a:t>Series’ key findings</a:t>
            </a:r>
          </a:p>
        </p:txBody>
      </p:sp>
      <p:pic>
        <p:nvPicPr>
          <p:cNvPr id="4" name="Picture Placeholder 13" descr="Billie Giles-Corti&#10;RMIT University, Australia&#10;">
            <a:extLst>
              <a:ext uri="{FF2B5EF4-FFF2-40B4-BE49-F238E27FC236}">
                <a16:creationId xmlns:a16="http://schemas.microsoft.com/office/drawing/2014/main" id="{BF8266C8-EE3B-4741-89D1-BB419459C92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6757651"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8" name="Text Placeholder 6">
            <a:extLst>
              <a:ext uri="{FF2B5EF4-FFF2-40B4-BE49-F238E27FC236}">
                <a16:creationId xmlns:a16="http://schemas.microsoft.com/office/drawing/2014/main" id="{FD0AB73E-9537-4512-9556-963860AC3F3B}"/>
              </a:ext>
            </a:extLst>
          </p:cNvPr>
          <p:cNvSpPr txBox="1">
            <a:spLocks/>
          </p:cNvSpPr>
          <p:nvPr/>
        </p:nvSpPr>
        <p:spPr>
          <a:xfrm>
            <a:off x="908050" y="2301875"/>
            <a:ext cx="13563600" cy="6495365"/>
          </a:xfrm>
          <a:prstGeom prst="rect">
            <a:avLst/>
          </a:prstGeom>
        </p:spPr>
        <p:txBody>
          <a:bodyPr wrap="square" lIns="0" tIns="0" rIns="0" bIns="0" numCol="1">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Feasible to measure city planning policies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Urban policies lacked measurable targets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1" name="Picture Placeholder 7" descr="Shape&#10;&#10;Description automatically generated with medium confidence">
            <a:extLst>
              <a:ext uri="{FF2B5EF4-FFF2-40B4-BE49-F238E27FC236}">
                <a16:creationId xmlns:a16="http://schemas.microsoft.com/office/drawing/2014/main" id="{35AE40EA-DED2-437B-BADB-980D3D72BFB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3127567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GB" sz="4800" dirty="0"/>
              <a:t>Series’ key findings</a:t>
            </a:r>
          </a:p>
        </p:txBody>
      </p:sp>
      <p:sp>
        <p:nvSpPr>
          <p:cNvPr id="8" name="Text Placeholder 6">
            <a:extLst>
              <a:ext uri="{FF2B5EF4-FFF2-40B4-BE49-F238E27FC236}">
                <a16:creationId xmlns:a16="http://schemas.microsoft.com/office/drawing/2014/main" id="{FD0AB73E-9537-4512-9556-963860AC3F3B}"/>
              </a:ext>
            </a:extLst>
          </p:cNvPr>
          <p:cNvSpPr txBox="1">
            <a:spLocks/>
          </p:cNvSpPr>
          <p:nvPr/>
        </p:nvSpPr>
        <p:spPr>
          <a:xfrm>
            <a:off x="908050" y="2301875"/>
            <a:ext cx="13563600" cy="6495365"/>
          </a:xfrm>
          <a:prstGeom prst="rect">
            <a:avLst/>
          </a:prstGeom>
        </p:spPr>
        <p:txBody>
          <a:bodyPr wrap="square" lIns="0" tIns="0" rIns="0" bIns="0" numCol="1">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Feasible to measure city planning policies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Urban policies lacked measurable targets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Shaker 2 Lancet Regular"/>
                <a:ea typeface="+mn-ea"/>
                <a:cs typeface="+mn-cs"/>
              </a:rPr>
              <a:t>Thresholds</a:t>
            </a:r>
            <a:r>
              <a:rPr kumimoji="0" lang="en-AU" sz="3600" b="0" i="0" u="none" strike="noStrike" kern="1200" cap="none" spc="0" normalizeH="0" baseline="0" noProof="0" dirty="0">
                <a:ln>
                  <a:noFill/>
                </a:ln>
                <a:solidFill>
                  <a:prstClr val="black"/>
                </a:solidFill>
                <a:effectLst/>
                <a:uLnTx/>
                <a:uFillTx/>
                <a:latin typeface="Calibri"/>
                <a:ea typeface="+mn-ea"/>
                <a:cs typeface="+mn-cs"/>
              </a:rPr>
              <a:t> for urban design and transport features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1" name="Picture Placeholder 7" descr="Shape&#10;&#10;Description automatically generated with medium confidence">
            <a:extLst>
              <a:ext uri="{FF2B5EF4-FFF2-40B4-BE49-F238E27FC236}">
                <a16:creationId xmlns:a16="http://schemas.microsoft.com/office/drawing/2014/main" id="{35AE40EA-DED2-437B-BADB-980D3D72BF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grpSp>
        <p:nvGrpSpPr>
          <p:cNvPr id="5" name="Group 4">
            <a:extLst>
              <a:ext uri="{FF2B5EF4-FFF2-40B4-BE49-F238E27FC236}">
                <a16:creationId xmlns:a16="http://schemas.microsoft.com/office/drawing/2014/main" id="{27226CA7-7F4C-4870-BDFE-84FF50B3AE91}"/>
              </a:ext>
            </a:extLst>
          </p:cNvPr>
          <p:cNvGrpSpPr/>
          <p:nvPr/>
        </p:nvGrpSpPr>
        <p:grpSpPr>
          <a:xfrm>
            <a:off x="12309829" y="88572"/>
            <a:ext cx="5217758" cy="4896739"/>
            <a:chOff x="10799726" y="473075"/>
            <a:chExt cx="5217758" cy="4896739"/>
          </a:xfrm>
        </p:grpSpPr>
        <p:grpSp>
          <p:nvGrpSpPr>
            <p:cNvPr id="11" name="Group 10">
              <a:extLst>
                <a:ext uri="{FF2B5EF4-FFF2-40B4-BE49-F238E27FC236}">
                  <a16:creationId xmlns:a16="http://schemas.microsoft.com/office/drawing/2014/main" id="{230C036A-20F0-4E6C-9F07-24CE21A4D3D5}"/>
                </a:ext>
              </a:extLst>
            </p:cNvPr>
            <p:cNvGrpSpPr/>
            <p:nvPr/>
          </p:nvGrpSpPr>
          <p:grpSpPr>
            <a:xfrm>
              <a:off x="10799726" y="473075"/>
              <a:ext cx="5217758" cy="4896739"/>
              <a:chOff x="6288318" y="300734"/>
              <a:chExt cx="5217758" cy="4896739"/>
            </a:xfrm>
          </p:grpSpPr>
          <p:pic>
            <p:nvPicPr>
              <p:cNvPr id="12" name="Picture 11">
                <a:extLst>
                  <a:ext uri="{FF2B5EF4-FFF2-40B4-BE49-F238E27FC236}">
                    <a16:creationId xmlns:a16="http://schemas.microsoft.com/office/drawing/2014/main" id="{E56CF8D0-A32A-44AF-B263-6DEB77B72737}"/>
                  </a:ext>
                </a:extLst>
              </p:cNvPr>
              <p:cNvPicPr>
                <a:picLocks noChangeAspect="1"/>
              </p:cNvPicPr>
              <p:nvPr/>
            </p:nvPicPr>
            <p:blipFill>
              <a:blip r:embed="rId4"/>
              <a:stretch>
                <a:fillRect/>
              </a:stretch>
            </p:blipFill>
            <p:spPr>
              <a:xfrm>
                <a:off x="6546850" y="583314"/>
                <a:ext cx="4948812" cy="4614159"/>
              </a:xfrm>
              <a:prstGeom prst="rect">
                <a:avLst/>
              </a:prstGeom>
            </p:spPr>
          </p:pic>
          <p:grpSp>
            <p:nvGrpSpPr>
              <p:cNvPr id="13" name="Group 12">
                <a:extLst>
                  <a:ext uri="{FF2B5EF4-FFF2-40B4-BE49-F238E27FC236}">
                    <a16:creationId xmlns:a16="http://schemas.microsoft.com/office/drawing/2014/main" id="{C9C6E70C-9F3C-4DB4-9487-644087773B21}"/>
                  </a:ext>
                </a:extLst>
              </p:cNvPr>
              <p:cNvGrpSpPr/>
              <p:nvPr/>
            </p:nvGrpSpPr>
            <p:grpSpPr>
              <a:xfrm>
                <a:off x="6288318" y="300734"/>
                <a:ext cx="5217758" cy="4896739"/>
                <a:chOff x="2752086" y="3521077"/>
                <a:chExt cx="5217758" cy="4896739"/>
              </a:xfrm>
            </p:grpSpPr>
            <p:sp>
              <p:nvSpPr>
                <p:cNvPr id="14" name="Hexagon 13">
                  <a:extLst>
                    <a:ext uri="{FF2B5EF4-FFF2-40B4-BE49-F238E27FC236}">
                      <a16:creationId xmlns:a16="http://schemas.microsoft.com/office/drawing/2014/main" id="{40CDB248-2E0D-450C-99F7-414353EE636D}"/>
                    </a:ext>
                  </a:extLst>
                </p:cNvPr>
                <p:cNvSpPr/>
                <p:nvPr/>
              </p:nvSpPr>
              <p:spPr>
                <a:xfrm rot="16200000">
                  <a:off x="2851151" y="3787778"/>
                  <a:ext cx="4876800" cy="4343398"/>
                </a:xfrm>
                <a:prstGeom prst="hexagon">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5275BB1F-4AD6-4B4D-902A-CA3E2451A7B4}"/>
                    </a:ext>
                  </a:extLst>
                </p:cNvPr>
                <p:cNvSpPr/>
                <p:nvPr/>
              </p:nvSpPr>
              <p:spPr>
                <a:xfrm rot="19972742">
                  <a:off x="5242741" y="7801685"/>
                  <a:ext cx="2727103" cy="61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16" name="Rectangle 15">
                  <a:extLst>
                    <a:ext uri="{FF2B5EF4-FFF2-40B4-BE49-F238E27FC236}">
                      <a16:creationId xmlns:a16="http://schemas.microsoft.com/office/drawing/2014/main" id="{9176E009-6CF5-4CBE-ADD1-FFCB0B8E2D54}"/>
                    </a:ext>
                  </a:extLst>
                </p:cNvPr>
                <p:cNvSpPr/>
                <p:nvPr/>
              </p:nvSpPr>
              <p:spPr>
                <a:xfrm rot="1775721">
                  <a:off x="2860579" y="7792269"/>
                  <a:ext cx="2044885" cy="49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17" name="Rectangle 16">
                  <a:extLst>
                    <a:ext uri="{FF2B5EF4-FFF2-40B4-BE49-F238E27FC236}">
                      <a16:creationId xmlns:a16="http://schemas.microsoft.com/office/drawing/2014/main" id="{846B4E6C-9FD1-4EB6-9390-84A74472AE85}"/>
                    </a:ext>
                  </a:extLst>
                </p:cNvPr>
                <p:cNvSpPr/>
                <p:nvPr/>
              </p:nvSpPr>
              <p:spPr>
                <a:xfrm rot="19983720">
                  <a:off x="2752086" y="3773162"/>
                  <a:ext cx="2556527" cy="344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18" name="Rectangle 17">
                  <a:extLst>
                    <a:ext uri="{FF2B5EF4-FFF2-40B4-BE49-F238E27FC236}">
                      <a16:creationId xmlns:a16="http://schemas.microsoft.com/office/drawing/2014/main" id="{2DFD0961-7A15-4712-A9F2-2E4A135BA598}"/>
                    </a:ext>
                  </a:extLst>
                </p:cNvPr>
                <p:cNvSpPr/>
                <p:nvPr/>
              </p:nvSpPr>
              <p:spPr>
                <a:xfrm>
                  <a:off x="7474146" y="5389127"/>
                  <a:ext cx="438663" cy="341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grpSp>
        </p:grpSp>
        <p:sp>
          <p:nvSpPr>
            <p:cNvPr id="2" name="Rectangle 1">
              <a:extLst>
                <a:ext uri="{FF2B5EF4-FFF2-40B4-BE49-F238E27FC236}">
                  <a16:creationId xmlns:a16="http://schemas.microsoft.com/office/drawing/2014/main" id="{A48459F9-3CDF-4DF3-9C5B-C041A7B6A817}"/>
                </a:ext>
              </a:extLst>
            </p:cNvPr>
            <p:cNvSpPr/>
            <p:nvPr/>
          </p:nvSpPr>
          <p:spPr>
            <a:xfrm>
              <a:off x="13390069" y="3197221"/>
              <a:ext cx="2027035" cy="30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F3AEC81D-F137-4BA2-9D96-46ACD526056E}"/>
                </a:ext>
              </a:extLst>
            </p:cNvPr>
            <p:cNvSpPr/>
            <p:nvPr/>
          </p:nvSpPr>
          <p:spPr>
            <a:xfrm>
              <a:off x="13359015" y="2830266"/>
              <a:ext cx="2027035" cy="30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srgbClr val="C00000"/>
                  </a:solidFill>
                  <a:effectLst/>
                  <a:uLnTx/>
                  <a:uFillTx/>
                  <a:latin typeface="Shaker 2 Lancet Regular"/>
                  <a:ea typeface="+mn-ea"/>
                  <a:cs typeface="+mn-cs"/>
                </a:rPr>
                <a:t>6491 </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persons/km</a:t>
              </a:r>
              <a:r>
                <a:rPr kumimoji="0" lang="en-AU" sz="1400" b="1" i="1" u="none" strike="noStrike" kern="1200" cap="none" spc="0" normalizeH="0" baseline="30000" noProof="0" dirty="0">
                  <a:ln>
                    <a:noFill/>
                  </a:ln>
                  <a:solidFill>
                    <a:srgbClr val="C00000"/>
                  </a:solidFill>
                  <a:effectLst/>
                  <a:uLnTx/>
                  <a:uFillTx/>
                  <a:latin typeface="Shaker 2 Lancet Regular"/>
                  <a:ea typeface="+mn-ea"/>
                  <a:cs typeface="+mn-cs"/>
                </a:rPr>
                <a:t>2</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  </a:t>
              </a:r>
            </a:p>
          </p:txBody>
        </p:sp>
      </p:grpSp>
      <p:grpSp>
        <p:nvGrpSpPr>
          <p:cNvPr id="4" name="Group 3">
            <a:extLst>
              <a:ext uri="{FF2B5EF4-FFF2-40B4-BE49-F238E27FC236}">
                <a16:creationId xmlns:a16="http://schemas.microsoft.com/office/drawing/2014/main" id="{9744928B-2E99-46E0-ABB4-279F427A6ADE}"/>
              </a:ext>
            </a:extLst>
          </p:cNvPr>
          <p:cNvGrpSpPr/>
          <p:nvPr/>
        </p:nvGrpSpPr>
        <p:grpSpPr>
          <a:xfrm>
            <a:off x="15404296" y="3908400"/>
            <a:ext cx="4343398" cy="4972529"/>
            <a:chOff x="15404296" y="3908400"/>
            <a:chExt cx="4343398" cy="4972529"/>
          </a:xfrm>
        </p:grpSpPr>
        <p:grpSp>
          <p:nvGrpSpPr>
            <p:cNvPr id="19" name="Group 18">
              <a:extLst>
                <a:ext uri="{FF2B5EF4-FFF2-40B4-BE49-F238E27FC236}">
                  <a16:creationId xmlns:a16="http://schemas.microsoft.com/office/drawing/2014/main" id="{5E7B7023-5778-46DE-A1BA-C0A2E84C7552}"/>
                </a:ext>
              </a:extLst>
            </p:cNvPr>
            <p:cNvGrpSpPr/>
            <p:nvPr/>
          </p:nvGrpSpPr>
          <p:grpSpPr>
            <a:xfrm>
              <a:off x="15404296" y="3908400"/>
              <a:ext cx="4343398" cy="4972529"/>
              <a:chOff x="8325946" y="1616076"/>
              <a:chExt cx="4343398" cy="4972529"/>
            </a:xfrm>
          </p:grpSpPr>
          <p:pic>
            <p:nvPicPr>
              <p:cNvPr id="20" name="Picture 19">
                <a:extLst>
                  <a:ext uri="{FF2B5EF4-FFF2-40B4-BE49-F238E27FC236}">
                    <a16:creationId xmlns:a16="http://schemas.microsoft.com/office/drawing/2014/main" id="{7AD8D5C3-0FFA-41A3-A855-B05B0EE687F2}"/>
                  </a:ext>
                </a:extLst>
              </p:cNvPr>
              <p:cNvPicPr>
                <a:picLocks noChangeAspect="1"/>
              </p:cNvPicPr>
              <p:nvPr/>
            </p:nvPicPr>
            <p:blipFill>
              <a:blip r:embed="rId5"/>
              <a:stretch>
                <a:fillRect/>
              </a:stretch>
            </p:blipFill>
            <p:spPr>
              <a:xfrm>
                <a:off x="9091280" y="2192857"/>
                <a:ext cx="3431769" cy="4395748"/>
              </a:xfrm>
              <a:prstGeom prst="rect">
                <a:avLst/>
              </a:prstGeom>
            </p:spPr>
          </p:pic>
          <p:sp>
            <p:nvSpPr>
              <p:cNvPr id="21" name="Hexagon 20">
                <a:extLst>
                  <a:ext uri="{FF2B5EF4-FFF2-40B4-BE49-F238E27FC236}">
                    <a16:creationId xmlns:a16="http://schemas.microsoft.com/office/drawing/2014/main" id="{539C8FB3-1ED7-476B-96E2-E58016A6A5E7}"/>
                  </a:ext>
                </a:extLst>
              </p:cNvPr>
              <p:cNvSpPr/>
              <p:nvPr/>
            </p:nvSpPr>
            <p:spPr>
              <a:xfrm rot="16200000">
                <a:off x="8059245" y="1882777"/>
                <a:ext cx="4876800" cy="4343398"/>
              </a:xfrm>
              <a:prstGeom prst="hexagon">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A8534B0-34E5-40B2-8D03-E6926FBE0AAD}"/>
                  </a:ext>
                </a:extLst>
              </p:cNvPr>
              <p:cNvSpPr/>
              <p:nvPr/>
            </p:nvSpPr>
            <p:spPr>
              <a:xfrm rot="19972742">
                <a:off x="10622999" y="6030762"/>
                <a:ext cx="1891423"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23" name="Rectangle 22">
                <a:extLst>
                  <a:ext uri="{FF2B5EF4-FFF2-40B4-BE49-F238E27FC236}">
                    <a16:creationId xmlns:a16="http://schemas.microsoft.com/office/drawing/2014/main" id="{1CB0BF58-E85B-49B4-97E6-B67495DCA82D}"/>
                  </a:ext>
                </a:extLst>
              </p:cNvPr>
              <p:cNvSpPr/>
              <p:nvPr/>
            </p:nvSpPr>
            <p:spPr>
              <a:xfrm rot="12414404">
                <a:off x="8929166" y="6178001"/>
                <a:ext cx="1671808" cy="33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grpSp>
        <p:sp>
          <p:nvSpPr>
            <p:cNvPr id="33" name="Rectangle 32">
              <a:extLst>
                <a:ext uri="{FF2B5EF4-FFF2-40B4-BE49-F238E27FC236}">
                  <a16:creationId xmlns:a16="http://schemas.microsoft.com/office/drawing/2014/main" id="{D94958E5-F6F1-49D9-A620-D15BD7601E08}"/>
                </a:ext>
              </a:extLst>
            </p:cNvPr>
            <p:cNvSpPr/>
            <p:nvPr/>
          </p:nvSpPr>
          <p:spPr>
            <a:xfrm>
              <a:off x="16844699" y="6797675"/>
              <a:ext cx="1984095" cy="23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FC32B7E0-AFBA-4768-AC14-183A9497CAE9}"/>
                </a:ext>
              </a:extLst>
            </p:cNvPr>
            <p:cNvSpPr/>
            <p:nvPr/>
          </p:nvSpPr>
          <p:spPr>
            <a:xfrm>
              <a:off x="16757651" y="6492875"/>
              <a:ext cx="2133599" cy="25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srgbClr val="C00000"/>
                  </a:solidFill>
                  <a:effectLst/>
                  <a:uLnTx/>
                  <a:uFillTx/>
                  <a:latin typeface="Shaker 2 Lancet Regular"/>
                  <a:ea typeface="+mn-ea"/>
                  <a:cs typeface="+mn-cs"/>
                </a:rPr>
                <a:t>122 </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intersections/km</a:t>
              </a:r>
              <a:r>
                <a:rPr kumimoji="0" lang="en-AU" sz="1400" b="1" i="1" u="none" strike="noStrike" kern="1200" cap="none" spc="0" normalizeH="0" baseline="30000" noProof="0" dirty="0">
                  <a:ln>
                    <a:noFill/>
                  </a:ln>
                  <a:solidFill>
                    <a:srgbClr val="C00000"/>
                  </a:solidFill>
                  <a:effectLst/>
                  <a:uLnTx/>
                  <a:uFillTx/>
                  <a:latin typeface="Shaker 2 Lancet Regular"/>
                  <a:ea typeface="+mn-ea"/>
                  <a:cs typeface="+mn-cs"/>
                </a:rPr>
                <a:t>2</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 </a:t>
              </a:r>
            </a:p>
          </p:txBody>
        </p:sp>
      </p:grpSp>
    </p:spTree>
    <p:extLst>
      <p:ext uri="{BB962C8B-B14F-4D97-AF65-F5344CB8AC3E}">
        <p14:creationId xmlns:p14="http://schemas.microsoft.com/office/powerpoint/2010/main" val="2685234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936550"/>
            <a:ext cx="10694062" cy="738664"/>
          </a:xfrm>
        </p:spPr>
        <p:txBody>
          <a:bodyPr/>
          <a:lstStyle/>
          <a:p>
            <a:r>
              <a:rPr lang="en-GB" sz="4800" dirty="0"/>
              <a:t>Series’ key findings</a:t>
            </a:r>
          </a:p>
        </p:txBody>
      </p:sp>
      <p:sp>
        <p:nvSpPr>
          <p:cNvPr id="32" name="Text Placeholder 6">
            <a:extLst>
              <a:ext uri="{FF2B5EF4-FFF2-40B4-BE49-F238E27FC236}">
                <a16:creationId xmlns:a16="http://schemas.microsoft.com/office/drawing/2014/main" id="{D0EFDC11-2102-443E-8BD1-8CD025E5FBAF}"/>
              </a:ext>
            </a:extLst>
          </p:cNvPr>
          <p:cNvSpPr txBox="1">
            <a:spLocks/>
          </p:cNvSpPr>
          <p:nvPr/>
        </p:nvSpPr>
        <p:spPr>
          <a:xfrm>
            <a:off x="908050" y="2301875"/>
            <a:ext cx="10287000" cy="6495365"/>
          </a:xfrm>
          <a:prstGeom prst="rect">
            <a:avLst/>
          </a:prstGeom>
        </p:spPr>
        <p:txBody>
          <a:bodyPr wrap="square" lIns="0" tIns="0" rIns="0" bIns="0" numCol="1">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Feasible to measure city planning policies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Urban policies lacked measurable targets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Thresholds for urban design and transport features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Feasible to create consistent spatial indicators of health-supportive environments</a:t>
            </a:r>
          </a:p>
          <a:p>
            <a:pPr marL="742950" marR="0" lvl="0" indent="-742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a:ea typeface="+mn-ea"/>
                <a:cs typeface="+mn-cs"/>
              </a:rPr>
              <a:t>Substantial spatial inequities in access within and between cities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51AD360-CDBD-41EE-9D60-F0208FA04359}"/>
              </a:ext>
            </a:extLst>
          </p:cNvPr>
          <p:cNvGrpSpPr/>
          <p:nvPr/>
        </p:nvGrpSpPr>
        <p:grpSpPr>
          <a:xfrm>
            <a:off x="12309829" y="88572"/>
            <a:ext cx="5217758" cy="4896739"/>
            <a:chOff x="10799726" y="473075"/>
            <a:chExt cx="5217758" cy="4896739"/>
          </a:xfrm>
        </p:grpSpPr>
        <p:grpSp>
          <p:nvGrpSpPr>
            <p:cNvPr id="34" name="Group 33">
              <a:extLst>
                <a:ext uri="{FF2B5EF4-FFF2-40B4-BE49-F238E27FC236}">
                  <a16:creationId xmlns:a16="http://schemas.microsoft.com/office/drawing/2014/main" id="{096EC97B-E27F-43AB-B0C3-4F27059CC073}"/>
                </a:ext>
              </a:extLst>
            </p:cNvPr>
            <p:cNvGrpSpPr/>
            <p:nvPr/>
          </p:nvGrpSpPr>
          <p:grpSpPr>
            <a:xfrm>
              <a:off x="10799726" y="473075"/>
              <a:ext cx="5217758" cy="4896739"/>
              <a:chOff x="6288318" y="300734"/>
              <a:chExt cx="5217758" cy="4896739"/>
            </a:xfrm>
          </p:grpSpPr>
          <p:pic>
            <p:nvPicPr>
              <p:cNvPr id="37" name="Picture 36">
                <a:extLst>
                  <a:ext uri="{FF2B5EF4-FFF2-40B4-BE49-F238E27FC236}">
                    <a16:creationId xmlns:a16="http://schemas.microsoft.com/office/drawing/2014/main" id="{D304E19D-C230-407C-A61D-514F273AB380}"/>
                  </a:ext>
                </a:extLst>
              </p:cNvPr>
              <p:cNvPicPr>
                <a:picLocks noChangeAspect="1"/>
              </p:cNvPicPr>
              <p:nvPr/>
            </p:nvPicPr>
            <p:blipFill>
              <a:blip r:embed="rId3"/>
              <a:stretch>
                <a:fillRect/>
              </a:stretch>
            </p:blipFill>
            <p:spPr>
              <a:xfrm>
                <a:off x="6546850" y="583314"/>
                <a:ext cx="4948812" cy="4614159"/>
              </a:xfrm>
              <a:prstGeom prst="rect">
                <a:avLst/>
              </a:prstGeom>
            </p:spPr>
          </p:pic>
          <p:grpSp>
            <p:nvGrpSpPr>
              <p:cNvPr id="38" name="Group 37">
                <a:extLst>
                  <a:ext uri="{FF2B5EF4-FFF2-40B4-BE49-F238E27FC236}">
                    <a16:creationId xmlns:a16="http://schemas.microsoft.com/office/drawing/2014/main" id="{47208F39-3C37-486C-A664-360F94C8B10D}"/>
                  </a:ext>
                </a:extLst>
              </p:cNvPr>
              <p:cNvGrpSpPr/>
              <p:nvPr/>
            </p:nvGrpSpPr>
            <p:grpSpPr>
              <a:xfrm>
                <a:off x="6288318" y="300734"/>
                <a:ext cx="5217758" cy="4896739"/>
                <a:chOff x="2752086" y="3521077"/>
                <a:chExt cx="5217758" cy="4896739"/>
              </a:xfrm>
            </p:grpSpPr>
            <p:sp>
              <p:nvSpPr>
                <p:cNvPr id="39" name="Hexagon 38">
                  <a:extLst>
                    <a:ext uri="{FF2B5EF4-FFF2-40B4-BE49-F238E27FC236}">
                      <a16:creationId xmlns:a16="http://schemas.microsoft.com/office/drawing/2014/main" id="{C4071A41-0874-49BF-B3C0-5B17E395AB78}"/>
                    </a:ext>
                  </a:extLst>
                </p:cNvPr>
                <p:cNvSpPr/>
                <p:nvPr/>
              </p:nvSpPr>
              <p:spPr>
                <a:xfrm rot="16200000">
                  <a:off x="2851151" y="3787778"/>
                  <a:ext cx="4876800" cy="4343398"/>
                </a:xfrm>
                <a:prstGeom prst="hexagon">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276D0773-39EE-4C1B-9807-F6D0DB314014}"/>
                    </a:ext>
                  </a:extLst>
                </p:cNvPr>
                <p:cNvSpPr/>
                <p:nvPr/>
              </p:nvSpPr>
              <p:spPr>
                <a:xfrm rot="19972742">
                  <a:off x="5242741" y="7801685"/>
                  <a:ext cx="2727103" cy="616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41" name="Rectangle 40">
                  <a:extLst>
                    <a:ext uri="{FF2B5EF4-FFF2-40B4-BE49-F238E27FC236}">
                      <a16:creationId xmlns:a16="http://schemas.microsoft.com/office/drawing/2014/main" id="{1D3B4508-7142-4C6A-9ED8-775E2B048ED0}"/>
                    </a:ext>
                  </a:extLst>
                </p:cNvPr>
                <p:cNvSpPr/>
                <p:nvPr/>
              </p:nvSpPr>
              <p:spPr>
                <a:xfrm rot="1775721">
                  <a:off x="2860579" y="7792269"/>
                  <a:ext cx="2044885" cy="49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42" name="Rectangle 41">
                  <a:extLst>
                    <a:ext uri="{FF2B5EF4-FFF2-40B4-BE49-F238E27FC236}">
                      <a16:creationId xmlns:a16="http://schemas.microsoft.com/office/drawing/2014/main" id="{6B8D4836-0321-45B4-915C-DB1B7B8F5669}"/>
                    </a:ext>
                  </a:extLst>
                </p:cNvPr>
                <p:cNvSpPr/>
                <p:nvPr/>
              </p:nvSpPr>
              <p:spPr>
                <a:xfrm rot="19983720">
                  <a:off x="2752086" y="3773162"/>
                  <a:ext cx="2556527" cy="344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43" name="Rectangle 42">
                  <a:extLst>
                    <a:ext uri="{FF2B5EF4-FFF2-40B4-BE49-F238E27FC236}">
                      <a16:creationId xmlns:a16="http://schemas.microsoft.com/office/drawing/2014/main" id="{BC35B8BC-1758-473B-98E3-5F27D80BAB03}"/>
                    </a:ext>
                  </a:extLst>
                </p:cNvPr>
                <p:cNvSpPr/>
                <p:nvPr/>
              </p:nvSpPr>
              <p:spPr>
                <a:xfrm>
                  <a:off x="7474146" y="5389127"/>
                  <a:ext cx="438663" cy="341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grpSp>
        </p:grpSp>
        <p:sp>
          <p:nvSpPr>
            <p:cNvPr id="35" name="Rectangle 34">
              <a:extLst>
                <a:ext uri="{FF2B5EF4-FFF2-40B4-BE49-F238E27FC236}">
                  <a16:creationId xmlns:a16="http://schemas.microsoft.com/office/drawing/2014/main" id="{5FE99A78-6B54-402B-99FA-A44903FBF17D}"/>
                </a:ext>
              </a:extLst>
            </p:cNvPr>
            <p:cNvSpPr/>
            <p:nvPr/>
          </p:nvSpPr>
          <p:spPr>
            <a:xfrm>
              <a:off x="13390069" y="3197221"/>
              <a:ext cx="2027035" cy="30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7B146EA9-7A0A-4971-99F6-6AF41D8EFA21}"/>
                </a:ext>
              </a:extLst>
            </p:cNvPr>
            <p:cNvSpPr/>
            <p:nvPr/>
          </p:nvSpPr>
          <p:spPr>
            <a:xfrm>
              <a:off x="13359015" y="2830266"/>
              <a:ext cx="2027035" cy="30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srgbClr val="C00000"/>
                  </a:solidFill>
                  <a:effectLst/>
                  <a:uLnTx/>
                  <a:uFillTx/>
                  <a:latin typeface="Shaker 2 Lancet Regular"/>
                  <a:ea typeface="+mn-ea"/>
                  <a:cs typeface="+mn-cs"/>
                </a:rPr>
                <a:t>6491 </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persons/km</a:t>
              </a:r>
              <a:r>
                <a:rPr kumimoji="0" lang="en-AU" sz="1400" b="1" i="1" u="none" strike="noStrike" kern="1200" cap="none" spc="0" normalizeH="0" baseline="30000" noProof="0" dirty="0">
                  <a:ln>
                    <a:noFill/>
                  </a:ln>
                  <a:solidFill>
                    <a:srgbClr val="C00000"/>
                  </a:solidFill>
                  <a:effectLst/>
                  <a:uLnTx/>
                  <a:uFillTx/>
                  <a:latin typeface="Shaker 2 Lancet Regular"/>
                  <a:ea typeface="+mn-ea"/>
                  <a:cs typeface="+mn-cs"/>
                </a:rPr>
                <a:t>2</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  </a:t>
              </a:r>
            </a:p>
          </p:txBody>
        </p:sp>
      </p:grpSp>
      <p:grpSp>
        <p:nvGrpSpPr>
          <p:cNvPr id="44" name="Group 43">
            <a:extLst>
              <a:ext uri="{FF2B5EF4-FFF2-40B4-BE49-F238E27FC236}">
                <a16:creationId xmlns:a16="http://schemas.microsoft.com/office/drawing/2014/main" id="{A1C2CBC6-00EF-4B05-8288-2BADC17E4061}"/>
              </a:ext>
            </a:extLst>
          </p:cNvPr>
          <p:cNvGrpSpPr/>
          <p:nvPr/>
        </p:nvGrpSpPr>
        <p:grpSpPr>
          <a:xfrm>
            <a:off x="15404296" y="3908400"/>
            <a:ext cx="4343398" cy="5070534"/>
            <a:chOff x="15404296" y="3908400"/>
            <a:chExt cx="4343398" cy="5070534"/>
          </a:xfrm>
        </p:grpSpPr>
        <p:grpSp>
          <p:nvGrpSpPr>
            <p:cNvPr id="45" name="Group 44">
              <a:extLst>
                <a:ext uri="{FF2B5EF4-FFF2-40B4-BE49-F238E27FC236}">
                  <a16:creationId xmlns:a16="http://schemas.microsoft.com/office/drawing/2014/main" id="{C2DE63A4-B039-418F-9636-2712E38EFD6D}"/>
                </a:ext>
              </a:extLst>
            </p:cNvPr>
            <p:cNvGrpSpPr/>
            <p:nvPr/>
          </p:nvGrpSpPr>
          <p:grpSpPr>
            <a:xfrm>
              <a:off x="15404296" y="3908400"/>
              <a:ext cx="4343398" cy="5070534"/>
              <a:chOff x="8325946" y="1616076"/>
              <a:chExt cx="4343398" cy="5070534"/>
            </a:xfrm>
          </p:grpSpPr>
          <p:pic>
            <p:nvPicPr>
              <p:cNvPr id="48" name="Picture 47">
                <a:extLst>
                  <a:ext uri="{FF2B5EF4-FFF2-40B4-BE49-F238E27FC236}">
                    <a16:creationId xmlns:a16="http://schemas.microsoft.com/office/drawing/2014/main" id="{8927E557-CD1C-4124-AB01-133F4B45C57A}"/>
                  </a:ext>
                </a:extLst>
              </p:cNvPr>
              <p:cNvPicPr>
                <a:picLocks noChangeAspect="1"/>
              </p:cNvPicPr>
              <p:nvPr/>
            </p:nvPicPr>
            <p:blipFill>
              <a:blip r:embed="rId4"/>
              <a:stretch>
                <a:fillRect/>
              </a:stretch>
            </p:blipFill>
            <p:spPr>
              <a:xfrm>
                <a:off x="9091280" y="2192857"/>
                <a:ext cx="3431769" cy="4395748"/>
              </a:xfrm>
              <a:prstGeom prst="rect">
                <a:avLst/>
              </a:prstGeom>
            </p:spPr>
          </p:pic>
          <p:sp>
            <p:nvSpPr>
              <p:cNvPr id="49" name="Hexagon 48">
                <a:extLst>
                  <a:ext uri="{FF2B5EF4-FFF2-40B4-BE49-F238E27FC236}">
                    <a16:creationId xmlns:a16="http://schemas.microsoft.com/office/drawing/2014/main" id="{CC053AAE-DEF3-44AB-A778-3E73DA306982}"/>
                  </a:ext>
                </a:extLst>
              </p:cNvPr>
              <p:cNvSpPr/>
              <p:nvPr/>
            </p:nvSpPr>
            <p:spPr>
              <a:xfrm rot="16200000">
                <a:off x="8059245" y="1882777"/>
                <a:ext cx="4876800" cy="4343398"/>
              </a:xfrm>
              <a:prstGeom prst="hexagon">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7694C40E-102D-4FA2-A28A-943A6857327F}"/>
                  </a:ext>
                </a:extLst>
              </p:cNvPr>
              <p:cNvSpPr/>
              <p:nvPr/>
            </p:nvSpPr>
            <p:spPr>
              <a:xfrm rot="19972742">
                <a:off x="10622505" y="6027122"/>
                <a:ext cx="1891423" cy="65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51" name="Rectangle 50">
                <a:extLst>
                  <a:ext uri="{FF2B5EF4-FFF2-40B4-BE49-F238E27FC236}">
                    <a16:creationId xmlns:a16="http://schemas.microsoft.com/office/drawing/2014/main" id="{5A615A14-1A5D-40A5-BA82-EFED8B1DCA56}"/>
                  </a:ext>
                </a:extLst>
              </p:cNvPr>
              <p:cNvSpPr/>
              <p:nvPr/>
            </p:nvSpPr>
            <p:spPr>
              <a:xfrm rot="12414404">
                <a:off x="8929166" y="6178001"/>
                <a:ext cx="1671808" cy="33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a:ea typeface="+mn-ea"/>
                    <a:cs typeface="+mn-cs"/>
                  </a:rPr>
                  <a:t>c</a:t>
                </a:r>
              </a:p>
            </p:txBody>
          </p:sp>
        </p:grpSp>
        <p:sp>
          <p:nvSpPr>
            <p:cNvPr id="46" name="Rectangle 45">
              <a:extLst>
                <a:ext uri="{FF2B5EF4-FFF2-40B4-BE49-F238E27FC236}">
                  <a16:creationId xmlns:a16="http://schemas.microsoft.com/office/drawing/2014/main" id="{0F98CE8F-4CE8-43F4-A50D-75084E059500}"/>
                </a:ext>
              </a:extLst>
            </p:cNvPr>
            <p:cNvSpPr/>
            <p:nvPr/>
          </p:nvSpPr>
          <p:spPr>
            <a:xfrm>
              <a:off x="16844699" y="6797675"/>
              <a:ext cx="1984095" cy="23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92D2E026-4E93-41BD-886B-BE6E9000CD49}"/>
                </a:ext>
              </a:extLst>
            </p:cNvPr>
            <p:cNvSpPr/>
            <p:nvPr/>
          </p:nvSpPr>
          <p:spPr>
            <a:xfrm>
              <a:off x="16757651" y="6492875"/>
              <a:ext cx="2133599" cy="25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srgbClr val="C00000"/>
                  </a:solidFill>
                  <a:effectLst/>
                  <a:uLnTx/>
                  <a:uFillTx/>
                  <a:latin typeface="Shaker 2 Lancet Regular"/>
                  <a:ea typeface="+mn-ea"/>
                  <a:cs typeface="+mn-cs"/>
                </a:rPr>
                <a:t>122 </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intersections/km</a:t>
              </a:r>
              <a:r>
                <a:rPr kumimoji="0" lang="en-AU" sz="1400" b="1" i="1" u="none" strike="noStrike" kern="1200" cap="none" spc="0" normalizeH="0" baseline="30000" noProof="0" dirty="0">
                  <a:ln>
                    <a:noFill/>
                  </a:ln>
                  <a:solidFill>
                    <a:srgbClr val="C00000"/>
                  </a:solidFill>
                  <a:effectLst/>
                  <a:uLnTx/>
                  <a:uFillTx/>
                  <a:latin typeface="Shaker 2 Lancet Regular"/>
                  <a:ea typeface="+mn-ea"/>
                  <a:cs typeface="+mn-cs"/>
                </a:rPr>
                <a:t>2</a:t>
              </a:r>
              <a:r>
                <a:rPr kumimoji="0" lang="en-AU" sz="1400" b="1" i="1" u="none" strike="noStrike" kern="1200" cap="none" spc="0" normalizeH="0" baseline="0" noProof="0" dirty="0">
                  <a:ln>
                    <a:noFill/>
                  </a:ln>
                  <a:solidFill>
                    <a:srgbClr val="C00000"/>
                  </a:solidFill>
                  <a:effectLst/>
                  <a:uLnTx/>
                  <a:uFillTx/>
                  <a:latin typeface="Shaker 2 Lancet Regular"/>
                  <a:ea typeface="+mn-ea"/>
                  <a:cs typeface="+mn-cs"/>
                </a:rPr>
                <a:t> </a:t>
              </a:r>
            </a:p>
          </p:txBody>
        </p:sp>
      </p:grpSp>
      <p:pic>
        <p:nvPicPr>
          <p:cNvPr id="52" name="Picture Placeholder 7" descr="Shape&#10;&#10;Description automatically generated with medium confidence">
            <a:extLst>
              <a:ext uri="{FF2B5EF4-FFF2-40B4-BE49-F238E27FC236}">
                <a16:creationId xmlns:a16="http://schemas.microsoft.com/office/drawing/2014/main" id="{B8787E07-8BAC-447C-9D4D-9204D606C0F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1995637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06A2-4179-42AB-A995-1D8A415B00A1}"/>
              </a:ext>
            </a:extLst>
          </p:cNvPr>
          <p:cNvSpPr>
            <a:spLocks noGrp="1"/>
          </p:cNvSpPr>
          <p:nvPr>
            <p:ph type="title"/>
          </p:nvPr>
        </p:nvSpPr>
        <p:spPr>
          <a:xfrm>
            <a:off x="1136650" y="589329"/>
            <a:ext cx="10694062" cy="692497"/>
          </a:xfrm>
        </p:spPr>
        <p:txBody>
          <a:bodyPr/>
          <a:lstStyle/>
          <a:p>
            <a:r>
              <a:rPr lang="en-AU" sz="5400" dirty="0"/>
              <a:t>What next?</a:t>
            </a:r>
          </a:p>
        </p:txBody>
      </p:sp>
      <p:sp>
        <p:nvSpPr>
          <p:cNvPr id="6" name="Content Placeholder 2">
            <a:extLst>
              <a:ext uri="{FF2B5EF4-FFF2-40B4-BE49-F238E27FC236}">
                <a16:creationId xmlns:a16="http://schemas.microsoft.com/office/drawing/2014/main" id="{392F05C2-225C-4AE1-889A-F692A934B805}"/>
              </a:ext>
            </a:extLst>
          </p:cNvPr>
          <p:cNvSpPr>
            <a:spLocks noGrp="1"/>
          </p:cNvSpPr>
          <p:nvPr>
            <p:ph type="body" idx="1"/>
          </p:nvPr>
        </p:nvSpPr>
        <p:spPr>
          <a:xfrm>
            <a:off x="669996" y="2426039"/>
            <a:ext cx="18116160" cy="6941183"/>
          </a:xfrm>
        </p:spPr>
        <p:txBody>
          <a:bodyPr>
            <a:normAutofit/>
          </a:bodyPr>
          <a:lstStyle/>
          <a:p>
            <a:pPr marL="571500" indent="-571500">
              <a:buFont typeface="Arial" panose="020B0604020202020204" pitchFamily="34" charset="0"/>
              <a:buChar char="•"/>
            </a:pPr>
            <a:r>
              <a:rPr lang="en-AU" sz="3600" dirty="0"/>
              <a:t>Evidence - growing and stronger</a:t>
            </a:r>
          </a:p>
          <a:p>
            <a:pPr marL="571500" indent="-571500">
              <a:buFont typeface="Arial" panose="020B0604020202020204" pitchFamily="34" charset="0"/>
              <a:buChar char="•"/>
            </a:pPr>
            <a:r>
              <a:rPr lang="en-AU" sz="3600" dirty="0"/>
              <a:t>Air pollution 4</a:t>
            </a:r>
            <a:r>
              <a:rPr lang="en-AU" sz="3600" baseline="30000" dirty="0"/>
              <a:t>th</a:t>
            </a:r>
            <a:r>
              <a:rPr lang="en-AU" sz="3600" dirty="0"/>
              <a:t> largest risk factor for global mortality</a:t>
            </a:r>
          </a:p>
          <a:p>
            <a:pPr lvl="1"/>
            <a:endParaRPr lang="en-AU" sz="2800" dirty="0"/>
          </a:p>
          <a:p>
            <a:endParaRPr lang="en-AU" dirty="0"/>
          </a:p>
          <a:p>
            <a:endParaRPr lang="en-AU" dirty="0"/>
          </a:p>
        </p:txBody>
      </p:sp>
      <p:sp>
        <p:nvSpPr>
          <p:cNvPr id="7" name="Content Placeholder 4">
            <a:extLst>
              <a:ext uri="{FF2B5EF4-FFF2-40B4-BE49-F238E27FC236}">
                <a16:creationId xmlns:a16="http://schemas.microsoft.com/office/drawing/2014/main" id="{441F4B6C-D2D3-45B1-9ED7-E8FFCD45E126}"/>
              </a:ext>
            </a:extLst>
          </p:cNvPr>
          <p:cNvSpPr txBox="1">
            <a:spLocks/>
          </p:cNvSpPr>
          <p:nvPr/>
        </p:nvSpPr>
        <p:spPr>
          <a:xfrm>
            <a:off x="9926398" y="500265"/>
            <a:ext cx="9543985" cy="7175175"/>
          </a:xfrm>
          <a:prstGeom prst="rect">
            <a:avLst/>
          </a:prstGeom>
        </p:spPr>
        <p:txBody>
          <a:bodyPr vert="horz" lIns="150781" tIns="75390" rIns="150781" bIns="753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Placeholder 7" descr="Shape&#10;&#10;Description automatically generated with medium confidence">
            <a:extLst>
              <a:ext uri="{FF2B5EF4-FFF2-40B4-BE49-F238E27FC236}">
                <a16:creationId xmlns:a16="http://schemas.microsoft.com/office/drawing/2014/main" id="{731D5C0E-44EF-0746-A552-C669590D9F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8" name="Picture Placeholder 13">
            <a:extLst>
              <a:ext uri="{FF2B5EF4-FFF2-40B4-BE49-F238E27FC236}">
                <a16:creationId xmlns:a16="http://schemas.microsoft.com/office/drawing/2014/main" id="{75313E4B-53DE-5047-8762-0FC76ADDF3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21258" y="1627280"/>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9" name="Picture Placeholder 13">
            <a:extLst>
              <a:ext uri="{FF2B5EF4-FFF2-40B4-BE49-F238E27FC236}">
                <a16:creationId xmlns:a16="http://schemas.microsoft.com/office/drawing/2014/main" id="{C3E1549A-C148-2E48-80FF-33DBD363E4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785850" y="4174908"/>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135035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p:cNvCxnSpPr>
            <a:endCxn id="167" idx="1"/>
          </p:cNvCxnSpPr>
          <p:nvPr/>
        </p:nvCxnSpPr>
        <p:spPr>
          <a:xfrm flipV="1">
            <a:off x="11994984" y="5674724"/>
            <a:ext cx="3432126" cy="1951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3691275" y="5696559"/>
            <a:ext cx="0" cy="2545587"/>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36" name="Rounded Rectangle 135"/>
          <p:cNvSpPr/>
          <p:nvPr/>
        </p:nvSpPr>
        <p:spPr>
          <a:xfrm>
            <a:off x="9070116" y="2510518"/>
            <a:ext cx="2694506" cy="7281321"/>
          </a:xfrm>
          <a:prstGeom prst="roundRect">
            <a:avLst>
              <a:gd name="adj" fmla="val 1859"/>
            </a:avLst>
          </a:prstGeom>
          <a:solidFill>
            <a:schemeClr val="bg1"/>
          </a:solidFill>
          <a:ln w="12700">
            <a:solidFill>
              <a:srgbClr val="00447C"/>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51" name="Straight Arrow Connector 150"/>
          <p:cNvCxnSpPr/>
          <p:nvPr/>
        </p:nvCxnSpPr>
        <p:spPr>
          <a:xfrm>
            <a:off x="10417369" y="6378436"/>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570514" y="5721590"/>
            <a:ext cx="390911" cy="0"/>
          </a:xfrm>
          <a:prstGeom prst="straightConnector1">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3" name="Elbow Connector 132"/>
          <p:cNvCxnSpPr/>
          <p:nvPr/>
        </p:nvCxnSpPr>
        <p:spPr>
          <a:xfrm>
            <a:off x="5561207" y="5892875"/>
            <a:ext cx="395750" cy="1918235"/>
          </a:xfrm>
          <a:prstGeom prst="bentConnector3">
            <a:avLst>
              <a:gd name="adj1" fmla="val 40735"/>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201769" y="723489"/>
            <a:ext cx="2340822" cy="98017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&amp; transport planning &amp; design interventions</a:t>
            </a:r>
          </a:p>
        </p:txBody>
      </p:sp>
      <p:sp>
        <p:nvSpPr>
          <p:cNvPr id="11" name="Rounded Rectangle 10"/>
          <p:cNvSpPr/>
          <p:nvPr/>
        </p:nvSpPr>
        <p:spPr>
          <a:xfrm>
            <a:off x="5966082"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Transport mode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daily living outcomes</a:t>
            </a:r>
          </a:p>
        </p:txBody>
      </p:sp>
      <p:sp>
        <p:nvSpPr>
          <p:cNvPr id="12" name="Rounded Rectangle 11"/>
          <p:cNvSpPr/>
          <p:nvPr/>
        </p:nvSpPr>
        <p:spPr>
          <a:xfrm>
            <a:off x="906546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Risk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exposures</a:t>
            </a:r>
          </a:p>
        </p:txBody>
      </p:sp>
      <p:sp>
        <p:nvSpPr>
          <p:cNvPr id="13" name="Rounded Rectangle 12"/>
          <p:cNvSpPr/>
          <p:nvPr/>
        </p:nvSpPr>
        <p:spPr>
          <a:xfrm>
            <a:off x="12178807"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Intermediary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outcomes</a:t>
            </a:r>
          </a:p>
        </p:txBody>
      </p:sp>
      <p:sp>
        <p:nvSpPr>
          <p:cNvPr id="14" name="Rounded Rectangle 13"/>
          <p:cNvSpPr/>
          <p:nvPr/>
        </p:nvSpPr>
        <p:spPr>
          <a:xfrm>
            <a:off x="1528284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Injury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disease outcomes</a:t>
            </a:r>
          </a:p>
        </p:txBody>
      </p:sp>
      <p:sp>
        <p:nvSpPr>
          <p:cNvPr id="24" name="Rounded Rectangle 23"/>
          <p:cNvSpPr/>
          <p:nvPr/>
        </p:nvSpPr>
        <p:spPr>
          <a:xfrm>
            <a:off x="3197111" y="2966332"/>
            <a:ext cx="2364094" cy="6422143"/>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ounded Rectangle 24"/>
          <p:cNvSpPr/>
          <p:nvPr/>
        </p:nvSpPr>
        <p:spPr>
          <a:xfrm>
            <a:off x="3341382" y="360215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Destination accessibility</a:t>
            </a:r>
          </a:p>
        </p:txBody>
      </p:sp>
      <p:sp>
        <p:nvSpPr>
          <p:cNvPr id="26" name="Rounded Rectangle 25"/>
          <p:cNvSpPr/>
          <p:nvPr/>
        </p:nvSpPr>
        <p:spPr>
          <a:xfrm>
            <a:off x="3341382" y="426631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Distribution of employment</a:t>
            </a:r>
          </a:p>
        </p:txBody>
      </p:sp>
      <p:sp>
        <p:nvSpPr>
          <p:cNvPr id="27" name="Rounded Rectangle 26"/>
          <p:cNvSpPr/>
          <p:nvPr/>
        </p:nvSpPr>
        <p:spPr>
          <a:xfrm>
            <a:off x="3341382" y="493046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Demand management</a:t>
            </a:r>
          </a:p>
        </p:txBody>
      </p:sp>
      <p:sp>
        <p:nvSpPr>
          <p:cNvPr id="28" name="Rounded Rectangle 27"/>
          <p:cNvSpPr/>
          <p:nvPr/>
        </p:nvSpPr>
        <p:spPr>
          <a:xfrm>
            <a:off x="3341382" y="611118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Design</a:t>
            </a:r>
          </a:p>
        </p:txBody>
      </p:sp>
      <p:sp>
        <p:nvSpPr>
          <p:cNvPr id="29" name="Rounded Rectangle 28"/>
          <p:cNvSpPr/>
          <p:nvPr/>
        </p:nvSpPr>
        <p:spPr>
          <a:xfrm>
            <a:off x="3341382" y="677533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Density</a:t>
            </a:r>
          </a:p>
        </p:txBody>
      </p:sp>
      <p:sp>
        <p:nvSpPr>
          <p:cNvPr id="30" name="Rounded Rectangle 29"/>
          <p:cNvSpPr/>
          <p:nvPr/>
        </p:nvSpPr>
        <p:spPr>
          <a:xfrm>
            <a:off x="3341382" y="743949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Distance to transit</a:t>
            </a:r>
          </a:p>
        </p:txBody>
      </p:sp>
      <p:sp>
        <p:nvSpPr>
          <p:cNvPr id="31" name="Rounded Rectangle 30"/>
          <p:cNvSpPr/>
          <p:nvPr/>
        </p:nvSpPr>
        <p:spPr>
          <a:xfrm>
            <a:off x="3341382" y="8103646"/>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Diversity</a:t>
            </a:r>
          </a:p>
        </p:txBody>
      </p:sp>
      <p:sp>
        <p:nvSpPr>
          <p:cNvPr id="32" name="Rounded Rectangle 31"/>
          <p:cNvSpPr/>
          <p:nvPr/>
        </p:nvSpPr>
        <p:spPr>
          <a:xfrm>
            <a:off x="3341382" y="876779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Desirability</a:t>
            </a:r>
          </a:p>
        </p:txBody>
      </p:sp>
      <p:sp>
        <p:nvSpPr>
          <p:cNvPr id="33" name="Rounded Rectangle 32"/>
          <p:cNvSpPr/>
          <p:nvPr/>
        </p:nvSpPr>
        <p:spPr>
          <a:xfrm>
            <a:off x="3341381" y="3127472"/>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Regional Planning</a:t>
            </a:r>
          </a:p>
        </p:txBody>
      </p:sp>
      <p:sp>
        <p:nvSpPr>
          <p:cNvPr id="34" name="Rounded Rectangle 33"/>
          <p:cNvSpPr/>
          <p:nvPr/>
        </p:nvSpPr>
        <p:spPr>
          <a:xfrm>
            <a:off x="3341381" y="5626524"/>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Local urban design</a:t>
            </a:r>
          </a:p>
        </p:txBody>
      </p:sp>
      <p:sp>
        <p:nvSpPr>
          <p:cNvPr id="38" name="Rounded Rectangle 37"/>
          <p:cNvSpPr/>
          <p:nvPr/>
        </p:nvSpPr>
        <p:spPr>
          <a:xfrm>
            <a:off x="5966082" y="1658886"/>
            <a:ext cx="2694506" cy="2596780"/>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ounded Rectangle 38"/>
          <p:cNvSpPr/>
          <p:nvPr/>
        </p:nvSpPr>
        <p:spPr>
          <a:xfrm>
            <a:off x="6105695" y="2217338"/>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Private motor vehicle</a:t>
            </a:r>
          </a:p>
        </p:txBody>
      </p:sp>
      <p:sp>
        <p:nvSpPr>
          <p:cNvPr id="40" name="Rounded Rectangle 39"/>
          <p:cNvSpPr/>
          <p:nvPr/>
        </p:nvSpPr>
        <p:spPr>
          <a:xfrm>
            <a:off x="6105695" y="2715952"/>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transport</a:t>
            </a:r>
          </a:p>
        </p:txBody>
      </p:sp>
      <p:sp>
        <p:nvSpPr>
          <p:cNvPr id="41" name="Rounded Rectangle 40"/>
          <p:cNvSpPr/>
          <p:nvPr/>
        </p:nvSpPr>
        <p:spPr>
          <a:xfrm>
            <a:off x="6105695" y="321456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Cycling</a:t>
            </a:r>
          </a:p>
        </p:txBody>
      </p:sp>
      <p:sp>
        <p:nvSpPr>
          <p:cNvPr id="42" name="Rounded Rectangle 41"/>
          <p:cNvSpPr/>
          <p:nvPr/>
        </p:nvSpPr>
        <p:spPr>
          <a:xfrm>
            <a:off x="6077771" y="1728691"/>
            <a:ext cx="2564198" cy="337960"/>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Transport mode outcomes</a:t>
            </a:r>
          </a:p>
        </p:txBody>
      </p:sp>
      <p:sp>
        <p:nvSpPr>
          <p:cNvPr id="44" name="Rounded Rectangle 43"/>
          <p:cNvSpPr/>
          <p:nvPr/>
        </p:nvSpPr>
        <p:spPr>
          <a:xfrm>
            <a:off x="6105695" y="3713180"/>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Walking / Cycling</a:t>
            </a:r>
          </a:p>
        </p:txBody>
      </p:sp>
      <p:sp>
        <p:nvSpPr>
          <p:cNvPr id="51" name="Rounded Rectangle 50"/>
          <p:cNvSpPr/>
          <p:nvPr/>
        </p:nvSpPr>
        <p:spPr>
          <a:xfrm>
            <a:off x="5966082" y="4567465"/>
            <a:ext cx="2694506" cy="1948148"/>
          </a:xfrm>
          <a:prstGeom prst="roundRect">
            <a:avLst>
              <a:gd name="adj" fmla="val 1859"/>
            </a:avLst>
          </a:prstGeom>
          <a:no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ounded Rectangle 51"/>
          <p:cNvSpPr/>
          <p:nvPr/>
        </p:nvSpPr>
        <p:spPr>
          <a:xfrm>
            <a:off x="6105695" y="4976997"/>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Attitudes &amp; preferences</a:t>
            </a:r>
          </a:p>
        </p:txBody>
      </p:sp>
      <p:sp>
        <p:nvSpPr>
          <p:cNvPr id="53" name="Rounded Rectangle 52"/>
          <p:cNvSpPr/>
          <p:nvPr/>
        </p:nvSpPr>
        <p:spPr>
          <a:xfrm>
            <a:off x="6105695" y="5475611"/>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cultural norms</a:t>
            </a:r>
          </a:p>
        </p:txBody>
      </p:sp>
      <p:sp>
        <p:nvSpPr>
          <p:cNvPr id="54" name="Rounded Rectangle 53"/>
          <p:cNvSpPr/>
          <p:nvPr/>
        </p:nvSpPr>
        <p:spPr>
          <a:xfrm>
            <a:off x="6105695" y="597422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Mobility needs</a:t>
            </a:r>
          </a:p>
        </p:txBody>
      </p:sp>
      <p:sp>
        <p:nvSpPr>
          <p:cNvPr id="55" name="Rounded Rectangle 54"/>
          <p:cNvSpPr/>
          <p:nvPr/>
        </p:nvSpPr>
        <p:spPr>
          <a:xfrm>
            <a:off x="6133617" y="4632618"/>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Demand</a:t>
            </a:r>
          </a:p>
        </p:txBody>
      </p:sp>
      <p:cxnSp>
        <p:nvCxnSpPr>
          <p:cNvPr id="70" name="Elbow Connector 69"/>
          <p:cNvCxnSpPr/>
          <p:nvPr/>
        </p:nvCxnSpPr>
        <p:spPr>
          <a:xfrm flipV="1">
            <a:off x="5561207" y="3640473"/>
            <a:ext cx="395750" cy="1918235"/>
          </a:xfrm>
          <a:prstGeom prst="bentConnector3">
            <a:avLst>
              <a:gd name="adj1" fmla="val 40735"/>
            </a:avLst>
          </a:prstGeom>
          <a:ln>
            <a:solidFill>
              <a:srgbClr val="8497B0"/>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8669895" y="7806458"/>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9209729"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a:t>
            </a:r>
          </a:p>
        </p:txBody>
      </p:sp>
      <p:sp>
        <p:nvSpPr>
          <p:cNvPr id="138" name="Rounded Rectangle 137"/>
          <p:cNvSpPr/>
          <p:nvPr/>
        </p:nvSpPr>
        <p:spPr>
          <a:xfrm>
            <a:off x="9209729" y="3714506"/>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Air pollution</a:t>
            </a:r>
          </a:p>
        </p:txBody>
      </p:sp>
      <p:sp>
        <p:nvSpPr>
          <p:cNvPr id="139" name="Rounded Rectangle 138"/>
          <p:cNvSpPr/>
          <p:nvPr/>
        </p:nvSpPr>
        <p:spPr>
          <a:xfrm>
            <a:off x="9209729" y="501157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Noise</a:t>
            </a:r>
          </a:p>
        </p:txBody>
      </p:sp>
      <p:sp>
        <p:nvSpPr>
          <p:cNvPr id="140" name="Rounded Rectangle 139"/>
          <p:cNvSpPr/>
          <p:nvPr/>
        </p:nvSpPr>
        <p:spPr>
          <a:xfrm>
            <a:off x="9209729" y="567572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Social isolation</a:t>
            </a:r>
          </a:p>
        </p:txBody>
      </p:sp>
      <p:sp>
        <p:nvSpPr>
          <p:cNvPr id="141" name="Rounded Rectangle 140"/>
          <p:cNvSpPr/>
          <p:nvPr/>
        </p:nvSpPr>
        <p:spPr>
          <a:xfrm>
            <a:off x="9209729" y="675871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Personal safety</a:t>
            </a:r>
          </a:p>
        </p:txBody>
      </p:sp>
      <p:sp>
        <p:nvSpPr>
          <p:cNvPr id="142" name="Rounded Rectangle 141"/>
          <p:cNvSpPr/>
          <p:nvPr/>
        </p:nvSpPr>
        <p:spPr>
          <a:xfrm>
            <a:off x="9209729" y="774863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Physical inactivity</a:t>
            </a:r>
          </a:p>
        </p:txBody>
      </p:sp>
      <p:sp>
        <p:nvSpPr>
          <p:cNvPr id="143" name="Rounded Rectangle 142"/>
          <p:cNvSpPr/>
          <p:nvPr/>
        </p:nvSpPr>
        <p:spPr>
          <a:xfrm>
            <a:off x="9209729" y="841278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Prolonged sitting</a:t>
            </a:r>
          </a:p>
        </p:txBody>
      </p:sp>
      <p:sp>
        <p:nvSpPr>
          <p:cNvPr id="144" name="Rounded Rectangle 143"/>
          <p:cNvSpPr/>
          <p:nvPr/>
        </p:nvSpPr>
        <p:spPr>
          <a:xfrm>
            <a:off x="9209729" y="9076932"/>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Unhealthy diet</a:t>
            </a:r>
          </a:p>
        </p:txBody>
      </p:sp>
      <p:cxnSp>
        <p:nvCxnSpPr>
          <p:cNvPr id="145" name="Straight Arrow Connector 144"/>
          <p:cNvCxnSpPr/>
          <p:nvPr/>
        </p:nvCxnSpPr>
        <p:spPr>
          <a:xfrm>
            <a:off x="8669895" y="2938660"/>
            <a:ext cx="362991" cy="0"/>
          </a:xfrm>
          <a:prstGeom prst="straightConnector1">
            <a:avLst/>
          </a:prstGeom>
          <a:ln>
            <a:solidFill>
              <a:srgbClr val="8497B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10410392" y="3292475"/>
            <a:ext cx="2" cy="375191"/>
          </a:xfrm>
          <a:prstGeom prst="straightConnector1">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10417369" y="7299874"/>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sp>
        <p:nvSpPr>
          <p:cNvPr id="160" name="Rounded Rectangle 159"/>
          <p:cNvSpPr/>
          <p:nvPr/>
        </p:nvSpPr>
        <p:spPr>
          <a:xfrm>
            <a:off x="12318418"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 incidents</a:t>
            </a:r>
          </a:p>
        </p:txBody>
      </p:sp>
      <p:sp>
        <p:nvSpPr>
          <p:cNvPr id="161" name="Rounded Rectangle 160"/>
          <p:cNvSpPr/>
          <p:nvPr/>
        </p:nvSpPr>
        <p:spPr>
          <a:xfrm>
            <a:off x="12318418" y="3534340"/>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Greenhouse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gas &amp; particulate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matter emissions, climate change</a:t>
            </a:r>
          </a:p>
        </p:txBody>
      </p:sp>
      <p:sp>
        <p:nvSpPr>
          <p:cNvPr id="162" name="Rounded Rectangle 161"/>
          <p:cNvSpPr/>
          <p:nvPr/>
        </p:nvSpPr>
        <p:spPr>
          <a:xfrm>
            <a:off x="12444068"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Obesity &amp; overweight, cardio-metabolic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risk factors</a:t>
            </a:r>
          </a:p>
        </p:txBody>
      </p:sp>
      <p:sp>
        <p:nvSpPr>
          <p:cNvPr id="163" name="Rounded Rectangle 162"/>
          <p:cNvSpPr/>
          <p:nvPr/>
        </p:nvSpPr>
        <p:spPr>
          <a:xfrm>
            <a:off x="15422454"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Road trauma</a:t>
            </a:r>
          </a:p>
        </p:txBody>
      </p:sp>
      <p:sp>
        <p:nvSpPr>
          <p:cNvPr id="164" name="Rounded Rectangle 163"/>
          <p:cNvSpPr/>
          <p:nvPr/>
        </p:nvSpPr>
        <p:spPr>
          <a:xfrm>
            <a:off x="15422454" y="350642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Respiratory disease</a:t>
            </a:r>
          </a:p>
        </p:txBody>
      </p:sp>
      <p:sp>
        <p:nvSpPr>
          <p:cNvPr id="165" name="Rounded Rectangle 164"/>
          <p:cNvSpPr/>
          <p:nvPr/>
        </p:nvSpPr>
        <p:spPr>
          <a:xfrm>
            <a:off x="15427109" y="412603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Heat stress</a:t>
            </a:r>
          </a:p>
        </p:txBody>
      </p:sp>
      <p:sp>
        <p:nvSpPr>
          <p:cNvPr id="166" name="Rounded Rectangle 165"/>
          <p:cNvSpPr/>
          <p:nvPr/>
        </p:nvSpPr>
        <p:spPr>
          <a:xfrm>
            <a:off x="15427109" y="474564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Infectious disease</a:t>
            </a:r>
          </a:p>
        </p:txBody>
      </p:sp>
      <p:sp>
        <p:nvSpPr>
          <p:cNvPr id="167" name="Rounded Rectangle 166"/>
          <p:cNvSpPr/>
          <p:nvPr/>
        </p:nvSpPr>
        <p:spPr>
          <a:xfrm>
            <a:off x="15427109" y="540248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Mental illness</a:t>
            </a:r>
          </a:p>
        </p:txBody>
      </p:sp>
      <p:sp>
        <p:nvSpPr>
          <p:cNvPr id="168" name="Rounded Rectangle 167"/>
          <p:cNvSpPr/>
          <p:nvPr/>
        </p:nvSpPr>
        <p:spPr>
          <a:xfrm>
            <a:off x="15427107"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Major chronic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diseases: CVD, T2 diabetes, cancer</a:t>
            </a:r>
          </a:p>
        </p:txBody>
      </p:sp>
      <p:cxnSp>
        <p:nvCxnSpPr>
          <p:cNvPr id="187" name="Straight Connector 186"/>
          <p:cNvCxnSpPr/>
          <p:nvPr/>
        </p:nvCxnSpPr>
        <p:spPr>
          <a:xfrm flipV="1">
            <a:off x="14854700" y="8721488"/>
            <a:ext cx="586367"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02" name="Elbow Connector 201"/>
          <p:cNvCxnSpPr>
            <a:cxnSpLocks/>
          </p:cNvCxnSpPr>
          <p:nvPr/>
        </p:nvCxnSpPr>
        <p:spPr>
          <a:xfrm flipV="1">
            <a:off x="17730702" y="5646229"/>
            <a:ext cx="554050" cy="2849393"/>
          </a:xfrm>
          <a:prstGeom prst="bentConnector3">
            <a:avLst>
              <a:gd name="adj1" fmla="val 55854"/>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204" name="Elbow Connector 203"/>
          <p:cNvCxnSpPr>
            <a:cxnSpLocks/>
          </p:cNvCxnSpPr>
          <p:nvPr/>
        </p:nvCxnSpPr>
        <p:spPr>
          <a:xfrm rot="16200000" flipV="1">
            <a:off x="16585282" y="4132302"/>
            <a:ext cx="2611946" cy="330420"/>
          </a:xfrm>
          <a:prstGeom prst="bentConnector2">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17837738" y="380249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7837738" y="438886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17837738" y="5017114"/>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1746008" y="3993294"/>
            <a:ext cx="958667" cy="6416"/>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160" idx="3"/>
            <a:endCxn id="163" idx="1"/>
          </p:cNvCxnSpPr>
          <p:nvPr/>
        </p:nvCxnSpPr>
        <p:spPr>
          <a:xfrm>
            <a:off x="14733699" y="2950298"/>
            <a:ext cx="688757"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endCxn id="160" idx="1"/>
          </p:cNvCxnSpPr>
          <p:nvPr/>
        </p:nvCxnSpPr>
        <p:spPr>
          <a:xfrm flipV="1">
            <a:off x="11746008" y="2950299"/>
            <a:ext cx="572411" cy="2324"/>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sp>
        <p:nvSpPr>
          <p:cNvPr id="109" name="Freeform 108"/>
          <p:cNvSpPr/>
          <p:nvPr/>
        </p:nvSpPr>
        <p:spPr>
          <a:xfrm>
            <a:off x="11759969" y="5354512"/>
            <a:ext cx="232686" cy="635232"/>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16" name="Straight Arrow Connector 115"/>
          <p:cNvCxnSpPr/>
          <p:nvPr/>
        </p:nvCxnSpPr>
        <p:spPr>
          <a:xfrm>
            <a:off x="8669895" y="5705300"/>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19" name="Rounded Rectangle 118"/>
          <p:cNvSpPr/>
          <p:nvPr/>
        </p:nvSpPr>
        <p:spPr>
          <a:xfrm>
            <a:off x="5966082" y="6824522"/>
            <a:ext cx="2694506" cy="2408866"/>
          </a:xfrm>
          <a:prstGeom prst="roundRect">
            <a:avLst>
              <a:gd name="adj" fmla="val 1859"/>
            </a:avLst>
          </a:prstGeom>
          <a:solidFill>
            <a:schemeClr val="bg1"/>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120" name="Rounded Rectangle 119"/>
          <p:cNvSpPr/>
          <p:nvPr/>
        </p:nvSpPr>
        <p:spPr>
          <a:xfrm>
            <a:off x="6105695" y="7233680"/>
            <a:ext cx="2415280" cy="568688"/>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&amp; education access</a:t>
            </a:r>
          </a:p>
        </p:txBody>
      </p:sp>
      <p:sp>
        <p:nvSpPr>
          <p:cNvPr id="121" name="Rounded Rectangle 120"/>
          <p:cNvSpPr/>
          <p:nvPr/>
        </p:nvSpPr>
        <p:spPr>
          <a:xfrm>
            <a:off x="6105695" y="7909511"/>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Food &amp; health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service access</a:t>
            </a:r>
          </a:p>
        </p:txBody>
      </p:sp>
      <p:sp>
        <p:nvSpPr>
          <p:cNvPr id="122" name="Rounded Rectangle 121"/>
          <p:cNvSpPr/>
          <p:nvPr/>
        </p:nvSpPr>
        <p:spPr>
          <a:xfrm>
            <a:off x="6105695" y="8568679"/>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recreational access</a:t>
            </a:r>
          </a:p>
        </p:txBody>
      </p:sp>
      <p:sp>
        <p:nvSpPr>
          <p:cNvPr id="123" name="Rounded Rectangle 122"/>
          <p:cNvSpPr/>
          <p:nvPr/>
        </p:nvSpPr>
        <p:spPr>
          <a:xfrm>
            <a:off x="6105695" y="6880369"/>
            <a:ext cx="2415280" cy="30072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Daily living outcomes</a:t>
            </a:r>
          </a:p>
        </p:txBody>
      </p:sp>
      <p:sp>
        <p:nvSpPr>
          <p:cNvPr id="235" name="Rounded Rectangle 234"/>
          <p:cNvSpPr/>
          <p:nvPr/>
        </p:nvSpPr>
        <p:spPr>
          <a:xfrm>
            <a:off x="18293803" y="3876615"/>
            <a:ext cx="1664247" cy="3562324"/>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8300" tIns="75390" rIns="158300" bIns="75390" spcCol="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9" b="1" i="0" u="none" strike="noStrike" kern="1200" cap="none" spc="0" normalizeH="0" baseline="0" noProof="0" dirty="0">
                <a:ln>
                  <a:noFill/>
                </a:ln>
                <a:solidFill>
                  <a:prstClr val="white"/>
                </a:solidFill>
                <a:effectLst/>
                <a:uLnTx/>
                <a:uFillTx/>
                <a:latin typeface="Arial"/>
                <a:ea typeface="+mn-ea"/>
                <a:cs typeface="+mn-cs"/>
              </a:rPr>
              <a:t>Health, wellbeing, </a:t>
            </a:r>
            <a:r>
              <a:rPr kumimoji="0" lang="en-US" sz="1759" b="1" i="0" u="none" strike="noStrike" kern="1200" cap="none" spc="0" normalizeH="0" baseline="0" noProof="0" dirty="0" err="1">
                <a:ln>
                  <a:noFill/>
                </a:ln>
                <a:solidFill>
                  <a:prstClr val="white"/>
                </a:solidFill>
                <a:effectLst/>
                <a:uLnTx/>
                <a:uFillTx/>
                <a:latin typeface="Arial"/>
                <a:ea typeface="+mn-ea"/>
                <a:cs typeface="+mn-cs"/>
              </a:rPr>
              <a:t>liveability</a:t>
            </a:r>
            <a:r>
              <a:rPr kumimoji="0" lang="en-US" sz="1759" b="1" i="0" u="none" strike="noStrike" kern="1200" cap="none" spc="0" normalizeH="0" baseline="0" noProof="0" dirty="0">
                <a:ln>
                  <a:noFill/>
                </a:ln>
                <a:solidFill>
                  <a:prstClr val="white"/>
                </a:solidFill>
                <a:effectLst/>
                <a:uLnTx/>
                <a:uFillTx/>
                <a:latin typeface="Arial"/>
                <a:ea typeface="+mn-ea"/>
                <a:cs typeface="+mn-cs"/>
              </a:rPr>
              <a:t> &amp; </a:t>
            </a:r>
            <a:r>
              <a:rPr kumimoji="0" lang="en-US" sz="1500" b="1" i="0" u="none" strike="noStrike" kern="1200" cap="none" spc="0" normalizeH="0" baseline="0" noProof="0" dirty="0">
                <a:ln>
                  <a:noFill/>
                </a:ln>
                <a:solidFill>
                  <a:prstClr val="white"/>
                </a:solidFill>
                <a:effectLst/>
                <a:uLnTx/>
                <a:uFillTx/>
                <a:latin typeface="Arial"/>
                <a:ea typeface="+mn-ea"/>
                <a:cs typeface="+mn-cs"/>
              </a:rPr>
              <a:t>sustainability</a:t>
            </a:r>
          </a:p>
        </p:txBody>
      </p:sp>
      <p:cxnSp>
        <p:nvCxnSpPr>
          <p:cNvPr id="89" name="Straight Arrow Connector 88"/>
          <p:cNvCxnSpPr/>
          <p:nvPr/>
        </p:nvCxnSpPr>
        <p:spPr>
          <a:xfrm>
            <a:off x="7328943" y="6524190"/>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328943" y="4248518"/>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93" name="Rounded Rectangle 92"/>
          <p:cNvSpPr/>
          <p:nvPr/>
        </p:nvSpPr>
        <p:spPr>
          <a:xfrm>
            <a:off x="404874" y="726378"/>
            <a:ext cx="2357953" cy="963321"/>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system</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policies</a:t>
            </a:r>
          </a:p>
        </p:txBody>
      </p:sp>
      <p:sp>
        <p:nvSpPr>
          <p:cNvPr id="94" name="Rounded Rectangle 93"/>
          <p:cNvSpPr/>
          <p:nvPr/>
        </p:nvSpPr>
        <p:spPr>
          <a:xfrm>
            <a:off x="607418" y="2153393"/>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Transport</a:t>
            </a:r>
          </a:p>
        </p:txBody>
      </p:sp>
      <p:sp>
        <p:nvSpPr>
          <p:cNvPr id="95" name="Rounded Rectangle 94"/>
          <p:cNvSpPr/>
          <p:nvPr/>
        </p:nvSpPr>
        <p:spPr>
          <a:xfrm>
            <a:off x="607418" y="281187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health services</a:t>
            </a:r>
          </a:p>
        </p:txBody>
      </p:sp>
      <p:sp>
        <p:nvSpPr>
          <p:cNvPr id="96" name="Rounded Rectangle 95"/>
          <p:cNvSpPr/>
          <p:nvPr/>
        </p:nvSpPr>
        <p:spPr>
          <a:xfrm>
            <a:off x="607418" y="34703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Education</a:t>
            </a:r>
          </a:p>
        </p:txBody>
      </p:sp>
      <p:sp>
        <p:nvSpPr>
          <p:cNvPr id="100" name="Rounded Rectangle 99"/>
          <p:cNvSpPr/>
          <p:nvPr/>
        </p:nvSpPr>
        <p:spPr>
          <a:xfrm>
            <a:off x="607418" y="4128830"/>
            <a:ext cx="1975402" cy="841747"/>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&amp; economic development</a:t>
            </a:r>
          </a:p>
        </p:txBody>
      </p:sp>
      <p:sp>
        <p:nvSpPr>
          <p:cNvPr id="101" name="Rounded Rectangle 100"/>
          <p:cNvSpPr/>
          <p:nvPr/>
        </p:nvSpPr>
        <p:spPr>
          <a:xfrm>
            <a:off x="607418" y="5127375"/>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Land use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urban design</a:t>
            </a:r>
          </a:p>
        </p:txBody>
      </p:sp>
      <p:sp>
        <p:nvSpPr>
          <p:cNvPr id="102" name="Rounded Rectangle 101"/>
          <p:cNvSpPr/>
          <p:nvPr/>
        </p:nvSpPr>
        <p:spPr>
          <a:xfrm>
            <a:off x="607418" y="57858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Housing</a:t>
            </a:r>
          </a:p>
        </p:txBody>
      </p:sp>
      <p:sp>
        <p:nvSpPr>
          <p:cNvPr id="103" name="Rounded Rectangle 102"/>
          <p:cNvSpPr/>
          <p:nvPr/>
        </p:nvSpPr>
        <p:spPr>
          <a:xfrm>
            <a:off x="607418" y="6444331"/>
            <a:ext cx="1975402" cy="674255"/>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open space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recreation</a:t>
            </a:r>
          </a:p>
        </p:txBody>
      </p:sp>
      <p:sp>
        <p:nvSpPr>
          <p:cNvPr id="104" name="Rounded Rectangle 103"/>
          <p:cNvSpPr/>
          <p:nvPr/>
        </p:nvSpPr>
        <p:spPr>
          <a:xfrm>
            <a:off x="607418" y="7261384"/>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safety</a:t>
            </a:r>
          </a:p>
        </p:txBody>
      </p:sp>
      <p:cxnSp>
        <p:nvCxnSpPr>
          <p:cNvPr id="112" name="Straight Arrow Connector 111"/>
          <p:cNvCxnSpPr/>
          <p:nvPr/>
        </p:nvCxnSpPr>
        <p:spPr>
          <a:xfrm>
            <a:off x="2764316" y="4786191"/>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17837738" y="5645365"/>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11759968" y="8049023"/>
            <a:ext cx="279224" cy="1345548"/>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8"/>
          <p:cNvSpPr/>
          <p:nvPr/>
        </p:nvSpPr>
        <p:spPr>
          <a:xfrm rot="10800000">
            <a:off x="15161843" y="3755954"/>
            <a:ext cx="283878" cy="1757407"/>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47" name="Straight Connector 146"/>
          <p:cNvCxnSpPr/>
          <p:nvPr/>
        </p:nvCxnSpPr>
        <p:spPr>
          <a:xfrm flipV="1">
            <a:off x="11769279" y="8707529"/>
            <a:ext cx="670134"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4687162" y="4011910"/>
            <a:ext cx="460719" cy="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5161843" y="5017114"/>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5161843" y="4416783"/>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pic>
        <p:nvPicPr>
          <p:cNvPr id="106" name="Picture Placeholder 7" descr="Shape&#10;&#10;Description automatically generated with medium confidence">
            <a:extLst>
              <a:ext uri="{FF2B5EF4-FFF2-40B4-BE49-F238E27FC236}">
                <a16:creationId xmlns:a16="http://schemas.microsoft.com/office/drawing/2014/main" id="{5368BA0C-0FC1-4581-A4D2-4CD524693C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7672050" y="9159875"/>
            <a:ext cx="2413779" cy="746673"/>
          </a:xfrm>
          <a:prstGeom prst="rect">
            <a:avLst/>
          </a:prstGeom>
        </p:spPr>
      </p:pic>
      <p:pic>
        <p:nvPicPr>
          <p:cNvPr id="115" name="Picture 114" descr="Graphical user interface, application&#10;&#10;Description automatically generated">
            <a:extLst>
              <a:ext uri="{FF2B5EF4-FFF2-40B4-BE49-F238E27FC236}">
                <a16:creationId xmlns:a16="http://schemas.microsoft.com/office/drawing/2014/main" id="{E384ADBD-41B3-431D-A2E0-5D5FD90FDD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90884" y="228888"/>
            <a:ext cx="7065935" cy="96175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92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06A2-4179-42AB-A995-1D8A415B00A1}"/>
              </a:ext>
            </a:extLst>
          </p:cNvPr>
          <p:cNvSpPr>
            <a:spLocks noGrp="1"/>
          </p:cNvSpPr>
          <p:nvPr>
            <p:ph type="title"/>
          </p:nvPr>
        </p:nvSpPr>
        <p:spPr>
          <a:xfrm>
            <a:off x="1136650" y="589329"/>
            <a:ext cx="10694062" cy="692497"/>
          </a:xfrm>
        </p:spPr>
        <p:txBody>
          <a:bodyPr/>
          <a:lstStyle/>
          <a:p>
            <a:r>
              <a:rPr lang="en-AU" sz="5400" dirty="0"/>
              <a:t>What next?</a:t>
            </a:r>
          </a:p>
        </p:txBody>
      </p:sp>
      <p:sp>
        <p:nvSpPr>
          <p:cNvPr id="6" name="Content Placeholder 2">
            <a:extLst>
              <a:ext uri="{FF2B5EF4-FFF2-40B4-BE49-F238E27FC236}">
                <a16:creationId xmlns:a16="http://schemas.microsoft.com/office/drawing/2014/main" id="{392F05C2-225C-4AE1-889A-F692A934B805}"/>
              </a:ext>
            </a:extLst>
          </p:cNvPr>
          <p:cNvSpPr>
            <a:spLocks noGrp="1"/>
          </p:cNvSpPr>
          <p:nvPr>
            <p:ph type="body" idx="1"/>
          </p:nvPr>
        </p:nvSpPr>
        <p:spPr>
          <a:xfrm>
            <a:off x="669996" y="2426039"/>
            <a:ext cx="18116160" cy="6941183"/>
          </a:xfrm>
        </p:spPr>
        <p:txBody>
          <a:bodyPr>
            <a:normAutofit/>
          </a:bodyPr>
          <a:lstStyle/>
          <a:p>
            <a:pPr marL="571500" indent="-571500">
              <a:buFont typeface="Arial" panose="020B0604020202020204" pitchFamily="34" charset="0"/>
              <a:buChar char="•"/>
            </a:pPr>
            <a:r>
              <a:rPr lang="en-AU" sz="3600" dirty="0"/>
              <a:t>Evidence - growing and stronger</a:t>
            </a:r>
          </a:p>
          <a:p>
            <a:pPr marL="571500" indent="-571500">
              <a:buFont typeface="Arial" panose="020B0604020202020204" pitchFamily="34" charset="0"/>
              <a:buChar char="•"/>
            </a:pPr>
            <a:r>
              <a:rPr lang="en-AU" sz="3600" dirty="0"/>
              <a:t>Air pollution 4</a:t>
            </a:r>
            <a:r>
              <a:rPr lang="en-AU" sz="3600" baseline="30000" dirty="0"/>
              <a:t>th</a:t>
            </a:r>
            <a:r>
              <a:rPr lang="en-AU" sz="3600" dirty="0"/>
              <a:t> largest risk factor for global mortality</a:t>
            </a:r>
          </a:p>
          <a:p>
            <a:pPr marL="571500" indent="-571500">
              <a:buFont typeface="Arial" panose="020B0604020202020204" pitchFamily="34" charset="0"/>
              <a:buChar char="•"/>
            </a:pPr>
            <a:r>
              <a:rPr lang="en-AU" sz="3600" dirty="0"/>
              <a:t>Global population ageing</a:t>
            </a:r>
          </a:p>
          <a:p>
            <a:pPr marL="1028700" lvl="1" indent="-571500">
              <a:buFont typeface="Arial" panose="020B0604020202020204" pitchFamily="34" charset="0"/>
              <a:buChar char="•"/>
            </a:pPr>
            <a:r>
              <a:rPr lang="en-AU" sz="2800" dirty="0"/>
              <a:t>Cognitive health is an emerging priority issue</a:t>
            </a:r>
          </a:p>
          <a:p>
            <a:pPr marL="1485900" lvl="2" indent="-571500">
              <a:buFont typeface="Arial" panose="020B0604020202020204" pitchFamily="34" charset="0"/>
              <a:buChar char="•"/>
            </a:pPr>
            <a:r>
              <a:rPr lang="en-AU" sz="2800" dirty="0"/>
              <a:t>Urban and transport features linked to dementia risk factors</a:t>
            </a:r>
          </a:p>
          <a:p>
            <a:endParaRPr lang="en-AU" dirty="0"/>
          </a:p>
          <a:p>
            <a:endParaRPr lang="en-AU" dirty="0"/>
          </a:p>
        </p:txBody>
      </p:sp>
      <p:sp>
        <p:nvSpPr>
          <p:cNvPr id="7" name="Content Placeholder 4">
            <a:extLst>
              <a:ext uri="{FF2B5EF4-FFF2-40B4-BE49-F238E27FC236}">
                <a16:creationId xmlns:a16="http://schemas.microsoft.com/office/drawing/2014/main" id="{441F4B6C-D2D3-45B1-9ED7-E8FFCD45E126}"/>
              </a:ext>
            </a:extLst>
          </p:cNvPr>
          <p:cNvSpPr txBox="1">
            <a:spLocks/>
          </p:cNvSpPr>
          <p:nvPr/>
        </p:nvSpPr>
        <p:spPr>
          <a:xfrm>
            <a:off x="9926398" y="500265"/>
            <a:ext cx="9543985" cy="7175175"/>
          </a:xfrm>
          <a:prstGeom prst="rect">
            <a:avLst/>
          </a:prstGeom>
        </p:spPr>
        <p:txBody>
          <a:bodyPr vert="horz" lIns="150781" tIns="75390" rIns="150781" bIns="753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Placeholder 7" descr="Shape&#10;&#10;Description automatically generated with medium confidence">
            <a:extLst>
              <a:ext uri="{FF2B5EF4-FFF2-40B4-BE49-F238E27FC236}">
                <a16:creationId xmlns:a16="http://schemas.microsoft.com/office/drawing/2014/main" id="{731D5C0E-44EF-0746-A552-C669590D9F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8" name="Picture Placeholder 13">
            <a:extLst>
              <a:ext uri="{FF2B5EF4-FFF2-40B4-BE49-F238E27FC236}">
                <a16:creationId xmlns:a16="http://schemas.microsoft.com/office/drawing/2014/main" id="{2A1D7BF9-2ED6-AF4B-8543-FD66D1B1B1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21258" y="1627280"/>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9" name="Picture Placeholder 13">
            <a:extLst>
              <a:ext uri="{FF2B5EF4-FFF2-40B4-BE49-F238E27FC236}">
                <a16:creationId xmlns:a16="http://schemas.microsoft.com/office/drawing/2014/main" id="{4E1303FD-81F1-0B4A-B67C-404554A0FC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785850" y="4174908"/>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499837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06A2-4179-42AB-A995-1D8A415B00A1}"/>
              </a:ext>
            </a:extLst>
          </p:cNvPr>
          <p:cNvSpPr>
            <a:spLocks noGrp="1"/>
          </p:cNvSpPr>
          <p:nvPr>
            <p:ph type="title"/>
          </p:nvPr>
        </p:nvSpPr>
        <p:spPr>
          <a:xfrm>
            <a:off x="1136650" y="589329"/>
            <a:ext cx="10694062" cy="692497"/>
          </a:xfrm>
        </p:spPr>
        <p:txBody>
          <a:bodyPr/>
          <a:lstStyle/>
          <a:p>
            <a:r>
              <a:rPr lang="en-AU" sz="5400" dirty="0"/>
              <a:t>What next?</a:t>
            </a:r>
          </a:p>
        </p:txBody>
      </p:sp>
      <p:sp>
        <p:nvSpPr>
          <p:cNvPr id="6" name="Content Placeholder 2">
            <a:extLst>
              <a:ext uri="{FF2B5EF4-FFF2-40B4-BE49-F238E27FC236}">
                <a16:creationId xmlns:a16="http://schemas.microsoft.com/office/drawing/2014/main" id="{392F05C2-225C-4AE1-889A-F692A934B805}"/>
              </a:ext>
            </a:extLst>
          </p:cNvPr>
          <p:cNvSpPr>
            <a:spLocks noGrp="1"/>
          </p:cNvSpPr>
          <p:nvPr>
            <p:ph type="body" idx="1"/>
          </p:nvPr>
        </p:nvSpPr>
        <p:spPr>
          <a:xfrm>
            <a:off x="669996" y="2426039"/>
            <a:ext cx="18116160" cy="6941183"/>
          </a:xfrm>
        </p:spPr>
        <p:txBody>
          <a:bodyPr>
            <a:normAutofit/>
          </a:bodyPr>
          <a:lstStyle/>
          <a:p>
            <a:pPr marL="571500" indent="-571500">
              <a:buFont typeface="Arial" panose="020B0604020202020204" pitchFamily="34" charset="0"/>
              <a:buChar char="•"/>
            </a:pPr>
            <a:r>
              <a:rPr lang="en-AU" sz="3600" dirty="0"/>
              <a:t>Evidence - growing and stronger</a:t>
            </a:r>
          </a:p>
          <a:p>
            <a:pPr marL="571500" indent="-571500">
              <a:buFont typeface="Arial" panose="020B0604020202020204" pitchFamily="34" charset="0"/>
              <a:buChar char="•"/>
            </a:pPr>
            <a:r>
              <a:rPr lang="en-AU" sz="3600" dirty="0"/>
              <a:t>Air pollution 4</a:t>
            </a:r>
            <a:r>
              <a:rPr lang="en-AU" sz="3600" baseline="30000" dirty="0"/>
              <a:t>th</a:t>
            </a:r>
            <a:r>
              <a:rPr lang="en-AU" sz="3600" dirty="0"/>
              <a:t> largest risk factor for global mortality</a:t>
            </a:r>
          </a:p>
          <a:p>
            <a:pPr marL="571500" indent="-571500">
              <a:buFont typeface="Arial" panose="020B0604020202020204" pitchFamily="34" charset="0"/>
              <a:buChar char="•"/>
            </a:pPr>
            <a:r>
              <a:rPr lang="en-AU" sz="3600" dirty="0"/>
              <a:t>Global population ageing</a:t>
            </a:r>
          </a:p>
          <a:p>
            <a:pPr marL="1028700" lvl="1" indent="-571500">
              <a:buFont typeface="Arial" panose="020B0604020202020204" pitchFamily="34" charset="0"/>
              <a:buChar char="•"/>
            </a:pPr>
            <a:r>
              <a:rPr lang="en-AU" sz="2800" dirty="0"/>
              <a:t>Cognitive health is an emerging priority issue</a:t>
            </a:r>
          </a:p>
          <a:p>
            <a:pPr marL="1485900" lvl="2" indent="-571500">
              <a:buFont typeface="Arial" panose="020B0604020202020204" pitchFamily="34" charset="0"/>
              <a:buChar char="•"/>
            </a:pPr>
            <a:r>
              <a:rPr lang="en-AU" sz="2800" dirty="0"/>
              <a:t>Urban and transport features linked to dementia risk factors</a:t>
            </a:r>
          </a:p>
          <a:p>
            <a:pPr marL="571500" indent="-571500">
              <a:buFont typeface="Arial" panose="020B0604020202020204" pitchFamily="34" charset="0"/>
              <a:buChar char="•"/>
            </a:pPr>
            <a:r>
              <a:rPr lang="en-AU" sz="3600" dirty="0"/>
              <a:t>Urgency for </a:t>
            </a:r>
            <a:r>
              <a:rPr lang="en-AU" sz="3600" i="1" dirty="0"/>
              <a:t>integrated</a:t>
            </a:r>
            <a:r>
              <a:rPr lang="en-AU" sz="3600" dirty="0"/>
              <a:t> city planning to mitigate and adapt to climate change is now palpable</a:t>
            </a:r>
          </a:p>
          <a:p>
            <a:pPr marL="1028700" lvl="1" indent="-571500">
              <a:buFont typeface="Arial" panose="020B0604020202020204" pitchFamily="34" charset="0"/>
              <a:buChar char="•"/>
            </a:pPr>
            <a:endParaRPr lang="en-AU" sz="2800" dirty="0"/>
          </a:p>
          <a:p>
            <a:endParaRPr lang="en-AU" dirty="0"/>
          </a:p>
          <a:p>
            <a:endParaRPr lang="en-AU" dirty="0"/>
          </a:p>
        </p:txBody>
      </p:sp>
      <p:sp>
        <p:nvSpPr>
          <p:cNvPr id="7" name="Content Placeholder 4">
            <a:extLst>
              <a:ext uri="{FF2B5EF4-FFF2-40B4-BE49-F238E27FC236}">
                <a16:creationId xmlns:a16="http://schemas.microsoft.com/office/drawing/2014/main" id="{441F4B6C-D2D3-45B1-9ED7-E8FFCD45E126}"/>
              </a:ext>
            </a:extLst>
          </p:cNvPr>
          <p:cNvSpPr txBox="1">
            <a:spLocks/>
          </p:cNvSpPr>
          <p:nvPr/>
        </p:nvSpPr>
        <p:spPr>
          <a:xfrm>
            <a:off x="9926398" y="500265"/>
            <a:ext cx="9543985" cy="7175175"/>
          </a:xfrm>
          <a:prstGeom prst="rect">
            <a:avLst/>
          </a:prstGeom>
        </p:spPr>
        <p:txBody>
          <a:bodyPr vert="horz" lIns="150781" tIns="75390" rIns="150781" bIns="753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Placeholder 7" descr="Shape&#10;&#10;Description automatically generated with medium confidence">
            <a:extLst>
              <a:ext uri="{FF2B5EF4-FFF2-40B4-BE49-F238E27FC236}">
                <a16:creationId xmlns:a16="http://schemas.microsoft.com/office/drawing/2014/main" id="{731D5C0E-44EF-0746-A552-C669590D9F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22" name="Picture Placeholder 13">
            <a:extLst>
              <a:ext uri="{FF2B5EF4-FFF2-40B4-BE49-F238E27FC236}">
                <a16:creationId xmlns:a16="http://schemas.microsoft.com/office/drawing/2014/main" id="{0059615E-A32C-4801-8987-9F0752C10C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401034" y="1627279"/>
            <a:ext cx="3035598" cy="3304601"/>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23" name="Picture Placeholder 13">
            <a:extLst>
              <a:ext uri="{FF2B5EF4-FFF2-40B4-BE49-F238E27FC236}">
                <a16:creationId xmlns:a16="http://schemas.microsoft.com/office/drawing/2014/main" id="{BBBC2501-F6AD-425C-B652-7A94CE368F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918833" y="4174908"/>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21" name="Picture Placeholder 13">
            <a:extLst>
              <a:ext uri="{FF2B5EF4-FFF2-40B4-BE49-F238E27FC236}">
                <a16:creationId xmlns:a16="http://schemas.microsoft.com/office/drawing/2014/main" id="{1EBAF6EB-DD14-4189-AAB4-327FBA8069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321258" y="1627280"/>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pic>
        <p:nvPicPr>
          <p:cNvPr id="24" name="Picture Placeholder 13">
            <a:extLst>
              <a:ext uri="{FF2B5EF4-FFF2-40B4-BE49-F238E27FC236}">
                <a16:creationId xmlns:a16="http://schemas.microsoft.com/office/drawing/2014/main" id="{B3A62417-AFED-4562-B011-1B0A66FF28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785850" y="4174908"/>
            <a:ext cx="3035598" cy="3304602"/>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Tree>
    <p:extLst>
      <p:ext uri="{BB962C8B-B14F-4D97-AF65-F5344CB8AC3E}">
        <p14:creationId xmlns:p14="http://schemas.microsoft.com/office/powerpoint/2010/main" val="286916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p:cNvCxnSpPr>
            <a:endCxn id="167" idx="1"/>
          </p:cNvCxnSpPr>
          <p:nvPr/>
        </p:nvCxnSpPr>
        <p:spPr>
          <a:xfrm flipV="1">
            <a:off x="11994984" y="5674724"/>
            <a:ext cx="3432126" cy="1951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3691275" y="5696559"/>
            <a:ext cx="0" cy="2545587"/>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36" name="Rounded Rectangle 135"/>
          <p:cNvSpPr/>
          <p:nvPr/>
        </p:nvSpPr>
        <p:spPr>
          <a:xfrm>
            <a:off x="9070116" y="2510518"/>
            <a:ext cx="2694506" cy="7281321"/>
          </a:xfrm>
          <a:prstGeom prst="roundRect">
            <a:avLst>
              <a:gd name="adj" fmla="val 1859"/>
            </a:avLst>
          </a:prstGeom>
          <a:solidFill>
            <a:schemeClr val="bg1"/>
          </a:solidFill>
          <a:ln w="12700">
            <a:solidFill>
              <a:srgbClr val="00447C"/>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51" name="Straight Arrow Connector 150"/>
          <p:cNvCxnSpPr/>
          <p:nvPr/>
        </p:nvCxnSpPr>
        <p:spPr>
          <a:xfrm>
            <a:off x="10417369" y="6378436"/>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570514" y="5721590"/>
            <a:ext cx="390911" cy="0"/>
          </a:xfrm>
          <a:prstGeom prst="straightConnector1">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3" name="Elbow Connector 132"/>
          <p:cNvCxnSpPr/>
          <p:nvPr/>
        </p:nvCxnSpPr>
        <p:spPr>
          <a:xfrm>
            <a:off x="5561207" y="5892875"/>
            <a:ext cx="395750" cy="1918235"/>
          </a:xfrm>
          <a:prstGeom prst="bentConnector3">
            <a:avLst>
              <a:gd name="adj1" fmla="val 40735"/>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201769" y="723489"/>
            <a:ext cx="2340822" cy="98017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&amp; transport planning &amp; design interventions</a:t>
            </a:r>
          </a:p>
        </p:txBody>
      </p:sp>
      <p:sp>
        <p:nvSpPr>
          <p:cNvPr id="11" name="Rounded Rectangle 10"/>
          <p:cNvSpPr/>
          <p:nvPr/>
        </p:nvSpPr>
        <p:spPr>
          <a:xfrm>
            <a:off x="5966082"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Transport mode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daily living outcomes</a:t>
            </a:r>
          </a:p>
        </p:txBody>
      </p:sp>
      <p:sp>
        <p:nvSpPr>
          <p:cNvPr id="12" name="Rounded Rectangle 11"/>
          <p:cNvSpPr/>
          <p:nvPr/>
        </p:nvSpPr>
        <p:spPr>
          <a:xfrm>
            <a:off x="906546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Risk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exposures</a:t>
            </a:r>
          </a:p>
        </p:txBody>
      </p:sp>
      <p:sp>
        <p:nvSpPr>
          <p:cNvPr id="13" name="Rounded Rectangle 12"/>
          <p:cNvSpPr/>
          <p:nvPr/>
        </p:nvSpPr>
        <p:spPr>
          <a:xfrm>
            <a:off x="12178807"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Intermediary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outcomes</a:t>
            </a:r>
          </a:p>
        </p:txBody>
      </p:sp>
      <p:sp>
        <p:nvSpPr>
          <p:cNvPr id="14" name="Rounded Rectangle 13"/>
          <p:cNvSpPr/>
          <p:nvPr/>
        </p:nvSpPr>
        <p:spPr>
          <a:xfrm>
            <a:off x="1528284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Injury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disease outcomes</a:t>
            </a:r>
          </a:p>
        </p:txBody>
      </p:sp>
      <p:sp>
        <p:nvSpPr>
          <p:cNvPr id="24" name="Rounded Rectangle 23"/>
          <p:cNvSpPr/>
          <p:nvPr/>
        </p:nvSpPr>
        <p:spPr>
          <a:xfrm>
            <a:off x="3197111" y="2966332"/>
            <a:ext cx="2364094" cy="6422143"/>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ounded Rectangle 24"/>
          <p:cNvSpPr/>
          <p:nvPr/>
        </p:nvSpPr>
        <p:spPr>
          <a:xfrm>
            <a:off x="3341382" y="360215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Destination accessibility</a:t>
            </a:r>
          </a:p>
        </p:txBody>
      </p:sp>
      <p:sp>
        <p:nvSpPr>
          <p:cNvPr id="26" name="Rounded Rectangle 25"/>
          <p:cNvSpPr/>
          <p:nvPr/>
        </p:nvSpPr>
        <p:spPr>
          <a:xfrm>
            <a:off x="3341382" y="426631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Distribution of employment</a:t>
            </a:r>
          </a:p>
        </p:txBody>
      </p:sp>
      <p:sp>
        <p:nvSpPr>
          <p:cNvPr id="27" name="Rounded Rectangle 26"/>
          <p:cNvSpPr/>
          <p:nvPr/>
        </p:nvSpPr>
        <p:spPr>
          <a:xfrm>
            <a:off x="3341382" y="493046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Demand management</a:t>
            </a:r>
          </a:p>
        </p:txBody>
      </p:sp>
      <p:sp>
        <p:nvSpPr>
          <p:cNvPr id="28" name="Rounded Rectangle 27"/>
          <p:cNvSpPr/>
          <p:nvPr/>
        </p:nvSpPr>
        <p:spPr>
          <a:xfrm>
            <a:off x="3341382" y="611118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Design</a:t>
            </a:r>
          </a:p>
        </p:txBody>
      </p:sp>
      <p:sp>
        <p:nvSpPr>
          <p:cNvPr id="29" name="Rounded Rectangle 28"/>
          <p:cNvSpPr/>
          <p:nvPr/>
        </p:nvSpPr>
        <p:spPr>
          <a:xfrm>
            <a:off x="3341382" y="677533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Density</a:t>
            </a:r>
          </a:p>
        </p:txBody>
      </p:sp>
      <p:sp>
        <p:nvSpPr>
          <p:cNvPr id="30" name="Rounded Rectangle 29"/>
          <p:cNvSpPr/>
          <p:nvPr/>
        </p:nvSpPr>
        <p:spPr>
          <a:xfrm>
            <a:off x="3341382" y="743949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Distance to transit</a:t>
            </a:r>
          </a:p>
        </p:txBody>
      </p:sp>
      <p:sp>
        <p:nvSpPr>
          <p:cNvPr id="31" name="Rounded Rectangle 30"/>
          <p:cNvSpPr/>
          <p:nvPr/>
        </p:nvSpPr>
        <p:spPr>
          <a:xfrm>
            <a:off x="3341382" y="8103646"/>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Diversity</a:t>
            </a:r>
          </a:p>
        </p:txBody>
      </p:sp>
      <p:sp>
        <p:nvSpPr>
          <p:cNvPr id="32" name="Rounded Rectangle 31"/>
          <p:cNvSpPr/>
          <p:nvPr/>
        </p:nvSpPr>
        <p:spPr>
          <a:xfrm>
            <a:off x="3341382" y="876779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Desirability</a:t>
            </a:r>
          </a:p>
        </p:txBody>
      </p:sp>
      <p:sp>
        <p:nvSpPr>
          <p:cNvPr id="33" name="Rounded Rectangle 32"/>
          <p:cNvSpPr/>
          <p:nvPr/>
        </p:nvSpPr>
        <p:spPr>
          <a:xfrm>
            <a:off x="3341381" y="3127472"/>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Regional Planning</a:t>
            </a:r>
          </a:p>
        </p:txBody>
      </p:sp>
      <p:sp>
        <p:nvSpPr>
          <p:cNvPr id="34" name="Rounded Rectangle 33"/>
          <p:cNvSpPr/>
          <p:nvPr/>
        </p:nvSpPr>
        <p:spPr>
          <a:xfrm>
            <a:off x="3341381" y="5626524"/>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Local urban design</a:t>
            </a:r>
          </a:p>
        </p:txBody>
      </p:sp>
      <p:sp>
        <p:nvSpPr>
          <p:cNvPr id="38" name="Rounded Rectangle 37"/>
          <p:cNvSpPr/>
          <p:nvPr/>
        </p:nvSpPr>
        <p:spPr>
          <a:xfrm>
            <a:off x="5966082" y="1658886"/>
            <a:ext cx="2694506" cy="2596780"/>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ounded Rectangle 38"/>
          <p:cNvSpPr/>
          <p:nvPr/>
        </p:nvSpPr>
        <p:spPr>
          <a:xfrm>
            <a:off x="6105695" y="2217338"/>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Private motor vehicle</a:t>
            </a:r>
          </a:p>
        </p:txBody>
      </p:sp>
      <p:sp>
        <p:nvSpPr>
          <p:cNvPr id="40" name="Rounded Rectangle 39"/>
          <p:cNvSpPr/>
          <p:nvPr/>
        </p:nvSpPr>
        <p:spPr>
          <a:xfrm>
            <a:off x="6105695" y="2715952"/>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transport</a:t>
            </a:r>
          </a:p>
        </p:txBody>
      </p:sp>
      <p:sp>
        <p:nvSpPr>
          <p:cNvPr id="41" name="Rounded Rectangle 40"/>
          <p:cNvSpPr/>
          <p:nvPr/>
        </p:nvSpPr>
        <p:spPr>
          <a:xfrm>
            <a:off x="6105695" y="321456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Cycling</a:t>
            </a:r>
          </a:p>
        </p:txBody>
      </p:sp>
      <p:sp>
        <p:nvSpPr>
          <p:cNvPr id="42" name="Rounded Rectangle 41"/>
          <p:cNvSpPr/>
          <p:nvPr/>
        </p:nvSpPr>
        <p:spPr>
          <a:xfrm>
            <a:off x="6077771" y="1728691"/>
            <a:ext cx="2564198" cy="337960"/>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Transport mode outcomes</a:t>
            </a:r>
          </a:p>
        </p:txBody>
      </p:sp>
      <p:sp>
        <p:nvSpPr>
          <p:cNvPr id="44" name="Rounded Rectangle 43"/>
          <p:cNvSpPr/>
          <p:nvPr/>
        </p:nvSpPr>
        <p:spPr>
          <a:xfrm>
            <a:off x="6105695" y="3713180"/>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Walking / Cycling</a:t>
            </a:r>
          </a:p>
        </p:txBody>
      </p:sp>
      <p:sp>
        <p:nvSpPr>
          <p:cNvPr id="51" name="Rounded Rectangle 50"/>
          <p:cNvSpPr/>
          <p:nvPr/>
        </p:nvSpPr>
        <p:spPr>
          <a:xfrm>
            <a:off x="5966082" y="4567465"/>
            <a:ext cx="2694506" cy="1948148"/>
          </a:xfrm>
          <a:prstGeom prst="roundRect">
            <a:avLst>
              <a:gd name="adj" fmla="val 1859"/>
            </a:avLst>
          </a:prstGeom>
          <a:no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ounded Rectangle 51"/>
          <p:cNvSpPr/>
          <p:nvPr/>
        </p:nvSpPr>
        <p:spPr>
          <a:xfrm>
            <a:off x="6105695" y="4976997"/>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Attitudes &amp; preferences</a:t>
            </a:r>
          </a:p>
        </p:txBody>
      </p:sp>
      <p:sp>
        <p:nvSpPr>
          <p:cNvPr id="53" name="Rounded Rectangle 52"/>
          <p:cNvSpPr/>
          <p:nvPr/>
        </p:nvSpPr>
        <p:spPr>
          <a:xfrm>
            <a:off x="6105695" y="5475611"/>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cultural norms</a:t>
            </a:r>
          </a:p>
        </p:txBody>
      </p:sp>
      <p:sp>
        <p:nvSpPr>
          <p:cNvPr id="54" name="Rounded Rectangle 53"/>
          <p:cNvSpPr/>
          <p:nvPr/>
        </p:nvSpPr>
        <p:spPr>
          <a:xfrm>
            <a:off x="6105695" y="597422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Mobility needs</a:t>
            </a:r>
          </a:p>
        </p:txBody>
      </p:sp>
      <p:sp>
        <p:nvSpPr>
          <p:cNvPr id="55" name="Rounded Rectangle 54"/>
          <p:cNvSpPr/>
          <p:nvPr/>
        </p:nvSpPr>
        <p:spPr>
          <a:xfrm>
            <a:off x="6133617" y="4632618"/>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Demand</a:t>
            </a:r>
          </a:p>
        </p:txBody>
      </p:sp>
      <p:cxnSp>
        <p:nvCxnSpPr>
          <p:cNvPr id="70" name="Elbow Connector 69"/>
          <p:cNvCxnSpPr/>
          <p:nvPr/>
        </p:nvCxnSpPr>
        <p:spPr>
          <a:xfrm flipV="1">
            <a:off x="5561207" y="3640473"/>
            <a:ext cx="395750" cy="1918235"/>
          </a:xfrm>
          <a:prstGeom prst="bentConnector3">
            <a:avLst>
              <a:gd name="adj1" fmla="val 40735"/>
            </a:avLst>
          </a:prstGeom>
          <a:ln>
            <a:solidFill>
              <a:srgbClr val="8497B0"/>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8669895" y="7806458"/>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9209729"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a:t>
            </a:r>
          </a:p>
        </p:txBody>
      </p:sp>
      <p:sp>
        <p:nvSpPr>
          <p:cNvPr id="138" name="Rounded Rectangle 137"/>
          <p:cNvSpPr/>
          <p:nvPr/>
        </p:nvSpPr>
        <p:spPr>
          <a:xfrm>
            <a:off x="9209729" y="3714506"/>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Air pollution</a:t>
            </a:r>
          </a:p>
        </p:txBody>
      </p:sp>
      <p:sp>
        <p:nvSpPr>
          <p:cNvPr id="139" name="Rounded Rectangle 138"/>
          <p:cNvSpPr/>
          <p:nvPr/>
        </p:nvSpPr>
        <p:spPr>
          <a:xfrm>
            <a:off x="9209729" y="501157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Noise</a:t>
            </a:r>
          </a:p>
        </p:txBody>
      </p:sp>
      <p:sp>
        <p:nvSpPr>
          <p:cNvPr id="140" name="Rounded Rectangle 139"/>
          <p:cNvSpPr/>
          <p:nvPr/>
        </p:nvSpPr>
        <p:spPr>
          <a:xfrm>
            <a:off x="9209729" y="567572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Social isolation</a:t>
            </a:r>
          </a:p>
        </p:txBody>
      </p:sp>
      <p:sp>
        <p:nvSpPr>
          <p:cNvPr id="141" name="Rounded Rectangle 140"/>
          <p:cNvSpPr/>
          <p:nvPr/>
        </p:nvSpPr>
        <p:spPr>
          <a:xfrm>
            <a:off x="9209729" y="675871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Personal safety</a:t>
            </a:r>
          </a:p>
        </p:txBody>
      </p:sp>
      <p:sp>
        <p:nvSpPr>
          <p:cNvPr id="142" name="Rounded Rectangle 141"/>
          <p:cNvSpPr/>
          <p:nvPr/>
        </p:nvSpPr>
        <p:spPr>
          <a:xfrm>
            <a:off x="9209729" y="774863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Physical inactivity</a:t>
            </a:r>
          </a:p>
        </p:txBody>
      </p:sp>
      <p:sp>
        <p:nvSpPr>
          <p:cNvPr id="143" name="Rounded Rectangle 142"/>
          <p:cNvSpPr/>
          <p:nvPr/>
        </p:nvSpPr>
        <p:spPr>
          <a:xfrm>
            <a:off x="9209729" y="841278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Prolonged sitting</a:t>
            </a:r>
          </a:p>
        </p:txBody>
      </p:sp>
      <p:sp>
        <p:nvSpPr>
          <p:cNvPr id="144" name="Rounded Rectangle 143"/>
          <p:cNvSpPr/>
          <p:nvPr/>
        </p:nvSpPr>
        <p:spPr>
          <a:xfrm>
            <a:off x="9209729" y="9076932"/>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Unhealthy diet</a:t>
            </a:r>
          </a:p>
        </p:txBody>
      </p:sp>
      <p:cxnSp>
        <p:nvCxnSpPr>
          <p:cNvPr id="145" name="Straight Arrow Connector 144"/>
          <p:cNvCxnSpPr/>
          <p:nvPr/>
        </p:nvCxnSpPr>
        <p:spPr>
          <a:xfrm>
            <a:off x="8669895" y="2938660"/>
            <a:ext cx="362991" cy="0"/>
          </a:xfrm>
          <a:prstGeom prst="straightConnector1">
            <a:avLst/>
          </a:prstGeom>
          <a:ln>
            <a:solidFill>
              <a:srgbClr val="8497B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10410392" y="3292475"/>
            <a:ext cx="2" cy="375191"/>
          </a:xfrm>
          <a:prstGeom prst="straightConnector1">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10417369" y="7299874"/>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sp>
        <p:nvSpPr>
          <p:cNvPr id="160" name="Rounded Rectangle 159"/>
          <p:cNvSpPr/>
          <p:nvPr/>
        </p:nvSpPr>
        <p:spPr>
          <a:xfrm>
            <a:off x="12318418"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 incidents</a:t>
            </a:r>
          </a:p>
        </p:txBody>
      </p:sp>
      <p:sp>
        <p:nvSpPr>
          <p:cNvPr id="161" name="Rounded Rectangle 160"/>
          <p:cNvSpPr/>
          <p:nvPr/>
        </p:nvSpPr>
        <p:spPr>
          <a:xfrm>
            <a:off x="12318418" y="3534340"/>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Greenhouse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gas &amp; particulate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matter emissions, climate change</a:t>
            </a:r>
          </a:p>
        </p:txBody>
      </p:sp>
      <p:sp>
        <p:nvSpPr>
          <p:cNvPr id="162" name="Rounded Rectangle 161"/>
          <p:cNvSpPr/>
          <p:nvPr/>
        </p:nvSpPr>
        <p:spPr>
          <a:xfrm>
            <a:off x="12444068"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Obesity &amp; overweight, cardio-metabolic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risk factors</a:t>
            </a:r>
          </a:p>
        </p:txBody>
      </p:sp>
      <p:sp>
        <p:nvSpPr>
          <p:cNvPr id="163" name="Rounded Rectangle 162"/>
          <p:cNvSpPr/>
          <p:nvPr/>
        </p:nvSpPr>
        <p:spPr>
          <a:xfrm>
            <a:off x="15422454"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Road trauma</a:t>
            </a:r>
          </a:p>
        </p:txBody>
      </p:sp>
      <p:sp>
        <p:nvSpPr>
          <p:cNvPr id="164" name="Rounded Rectangle 163"/>
          <p:cNvSpPr/>
          <p:nvPr/>
        </p:nvSpPr>
        <p:spPr>
          <a:xfrm>
            <a:off x="15422454" y="350642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Respiratory disease</a:t>
            </a:r>
          </a:p>
        </p:txBody>
      </p:sp>
      <p:sp>
        <p:nvSpPr>
          <p:cNvPr id="165" name="Rounded Rectangle 164"/>
          <p:cNvSpPr/>
          <p:nvPr/>
        </p:nvSpPr>
        <p:spPr>
          <a:xfrm>
            <a:off x="15427109" y="412603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Heat stress</a:t>
            </a:r>
          </a:p>
        </p:txBody>
      </p:sp>
      <p:sp>
        <p:nvSpPr>
          <p:cNvPr id="166" name="Rounded Rectangle 165"/>
          <p:cNvSpPr/>
          <p:nvPr/>
        </p:nvSpPr>
        <p:spPr>
          <a:xfrm>
            <a:off x="15427109" y="474564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Infectious disease</a:t>
            </a:r>
          </a:p>
        </p:txBody>
      </p:sp>
      <p:sp>
        <p:nvSpPr>
          <p:cNvPr id="167" name="Rounded Rectangle 166"/>
          <p:cNvSpPr/>
          <p:nvPr/>
        </p:nvSpPr>
        <p:spPr>
          <a:xfrm>
            <a:off x="15427109" y="540248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Mental illness</a:t>
            </a:r>
          </a:p>
        </p:txBody>
      </p:sp>
      <p:sp>
        <p:nvSpPr>
          <p:cNvPr id="168" name="Rounded Rectangle 167"/>
          <p:cNvSpPr/>
          <p:nvPr/>
        </p:nvSpPr>
        <p:spPr>
          <a:xfrm>
            <a:off x="15427107"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Major chronic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diseases: CVD, T2 diabetes, cancer</a:t>
            </a:r>
          </a:p>
        </p:txBody>
      </p:sp>
      <p:cxnSp>
        <p:nvCxnSpPr>
          <p:cNvPr id="187" name="Straight Connector 186"/>
          <p:cNvCxnSpPr/>
          <p:nvPr/>
        </p:nvCxnSpPr>
        <p:spPr>
          <a:xfrm flipV="1">
            <a:off x="14854700" y="8721488"/>
            <a:ext cx="586367"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02" name="Elbow Connector 201"/>
          <p:cNvCxnSpPr>
            <a:cxnSpLocks/>
          </p:cNvCxnSpPr>
          <p:nvPr/>
        </p:nvCxnSpPr>
        <p:spPr>
          <a:xfrm flipV="1">
            <a:off x="17730702" y="5646229"/>
            <a:ext cx="554050" cy="2849393"/>
          </a:xfrm>
          <a:prstGeom prst="bentConnector3">
            <a:avLst>
              <a:gd name="adj1" fmla="val 55854"/>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204" name="Elbow Connector 203"/>
          <p:cNvCxnSpPr>
            <a:cxnSpLocks/>
          </p:cNvCxnSpPr>
          <p:nvPr/>
        </p:nvCxnSpPr>
        <p:spPr>
          <a:xfrm rot="16200000" flipV="1">
            <a:off x="16585282" y="4132302"/>
            <a:ext cx="2611946" cy="330420"/>
          </a:xfrm>
          <a:prstGeom prst="bentConnector2">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17837738" y="380249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7837738" y="438886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17837738" y="5017114"/>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1746008" y="3993294"/>
            <a:ext cx="958667" cy="6416"/>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160" idx="3"/>
            <a:endCxn id="163" idx="1"/>
          </p:cNvCxnSpPr>
          <p:nvPr/>
        </p:nvCxnSpPr>
        <p:spPr>
          <a:xfrm>
            <a:off x="14733699" y="2950298"/>
            <a:ext cx="688757"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endCxn id="160" idx="1"/>
          </p:cNvCxnSpPr>
          <p:nvPr/>
        </p:nvCxnSpPr>
        <p:spPr>
          <a:xfrm flipV="1">
            <a:off x="11746008" y="2950299"/>
            <a:ext cx="572411" cy="2324"/>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sp>
        <p:nvSpPr>
          <p:cNvPr id="109" name="Freeform 108"/>
          <p:cNvSpPr/>
          <p:nvPr/>
        </p:nvSpPr>
        <p:spPr>
          <a:xfrm>
            <a:off x="11759969" y="5354512"/>
            <a:ext cx="232686" cy="635232"/>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16" name="Straight Arrow Connector 115"/>
          <p:cNvCxnSpPr/>
          <p:nvPr/>
        </p:nvCxnSpPr>
        <p:spPr>
          <a:xfrm>
            <a:off x="8669895" y="5705300"/>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19" name="Rounded Rectangle 118"/>
          <p:cNvSpPr/>
          <p:nvPr/>
        </p:nvSpPr>
        <p:spPr>
          <a:xfrm>
            <a:off x="5966082" y="6824522"/>
            <a:ext cx="2694506" cy="2408866"/>
          </a:xfrm>
          <a:prstGeom prst="roundRect">
            <a:avLst>
              <a:gd name="adj" fmla="val 1859"/>
            </a:avLst>
          </a:prstGeom>
          <a:solidFill>
            <a:schemeClr val="bg1"/>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120" name="Rounded Rectangle 119"/>
          <p:cNvSpPr/>
          <p:nvPr/>
        </p:nvSpPr>
        <p:spPr>
          <a:xfrm>
            <a:off x="6105695" y="7233680"/>
            <a:ext cx="2415280" cy="568688"/>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&amp; education access</a:t>
            </a:r>
          </a:p>
        </p:txBody>
      </p:sp>
      <p:sp>
        <p:nvSpPr>
          <p:cNvPr id="121" name="Rounded Rectangle 120"/>
          <p:cNvSpPr/>
          <p:nvPr/>
        </p:nvSpPr>
        <p:spPr>
          <a:xfrm>
            <a:off x="6105695" y="7909511"/>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Food &amp; health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service access</a:t>
            </a:r>
          </a:p>
        </p:txBody>
      </p:sp>
      <p:sp>
        <p:nvSpPr>
          <p:cNvPr id="122" name="Rounded Rectangle 121"/>
          <p:cNvSpPr/>
          <p:nvPr/>
        </p:nvSpPr>
        <p:spPr>
          <a:xfrm>
            <a:off x="6105695" y="8568679"/>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recreational access</a:t>
            </a:r>
          </a:p>
        </p:txBody>
      </p:sp>
      <p:sp>
        <p:nvSpPr>
          <p:cNvPr id="123" name="Rounded Rectangle 122"/>
          <p:cNvSpPr/>
          <p:nvPr/>
        </p:nvSpPr>
        <p:spPr>
          <a:xfrm>
            <a:off x="6105695" y="6880369"/>
            <a:ext cx="2415280" cy="30072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Daily living outcomes</a:t>
            </a:r>
          </a:p>
        </p:txBody>
      </p:sp>
      <p:sp>
        <p:nvSpPr>
          <p:cNvPr id="235" name="Rounded Rectangle 234"/>
          <p:cNvSpPr/>
          <p:nvPr/>
        </p:nvSpPr>
        <p:spPr>
          <a:xfrm>
            <a:off x="18293803" y="3876615"/>
            <a:ext cx="1664247" cy="3562324"/>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8300" tIns="75390" rIns="158300" bIns="75390" spcCol="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9" b="1" i="0" u="none" strike="noStrike" kern="1200" cap="none" spc="0" normalizeH="0" baseline="0" noProof="0" dirty="0">
                <a:ln>
                  <a:noFill/>
                </a:ln>
                <a:solidFill>
                  <a:prstClr val="white"/>
                </a:solidFill>
                <a:effectLst/>
                <a:uLnTx/>
                <a:uFillTx/>
                <a:latin typeface="Arial"/>
                <a:ea typeface="+mn-ea"/>
                <a:cs typeface="+mn-cs"/>
              </a:rPr>
              <a:t>Health, wellbeing, </a:t>
            </a:r>
            <a:r>
              <a:rPr kumimoji="0" lang="en-US" sz="1759" b="1" i="0" u="none" strike="noStrike" kern="1200" cap="none" spc="0" normalizeH="0" baseline="0" noProof="0" dirty="0" err="1">
                <a:ln>
                  <a:noFill/>
                </a:ln>
                <a:solidFill>
                  <a:prstClr val="white"/>
                </a:solidFill>
                <a:effectLst/>
                <a:uLnTx/>
                <a:uFillTx/>
                <a:latin typeface="Arial"/>
                <a:ea typeface="+mn-ea"/>
                <a:cs typeface="+mn-cs"/>
              </a:rPr>
              <a:t>liveability</a:t>
            </a:r>
            <a:r>
              <a:rPr kumimoji="0" lang="en-US" sz="1759" b="1" i="0" u="none" strike="noStrike" kern="1200" cap="none" spc="0" normalizeH="0" baseline="0" noProof="0" dirty="0">
                <a:ln>
                  <a:noFill/>
                </a:ln>
                <a:solidFill>
                  <a:prstClr val="white"/>
                </a:solidFill>
                <a:effectLst/>
                <a:uLnTx/>
                <a:uFillTx/>
                <a:latin typeface="Arial"/>
                <a:ea typeface="+mn-ea"/>
                <a:cs typeface="+mn-cs"/>
              </a:rPr>
              <a:t> &amp; </a:t>
            </a:r>
            <a:r>
              <a:rPr kumimoji="0" lang="en-US" sz="1500" b="1" i="0" u="none" strike="noStrike" kern="1200" cap="none" spc="0" normalizeH="0" baseline="0" noProof="0" dirty="0">
                <a:ln>
                  <a:noFill/>
                </a:ln>
                <a:solidFill>
                  <a:prstClr val="white"/>
                </a:solidFill>
                <a:effectLst/>
                <a:uLnTx/>
                <a:uFillTx/>
                <a:latin typeface="Arial"/>
                <a:ea typeface="+mn-ea"/>
                <a:cs typeface="+mn-cs"/>
              </a:rPr>
              <a:t>sustainability</a:t>
            </a:r>
          </a:p>
        </p:txBody>
      </p:sp>
      <p:cxnSp>
        <p:nvCxnSpPr>
          <p:cNvPr id="89" name="Straight Arrow Connector 88"/>
          <p:cNvCxnSpPr/>
          <p:nvPr/>
        </p:nvCxnSpPr>
        <p:spPr>
          <a:xfrm>
            <a:off x="7328943" y="6524190"/>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328943" y="4248518"/>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93" name="Rounded Rectangle 92"/>
          <p:cNvSpPr/>
          <p:nvPr/>
        </p:nvSpPr>
        <p:spPr>
          <a:xfrm>
            <a:off x="404874" y="726378"/>
            <a:ext cx="2357953" cy="963321"/>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system</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policies</a:t>
            </a:r>
          </a:p>
        </p:txBody>
      </p:sp>
      <p:sp>
        <p:nvSpPr>
          <p:cNvPr id="94" name="Rounded Rectangle 93"/>
          <p:cNvSpPr/>
          <p:nvPr/>
        </p:nvSpPr>
        <p:spPr>
          <a:xfrm>
            <a:off x="607418" y="2153393"/>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Transport</a:t>
            </a:r>
          </a:p>
        </p:txBody>
      </p:sp>
      <p:sp>
        <p:nvSpPr>
          <p:cNvPr id="95" name="Rounded Rectangle 94"/>
          <p:cNvSpPr/>
          <p:nvPr/>
        </p:nvSpPr>
        <p:spPr>
          <a:xfrm>
            <a:off x="607418" y="281187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health services</a:t>
            </a:r>
          </a:p>
        </p:txBody>
      </p:sp>
      <p:sp>
        <p:nvSpPr>
          <p:cNvPr id="96" name="Rounded Rectangle 95"/>
          <p:cNvSpPr/>
          <p:nvPr/>
        </p:nvSpPr>
        <p:spPr>
          <a:xfrm>
            <a:off x="607418" y="34703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Education</a:t>
            </a:r>
          </a:p>
        </p:txBody>
      </p:sp>
      <p:sp>
        <p:nvSpPr>
          <p:cNvPr id="100" name="Rounded Rectangle 99"/>
          <p:cNvSpPr/>
          <p:nvPr/>
        </p:nvSpPr>
        <p:spPr>
          <a:xfrm>
            <a:off x="607418" y="4128830"/>
            <a:ext cx="1975402" cy="841747"/>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&amp; economic development</a:t>
            </a:r>
          </a:p>
        </p:txBody>
      </p:sp>
      <p:sp>
        <p:nvSpPr>
          <p:cNvPr id="101" name="Rounded Rectangle 100"/>
          <p:cNvSpPr/>
          <p:nvPr/>
        </p:nvSpPr>
        <p:spPr>
          <a:xfrm>
            <a:off x="607418" y="5127375"/>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Land use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urban design</a:t>
            </a:r>
          </a:p>
        </p:txBody>
      </p:sp>
      <p:sp>
        <p:nvSpPr>
          <p:cNvPr id="102" name="Rounded Rectangle 101"/>
          <p:cNvSpPr/>
          <p:nvPr/>
        </p:nvSpPr>
        <p:spPr>
          <a:xfrm>
            <a:off x="607418" y="57858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Housing</a:t>
            </a:r>
          </a:p>
        </p:txBody>
      </p:sp>
      <p:sp>
        <p:nvSpPr>
          <p:cNvPr id="103" name="Rounded Rectangle 102"/>
          <p:cNvSpPr/>
          <p:nvPr/>
        </p:nvSpPr>
        <p:spPr>
          <a:xfrm>
            <a:off x="607418" y="6444331"/>
            <a:ext cx="1975402" cy="674255"/>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open space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recreation</a:t>
            </a:r>
          </a:p>
        </p:txBody>
      </p:sp>
      <p:sp>
        <p:nvSpPr>
          <p:cNvPr id="104" name="Rounded Rectangle 103"/>
          <p:cNvSpPr/>
          <p:nvPr/>
        </p:nvSpPr>
        <p:spPr>
          <a:xfrm>
            <a:off x="607418" y="7261384"/>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safety</a:t>
            </a:r>
          </a:p>
        </p:txBody>
      </p:sp>
      <p:sp>
        <p:nvSpPr>
          <p:cNvPr id="110" name="Rounded Rectangle 109"/>
          <p:cNvSpPr/>
          <p:nvPr/>
        </p:nvSpPr>
        <p:spPr>
          <a:xfrm>
            <a:off x="404874" y="1968220"/>
            <a:ext cx="2360842" cy="5976089"/>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2" name="Straight Arrow Connector 111"/>
          <p:cNvCxnSpPr/>
          <p:nvPr/>
        </p:nvCxnSpPr>
        <p:spPr>
          <a:xfrm>
            <a:off x="2764316" y="4786191"/>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17837738" y="5645365"/>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11759968" y="8049023"/>
            <a:ext cx="279224" cy="1345548"/>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8"/>
          <p:cNvSpPr/>
          <p:nvPr/>
        </p:nvSpPr>
        <p:spPr>
          <a:xfrm rot="10800000">
            <a:off x="15161843" y="3755954"/>
            <a:ext cx="283878" cy="1757407"/>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47" name="Straight Connector 146"/>
          <p:cNvCxnSpPr/>
          <p:nvPr/>
        </p:nvCxnSpPr>
        <p:spPr>
          <a:xfrm flipV="1">
            <a:off x="11769279" y="8707529"/>
            <a:ext cx="670134"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4687162" y="4011910"/>
            <a:ext cx="460719" cy="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5161843" y="5017114"/>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5161843" y="4416783"/>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pic>
        <p:nvPicPr>
          <p:cNvPr id="106" name="Picture Placeholder 7" descr="Shape&#10;&#10;Description automatically generated with medium confidence">
            <a:extLst>
              <a:ext uri="{FF2B5EF4-FFF2-40B4-BE49-F238E27FC236}">
                <a16:creationId xmlns:a16="http://schemas.microsoft.com/office/drawing/2014/main" id="{5368BA0C-0FC1-4581-A4D2-4CD524693C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7672050" y="9159875"/>
            <a:ext cx="2413779" cy="746673"/>
          </a:xfrm>
          <a:prstGeom prst="rect">
            <a:avLst/>
          </a:prstGeom>
        </p:spPr>
      </p:pic>
      <p:sp>
        <p:nvSpPr>
          <p:cNvPr id="124" name="Title 1">
            <a:extLst>
              <a:ext uri="{FF2B5EF4-FFF2-40B4-BE49-F238E27FC236}">
                <a16:creationId xmlns:a16="http://schemas.microsoft.com/office/drawing/2014/main" id="{366AF220-0330-4899-AFD0-6E44645F9452}"/>
              </a:ext>
            </a:extLst>
          </p:cNvPr>
          <p:cNvSpPr txBox="1">
            <a:spLocks/>
          </p:cNvSpPr>
          <p:nvPr/>
        </p:nvSpPr>
        <p:spPr>
          <a:xfrm>
            <a:off x="0" y="6412851"/>
            <a:ext cx="20104100" cy="692497"/>
          </a:xfrm>
          <a:prstGeom prst="rect">
            <a:avLst/>
          </a:prstGeom>
          <a:solidFill>
            <a:schemeClr val="bg1"/>
          </a:solidFill>
          <a:ln w="38100">
            <a:solidFill>
              <a:srgbClr val="960C34"/>
            </a:solidFill>
          </a:ln>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5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alibri"/>
                <a:ea typeface="+mj-ea"/>
                <a:cs typeface="Calibri"/>
              </a:rPr>
              <a:t>What next?  Optimising compact  15 minute cities</a:t>
            </a:r>
          </a:p>
        </p:txBody>
      </p:sp>
      <p:sp>
        <p:nvSpPr>
          <p:cNvPr id="98" name="Rectangle 97">
            <a:extLst>
              <a:ext uri="{FF2B5EF4-FFF2-40B4-BE49-F238E27FC236}">
                <a16:creationId xmlns:a16="http://schemas.microsoft.com/office/drawing/2014/main" id="{867B9918-CD9C-4B19-A930-D795CA2874B7}"/>
              </a:ext>
            </a:extLst>
          </p:cNvPr>
          <p:cNvSpPr/>
          <p:nvPr/>
        </p:nvSpPr>
        <p:spPr>
          <a:xfrm>
            <a:off x="3512996" y="2109181"/>
            <a:ext cx="1470956" cy="456502"/>
          </a:xfrm>
          <a:prstGeom prst="rect">
            <a:avLst/>
          </a:prstGeom>
          <a:solidFill>
            <a:srgbClr val="FFFFFF"/>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solidFill>
                    <a:prstClr val="white"/>
                  </a:solidFill>
                </a:ln>
                <a:solidFill>
                  <a:srgbClr val="960C34"/>
                </a:solidFill>
                <a:effectLst>
                  <a:outerShdw blurRad="38100" dist="38100" dir="2700000" algn="tl">
                    <a:srgbClr val="000000">
                      <a:alpha val="43137"/>
                    </a:srgbClr>
                  </a:outerShdw>
                </a:effectLst>
                <a:uLnTx/>
                <a:uFillTx/>
                <a:latin typeface="Calibri"/>
                <a:ea typeface="+mn-ea"/>
                <a:cs typeface="+mn-cs"/>
              </a:rPr>
              <a:t>8Ds</a:t>
            </a:r>
          </a:p>
        </p:txBody>
      </p:sp>
    </p:spTree>
    <p:extLst>
      <p:ext uri="{BB962C8B-B14F-4D97-AF65-F5344CB8AC3E}">
        <p14:creationId xmlns:p14="http://schemas.microsoft.com/office/powerpoint/2010/main" val="218372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p:cNvCxnSpPr>
            <a:cxnSpLocks/>
            <a:endCxn id="167" idx="1"/>
          </p:cNvCxnSpPr>
          <p:nvPr/>
        </p:nvCxnSpPr>
        <p:spPr>
          <a:xfrm flipV="1">
            <a:off x="12048018" y="6939855"/>
            <a:ext cx="4137989" cy="48857"/>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13353752" y="6939855"/>
            <a:ext cx="0" cy="115322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36" name="Rounded Rectangle 135"/>
          <p:cNvSpPr/>
          <p:nvPr/>
        </p:nvSpPr>
        <p:spPr>
          <a:xfrm>
            <a:off x="9070116" y="1689699"/>
            <a:ext cx="2694506" cy="8223797"/>
          </a:xfrm>
          <a:prstGeom prst="roundRect">
            <a:avLst>
              <a:gd name="adj" fmla="val 1859"/>
            </a:avLst>
          </a:prstGeom>
          <a:solidFill>
            <a:schemeClr val="bg1"/>
          </a:solidFill>
          <a:ln w="12700">
            <a:solidFill>
              <a:srgbClr val="00447C"/>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51" name="Straight Arrow Connector 150"/>
          <p:cNvCxnSpPr/>
          <p:nvPr/>
        </p:nvCxnSpPr>
        <p:spPr>
          <a:xfrm>
            <a:off x="10417369" y="6713994"/>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570514" y="5721590"/>
            <a:ext cx="390911" cy="0"/>
          </a:xfrm>
          <a:prstGeom prst="straightConnector1">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3" name="Elbow Connector 132"/>
          <p:cNvCxnSpPr/>
          <p:nvPr/>
        </p:nvCxnSpPr>
        <p:spPr>
          <a:xfrm>
            <a:off x="5561207" y="5892875"/>
            <a:ext cx="395750" cy="1918235"/>
          </a:xfrm>
          <a:prstGeom prst="bentConnector3">
            <a:avLst>
              <a:gd name="adj1" fmla="val 40735"/>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201769" y="723489"/>
            <a:ext cx="2340822" cy="98017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Urban &amp; transport planning &amp; design interventions</a:t>
            </a:r>
          </a:p>
        </p:txBody>
      </p:sp>
      <p:sp>
        <p:nvSpPr>
          <p:cNvPr id="11" name="Rounded Rectangle 10"/>
          <p:cNvSpPr/>
          <p:nvPr/>
        </p:nvSpPr>
        <p:spPr>
          <a:xfrm>
            <a:off x="5966082"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Transport mode &amp;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daily living outcomes</a:t>
            </a:r>
          </a:p>
        </p:txBody>
      </p:sp>
      <p:sp>
        <p:nvSpPr>
          <p:cNvPr id="12" name="Rounded Rectangle 11"/>
          <p:cNvSpPr/>
          <p:nvPr/>
        </p:nvSpPr>
        <p:spPr>
          <a:xfrm>
            <a:off x="906546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Risk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exposures</a:t>
            </a:r>
          </a:p>
        </p:txBody>
      </p:sp>
      <p:sp>
        <p:nvSpPr>
          <p:cNvPr id="13" name="Rounded Rectangle 12"/>
          <p:cNvSpPr/>
          <p:nvPr/>
        </p:nvSpPr>
        <p:spPr>
          <a:xfrm>
            <a:off x="11880850" y="723489"/>
            <a:ext cx="4002071" cy="791500"/>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Intermediary outcomes and environmental change</a:t>
            </a:r>
          </a:p>
        </p:txBody>
      </p:sp>
      <p:sp>
        <p:nvSpPr>
          <p:cNvPr id="14" name="Rounded Rectangle 13"/>
          <p:cNvSpPr/>
          <p:nvPr/>
        </p:nvSpPr>
        <p:spPr>
          <a:xfrm>
            <a:off x="16041742"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Injury &amp;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disease outcomes</a:t>
            </a:r>
          </a:p>
        </p:txBody>
      </p:sp>
      <p:sp>
        <p:nvSpPr>
          <p:cNvPr id="24" name="Rounded Rectangle 23"/>
          <p:cNvSpPr/>
          <p:nvPr/>
        </p:nvSpPr>
        <p:spPr>
          <a:xfrm>
            <a:off x="3197111" y="2166711"/>
            <a:ext cx="2364094" cy="7739837"/>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sp>
        <p:nvSpPr>
          <p:cNvPr id="25" name="Rounded Rectangle 24"/>
          <p:cNvSpPr/>
          <p:nvPr/>
        </p:nvSpPr>
        <p:spPr>
          <a:xfrm>
            <a:off x="3341382" y="2700360"/>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Destination accessibility</a:t>
            </a:r>
          </a:p>
        </p:txBody>
      </p:sp>
      <p:sp>
        <p:nvSpPr>
          <p:cNvPr id="26" name="Rounded Rectangle 25"/>
          <p:cNvSpPr/>
          <p:nvPr/>
        </p:nvSpPr>
        <p:spPr>
          <a:xfrm>
            <a:off x="3341382" y="3364514"/>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Distribution of employment</a:t>
            </a:r>
          </a:p>
        </p:txBody>
      </p:sp>
      <p:sp>
        <p:nvSpPr>
          <p:cNvPr id="27" name="Rounded Rectangle 26"/>
          <p:cNvSpPr/>
          <p:nvPr/>
        </p:nvSpPr>
        <p:spPr>
          <a:xfrm>
            <a:off x="3341382" y="4028668"/>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Demand management</a:t>
            </a:r>
          </a:p>
        </p:txBody>
      </p:sp>
      <p:sp>
        <p:nvSpPr>
          <p:cNvPr id="28" name="Rounded Rectangle 27"/>
          <p:cNvSpPr/>
          <p:nvPr/>
        </p:nvSpPr>
        <p:spPr>
          <a:xfrm>
            <a:off x="3341382" y="557847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Design</a:t>
            </a:r>
          </a:p>
        </p:txBody>
      </p:sp>
      <p:sp>
        <p:nvSpPr>
          <p:cNvPr id="29" name="Rounded Rectangle 28"/>
          <p:cNvSpPr/>
          <p:nvPr/>
        </p:nvSpPr>
        <p:spPr>
          <a:xfrm>
            <a:off x="3341382" y="618807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Density</a:t>
            </a:r>
          </a:p>
        </p:txBody>
      </p:sp>
      <p:sp>
        <p:nvSpPr>
          <p:cNvPr id="30" name="Rounded Rectangle 29"/>
          <p:cNvSpPr/>
          <p:nvPr/>
        </p:nvSpPr>
        <p:spPr>
          <a:xfrm>
            <a:off x="3341382" y="748347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Distance to transit</a:t>
            </a:r>
          </a:p>
        </p:txBody>
      </p:sp>
      <p:sp>
        <p:nvSpPr>
          <p:cNvPr id="31" name="Rounded Rectangle 30"/>
          <p:cNvSpPr/>
          <p:nvPr/>
        </p:nvSpPr>
        <p:spPr>
          <a:xfrm>
            <a:off x="3341382" y="809307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Diversity</a:t>
            </a:r>
          </a:p>
        </p:txBody>
      </p:sp>
      <p:sp>
        <p:nvSpPr>
          <p:cNvPr id="32" name="Rounded Rectangle 31"/>
          <p:cNvSpPr/>
          <p:nvPr/>
        </p:nvSpPr>
        <p:spPr>
          <a:xfrm>
            <a:off x="3341382" y="870267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Desirability</a:t>
            </a:r>
          </a:p>
        </p:txBody>
      </p:sp>
      <p:sp>
        <p:nvSpPr>
          <p:cNvPr id="33" name="Rounded Rectangle 32"/>
          <p:cNvSpPr/>
          <p:nvPr/>
        </p:nvSpPr>
        <p:spPr>
          <a:xfrm>
            <a:off x="3341381" y="2225675"/>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Regional Planning</a:t>
            </a:r>
          </a:p>
        </p:txBody>
      </p:sp>
      <p:sp>
        <p:nvSpPr>
          <p:cNvPr id="34" name="Rounded Rectangle 33"/>
          <p:cNvSpPr/>
          <p:nvPr/>
        </p:nvSpPr>
        <p:spPr>
          <a:xfrm>
            <a:off x="3341381" y="5197475"/>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Local urban design</a:t>
            </a:r>
          </a:p>
        </p:txBody>
      </p:sp>
      <p:sp>
        <p:nvSpPr>
          <p:cNvPr id="38" name="Rounded Rectangle 37"/>
          <p:cNvSpPr/>
          <p:nvPr/>
        </p:nvSpPr>
        <p:spPr>
          <a:xfrm>
            <a:off x="5966082" y="1658886"/>
            <a:ext cx="2694506" cy="2443995"/>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sp>
        <p:nvSpPr>
          <p:cNvPr id="39" name="Rounded Rectangle 38"/>
          <p:cNvSpPr/>
          <p:nvPr/>
        </p:nvSpPr>
        <p:spPr>
          <a:xfrm>
            <a:off x="6105695" y="2134725"/>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Private motor vehicle</a:t>
            </a:r>
          </a:p>
        </p:txBody>
      </p:sp>
      <p:sp>
        <p:nvSpPr>
          <p:cNvPr id="40" name="Rounded Rectangle 39"/>
          <p:cNvSpPr/>
          <p:nvPr/>
        </p:nvSpPr>
        <p:spPr>
          <a:xfrm>
            <a:off x="6105695" y="2606675"/>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Public transport</a:t>
            </a:r>
          </a:p>
        </p:txBody>
      </p:sp>
      <p:sp>
        <p:nvSpPr>
          <p:cNvPr id="41" name="Rounded Rectangle 40"/>
          <p:cNvSpPr/>
          <p:nvPr/>
        </p:nvSpPr>
        <p:spPr>
          <a:xfrm>
            <a:off x="6105695" y="3125325"/>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Cycling</a:t>
            </a:r>
          </a:p>
        </p:txBody>
      </p:sp>
      <p:sp>
        <p:nvSpPr>
          <p:cNvPr id="42" name="Rounded Rectangle 41"/>
          <p:cNvSpPr/>
          <p:nvPr/>
        </p:nvSpPr>
        <p:spPr>
          <a:xfrm>
            <a:off x="6077771" y="1728691"/>
            <a:ext cx="2564198" cy="337960"/>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Transport mode outcomes</a:t>
            </a:r>
          </a:p>
        </p:txBody>
      </p:sp>
      <p:sp>
        <p:nvSpPr>
          <p:cNvPr id="44" name="Rounded Rectangle 43"/>
          <p:cNvSpPr/>
          <p:nvPr/>
        </p:nvSpPr>
        <p:spPr>
          <a:xfrm>
            <a:off x="6105695" y="3597275"/>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Walking</a:t>
            </a:r>
          </a:p>
        </p:txBody>
      </p:sp>
      <p:sp>
        <p:nvSpPr>
          <p:cNvPr id="51" name="Rounded Rectangle 50"/>
          <p:cNvSpPr/>
          <p:nvPr/>
        </p:nvSpPr>
        <p:spPr>
          <a:xfrm>
            <a:off x="5966082" y="4221022"/>
            <a:ext cx="2694506" cy="1948148"/>
          </a:xfrm>
          <a:prstGeom prst="roundRect">
            <a:avLst>
              <a:gd name="adj" fmla="val 1859"/>
            </a:avLst>
          </a:prstGeom>
          <a:no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sp>
        <p:nvSpPr>
          <p:cNvPr id="52" name="Rounded Rectangle 51"/>
          <p:cNvSpPr/>
          <p:nvPr/>
        </p:nvSpPr>
        <p:spPr>
          <a:xfrm>
            <a:off x="6105695" y="4630554"/>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Attitudes &amp; preferences</a:t>
            </a:r>
          </a:p>
        </p:txBody>
      </p:sp>
      <p:sp>
        <p:nvSpPr>
          <p:cNvPr id="53" name="Rounded Rectangle 52"/>
          <p:cNvSpPr/>
          <p:nvPr/>
        </p:nvSpPr>
        <p:spPr>
          <a:xfrm>
            <a:off x="6105695" y="5129168"/>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Social &amp; cultural norms</a:t>
            </a:r>
          </a:p>
        </p:txBody>
      </p:sp>
      <p:sp>
        <p:nvSpPr>
          <p:cNvPr id="54" name="Rounded Rectangle 53"/>
          <p:cNvSpPr/>
          <p:nvPr/>
        </p:nvSpPr>
        <p:spPr>
          <a:xfrm>
            <a:off x="6105695" y="5627783"/>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Mobility needs</a:t>
            </a:r>
          </a:p>
        </p:txBody>
      </p:sp>
      <p:sp>
        <p:nvSpPr>
          <p:cNvPr id="55" name="Rounded Rectangle 54"/>
          <p:cNvSpPr/>
          <p:nvPr/>
        </p:nvSpPr>
        <p:spPr>
          <a:xfrm>
            <a:off x="6133617" y="4286175"/>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Demand</a:t>
            </a:r>
          </a:p>
        </p:txBody>
      </p:sp>
      <p:cxnSp>
        <p:nvCxnSpPr>
          <p:cNvPr id="70" name="Elbow Connector 69"/>
          <p:cNvCxnSpPr/>
          <p:nvPr/>
        </p:nvCxnSpPr>
        <p:spPr>
          <a:xfrm flipV="1">
            <a:off x="5561207" y="3640473"/>
            <a:ext cx="395750" cy="1918235"/>
          </a:xfrm>
          <a:prstGeom prst="bentConnector3">
            <a:avLst>
              <a:gd name="adj1" fmla="val 40735"/>
            </a:avLst>
          </a:prstGeom>
          <a:ln>
            <a:solidFill>
              <a:srgbClr val="8497B0"/>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8669895" y="7806458"/>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9209729" y="1920875"/>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a:t>
            </a:r>
          </a:p>
        </p:txBody>
      </p:sp>
      <p:sp>
        <p:nvSpPr>
          <p:cNvPr id="138" name="Rounded Rectangle 137"/>
          <p:cNvSpPr/>
          <p:nvPr/>
        </p:nvSpPr>
        <p:spPr>
          <a:xfrm>
            <a:off x="9209729" y="2682875"/>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Air pollution</a:t>
            </a:r>
          </a:p>
        </p:txBody>
      </p:sp>
      <p:sp>
        <p:nvSpPr>
          <p:cNvPr id="139" name="Rounded Rectangle 138"/>
          <p:cNvSpPr/>
          <p:nvPr/>
        </p:nvSpPr>
        <p:spPr>
          <a:xfrm>
            <a:off x="9209729" y="3368675"/>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Noise</a:t>
            </a:r>
          </a:p>
        </p:txBody>
      </p:sp>
      <p:sp>
        <p:nvSpPr>
          <p:cNvPr id="140" name="Rounded Rectangle 139"/>
          <p:cNvSpPr/>
          <p:nvPr/>
        </p:nvSpPr>
        <p:spPr>
          <a:xfrm>
            <a:off x="9209729" y="625319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Social isolation</a:t>
            </a:r>
          </a:p>
        </p:txBody>
      </p:sp>
      <p:sp>
        <p:nvSpPr>
          <p:cNvPr id="141" name="Rounded Rectangle 140"/>
          <p:cNvSpPr/>
          <p:nvPr/>
        </p:nvSpPr>
        <p:spPr>
          <a:xfrm>
            <a:off x="9209729" y="701519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Personal safety</a:t>
            </a:r>
          </a:p>
        </p:txBody>
      </p:sp>
      <p:sp>
        <p:nvSpPr>
          <p:cNvPr id="142" name="Rounded Rectangle 141"/>
          <p:cNvSpPr/>
          <p:nvPr/>
        </p:nvSpPr>
        <p:spPr>
          <a:xfrm>
            <a:off x="9209729" y="774863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Physical inactivity</a:t>
            </a:r>
          </a:p>
        </p:txBody>
      </p:sp>
      <p:sp>
        <p:nvSpPr>
          <p:cNvPr id="143" name="Rounded Rectangle 142"/>
          <p:cNvSpPr/>
          <p:nvPr/>
        </p:nvSpPr>
        <p:spPr>
          <a:xfrm>
            <a:off x="9209729" y="841278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Prolonged sitting</a:t>
            </a:r>
          </a:p>
        </p:txBody>
      </p:sp>
      <p:sp>
        <p:nvSpPr>
          <p:cNvPr id="144" name="Rounded Rectangle 143"/>
          <p:cNvSpPr/>
          <p:nvPr/>
        </p:nvSpPr>
        <p:spPr>
          <a:xfrm>
            <a:off x="9209729" y="9076931"/>
            <a:ext cx="2415280" cy="779825"/>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Unhealthy diet &amp; unsafe alcohol consumption</a:t>
            </a:r>
          </a:p>
        </p:txBody>
      </p:sp>
      <p:cxnSp>
        <p:nvCxnSpPr>
          <p:cNvPr id="145" name="Straight Arrow Connector 144"/>
          <p:cNvCxnSpPr/>
          <p:nvPr/>
        </p:nvCxnSpPr>
        <p:spPr>
          <a:xfrm>
            <a:off x="8669895" y="2938660"/>
            <a:ext cx="362991" cy="0"/>
          </a:xfrm>
          <a:prstGeom prst="straightConnector1">
            <a:avLst/>
          </a:prstGeom>
          <a:ln>
            <a:solidFill>
              <a:srgbClr val="8497B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10410392" y="2378075"/>
            <a:ext cx="2" cy="375191"/>
          </a:xfrm>
          <a:prstGeom prst="straightConnector1">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10417369" y="7299874"/>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sp>
        <p:nvSpPr>
          <p:cNvPr id="160" name="Rounded Rectangle 159"/>
          <p:cNvSpPr/>
          <p:nvPr/>
        </p:nvSpPr>
        <p:spPr>
          <a:xfrm>
            <a:off x="12020462" y="1909793"/>
            <a:ext cx="2222588"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 incidents</a:t>
            </a:r>
          </a:p>
        </p:txBody>
      </p:sp>
      <p:sp>
        <p:nvSpPr>
          <p:cNvPr id="163" name="Rounded Rectangle 162"/>
          <p:cNvSpPr/>
          <p:nvPr/>
        </p:nvSpPr>
        <p:spPr>
          <a:xfrm>
            <a:off x="16181352" y="190979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Road trauma</a:t>
            </a:r>
          </a:p>
        </p:txBody>
      </p:sp>
      <p:sp>
        <p:nvSpPr>
          <p:cNvPr id="164" name="Rounded Rectangle 163"/>
          <p:cNvSpPr/>
          <p:nvPr/>
        </p:nvSpPr>
        <p:spPr>
          <a:xfrm>
            <a:off x="16181352" y="3140075"/>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Respiratory disease</a:t>
            </a:r>
          </a:p>
        </p:txBody>
      </p:sp>
      <p:sp>
        <p:nvSpPr>
          <p:cNvPr id="165" name="Rounded Rectangle 164"/>
          <p:cNvSpPr/>
          <p:nvPr/>
        </p:nvSpPr>
        <p:spPr>
          <a:xfrm>
            <a:off x="16234873" y="4283075"/>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Heat stress</a:t>
            </a:r>
          </a:p>
        </p:txBody>
      </p:sp>
      <p:sp>
        <p:nvSpPr>
          <p:cNvPr id="166" name="Rounded Rectangle 165"/>
          <p:cNvSpPr/>
          <p:nvPr/>
        </p:nvSpPr>
        <p:spPr>
          <a:xfrm>
            <a:off x="16199965" y="4967348"/>
            <a:ext cx="2415280" cy="763527"/>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Vector, water-borne and zoonotic infectious disease</a:t>
            </a:r>
          </a:p>
        </p:txBody>
      </p:sp>
      <p:sp>
        <p:nvSpPr>
          <p:cNvPr id="167" name="Rounded Rectangle 166"/>
          <p:cNvSpPr/>
          <p:nvPr/>
        </p:nvSpPr>
        <p:spPr>
          <a:xfrm>
            <a:off x="16186007" y="666761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Mental illness</a:t>
            </a:r>
          </a:p>
        </p:txBody>
      </p:sp>
      <p:sp>
        <p:nvSpPr>
          <p:cNvPr id="168" name="Rounded Rectangle 167"/>
          <p:cNvSpPr/>
          <p:nvPr/>
        </p:nvSpPr>
        <p:spPr>
          <a:xfrm>
            <a:off x="16094969" y="7940675"/>
            <a:ext cx="2520273" cy="126870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Major chronic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diseases: CVD, T2 diabetes, cancer, cognitive decline</a:t>
            </a:r>
          </a:p>
        </p:txBody>
      </p:sp>
      <p:cxnSp>
        <p:nvCxnSpPr>
          <p:cNvPr id="187" name="Straight Connector 186"/>
          <p:cNvCxnSpPr>
            <a:cxnSpLocks/>
          </p:cNvCxnSpPr>
          <p:nvPr/>
        </p:nvCxnSpPr>
        <p:spPr>
          <a:xfrm>
            <a:off x="14554492" y="8498557"/>
            <a:ext cx="1540478" cy="0"/>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7837738" y="438886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p:cNvCxnSpPr>
          <p:nvPr/>
        </p:nvCxnSpPr>
        <p:spPr>
          <a:xfrm>
            <a:off x="11792703" y="3684557"/>
            <a:ext cx="255315"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cxnSpLocks/>
            <a:stCxn id="160" idx="3"/>
            <a:endCxn id="163" idx="1"/>
          </p:cNvCxnSpPr>
          <p:nvPr/>
        </p:nvCxnSpPr>
        <p:spPr>
          <a:xfrm>
            <a:off x="14243050" y="2182034"/>
            <a:ext cx="1938302"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cxnSpLocks/>
            <a:endCxn id="160" idx="1"/>
          </p:cNvCxnSpPr>
          <p:nvPr/>
        </p:nvCxnSpPr>
        <p:spPr>
          <a:xfrm flipV="1">
            <a:off x="11448052" y="2182034"/>
            <a:ext cx="572410" cy="2326"/>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sp>
        <p:nvSpPr>
          <p:cNvPr id="109" name="Freeform 108"/>
          <p:cNvSpPr/>
          <p:nvPr/>
        </p:nvSpPr>
        <p:spPr>
          <a:xfrm>
            <a:off x="11759969" y="6619643"/>
            <a:ext cx="232686" cy="635232"/>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1" i="0" u="none" strike="noStrike" kern="1200" cap="none" spc="0" normalizeH="0" baseline="0" noProof="0">
              <a:ln>
                <a:noFill/>
              </a:ln>
              <a:solidFill>
                <a:prstClr val="black"/>
              </a:solidFill>
              <a:effectLst/>
              <a:uLnTx/>
              <a:uFillTx/>
              <a:latin typeface="Calibri"/>
              <a:ea typeface="+mn-ea"/>
              <a:cs typeface="+mn-cs"/>
            </a:endParaRPr>
          </a:p>
        </p:txBody>
      </p:sp>
      <p:cxnSp>
        <p:nvCxnSpPr>
          <p:cNvPr id="116" name="Straight Arrow Connector 115"/>
          <p:cNvCxnSpPr/>
          <p:nvPr/>
        </p:nvCxnSpPr>
        <p:spPr>
          <a:xfrm>
            <a:off x="8669895" y="5705300"/>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235" name="Rounded Rectangle 234"/>
          <p:cNvSpPr/>
          <p:nvPr/>
        </p:nvSpPr>
        <p:spPr>
          <a:xfrm rot="16200000">
            <a:off x="15740046" y="4655372"/>
            <a:ext cx="7340083" cy="1106369"/>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8300" tIns="75390" rIns="158300" bIns="75390" spcCol="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Shaker 2 Lancet Regular"/>
                <a:ea typeface="+mn-ea"/>
                <a:cs typeface="+mn-cs"/>
              </a:rPr>
              <a:t> </a:t>
            </a:r>
            <a:r>
              <a:rPr kumimoji="0" lang="en-AU" sz="1800" b="1" i="0" u="none" strike="noStrike" kern="1200" cap="none" spc="0" normalizeH="0" baseline="0" noProof="0" dirty="0">
                <a:ln>
                  <a:noFill/>
                </a:ln>
                <a:solidFill>
                  <a:prstClr val="white"/>
                </a:solidFill>
                <a:effectLst/>
                <a:uLnTx/>
                <a:uFillTx/>
                <a:latin typeface="Calibri"/>
                <a:ea typeface="+mn-ea"/>
                <a:cs typeface="+mn-cs"/>
              </a:rPr>
              <a:t>Sustainable development, urban liveability, ecosystem, planetary and human health and wellbeing, equity and quality of life </a:t>
            </a:r>
          </a:p>
        </p:txBody>
      </p:sp>
      <p:cxnSp>
        <p:nvCxnSpPr>
          <p:cNvPr id="89" name="Straight Arrow Connector 88"/>
          <p:cNvCxnSpPr/>
          <p:nvPr/>
        </p:nvCxnSpPr>
        <p:spPr>
          <a:xfrm>
            <a:off x="7328943" y="6177747"/>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cxnSpLocks/>
          </p:cNvCxnSpPr>
          <p:nvPr/>
        </p:nvCxnSpPr>
        <p:spPr>
          <a:xfrm>
            <a:off x="7328943" y="4054475"/>
            <a:ext cx="0" cy="1508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93" name="Rounded Rectangle 92"/>
          <p:cNvSpPr/>
          <p:nvPr/>
        </p:nvSpPr>
        <p:spPr>
          <a:xfrm>
            <a:off x="404874" y="726378"/>
            <a:ext cx="2357953" cy="963321"/>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Urban system</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policies</a:t>
            </a:r>
          </a:p>
        </p:txBody>
      </p:sp>
      <p:sp>
        <p:nvSpPr>
          <p:cNvPr id="94" name="Rounded Rectangle 93"/>
          <p:cNvSpPr/>
          <p:nvPr/>
        </p:nvSpPr>
        <p:spPr>
          <a:xfrm>
            <a:off x="607418" y="2759359"/>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Transport</a:t>
            </a:r>
          </a:p>
        </p:txBody>
      </p:sp>
      <p:sp>
        <p:nvSpPr>
          <p:cNvPr id="95" name="Rounded Rectangle 94"/>
          <p:cNvSpPr/>
          <p:nvPr/>
        </p:nvSpPr>
        <p:spPr>
          <a:xfrm>
            <a:off x="607418" y="3417838"/>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health services</a:t>
            </a:r>
          </a:p>
        </p:txBody>
      </p:sp>
      <p:sp>
        <p:nvSpPr>
          <p:cNvPr id="96" name="Rounded Rectangle 95"/>
          <p:cNvSpPr/>
          <p:nvPr/>
        </p:nvSpPr>
        <p:spPr>
          <a:xfrm>
            <a:off x="607418" y="4076318"/>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Education</a:t>
            </a:r>
          </a:p>
        </p:txBody>
      </p:sp>
      <p:sp>
        <p:nvSpPr>
          <p:cNvPr id="100" name="Rounded Rectangle 99"/>
          <p:cNvSpPr/>
          <p:nvPr/>
        </p:nvSpPr>
        <p:spPr>
          <a:xfrm>
            <a:off x="607418" y="4734796"/>
            <a:ext cx="1975402" cy="841747"/>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&amp; economic development</a:t>
            </a:r>
          </a:p>
        </p:txBody>
      </p:sp>
      <p:sp>
        <p:nvSpPr>
          <p:cNvPr id="101" name="Rounded Rectangle 100"/>
          <p:cNvSpPr/>
          <p:nvPr/>
        </p:nvSpPr>
        <p:spPr>
          <a:xfrm>
            <a:off x="607418" y="5733341"/>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Land use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&amp; urban design</a:t>
            </a:r>
          </a:p>
        </p:txBody>
      </p:sp>
      <p:sp>
        <p:nvSpPr>
          <p:cNvPr id="102" name="Rounded Rectangle 101"/>
          <p:cNvSpPr/>
          <p:nvPr/>
        </p:nvSpPr>
        <p:spPr>
          <a:xfrm>
            <a:off x="607418" y="6391818"/>
            <a:ext cx="1975402" cy="515686"/>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Housing</a:t>
            </a:r>
          </a:p>
        </p:txBody>
      </p:sp>
      <p:sp>
        <p:nvSpPr>
          <p:cNvPr id="103" name="Rounded Rectangle 102"/>
          <p:cNvSpPr/>
          <p:nvPr/>
        </p:nvSpPr>
        <p:spPr>
          <a:xfrm>
            <a:off x="607418" y="7050297"/>
            <a:ext cx="1975402" cy="674255"/>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Public open space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&amp; recreation</a:t>
            </a:r>
          </a:p>
        </p:txBody>
      </p:sp>
      <p:sp>
        <p:nvSpPr>
          <p:cNvPr id="104" name="Rounded Rectangle 103"/>
          <p:cNvSpPr/>
          <p:nvPr/>
        </p:nvSpPr>
        <p:spPr>
          <a:xfrm>
            <a:off x="607418" y="8567989"/>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Public safety</a:t>
            </a:r>
          </a:p>
        </p:txBody>
      </p:sp>
      <p:sp>
        <p:nvSpPr>
          <p:cNvPr id="110" name="Rounded Rectangle 109"/>
          <p:cNvSpPr/>
          <p:nvPr/>
        </p:nvSpPr>
        <p:spPr>
          <a:xfrm>
            <a:off x="404874" y="2574185"/>
            <a:ext cx="2360842" cy="7387409"/>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12" name="Straight Arrow Connector 111"/>
          <p:cNvCxnSpPr/>
          <p:nvPr/>
        </p:nvCxnSpPr>
        <p:spPr>
          <a:xfrm>
            <a:off x="2764316" y="4786191"/>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11759968" y="8049023"/>
            <a:ext cx="279224" cy="1345548"/>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1" i="0" u="none" strike="noStrike" kern="1200" cap="none" spc="0" normalizeH="0" baseline="0" noProof="0">
              <a:ln>
                <a:noFill/>
              </a:ln>
              <a:solidFill>
                <a:prstClr val="black"/>
              </a:solidFill>
              <a:effectLst/>
              <a:uLnTx/>
              <a:uFillTx/>
              <a:latin typeface="Calibri"/>
              <a:ea typeface="+mn-ea"/>
              <a:cs typeface="+mn-cs"/>
            </a:endParaRPr>
          </a:p>
        </p:txBody>
      </p:sp>
      <p:cxnSp>
        <p:nvCxnSpPr>
          <p:cNvPr id="147" name="Straight Connector 146"/>
          <p:cNvCxnSpPr/>
          <p:nvPr/>
        </p:nvCxnSpPr>
        <p:spPr>
          <a:xfrm flipV="1">
            <a:off x="11769279" y="8707529"/>
            <a:ext cx="670134"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6D159C59-C01B-4C9C-A297-2F59E4011AF8}"/>
              </a:ext>
            </a:extLst>
          </p:cNvPr>
          <p:cNvCxnSpPr>
            <a:cxnSpLocks/>
          </p:cNvCxnSpPr>
          <p:nvPr/>
        </p:nvCxnSpPr>
        <p:spPr>
          <a:xfrm>
            <a:off x="2508250" y="1997075"/>
            <a:ext cx="3457832"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14" name="Rounded Rectangle 103">
            <a:extLst>
              <a:ext uri="{FF2B5EF4-FFF2-40B4-BE49-F238E27FC236}">
                <a16:creationId xmlns:a16="http://schemas.microsoft.com/office/drawing/2014/main" id="{0A79F004-FDDD-4944-8056-4067DCF31C32}"/>
              </a:ext>
            </a:extLst>
          </p:cNvPr>
          <p:cNvSpPr/>
          <p:nvPr/>
        </p:nvSpPr>
        <p:spPr>
          <a:xfrm>
            <a:off x="592607" y="9236075"/>
            <a:ext cx="2069329" cy="636234"/>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Good &amp; integrated governance</a:t>
            </a:r>
          </a:p>
        </p:txBody>
      </p:sp>
      <p:sp>
        <p:nvSpPr>
          <p:cNvPr id="115" name="Rounded Rectangle 102">
            <a:extLst>
              <a:ext uri="{FF2B5EF4-FFF2-40B4-BE49-F238E27FC236}">
                <a16:creationId xmlns:a16="http://schemas.microsoft.com/office/drawing/2014/main" id="{F1A5924A-E6B6-4831-9BB6-5A06275387DB}"/>
              </a:ext>
            </a:extLst>
          </p:cNvPr>
          <p:cNvSpPr/>
          <p:nvPr/>
        </p:nvSpPr>
        <p:spPr>
          <a:xfrm>
            <a:off x="594320" y="7824907"/>
            <a:ext cx="1974541" cy="618752"/>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4" b="1" i="0" u="none" strike="noStrike" kern="1200" cap="none" spc="0" normalizeH="0" baseline="0" noProof="0" dirty="0">
                <a:ln>
                  <a:noFill/>
                </a:ln>
                <a:solidFill>
                  <a:prstClr val="black"/>
                </a:solidFill>
                <a:effectLst/>
                <a:uLnTx/>
                <a:uFillTx/>
                <a:latin typeface="Arial"/>
                <a:ea typeface="+mn-ea"/>
                <a:cs typeface="+mn-cs"/>
              </a:rPr>
              <a:t>Nature-based solutions</a:t>
            </a:r>
          </a:p>
        </p:txBody>
      </p:sp>
      <p:sp>
        <p:nvSpPr>
          <p:cNvPr id="118" name="Rounded Rectangle 26">
            <a:extLst>
              <a:ext uri="{FF2B5EF4-FFF2-40B4-BE49-F238E27FC236}">
                <a16:creationId xmlns:a16="http://schemas.microsoft.com/office/drawing/2014/main" id="{33E90003-DF9A-4A89-B254-3BC081A80179}"/>
              </a:ext>
            </a:extLst>
          </p:cNvPr>
          <p:cNvSpPr/>
          <p:nvPr/>
        </p:nvSpPr>
        <p:spPr>
          <a:xfrm>
            <a:off x="3346450" y="4664075"/>
            <a:ext cx="2103479" cy="54448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Disaster mitigation</a:t>
            </a:r>
          </a:p>
        </p:txBody>
      </p:sp>
      <p:sp>
        <p:nvSpPr>
          <p:cNvPr id="125" name="Rounded Rectangle 31">
            <a:extLst>
              <a:ext uri="{FF2B5EF4-FFF2-40B4-BE49-F238E27FC236}">
                <a16:creationId xmlns:a16="http://schemas.microsoft.com/office/drawing/2014/main" id="{90800617-A7EB-4105-BD0C-F5380279E272}"/>
              </a:ext>
            </a:extLst>
          </p:cNvPr>
          <p:cNvSpPr/>
          <p:nvPr/>
        </p:nvSpPr>
        <p:spPr>
          <a:xfrm>
            <a:off x="3351368" y="9312275"/>
            <a:ext cx="2103479" cy="54448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Distributed</a:t>
            </a:r>
          </a:p>
        </p:txBody>
      </p:sp>
      <p:sp>
        <p:nvSpPr>
          <p:cNvPr id="126" name="Rounded Rectangle 29">
            <a:extLst>
              <a:ext uri="{FF2B5EF4-FFF2-40B4-BE49-F238E27FC236}">
                <a16:creationId xmlns:a16="http://schemas.microsoft.com/office/drawing/2014/main" id="{B6FC8615-B0D6-4A25-848A-D8C8BF8F8DE7}"/>
              </a:ext>
            </a:extLst>
          </p:cNvPr>
          <p:cNvSpPr/>
          <p:nvPr/>
        </p:nvSpPr>
        <p:spPr>
          <a:xfrm>
            <a:off x="3341380" y="6797675"/>
            <a:ext cx="2112794" cy="604836"/>
          </a:xfrm>
          <a:prstGeom prst="roundRect">
            <a:avLst>
              <a:gd name="adj" fmla="val 6522"/>
            </a:avLst>
          </a:prstGeom>
          <a:solidFill>
            <a:schemeClr val="accent3">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1" b="1" i="0" u="none" strike="noStrike" kern="1200" cap="none" spc="0" normalizeH="0" baseline="0" noProof="0" dirty="0">
                <a:ln>
                  <a:noFill/>
                </a:ln>
                <a:solidFill>
                  <a:prstClr val="black"/>
                </a:solidFill>
                <a:effectLst/>
                <a:uLnTx/>
                <a:uFillTx/>
                <a:latin typeface="Arial"/>
                <a:ea typeface="+mn-ea"/>
                <a:cs typeface="+mn-cs"/>
              </a:rPr>
              <a:t>Destination proximity</a:t>
            </a:r>
            <a:r>
              <a:rPr kumimoji="0" lang="en-US" sz="1501" b="1" i="0" u="none" strike="noStrike" kern="1200" cap="none" spc="0" normalizeH="0" baseline="30000" noProof="0" dirty="0">
                <a:ln>
                  <a:noFill/>
                </a:ln>
                <a:solidFill>
                  <a:prstClr val="black"/>
                </a:solidFill>
                <a:effectLst/>
                <a:uLnTx/>
                <a:uFillTx/>
                <a:latin typeface="Arial"/>
                <a:ea typeface="+mn-ea"/>
                <a:cs typeface="+mn-cs"/>
              </a:rPr>
              <a:t> </a:t>
            </a:r>
            <a:endParaRPr kumimoji="0" lang="en-US" sz="1501" b="1" i="0" u="none" strike="noStrike" kern="1200" cap="none" spc="0" normalizeH="0" baseline="0" noProof="0" dirty="0">
              <a:ln>
                <a:noFill/>
              </a:ln>
              <a:solidFill>
                <a:prstClr val="black"/>
              </a:solidFill>
              <a:effectLst/>
              <a:uLnTx/>
              <a:uFillTx/>
              <a:latin typeface="Arial"/>
              <a:ea typeface="+mn-ea"/>
              <a:cs typeface="+mn-cs"/>
            </a:endParaRPr>
          </a:p>
        </p:txBody>
      </p:sp>
      <p:sp>
        <p:nvSpPr>
          <p:cNvPr id="170" name="Rounded Rectangle 138">
            <a:extLst>
              <a:ext uri="{FF2B5EF4-FFF2-40B4-BE49-F238E27FC236}">
                <a16:creationId xmlns:a16="http://schemas.microsoft.com/office/drawing/2014/main" id="{0614DBD2-B95F-4D86-9603-9564B72EE5A3}"/>
              </a:ext>
            </a:extLst>
          </p:cNvPr>
          <p:cNvSpPr/>
          <p:nvPr/>
        </p:nvSpPr>
        <p:spPr>
          <a:xfrm>
            <a:off x="9180050" y="4054475"/>
            <a:ext cx="2415280" cy="554619"/>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Heat islands</a:t>
            </a:r>
          </a:p>
        </p:txBody>
      </p:sp>
      <p:sp>
        <p:nvSpPr>
          <p:cNvPr id="171" name="Rounded Rectangle 138">
            <a:extLst>
              <a:ext uri="{FF2B5EF4-FFF2-40B4-BE49-F238E27FC236}">
                <a16:creationId xmlns:a16="http://schemas.microsoft.com/office/drawing/2014/main" id="{770DFE89-E82A-4B48-94A5-4742990E3682}"/>
              </a:ext>
            </a:extLst>
          </p:cNvPr>
          <p:cNvSpPr/>
          <p:nvPr/>
        </p:nvSpPr>
        <p:spPr>
          <a:xfrm>
            <a:off x="9185329" y="4816475"/>
            <a:ext cx="2439679" cy="614442"/>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Biodiversity loss</a:t>
            </a:r>
          </a:p>
        </p:txBody>
      </p:sp>
      <p:sp>
        <p:nvSpPr>
          <p:cNvPr id="172" name="Rounded Rectangle 138">
            <a:extLst>
              <a:ext uri="{FF2B5EF4-FFF2-40B4-BE49-F238E27FC236}">
                <a16:creationId xmlns:a16="http://schemas.microsoft.com/office/drawing/2014/main" id="{0D16A9CB-91FD-4F56-B129-C61CADF318A1}"/>
              </a:ext>
            </a:extLst>
          </p:cNvPr>
          <p:cNvSpPr/>
          <p:nvPr/>
        </p:nvSpPr>
        <p:spPr>
          <a:xfrm>
            <a:off x="9155704" y="5578475"/>
            <a:ext cx="2469303" cy="534155"/>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Overcrowding</a:t>
            </a:r>
          </a:p>
        </p:txBody>
      </p:sp>
      <p:sp>
        <p:nvSpPr>
          <p:cNvPr id="173" name="Rounded Rectangle 165">
            <a:extLst>
              <a:ext uri="{FF2B5EF4-FFF2-40B4-BE49-F238E27FC236}">
                <a16:creationId xmlns:a16="http://schemas.microsoft.com/office/drawing/2014/main" id="{FD79AE5B-9F3A-4A9B-8D84-F7CDB2F08647}"/>
              </a:ext>
            </a:extLst>
          </p:cNvPr>
          <p:cNvSpPr/>
          <p:nvPr/>
        </p:nvSpPr>
        <p:spPr>
          <a:xfrm>
            <a:off x="16199965" y="5872193"/>
            <a:ext cx="2415280" cy="54448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Airborne Infectious disease</a:t>
            </a:r>
          </a:p>
        </p:txBody>
      </p:sp>
      <p:cxnSp>
        <p:nvCxnSpPr>
          <p:cNvPr id="174" name="Straight Connector 173">
            <a:extLst>
              <a:ext uri="{FF2B5EF4-FFF2-40B4-BE49-F238E27FC236}">
                <a16:creationId xmlns:a16="http://schemas.microsoft.com/office/drawing/2014/main" id="{08EF1C01-60EF-4376-864A-00B13ECF042E}"/>
              </a:ext>
            </a:extLst>
          </p:cNvPr>
          <p:cNvCxnSpPr>
            <a:cxnSpLocks/>
          </p:cNvCxnSpPr>
          <p:nvPr/>
        </p:nvCxnSpPr>
        <p:spPr>
          <a:xfrm>
            <a:off x="11735998" y="5985529"/>
            <a:ext cx="4417273" cy="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77" name="Rounded Rectangle 159">
            <a:extLst>
              <a:ext uri="{FF2B5EF4-FFF2-40B4-BE49-F238E27FC236}">
                <a16:creationId xmlns:a16="http://schemas.microsoft.com/office/drawing/2014/main" id="{D9355136-4B38-4379-83D7-FB28870F5503}"/>
              </a:ext>
            </a:extLst>
          </p:cNvPr>
          <p:cNvSpPr/>
          <p:nvPr/>
        </p:nvSpPr>
        <p:spPr>
          <a:xfrm>
            <a:off x="12032097" y="2525554"/>
            <a:ext cx="2222588" cy="44528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Traffic congestion</a:t>
            </a:r>
          </a:p>
        </p:txBody>
      </p:sp>
      <p:cxnSp>
        <p:nvCxnSpPr>
          <p:cNvPr id="178" name="Straight Arrow Connector 177">
            <a:extLst>
              <a:ext uri="{FF2B5EF4-FFF2-40B4-BE49-F238E27FC236}">
                <a16:creationId xmlns:a16="http://schemas.microsoft.com/office/drawing/2014/main" id="{4372524E-4D72-45D0-B61E-813426E62FEA}"/>
              </a:ext>
            </a:extLst>
          </p:cNvPr>
          <p:cNvCxnSpPr/>
          <p:nvPr/>
        </p:nvCxnSpPr>
        <p:spPr>
          <a:xfrm>
            <a:off x="14243050" y="3749675"/>
            <a:ext cx="688757"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sp>
        <p:nvSpPr>
          <p:cNvPr id="179" name="Rounded Rectangle 161">
            <a:extLst>
              <a:ext uri="{FF2B5EF4-FFF2-40B4-BE49-F238E27FC236}">
                <a16:creationId xmlns:a16="http://schemas.microsoft.com/office/drawing/2014/main" id="{D493A638-85A3-4CDA-90B5-077CE0897E97}"/>
              </a:ext>
            </a:extLst>
          </p:cNvPr>
          <p:cNvSpPr/>
          <p:nvPr/>
        </p:nvSpPr>
        <p:spPr>
          <a:xfrm>
            <a:off x="14518775" y="3316672"/>
            <a:ext cx="1634496" cy="996655"/>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Climate change</a:t>
            </a:r>
          </a:p>
        </p:txBody>
      </p:sp>
      <p:sp>
        <p:nvSpPr>
          <p:cNvPr id="180" name="Rounded Rectangle 161">
            <a:extLst>
              <a:ext uri="{FF2B5EF4-FFF2-40B4-BE49-F238E27FC236}">
                <a16:creationId xmlns:a16="http://schemas.microsoft.com/office/drawing/2014/main" id="{CAB48DCA-64BB-4328-A03E-33CD9A46C7DD}"/>
              </a:ext>
            </a:extLst>
          </p:cNvPr>
          <p:cNvSpPr/>
          <p:nvPr/>
        </p:nvSpPr>
        <p:spPr>
          <a:xfrm>
            <a:off x="14510302" y="4632873"/>
            <a:ext cx="1642969" cy="859033"/>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Extreme weather events</a:t>
            </a:r>
          </a:p>
        </p:txBody>
      </p:sp>
      <p:sp>
        <p:nvSpPr>
          <p:cNvPr id="181" name="Rounded Rectangle 161">
            <a:extLst>
              <a:ext uri="{FF2B5EF4-FFF2-40B4-BE49-F238E27FC236}">
                <a16:creationId xmlns:a16="http://schemas.microsoft.com/office/drawing/2014/main" id="{B4FD7AFE-F00B-42C9-8254-9055A36B31A3}"/>
              </a:ext>
            </a:extLst>
          </p:cNvPr>
          <p:cNvSpPr/>
          <p:nvPr/>
        </p:nvSpPr>
        <p:spPr>
          <a:xfrm>
            <a:off x="12146112" y="8015879"/>
            <a:ext cx="25840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Obesity &amp; overweight, cardio-metabolic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risk factors</a:t>
            </a:r>
          </a:p>
        </p:txBody>
      </p:sp>
      <p:sp>
        <p:nvSpPr>
          <p:cNvPr id="182" name="Rounded Rectangle 160">
            <a:extLst>
              <a:ext uri="{FF2B5EF4-FFF2-40B4-BE49-F238E27FC236}">
                <a16:creationId xmlns:a16="http://schemas.microsoft.com/office/drawing/2014/main" id="{C6A06F37-B48D-4035-9483-112ADEEF513B}"/>
              </a:ext>
            </a:extLst>
          </p:cNvPr>
          <p:cNvSpPr/>
          <p:nvPr/>
        </p:nvSpPr>
        <p:spPr>
          <a:xfrm>
            <a:off x="12020462" y="3167994"/>
            <a:ext cx="2234223" cy="1268702"/>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Greenhouse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gas &amp; particulate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matter and NO</a:t>
            </a:r>
            <a:r>
              <a:rPr kumimoji="0" lang="en-US" sz="1539" b="1" i="0" u="none" strike="noStrike" kern="1200" cap="none" spc="0" normalizeH="0" baseline="-25000" noProof="0" dirty="0">
                <a:ln>
                  <a:noFill/>
                </a:ln>
                <a:solidFill>
                  <a:prstClr val="black"/>
                </a:solidFill>
                <a:effectLst/>
                <a:uLnTx/>
                <a:uFillTx/>
                <a:latin typeface="Arial"/>
                <a:ea typeface="+mn-ea"/>
                <a:cs typeface="+mn-cs"/>
              </a:rPr>
              <a:t>2</a:t>
            </a:r>
            <a:r>
              <a:rPr kumimoji="0" lang="en-US" sz="1539" b="1" i="0" u="none" strike="noStrike" kern="1200" cap="none" spc="0" normalizeH="0" baseline="0" noProof="0" dirty="0">
                <a:ln>
                  <a:noFill/>
                </a:ln>
                <a:solidFill>
                  <a:prstClr val="black"/>
                </a:solidFill>
                <a:effectLst/>
                <a:uLnTx/>
                <a:uFillTx/>
                <a:latin typeface="Arial"/>
                <a:ea typeface="+mn-ea"/>
                <a:cs typeface="+mn-cs"/>
              </a:rPr>
              <a:t> emissions</a:t>
            </a:r>
          </a:p>
        </p:txBody>
      </p:sp>
      <p:sp>
        <p:nvSpPr>
          <p:cNvPr id="56" name="Rectangle 55">
            <a:extLst>
              <a:ext uri="{FF2B5EF4-FFF2-40B4-BE49-F238E27FC236}">
                <a16:creationId xmlns:a16="http://schemas.microsoft.com/office/drawing/2014/main" id="{CCC77495-BEC3-49B2-86C2-D311BAA85BE9}"/>
              </a:ext>
            </a:extLst>
          </p:cNvPr>
          <p:cNvSpPr/>
          <p:nvPr/>
        </p:nvSpPr>
        <p:spPr>
          <a:xfrm>
            <a:off x="0" y="9964849"/>
            <a:ext cx="20186650" cy="136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prstClr val="white"/>
              </a:solidFill>
              <a:effectLst/>
              <a:uLnTx/>
              <a:uFillTx/>
              <a:latin typeface="Calibri"/>
              <a:ea typeface="+mn-ea"/>
              <a:cs typeface="+mn-cs"/>
            </a:endParaRPr>
          </a:p>
        </p:txBody>
      </p:sp>
      <p:sp>
        <p:nvSpPr>
          <p:cNvPr id="184" name="Rounded Rectangle 118">
            <a:extLst>
              <a:ext uri="{FF2B5EF4-FFF2-40B4-BE49-F238E27FC236}">
                <a16:creationId xmlns:a16="http://schemas.microsoft.com/office/drawing/2014/main" id="{94C2A10D-11CE-46CF-8F58-7BA279E371CD}"/>
              </a:ext>
            </a:extLst>
          </p:cNvPr>
          <p:cNvSpPr/>
          <p:nvPr/>
        </p:nvSpPr>
        <p:spPr>
          <a:xfrm>
            <a:off x="5966082" y="6325680"/>
            <a:ext cx="2661666" cy="4891595"/>
          </a:xfrm>
          <a:prstGeom prst="roundRect">
            <a:avLst>
              <a:gd name="adj" fmla="val 1859"/>
            </a:avLst>
          </a:prstGeom>
          <a:solidFill>
            <a:schemeClr val="bg1"/>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1" i="0" u="none" strike="noStrike" kern="1200" cap="none" spc="0" normalizeH="0" baseline="0" noProof="0" dirty="0">
              <a:ln>
                <a:noFill/>
              </a:ln>
              <a:solidFill>
                <a:prstClr val="white"/>
              </a:solidFill>
              <a:effectLst/>
              <a:uLnTx/>
              <a:uFillTx/>
              <a:latin typeface="Arial"/>
              <a:ea typeface="+mn-ea"/>
              <a:cs typeface="+mn-cs"/>
            </a:endParaRPr>
          </a:p>
        </p:txBody>
      </p:sp>
      <p:sp>
        <p:nvSpPr>
          <p:cNvPr id="185" name="Rounded Rectangle 119">
            <a:extLst>
              <a:ext uri="{FF2B5EF4-FFF2-40B4-BE49-F238E27FC236}">
                <a16:creationId xmlns:a16="http://schemas.microsoft.com/office/drawing/2014/main" id="{7EE19082-062D-4ECE-A3EA-832D8F82C9B0}"/>
              </a:ext>
            </a:extLst>
          </p:cNvPr>
          <p:cNvSpPr/>
          <p:nvPr/>
        </p:nvSpPr>
        <p:spPr>
          <a:xfrm>
            <a:off x="6105695" y="6721477"/>
            <a:ext cx="2415280" cy="568688"/>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Employment &amp; education access</a:t>
            </a:r>
          </a:p>
        </p:txBody>
      </p:sp>
      <p:sp>
        <p:nvSpPr>
          <p:cNvPr id="186" name="Rounded Rectangle 120">
            <a:extLst>
              <a:ext uri="{FF2B5EF4-FFF2-40B4-BE49-F238E27FC236}">
                <a16:creationId xmlns:a16="http://schemas.microsoft.com/office/drawing/2014/main" id="{E8F7BEE8-6D79-4E0C-833E-0D12034EFBA6}"/>
              </a:ext>
            </a:extLst>
          </p:cNvPr>
          <p:cNvSpPr/>
          <p:nvPr/>
        </p:nvSpPr>
        <p:spPr>
          <a:xfrm>
            <a:off x="6105695" y="7397308"/>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Food &amp; health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service access</a:t>
            </a:r>
          </a:p>
        </p:txBody>
      </p:sp>
      <p:sp>
        <p:nvSpPr>
          <p:cNvPr id="188" name="Rounded Rectangle 121">
            <a:extLst>
              <a:ext uri="{FF2B5EF4-FFF2-40B4-BE49-F238E27FC236}">
                <a16:creationId xmlns:a16="http://schemas.microsoft.com/office/drawing/2014/main" id="{003C1578-E3DB-4B7F-A422-5E14CE57823A}"/>
              </a:ext>
            </a:extLst>
          </p:cNvPr>
          <p:cNvSpPr/>
          <p:nvPr/>
        </p:nvSpPr>
        <p:spPr>
          <a:xfrm>
            <a:off x="6105695" y="8056476"/>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1" i="0" u="none" strike="noStrike" kern="1200" cap="none" spc="0" normalizeH="0" baseline="0" noProof="0" dirty="0">
                <a:ln>
                  <a:noFill/>
                </a:ln>
                <a:solidFill>
                  <a:prstClr val="black"/>
                </a:solidFill>
                <a:effectLst/>
                <a:uLnTx/>
                <a:uFillTx/>
                <a:latin typeface="Arial"/>
                <a:ea typeface="+mn-ea"/>
                <a:cs typeface="+mn-cs"/>
              </a:rPr>
            </a:br>
            <a:r>
              <a:rPr kumimoji="0" lang="en-US" sz="1539" b="1" i="0" u="none" strike="noStrike" kern="1200" cap="none" spc="0" normalizeH="0" baseline="0" noProof="0" dirty="0">
                <a:ln>
                  <a:noFill/>
                </a:ln>
                <a:solidFill>
                  <a:prstClr val="black"/>
                </a:solidFill>
                <a:effectLst/>
                <a:uLnTx/>
                <a:uFillTx/>
                <a:latin typeface="Arial"/>
                <a:ea typeface="+mn-ea"/>
                <a:cs typeface="+mn-cs"/>
              </a:rPr>
              <a:t>recreational access</a:t>
            </a:r>
          </a:p>
        </p:txBody>
      </p:sp>
      <p:sp>
        <p:nvSpPr>
          <p:cNvPr id="189" name="Rounded Rectangle 122">
            <a:extLst>
              <a:ext uri="{FF2B5EF4-FFF2-40B4-BE49-F238E27FC236}">
                <a16:creationId xmlns:a16="http://schemas.microsoft.com/office/drawing/2014/main" id="{91995F10-6045-41C3-AC91-B7455CE25C5B}"/>
              </a:ext>
            </a:extLst>
          </p:cNvPr>
          <p:cNvSpPr/>
          <p:nvPr/>
        </p:nvSpPr>
        <p:spPr>
          <a:xfrm>
            <a:off x="6105695" y="6381528"/>
            <a:ext cx="2415280" cy="30072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Daily living outcomes</a:t>
            </a:r>
          </a:p>
        </p:txBody>
      </p:sp>
      <p:sp>
        <p:nvSpPr>
          <p:cNvPr id="190" name="Rounded Rectangle 121">
            <a:extLst>
              <a:ext uri="{FF2B5EF4-FFF2-40B4-BE49-F238E27FC236}">
                <a16:creationId xmlns:a16="http://schemas.microsoft.com/office/drawing/2014/main" id="{526AA61D-FC57-4EBB-B3A0-3CBED8699011}"/>
              </a:ext>
            </a:extLst>
          </p:cNvPr>
          <p:cNvSpPr/>
          <p:nvPr/>
        </p:nvSpPr>
        <p:spPr>
          <a:xfrm>
            <a:off x="6091728" y="9343616"/>
            <a:ext cx="2415280" cy="569880"/>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Urban greening access</a:t>
            </a:r>
          </a:p>
        </p:txBody>
      </p:sp>
      <p:sp>
        <p:nvSpPr>
          <p:cNvPr id="191" name="Rounded Rectangle 121">
            <a:extLst>
              <a:ext uri="{FF2B5EF4-FFF2-40B4-BE49-F238E27FC236}">
                <a16:creationId xmlns:a16="http://schemas.microsoft.com/office/drawing/2014/main" id="{AEF19F96-934B-47E7-8BFC-E248B15ADAAD}"/>
              </a:ext>
            </a:extLst>
          </p:cNvPr>
          <p:cNvSpPr/>
          <p:nvPr/>
        </p:nvSpPr>
        <p:spPr>
          <a:xfrm>
            <a:off x="6089650" y="9961595"/>
            <a:ext cx="2415280" cy="569880"/>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spent commuting</a:t>
            </a:r>
          </a:p>
        </p:txBody>
      </p:sp>
      <p:sp>
        <p:nvSpPr>
          <p:cNvPr id="192" name="Rounded Rectangle 121">
            <a:extLst>
              <a:ext uri="{FF2B5EF4-FFF2-40B4-BE49-F238E27FC236}">
                <a16:creationId xmlns:a16="http://schemas.microsoft.com/office/drawing/2014/main" id="{B8D920A6-877C-4162-B904-2C0A077406CA}"/>
              </a:ext>
            </a:extLst>
          </p:cNvPr>
          <p:cNvSpPr/>
          <p:nvPr/>
        </p:nvSpPr>
        <p:spPr>
          <a:xfrm>
            <a:off x="6100345" y="8703932"/>
            <a:ext cx="2415280" cy="569880"/>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Appropriate affordable housing access</a:t>
            </a:r>
            <a:r>
              <a:rPr kumimoji="0" lang="en-US" sz="1400" b="1" i="0" u="none" strike="noStrike" kern="1200" cap="none" spc="0" normalizeH="0" baseline="30000" noProof="0" dirty="0">
                <a:ln>
                  <a:noFill/>
                </a:ln>
                <a:solidFill>
                  <a:prstClr val="black"/>
                </a:solidFill>
                <a:effectLst/>
                <a:uLnTx/>
                <a:uFillTx/>
                <a:latin typeface="Arial"/>
                <a:ea typeface="+mn-ea"/>
                <a:cs typeface="+mn-cs"/>
              </a:rPr>
              <a:t> </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193" name="Rounded Rectangle 121">
            <a:extLst>
              <a:ext uri="{FF2B5EF4-FFF2-40B4-BE49-F238E27FC236}">
                <a16:creationId xmlns:a16="http://schemas.microsoft.com/office/drawing/2014/main" id="{F4B68E85-05B4-4B2A-A8FC-919FAA571ED2}"/>
              </a:ext>
            </a:extLst>
          </p:cNvPr>
          <p:cNvSpPr/>
          <p:nvPr/>
        </p:nvSpPr>
        <p:spPr>
          <a:xfrm>
            <a:off x="6091420" y="10585186"/>
            <a:ext cx="2415280" cy="555889"/>
          </a:xfrm>
          <a:prstGeom prst="roundRect">
            <a:avLst>
              <a:gd name="adj" fmla="val 6522"/>
            </a:avLst>
          </a:prstGeom>
          <a:solidFill>
            <a:schemeClr val="accent3">
              <a:lumMod val="20000"/>
              <a:lumOff val="8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 use</a:t>
            </a:r>
          </a:p>
        </p:txBody>
      </p:sp>
      <p:pic>
        <p:nvPicPr>
          <p:cNvPr id="194" name="Picture Placeholder 7" descr="Shape&#10;&#10;Description automatically generated with medium confidence">
            <a:extLst>
              <a:ext uri="{FF2B5EF4-FFF2-40B4-BE49-F238E27FC236}">
                <a16:creationId xmlns:a16="http://schemas.microsoft.com/office/drawing/2014/main" id="{A00F854B-B6CE-4DC4-B90C-9DECDE11AF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7707978" y="10422048"/>
            <a:ext cx="2413779" cy="746673"/>
          </a:xfrm>
          <a:prstGeom prst="rect">
            <a:avLst/>
          </a:prstGeom>
        </p:spPr>
      </p:pic>
      <p:cxnSp>
        <p:nvCxnSpPr>
          <p:cNvPr id="195" name="Straight Arrow Connector 194">
            <a:extLst>
              <a:ext uri="{FF2B5EF4-FFF2-40B4-BE49-F238E27FC236}">
                <a16:creationId xmlns:a16="http://schemas.microsoft.com/office/drawing/2014/main" id="{1C9F06ED-AD64-423D-B814-0570C86A28E8}"/>
              </a:ext>
            </a:extLst>
          </p:cNvPr>
          <p:cNvCxnSpPr>
            <a:cxnSpLocks/>
          </p:cNvCxnSpPr>
          <p:nvPr/>
        </p:nvCxnSpPr>
        <p:spPr>
          <a:xfrm>
            <a:off x="15233650" y="4359275"/>
            <a:ext cx="0" cy="238106"/>
          </a:xfrm>
          <a:prstGeom prst="straightConnector1">
            <a:avLst/>
          </a:prstGeom>
          <a:ln>
            <a:solidFill>
              <a:srgbClr val="8497B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3" name="Rounded Rectangle 93">
            <a:extLst>
              <a:ext uri="{FF2B5EF4-FFF2-40B4-BE49-F238E27FC236}">
                <a16:creationId xmlns:a16="http://schemas.microsoft.com/office/drawing/2014/main" id="{CAAB91D6-7F9B-487D-A37F-120961F74481}"/>
              </a:ext>
            </a:extLst>
          </p:cNvPr>
          <p:cNvSpPr/>
          <p:nvPr/>
        </p:nvSpPr>
        <p:spPr>
          <a:xfrm>
            <a:off x="603250" y="1827440"/>
            <a:ext cx="1975402" cy="515686"/>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Air quality</a:t>
            </a:r>
          </a:p>
        </p:txBody>
      </p:sp>
      <p:sp>
        <p:nvSpPr>
          <p:cNvPr id="121" name="Rounded Rectangle 163">
            <a:extLst>
              <a:ext uri="{FF2B5EF4-FFF2-40B4-BE49-F238E27FC236}">
                <a16:creationId xmlns:a16="http://schemas.microsoft.com/office/drawing/2014/main" id="{590CD655-21CB-4D4E-9507-960AA8685B84}"/>
              </a:ext>
            </a:extLst>
          </p:cNvPr>
          <p:cNvSpPr/>
          <p:nvPr/>
        </p:nvSpPr>
        <p:spPr>
          <a:xfrm>
            <a:off x="16183707" y="310633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Respiratory disease</a:t>
            </a:r>
          </a:p>
        </p:txBody>
      </p:sp>
      <p:sp>
        <p:nvSpPr>
          <p:cNvPr id="122" name="Rounded Rectangle 164">
            <a:extLst>
              <a:ext uri="{FF2B5EF4-FFF2-40B4-BE49-F238E27FC236}">
                <a16:creationId xmlns:a16="http://schemas.microsoft.com/office/drawing/2014/main" id="{C915DEE5-974B-4CA9-8799-2F11B1050C4D}"/>
              </a:ext>
            </a:extLst>
          </p:cNvPr>
          <p:cNvSpPr/>
          <p:nvPr/>
        </p:nvSpPr>
        <p:spPr>
          <a:xfrm>
            <a:off x="16237228" y="424933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Heat stress</a:t>
            </a:r>
          </a:p>
        </p:txBody>
      </p:sp>
      <p:sp>
        <p:nvSpPr>
          <p:cNvPr id="123" name="Rounded Rectangle 166">
            <a:extLst>
              <a:ext uri="{FF2B5EF4-FFF2-40B4-BE49-F238E27FC236}">
                <a16:creationId xmlns:a16="http://schemas.microsoft.com/office/drawing/2014/main" id="{4AC836FC-F7FC-4984-81F0-EB7C4867E1D9}"/>
              </a:ext>
            </a:extLst>
          </p:cNvPr>
          <p:cNvSpPr/>
          <p:nvPr/>
        </p:nvSpPr>
        <p:spPr>
          <a:xfrm>
            <a:off x="16188362" y="663387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Mental illness</a:t>
            </a:r>
          </a:p>
        </p:txBody>
      </p:sp>
      <p:sp>
        <p:nvSpPr>
          <p:cNvPr id="134" name="Rounded Rectangle 161">
            <a:extLst>
              <a:ext uri="{FF2B5EF4-FFF2-40B4-BE49-F238E27FC236}">
                <a16:creationId xmlns:a16="http://schemas.microsoft.com/office/drawing/2014/main" id="{078CDB22-E4B2-4801-8D0F-D8498707AF9A}"/>
              </a:ext>
            </a:extLst>
          </p:cNvPr>
          <p:cNvSpPr/>
          <p:nvPr/>
        </p:nvSpPr>
        <p:spPr>
          <a:xfrm>
            <a:off x="14521130" y="3282928"/>
            <a:ext cx="1634496" cy="996655"/>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Climate change</a:t>
            </a:r>
          </a:p>
        </p:txBody>
      </p:sp>
      <p:sp>
        <p:nvSpPr>
          <p:cNvPr id="148" name="Rounded Rectangle 161">
            <a:extLst>
              <a:ext uri="{FF2B5EF4-FFF2-40B4-BE49-F238E27FC236}">
                <a16:creationId xmlns:a16="http://schemas.microsoft.com/office/drawing/2014/main" id="{C9C61EDC-1B80-4C71-A1EF-A51B31A8204A}"/>
              </a:ext>
            </a:extLst>
          </p:cNvPr>
          <p:cNvSpPr/>
          <p:nvPr/>
        </p:nvSpPr>
        <p:spPr>
          <a:xfrm>
            <a:off x="14512657" y="4599129"/>
            <a:ext cx="1642969" cy="859033"/>
          </a:xfrm>
          <a:prstGeom prst="roundRect">
            <a:avLst>
              <a:gd name="adj" fmla="val 6522"/>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Arial"/>
                <a:ea typeface="+mn-ea"/>
                <a:cs typeface="+mn-cs"/>
              </a:rPr>
              <a:t>Extreme weather events</a:t>
            </a:r>
          </a:p>
        </p:txBody>
      </p:sp>
      <p:sp>
        <p:nvSpPr>
          <p:cNvPr id="124" name="Rectangle 123">
            <a:extLst>
              <a:ext uri="{FF2B5EF4-FFF2-40B4-BE49-F238E27FC236}">
                <a16:creationId xmlns:a16="http://schemas.microsoft.com/office/drawing/2014/main" id="{32F6007E-16F1-44C8-9A6A-4407D14A5BA3}"/>
              </a:ext>
            </a:extLst>
          </p:cNvPr>
          <p:cNvSpPr/>
          <p:nvPr/>
        </p:nvSpPr>
        <p:spPr>
          <a:xfrm>
            <a:off x="3510107" y="1728691"/>
            <a:ext cx="1470956" cy="456502"/>
          </a:xfrm>
          <a:prstGeom prst="rect">
            <a:avLst/>
          </a:prstGeom>
          <a:solidFill>
            <a:srgbClr val="FFFFFF"/>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solidFill>
                    <a:prstClr val="white"/>
                  </a:solidFill>
                </a:ln>
                <a:solidFill>
                  <a:srgbClr val="960C34"/>
                </a:solidFill>
                <a:effectLst>
                  <a:outerShdw blurRad="38100" dist="38100" dir="2700000" algn="tl">
                    <a:srgbClr val="000000">
                      <a:alpha val="43137"/>
                    </a:srgbClr>
                  </a:outerShdw>
                </a:effectLst>
                <a:uLnTx/>
                <a:uFillTx/>
                <a:latin typeface="Calibri"/>
                <a:ea typeface="+mn-ea"/>
                <a:cs typeface="+mn-cs"/>
              </a:rPr>
              <a:t>11Ds</a:t>
            </a:r>
          </a:p>
        </p:txBody>
      </p:sp>
    </p:spTree>
    <p:extLst>
      <p:ext uri="{BB962C8B-B14F-4D97-AF65-F5344CB8AC3E}">
        <p14:creationId xmlns:p14="http://schemas.microsoft.com/office/powerpoint/2010/main" val="318702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B50CFB-3A60-4FFA-AE16-A44D1FE8E02A}"/>
              </a:ext>
            </a:extLst>
          </p:cNvPr>
          <p:cNvSpPr>
            <a:spLocks noGrp="1"/>
          </p:cNvSpPr>
          <p:nvPr>
            <p:ph type="body" idx="1"/>
          </p:nvPr>
        </p:nvSpPr>
        <p:spPr>
          <a:xfrm>
            <a:off x="450850" y="3980877"/>
            <a:ext cx="15087600" cy="7696200"/>
          </a:xfrm>
        </p:spPr>
        <p:txBody>
          <a:bodyPr wrap="square">
            <a:normAutofit/>
          </a:bodyPr>
          <a:lstStyle/>
          <a:p>
            <a:pPr marL="685800" indent="-685800">
              <a:spcAft>
                <a:spcPts val="600"/>
              </a:spcAft>
              <a:buFont typeface="Arial" panose="020B0604020202020204" pitchFamily="34" charset="0"/>
              <a:buChar char="•"/>
            </a:pPr>
            <a:r>
              <a:rPr lang="en-AU" sz="3600" i="0" dirty="0"/>
              <a:t>Benchmark and monitor progress in cities using policy and spatial indicators</a:t>
            </a:r>
          </a:p>
          <a:p>
            <a:pPr marL="1527175" lvl="1" indent="-544513">
              <a:spcAft>
                <a:spcPts val="600"/>
              </a:spcAft>
              <a:buFont typeface="Arial" panose="020B0604020202020204" pitchFamily="34" charset="0"/>
              <a:buChar char="•"/>
            </a:pPr>
            <a:r>
              <a:rPr lang="en-AU" sz="3600" dirty="0"/>
              <a:t>Use and expand tools</a:t>
            </a:r>
          </a:p>
          <a:p>
            <a:pPr marL="685800" indent="-685800">
              <a:spcAft>
                <a:spcPts val="600"/>
              </a:spcAft>
              <a:buFont typeface="Arial" panose="020B0604020202020204" pitchFamily="34" charset="0"/>
              <a:buChar char="•"/>
            </a:pPr>
            <a:r>
              <a:rPr lang="en-AU" sz="3600" i="0" dirty="0"/>
              <a:t>Transform urban governance – horizontal and vertical integration</a:t>
            </a:r>
          </a:p>
          <a:p>
            <a:pPr marL="685800" indent="-685800">
              <a:spcAft>
                <a:spcPts val="600"/>
              </a:spcAft>
              <a:buFont typeface="Arial" panose="020B0604020202020204" pitchFamily="34" charset="0"/>
              <a:buChar char="•"/>
            </a:pPr>
            <a:r>
              <a:rPr lang="en-AU" sz="3600" i="0" dirty="0"/>
              <a:t>Strengthen policy frameworks incorporating 11Ds</a:t>
            </a:r>
          </a:p>
          <a:p>
            <a:pPr marL="1698625" lvl="1" indent="-715963">
              <a:spcAft>
                <a:spcPts val="600"/>
              </a:spcAft>
              <a:buFont typeface="Arial" panose="020B0604020202020204" pitchFamily="34" charset="0"/>
              <a:buChar char="•"/>
            </a:pPr>
            <a:r>
              <a:rPr lang="en-AU" sz="3600" dirty="0"/>
              <a:t>Use evidence and monitor implementation</a:t>
            </a:r>
          </a:p>
          <a:p>
            <a:pPr marL="806450" indent="-720725">
              <a:spcAft>
                <a:spcPts val="600"/>
              </a:spcAft>
              <a:buFont typeface="Arial" panose="020B0604020202020204" pitchFamily="34" charset="0"/>
              <a:buChar char="•"/>
            </a:pPr>
            <a:r>
              <a:rPr lang="en-AU" sz="3600" i="0" dirty="0"/>
              <a:t>Support LMICs and disadvantaged communities</a:t>
            </a:r>
          </a:p>
          <a:p>
            <a:pPr marL="1698625" lvl="1" indent="-715963">
              <a:spcAft>
                <a:spcPts val="600"/>
              </a:spcAft>
              <a:buFont typeface="Arial" panose="020B0604020202020204" pitchFamily="34" charset="0"/>
              <a:buChar char="•"/>
            </a:pPr>
            <a:endParaRPr lang="en-AU" sz="3600" dirty="0"/>
          </a:p>
          <a:p>
            <a:pPr marL="685800" indent="-685800">
              <a:spcAft>
                <a:spcPts val="600"/>
              </a:spcAft>
              <a:buFont typeface="Arial" panose="020B0604020202020204" pitchFamily="34" charset="0"/>
              <a:buChar char="•"/>
            </a:pPr>
            <a:endParaRPr lang="en-AU" sz="4000" i="0" dirty="0"/>
          </a:p>
          <a:p>
            <a:pPr>
              <a:spcAft>
                <a:spcPts val="600"/>
              </a:spcAft>
            </a:pPr>
            <a:endParaRPr lang="en-AU" dirty="0"/>
          </a:p>
        </p:txBody>
      </p:sp>
      <p:pic>
        <p:nvPicPr>
          <p:cNvPr id="11" name="Picture Placeholder 10">
            <a:extLst>
              <a:ext uri="{FF2B5EF4-FFF2-40B4-BE49-F238E27FC236}">
                <a16:creationId xmlns:a16="http://schemas.microsoft.com/office/drawing/2014/main" id="{88FC75AC-3813-4466-AAE7-1427E540FB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051" r="18051"/>
          <a:stretch/>
        </p:blipFill>
        <p:spPr>
          <a:xfrm>
            <a:off x="15289788" y="2301875"/>
            <a:ext cx="4813824" cy="5527102"/>
          </a:xfrm>
        </p:spPr>
      </p:pic>
      <p:sp>
        <p:nvSpPr>
          <p:cNvPr id="7" name="Text Placeholder 6">
            <a:extLst>
              <a:ext uri="{FF2B5EF4-FFF2-40B4-BE49-F238E27FC236}">
                <a16:creationId xmlns:a16="http://schemas.microsoft.com/office/drawing/2014/main" id="{8BAF1CDB-120D-4AAF-9B0A-3BE508ED9847}"/>
              </a:ext>
            </a:extLst>
          </p:cNvPr>
          <p:cNvSpPr>
            <a:spLocks noGrp="1"/>
          </p:cNvSpPr>
          <p:nvPr>
            <p:ph type="body" idx="14"/>
          </p:nvPr>
        </p:nvSpPr>
        <p:spPr>
          <a:xfrm>
            <a:off x="908050" y="1276818"/>
            <a:ext cx="16764000" cy="830913"/>
          </a:xfrm>
        </p:spPr>
        <p:txBody>
          <a:bodyPr/>
          <a:lstStyle/>
          <a:p>
            <a:r>
              <a:rPr lang="en-AU" sz="5400" dirty="0"/>
              <a:t>Call to action – global agencies, national, regional and local governments, policy-makers and practitioners</a:t>
            </a:r>
            <a:endParaRPr lang="en-AU" dirty="0"/>
          </a:p>
        </p:txBody>
      </p:sp>
      <p:pic>
        <p:nvPicPr>
          <p:cNvPr id="6" name="Picture Placeholder 7" descr="Shape&#10;&#10;Description automatically generated with medium confidence">
            <a:extLst>
              <a:ext uri="{FF2B5EF4-FFF2-40B4-BE49-F238E27FC236}">
                <a16:creationId xmlns:a16="http://schemas.microsoft.com/office/drawing/2014/main" id="{2101DD8F-576D-FD4F-8A79-426A58649A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Tree>
    <p:extLst>
      <p:ext uri="{BB962C8B-B14F-4D97-AF65-F5344CB8AC3E}">
        <p14:creationId xmlns:p14="http://schemas.microsoft.com/office/powerpoint/2010/main" val="2250493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5C2B2-708D-4BFE-A77C-713756D2A369}"/>
              </a:ext>
            </a:extLst>
          </p:cNvPr>
          <p:cNvSpPr>
            <a:spLocks noGrp="1"/>
          </p:cNvSpPr>
          <p:nvPr>
            <p:ph type="title"/>
          </p:nvPr>
        </p:nvSpPr>
        <p:spPr>
          <a:xfrm>
            <a:off x="1699232" y="6336297"/>
            <a:ext cx="10694062" cy="846386"/>
          </a:xfrm>
        </p:spPr>
        <p:txBody>
          <a:bodyPr/>
          <a:lstStyle/>
          <a:p>
            <a:pPr algn="r"/>
            <a:r>
              <a:rPr lang="en-GB" sz="5500" dirty="0"/>
              <a:t>Carl Higgs</a:t>
            </a:r>
          </a:p>
        </p:txBody>
      </p:sp>
      <p:sp>
        <p:nvSpPr>
          <p:cNvPr id="7" name="Text Placeholder 6">
            <a:extLst>
              <a:ext uri="{FF2B5EF4-FFF2-40B4-BE49-F238E27FC236}">
                <a16:creationId xmlns:a16="http://schemas.microsoft.com/office/drawing/2014/main" id="{8498A78F-D8AA-4D5D-8132-D1CF680E62DD}"/>
              </a:ext>
            </a:extLst>
          </p:cNvPr>
          <p:cNvSpPr>
            <a:spLocks noGrp="1"/>
          </p:cNvSpPr>
          <p:nvPr>
            <p:ph type="body" idx="1"/>
          </p:nvPr>
        </p:nvSpPr>
        <p:spPr>
          <a:xfrm>
            <a:off x="1670049" y="7639958"/>
            <a:ext cx="10723245" cy="1015663"/>
          </a:xfrm>
        </p:spPr>
        <p:txBody>
          <a:bodyPr/>
          <a:lstStyle/>
          <a:p>
            <a:pPr algn="r"/>
            <a:r>
              <a:rPr lang="en-GB" i="0" dirty="0"/>
              <a:t>Research data scientist and PhD student, Healthy Liveable Cities Lab of the Centre for Urban Research, RMIT University</a:t>
            </a:r>
          </a:p>
        </p:txBody>
      </p:sp>
      <p:pic>
        <p:nvPicPr>
          <p:cNvPr id="10" name="Picture Placeholder 7" descr="Shape&#10;&#10;Description automatically generated with medium confidence">
            <a:extLst>
              <a:ext uri="{FF2B5EF4-FFF2-40B4-BE49-F238E27FC236}">
                <a16:creationId xmlns:a16="http://schemas.microsoft.com/office/drawing/2014/main" id="{D613A231-5223-EB42-A0C8-A1D9B57DF6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984250" y="588176"/>
            <a:ext cx="4061899" cy="1256499"/>
          </a:xfrm>
          <a:prstGeom prst="rect">
            <a:avLst/>
          </a:prstGeom>
        </p:spPr>
      </p:pic>
      <p:sp>
        <p:nvSpPr>
          <p:cNvPr id="13" name="Title 5">
            <a:extLst>
              <a:ext uri="{FF2B5EF4-FFF2-40B4-BE49-F238E27FC236}">
                <a16:creationId xmlns:a16="http://schemas.microsoft.com/office/drawing/2014/main" id="{5E7E2F4A-99BC-F644-B2EA-45AB7D02F144}"/>
              </a:ext>
            </a:extLst>
          </p:cNvPr>
          <p:cNvSpPr txBox="1">
            <a:spLocks/>
          </p:cNvSpPr>
          <p:nvPr/>
        </p:nvSpPr>
        <p:spPr>
          <a:xfrm>
            <a:off x="984251" y="2734662"/>
            <a:ext cx="11409044" cy="2769989"/>
          </a:xfrm>
          <a:prstGeom prst="rect">
            <a:avLst/>
          </a:prstGeom>
        </p:spPr>
        <p:txBody>
          <a:bodyPr vert="horz" wrap="square" lIns="0" tIns="0" rIns="0" bIns="0" rtlCol="0" anchor="b" anchorCtr="0">
            <a:spAutoFit/>
          </a:bodyPr>
          <a:lstStyle>
            <a:lvl1pPr>
              <a:defRPr sz="6600" b="0" i="0">
                <a:solidFill>
                  <a:schemeClr val="tx1"/>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prstClr val="black"/>
                </a:solidFill>
                <a:effectLst/>
                <a:uLnTx/>
                <a:uFillTx/>
                <a:latin typeface="Calibri"/>
                <a:ea typeface="+mj-ea"/>
                <a:cs typeface="Calibri"/>
              </a:rPr>
              <a:t>How can cities find out about whether their city is healthy and sustainable?</a:t>
            </a:r>
          </a:p>
        </p:txBody>
      </p:sp>
      <p:pic>
        <p:nvPicPr>
          <p:cNvPr id="9" name="Picture Placeholder 2" descr="Carl Higgs&#10;RMIT University, Australia">
            <a:extLst>
              <a:ext uri="{FF2B5EF4-FFF2-40B4-BE49-F238E27FC236}">
                <a16:creationId xmlns:a16="http://schemas.microsoft.com/office/drawing/2014/main" id="{3CEE05D1-6DEA-4648-87FD-0634021BDBAD}"/>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831346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48294-5C13-4C00-A8CA-9113E1BE08F5}"/>
              </a:ext>
            </a:extLst>
          </p:cNvPr>
          <p:cNvSpPr>
            <a:spLocks noGrp="1"/>
          </p:cNvSpPr>
          <p:nvPr>
            <p:ph type="title"/>
          </p:nvPr>
        </p:nvSpPr>
        <p:spPr>
          <a:xfrm>
            <a:off x="1034388" y="764920"/>
            <a:ext cx="10694062" cy="738664"/>
          </a:xfrm>
        </p:spPr>
        <p:txBody>
          <a:bodyPr/>
          <a:lstStyle/>
          <a:p>
            <a:r>
              <a:rPr lang="en-GB" sz="4800" dirty="0"/>
              <a:t>City indicator reports</a:t>
            </a:r>
          </a:p>
        </p:txBody>
      </p:sp>
      <p:pic>
        <p:nvPicPr>
          <p:cNvPr id="20" name="Picture 19" descr="Graphical user interface, website&#10;&#10;Description automatically generated">
            <a:extLst>
              <a:ext uri="{FF2B5EF4-FFF2-40B4-BE49-F238E27FC236}">
                <a16:creationId xmlns:a16="http://schemas.microsoft.com/office/drawing/2014/main" id="{1571D3BB-DFB0-4710-AAAE-829C07121C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50" y="2225135"/>
            <a:ext cx="4724400" cy="6682740"/>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B2C3F8E4-0518-4E9C-BCC0-CE3E32B2915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11821" y="2225135"/>
            <a:ext cx="4725353" cy="6682740"/>
          </a:xfrm>
          <a:prstGeom prst="rect">
            <a:avLst/>
          </a:prstGeom>
        </p:spPr>
      </p:pic>
      <p:pic>
        <p:nvPicPr>
          <p:cNvPr id="26" name="Picture 25" descr="A screenshot of a video game&#10;&#10;Description automatically generated with medium confidence">
            <a:extLst>
              <a:ext uri="{FF2B5EF4-FFF2-40B4-BE49-F238E27FC236}">
                <a16:creationId xmlns:a16="http://schemas.microsoft.com/office/drawing/2014/main" id="{745FC20E-695E-4834-A258-5A083746C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30945" y="2224741"/>
            <a:ext cx="4725632" cy="6683134"/>
          </a:xfrm>
          <a:prstGeom prst="rect">
            <a:avLst/>
          </a:prstGeom>
        </p:spPr>
      </p:pic>
      <p:pic>
        <p:nvPicPr>
          <p:cNvPr id="28" name="Picture 27" descr="Text&#10;&#10;Description automatically generated with medium confidence">
            <a:extLst>
              <a:ext uri="{FF2B5EF4-FFF2-40B4-BE49-F238E27FC236}">
                <a16:creationId xmlns:a16="http://schemas.microsoft.com/office/drawing/2014/main" id="{114897FE-D596-4687-A1E2-1C1252F9D6E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350347" y="2224741"/>
            <a:ext cx="4725632" cy="6683134"/>
          </a:xfrm>
          <a:prstGeom prst="rect">
            <a:avLst/>
          </a:prstGeom>
        </p:spPr>
      </p:pic>
      <p:pic>
        <p:nvPicPr>
          <p:cNvPr id="13" name="Picture Placeholder 7" descr="Shape&#10;&#10;Description automatically generated with medium confidence">
            <a:extLst>
              <a:ext uri="{FF2B5EF4-FFF2-40B4-BE49-F238E27FC236}">
                <a16:creationId xmlns:a16="http://schemas.microsoft.com/office/drawing/2014/main" id="{5D13B698-B0D6-3C43-ACA7-33DC90C94F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2489885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662472-6A05-4A1E-89CA-AEDA4E560F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436718" y="2747940"/>
            <a:ext cx="7667381" cy="6970011"/>
          </a:xfrm>
          <a:prstGeom prst="rect">
            <a:avLst/>
          </a:prstGeom>
        </p:spPr>
      </p:pic>
      <p:pic>
        <p:nvPicPr>
          <p:cNvPr id="11" name="Picture 10">
            <a:extLst>
              <a:ext uri="{FF2B5EF4-FFF2-40B4-BE49-F238E27FC236}">
                <a16:creationId xmlns:a16="http://schemas.microsoft.com/office/drawing/2014/main" id="{AA71D302-CFC6-5747-B147-69D14B23B7F5}"/>
              </a:ext>
            </a:extLst>
          </p:cNvPr>
          <p:cNvPicPr>
            <a:picLocks noChangeAspect="1"/>
          </p:cNvPicPr>
          <p:nvPr/>
        </p:nvPicPr>
        <p:blipFill>
          <a:blip r:embed="rId4"/>
          <a:stretch>
            <a:fillRect/>
          </a:stretch>
        </p:blipFill>
        <p:spPr>
          <a:xfrm>
            <a:off x="7004050" y="3551014"/>
            <a:ext cx="5526035" cy="4207322"/>
          </a:xfrm>
          <a:prstGeom prst="rect">
            <a:avLst/>
          </a:prstGeom>
        </p:spPr>
      </p:pic>
      <p:pic>
        <p:nvPicPr>
          <p:cNvPr id="12" name="Picture 11">
            <a:extLst>
              <a:ext uri="{FF2B5EF4-FFF2-40B4-BE49-F238E27FC236}">
                <a16:creationId xmlns:a16="http://schemas.microsoft.com/office/drawing/2014/main" id="{6924B499-3834-FA4F-B75F-7247643D7921}"/>
              </a:ext>
            </a:extLst>
          </p:cNvPr>
          <p:cNvPicPr>
            <a:picLocks noChangeAspect="1"/>
          </p:cNvPicPr>
          <p:nvPr/>
        </p:nvPicPr>
        <p:blipFill>
          <a:blip r:embed="rId5"/>
          <a:stretch>
            <a:fillRect/>
          </a:stretch>
        </p:blipFill>
        <p:spPr>
          <a:xfrm>
            <a:off x="0" y="2514152"/>
            <a:ext cx="6500060" cy="6281046"/>
          </a:xfrm>
          <a:prstGeom prst="rect">
            <a:avLst/>
          </a:prstGeom>
        </p:spPr>
      </p:pic>
      <p:sp>
        <p:nvSpPr>
          <p:cNvPr id="14" name="Title 5">
            <a:extLst>
              <a:ext uri="{FF2B5EF4-FFF2-40B4-BE49-F238E27FC236}">
                <a16:creationId xmlns:a16="http://schemas.microsoft.com/office/drawing/2014/main" id="{7BBE37BE-BEFF-1443-87B9-676E8BC88785}"/>
              </a:ext>
            </a:extLst>
          </p:cNvPr>
          <p:cNvSpPr txBox="1">
            <a:spLocks/>
          </p:cNvSpPr>
          <p:nvPr/>
        </p:nvSpPr>
        <p:spPr>
          <a:xfrm>
            <a:off x="1034388" y="764920"/>
            <a:ext cx="10694062" cy="738664"/>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black"/>
                </a:solidFill>
                <a:effectLst/>
                <a:uLnTx/>
                <a:uFillTx/>
                <a:latin typeface="Calibri"/>
                <a:ea typeface="+mj-ea"/>
                <a:cs typeface="Calibri"/>
              </a:rPr>
              <a:t>City indicator reports</a:t>
            </a:r>
          </a:p>
        </p:txBody>
      </p:sp>
      <p:pic>
        <p:nvPicPr>
          <p:cNvPr id="15" name="Picture Placeholder 7" descr="Shape&#10;&#10;Description automatically generated with medium confidence">
            <a:extLst>
              <a:ext uri="{FF2B5EF4-FFF2-40B4-BE49-F238E27FC236}">
                <a16:creationId xmlns:a16="http://schemas.microsoft.com/office/drawing/2014/main" id="{2BF1804B-5148-594C-96D7-5F6BEEBE2E7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409428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3BE76F-3453-47CA-9508-5B6C0E9AB70C}"/>
              </a:ext>
            </a:extLst>
          </p:cNvPr>
          <p:cNvPicPr>
            <a:picLocks noChangeAspect="1"/>
          </p:cNvPicPr>
          <p:nvPr/>
        </p:nvPicPr>
        <p:blipFill>
          <a:blip r:embed="rId3"/>
          <a:stretch>
            <a:fillRect/>
          </a:stretch>
        </p:blipFill>
        <p:spPr>
          <a:xfrm>
            <a:off x="1034388" y="2378076"/>
            <a:ext cx="9817562" cy="7581646"/>
          </a:xfrm>
          <a:prstGeom prst="rect">
            <a:avLst/>
          </a:prstGeom>
        </p:spPr>
      </p:pic>
      <p:sp>
        <p:nvSpPr>
          <p:cNvPr id="9" name="Title 5">
            <a:extLst>
              <a:ext uri="{FF2B5EF4-FFF2-40B4-BE49-F238E27FC236}">
                <a16:creationId xmlns:a16="http://schemas.microsoft.com/office/drawing/2014/main" id="{8577AE33-266B-604C-9809-540AE154C99A}"/>
              </a:ext>
            </a:extLst>
          </p:cNvPr>
          <p:cNvSpPr txBox="1">
            <a:spLocks/>
          </p:cNvSpPr>
          <p:nvPr/>
        </p:nvSpPr>
        <p:spPr>
          <a:xfrm>
            <a:off x="1034388" y="764920"/>
            <a:ext cx="10694062" cy="738664"/>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black"/>
                </a:solidFill>
                <a:effectLst/>
                <a:uLnTx/>
                <a:uFillTx/>
                <a:latin typeface="Calibri"/>
                <a:ea typeface="+mj-ea"/>
                <a:cs typeface="Calibri"/>
              </a:rPr>
              <a:t>City indicator reports</a:t>
            </a:r>
          </a:p>
        </p:txBody>
      </p:sp>
      <p:pic>
        <p:nvPicPr>
          <p:cNvPr id="10" name="Picture Placeholder 7" descr="Shape&#10;&#10;Description automatically generated with medium confidence">
            <a:extLst>
              <a:ext uri="{FF2B5EF4-FFF2-40B4-BE49-F238E27FC236}">
                <a16:creationId xmlns:a16="http://schemas.microsoft.com/office/drawing/2014/main" id="{B3C455E4-B5EB-1B47-950F-66C4FC359F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3017182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C1C8B-637B-4A3B-80C8-B5384B7984D6}"/>
              </a:ext>
            </a:extLst>
          </p:cNvPr>
          <p:cNvPicPr>
            <a:picLocks noChangeAspect="1"/>
          </p:cNvPicPr>
          <p:nvPr/>
        </p:nvPicPr>
        <p:blipFill>
          <a:blip r:embed="rId3"/>
          <a:stretch>
            <a:fillRect/>
          </a:stretch>
        </p:blipFill>
        <p:spPr>
          <a:xfrm>
            <a:off x="1034388" y="2392167"/>
            <a:ext cx="8305800" cy="7553463"/>
          </a:xfrm>
          <a:prstGeom prst="rect">
            <a:avLst/>
          </a:prstGeom>
        </p:spPr>
      </p:pic>
      <p:sp>
        <p:nvSpPr>
          <p:cNvPr id="9" name="Title 5">
            <a:extLst>
              <a:ext uri="{FF2B5EF4-FFF2-40B4-BE49-F238E27FC236}">
                <a16:creationId xmlns:a16="http://schemas.microsoft.com/office/drawing/2014/main" id="{8577AE33-266B-604C-9809-540AE154C99A}"/>
              </a:ext>
            </a:extLst>
          </p:cNvPr>
          <p:cNvSpPr txBox="1">
            <a:spLocks/>
          </p:cNvSpPr>
          <p:nvPr/>
        </p:nvSpPr>
        <p:spPr>
          <a:xfrm>
            <a:off x="1034388" y="764920"/>
            <a:ext cx="10694062" cy="738664"/>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black"/>
                </a:solidFill>
                <a:effectLst/>
                <a:uLnTx/>
                <a:uFillTx/>
                <a:latin typeface="Calibri"/>
                <a:ea typeface="+mj-ea"/>
                <a:cs typeface="Calibri"/>
              </a:rPr>
              <a:t>City indicator reports</a:t>
            </a:r>
          </a:p>
        </p:txBody>
      </p:sp>
      <p:pic>
        <p:nvPicPr>
          <p:cNvPr id="10" name="Picture Placeholder 7" descr="Shape&#10;&#10;Description automatically generated with medium confidence">
            <a:extLst>
              <a:ext uri="{FF2B5EF4-FFF2-40B4-BE49-F238E27FC236}">
                <a16:creationId xmlns:a16="http://schemas.microsoft.com/office/drawing/2014/main" id="{B3C455E4-B5EB-1B47-950F-66C4FC359F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spTree>
    <p:extLst>
      <p:ext uri="{BB962C8B-B14F-4D97-AF65-F5344CB8AC3E}">
        <p14:creationId xmlns:p14="http://schemas.microsoft.com/office/powerpoint/2010/main" val="443091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Straight Connector 107"/>
          <p:cNvCxnSpPr>
            <a:endCxn id="167" idx="1"/>
          </p:cNvCxnSpPr>
          <p:nvPr/>
        </p:nvCxnSpPr>
        <p:spPr>
          <a:xfrm flipV="1">
            <a:off x="11994984" y="5674724"/>
            <a:ext cx="3432126" cy="1951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3691275" y="5696559"/>
            <a:ext cx="0" cy="2545587"/>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36" name="Rounded Rectangle 135"/>
          <p:cNvSpPr/>
          <p:nvPr/>
        </p:nvSpPr>
        <p:spPr>
          <a:xfrm>
            <a:off x="9070116" y="2510518"/>
            <a:ext cx="2694506" cy="7281321"/>
          </a:xfrm>
          <a:prstGeom prst="roundRect">
            <a:avLst>
              <a:gd name="adj" fmla="val 1859"/>
            </a:avLst>
          </a:prstGeom>
          <a:solidFill>
            <a:schemeClr val="bg1"/>
          </a:solidFill>
          <a:ln w="12700">
            <a:solidFill>
              <a:srgbClr val="00447C"/>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51" name="Straight Arrow Connector 150"/>
          <p:cNvCxnSpPr/>
          <p:nvPr/>
        </p:nvCxnSpPr>
        <p:spPr>
          <a:xfrm>
            <a:off x="10417369" y="6378436"/>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5570514" y="5721590"/>
            <a:ext cx="390911" cy="0"/>
          </a:xfrm>
          <a:prstGeom prst="straightConnector1">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3" name="Elbow Connector 132"/>
          <p:cNvCxnSpPr/>
          <p:nvPr/>
        </p:nvCxnSpPr>
        <p:spPr>
          <a:xfrm>
            <a:off x="5561207" y="5892875"/>
            <a:ext cx="395750" cy="1918235"/>
          </a:xfrm>
          <a:prstGeom prst="bentConnector3">
            <a:avLst>
              <a:gd name="adj1" fmla="val 40735"/>
            </a:avLst>
          </a:prstGeom>
          <a:ln>
            <a:solidFill>
              <a:schemeClr val="tx2">
                <a:lumMod val="60000"/>
                <a:lumOff val="40000"/>
              </a:schemeClr>
            </a:solidFill>
            <a:tailEnd type="none" w="sm" len="sm"/>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3201769" y="723489"/>
            <a:ext cx="2340822" cy="98017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&amp; transport planning &amp; design interventions</a:t>
            </a:r>
          </a:p>
        </p:txBody>
      </p:sp>
      <p:sp>
        <p:nvSpPr>
          <p:cNvPr id="11" name="Rounded Rectangle 10"/>
          <p:cNvSpPr/>
          <p:nvPr/>
        </p:nvSpPr>
        <p:spPr>
          <a:xfrm>
            <a:off x="5966082"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Transport mode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daily living outcomes</a:t>
            </a:r>
          </a:p>
        </p:txBody>
      </p:sp>
      <p:sp>
        <p:nvSpPr>
          <p:cNvPr id="12" name="Rounded Rectangle 11"/>
          <p:cNvSpPr/>
          <p:nvPr/>
        </p:nvSpPr>
        <p:spPr>
          <a:xfrm>
            <a:off x="906546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Risk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exposures</a:t>
            </a:r>
          </a:p>
        </p:txBody>
      </p:sp>
      <p:sp>
        <p:nvSpPr>
          <p:cNvPr id="13" name="Rounded Rectangle 12"/>
          <p:cNvSpPr/>
          <p:nvPr/>
        </p:nvSpPr>
        <p:spPr>
          <a:xfrm>
            <a:off x="12178807"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Intermediary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outcomes</a:t>
            </a:r>
          </a:p>
        </p:txBody>
      </p:sp>
      <p:sp>
        <p:nvSpPr>
          <p:cNvPr id="14" name="Rounded Rectangle 13"/>
          <p:cNvSpPr/>
          <p:nvPr/>
        </p:nvSpPr>
        <p:spPr>
          <a:xfrm>
            <a:off x="15282844" y="723489"/>
            <a:ext cx="2694506" cy="791500"/>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Injury &amp; </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disease outcomes</a:t>
            </a:r>
          </a:p>
        </p:txBody>
      </p:sp>
      <p:sp>
        <p:nvSpPr>
          <p:cNvPr id="24" name="Rounded Rectangle 23"/>
          <p:cNvSpPr/>
          <p:nvPr/>
        </p:nvSpPr>
        <p:spPr>
          <a:xfrm>
            <a:off x="3197111" y="2966332"/>
            <a:ext cx="2364094" cy="6422143"/>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ounded Rectangle 24"/>
          <p:cNvSpPr/>
          <p:nvPr/>
        </p:nvSpPr>
        <p:spPr>
          <a:xfrm>
            <a:off x="3341382" y="360215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Destination accessibility</a:t>
            </a:r>
          </a:p>
        </p:txBody>
      </p:sp>
      <p:sp>
        <p:nvSpPr>
          <p:cNvPr id="26" name="Rounded Rectangle 25"/>
          <p:cNvSpPr/>
          <p:nvPr/>
        </p:nvSpPr>
        <p:spPr>
          <a:xfrm>
            <a:off x="3341382" y="426631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Distribution of employment</a:t>
            </a:r>
          </a:p>
        </p:txBody>
      </p:sp>
      <p:sp>
        <p:nvSpPr>
          <p:cNvPr id="27" name="Rounded Rectangle 26"/>
          <p:cNvSpPr/>
          <p:nvPr/>
        </p:nvSpPr>
        <p:spPr>
          <a:xfrm>
            <a:off x="3341382" y="4930465"/>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Demand management</a:t>
            </a:r>
          </a:p>
        </p:txBody>
      </p:sp>
      <p:sp>
        <p:nvSpPr>
          <p:cNvPr id="28" name="Rounded Rectangle 27"/>
          <p:cNvSpPr/>
          <p:nvPr/>
        </p:nvSpPr>
        <p:spPr>
          <a:xfrm>
            <a:off x="3341382" y="611118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Design</a:t>
            </a:r>
          </a:p>
        </p:txBody>
      </p:sp>
      <p:sp>
        <p:nvSpPr>
          <p:cNvPr id="29" name="Rounded Rectangle 28"/>
          <p:cNvSpPr/>
          <p:nvPr/>
        </p:nvSpPr>
        <p:spPr>
          <a:xfrm>
            <a:off x="3341382" y="6775337"/>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Density</a:t>
            </a:r>
          </a:p>
        </p:txBody>
      </p:sp>
      <p:sp>
        <p:nvSpPr>
          <p:cNvPr id="30" name="Rounded Rectangle 29"/>
          <p:cNvSpPr/>
          <p:nvPr/>
        </p:nvSpPr>
        <p:spPr>
          <a:xfrm>
            <a:off x="3341382" y="7439491"/>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Distance to transit</a:t>
            </a:r>
          </a:p>
        </p:txBody>
      </p:sp>
      <p:sp>
        <p:nvSpPr>
          <p:cNvPr id="31" name="Rounded Rectangle 30"/>
          <p:cNvSpPr/>
          <p:nvPr/>
        </p:nvSpPr>
        <p:spPr>
          <a:xfrm>
            <a:off x="3341382" y="8103646"/>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Diversity</a:t>
            </a:r>
          </a:p>
        </p:txBody>
      </p:sp>
      <p:sp>
        <p:nvSpPr>
          <p:cNvPr id="32" name="Rounded Rectangle 31"/>
          <p:cNvSpPr/>
          <p:nvPr/>
        </p:nvSpPr>
        <p:spPr>
          <a:xfrm>
            <a:off x="3341382" y="8767793"/>
            <a:ext cx="2103479" cy="544482"/>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Desirability</a:t>
            </a:r>
          </a:p>
        </p:txBody>
      </p:sp>
      <p:sp>
        <p:nvSpPr>
          <p:cNvPr id="33" name="Rounded Rectangle 32"/>
          <p:cNvSpPr/>
          <p:nvPr/>
        </p:nvSpPr>
        <p:spPr>
          <a:xfrm>
            <a:off x="3341381" y="3127472"/>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Regional Planning</a:t>
            </a:r>
          </a:p>
        </p:txBody>
      </p:sp>
      <p:sp>
        <p:nvSpPr>
          <p:cNvPr id="34" name="Rounded Rectangle 33"/>
          <p:cNvSpPr/>
          <p:nvPr/>
        </p:nvSpPr>
        <p:spPr>
          <a:xfrm>
            <a:off x="3341381" y="5626524"/>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Local urban design</a:t>
            </a:r>
          </a:p>
        </p:txBody>
      </p:sp>
      <p:sp>
        <p:nvSpPr>
          <p:cNvPr id="38" name="Rounded Rectangle 37"/>
          <p:cNvSpPr/>
          <p:nvPr/>
        </p:nvSpPr>
        <p:spPr>
          <a:xfrm>
            <a:off x="5966082" y="1658886"/>
            <a:ext cx="2694506" cy="2596780"/>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Rounded Rectangle 38"/>
          <p:cNvSpPr/>
          <p:nvPr/>
        </p:nvSpPr>
        <p:spPr>
          <a:xfrm>
            <a:off x="6105695" y="2217338"/>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Private motor vehicle</a:t>
            </a:r>
          </a:p>
        </p:txBody>
      </p:sp>
      <p:sp>
        <p:nvSpPr>
          <p:cNvPr id="40" name="Rounded Rectangle 39"/>
          <p:cNvSpPr/>
          <p:nvPr/>
        </p:nvSpPr>
        <p:spPr>
          <a:xfrm>
            <a:off x="6105695" y="2715952"/>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transport</a:t>
            </a:r>
          </a:p>
        </p:txBody>
      </p:sp>
      <p:sp>
        <p:nvSpPr>
          <p:cNvPr id="41" name="Rounded Rectangle 40"/>
          <p:cNvSpPr/>
          <p:nvPr/>
        </p:nvSpPr>
        <p:spPr>
          <a:xfrm>
            <a:off x="6105695" y="321456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Cycling</a:t>
            </a:r>
          </a:p>
        </p:txBody>
      </p:sp>
      <p:sp>
        <p:nvSpPr>
          <p:cNvPr id="42" name="Rounded Rectangle 41"/>
          <p:cNvSpPr/>
          <p:nvPr/>
        </p:nvSpPr>
        <p:spPr>
          <a:xfrm>
            <a:off x="6077771" y="1728691"/>
            <a:ext cx="2564198" cy="337960"/>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Transport mode outcomes</a:t>
            </a:r>
          </a:p>
        </p:txBody>
      </p:sp>
      <p:sp>
        <p:nvSpPr>
          <p:cNvPr id="44" name="Rounded Rectangle 43"/>
          <p:cNvSpPr/>
          <p:nvPr/>
        </p:nvSpPr>
        <p:spPr>
          <a:xfrm>
            <a:off x="6105695" y="3713180"/>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Walking / Cycling</a:t>
            </a:r>
          </a:p>
        </p:txBody>
      </p:sp>
      <p:sp>
        <p:nvSpPr>
          <p:cNvPr id="51" name="Rounded Rectangle 50"/>
          <p:cNvSpPr/>
          <p:nvPr/>
        </p:nvSpPr>
        <p:spPr>
          <a:xfrm>
            <a:off x="5966082" y="4567465"/>
            <a:ext cx="2694506" cy="1948148"/>
          </a:xfrm>
          <a:prstGeom prst="roundRect">
            <a:avLst>
              <a:gd name="adj" fmla="val 1859"/>
            </a:avLst>
          </a:prstGeom>
          <a:no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Rounded Rectangle 51"/>
          <p:cNvSpPr/>
          <p:nvPr/>
        </p:nvSpPr>
        <p:spPr>
          <a:xfrm>
            <a:off x="6105695" y="4976997"/>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Attitudes &amp; preferences</a:t>
            </a:r>
          </a:p>
        </p:txBody>
      </p:sp>
      <p:sp>
        <p:nvSpPr>
          <p:cNvPr id="53" name="Rounded Rectangle 52"/>
          <p:cNvSpPr/>
          <p:nvPr/>
        </p:nvSpPr>
        <p:spPr>
          <a:xfrm>
            <a:off x="6105695" y="5475611"/>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cultural norms</a:t>
            </a:r>
          </a:p>
        </p:txBody>
      </p:sp>
      <p:sp>
        <p:nvSpPr>
          <p:cNvPr id="54" name="Rounded Rectangle 53"/>
          <p:cNvSpPr/>
          <p:nvPr/>
        </p:nvSpPr>
        <p:spPr>
          <a:xfrm>
            <a:off x="6105695" y="5974226"/>
            <a:ext cx="2415280" cy="39575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Mobility needs</a:t>
            </a:r>
          </a:p>
        </p:txBody>
      </p:sp>
      <p:sp>
        <p:nvSpPr>
          <p:cNvPr id="55" name="Rounded Rectangle 54"/>
          <p:cNvSpPr/>
          <p:nvPr/>
        </p:nvSpPr>
        <p:spPr>
          <a:xfrm>
            <a:off x="6133617" y="4632618"/>
            <a:ext cx="2415280" cy="33506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Demand</a:t>
            </a:r>
          </a:p>
        </p:txBody>
      </p:sp>
      <p:cxnSp>
        <p:nvCxnSpPr>
          <p:cNvPr id="70" name="Elbow Connector 69"/>
          <p:cNvCxnSpPr/>
          <p:nvPr/>
        </p:nvCxnSpPr>
        <p:spPr>
          <a:xfrm flipV="1">
            <a:off x="5561207" y="3640473"/>
            <a:ext cx="395750" cy="1918235"/>
          </a:xfrm>
          <a:prstGeom prst="bentConnector3">
            <a:avLst>
              <a:gd name="adj1" fmla="val 40735"/>
            </a:avLst>
          </a:prstGeom>
          <a:ln>
            <a:solidFill>
              <a:srgbClr val="8497B0"/>
            </a:solidFill>
            <a:tailEnd type="none" w="sm" len="sm"/>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8669895" y="7806458"/>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9209729"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a:t>
            </a:r>
          </a:p>
        </p:txBody>
      </p:sp>
      <p:sp>
        <p:nvSpPr>
          <p:cNvPr id="138" name="Rounded Rectangle 137"/>
          <p:cNvSpPr/>
          <p:nvPr/>
        </p:nvSpPr>
        <p:spPr>
          <a:xfrm>
            <a:off x="9209729" y="3714506"/>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Air pollution</a:t>
            </a:r>
          </a:p>
        </p:txBody>
      </p:sp>
      <p:sp>
        <p:nvSpPr>
          <p:cNvPr id="139" name="Rounded Rectangle 138"/>
          <p:cNvSpPr/>
          <p:nvPr/>
        </p:nvSpPr>
        <p:spPr>
          <a:xfrm>
            <a:off x="9209729" y="501157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Noise</a:t>
            </a:r>
          </a:p>
        </p:txBody>
      </p:sp>
      <p:sp>
        <p:nvSpPr>
          <p:cNvPr id="140" name="Rounded Rectangle 139"/>
          <p:cNvSpPr/>
          <p:nvPr/>
        </p:nvSpPr>
        <p:spPr>
          <a:xfrm>
            <a:off x="9209729" y="567572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Social isolation</a:t>
            </a:r>
          </a:p>
        </p:txBody>
      </p:sp>
      <p:sp>
        <p:nvSpPr>
          <p:cNvPr id="141" name="Rounded Rectangle 140"/>
          <p:cNvSpPr/>
          <p:nvPr/>
        </p:nvSpPr>
        <p:spPr>
          <a:xfrm>
            <a:off x="9209729" y="675871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Personal safety</a:t>
            </a:r>
          </a:p>
        </p:txBody>
      </p:sp>
      <p:sp>
        <p:nvSpPr>
          <p:cNvPr id="142" name="Rounded Rectangle 141"/>
          <p:cNvSpPr/>
          <p:nvPr/>
        </p:nvSpPr>
        <p:spPr>
          <a:xfrm>
            <a:off x="9209729" y="7748630"/>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Physical inactivity</a:t>
            </a:r>
          </a:p>
        </p:txBody>
      </p:sp>
      <p:sp>
        <p:nvSpPr>
          <p:cNvPr id="143" name="Rounded Rectangle 142"/>
          <p:cNvSpPr/>
          <p:nvPr/>
        </p:nvSpPr>
        <p:spPr>
          <a:xfrm>
            <a:off x="9209729" y="8412784"/>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Prolonged sitting</a:t>
            </a:r>
          </a:p>
        </p:txBody>
      </p:sp>
      <p:sp>
        <p:nvSpPr>
          <p:cNvPr id="144" name="Rounded Rectangle 143"/>
          <p:cNvSpPr/>
          <p:nvPr/>
        </p:nvSpPr>
        <p:spPr>
          <a:xfrm>
            <a:off x="9209729" y="9076932"/>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Unhealthy diet</a:t>
            </a:r>
          </a:p>
        </p:txBody>
      </p:sp>
      <p:cxnSp>
        <p:nvCxnSpPr>
          <p:cNvPr id="145" name="Straight Arrow Connector 144"/>
          <p:cNvCxnSpPr/>
          <p:nvPr/>
        </p:nvCxnSpPr>
        <p:spPr>
          <a:xfrm>
            <a:off x="8669895" y="2938660"/>
            <a:ext cx="362991" cy="0"/>
          </a:xfrm>
          <a:prstGeom prst="straightConnector1">
            <a:avLst/>
          </a:prstGeom>
          <a:ln>
            <a:solidFill>
              <a:srgbClr val="8497B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10410392" y="3292475"/>
            <a:ext cx="2" cy="375191"/>
          </a:xfrm>
          <a:prstGeom prst="straightConnector1">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10417369" y="7299874"/>
            <a:ext cx="0" cy="388481"/>
          </a:xfrm>
          <a:prstGeom prst="straightConnector1">
            <a:avLst/>
          </a:prstGeom>
          <a:ln>
            <a:solidFill>
              <a:srgbClr val="00447C"/>
            </a:solidFill>
            <a:headEnd type="triangle" w="sm" len="sm"/>
            <a:tailEnd type="none" w="sm" len="sm"/>
          </a:ln>
        </p:spPr>
        <p:style>
          <a:lnRef idx="2">
            <a:schemeClr val="accent1"/>
          </a:lnRef>
          <a:fillRef idx="0">
            <a:schemeClr val="accent1"/>
          </a:fillRef>
          <a:effectRef idx="1">
            <a:schemeClr val="accent1"/>
          </a:effectRef>
          <a:fontRef idx="minor">
            <a:schemeClr val="tx1"/>
          </a:fontRef>
        </p:style>
      </p:cxnSp>
      <p:sp>
        <p:nvSpPr>
          <p:cNvPr id="160" name="Rounded Rectangle 159"/>
          <p:cNvSpPr/>
          <p:nvPr/>
        </p:nvSpPr>
        <p:spPr>
          <a:xfrm>
            <a:off x="12318418"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Traffic incidents</a:t>
            </a:r>
          </a:p>
        </p:txBody>
      </p:sp>
      <p:sp>
        <p:nvSpPr>
          <p:cNvPr id="161" name="Rounded Rectangle 160"/>
          <p:cNvSpPr/>
          <p:nvPr/>
        </p:nvSpPr>
        <p:spPr>
          <a:xfrm>
            <a:off x="12318418" y="3534340"/>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Greenhouse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gas &amp; particulate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matter emissions, climate change</a:t>
            </a:r>
          </a:p>
        </p:txBody>
      </p:sp>
      <p:sp>
        <p:nvSpPr>
          <p:cNvPr id="162" name="Rounded Rectangle 161"/>
          <p:cNvSpPr/>
          <p:nvPr/>
        </p:nvSpPr>
        <p:spPr>
          <a:xfrm>
            <a:off x="12444068"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Obesity &amp; overweight, cardio-metabolic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risk factors</a:t>
            </a:r>
          </a:p>
        </p:txBody>
      </p:sp>
      <p:sp>
        <p:nvSpPr>
          <p:cNvPr id="163" name="Rounded Rectangle 162"/>
          <p:cNvSpPr/>
          <p:nvPr/>
        </p:nvSpPr>
        <p:spPr>
          <a:xfrm>
            <a:off x="15422454" y="2678057"/>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Road trauma</a:t>
            </a:r>
          </a:p>
        </p:txBody>
      </p:sp>
      <p:sp>
        <p:nvSpPr>
          <p:cNvPr id="164" name="Rounded Rectangle 163"/>
          <p:cNvSpPr/>
          <p:nvPr/>
        </p:nvSpPr>
        <p:spPr>
          <a:xfrm>
            <a:off x="15422454" y="350642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Respiratory disease</a:t>
            </a:r>
          </a:p>
        </p:txBody>
      </p:sp>
      <p:sp>
        <p:nvSpPr>
          <p:cNvPr id="165" name="Rounded Rectangle 164"/>
          <p:cNvSpPr/>
          <p:nvPr/>
        </p:nvSpPr>
        <p:spPr>
          <a:xfrm>
            <a:off x="15427109" y="412603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Heat stress</a:t>
            </a:r>
          </a:p>
        </p:txBody>
      </p:sp>
      <p:sp>
        <p:nvSpPr>
          <p:cNvPr id="166" name="Rounded Rectangle 165"/>
          <p:cNvSpPr/>
          <p:nvPr/>
        </p:nvSpPr>
        <p:spPr>
          <a:xfrm>
            <a:off x="15427109" y="4745641"/>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Infectious disease</a:t>
            </a:r>
          </a:p>
        </p:txBody>
      </p:sp>
      <p:sp>
        <p:nvSpPr>
          <p:cNvPr id="167" name="Rounded Rectangle 166"/>
          <p:cNvSpPr/>
          <p:nvPr/>
        </p:nvSpPr>
        <p:spPr>
          <a:xfrm>
            <a:off x="15427109" y="5402483"/>
            <a:ext cx="2415280" cy="54448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Mental illness</a:t>
            </a:r>
          </a:p>
        </p:txBody>
      </p:sp>
      <p:sp>
        <p:nvSpPr>
          <p:cNvPr id="168" name="Rounded Rectangle 167"/>
          <p:cNvSpPr/>
          <p:nvPr/>
        </p:nvSpPr>
        <p:spPr>
          <a:xfrm>
            <a:off x="15427107" y="8015879"/>
            <a:ext cx="2415280" cy="1268702"/>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white"/>
                </a:solidFill>
                <a:effectLst/>
                <a:uLnTx/>
                <a:uFillTx/>
                <a:latin typeface="Arial"/>
                <a:ea typeface="+mn-ea"/>
                <a:cs typeface="+mn-cs"/>
              </a:rPr>
              <a:t>Major chronic </a:t>
            </a:r>
            <a:br>
              <a:rPr kumimoji="0" lang="en-US" sz="1539" b="1" i="0" u="none" strike="noStrike" kern="1200" cap="none" spc="0" normalizeH="0" baseline="0" noProof="0" dirty="0">
                <a:ln>
                  <a:noFill/>
                </a:ln>
                <a:solidFill>
                  <a:prstClr val="white"/>
                </a:solidFill>
                <a:effectLst/>
                <a:uLnTx/>
                <a:uFillTx/>
                <a:latin typeface="Arial"/>
                <a:ea typeface="+mn-ea"/>
                <a:cs typeface="+mn-cs"/>
              </a:rPr>
            </a:br>
            <a:r>
              <a:rPr kumimoji="0" lang="en-US" sz="1539" b="1" i="0" u="none" strike="noStrike" kern="1200" cap="none" spc="0" normalizeH="0" baseline="0" noProof="0" dirty="0">
                <a:ln>
                  <a:noFill/>
                </a:ln>
                <a:solidFill>
                  <a:prstClr val="white"/>
                </a:solidFill>
                <a:effectLst/>
                <a:uLnTx/>
                <a:uFillTx/>
                <a:latin typeface="Arial"/>
                <a:ea typeface="+mn-ea"/>
                <a:cs typeface="+mn-cs"/>
              </a:rPr>
              <a:t>diseases: CVD, T2 diabetes, cancer</a:t>
            </a:r>
          </a:p>
        </p:txBody>
      </p:sp>
      <p:cxnSp>
        <p:nvCxnSpPr>
          <p:cNvPr id="187" name="Straight Connector 186"/>
          <p:cNvCxnSpPr/>
          <p:nvPr/>
        </p:nvCxnSpPr>
        <p:spPr>
          <a:xfrm flipV="1">
            <a:off x="14854700" y="8721488"/>
            <a:ext cx="586367"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02" name="Elbow Connector 201"/>
          <p:cNvCxnSpPr>
            <a:cxnSpLocks/>
          </p:cNvCxnSpPr>
          <p:nvPr/>
        </p:nvCxnSpPr>
        <p:spPr>
          <a:xfrm flipV="1">
            <a:off x="17730702" y="5646229"/>
            <a:ext cx="554050" cy="2849393"/>
          </a:xfrm>
          <a:prstGeom prst="bentConnector3">
            <a:avLst>
              <a:gd name="adj1" fmla="val 55854"/>
            </a:avLst>
          </a:prstGeom>
          <a:ln>
            <a:solidFill>
              <a:srgbClr val="00447C"/>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204" name="Elbow Connector 203"/>
          <p:cNvCxnSpPr>
            <a:cxnSpLocks/>
          </p:cNvCxnSpPr>
          <p:nvPr/>
        </p:nvCxnSpPr>
        <p:spPr>
          <a:xfrm rot="16200000" flipV="1">
            <a:off x="16585282" y="4132302"/>
            <a:ext cx="2611946" cy="330420"/>
          </a:xfrm>
          <a:prstGeom prst="bentConnector2">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17837738" y="380249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7837738" y="4388861"/>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17837738" y="5017114"/>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1746008" y="3993294"/>
            <a:ext cx="958667" cy="6416"/>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160" idx="3"/>
            <a:endCxn id="163" idx="1"/>
          </p:cNvCxnSpPr>
          <p:nvPr/>
        </p:nvCxnSpPr>
        <p:spPr>
          <a:xfrm>
            <a:off x="14733699" y="2950298"/>
            <a:ext cx="688757" cy="0"/>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endCxn id="160" idx="1"/>
          </p:cNvCxnSpPr>
          <p:nvPr/>
        </p:nvCxnSpPr>
        <p:spPr>
          <a:xfrm flipV="1">
            <a:off x="11746008" y="2950299"/>
            <a:ext cx="572411" cy="2324"/>
          </a:xfrm>
          <a:prstGeom prst="straightConnector1">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sp>
        <p:nvSpPr>
          <p:cNvPr id="109" name="Freeform 108"/>
          <p:cNvSpPr/>
          <p:nvPr/>
        </p:nvSpPr>
        <p:spPr>
          <a:xfrm>
            <a:off x="11759969" y="5354512"/>
            <a:ext cx="232686" cy="635232"/>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16" name="Straight Arrow Connector 115"/>
          <p:cNvCxnSpPr/>
          <p:nvPr/>
        </p:nvCxnSpPr>
        <p:spPr>
          <a:xfrm>
            <a:off x="8669895" y="5705300"/>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sp>
        <p:nvSpPr>
          <p:cNvPr id="119" name="Rounded Rectangle 118"/>
          <p:cNvSpPr/>
          <p:nvPr/>
        </p:nvSpPr>
        <p:spPr>
          <a:xfrm>
            <a:off x="5966082" y="6824522"/>
            <a:ext cx="2694506" cy="2408866"/>
          </a:xfrm>
          <a:prstGeom prst="roundRect">
            <a:avLst>
              <a:gd name="adj" fmla="val 1859"/>
            </a:avLst>
          </a:prstGeom>
          <a:solidFill>
            <a:schemeClr val="bg1"/>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sp>
        <p:nvSpPr>
          <p:cNvPr id="120" name="Rounded Rectangle 119"/>
          <p:cNvSpPr/>
          <p:nvPr/>
        </p:nvSpPr>
        <p:spPr>
          <a:xfrm>
            <a:off x="6105695" y="7233680"/>
            <a:ext cx="2415280" cy="568688"/>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&amp; education access</a:t>
            </a:r>
          </a:p>
        </p:txBody>
      </p:sp>
      <p:sp>
        <p:nvSpPr>
          <p:cNvPr id="121" name="Rounded Rectangle 120"/>
          <p:cNvSpPr/>
          <p:nvPr/>
        </p:nvSpPr>
        <p:spPr>
          <a:xfrm>
            <a:off x="6105695" y="7909511"/>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Food &amp; health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service access</a:t>
            </a:r>
          </a:p>
        </p:txBody>
      </p:sp>
      <p:sp>
        <p:nvSpPr>
          <p:cNvPr id="122" name="Rounded Rectangle 121"/>
          <p:cNvSpPr/>
          <p:nvPr/>
        </p:nvSpPr>
        <p:spPr>
          <a:xfrm>
            <a:off x="6105695" y="8568679"/>
            <a:ext cx="2415280" cy="569880"/>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recreational access</a:t>
            </a:r>
          </a:p>
        </p:txBody>
      </p:sp>
      <p:sp>
        <p:nvSpPr>
          <p:cNvPr id="123" name="Rounded Rectangle 122"/>
          <p:cNvSpPr/>
          <p:nvPr/>
        </p:nvSpPr>
        <p:spPr>
          <a:xfrm>
            <a:off x="6105695" y="6880369"/>
            <a:ext cx="2415280" cy="300728"/>
          </a:xfrm>
          <a:prstGeom prst="roundRect">
            <a:avLst>
              <a:gd name="adj" fmla="val 6522"/>
            </a:avLst>
          </a:prstGeom>
          <a:noFill/>
          <a:ln>
            <a:noFill/>
          </a:ln>
        </p:spPr>
        <p:style>
          <a:lnRef idx="1">
            <a:schemeClr val="accent1"/>
          </a:lnRef>
          <a:fillRef idx="3">
            <a:schemeClr val="accent1"/>
          </a:fillRef>
          <a:effectRef idx="2">
            <a:schemeClr val="accent1"/>
          </a:effectRef>
          <a:fontRef idx="minor">
            <a:schemeClr val="lt1"/>
          </a:fontRef>
        </p:style>
        <p:txBody>
          <a:bodyPr lIns="0" tIns="75390" rIns="79150"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C00000"/>
                </a:solidFill>
                <a:effectLst/>
                <a:uLnTx/>
                <a:uFillTx/>
                <a:latin typeface="Arial"/>
                <a:ea typeface="+mn-ea"/>
                <a:cs typeface="+mn-cs"/>
              </a:rPr>
              <a:t>Daily living outcomes</a:t>
            </a:r>
          </a:p>
        </p:txBody>
      </p:sp>
      <p:sp>
        <p:nvSpPr>
          <p:cNvPr id="235" name="Rounded Rectangle 234"/>
          <p:cNvSpPr/>
          <p:nvPr/>
        </p:nvSpPr>
        <p:spPr>
          <a:xfrm>
            <a:off x="18293803" y="3876615"/>
            <a:ext cx="1664247" cy="3562324"/>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8300" tIns="75390" rIns="158300" bIns="75390" spcCol="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9" b="1" i="0" u="none" strike="noStrike" kern="1200" cap="none" spc="0" normalizeH="0" baseline="0" noProof="0" dirty="0">
                <a:ln>
                  <a:noFill/>
                </a:ln>
                <a:solidFill>
                  <a:prstClr val="white"/>
                </a:solidFill>
                <a:effectLst/>
                <a:uLnTx/>
                <a:uFillTx/>
                <a:latin typeface="Arial"/>
                <a:ea typeface="+mn-ea"/>
                <a:cs typeface="+mn-cs"/>
              </a:rPr>
              <a:t>Health, wellbeing, </a:t>
            </a:r>
            <a:r>
              <a:rPr kumimoji="0" lang="en-US" sz="1759" b="1" i="0" u="none" strike="noStrike" kern="1200" cap="none" spc="0" normalizeH="0" baseline="0" noProof="0" dirty="0" err="1">
                <a:ln>
                  <a:noFill/>
                </a:ln>
                <a:solidFill>
                  <a:prstClr val="white"/>
                </a:solidFill>
                <a:effectLst/>
                <a:uLnTx/>
                <a:uFillTx/>
                <a:latin typeface="Arial"/>
                <a:ea typeface="+mn-ea"/>
                <a:cs typeface="+mn-cs"/>
              </a:rPr>
              <a:t>liveability</a:t>
            </a:r>
            <a:r>
              <a:rPr kumimoji="0" lang="en-US" sz="1759" b="1" i="0" u="none" strike="noStrike" kern="1200" cap="none" spc="0" normalizeH="0" baseline="0" noProof="0" dirty="0">
                <a:ln>
                  <a:noFill/>
                </a:ln>
                <a:solidFill>
                  <a:prstClr val="white"/>
                </a:solidFill>
                <a:effectLst/>
                <a:uLnTx/>
                <a:uFillTx/>
                <a:latin typeface="Arial"/>
                <a:ea typeface="+mn-ea"/>
                <a:cs typeface="+mn-cs"/>
              </a:rPr>
              <a:t> &amp; </a:t>
            </a:r>
            <a:r>
              <a:rPr kumimoji="0" lang="en-US" sz="1500" b="1" i="0" u="none" strike="noStrike" kern="1200" cap="none" spc="0" normalizeH="0" baseline="0" noProof="0" dirty="0">
                <a:ln>
                  <a:noFill/>
                </a:ln>
                <a:solidFill>
                  <a:prstClr val="white"/>
                </a:solidFill>
                <a:effectLst/>
                <a:uLnTx/>
                <a:uFillTx/>
                <a:latin typeface="Arial"/>
                <a:ea typeface="+mn-ea"/>
                <a:cs typeface="+mn-cs"/>
              </a:rPr>
              <a:t>sustainability</a:t>
            </a:r>
          </a:p>
        </p:txBody>
      </p:sp>
      <p:cxnSp>
        <p:nvCxnSpPr>
          <p:cNvPr id="89" name="Straight Arrow Connector 88"/>
          <p:cNvCxnSpPr/>
          <p:nvPr/>
        </p:nvCxnSpPr>
        <p:spPr>
          <a:xfrm>
            <a:off x="7328943" y="6524190"/>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328943" y="4248518"/>
            <a:ext cx="0" cy="303224"/>
          </a:xfrm>
          <a:prstGeom prst="straightConnector1">
            <a:avLst/>
          </a:prstGeom>
          <a:ln>
            <a:solidFill>
              <a:srgbClr val="8497B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93" name="Rounded Rectangle 92"/>
          <p:cNvSpPr/>
          <p:nvPr/>
        </p:nvSpPr>
        <p:spPr>
          <a:xfrm>
            <a:off x="404874" y="726378"/>
            <a:ext cx="2357953" cy="963321"/>
          </a:xfrm>
          <a:prstGeom prst="roundRect">
            <a:avLst>
              <a:gd name="adj" fmla="val 6522"/>
            </a:avLst>
          </a:prstGeom>
          <a:solidFill>
            <a:srgbClr val="960C34"/>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white"/>
                </a:solidFill>
                <a:effectLst/>
                <a:uLnTx/>
                <a:uFillTx/>
                <a:latin typeface="Arial"/>
                <a:ea typeface="+mn-ea"/>
                <a:cs typeface="+mn-cs"/>
              </a:rPr>
              <a:t>Urban system</a:t>
            </a:r>
            <a:br>
              <a:rPr kumimoji="0" lang="en-US" sz="1539" b="0" i="0" u="none" strike="noStrike" kern="1200" cap="none" spc="0" normalizeH="0" baseline="0" noProof="0" dirty="0">
                <a:ln>
                  <a:noFill/>
                </a:ln>
                <a:solidFill>
                  <a:prstClr val="white"/>
                </a:solidFill>
                <a:effectLst/>
                <a:uLnTx/>
                <a:uFillTx/>
                <a:latin typeface="Arial"/>
                <a:ea typeface="+mn-ea"/>
                <a:cs typeface="+mn-cs"/>
              </a:rPr>
            </a:br>
            <a:r>
              <a:rPr kumimoji="0" lang="en-US" sz="1539" b="0" i="0" u="none" strike="noStrike" kern="1200" cap="none" spc="0" normalizeH="0" baseline="0" noProof="0" dirty="0">
                <a:ln>
                  <a:noFill/>
                </a:ln>
                <a:solidFill>
                  <a:prstClr val="white"/>
                </a:solidFill>
                <a:effectLst/>
                <a:uLnTx/>
                <a:uFillTx/>
                <a:latin typeface="Arial"/>
                <a:ea typeface="+mn-ea"/>
                <a:cs typeface="+mn-cs"/>
              </a:rPr>
              <a:t>policies</a:t>
            </a:r>
          </a:p>
        </p:txBody>
      </p:sp>
      <p:sp>
        <p:nvSpPr>
          <p:cNvPr id="94" name="Rounded Rectangle 93"/>
          <p:cNvSpPr/>
          <p:nvPr/>
        </p:nvSpPr>
        <p:spPr>
          <a:xfrm>
            <a:off x="607418" y="2153393"/>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Transport</a:t>
            </a:r>
          </a:p>
        </p:txBody>
      </p:sp>
      <p:sp>
        <p:nvSpPr>
          <p:cNvPr id="95" name="Rounded Rectangle 94"/>
          <p:cNvSpPr/>
          <p:nvPr/>
        </p:nvSpPr>
        <p:spPr>
          <a:xfrm>
            <a:off x="607418" y="281187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Social &amp;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health services</a:t>
            </a:r>
          </a:p>
        </p:txBody>
      </p:sp>
      <p:sp>
        <p:nvSpPr>
          <p:cNvPr id="96" name="Rounded Rectangle 95"/>
          <p:cNvSpPr/>
          <p:nvPr/>
        </p:nvSpPr>
        <p:spPr>
          <a:xfrm>
            <a:off x="607418" y="34703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Education</a:t>
            </a:r>
          </a:p>
        </p:txBody>
      </p:sp>
      <p:sp>
        <p:nvSpPr>
          <p:cNvPr id="100" name="Rounded Rectangle 99"/>
          <p:cNvSpPr/>
          <p:nvPr/>
        </p:nvSpPr>
        <p:spPr>
          <a:xfrm>
            <a:off x="607418" y="4128830"/>
            <a:ext cx="1975402" cy="841747"/>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&amp; economic development</a:t>
            </a:r>
          </a:p>
        </p:txBody>
      </p:sp>
      <p:sp>
        <p:nvSpPr>
          <p:cNvPr id="101" name="Rounded Rectangle 100"/>
          <p:cNvSpPr/>
          <p:nvPr/>
        </p:nvSpPr>
        <p:spPr>
          <a:xfrm>
            <a:off x="607418" y="5127375"/>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Land use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urban design</a:t>
            </a:r>
          </a:p>
        </p:txBody>
      </p:sp>
      <p:sp>
        <p:nvSpPr>
          <p:cNvPr id="102" name="Rounded Rectangle 101"/>
          <p:cNvSpPr/>
          <p:nvPr/>
        </p:nvSpPr>
        <p:spPr>
          <a:xfrm>
            <a:off x="607418" y="5785852"/>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Housing</a:t>
            </a:r>
          </a:p>
        </p:txBody>
      </p:sp>
      <p:sp>
        <p:nvSpPr>
          <p:cNvPr id="103" name="Rounded Rectangle 102"/>
          <p:cNvSpPr/>
          <p:nvPr/>
        </p:nvSpPr>
        <p:spPr>
          <a:xfrm>
            <a:off x="607418" y="6444331"/>
            <a:ext cx="1975402" cy="674255"/>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open space </a:t>
            </a:r>
            <a:br>
              <a:rPr kumimoji="0" lang="en-US" sz="1539" b="0" i="0" u="none" strike="noStrike" kern="1200" cap="none" spc="0" normalizeH="0" baseline="0" noProof="0" dirty="0">
                <a:ln>
                  <a:noFill/>
                </a:ln>
                <a:solidFill>
                  <a:prstClr val="black"/>
                </a:solidFill>
                <a:effectLst/>
                <a:uLnTx/>
                <a:uFillTx/>
                <a:latin typeface="Arial"/>
                <a:ea typeface="+mn-ea"/>
                <a:cs typeface="+mn-cs"/>
              </a:rPr>
            </a:br>
            <a:r>
              <a:rPr kumimoji="0" lang="en-US" sz="1539" b="0" i="0" u="none" strike="noStrike" kern="1200" cap="none" spc="0" normalizeH="0" baseline="0" noProof="0" dirty="0">
                <a:ln>
                  <a:noFill/>
                </a:ln>
                <a:solidFill>
                  <a:prstClr val="black"/>
                </a:solidFill>
                <a:effectLst/>
                <a:uLnTx/>
                <a:uFillTx/>
                <a:latin typeface="Arial"/>
                <a:ea typeface="+mn-ea"/>
                <a:cs typeface="+mn-cs"/>
              </a:rPr>
              <a:t>&amp; recreation</a:t>
            </a:r>
          </a:p>
        </p:txBody>
      </p:sp>
      <p:sp>
        <p:nvSpPr>
          <p:cNvPr id="104" name="Rounded Rectangle 103"/>
          <p:cNvSpPr/>
          <p:nvPr/>
        </p:nvSpPr>
        <p:spPr>
          <a:xfrm>
            <a:off x="607418" y="7261384"/>
            <a:ext cx="1975402" cy="515686"/>
          </a:xfrm>
          <a:prstGeom prst="roundRect">
            <a:avLst>
              <a:gd name="adj" fmla="val 6522"/>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Arial"/>
                <a:ea typeface="+mn-ea"/>
                <a:cs typeface="+mn-cs"/>
              </a:rPr>
              <a:t>Public safety</a:t>
            </a:r>
          </a:p>
        </p:txBody>
      </p:sp>
      <p:sp>
        <p:nvSpPr>
          <p:cNvPr id="110" name="Rounded Rectangle 109"/>
          <p:cNvSpPr/>
          <p:nvPr/>
        </p:nvSpPr>
        <p:spPr>
          <a:xfrm>
            <a:off x="404874" y="1968220"/>
            <a:ext cx="2360842" cy="5976089"/>
          </a:xfrm>
          <a:prstGeom prst="roundRect">
            <a:avLst>
              <a:gd name="adj" fmla="val 1859"/>
            </a:avLst>
          </a:prstGeom>
          <a:noFill/>
          <a:ln w="12700">
            <a:solidFill>
              <a:srgbClr val="8497B0"/>
            </a:solidFill>
          </a:ln>
        </p:spPr>
        <p:style>
          <a:lnRef idx="1">
            <a:schemeClr val="accent1"/>
          </a:lnRef>
          <a:fillRef idx="3">
            <a:schemeClr val="accent1"/>
          </a:fillRef>
          <a:effectRef idx="2">
            <a:schemeClr val="accent1"/>
          </a:effectRef>
          <a:fontRef idx="minor">
            <a:schemeClr val="lt1"/>
          </a:fontRef>
        </p:style>
        <p:txBody>
          <a:bodyPr lIns="150781" tIns="75390" rIns="150781" bIns="75390"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2" name="Straight Arrow Connector 111"/>
          <p:cNvCxnSpPr/>
          <p:nvPr/>
        </p:nvCxnSpPr>
        <p:spPr>
          <a:xfrm>
            <a:off x="2764316" y="4786191"/>
            <a:ext cx="362991" cy="0"/>
          </a:xfrm>
          <a:prstGeom prst="straightConnector1">
            <a:avLst/>
          </a:prstGeom>
          <a:ln>
            <a:solidFill>
              <a:schemeClr val="tx2">
                <a:lumMod val="60000"/>
                <a:lumOff val="40000"/>
              </a:schemeClr>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17837738" y="5645365"/>
            <a:ext cx="204763"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11759968" y="8049023"/>
            <a:ext cx="279224" cy="1345548"/>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8"/>
          <p:cNvSpPr/>
          <p:nvPr/>
        </p:nvSpPr>
        <p:spPr>
          <a:xfrm rot="10800000">
            <a:off x="15161843" y="3755954"/>
            <a:ext cx="283878" cy="1757407"/>
          </a:xfrm>
          <a:custGeom>
            <a:avLst/>
            <a:gdLst>
              <a:gd name="connsiteX0" fmla="*/ 0 w 127000"/>
              <a:gd name="connsiteY0" fmla="*/ 0 h 292100"/>
              <a:gd name="connsiteX1" fmla="*/ 127000 w 127000"/>
              <a:gd name="connsiteY1" fmla="*/ 0 h 292100"/>
              <a:gd name="connsiteX2" fmla="*/ 127000 w 127000"/>
              <a:gd name="connsiteY2" fmla="*/ 292100 h 292100"/>
              <a:gd name="connsiteX3" fmla="*/ 0 w 127000"/>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127000" h="292100">
                <a:moveTo>
                  <a:pt x="0" y="0"/>
                </a:moveTo>
                <a:lnTo>
                  <a:pt x="127000" y="0"/>
                </a:lnTo>
                <a:lnTo>
                  <a:pt x="127000" y="292100"/>
                </a:lnTo>
                <a:lnTo>
                  <a:pt x="0" y="292100"/>
                </a:lnTo>
              </a:path>
            </a:pathLst>
          </a:custGeom>
          <a:ln>
            <a:solidFill>
              <a:srgbClr val="00447C"/>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57" b="0" i="0" u="none" strike="noStrike" kern="1200" cap="none" spc="0" normalizeH="0" baseline="0" noProof="0">
              <a:ln>
                <a:noFill/>
              </a:ln>
              <a:solidFill>
                <a:prstClr val="black"/>
              </a:solidFill>
              <a:effectLst/>
              <a:uLnTx/>
              <a:uFillTx/>
              <a:latin typeface="Calibri"/>
              <a:ea typeface="+mn-ea"/>
              <a:cs typeface="+mn-cs"/>
            </a:endParaRPr>
          </a:p>
        </p:txBody>
      </p:sp>
      <p:cxnSp>
        <p:nvCxnSpPr>
          <p:cNvPr id="147" name="Straight Connector 146"/>
          <p:cNvCxnSpPr/>
          <p:nvPr/>
        </p:nvCxnSpPr>
        <p:spPr>
          <a:xfrm flipV="1">
            <a:off x="11769279" y="8707529"/>
            <a:ext cx="670134" cy="2"/>
          </a:xfrm>
          <a:prstGeom prst="line">
            <a:avLst/>
          </a:prstGeom>
          <a:ln>
            <a:solidFill>
              <a:srgbClr val="00447C"/>
            </a:solidFill>
            <a:tailEnd type="none" w="sm" len="sm"/>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4687162" y="4011910"/>
            <a:ext cx="460719" cy="0"/>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5161843" y="5017114"/>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5161843" y="4416783"/>
            <a:ext cx="297839" cy="2"/>
          </a:xfrm>
          <a:prstGeom prst="line">
            <a:avLst/>
          </a:prstGeom>
          <a:ln>
            <a:solidFill>
              <a:srgbClr val="00447C"/>
            </a:solidFill>
          </a:ln>
        </p:spPr>
        <p:style>
          <a:lnRef idx="2">
            <a:schemeClr val="accent1"/>
          </a:lnRef>
          <a:fillRef idx="0">
            <a:schemeClr val="accent1"/>
          </a:fillRef>
          <a:effectRef idx="1">
            <a:schemeClr val="accent1"/>
          </a:effectRef>
          <a:fontRef idx="minor">
            <a:schemeClr val="tx1"/>
          </a:fontRef>
        </p:style>
      </p:cxnSp>
      <p:pic>
        <p:nvPicPr>
          <p:cNvPr id="106" name="Picture Placeholder 7" descr="Shape&#10;&#10;Description automatically generated with medium confidence">
            <a:extLst>
              <a:ext uri="{FF2B5EF4-FFF2-40B4-BE49-F238E27FC236}">
                <a16:creationId xmlns:a16="http://schemas.microsoft.com/office/drawing/2014/main" id="{5368BA0C-0FC1-4581-A4D2-4CD524693C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7672050" y="9159875"/>
            <a:ext cx="2413779" cy="746673"/>
          </a:xfrm>
          <a:prstGeom prst="rect">
            <a:avLst/>
          </a:prstGeom>
        </p:spPr>
      </p:pic>
      <p:sp>
        <p:nvSpPr>
          <p:cNvPr id="118" name="Rectangle 117">
            <a:extLst>
              <a:ext uri="{FF2B5EF4-FFF2-40B4-BE49-F238E27FC236}">
                <a16:creationId xmlns:a16="http://schemas.microsoft.com/office/drawing/2014/main" id="{91C0EAB9-F423-4DD1-9E45-D0F0D0CAB054}"/>
              </a:ext>
            </a:extLst>
          </p:cNvPr>
          <p:cNvSpPr/>
          <p:nvPr/>
        </p:nvSpPr>
        <p:spPr>
          <a:xfrm>
            <a:off x="3079750" y="119003"/>
            <a:ext cx="2667000" cy="9345671"/>
          </a:xfrm>
          <a:prstGeom prst="rect">
            <a:avLst/>
          </a:prstGeom>
          <a:noFill/>
          <a:ln w="57150">
            <a:solidFill>
              <a:srgbClr val="960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968"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964D5418-8FD1-48CF-8E5B-870BDDD94217}"/>
              </a:ext>
            </a:extLst>
          </p:cNvPr>
          <p:cNvSpPr/>
          <p:nvPr/>
        </p:nvSpPr>
        <p:spPr>
          <a:xfrm>
            <a:off x="3556576" y="2005973"/>
            <a:ext cx="1470956" cy="701127"/>
          </a:xfrm>
          <a:prstGeom prst="rect">
            <a:avLst/>
          </a:prstGeom>
          <a:solidFill>
            <a:srgbClr val="FFFFFF"/>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solidFill>
                    <a:prstClr val="white"/>
                  </a:solidFill>
                </a:ln>
                <a:solidFill>
                  <a:srgbClr val="960C34"/>
                </a:solidFill>
                <a:effectLst/>
                <a:uLnTx/>
                <a:uFillTx/>
                <a:latin typeface="Calibri"/>
                <a:ea typeface="+mn-ea"/>
                <a:cs typeface="+mn-cs"/>
              </a:rPr>
              <a:t>8Ds</a:t>
            </a:r>
          </a:p>
        </p:txBody>
      </p:sp>
    </p:spTree>
    <p:extLst>
      <p:ext uri="{BB962C8B-B14F-4D97-AF65-F5344CB8AC3E}">
        <p14:creationId xmlns:p14="http://schemas.microsoft.com/office/powerpoint/2010/main" val="1099933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5C2B2-708D-4BFE-A77C-713756D2A369}"/>
              </a:ext>
            </a:extLst>
          </p:cNvPr>
          <p:cNvSpPr>
            <a:spLocks noGrp="1"/>
          </p:cNvSpPr>
          <p:nvPr>
            <p:ph type="title"/>
          </p:nvPr>
        </p:nvSpPr>
        <p:spPr>
          <a:xfrm>
            <a:off x="1699232" y="6336297"/>
            <a:ext cx="10694062" cy="846386"/>
          </a:xfrm>
        </p:spPr>
        <p:txBody>
          <a:bodyPr/>
          <a:lstStyle/>
          <a:p>
            <a:pPr algn="r"/>
            <a:r>
              <a:rPr lang="en-GB" sz="5500" dirty="0"/>
              <a:t>Deborah Salvo</a:t>
            </a:r>
          </a:p>
        </p:txBody>
      </p:sp>
      <p:sp>
        <p:nvSpPr>
          <p:cNvPr id="7" name="Text Placeholder 6">
            <a:extLst>
              <a:ext uri="{FF2B5EF4-FFF2-40B4-BE49-F238E27FC236}">
                <a16:creationId xmlns:a16="http://schemas.microsoft.com/office/drawing/2014/main" id="{8498A78F-D8AA-4D5D-8132-D1CF680E62DD}"/>
              </a:ext>
            </a:extLst>
          </p:cNvPr>
          <p:cNvSpPr>
            <a:spLocks noGrp="1"/>
          </p:cNvSpPr>
          <p:nvPr>
            <p:ph type="body" idx="1"/>
          </p:nvPr>
        </p:nvSpPr>
        <p:spPr>
          <a:xfrm>
            <a:off x="1670049" y="7639958"/>
            <a:ext cx="10723245" cy="1015663"/>
          </a:xfrm>
        </p:spPr>
        <p:txBody>
          <a:bodyPr/>
          <a:lstStyle/>
          <a:p>
            <a:pPr algn="r"/>
            <a:r>
              <a:rPr lang="en-GB" i="0" dirty="0"/>
              <a:t>Assistant Professor of public health, Brown School, Washington University</a:t>
            </a:r>
          </a:p>
        </p:txBody>
      </p:sp>
      <p:pic>
        <p:nvPicPr>
          <p:cNvPr id="10" name="Picture Placeholder 7" descr="Shape&#10;&#10;Description automatically generated with medium confidence">
            <a:extLst>
              <a:ext uri="{FF2B5EF4-FFF2-40B4-BE49-F238E27FC236}">
                <a16:creationId xmlns:a16="http://schemas.microsoft.com/office/drawing/2014/main" id="{D613A231-5223-EB42-A0C8-A1D9B57DF6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984250" y="588176"/>
            <a:ext cx="4061899" cy="1256499"/>
          </a:xfrm>
          <a:prstGeom prst="rect">
            <a:avLst/>
          </a:prstGeom>
        </p:spPr>
      </p:pic>
      <p:sp>
        <p:nvSpPr>
          <p:cNvPr id="16" name="Title 5">
            <a:extLst>
              <a:ext uri="{FF2B5EF4-FFF2-40B4-BE49-F238E27FC236}">
                <a16:creationId xmlns:a16="http://schemas.microsoft.com/office/drawing/2014/main" id="{830BEFE1-5C3F-F34D-85E4-BFFD03F1E7A2}"/>
              </a:ext>
            </a:extLst>
          </p:cNvPr>
          <p:cNvSpPr txBox="1">
            <a:spLocks/>
          </p:cNvSpPr>
          <p:nvPr/>
        </p:nvSpPr>
        <p:spPr>
          <a:xfrm>
            <a:off x="984251" y="2734662"/>
            <a:ext cx="11409044" cy="2769989"/>
          </a:xfrm>
          <a:prstGeom prst="rect">
            <a:avLst/>
          </a:prstGeom>
        </p:spPr>
        <p:txBody>
          <a:bodyPr vert="horz" wrap="square" lIns="0" tIns="0" rIns="0" bIns="0" rtlCol="0" anchor="b" anchorCtr="0">
            <a:spAutoFit/>
          </a:bodyPr>
          <a:lstStyle>
            <a:lvl1pPr>
              <a:defRPr sz="6600" b="0" i="0">
                <a:solidFill>
                  <a:schemeClr val="tx1"/>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prstClr val="black"/>
                </a:solidFill>
                <a:effectLst/>
                <a:uLnTx/>
                <a:uFillTx/>
                <a:latin typeface="Calibri"/>
                <a:ea typeface="+mj-ea"/>
                <a:cs typeface="Calibri"/>
              </a:rPr>
              <a:t>The </a:t>
            </a:r>
            <a:r>
              <a:rPr kumimoji="0" lang="en-GB" sz="6000" b="1" i="1" u="none" strike="noStrike" kern="0" cap="none" spc="0" normalizeH="0" baseline="0" noProof="0" dirty="0">
                <a:ln>
                  <a:noFill/>
                </a:ln>
                <a:solidFill>
                  <a:prstClr val="black"/>
                </a:solidFill>
                <a:effectLst/>
                <a:uLnTx/>
                <a:uFillTx/>
                <a:latin typeface="Calibri"/>
                <a:ea typeface="+mj-ea"/>
                <a:cs typeface="Calibri"/>
              </a:rPr>
              <a:t>Global Observatory for Healthy and Sustainable Cities </a:t>
            </a:r>
            <a:r>
              <a:rPr kumimoji="0" lang="en-GB" sz="6000" b="1" i="0" u="none" strike="noStrike" kern="0" cap="none" spc="0" normalizeH="0" baseline="0" noProof="0" dirty="0">
                <a:ln>
                  <a:noFill/>
                </a:ln>
                <a:solidFill>
                  <a:prstClr val="black"/>
                </a:solidFill>
                <a:effectLst/>
                <a:uLnTx/>
                <a:uFillTx/>
                <a:latin typeface="Calibri"/>
                <a:ea typeface="+mj-ea"/>
                <a:cs typeface="Calibri"/>
              </a:rPr>
              <a:t>website, and the </a:t>
            </a:r>
            <a:r>
              <a:rPr kumimoji="0" lang="en-GB" sz="6000" b="1" i="1" u="none" strike="noStrike" kern="0" cap="none" spc="0" normalizeH="0" baseline="0" noProof="0" dirty="0">
                <a:ln>
                  <a:noFill/>
                </a:ln>
                <a:solidFill>
                  <a:prstClr val="black"/>
                </a:solidFill>
                <a:effectLst/>
                <a:uLnTx/>
                <a:uFillTx/>
                <a:latin typeface="Calibri"/>
                <a:ea typeface="+mj-ea"/>
                <a:cs typeface="Calibri"/>
              </a:rPr>
              <a:t>1000 Cities Challenge</a:t>
            </a:r>
          </a:p>
        </p:txBody>
      </p:sp>
      <p:pic>
        <p:nvPicPr>
          <p:cNvPr id="8" name="Picture Placeholder 2" descr="Deborah Salvo&#10;Washington University, USA">
            <a:extLst>
              <a:ext uri="{FF2B5EF4-FFF2-40B4-BE49-F238E27FC236}">
                <a16:creationId xmlns:a16="http://schemas.microsoft.com/office/drawing/2014/main" id="{56D829AD-1A34-E049-9B12-66D3F4D26242}"/>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a:solidFill>
            <a:srgbClr val="F4F7FB"/>
          </a:solidFill>
        </p:spPr>
      </p:pic>
    </p:spTree>
    <p:extLst>
      <p:ext uri="{BB962C8B-B14F-4D97-AF65-F5344CB8AC3E}">
        <p14:creationId xmlns:p14="http://schemas.microsoft.com/office/powerpoint/2010/main" val="1559128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850" y="2759075"/>
            <a:ext cx="11840749" cy="6934319"/>
          </a:xfrm>
          <a:prstGeom prst="rect">
            <a:avLst/>
          </a:prstGeom>
        </p:spPr>
      </p:pic>
      <p:pic>
        <p:nvPicPr>
          <p:cNvPr id="2050" name="Picture 2" descr="158c21e2-5947-40cc-b03d-14b8a0076a5c@namprd0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31850" y="336550"/>
            <a:ext cx="6364263" cy="18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C5997D9-F7E1-6440-A947-6DDDFADDB128}"/>
              </a:ext>
            </a:extLst>
          </p:cNvPr>
          <p:cNvPicPr>
            <a:picLocks noChangeAspect="1"/>
          </p:cNvPicPr>
          <p:nvPr/>
        </p:nvPicPr>
        <p:blipFill>
          <a:blip r:embed="rId5"/>
          <a:stretch>
            <a:fillRect/>
          </a:stretch>
        </p:blipFill>
        <p:spPr>
          <a:xfrm>
            <a:off x="10900694" y="549274"/>
            <a:ext cx="8964691" cy="706730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01D5BE02-61B8-0C4E-914C-4901DC235A83}"/>
              </a:ext>
            </a:extLst>
          </p:cNvPr>
          <p:cNvSpPr txBox="1"/>
          <p:nvPr/>
        </p:nvSpPr>
        <p:spPr>
          <a:xfrm>
            <a:off x="8686801" y="6785587"/>
            <a:ext cx="10900694" cy="830997"/>
          </a:xfrm>
          <a:prstGeom prst="rect">
            <a:avLst/>
          </a:prstGeom>
          <a:solidFill>
            <a:srgbClr val="FFFFFF"/>
          </a:solidFill>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https://</a:t>
            </a:r>
            <a:r>
              <a:rPr kumimoji="0" lang="en-US" sz="4800" b="1" i="0" u="none" strike="noStrike" kern="0" cap="none" spc="0" normalizeH="0" baseline="0" noProof="0" dirty="0" err="1">
                <a:ln>
                  <a:noFill/>
                </a:ln>
                <a:solidFill>
                  <a:sysClr val="windowText" lastClr="000000"/>
                </a:solidFill>
                <a:effectLst/>
                <a:uLnTx/>
                <a:uFillTx/>
                <a:latin typeface="Calibri"/>
                <a:ea typeface="+mn-ea"/>
                <a:cs typeface="+mn-cs"/>
              </a:rPr>
              <a:t>www.healthysustainablecities.org</a:t>
            </a:r>
            <a:endParaRPr kumimoji="0" lang="en-US" sz="48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7543004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8c21e2-5947-40cc-b03d-14b8a0076a5c@namprd0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56112" y="625475"/>
            <a:ext cx="5974336" cy="176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E3D8BF7-25EB-9F4C-AF16-6D313799006A}"/>
              </a:ext>
            </a:extLst>
          </p:cNvPr>
          <p:cNvSpPr txBox="1">
            <a:spLocks/>
          </p:cNvSpPr>
          <p:nvPr/>
        </p:nvSpPr>
        <p:spPr>
          <a:xfrm>
            <a:off x="1068812" y="3673475"/>
            <a:ext cx="5414538" cy="2268195"/>
          </a:xfrm>
          <a:prstGeom prst="rect">
            <a:avLst/>
          </a:prstGeom>
        </p:spPr>
        <p:txBody>
          <a:bodyPr/>
          <a:lstStyle>
            <a:lvl1pPr>
              <a:defRPr sz="4000" b="1">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Calibri"/>
                <a:ea typeface="+mj-ea"/>
                <a:cs typeface="+mj-cs"/>
              </a:rPr>
              <a:t>Includes </a:t>
            </a:r>
            <a:r>
              <a:rPr kumimoji="0" lang="en-US" sz="4800" b="1" i="0" u="none" strike="noStrike" kern="0" cap="none" spc="0" normalizeH="0" baseline="0" noProof="0" dirty="0">
                <a:ln>
                  <a:noFill/>
                </a:ln>
                <a:solidFill>
                  <a:sysClr val="windowText" lastClr="000000"/>
                </a:solidFill>
                <a:effectLst/>
                <a:uLnTx/>
                <a:uFillTx/>
                <a:latin typeface="Calibri"/>
                <a:ea typeface="+mj-ea"/>
                <a:cs typeface="+mj-cs"/>
              </a:rPr>
              <a:t>scorecards and reports </a:t>
            </a:r>
            <a:r>
              <a:rPr kumimoji="0" lang="en-US" sz="4800" b="0" i="0" u="none" strike="noStrike" kern="0" cap="none" spc="0" normalizeH="0" baseline="0" noProof="0" dirty="0">
                <a:ln>
                  <a:noFill/>
                </a:ln>
                <a:solidFill>
                  <a:sysClr val="windowText" lastClr="000000"/>
                </a:solidFill>
                <a:effectLst/>
                <a:uLnTx/>
                <a:uFillTx/>
                <a:latin typeface="Calibri"/>
                <a:ea typeface="+mj-ea"/>
                <a:cs typeface="+mj-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Calibri"/>
                <a:ea typeface="+mj-ea"/>
                <a:cs typeface="+mj-cs"/>
              </a:rPr>
              <a:t>25 cities, plus </a:t>
            </a:r>
            <a:r>
              <a:rPr kumimoji="0" lang="en-US" sz="4800" b="1" i="0" u="none" strike="noStrike" kern="0" cap="none" spc="0" normalizeH="0" baseline="0" noProof="0" dirty="0">
                <a:ln>
                  <a:noFill/>
                </a:ln>
                <a:solidFill>
                  <a:sysClr val="windowText" lastClr="000000"/>
                </a:solidFill>
                <a:effectLst/>
                <a:uLnTx/>
                <a:uFillTx/>
                <a:latin typeface="Calibri"/>
                <a:ea typeface="+mj-ea"/>
                <a:cs typeface="+mj-cs"/>
              </a:rPr>
              <a:t>open-access tools</a:t>
            </a:r>
          </a:p>
        </p:txBody>
      </p:sp>
      <p:pic>
        <p:nvPicPr>
          <p:cNvPr id="3" name="Picture 2"/>
          <p:cNvPicPr>
            <a:picLocks noChangeAspect="1"/>
          </p:cNvPicPr>
          <p:nvPr/>
        </p:nvPicPr>
        <p:blipFill>
          <a:blip r:embed="rId4"/>
          <a:stretch>
            <a:fillRect/>
          </a:stretch>
        </p:blipFill>
        <p:spPr>
          <a:xfrm>
            <a:off x="7059267" y="320675"/>
            <a:ext cx="12103100" cy="9424281"/>
          </a:xfrm>
          <a:prstGeom prst="rect">
            <a:avLst/>
          </a:prstGeom>
        </p:spPr>
      </p:pic>
    </p:spTree>
    <p:extLst>
      <p:ext uri="{BB962C8B-B14F-4D97-AF65-F5344CB8AC3E}">
        <p14:creationId xmlns:p14="http://schemas.microsoft.com/office/powerpoint/2010/main" val="37118906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hape&#10;&#10;Description automatically generated with medium confidence">
            <a:extLst>
              <a:ext uri="{FF2B5EF4-FFF2-40B4-BE49-F238E27FC236}">
                <a16:creationId xmlns:a16="http://schemas.microsoft.com/office/drawing/2014/main" id="{DFDFAB6D-9718-3445-B2B3-6CB0099E4F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grpSp>
        <p:nvGrpSpPr>
          <p:cNvPr id="21" name="Group 20">
            <a:extLst>
              <a:ext uri="{FF2B5EF4-FFF2-40B4-BE49-F238E27FC236}">
                <a16:creationId xmlns:a16="http://schemas.microsoft.com/office/drawing/2014/main" id="{C00ABAC9-BB6E-8E4D-935F-D08E9E1E4B84}"/>
              </a:ext>
            </a:extLst>
          </p:cNvPr>
          <p:cNvGrpSpPr/>
          <p:nvPr/>
        </p:nvGrpSpPr>
        <p:grpSpPr>
          <a:xfrm>
            <a:off x="3239971" y="629487"/>
            <a:ext cx="13035126" cy="2583296"/>
            <a:chOff x="3239971" y="629487"/>
            <a:chExt cx="13035126" cy="2583296"/>
          </a:xfrm>
        </p:grpSpPr>
        <p:sp>
          <p:nvSpPr>
            <p:cNvPr id="15" name="Freeform 14">
              <a:extLst>
                <a:ext uri="{FF2B5EF4-FFF2-40B4-BE49-F238E27FC236}">
                  <a16:creationId xmlns:a16="http://schemas.microsoft.com/office/drawing/2014/main" id="{9086F715-3723-BE4C-AB6C-34B4F32ADD81}"/>
                </a:ext>
              </a:extLst>
            </p:cNvPr>
            <p:cNvSpPr/>
            <p:nvPr/>
          </p:nvSpPr>
          <p:spPr>
            <a:xfrm>
              <a:off x="6159103" y="629487"/>
              <a:ext cx="10115994" cy="2582057"/>
            </a:xfrm>
            <a:custGeom>
              <a:avLst/>
              <a:gdLst>
                <a:gd name="connsiteX0" fmla="*/ 0 w 10115994"/>
                <a:gd name="connsiteY0" fmla="*/ 0 h 2582057"/>
                <a:gd name="connsiteX1" fmla="*/ 10115994 w 10115994"/>
                <a:gd name="connsiteY1" fmla="*/ 0 h 2582057"/>
                <a:gd name="connsiteX2" fmla="*/ 10115994 w 10115994"/>
                <a:gd name="connsiteY2" fmla="*/ 2582057 h 2582057"/>
                <a:gd name="connsiteX3" fmla="*/ 0 w 10115994"/>
                <a:gd name="connsiteY3" fmla="*/ 2582057 h 2582057"/>
                <a:gd name="connsiteX4" fmla="*/ 0 w 10115994"/>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994" h="2582057">
                  <a:moveTo>
                    <a:pt x="0" y="0"/>
                  </a:moveTo>
                  <a:lnTo>
                    <a:pt x="10115994" y="0"/>
                  </a:lnTo>
                  <a:lnTo>
                    <a:pt x="10115994"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goal</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To provide </a:t>
              </a:r>
              <a:r>
                <a:rPr kumimoji="0" lang="en-US" sz="3000" b="1" i="0" u="none" strike="noStrike" kern="1200" cap="none" spc="0" normalizeH="0" baseline="0" noProof="0" dirty="0">
                  <a:ln>
                    <a:noFill/>
                  </a:ln>
                  <a:solidFill>
                    <a:prstClr val="white"/>
                  </a:solidFill>
                  <a:effectLst/>
                  <a:uLnTx/>
                  <a:uFillTx/>
                  <a:latin typeface="Calibri"/>
                  <a:ea typeface="+mn-ea"/>
                  <a:cs typeface="+mn-cs"/>
                </a:rPr>
                <a:t>comparable</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1" i="0" u="none" strike="noStrike" kern="1200" cap="none" spc="0" normalizeH="0" baseline="0" noProof="0" dirty="0">
                  <a:ln>
                    <a:noFill/>
                  </a:ln>
                  <a:solidFill>
                    <a:prstClr val="white"/>
                  </a:solidFill>
                  <a:effectLst/>
                  <a:uLnTx/>
                  <a:uFillTx/>
                  <a:latin typeface="Calibri"/>
                  <a:ea typeface="+mn-ea"/>
                  <a:cs typeface="+mn-cs"/>
                </a:rPr>
                <a:t>evidence-based</a:t>
              </a:r>
              <a:r>
                <a:rPr kumimoji="0" lang="en-US" sz="3000" b="0" i="0" u="none" strike="noStrike" kern="1200" cap="none" spc="0" normalizeH="0" baseline="0" noProof="0" dirty="0">
                  <a:ln>
                    <a:noFill/>
                  </a:ln>
                  <a:solidFill>
                    <a:prstClr val="white"/>
                  </a:solidFill>
                  <a:effectLst/>
                  <a:uLnTx/>
                  <a:uFillTx/>
                  <a:latin typeface="Calibri"/>
                  <a:ea typeface="+mn-ea"/>
                  <a:cs typeface="+mn-cs"/>
                </a:rPr>
                <a:t> spatial and policy indicator data of healthy and sustainable urban design and planning for cities across the globe. </a:t>
              </a:r>
            </a:p>
          </p:txBody>
        </p:sp>
        <p:sp>
          <p:nvSpPr>
            <p:cNvPr id="16" name="Rectangle 15">
              <a:extLst>
                <a:ext uri="{FF2B5EF4-FFF2-40B4-BE49-F238E27FC236}">
                  <a16:creationId xmlns:a16="http://schemas.microsoft.com/office/drawing/2014/main" id="{3CAB4F69-EF6A-4D4B-8612-23EA4E61C4C0}"/>
                </a:ext>
              </a:extLst>
            </p:cNvPr>
            <p:cNvSpPr/>
            <p:nvPr/>
          </p:nvSpPr>
          <p:spPr>
            <a:xfrm>
              <a:off x="3239971" y="630726"/>
              <a:ext cx="2556237" cy="2582057"/>
            </a:xfrm>
            <a:prstGeom prst="rect">
              <a:avLst/>
            </a:prstGeom>
            <a:blipFill rotWithShape="1">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spTree>
    <p:extLst>
      <p:ext uri="{BB962C8B-B14F-4D97-AF65-F5344CB8AC3E}">
        <p14:creationId xmlns:p14="http://schemas.microsoft.com/office/powerpoint/2010/main" val="179364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hape&#10;&#10;Description automatically generated with medium confidence">
            <a:extLst>
              <a:ext uri="{FF2B5EF4-FFF2-40B4-BE49-F238E27FC236}">
                <a16:creationId xmlns:a16="http://schemas.microsoft.com/office/drawing/2014/main" id="{DFDFAB6D-9718-3445-B2B3-6CB0099E4F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grpSp>
        <p:nvGrpSpPr>
          <p:cNvPr id="21" name="Group 20">
            <a:extLst>
              <a:ext uri="{FF2B5EF4-FFF2-40B4-BE49-F238E27FC236}">
                <a16:creationId xmlns:a16="http://schemas.microsoft.com/office/drawing/2014/main" id="{C00ABAC9-BB6E-8E4D-935F-D08E9E1E4B84}"/>
              </a:ext>
            </a:extLst>
          </p:cNvPr>
          <p:cNvGrpSpPr/>
          <p:nvPr/>
        </p:nvGrpSpPr>
        <p:grpSpPr>
          <a:xfrm>
            <a:off x="3239971" y="629487"/>
            <a:ext cx="13035126" cy="2583296"/>
            <a:chOff x="3239971" y="629487"/>
            <a:chExt cx="13035126" cy="2583296"/>
          </a:xfrm>
        </p:grpSpPr>
        <p:sp>
          <p:nvSpPr>
            <p:cNvPr id="15" name="Freeform 14">
              <a:extLst>
                <a:ext uri="{FF2B5EF4-FFF2-40B4-BE49-F238E27FC236}">
                  <a16:creationId xmlns:a16="http://schemas.microsoft.com/office/drawing/2014/main" id="{9086F715-3723-BE4C-AB6C-34B4F32ADD81}"/>
                </a:ext>
              </a:extLst>
            </p:cNvPr>
            <p:cNvSpPr/>
            <p:nvPr/>
          </p:nvSpPr>
          <p:spPr>
            <a:xfrm>
              <a:off x="6159103" y="629487"/>
              <a:ext cx="10115994" cy="2582057"/>
            </a:xfrm>
            <a:custGeom>
              <a:avLst/>
              <a:gdLst>
                <a:gd name="connsiteX0" fmla="*/ 0 w 10115994"/>
                <a:gd name="connsiteY0" fmla="*/ 0 h 2582057"/>
                <a:gd name="connsiteX1" fmla="*/ 10115994 w 10115994"/>
                <a:gd name="connsiteY1" fmla="*/ 0 h 2582057"/>
                <a:gd name="connsiteX2" fmla="*/ 10115994 w 10115994"/>
                <a:gd name="connsiteY2" fmla="*/ 2582057 h 2582057"/>
                <a:gd name="connsiteX3" fmla="*/ 0 w 10115994"/>
                <a:gd name="connsiteY3" fmla="*/ 2582057 h 2582057"/>
                <a:gd name="connsiteX4" fmla="*/ 0 w 10115994"/>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994" h="2582057">
                  <a:moveTo>
                    <a:pt x="0" y="0"/>
                  </a:moveTo>
                  <a:lnTo>
                    <a:pt x="10115994" y="0"/>
                  </a:lnTo>
                  <a:lnTo>
                    <a:pt x="10115994"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goal</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To provide </a:t>
              </a:r>
              <a:r>
                <a:rPr kumimoji="0" lang="en-US" sz="3000" b="1" i="0" u="none" strike="noStrike" kern="1200" cap="none" spc="0" normalizeH="0" baseline="0" noProof="0" dirty="0">
                  <a:ln>
                    <a:noFill/>
                  </a:ln>
                  <a:solidFill>
                    <a:prstClr val="white"/>
                  </a:solidFill>
                  <a:effectLst/>
                  <a:uLnTx/>
                  <a:uFillTx/>
                  <a:latin typeface="Calibri"/>
                  <a:ea typeface="+mn-ea"/>
                  <a:cs typeface="+mn-cs"/>
                </a:rPr>
                <a:t>comparable</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1" i="0" u="none" strike="noStrike" kern="1200" cap="none" spc="0" normalizeH="0" baseline="0" noProof="0" dirty="0">
                  <a:ln>
                    <a:noFill/>
                  </a:ln>
                  <a:solidFill>
                    <a:prstClr val="white"/>
                  </a:solidFill>
                  <a:effectLst/>
                  <a:uLnTx/>
                  <a:uFillTx/>
                  <a:latin typeface="Calibri"/>
                  <a:ea typeface="+mn-ea"/>
                  <a:cs typeface="+mn-cs"/>
                </a:rPr>
                <a:t>evidence-based</a:t>
              </a:r>
              <a:r>
                <a:rPr kumimoji="0" lang="en-US" sz="3000" b="0" i="0" u="none" strike="noStrike" kern="1200" cap="none" spc="0" normalizeH="0" baseline="0" noProof="0" dirty="0">
                  <a:ln>
                    <a:noFill/>
                  </a:ln>
                  <a:solidFill>
                    <a:prstClr val="white"/>
                  </a:solidFill>
                  <a:effectLst/>
                  <a:uLnTx/>
                  <a:uFillTx/>
                  <a:latin typeface="Calibri"/>
                  <a:ea typeface="+mn-ea"/>
                  <a:cs typeface="+mn-cs"/>
                </a:rPr>
                <a:t> spatial and policy indicator data of healthy and sustainable urban design and planning for cities across the globe. </a:t>
              </a:r>
            </a:p>
          </p:txBody>
        </p:sp>
        <p:sp>
          <p:nvSpPr>
            <p:cNvPr id="16" name="Rectangle 15">
              <a:extLst>
                <a:ext uri="{FF2B5EF4-FFF2-40B4-BE49-F238E27FC236}">
                  <a16:creationId xmlns:a16="http://schemas.microsoft.com/office/drawing/2014/main" id="{3CAB4F69-EF6A-4D4B-8612-23EA4E61C4C0}"/>
                </a:ext>
              </a:extLst>
            </p:cNvPr>
            <p:cNvSpPr/>
            <p:nvPr/>
          </p:nvSpPr>
          <p:spPr>
            <a:xfrm>
              <a:off x="3239971" y="630726"/>
              <a:ext cx="2556237" cy="2582057"/>
            </a:xfrm>
            <a:prstGeom prst="rect">
              <a:avLst/>
            </a:prstGeom>
            <a:blipFill rotWithShape="1">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22" name="Group 21">
            <a:extLst>
              <a:ext uri="{FF2B5EF4-FFF2-40B4-BE49-F238E27FC236}">
                <a16:creationId xmlns:a16="http://schemas.microsoft.com/office/drawing/2014/main" id="{F911CB47-3AE5-AF43-9048-C1D712397904}"/>
              </a:ext>
            </a:extLst>
          </p:cNvPr>
          <p:cNvGrpSpPr/>
          <p:nvPr/>
        </p:nvGrpSpPr>
        <p:grpSpPr>
          <a:xfrm>
            <a:off x="3270256" y="3483499"/>
            <a:ext cx="13178359" cy="2982857"/>
            <a:chOff x="3270256" y="3483499"/>
            <a:chExt cx="13178359" cy="2982857"/>
          </a:xfrm>
        </p:grpSpPr>
        <p:sp>
          <p:nvSpPr>
            <p:cNvPr id="17" name="Freeform 16">
              <a:extLst>
                <a:ext uri="{FF2B5EF4-FFF2-40B4-BE49-F238E27FC236}">
                  <a16:creationId xmlns:a16="http://schemas.microsoft.com/office/drawing/2014/main" id="{11920E1A-5EB2-3C48-AECB-B7A7C084B28D}"/>
                </a:ext>
              </a:extLst>
            </p:cNvPr>
            <p:cNvSpPr/>
            <p:nvPr/>
          </p:nvSpPr>
          <p:spPr>
            <a:xfrm>
              <a:off x="3270256" y="3521081"/>
              <a:ext cx="10231714" cy="2945275"/>
            </a:xfrm>
            <a:custGeom>
              <a:avLst/>
              <a:gdLst>
                <a:gd name="connsiteX0" fmla="*/ 0 w 10231714"/>
                <a:gd name="connsiteY0" fmla="*/ 0 h 2945275"/>
                <a:gd name="connsiteX1" fmla="*/ 10231714 w 10231714"/>
                <a:gd name="connsiteY1" fmla="*/ 0 h 2945275"/>
                <a:gd name="connsiteX2" fmla="*/ 10231714 w 10231714"/>
                <a:gd name="connsiteY2" fmla="*/ 2945275 h 2945275"/>
                <a:gd name="connsiteX3" fmla="*/ 0 w 10231714"/>
                <a:gd name="connsiteY3" fmla="*/ 2945275 h 2945275"/>
                <a:gd name="connsiteX4" fmla="*/ 0 w 10231714"/>
                <a:gd name="connsiteY4" fmla="*/ 0 h 29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714" h="2945275">
                  <a:moveTo>
                    <a:pt x="0" y="0"/>
                  </a:moveTo>
                  <a:lnTo>
                    <a:pt x="10231714" y="0"/>
                  </a:lnTo>
                  <a:lnTo>
                    <a:pt x="10231714" y="2945275"/>
                  </a:lnTo>
                  <a:lnTo>
                    <a:pt x="0" y="2945275"/>
                  </a:lnTo>
                  <a:lnTo>
                    <a:pt x="0" y="0"/>
                  </a:lnTo>
                  <a:close/>
                </a:path>
              </a:pathLst>
            </a:custGeom>
            <a:solidFill>
              <a:srgbClr val="0F458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guiding principles</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Open data and open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Interdisciplinary team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Global data for local impact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Capacity building and equitable international collaborations</a:t>
              </a:r>
            </a:p>
          </p:txBody>
        </p:sp>
        <p:sp>
          <p:nvSpPr>
            <p:cNvPr id="18" name="Rectangle 17">
              <a:extLst>
                <a:ext uri="{FF2B5EF4-FFF2-40B4-BE49-F238E27FC236}">
                  <a16:creationId xmlns:a16="http://schemas.microsoft.com/office/drawing/2014/main" id="{2F38CDCA-7291-3B43-BE20-D9F285FD08CC}"/>
                </a:ext>
              </a:extLst>
            </p:cNvPr>
            <p:cNvSpPr/>
            <p:nvPr/>
          </p:nvSpPr>
          <p:spPr>
            <a:xfrm>
              <a:off x="13543043" y="3483499"/>
              <a:ext cx="2905572" cy="2934921"/>
            </a:xfrm>
            <a:prstGeom prst="rect">
              <a:avLst/>
            </a:prstGeom>
            <a:blipFill rotWithShape="1">
              <a:blip r:embed="rId5" cstate="hqprint">
                <a:extLst>
                  <a:ext uri="{28A0092B-C50C-407E-A947-70E740481C1C}">
                    <a14:useLocalDpi xmlns:a14="http://schemas.microsoft.com/office/drawing/2010/main"/>
                  </a:ext>
                </a:extLst>
              </a:blip>
              <a:srcRect/>
              <a:stretch>
                <a:fillRect l="-1000" r="-1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spTree>
    <p:extLst>
      <p:ext uri="{BB962C8B-B14F-4D97-AF65-F5344CB8AC3E}">
        <p14:creationId xmlns:p14="http://schemas.microsoft.com/office/powerpoint/2010/main" val="4184469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hape&#10;&#10;Description automatically generated with medium confidence">
            <a:extLst>
              <a:ext uri="{FF2B5EF4-FFF2-40B4-BE49-F238E27FC236}">
                <a16:creationId xmlns:a16="http://schemas.microsoft.com/office/drawing/2014/main" id="{DFDFAB6D-9718-3445-B2B3-6CB0099E4F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grpSp>
        <p:nvGrpSpPr>
          <p:cNvPr id="21" name="Group 20">
            <a:extLst>
              <a:ext uri="{FF2B5EF4-FFF2-40B4-BE49-F238E27FC236}">
                <a16:creationId xmlns:a16="http://schemas.microsoft.com/office/drawing/2014/main" id="{C00ABAC9-BB6E-8E4D-935F-D08E9E1E4B84}"/>
              </a:ext>
            </a:extLst>
          </p:cNvPr>
          <p:cNvGrpSpPr/>
          <p:nvPr/>
        </p:nvGrpSpPr>
        <p:grpSpPr>
          <a:xfrm>
            <a:off x="3239971" y="629487"/>
            <a:ext cx="13035126" cy="2583296"/>
            <a:chOff x="3239971" y="629487"/>
            <a:chExt cx="13035126" cy="2583296"/>
          </a:xfrm>
        </p:grpSpPr>
        <p:sp>
          <p:nvSpPr>
            <p:cNvPr id="15" name="Freeform 14">
              <a:extLst>
                <a:ext uri="{FF2B5EF4-FFF2-40B4-BE49-F238E27FC236}">
                  <a16:creationId xmlns:a16="http://schemas.microsoft.com/office/drawing/2014/main" id="{9086F715-3723-BE4C-AB6C-34B4F32ADD81}"/>
                </a:ext>
              </a:extLst>
            </p:cNvPr>
            <p:cNvSpPr/>
            <p:nvPr/>
          </p:nvSpPr>
          <p:spPr>
            <a:xfrm>
              <a:off x="6159103" y="629487"/>
              <a:ext cx="10115994" cy="2582057"/>
            </a:xfrm>
            <a:custGeom>
              <a:avLst/>
              <a:gdLst>
                <a:gd name="connsiteX0" fmla="*/ 0 w 10115994"/>
                <a:gd name="connsiteY0" fmla="*/ 0 h 2582057"/>
                <a:gd name="connsiteX1" fmla="*/ 10115994 w 10115994"/>
                <a:gd name="connsiteY1" fmla="*/ 0 h 2582057"/>
                <a:gd name="connsiteX2" fmla="*/ 10115994 w 10115994"/>
                <a:gd name="connsiteY2" fmla="*/ 2582057 h 2582057"/>
                <a:gd name="connsiteX3" fmla="*/ 0 w 10115994"/>
                <a:gd name="connsiteY3" fmla="*/ 2582057 h 2582057"/>
                <a:gd name="connsiteX4" fmla="*/ 0 w 10115994"/>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994" h="2582057">
                  <a:moveTo>
                    <a:pt x="0" y="0"/>
                  </a:moveTo>
                  <a:lnTo>
                    <a:pt x="10115994" y="0"/>
                  </a:lnTo>
                  <a:lnTo>
                    <a:pt x="10115994"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goal</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To provide </a:t>
              </a:r>
              <a:r>
                <a:rPr kumimoji="0" lang="en-US" sz="3000" b="1" i="0" u="none" strike="noStrike" kern="1200" cap="none" spc="0" normalizeH="0" baseline="0" noProof="0" dirty="0">
                  <a:ln>
                    <a:noFill/>
                  </a:ln>
                  <a:solidFill>
                    <a:prstClr val="white"/>
                  </a:solidFill>
                  <a:effectLst/>
                  <a:uLnTx/>
                  <a:uFillTx/>
                  <a:latin typeface="Calibri"/>
                  <a:ea typeface="+mn-ea"/>
                  <a:cs typeface="+mn-cs"/>
                </a:rPr>
                <a:t>comparable</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1" i="0" u="none" strike="noStrike" kern="1200" cap="none" spc="0" normalizeH="0" baseline="0" noProof="0" dirty="0">
                  <a:ln>
                    <a:noFill/>
                  </a:ln>
                  <a:solidFill>
                    <a:prstClr val="white"/>
                  </a:solidFill>
                  <a:effectLst/>
                  <a:uLnTx/>
                  <a:uFillTx/>
                  <a:latin typeface="Calibri"/>
                  <a:ea typeface="+mn-ea"/>
                  <a:cs typeface="+mn-cs"/>
                </a:rPr>
                <a:t>evidence-based</a:t>
              </a:r>
              <a:r>
                <a:rPr kumimoji="0" lang="en-US" sz="3000" b="0" i="0" u="none" strike="noStrike" kern="1200" cap="none" spc="0" normalizeH="0" baseline="0" noProof="0" dirty="0">
                  <a:ln>
                    <a:noFill/>
                  </a:ln>
                  <a:solidFill>
                    <a:prstClr val="white"/>
                  </a:solidFill>
                  <a:effectLst/>
                  <a:uLnTx/>
                  <a:uFillTx/>
                  <a:latin typeface="Calibri"/>
                  <a:ea typeface="+mn-ea"/>
                  <a:cs typeface="+mn-cs"/>
                </a:rPr>
                <a:t> spatial and policy indicator data of healthy and sustainable urban design and planning for cities across the globe. </a:t>
              </a:r>
            </a:p>
          </p:txBody>
        </p:sp>
        <p:sp>
          <p:nvSpPr>
            <p:cNvPr id="16" name="Rectangle 15">
              <a:extLst>
                <a:ext uri="{FF2B5EF4-FFF2-40B4-BE49-F238E27FC236}">
                  <a16:creationId xmlns:a16="http://schemas.microsoft.com/office/drawing/2014/main" id="{3CAB4F69-EF6A-4D4B-8612-23EA4E61C4C0}"/>
                </a:ext>
              </a:extLst>
            </p:cNvPr>
            <p:cNvSpPr/>
            <p:nvPr/>
          </p:nvSpPr>
          <p:spPr>
            <a:xfrm>
              <a:off x="3239971" y="630726"/>
              <a:ext cx="2556237" cy="2582057"/>
            </a:xfrm>
            <a:prstGeom prst="rect">
              <a:avLst/>
            </a:prstGeom>
            <a:blipFill rotWithShape="1">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22" name="Group 21">
            <a:extLst>
              <a:ext uri="{FF2B5EF4-FFF2-40B4-BE49-F238E27FC236}">
                <a16:creationId xmlns:a16="http://schemas.microsoft.com/office/drawing/2014/main" id="{F911CB47-3AE5-AF43-9048-C1D712397904}"/>
              </a:ext>
            </a:extLst>
          </p:cNvPr>
          <p:cNvGrpSpPr/>
          <p:nvPr/>
        </p:nvGrpSpPr>
        <p:grpSpPr>
          <a:xfrm>
            <a:off x="3270256" y="3483499"/>
            <a:ext cx="13178359" cy="2982857"/>
            <a:chOff x="3270256" y="3483499"/>
            <a:chExt cx="13178359" cy="2982857"/>
          </a:xfrm>
        </p:grpSpPr>
        <p:sp>
          <p:nvSpPr>
            <p:cNvPr id="17" name="Freeform 16">
              <a:extLst>
                <a:ext uri="{FF2B5EF4-FFF2-40B4-BE49-F238E27FC236}">
                  <a16:creationId xmlns:a16="http://schemas.microsoft.com/office/drawing/2014/main" id="{11920E1A-5EB2-3C48-AECB-B7A7C084B28D}"/>
                </a:ext>
              </a:extLst>
            </p:cNvPr>
            <p:cNvSpPr/>
            <p:nvPr/>
          </p:nvSpPr>
          <p:spPr>
            <a:xfrm>
              <a:off x="3270256" y="3521081"/>
              <a:ext cx="10231714" cy="2945275"/>
            </a:xfrm>
            <a:custGeom>
              <a:avLst/>
              <a:gdLst>
                <a:gd name="connsiteX0" fmla="*/ 0 w 10231714"/>
                <a:gd name="connsiteY0" fmla="*/ 0 h 2945275"/>
                <a:gd name="connsiteX1" fmla="*/ 10231714 w 10231714"/>
                <a:gd name="connsiteY1" fmla="*/ 0 h 2945275"/>
                <a:gd name="connsiteX2" fmla="*/ 10231714 w 10231714"/>
                <a:gd name="connsiteY2" fmla="*/ 2945275 h 2945275"/>
                <a:gd name="connsiteX3" fmla="*/ 0 w 10231714"/>
                <a:gd name="connsiteY3" fmla="*/ 2945275 h 2945275"/>
                <a:gd name="connsiteX4" fmla="*/ 0 w 10231714"/>
                <a:gd name="connsiteY4" fmla="*/ 0 h 29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714" h="2945275">
                  <a:moveTo>
                    <a:pt x="0" y="0"/>
                  </a:moveTo>
                  <a:lnTo>
                    <a:pt x="10231714" y="0"/>
                  </a:lnTo>
                  <a:lnTo>
                    <a:pt x="10231714" y="2945275"/>
                  </a:lnTo>
                  <a:lnTo>
                    <a:pt x="0" y="2945275"/>
                  </a:lnTo>
                  <a:lnTo>
                    <a:pt x="0" y="0"/>
                  </a:lnTo>
                  <a:close/>
                </a:path>
              </a:pathLst>
            </a:custGeom>
            <a:solidFill>
              <a:srgbClr val="0F458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guiding principles</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Open data and open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Interdisciplinary team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Global data for local impact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Capacity building and equitable international collaborations</a:t>
              </a:r>
            </a:p>
          </p:txBody>
        </p:sp>
        <p:sp>
          <p:nvSpPr>
            <p:cNvPr id="18" name="Rectangle 17">
              <a:extLst>
                <a:ext uri="{FF2B5EF4-FFF2-40B4-BE49-F238E27FC236}">
                  <a16:creationId xmlns:a16="http://schemas.microsoft.com/office/drawing/2014/main" id="{2F38CDCA-7291-3B43-BE20-D9F285FD08CC}"/>
                </a:ext>
              </a:extLst>
            </p:cNvPr>
            <p:cNvSpPr/>
            <p:nvPr/>
          </p:nvSpPr>
          <p:spPr>
            <a:xfrm>
              <a:off x="13543043" y="3483499"/>
              <a:ext cx="2905572" cy="2934921"/>
            </a:xfrm>
            <a:prstGeom prst="rect">
              <a:avLst/>
            </a:prstGeom>
            <a:blipFill rotWithShape="1">
              <a:blip r:embed="rId5" cstate="hqprint">
                <a:extLst>
                  <a:ext uri="{28A0092B-C50C-407E-A947-70E740481C1C}">
                    <a14:useLocalDpi xmlns:a14="http://schemas.microsoft.com/office/drawing/2010/main"/>
                  </a:ext>
                </a:extLst>
              </a:blip>
              <a:srcRect/>
              <a:stretch>
                <a:fillRect l="-1000" r="-1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23" name="Group 22">
            <a:extLst>
              <a:ext uri="{FF2B5EF4-FFF2-40B4-BE49-F238E27FC236}">
                <a16:creationId xmlns:a16="http://schemas.microsoft.com/office/drawing/2014/main" id="{7E1E76F0-43D3-9E4C-BDAD-22103DF8E426}"/>
              </a:ext>
            </a:extLst>
          </p:cNvPr>
          <p:cNvGrpSpPr/>
          <p:nvPr/>
        </p:nvGrpSpPr>
        <p:grpSpPr>
          <a:xfrm>
            <a:off x="3290857" y="6873883"/>
            <a:ext cx="13157758" cy="2582057"/>
            <a:chOff x="3290857" y="6873883"/>
            <a:chExt cx="13157758" cy="2582057"/>
          </a:xfrm>
        </p:grpSpPr>
        <p:sp>
          <p:nvSpPr>
            <p:cNvPr id="19" name="Freeform 18">
              <a:extLst>
                <a:ext uri="{FF2B5EF4-FFF2-40B4-BE49-F238E27FC236}">
                  <a16:creationId xmlns:a16="http://schemas.microsoft.com/office/drawing/2014/main" id="{B1A0FF48-96DD-F84C-A1B5-F1E356293FD6}"/>
                </a:ext>
              </a:extLst>
            </p:cNvPr>
            <p:cNvSpPr/>
            <p:nvPr/>
          </p:nvSpPr>
          <p:spPr>
            <a:xfrm>
              <a:off x="6023996" y="6873883"/>
              <a:ext cx="10424619" cy="2582057"/>
            </a:xfrm>
            <a:custGeom>
              <a:avLst/>
              <a:gdLst>
                <a:gd name="connsiteX0" fmla="*/ 0 w 10424619"/>
                <a:gd name="connsiteY0" fmla="*/ 0 h 2582057"/>
                <a:gd name="connsiteX1" fmla="*/ 10424619 w 10424619"/>
                <a:gd name="connsiteY1" fmla="*/ 0 h 2582057"/>
                <a:gd name="connsiteX2" fmla="*/ 10424619 w 10424619"/>
                <a:gd name="connsiteY2" fmla="*/ 2582057 h 2582057"/>
                <a:gd name="connsiteX3" fmla="*/ 0 w 10424619"/>
                <a:gd name="connsiteY3" fmla="*/ 2582057 h 2582057"/>
                <a:gd name="connsiteX4" fmla="*/ 0 w 10424619"/>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4619" h="2582057">
                  <a:moveTo>
                    <a:pt x="0" y="0"/>
                  </a:moveTo>
                  <a:lnTo>
                    <a:pt x="10424619" y="0"/>
                  </a:lnTo>
                  <a:lnTo>
                    <a:pt x="10424619"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vision</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Grow to include additional indicators and comparable data for over </a:t>
              </a:r>
              <a:r>
                <a:rPr kumimoji="0" lang="en-US" sz="3000" b="1" i="0" u="none" strike="noStrike" kern="1200" cap="none" spc="0" normalizeH="0" baseline="0" noProof="0" dirty="0">
                  <a:ln>
                    <a:noFill/>
                  </a:ln>
                  <a:solidFill>
                    <a:prstClr val="white"/>
                  </a:solidFill>
                  <a:effectLst/>
                  <a:uLnTx/>
                  <a:uFillTx/>
                  <a:latin typeface="Calibri"/>
                  <a:ea typeface="+mn-ea"/>
                  <a:cs typeface="+mn-cs"/>
                </a:rPr>
                <a:t>1000 global cities</a:t>
              </a: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3A0091BE-95F8-ED4E-A145-F7E56F26CE28}"/>
                </a:ext>
              </a:extLst>
            </p:cNvPr>
            <p:cNvSpPr/>
            <p:nvPr/>
          </p:nvSpPr>
          <p:spPr>
            <a:xfrm>
              <a:off x="3290857" y="6873883"/>
              <a:ext cx="2556237" cy="2582057"/>
            </a:xfrm>
            <a:prstGeom prst="rect">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40413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hape&#10;&#10;Description automatically generated with medium confidence">
            <a:extLst>
              <a:ext uri="{FF2B5EF4-FFF2-40B4-BE49-F238E27FC236}">
                <a16:creationId xmlns:a16="http://schemas.microsoft.com/office/drawing/2014/main" id="{DFDFAB6D-9718-3445-B2B3-6CB0099E4F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grpSp>
        <p:nvGrpSpPr>
          <p:cNvPr id="21" name="Group 20">
            <a:extLst>
              <a:ext uri="{FF2B5EF4-FFF2-40B4-BE49-F238E27FC236}">
                <a16:creationId xmlns:a16="http://schemas.microsoft.com/office/drawing/2014/main" id="{C00ABAC9-BB6E-8E4D-935F-D08E9E1E4B84}"/>
              </a:ext>
            </a:extLst>
          </p:cNvPr>
          <p:cNvGrpSpPr/>
          <p:nvPr/>
        </p:nvGrpSpPr>
        <p:grpSpPr>
          <a:xfrm>
            <a:off x="3239971" y="629487"/>
            <a:ext cx="13035126" cy="2583296"/>
            <a:chOff x="3239971" y="629487"/>
            <a:chExt cx="13035126" cy="2583296"/>
          </a:xfrm>
        </p:grpSpPr>
        <p:sp>
          <p:nvSpPr>
            <p:cNvPr id="15" name="Freeform 14">
              <a:extLst>
                <a:ext uri="{FF2B5EF4-FFF2-40B4-BE49-F238E27FC236}">
                  <a16:creationId xmlns:a16="http://schemas.microsoft.com/office/drawing/2014/main" id="{9086F715-3723-BE4C-AB6C-34B4F32ADD81}"/>
                </a:ext>
              </a:extLst>
            </p:cNvPr>
            <p:cNvSpPr/>
            <p:nvPr/>
          </p:nvSpPr>
          <p:spPr>
            <a:xfrm>
              <a:off x="6159103" y="629487"/>
              <a:ext cx="10115994" cy="2582057"/>
            </a:xfrm>
            <a:custGeom>
              <a:avLst/>
              <a:gdLst>
                <a:gd name="connsiteX0" fmla="*/ 0 w 10115994"/>
                <a:gd name="connsiteY0" fmla="*/ 0 h 2582057"/>
                <a:gd name="connsiteX1" fmla="*/ 10115994 w 10115994"/>
                <a:gd name="connsiteY1" fmla="*/ 0 h 2582057"/>
                <a:gd name="connsiteX2" fmla="*/ 10115994 w 10115994"/>
                <a:gd name="connsiteY2" fmla="*/ 2582057 h 2582057"/>
                <a:gd name="connsiteX3" fmla="*/ 0 w 10115994"/>
                <a:gd name="connsiteY3" fmla="*/ 2582057 h 2582057"/>
                <a:gd name="connsiteX4" fmla="*/ 0 w 10115994"/>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994" h="2582057">
                  <a:moveTo>
                    <a:pt x="0" y="0"/>
                  </a:moveTo>
                  <a:lnTo>
                    <a:pt x="10115994" y="0"/>
                  </a:lnTo>
                  <a:lnTo>
                    <a:pt x="10115994"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goal</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To provide </a:t>
              </a:r>
              <a:r>
                <a:rPr kumimoji="0" lang="en-US" sz="3000" b="1" i="0" u="none" strike="noStrike" kern="1200" cap="none" spc="0" normalizeH="0" baseline="0" noProof="0" dirty="0">
                  <a:ln>
                    <a:noFill/>
                  </a:ln>
                  <a:solidFill>
                    <a:prstClr val="white"/>
                  </a:solidFill>
                  <a:effectLst/>
                  <a:uLnTx/>
                  <a:uFillTx/>
                  <a:latin typeface="Calibri"/>
                  <a:ea typeface="+mn-ea"/>
                  <a:cs typeface="+mn-cs"/>
                </a:rPr>
                <a:t>comparable</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1" i="0" u="none" strike="noStrike" kern="1200" cap="none" spc="0" normalizeH="0" baseline="0" noProof="0" dirty="0">
                  <a:ln>
                    <a:noFill/>
                  </a:ln>
                  <a:solidFill>
                    <a:prstClr val="white"/>
                  </a:solidFill>
                  <a:effectLst/>
                  <a:uLnTx/>
                  <a:uFillTx/>
                  <a:latin typeface="Calibri"/>
                  <a:ea typeface="+mn-ea"/>
                  <a:cs typeface="+mn-cs"/>
                </a:rPr>
                <a:t>evidence-based</a:t>
              </a:r>
              <a:r>
                <a:rPr kumimoji="0" lang="en-US" sz="3000" b="0" i="0" u="none" strike="noStrike" kern="1200" cap="none" spc="0" normalizeH="0" baseline="0" noProof="0" dirty="0">
                  <a:ln>
                    <a:noFill/>
                  </a:ln>
                  <a:solidFill>
                    <a:prstClr val="white"/>
                  </a:solidFill>
                  <a:effectLst/>
                  <a:uLnTx/>
                  <a:uFillTx/>
                  <a:latin typeface="Calibri"/>
                  <a:ea typeface="+mn-ea"/>
                  <a:cs typeface="+mn-cs"/>
                </a:rPr>
                <a:t> spatial and policy indicator data of healthy and sustainable urban design and planning for cities across the globe. </a:t>
              </a:r>
            </a:p>
          </p:txBody>
        </p:sp>
        <p:sp>
          <p:nvSpPr>
            <p:cNvPr id="16" name="Rectangle 15">
              <a:extLst>
                <a:ext uri="{FF2B5EF4-FFF2-40B4-BE49-F238E27FC236}">
                  <a16:creationId xmlns:a16="http://schemas.microsoft.com/office/drawing/2014/main" id="{3CAB4F69-EF6A-4D4B-8612-23EA4E61C4C0}"/>
                </a:ext>
              </a:extLst>
            </p:cNvPr>
            <p:cNvSpPr/>
            <p:nvPr/>
          </p:nvSpPr>
          <p:spPr>
            <a:xfrm>
              <a:off x="3239971" y="630726"/>
              <a:ext cx="2556237" cy="2582057"/>
            </a:xfrm>
            <a:prstGeom prst="rect">
              <a:avLst/>
            </a:prstGeom>
            <a:blipFill rotWithShape="1">
              <a:blip r:embed="rId4"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22" name="Group 21">
            <a:extLst>
              <a:ext uri="{FF2B5EF4-FFF2-40B4-BE49-F238E27FC236}">
                <a16:creationId xmlns:a16="http://schemas.microsoft.com/office/drawing/2014/main" id="{F911CB47-3AE5-AF43-9048-C1D712397904}"/>
              </a:ext>
            </a:extLst>
          </p:cNvPr>
          <p:cNvGrpSpPr/>
          <p:nvPr/>
        </p:nvGrpSpPr>
        <p:grpSpPr>
          <a:xfrm>
            <a:off x="3270256" y="3483499"/>
            <a:ext cx="13178359" cy="2982857"/>
            <a:chOff x="3270256" y="3483499"/>
            <a:chExt cx="13178359" cy="2982857"/>
          </a:xfrm>
        </p:grpSpPr>
        <p:sp>
          <p:nvSpPr>
            <p:cNvPr id="17" name="Freeform 16">
              <a:extLst>
                <a:ext uri="{FF2B5EF4-FFF2-40B4-BE49-F238E27FC236}">
                  <a16:creationId xmlns:a16="http://schemas.microsoft.com/office/drawing/2014/main" id="{11920E1A-5EB2-3C48-AECB-B7A7C084B28D}"/>
                </a:ext>
              </a:extLst>
            </p:cNvPr>
            <p:cNvSpPr/>
            <p:nvPr/>
          </p:nvSpPr>
          <p:spPr>
            <a:xfrm>
              <a:off x="3270256" y="3521081"/>
              <a:ext cx="10231714" cy="2945275"/>
            </a:xfrm>
            <a:custGeom>
              <a:avLst/>
              <a:gdLst>
                <a:gd name="connsiteX0" fmla="*/ 0 w 10231714"/>
                <a:gd name="connsiteY0" fmla="*/ 0 h 2945275"/>
                <a:gd name="connsiteX1" fmla="*/ 10231714 w 10231714"/>
                <a:gd name="connsiteY1" fmla="*/ 0 h 2945275"/>
                <a:gd name="connsiteX2" fmla="*/ 10231714 w 10231714"/>
                <a:gd name="connsiteY2" fmla="*/ 2945275 h 2945275"/>
                <a:gd name="connsiteX3" fmla="*/ 0 w 10231714"/>
                <a:gd name="connsiteY3" fmla="*/ 2945275 h 2945275"/>
                <a:gd name="connsiteX4" fmla="*/ 0 w 10231714"/>
                <a:gd name="connsiteY4" fmla="*/ 0 h 29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714" h="2945275">
                  <a:moveTo>
                    <a:pt x="0" y="0"/>
                  </a:moveTo>
                  <a:lnTo>
                    <a:pt x="10231714" y="0"/>
                  </a:lnTo>
                  <a:lnTo>
                    <a:pt x="10231714" y="2945275"/>
                  </a:lnTo>
                  <a:lnTo>
                    <a:pt x="0" y="2945275"/>
                  </a:lnTo>
                  <a:lnTo>
                    <a:pt x="0" y="0"/>
                  </a:lnTo>
                  <a:close/>
                </a:path>
              </a:pathLst>
            </a:custGeom>
            <a:solidFill>
              <a:srgbClr val="0F458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guiding principles</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Open data and open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Interdisciplinary team science</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Global data for local impact</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 Capacity building and equitable international collaborations</a:t>
              </a:r>
            </a:p>
          </p:txBody>
        </p:sp>
        <p:sp>
          <p:nvSpPr>
            <p:cNvPr id="18" name="Rectangle 17">
              <a:extLst>
                <a:ext uri="{FF2B5EF4-FFF2-40B4-BE49-F238E27FC236}">
                  <a16:creationId xmlns:a16="http://schemas.microsoft.com/office/drawing/2014/main" id="{2F38CDCA-7291-3B43-BE20-D9F285FD08CC}"/>
                </a:ext>
              </a:extLst>
            </p:cNvPr>
            <p:cNvSpPr/>
            <p:nvPr/>
          </p:nvSpPr>
          <p:spPr>
            <a:xfrm>
              <a:off x="13543043" y="3483499"/>
              <a:ext cx="2905572" cy="2934921"/>
            </a:xfrm>
            <a:prstGeom prst="rect">
              <a:avLst/>
            </a:prstGeom>
            <a:blipFill rotWithShape="1">
              <a:blip r:embed="rId5" cstate="hqprint">
                <a:extLst>
                  <a:ext uri="{28A0092B-C50C-407E-A947-70E740481C1C}">
                    <a14:useLocalDpi xmlns:a14="http://schemas.microsoft.com/office/drawing/2010/main"/>
                  </a:ext>
                </a:extLst>
              </a:blip>
              <a:srcRect/>
              <a:stretch>
                <a:fillRect l="-1000" r="-1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23" name="Group 22">
            <a:extLst>
              <a:ext uri="{FF2B5EF4-FFF2-40B4-BE49-F238E27FC236}">
                <a16:creationId xmlns:a16="http://schemas.microsoft.com/office/drawing/2014/main" id="{7E1E76F0-43D3-9E4C-BDAD-22103DF8E426}"/>
              </a:ext>
            </a:extLst>
          </p:cNvPr>
          <p:cNvGrpSpPr/>
          <p:nvPr/>
        </p:nvGrpSpPr>
        <p:grpSpPr>
          <a:xfrm>
            <a:off x="3290857" y="6873883"/>
            <a:ext cx="13157758" cy="2582057"/>
            <a:chOff x="3290857" y="6873883"/>
            <a:chExt cx="13157758" cy="2582057"/>
          </a:xfrm>
        </p:grpSpPr>
        <p:sp>
          <p:nvSpPr>
            <p:cNvPr id="19" name="Freeform 18">
              <a:extLst>
                <a:ext uri="{FF2B5EF4-FFF2-40B4-BE49-F238E27FC236}">
                  <a16:creationId xmlns:a16="http://schemas.microsoft.com/office/drawing/2014/main" id="{B1A0FF48-96DD-F84C-A1B5-F1E356293FD6}"/>
                </a:ext>
              </a:extLst>
            </p:cNvPr>
            <p:cNvSpPr/>
            <p:nvPr/>
          </p:nvSpPr>
          <p:spPr>
            <a:xfrm>
              <a:off x="6023996" y="6873883"/>
              <a:ext cx="10424619" cy="2582057"/>
            </a:xfrm>
            <a:custGeom>
              <a:avLst/>
              <a:gdLst>
                <a:gd name="connsiteX0" fmla="*/ 0 w 10424619"/>
                <a:gd name="connsiteY0" fmla="*/ 0 h 2582057"/>
                <a:gd name="connsiteX1" fmla="*/ 10424619 w 10424619"/>
                <a:gd name="connsiteY1" fmla="*/ 0 h 2582057"/>
                <a:gd name="connsiteX2" fmla="*/ 10424619 w 10424619"/>
                <a:gd name="connsiteY2" fmla="*/ 2582057 h 2582057"/>
                <a:gd name="connsiteX3" fmla="*/ 0 w 10424619"/>
                <a:gd name="connsiteY3" fmla="*/ 2582057 h 2582057"/>
                <a:gd name="connsiteX4" fmla="*/ 0 w 10424619"/>
                <a:gd name="connsiteY4" fmla="*/ 0 h 258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4619" h="2582057">
                  <a:moveTo>
                    <a:pt x="0" y="0"/>
                  </a:moveTo>
                  <a:lnTo>
                    <a:pt x="10424619" y="0"/>
                  </a:lnTo>
                  <a:lnTo>
                    <a:pt x="10424619" y="2582057"/>
                  </a:lnTo>
                  <a:lnTo>
                    <a:pt x="0" y="2582057"/>
                  </a:lnTo>
                  <a:lnTo>
                    <a:pt x="0" y="0"/>
                  </a:lnTo>
                  <a:close/>
                </a:path>
              </a:pathLst>
            </a:custGeom>
            <a:solidFill>
              <a:srgbClr val="960C34"/>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Our </a:t>
              </a:r>
              <a:r>
                <a:rPr kumimoji="0" lang="en-US" sz="3600" b="1" i="0" u="none" strike="noStrike" kern="1200" cap="none" spc="0" normalizeH="0" baseline="0" noProof="0" dirty="0">
                  <a:ln>
                    <a:noFill/>
                  </a:ln>
                  <a:solidFill>
                    <a:prstClr val="white"/>
                  </a:solidFill>
                  <a:effectLst/>
                  <a:uLnTx/>
                  <a:uFillTx/>
                  <a:latin typeface="Calibri"/>
                  <a:ea typeface="+mn-ea"/>
                  <a:cs typeface="+mn-cs"/>
                </a:rPr>
                <a:t>vision</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1600200" rtl="0" eaLnBrk="1" fontAlgn="auto" latinLnBrk="0" hangingPunct="1">
                <a:lnSpc>
                  <a:spcPct val="90000"/>
                </a:lnSpc>
                <a:spcBef>
                  <a:spcPct val="0"/>
                </a:spcBef>
                <a:spcAft>
                  <a:spcPct val="35000"/>
                </a:spcAft>
                <a:buClrTx/>
                <a:buSzTx/>
                <a:buFont typeface="Courier New" panose="02070309020205020404" pitchFamily="49" charset="0"/>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Grow to include additional indicators and comparable data for over </a:t>
              </a:r>
              <a:r>
                <a:rPr kumimoji="0" lang="en-US" sz="3000" b="1" i="0" u="none" strike="noStrike" kern="1200" cap="none" spc="0" normalizeH="0" baseline="0" noProof="0" dirty="0">
                  <a:ln>
                    <a:noFill/>
                  </a:ln>
                  <a:solidFill>
                    <a:prstClr val="white"/>
                  </a:solidFill>
                  <a:effectLst/>
                  <a:uLnTx/>
                  <a:uFillTx/>
                  <a:latin typeface="Calibri"/>
                  <a:ea typeface="+mn-ea"/>
                  <a:cs typeface="+mn-cs"/>
                </a:rPr>
                <a:t>1000 global cities</a:t>
              </a: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3A0091BE-95F8-ED4E-A145-F7E56F26CE28}"/>
                </a:ext>
              </a:extLst>
            </p:cNvPr>
            <p:cNvSpPr/>
            <p:nvPr/>
          </p:nvSpPr>
          <p:spPr>
            <a:xfrm>
              <a:off x="3290857" y="6873883"/>
              <a:ext cx="2556237" cy="2582057"/>
            </a:xfrm>
            <a:prstGeom prst="rect">
              <a:avLst/>
            </a:prstGeom>
            <a:blipFill>
              <a:blip r:embed="rId6" cstate="hq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6F6700CE-6A66-EF4B-A5B1-6E300CC8AA18}"/>
              </a:ext>
            </a:extLst>
          </p:cNvPr>
          <p:cNvGrpSpPr/>
          <p:nvPr/>
        </p:nvGrpSpPr>
        <p:grpSpPr>
          <a:xfrm>
            <a:off x="-6350" y="-9979"/>
            <a:ext cx="19735800" cy="9921875"/>
            <a:chOff x="-6350" y="-9979"/>
            <a:chExt cx="19735800" cy="9921875"/>
          </a:xfrm>
        </p:grpSpPr>
        <p:sp>
          <p:nvSpPr>
            <p:cNvPr id="7" name="Rectangle 6">
              <a:extLst>
                <a:ext uri="{FF2B5EF4-FFF2-40B4-BE49-F238E27FC236}">
                  <a16:creationId xmlns:a16="http://schemas.microsoft.com/office/drawing/2014/main" id="{58B90724-163C-2D41-A303-A2ED721514E3}"/>
                </a:ext>
              </a:extLst>
            </p:cNvPr>
            <p:cNvSpPr/>
            <p:nvPr/>
          </p:nvSpPr>
          <p:spPr>
            <a:xfrm>
              <a:off x="-6350" y="-9979"/>
              <a:ext cx="16757651" cy="992187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9B1B77A-5800-334E-9452-C3E0FBEE1BB2}"/>
                </a:ext>
              </a:extLst>
            </p:cNvPr>
            <p:cNvSpPr txBox="1"/>
            <p:nvPr/>
          </p:nvSpPr>
          <p:spPr>
            <a:xfrm>
              <a:off x="374650" y="4547989"/>
              <a:ext cx="19354800" cy="2213372"/>
            </a:xfrm>
            <a:prstGeom prst="roundRect">
              <a:avLst/>
            </a:prstGeom>
            <a:solidFill>
              <a:srgbClr val="FFFFFF"/>
            </a:solidFill>
            <a:ln>
              <a:solidFill>
                <a:schemeClr val="bg1">
                  <a:lumMod val="65000"/>
                </a:schemeClr>
              </a:solidFill>
            </a:ln>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9525">
                    <a:solidFill>
                      <a:prstClr val="white"/>
                    </a:solidFill>
                    <a:prstDash val="solid"/>
                  </a:ln>
                  <a:solidFill>
                    <a:srgbClr val="0F4588"/>
                  </a:solidFill>
                  <a:effectLst>
                    <a:outerShdw blurRad="12700" dist="38100" dir="2700000" algn="tl" rotWithShape="0">
                      <a:srgbClr val="4BACC6">
                        <a:lumMod val="60000"/>
                        <a:lumOff val="40000"/>
                      </a:srgbClr>
                    </a:outerShdw>
                  </a:effectLst>
                  <a:uLnTx/>
                  <a:uFillTx/>
                  <a:latin typeface="Calibri"/>
                  <a:ea typeface="+mn-ea"/>
                  <a:cs typeface="+mn-cs"/>
                </a:rPr>
                <a:t>Join us in the 1000 cities challenge!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w="9525">
                  <a:solidFill>
                    <a:prstClr val="white"/>
                  </a:solidFill>
                  <a:prstDash val="solid"/>
                </a:ln>
                <a:solidFill>
                  <a:srgbClr val="0F4588"/>
                </a:solidFill>
                <a:effectLst>
                  <a:outerShdw blurRad="12700" dist="38100" dir="2700000" algn="tl" rotWithShape="0">
                    <a:srgbClr val="4BACC6">
                      <a:lumMod val="60000"/>
                      <a:lumOff val="40000"/>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9525">
                  <a:solidFill>
                    <a:prstClr val="white"/>
                  </a:solidFill>
                  <a:prstDash val="solid"/>
                </a:ln>
                <a:solidFill>
                  <a:srgbClr val="0F4588"/>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spTree>
    <p:extLst>
      <p:ext uri="{BB962C8B-B14F-4D97-AF65-F5344CB8AC3E}">
        <p14:creationId xmlns:p14="http://schemas.microsoft.com/office/powerpoint/2010/main" val="1278376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descr="Shape&#10;&#10;Description automatically generated with medium confidence">
            <a:extLst>
              <a:ext uri="{FF2B5EF4-FFF2-40B4-BE49-F238E27FC236}">
                <a16:creationId xmlns:a16="http://schemas.microsoft.com/office/drawing/2014/main" id="{E70E6661-3CAA-7649-8B51-A798E8F190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529050" y="319611"/>
            <a:ext cx="3156216" cy="976337"/>
          </a:xfrm>
          <a:prstGeom prst="rect">
            <a:avLst/>
          </a:prstGeom>
        </p:spPr>
      </p:pic>
      <p:graphicFrame>
        <p:nvGraphicFramePr>
          <p:cNvPr id="2" name="Diagram 1">
            <a:extLst>
              <a:ext uri="{FF2B5EF4-FFF2-40B4-BE49-F238E27FC236}">
                <a16:creationId xmlns:a16="http://schemas.microsoft.com/office/drawing/2014/main" id="{1E5C53D0-0F16-1B4A-8CD1-F838446DCB63}"/>
              </a:ext>
            </a:extLst>
          </p:cNvPr>
          <p:cNvGraphicFramePr/>
          <p:nvPr/>
        </p:nvGraphicFramePr>
        <p:xfrm>
          <a:off x="2965450" y="1913422"/>
          <a:ext cx="10145397" cy="784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2" name="Title 3">
            <a:extLst>
              <a:ext uri="{FF2B5EF4-FFF2-40B4-BE49-F238E27FC236}">
                <a16:creationId xmlns:a16="http://schemas.microsoft.com/office/drawing/2014/main" id="{A98A6D01-9F3A-8246-8987-136CFA9276C9}"/>
              </a:ext>
            </a:extLst>
          </p:cNvPr>
          <p:cNvSpPr>
            <a:spLocks noGrp="1"/>
          </p:cNvSpPr>
          <p:nvPr>
            <p:ph type="title"/>
          </p:nvPr>
        </p:nvSpPr>
        <p:spPr>
          <a:xfrm>
            <a:off x="1415389" y="936550"/>
            <a:ext cx="18035322" cy="738664"/>
          </a:xfrm>
        </p:spPr>
        <p:txBody>
          <a:bodyPr/>
          <a:lstStyle/>
          <a:p>
            <a:r>
              <a:rPr lang="en-AU" sz="4800" dirty="0"/>
              <a:t>What gets measured, gets done</a:t>
            </a:r>
          </a:p>
        </p:txBody>
      </p:sp>
      <p:pic>
        <p:nvPicPr>
          <p:cNvPr id="43" name="Picture 42" descr="Graphical user interface, application&#10;&#10;Description automatically generated">
            <a:extLst>
              <a:ext uri="{FF2B5EF4-FFF2-40B4-BE49-F238E27FC236}">
                <a16:creationId xmlns:a16="http://schemas.microsoft.com/office/drawing/2014/main" id="{ED84E593-4F72-2849-AAB4-D54D71A81D5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65046" y="3630532"/>
            <a:ext cx="3238063" cy="4407363"/>
          </a:xfrm>
          <a:prstGeom prst="rect">
            <a:avLst/>
          </a:prstGeom>
          <a:ln>
            <a:noFill/>
          </a:ln>
          <a:effectLst>
            <a:outerShdw blurRad="190500" algn="tl" rotWithShape="0">
              <a:srgbClr val="000000">
                <a:alpha val="70000"/>
              </a:srgbClr>
            </a:outerShdw>
          </a:effectLst>
        </p:spPr>
      </p:pic>
      <p:graphicFrame>
        <p:nvGraphicFramePr>
          <p:cNvPr id="44" name="Diagram 43">
            <a:extLst>
              <a:ext uri="{FF2B5EF4-FFF2-40B4-BE49-F238E27FC236}">
                <a16:creationId xmlns:a16="http://schemas.microsoft.com/office/drawing/2014/main" id="{6C2083A2-01B9-4D4D-93A4-CF98EFD6B9FF}"/>
              </a:ext>
            </a:extLst>
          </p:cNvPr>
          <p:cNvGraphicFramePr>
            <a:graphicFrameLocks/>
          </p:cNvGraphicFramePr>
          <p:nvPr/>
        </p:nvGraphicFramePr>
        <p:xfrm>
          <a:off x="11666654" y="1774750"/>
          <a:ext cx="10145397" cy="95949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Picture 6">
            <a:extLst>
              <a:ext uri="{FF2B5EF4-FFF2-40B4-BE49-F238E27FC236}">
                <a16:creationId xmlns:a16="http://schemas.microsoft.com/office/drawing/2014/main" id="{5A3E5808-E12A-407B-B6E1-B91087A44ED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4928850" y="1684791"/>
            <a:ext cx="3677222" cy="3342768"/>
          </a:xfrm>
          <a:prstGeom prst="rect">
            <a:avLst/>
          </a:prstGeom>
        </p:spPr>
      </p:pic>
    </p:spTree>
    <p:extLst>
      <p:ext uri="{BB962C8B-B14F-4D97-AF65-F5344CB8AC3E}">
        <p14:creationId xmlns:p14="http://schemas.microsoft.com/office/powerpoint/2010/main" val="236304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Shape&#10;&#10;Description automatically generated with medium confidence">
            <a:extLst>
              <a:ext uri="{FF2B5EF4-FFF2-40B4-BE49-F238E27FC236}">
                <a16:creationId xmlns:a16="http://schemas.microsoft.com/office/drawing/2014/main" id="{2B9DDE43-4EBD-A040-95CF-687E70E9B4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sp>
        <p:nvSpPr>
          <p:cNvPr id="5" name="Title 3">
            <a:extLst>
              <a:ext uri="{FF2B5EF4-FFF2-40B4-BE49-F238E27FC236}">
                <a16:creationId xmlns:a16="http://schemas.microsoft.com/office/drawing/2014/main" id="{94076DE3-26A8-6D47-91C1-BDAB86689383}"/>
              </a:ext>
            </a:extLst>
          </p:cNvPr>
          <p:cNvSpPr txBox="1">
            <a:spLocks/>
          </p:cNvSpPr>
          <p:nvPr/>
        </p:nvSpPr>
        <p:spPr>
          <a:xfrm>
            <a:off x="1415389" y="936550"/>
            <a:ext cx="18035322" cy="738664"/>
          </a:xfrm>
          <a:prstGeom prst="rect">
            <a:avLst/>
          </a:prstGeom>
        </p:spPr>
        <p:txBody>
          <a:bodyPr vert="horz" wrap="square" lIns="0" tIns="0" rIns="0" bIns="0" rtlCol="0" anchor="b" anchorCtr="0">
            <a:spAutoFit/>
          </a:bodyPr>
          <a:lstStyle>
            <a:lvl1pPr>
              <a:defRPr sz="4500" b="1" i="0">
                <a:solidFill>
                  <a:schemeClr val="tx1"/>
                </a:solidFill>
                <a:latin typeface="Calibri"/>
                <a:ea typeface="+mj-ea"/>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0" cap="none" spc="0" normalizeH="0" baseline="0" noProof="0" dirty="0">
                <a:ln>
                  <a:noFill/>
                </a:ln>
                <a:solidFill>
                  <a:prstClr val="black"/>
                </a:solidFill>
                <a:effectLst/>
                <a:uLnTx/>
                <a:uFillTx/>
                <a:latin typeface="Calibri"/>
                <a:ea typeface="+mj-ea"/>
                <a:cs typeface="Calibri"/>
              </a:rPr>
              <a:t>Questions addressed by the second series</a:t>
            </a:r>
          </a:p>
        </p:txBody>
      </p:sp>
      <p:sp>
        <p:nvSpPr>
          <p:cNvPr id="11" name="Content Placeholder 2">
            <a:extLst>
              <a:ext uri="{FF2B5EF4-FFF2-40B4-BE49-F238E27FC236}">
                <a16:creationId xmlns:a16="http://schemas.microsoft.com/office/drawing/2014/main" id="{DD8F33EB-E205-1447-96DC-9345FCB19696}"/>
              </a:ext>
            </a:extLst>
          </p:cNvPr>
          <p:cNvSpPr>
            <a:spLocks noGrp="1"/>
          </p:cNvSpPr>
          <p:nvPr>
            <p:ph type="body" idx="1"/>
          </p:nvPr>
        </p:nvSpPr>
        <p:spPr>
          <a:xfrm>
            <a:off x="1405028" y="4359275"/>
            <a:ext cx="13970661" cy="6477000"/>
          </a:xfrm>
        </p:spPr>
        <p:txBody>
          <a:bodyPr>
            <a:normAutofit/>
          </a:bodyPr>
          <a:lstStyle/>
          <a:p>
            <a:pPr marL="742950" indent="-742950">
              <a:buFont typeface="+mj-lt"/>
              <a:buAutoNum type="arabicPeriod"/>
            </a:pPr>
            <a:r>
              <a:rPr lang="en-AU" sz="3600" dirty="0">
                <a:latin typeface="Calibri" panose="020F0502020204030204" pitchFamily="34" charset="0"/>
                <a:ea typeface="Calibri" panose="020F0502020204030204" pitchFamily="34" charset="0"/>
                <a:cs typeface="Calibri" panose="020F0502020204030204" pitchFamily="34" charset="0"/>
              </a:rPr>
              <a:t>Is it feasible to measure policies in cities worldwide? </a:t>
            </a:r>
          </a:p>
          <a:p>
            <a:pPr marL="742950" indent="-742950">
              <a:buFont typeface="+mj-lt"/>
              <a:buAutoNum type="arabicPeriod"/>
            </a:pPr>
            <a:r>
              <a:rPr lang="en-AU" sz="3600" dirty="0">
                <a:effectLst/>
                <a:latin typeface="Calibri" panose="020F0502020204030204" pitchFamily="34" charset="0"/>
                <a:ea typeface="Calibri" panose="020F0502020204030204" pitchFamily="34" charset="0"/>
                <a:cs typeface="Calibri" panose="020F0502020204030204" pitchFamily="34" charset="0"/>
              </a:rPr>
              <a:t>If so, do cities have policies to deliver healthy and sustainable cities?</a:t>
            </a:r>
            <a:endParaRPr lang="en-AU" sz="3600" baseline="30000" dirty="0">
              <a:latin typeface="Calibri" panose="020F0502020204030204" pitchFamily="34" charset="0"/>
              <a:ea typeface="Calibri" panose="020F0502020204030204" pitchFamily="34" charset="0"/>
              <a:cs typeface="Calibri" panose="020F0502020204030204" pitchFamily="34" charset="0"/>
            </a:endParaRPr>
          </a:p>
          <a:p>
            <a:pPr marL="742950" indent="-742950">
              <a:buFont typeface="+mj-lt"/>
              <a:buAutoNum type="arabicPeriod"/>
            </a:pPr>
            <a:r>
              <a:rPr lang="en-AU" sz="3600" dirty="0">
                <a:latin typeface="Calibri" panose="020F0502020204030204" pitchFamily="34" charset="0"/>
                <a:ea typeface="Calibri" panose="020F0502020204030204" pitchFamily="34" charset="0"/>
                <a:cs typeface="Calibri" panose="020F0502020204030204" pitchFamily="34" charset="0"/>
              </a:rPr>
              <a:t>Are there thresholds for urban design and transport features to achieve active and sustainable lifestyles? </a:t>
            </a:r>
          </a:p>
          <a:p>
            <a:pPr marL="742950" indent="-742950">
              <a:buFont typeface="+mj-lt"/>
              <a:buAutoNum type="arabicPeriod"/>
            </a:pPr>
            <a:r>
              <a:rPr lang="en-AU" sz="3600" dirty="0">
                <a:latin typeface="Calibri" panose="020F0502020204030204" pitchFamily="34" charset="0"/>
                <a:ea typeface="Calibri" panose="020F0502020204030204" pitchFamily="34" charset="0"/>
                <a:cs typeface="Calibri" panose="020F0502020204030204" pitchFamily="34" charset="0"/>
              </a:rPr>
              <a:t>Is it feasible to consistently measure spatial indicators of urban design and transport features worldwide? </a:t>
            </a:r>
          </a:p>
          <a:p>
            <a:pPr marL="742950" indent="-742950">
              <a:buFont typeface="+mj-lt"/>
              <a:buAutoNum type="arabicPeriod"/>
            </a:pPr>
            <a:r>
              <a:rPr lang="en-AU" sz="3600" dirty="0">
                <a:effectLst/>
                <a:latin typeface="Calibri" panose="020F0502020204030204" pitchFamily="34" charset="0"/>
                <a:ea typeface="Calibri" panose="020F0502020204030204" pitchFamily="34" charset="0"/>
                <a:cs typeface="Calibri" panose="020F0502020204030204" pitchFamily="34" charset="0"/>
              </a:rPr>
              <a:t>If so, are there inequities in access?</a:t>
            </a:r>
          </a:p>
          <a:p>
            <a:pPr marL="742950" indent="-742950">
              <a:buFont typeface="+mj-lt"/>
              <a:buAutoNum type="arabicPeriod"/>
            </a:pPr>
            <a:r>
              <a:rPr lang="en-AU" sz="3600" dirty="0">
                <a:latin typeface="Calibri" panose="020F0502020204030204" pitchFamily="34" charset="0"/>
                <a:cs typeface="Calibri" panose="020F0502020204030204" pitchFamily="34" charset="0"/>
              </a:rPr>
              <a:t>What next to create healthy and sustainable cities?  </a:t>
            </a:r>
            <a:endParaRPr lang="en-AU" sz="3600" dirty="0"/>
          </a:p>
        </p:txBody>
      </p:sp>
      <p:sp>
        <p:nvSpPr>
          <p:cNvPr id="6" name="Title 1">
            <a:extLst>
              <a:ext uri="{FF2B5EF4-FFF2-40B4-BE49-F238E27FC236}">
                <a16:creationId xmlns:a16="http://schemas.microsoft.com/office/drawing/2014/main" id="{70BD7788-297F-480D-9C34-4DBA1CA8E563}"/>
              </a:ext>
            </a:extLst>
          </p:cNvPr>
          <p:cNvSpPr txBox="1">
            <a:spLocks/>
          </p:cNvSpPr>
          <p:nvPr/>
        </p:nvSpPr>
        <p:spPr>
          <a:xfrm>
            <a:off x="1093433" y="159270"/>
            <a:ext cx="18725126" cy="1764008"/>
          </a:xfrm>
          <a:prstGeom prst="rect">
            <a:avLst/>
          </a:prstGeom>
          <a:solidFill>
            <a:schemeClr val="bg1"/>
          </a:solidFill>
        </p:spPr>
        <p:txBody>
          <a:bodyPr vert="horz" lIns="150781" tIns="75390" rIns="150781" bIns="753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alibri"/>
                <a:ea typeface="+mj-ea"/>
                <a:cs typeface="+mj-cs"/>
              </a:rPr>
              <a:t>Goal second Series?  To facilitate development of a global system of policy and spatial indicators</a:t>
            </a:r>
          </a:p>
        </p:txBody>
      </p:sp>
    </p:spTree>
    <p:extLst>
      <p:ext uri="{BB962C8B-B14F-4D97-AF65-F5344CB8AC3E}">
        <p14:creationId xmlns:p14="http://schemas.microsoft.com/office/powerpoint/2010/main" val="363083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8C6966E-E2D5-474C-8DEB-F4EE355D5EA4}"/>
              </a:ext>
            </a:extLst>
          </p:cNvPr>
          <p:cNvSpPr txBox="1">
            <a:spLocks/>
          </p:cNvSpPr>
          <p:nvPr/>
        </p:nvSpPr>
        <p:spPr>
          <a:xfrm>
            <a:off x="501007" y="-9991"/>
            <a:ext cx="19603093" cy="1757819"/>
          </a:xfrm>
          <a:prstGeom prst="rect">
            <a:avLst/>
          </a:prstGeom>
          <a:solidFill>
            <a:schemeClr val="bg1"/>
          </a:solidFill>
        </p:spPr>
        <p:txBody>
          <a:bodyPr vert="horz" lIns="150781" tIns="75390" rIns="150781" bIns="753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800" b="1" i="0" u="none" strike="noStrike" kern="0" cap="none" spc="0" normalizeH="0" baseline="0" noProof="0" dirty="0">
                <a:ln>
                  <a:noFill/>
                </a:ln>
                <a:solidFill>
                  <a:prstClr val="black"/>
                </a:solidFill>
                <a:effectLst/>
                <a:uLnTx/>
                <a:uFillTx/>
                <a:latin typeface="Calibri"/>
                <a:ea typeface="+mj-ea"/>
                <a:cs typeface="Calibri"/>
              </a:rPr>
              <a:t>	 Global Healthy and Sustainable City-Indicators Collaboration</a:t>
            </a:r>
          </a:p>
        </p:txBody>
      </p:sp>
      <p:pic>
        <p:nvPicPr>
          <p:cNvPr id="50" name="Picture Placeholder 7" descr="Shape&#10;&#10;Description automatically generated with medium confidence">
            <a:extLst>
              <a:ext uri="{FF2B5EF4-FFF2-40B4-BE49-F238E27FC236}">
                <a16:creationId xmlns:a16="http://schemas.microsoft.com/office/drawing/2014/main" id="{0586028C-7651-F345-864D-BC82B2C1C5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56" name="Picture 55" descr="Map&#10;&#10;Description automatically generated">
            <a:extLst>
              <a:ext uri="{FF2B5EF4-FFF2-40B4-BE49-F238E27FC236}">
                <a16:creationId xmlns:a16="http://schemas.microsoft.com/office/drawing/2014/main" id="{0B56EEE2-7655-C448-8B1A-4C46308EA8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67841" y="1487892"/>
            <a:ext cx="13906500" cy="8331200"/>
          </a:xfrm>
          <a:prstGeom prst="rect">
            <a:avLst/>
          </a:prstGeom>
          <a:ln>
            <a:noFill/>
          </a:ln>
          <a:effectLst>
            <a:outerShdw blurRad="190500" algn="tl" rotWithShape="0">
              <a:srgbClr val="000000">
                <a:alpha val="70000"/>
              </a:srgbClr>
            </a:outerShdw>
          </a:effectLst>
        </p:spPr>
      </p:pic>
      <p:sp>
        <p:nvSpPr>
          <p:cNvPr id="57" name="TextBox 56">
            <a:extLst>
              <a:ext uri="{FF2B5EF4-FFF2-40B4-BE49-F238E27FC236}">
                <a16:creationId xmlns:a16="http://schemas.microsoft.com/office/drawing/2014/main" id="{3B6AD220-8FA3-874E-BF7D-6B30F143EAAB}"/>
              </a:ext>
            </a:extLst>
          </p:cNvPr>
          <p:cNvSpPr txBox="1"/>
          <p:nvPr/>
        </p:nvSpPr>
        <p:spPr>
          <a:xfrm>
            <a:off x="4100665" y="8990577"/>
            <a:ext cx="11050846" cy="63094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500" b="1" i="0" u="none" strike="noStrike" kern="1200" cap="none" spc="0" normalizeH="0" baseline="0" noProof="0" dirty="0">
                <a:ln w="22225">
                  <a:solidFill>
                    <a:prstClr val="white">
                      <a:lumMod val="50000"/>
                    </a:prstClr>
                  </a:solidFill>
                  <a:prstDash val="solid"/>
                </a:ln>
                <a:solidFill>
                  <a:srgbClr val="C00000"/>
                </a:solidFill>
                <a:effectLst/>
                <a:uLnTx/>
                <a:uFillTx/>
                <a:latin typeface="Calibri"/>
                <a:ea typeface="+mn-ea"/>
                <a:cs typeface="+mn-cs"/>
              </a:rPr>
              <a:t>Over 80 collaborators, 25 cities, 19 countries,  6 continents</a:t>
            </a:r>
          </a:p>
        </p:txBody>
      </p:sp>
    </p:spTree>
    <p:extLst>
      <p:ext uri="{BB962C8B-B14F-4D97-AF65-F5344CB8AC3E}">
        <p14:creationId xmlns:p14="http://schemas.microsoft.com/office/powerpoint/2010/main" val="77623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EA3819F-80FA-4606-878B-59ECF84FD110}"/>
              </a:ext>
            </a:extLst>
          </p:cNvPr>
          <p:cNvSpPr txBox="1">
            <a:spLocks/>
          </p:cNvSpPr>
          <p:nvPr/>
        </p:nvSpPr>
        <p:spPr>
          <a:xfrm>
            <a:off x="1224888" y="4328306"/>
            <a:ext cx="28129864" cy="5105400"/>
          </a:xfrm>
          <a:prstGeom prst="rect">
            <a:avLst/>
          </a:prstGeom>
        </p:spPr>
        <p:txBody>
          <a:bodyPr wrap="square" lIns="0" tIns="0" rIns="0" bIns="0" numCol="2">
            <a:noAutofit/>
          </a:bodyPr>
          <a:lstStyle>
            <a:lvl1pPr marL="0">
              <a:defRPr sz="3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07000"/>
              </a:lnSpc>
              <a:spcAft>
                <a:spcPts val="1319"/>
              </a:spcAft>
            </a:pPr>
            <a:r>
              <a:rPr lang="en-AU" sz="3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Co-authors</a:t>
            </a:r>
          </a:p>
          <a:p>
            <a:pPr>
              <a:spcAft>
                <a:spcPts val="1319"/>
              </a:spcAft>
            </a:pP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Melanie Lowe, Deepti Adlakha, James F Sallis, Deborah Salvo, Ester Cerin, Anne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Vernez</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Moudon</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Carl Higgs, Erica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Hinckson</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Jonathan Arundel, Geoff Boeing,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Shiqin</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Liu, Perla Mansour, Klaus Gebel, Anna Puig-Ribera,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Pinki</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Bhasin Mishra, Tamara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Bozovic</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Jacob Carson, Jan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Dygrýn</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Alex A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Florindo</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Thanh Phuong Ho, Hannah Hook, Ruth F Hunter,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Poh</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-Chin Lai, Javier Molina-García,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Kornsupha</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Nitvimol</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Adewale L Oyeyemi, Carolina D G Ramos, Eugen Resendiz, Jens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Troelsen</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Frank </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Witlox</a:t>
            </a:r>
            <a:r>
              <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Billie Giles-</a:t>
            </a:r>
            <a:r>
              <a:rPr lang="en-AU" sz="3600" kern="0" dirty="0" err="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Corti</a:t>
            </a:r>
            <a:endParaRPr lang="en-AU" sz="36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7" descr="Shape&#10;&#10;Description automatically generated with medium confidence">
            <a:extLst>
              <a:ext uri="{FF2B5EF4-FFF2-40B4-BE49-F238E27FC236}">
                <a16:creationId xmlns:a16="http://schemas.microsoft.com/office/drawing/2014/main" id="{69EF3293-B77D-6845-967B-0670204F1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3" r="-4209" b="-5690"/>
          <a:stretch/>
        </p:blipFill>
        <p:spPr>
          <a:xfrm>
            <a:off x="16757651" y="8945538"/>
            <a:ext cx="3156216" cy="976337"/>
          </a:xfrm>
          <a:prstGeom prst="rect">
            <a:avLst/>
          </a:prstGeom>
        </p:spPr>
      </p:pic>
      <p:pic>
        <p:nvPicPr>
          <p:cNvPr id="11" name="Picture Placeholder 13" descr="Melanie Lowe&#10;University of Melbourne, Australia">
            <a:extLst>
              <a:ext uri="{FF2B5EF4-FFF2-40B4-BE49-F238E27FC236}">
                <a16:creationId xmlns:a16="http://schemas.microsoft.com/office/drawing/2014/main" id="{CC5A055A-151B-7340-ABC2-DDE2460DE21E}"/>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6787396" y="446629"/>
            <a:ext cx="2743200" cy="3149669"/>
          </a:xfrm>
          <a:custGeom>
            <a:avLst/>
            <a:gdLst>
              <a:gd name="connsiteX0" fmla="*/ 0 w 4743613"/>
              <a:gd name="connsiteY0" fmla="*/ 2067257 h 4134514"/>
              <a:gd name="connsiteX1" fmla="*/ 1178585 w 4743613"/>
              <a:gd name="connsiteY1" fmla="*/ 1 h 4134514"/>
              <a:gd name="connsiteX2" fmla="*/ 3565028 w 4743613"/>
              <a:gd name="connsiteY2" fmla="*/ 1 h 4134514"/>
              <a:gd name="connsiteX3" fmla="*/ 4743613 w 4743613"/>
              <a:gd name="connsiteY3" fmla="*/ 2067257 h 4134514"/>
              <a:gd name="connsiteX4" fmla="*/ 3565028 w 4743613"/>
              <a:gd name="connsiteY4" fmla="*/ 4134513 h 4134514"/>
              <a:gd name="connsiteX5" fmla="*/ 1178585 w 4743613"/>
              <a:gd name="connsiteY5" fmla="*/ 4134513 h 4134514"/>
              <a:gd name="connsiteX6" fmla="*/ 0 w 4743613"/>
              <a:gd name="connsiteY6" fmla="*/ 2067257 h 4134514"/>
              <a:gd name="connsiteX0" fmla="*/ 0 w 4743613"/>
              <a:gd name="connsiteY0" fmla="*/ 2368339 h 4435595"/>
              <a:gd name="connsiteX1" fmla="*/ 2304858 w 4743613"/>
              <a:gd name="connsiteY1" fmla="*/ 0 h 4435595"/>
              <a:gd name="connsiteX2" fmla="*/ 3565028 w 4743613"/>
              <a:gd name="connsiteY2" fmla="*/ 301083 h 4435595"/>
              <a:gd name="connsiteX3" fmla="*/ 4743613 w 4743613"/>
              <a:gd name="connsiteY3" fmla="*/ 2368339 h 4435595"/>
              <a:gd name="connsiteX4" fmla="*/ 3565028 w 4743613"/>
              <a:gd name="connsiteY4" fmla="*/ 4435595 h 4435595"/>
              <a:gd name="connsiteX5" fmla="*/ 1178585 w 4743613"/>
              <a:gd name="connsiteY5" fmla="*/ 4435595 h 4435595"/>
              <a:gd name="connsiteX6" fmla="*/ 0 w 4743613"/>
              <a:gd name="connsiteY6" fmla="*/ 2368339 h 4435595"/>
              <a:gd name="connsiteX0" fmla="*/ 0 w 4475984"/>
              <a:gd name="connsiteY0" fmla="*/ 1164008 h 4435595"/>
              <a:gd name="connsiteX1" fmla="*/ 2037229 w 4475984"/>
              <a:gd name="connsiteY1" fmla="*/ 0 h 4435595"/>
              <a:gd name="connsiteX2" fmla="*/ 3297399 w 4475984"/>
              <a:gd name="connsiteY2" fmla="*/ 301083 h 4435595"/>
              <a:gd name="connsiteX3" fmla="*/ 4475984 w 4475984"/>
              <a:gd name="connsiteY3" fmla="*/ 2368339 h 4435595"/>
              <a:gd name="connsiteX4" fmla="*/ 3297399 w 4475984"/>
              <a:gd name="connsiteY4" fmla="*/ 4435595 h 4435595"/>
              <a:gd name="connsiteX5" fmla="*/ 910956 w 4475984"/>
              <a:gd name="connsiteY5" fmla="*/ 4435595 h 4435595"/>
              <a:gd name="connsiteX6" fmla="*/ 0 w 4475984"/>
              <a:gd name="connsiteY6" fmla="*/ 1164008 h 4435595"/>
              <a:gd name="connsiteX0" fmla="*/ 6619 w 4482603"/>
              <a:gd name="connsiteY0" fmla="*/ 1164008 h 4435595"/>
              <a:gd name="connsiteX1" fmla="*/ 2043848 w 4482603"/>
              <a:gd name="connsiteY1" fmla="*/ 0 h 4435595"/>
              <a:gd name="connsiteX2" fmla="*/ 3304018 w 4482603"/>
              <a:gd name="connsiteY2" fmla="*/ 301083 h 4435595"/>
              <a:gd name="connsiteX3" fmla="*/ 4482603 w 4482603"/>
              <a:gd name="connsiteY3" fmla="*/ 2368339 h 4435595"/>
              <a:gd name="connsiteX4" fmla="*/ 3304018 w 4482603"/>
              <a:gd name="connsiteY4" fmla="*/ 4435595 h 4435595"/>
              <a:gd name="connsiteX5" fmla="*/ 0 w 4482603"/>
              <a:gd name="connsiteY5" fmla="*/ 3559295 h 4435595"/>
              <a:gd name="connsiteX6" fmla="*/ 6619 w 4482603"/>
              <a:gd name="connsiteY6" fmla="*/ 1164008 h 4435595"/>
              <a:gd name="connsiteX0" fmla="*/ 6619 w 4482603"/>
              <a:gd name="connsiteY0" fmla="*/ 1164008 h 4743570"/>
              <a:gd name="connsiteX1" fmla="*/ 2043848 w 4482603"/>
              <a:gd name="connsiteY1" fmla="*/ 0 h 4743570"/>
              <a:gd name="connsiteX2" fmla="*/ 3304018 w 4482603"/>
              <a:gd name="connsiteY2" fmla="*/ 301083 h 4743570"/>
              <a:gd name="connsiteX3" fmla="*/ 4482603 w 4482603"/>
              <a:gd name="connsiteY3" fmla="*/ 2368339 h 4743570"/>
              <a:gd name="connsiteX4" fmla="*/ 2072118 w 4482603"/>
              <a:gd name="connsiteY4" fmla="*/ 4743570 h 4743570"/>
              <a:gd name="connsiteX5" fmla="*/ 0 w 4482603"/>
              <a:gd name="connsiteY5" fmla="*/ 3559295 h 4743570"/>
              <a:gd name="connsiteX6" fmla="*/ 6619 w 4482603"/>
              <a:gd name="connsiteY6" fmla="*/ 1164008 h 4743570"/>
              <a:gd name="connsiteX0" fmla="*/ 6619 w 4139703"/>
              <a:gd name="connsiteY0" fmla="*/ 1164008 h 4743570"/>
              <a:gd name="connsiteX1" fmla="*/ 2043848 w 4139703"/>
              <a:gd name="connsiteY1" fmla="*/ 0 h 4743570"/>
              <a:gd name="connsiteX2" fmla="*/ 3304018 w 4139703"/>
              <a:gd name="connsiteY2" fmla="*/ 3010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164008 h 4743570"/>
              <a:gd name="connsiteX1" fmla="*/ 2043848 w 4139703"/>
              <a:gd name="connsiteY1" fmla="*/ 0 h 4743570"/>
              <a:gd name="connsiteX2" fmla="*/ 4132693 w 4139703"/>
              <a:gd name="connsiteY2" fmla="*/ 1177383 h 4743570"/>
              <a:gd name="connsiteX3" fmla="*/ 4139703 w 4139703"/>
              <a:gd name="connsiteY3" fmla="*/ 3555789 h 4743570"/>
              <a:gd name="connsiteX4" fmla="*/ 2072118 w 4139703"/>
              <a:gd name="connsiteY4" fmla="*/ 4743570 h 4743570"/>
              <a:gd name="connsiteX5" fmla="*/ 0 w 4139703"/>
              <a:gd name="connsiteY5" fmla="*/ 3559295 h 4743570"/>
              <a:gd name="connsiteX6" fmla="*/ 6619 w 4139703"/>
              <a:gd name="connsiteY6" fmla="*/ 1164008 h 4743570"/>
              <a:gd name="connsiteX0" fmla="*/ 6619 w 4139703"/>
              <a:gd name="connsiteY0" fmla="*/ 1097333 h 4676895"/>
              <a:gd name="connsiteX1" fmla="*/ 2072423 w 4139703"/>
              <a:gd name="connsiteY1" fmla="*/ 0 h 4676895"/>
              <a:gd name="connsiteX2" fmla="*/ 4132693 w 4139703"/>
              <a:gd name="connsiteY2" fmla="*/ 1110708 h 4676895"/>
              <a:gd name="connsiteX3" fmla="*/ 4139703 w 4139703"/>
              <a:gd name="connsiteY3" fmla="*/ 3489114 h 4676895"/>
              <a:gd name="connsiteX4" fmla="*/ 2072118 w 4139703"/>
              <a:gd name="connsiteY4" fmla="*/ 4676895 h 4676895"/>
              <a:gd name="connsiteX5" fmla="*/ 0 w 4139703"/>
              <a:gd name="connsiteY5" fmla="*/ 3492620 h 4676895"/>
              <a:gd name="connsiteX6" fmla="*/ 6619 w 4139703"/>
              <a:gd name="connsiteY6" fmla="*/ 1097333 h 4676895"/>
              <a:gd name="connsiteX0" fmla="*/ 6619 w 4139703"/>
              <a:gd name="connsiteY0" fmla="*/ 11735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6619 w 4139703"/>
              <a:gd name="connsiteY6" fmla="*/ 1173533 h 4753095"/>
              <a:gd name="connsiteX0" fmla="*/ 89169 w 4139703"/>
              <a:gd name="connsiteY0" fmla="*/ 1249733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89169 w 4139703"/>
              <a:gd name="connsiteY6" fmla="*/ 1249733 h 4753095"/>
              <a:gd name="connsiteX0" fmla="*/ 3444 w 4139703"/>
              <a:gd name="connsiteY0" fmla="*/ 1195758 h 4753095"/>
              <a:gd name="connsiteX1" fmla="*/ 2072423 w 4139703"/>
              <a:gd name="connsiteY1" fmla="*/ 0 h 4753095"/>
              <a:gd name="connsiteX2" fmla="*/ 4132693 w 4139703"/>
              <a:gd name="connsiteY2" fmla="*/ 1186908 h 4753095"/>
              <a:gd name="connsiteX3" fmla="*/ 4139703 w 4139703"/>
              <a:gd name="connsiteY3" fmla="*/ 3565314 h 4753095"/>
              <a:gd name="connsiteX4" fmla="*/ 2072118 w 4139703"/>
              <a:gd name="connsiteY4" fmla="*/ 4753095 h 4753095"/>
              <a:gd name="connsiteX5" fmla="*/ 0 w 4139703"/>
              <a:gd name="connsiteY5" fmla="*/ 3568820 h 4753095"/>
              <a:gd name="connsiteX6" fmla="*/ 3444 w 4139703"/>
              <a:gd name="connsiteY6" fmla="*/ 1195758 h 47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703" h="4753095">
                <a:moveTo>
                  <a:pt x="3444" y="1195758"/>
                </a:moveTo>
                <a:lnTo>
                  <a:pt x="2072423" y="0"/>
                </a:lnTo>
                <a:lnTo>
                  <a:pt x="4132693" y="1186908"/>
                </a:lnTo>
                <a:cubicBezTo>
                  <a:pt x="4135030" y="1979710"/>
                  <a:pt x="4137366" y="2772512"/>
                  <a:pt x="4139703" y="3565314"/>
                </a:cubicBezTo>
                <a:lnTo>
                  <a:pt x="2072118" y="4753095"/>
                </a:lnTo>
                <a:lnTo>
                  <a:pt x="0" y="3568820"/>
                </a:lnTo>
                <a:cubicBezTo>
                  <a:pt x="2206" y="2770391"/>
                  <a:pt x="1238" y="1994187"/>
                  <a:pt x="3444" y="1195758"/>
                </a:cubicBezTo>
                <a:close/>
              </a:path>
            </a:pathLst>
          </a:custGeom>
        </p:spPr>
      </p:pic>
      <p:sp>
        <p:nvSpPr>
          <p:cNvPr id="15" name="TextBox 14">
            <a:extLst>
              <a:ext uri="{FF2B5EF4-FFF2-40B4-BE49-F238E27FC236}">
                <a16:creationId xmlns:a16="http://schemas.microsoft.com/office/drawing/2014/main" id="{4D72F1BE-BE9C-9B40-B8D7-988BBB8BBCFA}"/>
              </a:ext>
            </a:extLst>
          </p:cNvPr>
          <p:cNvSpPr txBox="1"/>
          <p:nvPr/>
        </p:nvSpPr>
        <p:spPr>
          <a:xfrm>
            <a:off x="1136650" y="968308"/>
            <a:ext cx="11201400" cy="2308324"/>
          </a:xfrm>
          <a:prstGeom prst="rect">
            <a:avLst/>
          </a:prstGeom>
          <a:noFill/>
        </p:spPr>
        <p:txBody>
          <a:bodyPr wrap="square">
            <a:spAutoFit/>
          </a:bodyPr>
          <a:lstStyle/>
          <a:p>
            <a:r>
              <a:rPr lang="en-AU" sz="4800" b="1" dirty="0">
                <a:latin typeface="Calibri"/>
                <a:cs typeface="Calibri"/>
              </a:rPr>
              <a:t>City planning policies to support health and sustainability: an international comparison of policy indicators for 25 cities</a:t>
            </a:r>
            <a:endParaRPr lang="en-US" sz="4800" b="1" dirty="0">
              <a:latin typeface="Calibri"/>
              <a:cs typeface="Calibri"/>
            </a:endParaRPr>
          </a:p>
        </p:txBody>
      </p:sp>
    </p:spTree>
    <p:extLst>
      <p:ext uri="{BB962C8B-B14F-4D97-AF65-F5344CB8AC3E}">
        <p14:creationId xmlns:p14="http://schemas.microsoft.com/office/powerpoint/2010/main" val="2936889121"/>
      </p:ext>
    </p:extLst>
  </p:cSld>
  <p:clrMapOvr>
    <a:masterClrMapping/>
  </p:clrMapOvr>
</p:sld>
</file>

<file path=ppt/theme/theme1.xml><?xml version="1.0" encoding="utf-8"?>
<a:theme xmlns:a="http://schemas.openxmlformats.org/drawingml/2006/main" name="Child and Adolescent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HI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nfectious Diseas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icrob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Neur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nc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Planetary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Psychiat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Public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Respiratory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Rheumat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abetes and Endocrin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gital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Bio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Clinical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astroenterology and Hepat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lobal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aemat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Healthy Longev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8682</TotalTime>
  <Words>6736</Words>
  <Application>Microsoft Office PowerPoint</Application>
  <PresentationFormat>Custom</PresentationFormat>
  <Paragraphs>829</Paragraphs>
  <Slides>56</Slides>
  <Notes>47</Notes>
  <HiddenSlides>0</HiddenSlides>
  <MMClips>0</MMClips>
  <ScaleCrop>false</ScaleCrop>
  <HeadingPairs>
    <vt:vector size="6" baseType="variant">
      <vt:variant>
        <vt:lpstr>Fonts Used</vt:lpstr>
      </vt:variant>
      <vt:variant>
        <vt:i4>9</vt:i4>
      </vt:variant>
      <vt:variant>
        <vt:lpstr>Theme</vt:lpstr>
      </vt:variant>
      <vt:variant>
        <vt:i4>19</vt:i4>
      </vt:variant>
      <vt:variant>
        <vt:lpstr>Slide Titles</vt:lpstr>
      </vt:variant>
      <vt:variant>
        <vt:i4>56</vt:i4>
      </vt:variant>
    </vt:vector>
  </HeadingPairs>
  <TitlesOfParts>
    <vt:vector size="84" baseType="lpstr">
      <vt:lpstr>Arial</vt:lpstr>
      <vt:lpstr>Arial</vt:lpstr>
      <vt:lpstr>Calibri</vt:lpstr>
      <vt:lpstr>Courier New</vt:lpstr>
      <vt:lpstr>ScalaLancetPro</vt:lpstr>
      <vt:lpstr>ScalaLancetPro-Bold</vt:lpstr>
      <vt:lpstr>Shaker 2 Lancet Regular</vt:lpstr>
      <vt:lpstr>Times New Roman</vt:lpstr>
      <vt:lpstr>Wingdings</vt:lpstr>
      <vt:lpstr>Child and Adolescent Health</vt:lpstr>
      <vt:lpstr>Diabetes and Endocrinology</vt:lpstr>
      <vt:lpstr>Digital Health</vt:lpstr>
      <vt:lpstr>EBioMedicine</vt:lpstr>
      <vt:lpstr>EClinicalMedicine</vt:lpstr>
      <vt:lpstr>Gastroenterology and Hepatology</vt:lpstr>
      <vt:lpstr>Global Health</vt:lpstr>
      <vt:lpstr>Haematology</vt:lpstr>
      <vt:lpstr>Healthy Longevity</vt:lpstr>
      <vt:lpstr>HIV</vt:lpstr>
      <vt:lpstr>Infectious Diseases</vt:lpstr>
      <vt:lpstr>Microbe</vt:lpstr>
      <vt:lpstr>Neurology</vt:lpstr>
      <vt:lpstr>Oncology</vt:lpstr>
      <vt:lpstr>Planetary Health</vt:lpstr>
      <vt:lpstr>Psychiatry</vt:lpstr>
      <vt:lpstr>Public Health</vt:lpstr>
      <vt:lpstr>Respiratory Medicine</vt:lpstr>
      <vt:lpstr>Rheumatology</vt:lpstr>
      <vt:lpstr>Billie Giles-Corti</vt:lpstr>
      <vt:lpstr>Creating healthy and sustainable cities: What gets measured gets done</vt:lpstr>
      <vt:lpstr>Urgency to transition to healthy and sustainable cities</vt:lpstr>
      <vt:lpstr>PowerPoint Presentation</vt:lpstr>
      <vt:lpstr>PowerPoint Presentation</vt:lpstr>
      <vt:lpstr>What gets measured, gets done</vt:lpstr>
      <vt:lpstr>PowerPoint Presentation</vt:lpstr>
      <vt:lpstr>PowerPoint Presentation</vt:lpstr>
      <vt:lpstr>PowerPoint Presentation</vt:lpstr>
      <vt:lpstr>City planning policies are ‘upstream’ determinants of health and sustainability</vt:lpstr>
      <vt:lpstr>PowerPoint Presentation</vt:lpstr>
      <vt:lpstr>Nine city planning policy indicators from 2016 Lancet Series</vt:lpstr>
      <vt:lpstr>Comparison of cities:  Policy frameworks varied substantially</vt:lpstr>
      <vt:lpstr>Policy gaps need to be addressed</vt:lpstr>
      <vt:lpstr>Absence of measurable policy targets</vt:lpstr>
      <vt:lpstr>Transforming city planning policy frameworks</vt:lpstr>
      <vt:lpstr>PowerPoint Presentation</vt:lpstr>
      <vt:lpstr>Healthy and sustainable cities: the role of physical activity  </vt:lpstr>
      <vt:lpstr>Healthy and sustainable cities: the role of walking  </vt:lpstr>
      <vt:lpstr>Evidence-informed quantitative targets for policies that create healthy and sustainable cities</vt:lpstr>
      <vt:lpstr>Adult study  </vt:lpstr>
      <vt:lpstr>Strength and shape of (pooled) associations of …  </vt:lpstr>
      <vt:lpstr>PowerPoint Presentation</vt:lpstr>
      <vt:lpstr>PowerPoint Presentation</vt:lpstr>
      <vt:lpstr>Thresholds for measurable city planning policy targets</vt:lpstr>
      <vt:lpstr>PowerPoint Presentation</vt:lpstr>
      <vt:lpstr>Benchmarking and monitoring cities</vt:lpstr>
      <vt:lpstr>A new way forward</vt:lpstr>
      <vt:lpstr>Indicators of urban design and transport features</vt:lpstr>
      <vt:lpstr>PowerPoint Presentation</vt:lpstr>
      <vt:lpstr>PowerPoint Presentation</vt:lpstr>
      <vt:lpstr>Access to large public open space within 500m across 25 global cities*</vt:lpstr>
      <vt:lpstr>Thresholds to support active lifestyles</vt:lpstr>
      <vt:lpstr>Better indicators for better cities</vt:lpstr>
      <vt:lpstr>PowerPoint Presentation</vt:lpstr>
      <vt:lpstr>Series’ key findings</vt:lpstr>
      <vt:lpstr>Series’ key findings</vt:lpstr>
      <vt:lpstr>Series’ key findings</vt:lpstr>
      <vt:lpstr>What next?</vt:lpstr>
      <vt:lpstr>What next?</vt:lpstr>
      <vt:lpstr>What next?</vt:lpstr>
      <vt:lpstr>PowerPoint Presentation</vt:lpstr>
      <vt:lpstr>PowerPoint Presentation</vt:lpstr>
      <vt:lpstr>PowerPoint Presentation</vt:lpstr>
      <vt:lpstr>Carl Higgs</vt:lpstr>
      <vt:lpstr>City indicator reports</vt:lpstr>
      <vt:lpstr>PowerPoint Presentation</vt:lpstr>
      <vt:lpstr>PowerPoint Presentation</vt:lpstr>
      <vt:lpstr>PowerPoint Presentation</vt:lpstr>
      <vt:lpstr>Deborah Salvo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Meads, Mike (ELS-OXF)</dc:creator>
  <cp:lastModifiedBy>Sallis, Jim</cp:lastModifiedBy>
  <cp:revision>160</cp:revision>
  <dcterms:created xsi:type="dcterms:W3CDTF">2021-12-09T15:12:05Z</dcterms:created>
  <dcterms:modified xsi:type="dcterms:W3CDTF">2022-09-14T17:33:07Z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2021-11-15T00:00:00Z</vt:filetime>
  </property>
  <property fmtid="{D5CDD505-2E9C-101B-9397-08002B2CF9AE}" pid="3" name="Creator">
    <vt:lpwstr>Adobe InDesign 16.0 (Macintosh)</vt:lpwstr>
  </property>
  <property fmtid="{D5CDD505-2E9C-101B-9397-08002B2CF9AE}" pid="4" name="LastSaved">
    <vt:filetime>2021-12-09T00:00:00Z</vt:filetime>
  </property>
  <property fmtid="{D5CDD505-2E9C-101B-9397-08002B2CF9AE}" pid="5" name="MSIP_Label_549ac42a-3eb4-4074-b885-aea26bd6241e_Enabled">
    <vt:lpwstr>true</vt:lpwstr>
  </property>
  <property fmtid="{D5CDD505-2E9C-101B-9397-08002B2CF9AE}" pid="6" name="MSIP_Label_549ac42a-3eb4-4074-b885-aea26bd6241e_SetDate">
    <vt:lpwstr>2022-02-23T10:10:22Z</vt:lpwstr>
  </property>
  <property fmtid="{D5CDD505-2E9C-101B-9397-08002B2CF9AE}" pid="7" name="MSIP_Label_549ac42a-3eb4-4074-b885-aea26bd6241e_Method">
    <vt:lpwstr>Standard</vt:lpwstr>
  </property>
  <property fmtid="{D5CDD505-2E9C-101B-9397-08002B2CF9AE}" pid="8" name="MSIP_Label_549ac42a-3eb4-4074-b885-aea26bd6241e_Name">
    <vt:lpwstr>General Business</vt:lpwstr>
  </property>
  <property fmtid="{D5CDD505-2E9C-101B-9397-08002B2CF9AE}" pid="9" name="MSIP_Label_549ac42a-3eb4-4074-b885-aea26bd6241e_SiteId">
    <vt:lpwstr>9274ee3f-9425-4109-a27f-9fb15c10675d</vt:lpwstr>
  </property>
  <property fmtid="{D5CDD505-2E9C-101B-9397-08002B2CF9AE}" pid="10" name="MSIP_Label_549ac42a-3eb4-4074-b885-aea26bd6241e_ActionId">
    <vt:lpwstr>688ed527-6f39-4e4a-ba24-6d8d25e25be2</vt:lpwstr>
  </property>
  <property fmtid="{D5CDD505-2E9C-101B-9397-08002B2CF9AE}" pid="11" name="MSIP_Label_549ac42a-3eb4-4074-b885-aea26bd6241e_ContentBits">
    <vt:lpwstr>0</vt:lpwstr>
  </property>
  <property fmtid="{D5CDD505-2E9C-101B-9397-08002B2CF9AE}" pid="12" name="MSIP_Label_1b52b3a1-dbcb-41fb-a452-370cf542753f_Enabled">
    <vt:lpwstr>true</vt:lpwstr>
  </property>
  <property fmtid="{D5CDD505-2E9C-101B-9397-08002B2CF9AE}" pid="13" name="MSIP_Label_1b52b3a1-dbcb-41fb-a452-370cf542753f_SetDate">
    <vt:lpwstr>2022-04-22T03:20:23Z</vt:lpwstr>
  </property>
  <property fmtid="{D5CDD505-2E9C-101B-9397-08002B2CF9AE}" pid="14" name="MSIP_Label_1b52b3a1-dbcb-41fb-a452-370cf542753f_Method">
    <vt:lpwstr>Privileged</vt:lpwstr>
  </property>
  <property fmtid="{D5CDD505-2E9C-101B-9397-08002B2CF9AE}" pid="15" name="MSIP_Label_1b52b3a1-dbcb-41fb-a452-370cf542753f_Name">
    <vt:lpwstr>Public</vt:lpwstr>
  </property>
  <property fmtid="{D5CDD505-2E9C-101B-9397-08002B2CF9AE}" pid="16" name="MSIP_Label_1b52b3a1-dbcb-41fb-a452-370cf542753f_SiteId">
    <vt:lpwstr>d1323671-cdbe-4417-b4d4-bdb24b51316b</vt:lpwstr>
  </property>
  <property fmtid="{D5CDD505-2E9C-101B-9397-08002B2CF9AE}" pid="17" name="MSIP_Label_1b52b3a1-dbcb-41fb-a452-370cf542753f_ActionId">
    <vt:lpwstr>4abfcda8-c9e5-4e27-9983-47a17b268495</vt:lpwstr>
  </property>
  <property fmtid="{D5CDD505-2E9C-101B-9397-08002B2CF9AE}" pid="18" name="MSIP_Label_1b52b3a1-dbcb-41fb-a452-370cf542753f_ContentBits">
    <vt:lpwstr>0</vt:lpwstr>
  </property>
</Properties>
</file>