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30.jpg" ContentType="image/jpg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rawings/drawing9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64" r:id="rId2"/>
    <p:sldMasterId id="2147483676" r:id="rId3"/>
  </p:sldMasterIdLst>
  <p:notesMasterIdLst>
    <p:notesMasterId r:id="rId46"/>
  </p:notesMasterIdLst>
  <p:handoutMasterIdLst>
    <p:handoutMasterId r:id="rId47"/>
  </p:handoutMasterIdLst>
  <p:sldIdLst>
    <p:sldId id="609" r:id="rId4"/>
    <p:sldId id="622" r:id="rId5"/>
    <p:sldId id="618" r:id="rId6"/>
    <p:sldId id="619" r:id="rId7"/>
    <p:sldId id="792" r:id="rId8"/>
    <p:sldId id="620" r:id="rId9"/>
    <p:sldId id="621" r:id="rId10"/>
    <p:sldId id="623" r:id="rId11"/>
    <p:sldId id="624" r:id="rId12"/>
    <p:sldId id="612" r:id="rId13"/>
    <p:sldId id="611" r:id="rId14"/>
    <p:sldId id="608" r:id="rId15"/>
    <p:sldId id="599" r:id="rId16"/>
    <p:sldId id="600" r:id="rId17"/>
    <p:sldId id="594" r:id="rId18"/>
    <p:sldId id="596" r:id="rId19"/>
    <p:sldId id="604" r:id="rId20"/>
    <p:sldId id="697" r:id="rId21"/>
    <p:sldId id="613" r:id="rId22"/>
    <p:sldId id="615" r:id="rId23"/>
    <p:sldId id="616" r:id="rId24"/>
    <p:sldId id="614" r:id="rId25"/>
    <p:sldId id="598" r:id="rId26"/>
    <p:sldId id="597" r:id="rId27"/>
    <p:sldId id="617" r:id="rId28"/>
    <p:sldId id="793" r:id="rId29"/>
    <p:sldId id="626" r:id="rId30"/>
    <p:sldId id="276" r:id="rId31"/>
    <p:sldId id="779" r:id="rId32"/>
    <p:sldId id="780" r:id="rId33"/>
    <p:sldId id="781" r:id="rId34"/>
    <p:sldId id="782" r:id="rId35"/>
    <p:sldId id="783" r:id="rId36"/>
    <p:sldId id="784" r:id="rId37"/>
    <p:sldId id="785" r:id="rId38"/>
    <p:sldId id="790" r:id="rId39"/>
    <p:sldId id="789" r:id="rId40"/>
    <p:sldId id="786" r:id="rId41"/>
    <p:sldId id="787" r:id="rId42"/>
    <p:sldId id="788" r:id="rId43"/>
    <p:sldId id="794" r:id="rId44"/>
    <p:sldId id="791" r:id="rId45"/>
  </p:sldIdLst>
  <p:sldSz cx="9144000" cy="5143500" type="screen16x9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scaleToFitPaper="1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FEB9"/>
    <a:srgbClr val="FFFFFF"/>
    <a:srgbClr val="FFFC8D"/>
    <a:srgbClr val="FFFC89"/>
    <a:srgbClr val="FFFF00"/>
    <a:srgbClr val="9999FF"/>
    <a:srgbClr val="0080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463"/>
    <p:restoredTop sz="99822" autoAdjust="0"/>
  </p:normalViewPr>
  <p:slideViewPr>
    <p:cSldViewPr snapToGrid="0">
      <p:cViewPr varScale="1">
        <p:scale>
          <a:sx n="149" d="100"/>
          <a:sy n="149" d="100"/>
        </p:scale>
        <p:origin x="392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010"/>
    </p:cViewPr>
  </p:sorterViewPr>
  <p:notesViewPr>
    <p:cSldViewPr snapToGrid="0">
      <p:cViewPr varScale="1">
        <p:scale>
          <a:sx n="77" d="100"/>
          <a:sy n="77" d="100"/>
        </p:scale>
        <p:origin x="-158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Pegasus:Users:williamekraus13:Desktop:AHA%20Talk:SR%20graphs%2011-05-02%20FOR%20LEGACY%20PAPER%20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Pegasus:Users:williamekraus13:Desktop:AHA%20Talk:SR%20graphs%2011-05-02%20FOR%20LEGACY%20PAPER%20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Pegasus:Users:williamekraus13:Desktop:AHA%20Talk:SR%20graphs%2011-05-02%20FOR%20LEGACY%20PAPER%20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Pegasus:Users:williamekraus13:Desktop:AHA%20Talk:SR%20graphs%2011-05-02%20FOR%20LEGACY%20PAPER%20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Pegasus:Users:williamekraus13:Desktop:AHA%20Talk:SR%20graphs%2011-05-02%20FOR%20LEGACY%20PAPER%20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Pegasus:Users:williamekraus13:Desktop:AHA%20Talk:SR%20graphs%2011-05-02%20FOR%20LEGACY%20PAPER%20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Pegasus:Users:williamekraus13:Desktop:AHA%20Talk:SR%20graphs%2011-05-02%20FOR%20LEGACY%20PAPER%20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Pegasus:Users:williamekraus13:Desktop:AHA%20Talk:SR%20graphs%2011-05-02%20FOR%20LEGACY%20PAPER%20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7562784251744"/>
          <c:y val="5.7142956792265602E-2"/>
          <c:w val="0.86332670056091199"/>
          <c:h val="0.7654420809339129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008000"/>
                </a:gs>
                <a:gs pos="100000">
                  <a:srgbClr val="008000"/>
                </a:gs>
                <a:gs pos="48000">
                  <a:srgbClr val="00FF01"/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'MAP &amp; VO2 STRRIDE REUNION Figs'!$H$5:$K$5</c:f>
                <c:numCache>
                  <c:formatCode>General</c:formatCode>
                  <c:ptCount val="4"/>
                  <c:pt idx="0">
                    <c:v>-3</c:v>
                  </c:pt>
                  <c:pt idx="1">
                    <c:v>-2.7</c:v>
                  </c:pt>
                  <c:pt idx="2">
                    <c:v>-2.4</c:v>
                  </c:pt>
                  <c:pt idx="3">
                    <c:v>-3.7</c:v>
                  </c:pt>
                </c:numCache>
              </c:numRef>
            </c:plus>
            <c:spPr>
              <a:ln w="38100" cmpd="sng">
                <a:solidFill>
                  <a:srgbClr val="000000"/>
                </a:solidFill>
                <a:prstDash val="solid"/>
              </a:ln>
            </c:spPr>
          </c:errBars>
          <c:cat>
            <c:strRef>
              <c:f>'MAP &amp; VO2 STRRIDE REUNION Figs'!$H$3:$K$3</c:f>
              <c:strCache>
                <c:ptCount val="4"/>
                <c:pt idx="0">
                  <c:v>Inactive</c:v>
                </c:pt>
                <c:pt idx="1">
                  <c:v>Low-Amt moderate</c:v>
                </c:pt>
                <c:pt idx="2">
                  <c:v>Low-Amt vigorous</c:v>
                </c:pt>
                <c:pt idx="3">
                  <c:v>High-Amt vigorous</c:v>
                </c:pt>
              </c:strCache>
            </c:strRef>
          </c:cat>
          <c:val>
            <c:numRef>
              <c:f>'MAP &amp; VO2 STRRIDE REUNION Figs'!$H$4:$K$4</c:f>
              <c:numCache>
                <c:formatCode>0.00</c:formatCode>
                <c:ptCount val="4"/>
                <c:pt idx="0">
                  <c:v>-11</c:v>
                </c:pt>
                <c:pt idx="1">
                  <c:v>-10.3</c:v>
                </c:pt>
                <c:pt idx="2">
                  <c:v>-4.5999999999999996</c:v>
                </c:pt>
                <c:pt idx="3">
                  <c:v>-4.8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41-4744-BF0D-172030E64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809446712"/>
        <c:axId val="1809449928"/>
      </c:barChart>
      <c:catAx>
        <c:axId val="1809446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09449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09449928"/>
        <c:scaling>
          <c:orientation val="minMax"/>
          <c:max val="0"/>
          <c:min val="-15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 b="1" dirty="0"/>
                  <a:t>% ∆</a:t>
                </a:r>
                <a:r>
                  <a:rPr lang="en-US" sz="1200" dirty="0"/>
                  <a:t> Peak VO</a:t>
                </a:r>
                <a:r>
                  <a:rPr lang="en-US" sz="1200" baseline="-25000" dirty="0"/>
                  <a:t>2</a:t>
                </a:r>
                <a:r>
                  <a:rPr lang="en-US" sz="1200" dirty="0"/>
                  <a:t> (L/min)</a:t>
                </a:r>
              </a:p>
            </c:rich>
          </c:tx>
          <c:layout>
            <c:manualLayout>
              <c:xMode val="edge"/>
              <c:yMode val="edge"/>
              <c:x val="3.5413430437928246E-3"/>
              <c:y val="0.1835841748210377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09446712"/>
        <c:crosses val="autoZero"/>
        <c:crossBetween val="between"/>
        <c:majorUnit val="3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Inactive</c:v>
                </c:pt>
                <c:pt idx="1">
                  <c:v>LAMI</c:v>
                </c:pt>
                <c:pt idx="2">
                  <c:v>LAVI</c:v>
                </c:pt>
                <c:pt idx="3">
                  <c:v>HAVI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9</c:v>
                </c:pt>
                <c:pt idx="2">
                  <c:v>6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51-DF44-8040-802A8CB23D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Inactive</c:v>
                </c:pt>
                <c:pt idx="1">
                  <c:v>LAMI</c:v>
                </c:pt>
                <c:pt idx="2">
                  <c:v>LAVI</c:v>
                </c:pt>
                <c:pt idx="3">
                  <c:v>HAVI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51-DF44-8040-802A8CB23D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Inactive</c:v>
                </c:pt>
                <c:pt idx="1">
                  <c:v>LAMI</c:v>
                </c:pt>
                <c:pt idx="2">
                  <c:v>LAVI</c:v>
                </c:pt>
                <c:pt idx="3">
                  <c:v>HAVI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8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51-DF44-8040-802A8CB23D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</c:v>
                </c:pt>
              </c:strCache>
            </c:strRef>
          </c:tx>
          <c:spPr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Inactive</c:v>
                </c:pt>
                <c:pt idx="1">
                  <c:v>LAMI</c:v>
                </c:pt>
                <c:pt idx="2">
                  <c:v>LAVI</c:v>
                </c:pt>
                <c:pt idx="3">
                  <c:v>HAVI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51-DF44-8040-802A8CB23D6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≥4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Inactive</c:v>
                </c:pt>
                <c:pt idx="1">
                  <c:v>LAMI</c:v>
                </c:pt>
                <c:pt idx="2">
                  <c:v>LAVI</c:v>
                </c:pt>
                <c:pt idx="3">
                  <c:v>HAVI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51-DF44-8040-802A8CB23D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4230008"/>
        <c:axId val="2144223496"/>
      </c:barChart>
      <c:catAx>
        <c:axId val="2144230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2144223496"/>
        <c:crosses val="autoZero"/>
        <c:auto val="1"/>
        <c:lblAlgn val="ctr"/>
        <c:lblOffset val="100"/>
        <c:noMultiLvlLbl val="0"/>
      </c:catAx>
      <c:valAx>
        <c:axId val="2144223496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214423000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Reg PA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Inactive</c:v>
                </c:pt>
                <c:pt idx="1">
                  <c:v>LAMI</c:v>
                </c:pt>
                <c:pt idx="2">
                  <c:v>LAVI</c:v>
                </c:pt>
                <c:pt idx="3">
                  <c:v>HAVI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-8</c:v>
                </c:pt>
                <c:pt idx="2">
                  <c:v>-1</c:v>
                </c:pt>
                <c:pt idx="3">
                  <c:v>-4.8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7D-4244-BDDD-F7433EB2CC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Reg PA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Inactive</c:v>
                </c:pt>
                <c:pt idx="1">
                  <c:v>LAMI</c:v>
                </c:pt>
                <c:pt idx="2">
                  <c:v>LAVI</c:v>
                </c:pt>
                <c:pt idx="3">
                  <c:v>HAVI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-7</c:v>
                </c:pt>
                <c:pt idx="1">
                  <c:v>-7.8</c:v>
                </c:pt>
                <c:pt idx="2">
                  <c:v>-0.75</c:v>
                </c:pt>
                <c:pt idx="3">
                  <c:v>-2.1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7D-4244-BDDD-F7433EB2C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4147416"/>
        <c:axId val="2144150632"/>
      </c:barChart>
      <c:catAx>
        <c:axId val="2144147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anchor="ctr" anchorCtr="1"/>
          <a:lstStyle/>
          <a:p>
            <a:pPr>
              <a:defRPr sz="1200" b="1" baseline="0">
                <a:solidFill>
                  <a:schemeClr val="tx1"/>
                </a:solidFill>
              </a:defRPr>
            </a:pPr>
            <a:endParaRPr lang="en-US"/>
          </a:p>
        </c:txPr>
        <c:crossAx val="2144150632"/>
        <c:crosses val="autoZero"/>
        <c:auto val="1"/>
        <c:lblAlgn val="ctr"/>
        <c:lblOffset val="100"/>
        <c:noMultiLvlLbl val="0"/>
      </c:catAx>
      <c:valAx>
        <c:axId val="2144150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2144147416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2400" b="0">
                <a:solidFill>
                  <a:schemeClr val="accent1">
                    <a:lumMod val="75000"/>
                  </a:schemeClr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400" b="0">
                <a:solidFill>
                  <a:srgbClr val="800000"/>
                </a:solidFill>
              </a:defRPr>
            </a:pPr>
            <a:endParaRPr lang="en-US"/>
          </a:p>
        </c:txPr>
      </c:legendEntry>
      <c:overlay val="0"/>
      <c:txPr>
        <a:bodyPr/>
        <a:lstStyle/>
        <a:p>
          <a:pPr>
            <a:defRPr sz="24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581291759465499"/>
          <c:y val="5.4983002386042097E-2"/>
          <c:w val="0.86636971046770594"/>
          <c:h val="0.7594527204572070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008000"/>
                </a:gs>
                <a:gs pos="49000">
                  <a:srgbClr val="00FF01"/>
                </a:gs>
                <a:gs pos="100000">
                  <a:srgbClr val="008000"/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'MAP &amp; VO2 STRRIDE REUNION Figs'!$B$5:$E$5</c:f>
                <c:numCache>
                  <c:formatCode>General</c:formatCode>
                  <c:ptCount val="4"/>
                  <c:pt idx="0">
                    <c:v>-4.7</c:v>
                  </c:pt>
                  <c:pt idx="1">
                    <c:v>-1.6</c:v>
                  </c:pt>
                  <c:pt idx="2">
                    <c:v>-1.2</c:v>
                  </c:pt>
                  <c:pt idx="3">
                    <c:v>-1.5</c:v>
                  </c:pt>
                </c:numCache>
              </c:numRef>
            </c:plus>
            <c:spPr>
              <a:ln w="38100" cmpd="sng">
                <a:solidFill>
                  <a:srgbClr val="000000"/>
                </a:solidFill>
                <a:prstDash val="solid"/>
              </a:ln>
            </c:spPr>
          </c:errBars>
          <c:cat>
            <c:strRef>
              <c:f>'MAP &amp; VO2 STRRIDE REUNION Figs'!$B$3:$E$3</c:f>
              <c:strCache>
                <c:ptCount val="4"/>
                <c:pt idx="0">
                  <c:v>Inactive</c:v>
                </c:pt>
                <c:pt idx="1">
                  <c:v>Low-Amt moderate</c:v>
                </c:pt>
                <c:pt idx="2">
                  <c:v>Low-Amt vigorous</c:v>
                </c:pt>
                <c:pt idx="3">
                  <c:v>High-Amt vigorous</c:v>
                </c:pt>
              </c:strCache>
            </c:strRef>
          </c:cat>
          <c:val>
            <c:numRef>
              <c:f>'MAP &amp; VO2 STRRIDE REUNION Figs'!$B$4:$E$4</c:f>
              <c:numCache>
                <c:formatCode>General</c:formatCode>
                <c:ptCount val="4"/>
                <c:pt idx="0">
                  <c:v>-1.6</c:v>
                </c:pt>
                <c:pt idx="1">
                  <c:v>-7.7</c:v>
                </c:pt>
                <c:pt idx="2" formatCode="0.00">
                  <c:v>-0.8</c:v>
                </c:pt>
                <c:pt idx="3">
                  <c:v>-3.4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ED-914D-B4B2-E14A476487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797176312"/>
        <c:axId val="1797179528"/>
      </c:barChart>
      <c:catAx>
        <c:axId val="1797176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971795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97179528"/>
        <c:scaling>
          <c:orientation val="minMax"/>
          <c:max val="0"/>
          <c:min val="-10"/>
        </c:scaling>
        <c:delete val="0"/>
        <c:axPos val="l"/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100"/>
                  <a:t>∆ Mean</a:t>
                </a:r>
                <a:r>
                  <a:rPr lang="en-US" sz="1100" baseline="0"/>
                  <a:t> Arterial BP (mmHg) </a:t>
                </a:r>
                <a:endParaRPr lang="en-US" sz="1100"/>
              </a:p>
            </c:rich>
          </c:tx>
          <c:layout>
            <c:manualLayout>
              <c:xMode val="edge"/>
              <c:yMode val="edge"/>
              <c:x val="6.0098130309309003E-3"/>
              <c:y val="9.3295931152743802E-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97176312"/>
        <c:crosses val="autoZero"/>
        <c:crossBetween val="between"/>
        <c:majorUnit val="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279485267388599"/>
          <c:y val="5.5103334870512798E-2"/>
          <c:w val="0.84994748634271"/>
          <c:h val="0.77499787626513905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008000"/>
                </a:gs>
                <a:gs pos="53000">
                  <a:srgbClr val="00FF01"/>
                </a:gs>
                <a:gs pos="100000">
                  <a:srgbClr val="008000"/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'Insulin &amp; Waist STRRIDE Reunion'!$B$5:$E$5</c:f>
                <c:numCache>
                  <c:formatCode>General</c:formatCode>
                  <c:ptCount val="4"/>
                  <c:pt idx="0">
                    <c:v>1</c:v>
                  </c:pt>
                  <c:pt idx="1">
                    <c:v>-1.4</c:v>
                  </c:pt>
                  <c:pt idx="2">
                    <c:v>-1.1000000000000001</c:v>
                  </c:pt>
                  <c:pt idx="3">
                    <c:v>-0.9</c:v>
                  </c:pt>
                </c:numCache>
              </c:numRef>
            </c:plus>
            <c:spPr>
              <a:ln w="38100" cmpd="sng">
                <a:solidFill>
                  <a:srgbClr val="000000"/>
                </a:solidFill>
                <a:prstDash val="solid"/>
              </a:ln>
            </c:spPr>
          </c:errBars>
          <c:cat>
            <c:strRef>
              <c:f>'Insulin &amp; Waist STRRIDE Reunion'!$B$3:$E$3</c:f>
              <c:strCache>
                <c:ptCount val="4"/>
                <c:pt idx="0">
                  <c:v>Control</c:v>
                </c:pt>
                <c:pt idx="1">
                  <c:v>Low-Amt moderate</c:v>
                </c:pt>
                <c:pt idx="2">
                  <c:v>Low-Amt vigorous</c:v>
                </c:pt>
                <c:pt idx="3">
                  <c:v>High-Amt vigorous</c:v>
                </c:pt>
              </c:strCache>
            </c:strRef>
          </c:cat>
          <c:val>
            <c:numRef>
              <c:f>'Insulin &amp; Waist STRRIDE Reunion'!$B$4:$E$4</c:f>
              <c:numCache>
                <c:formatCode>General</c:formatCode>
                <c:ptCount val="4"/>
                <c:pt idx="0">
                  <c:v>0.92</c:v>
                </c:pt>
                <c:pt idx="1">
                  <c:v>-4.4000000000000004</c:v>
                </c:pt>
                <c:pt idx="2">
                  <c:v>-2.5</c:v>
                </c:pt>
                <c:pt idx="3">
                  <c:v>-0.41399999999999998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41-8543-B494-74C182507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797160376"/>
        <c:axId val="1797105416"/>
      </c:barChart>
      <c:catAx>
        <c:axId val="1797160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/>
            </a:pPr>
            <a:endParaRPr lang="en-US"/>
          </a:p>
        </c:txPr>
        <c:crossAx val="17971054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97105416"/>
        <c:scaling>
          <c:orientation val="minMax"/>
          <c:max val="2"/>
          <c:min val="-8"/>
        </c:scaling>
        <c:delete val="0"/>
        <c:axPos val="l"/>
        <c:title>
          <c:tx>
            <c:rich>
              <a:bodyPr/>
              <a:lstStyle/>
              <a:p>
                <a:pPr>
                  <a:defRPr sz="1200" b="1"/>
                </a:pPr>
                <a:r>
                  <a:rPr lang="en-US" sz="1200" b="1" dirty="0"/>
                  <a:t>∆ Fasting Insulin (</a:t>
                </a:r>
                <a:r>
                  <a:rPr lang="en-US" sz="1200" b="1" dirty="0" err="1"/>
                  <a:t>uU</a:t>
                </a:r>
                <a:r>
                  <a:rPr lang="en-US" sz="1200" b="1" dirty="0"/>
                  <a:t>/mL)</a:t>
                </a:r>
              </a:p>
            </c:rich>
          </c:tx>
          <c:layout>
            <c:manualLayout>
              <c:xMode val="edge"/>
              <c:yMode val="edge"/>
              <c:x val="3.5354720902717901E-3"/>
              <c:y val="6.15292958585026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/>
            </a:pPr>
            <a:endParaRPr lang="en-US"/>
          </a:p>
        </c:txPr>
        <c:crossAx val="1797160376"/>
        <c:crosses val="autoZero"/>
        <c:crossBetween val="between"/>
        <c:majorUnit val="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FFFFFF"/>
      </a:solidFill>
      <a:prstDash val="solid"/>
    </a:ln>
  </c:spPr>
  <c:txPr>
    <a:bodyPr/>
    <a:lstStyle/>
    <a:p>
      <a:pPr>
        <a:defRPr sz="800" b="0" i="0" u="none" strike="noStrike" baseline="0">
          <a:solidFill>
            <a:sysClr val="windowText" lastClr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071752178759899"/>
          <c:y val="6.5220838080963295E-2"/>
          <c:w val="0.83790141155958298"/>
          <c:h val="0.7374100719424460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008000"/>
                </a:gs>
                <a:gs pos="48000">
                  <a:srgbClr val="00FF01"/>
                </a:gs>
                <a:gs pos="100000">
                  <a:srgbClr val="008000"/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'Insulin &amp; Waist STRRIDE Reunion'!$H$5:$K$5</c:f>
                <c:numCache>
                  <c:formatCode>General</c:formatCode>
                  <c:ptCount val="4"/>
                  <c:pt idx="0">
                    <c:v>1.6</c:v>
                  </c:pt>
                  <c:pt idx="1">
                    <c:v>1.1000000000000001</c:v>
                  </c:pt>
                  <c:pt idx="2">
                    <c:v>-1.1000000000000001</c:v>
                  </c:pt>
                  <c:pt idx="3">
                    <c:v>1.3</c:v>
                  </c:pt>
                </c:numCache>
              </c:numRef>
            </c:plus>
            <c:spPr>
              <a:ln w="38100" cmpd="sng">
                <a:solidFill>
                  <a:srgbClr val="000000"/>
                </a:solidFill>
                <a:prstDash val="solid"/>
              </a:ln>
            </c:spPr>
          </c:errBars>
          <c:cat>
            <c:strRef>
              <c:f>'Insulin &amp; Waist STRRIDE Reunion'!$H$3:$K$3</c:f>
              <c:strCache>
                <c:ptCount val="4"/>
                <c:pt idx="0">
                  <c:v>Control</c:v>
                </c:pt>
                <c:pt idx="1">
                  <c:v>Low-Amt moderate</c:v>
                </c:pt>
                <c:pt idx="2">
                  <c:v>Low-Amt vigorous</c:v>
                </c:pt>
                <c:pt idx="3">
                  <c:v>High-Amt vigorous</c:v>
                </c:pt>
              </c:strCache>
            </c:strRef>
          </c:cat>
          <c:val>
            <c:numRef>
              <c:f>'Insulin &amp; Waist STRRIDE Reunion'!$H$4:$K$4</c:f>
              <c:numCache>
                <c:formatCode>0.0</c:formatCode>
                <c:ptCount val="4"/>
                <c:pt idx="0">
                  <c:v>5</c:v>
                </c:pt>
                <c:pt idx="1">
                  <c:v>0.4</c:v>
                </c:pt>
                <c:pt idx="2">
                  <c:v>-7.0000000000000007E-2</c:v>
                </c:pt>
                <c:pt idx="3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CF-5A4E-A8F2-41AFBF86D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797004952"/>
        <c:axId val="1797008168"/>
      </c:barChart>
      <c:catAx>
        <c:axId val="1797004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97008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97008168"/>
        <c:scaling>
          <c:orientation val="minMax"/>
          <c:max val="8"/>
          <c:min val="-2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 b="1"/>
                  <a:t>∆ Minimal</a:t>
                </a:r>
                <a:r>
                  <a:rPr lang="en-US" sz="1200" b="1" baseline="0"/>
                  <a:t> Waist (cm)</a:t>
                </a:r>
                <a:endParaRPr lang="en-US" sz="1200" b="1"/>
              </a:p>
            </c:rich>
          </c:tx>
          <c:layout>
            <c:manualLayout>
              <c:xMode val="edge"/>
              <c:yMode val="edge"/>
              <c:x val="1.8264607035380701E-2"/>
              <c:y val="0.1862714475544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97004952"/>
        <c:crosses val="autoZero"/>
        <c:crossBetween val="between"/>
        <c:majorUnit val="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FFFFFF"/>
      </a:solidFill>
      <a:prstDash val="solid"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7562784251744"/>
          <c:y val="5.7142956792265602E-2"/>
          <c:w val="0.86332670056091199"/>
          <c:h val="0.7654420809339129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008000"/>
                </a:gs>
                <a:gs pos="100000">
                  <a:srgbClr val="008000"/>
                </a:gs>
                <a:gs pos="48000">
                  <a:srgbClr val="00FF01"/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'MAP &amp; VO2 STRRIDE REUNION Figs'!$H$5:$K$5</c:f>
                <c:numCache>
                  <c:formatCode>General</c:formatCode>
                  <c:ptCount val="4"/>
                  <c:pt idx="0">
                    <c:v>-3</c:v>
                  </c:pt>
                  <c:pt idx="1">
                    <c:v>-2.7</c:v>
                  </c:pt>
                  <c:pt idx="2">
                    <c:v>-2.4</c:v>
                  </c:pt>
                  <c:pt idx="3">
                    <c:v>-3.7</c:v>
                  </c:pt>
                </c:numCache>
              </c:numRef>
            </c:plus>
            <c:spPr>
              <a:ln w="38100" cmpd="sng">
                <a:solidFill>
                  <a:srgbClr val="000000"/>
                </a:solidFill>
                <a:prstDash val="solid"/>
              </a:ln>
            </c:spPr>
          </c:errBars>
          <c:cat>
            <c:strRef>
              <c:f>'MAP &amp; VO2 STRRIDE REUNION Figs'!$H$3:$K$3</c:f>
              <c:strCache>
                <c:ptCount val="4"/>
                <c:pt idx="0">
                  <c:v>Inactive</c:v>
                </c:pt>
                <c:pt idx="1">
                  <c:v>Low-Amt moderate</c:v>
                </c:pt>
                <c:pt idx="2">
                  <c:v>Low-Amt vigorous</c:v>
                </c:pt>
                <c:pt idx="3">
                  <c:v>High-Amt vigorous</c:v>
                </c:pt>
              </c:strCache>
            </c:strRef>
          </c:cat>
          <c:val>
            <c:numRef>
              <c:f>'MAP &amp; VO2 STRRIDE REUNION Figs'!$H$4:$K$4</c:f>
              <c:numCache>
                <c:formatCode>0.00</c:formatCode>
                <c:ptCount val="4"/>
                <c:pt idx="0">
                  <c:v>-11</c:v>
                </c:pt>
                <c:pt idx="1">
                  <c:v>-10.3</c:v>
                </c:pt>
                <c:pt idx="2">
                  <c:v>-4.5999999999999996</c:v>
                </c:pt>
                <c:pt idx="3">
                  <c:v>-4.8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3E-394D-B9D0-7E69F2D91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796937784"/>
        <c:axId val="1796941000"/>
      </c:barChart>
      <c:catAx>
        <c:axId val="1796937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96941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96941000"/>
        <c:scaling>
          <c:orientation val="minMax"/>
          <c:max val="0"/>
          <c:min val="-15"/>
        </c:scaling>
        <c:delete val="0"/>
        <c:axPos val="l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 b="1" dirty="0"/>
                  <a:t>% ∆</a:t>
                </a:r>
                <a:r>
                  <a:rPr lang="en-US" sz="2000" dirty="0"/>
                  <a:t> Peak VO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 (L/min)</a:t>
                </a:r>
              </a:p>
            </c:rich>
          </c:tx>
          <c:layout>
            <c:manualLayout>
              <c:xMode val="edge"/>
              <c:yMode val="edge"/>
              <c:x val="7.5589388445626571E-3"/>
              <c:y val="0.1295620795020311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96937784"/>
        <c:crosses val="autoZero"/>
        <c:crossBetween val="between"/>
        <c:majorUnit val="3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581291759465499"/>
          <c:y val="5.4983002386042097E-2"/>
          <c:w val="0.86636971046770594"/>
          <c:h val="0.7594527204572070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008000"/>
                </a:gs>
                <a:gs pos="49000">
                  <a:srgbClr val="00FF01"/>
                </a:gs>
                <a:gs pos="100000">
                  <a:srgbClr val="008000"/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'MAP &amp; VO2 STRRIDE REUNION Figs'!$B$5:$E$5</c:f>
                <c:numCache>
                  <c:formatCode>General</c:formatCode>
                  <c:ptCount val="4"/>
                  <c:pt idx="0">
                    <c:v>-4.7</c:v>
                  </c:pt>
                  <c:pt idx="1">
                    <c:v>-1.6</c:v>
                  </c:pt>
                  <c:pt idx="2">
                    <c:v>-1.2</c:v>
                  </c:pt>
                  <c:pt idx="3">
                    <c:v>-1.5</c:v>
                  </c:pt>
                </c:numCache>
              </c:numRef>
            </c:plus>
            <c:spPr>
              <a:ln w="38100" cmpd="sng">
                <a:solidFill>
                  <a:srgbClr val="000000"/>
                </a:solidFill>
                <a:prstDash val="solid"/>
              </a:ln>
            </c:spPr>
          </c:errBars>
          <c:cat>
            <c:strRef>
              <c:f>'MAP &amp; VO2 STRRIDE REUNION Figs'!$B$3:$E$3</c:f>
              <c:strCache>
                <c:ptCount val="4"/>
                <c:pt idx="0">
                  <c:v>Inactive</c:v>
                </c:pt>
                <c:pt idx="1">
                  <c:v>Low-Amt moderate</c:v>
                </c:pt>
                <c:pt idx="2">
                  <c:v>Low-Amt vigorous</c:v>
                </c:pt>
                <c:pt idx="3">
                  <c:v>High-Amt vigorous</c:v>
                </c:pt>
              </c:strCache>
            </c:strRef>
          </c:cat>
          <c:val>
            <c:numRef>
              <c:f>'MAP &amp; VO2 STRRIDE REUNION Figs'!$B$4:$E$4</c:f>
              <c:numCache>
                <c:formatCode>General</c:formatCode>
                <c:ptCount val="4"/>
                <c:pt idx="0">
                  <c:v>-1.6</c:v>
                </c:pt>
                <c:pt idx="1">
                  <c:v>-7.7</c:v>
                </c:pt>
                <c:pt idx="2" formatCode="0.00">
                  <c:v>-0.8</c:v>
                </c:pt>
                <c:pt idx="3">
                  <c:v>-3.4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8A-DD4B-A68B-CC2927BCC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796854664"/>
        <c:axId val="1796857880"/>
      </c:barChart>
      <c:catAx>
        <c:axId val="1796854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968578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96857880"/>
        <c:scaling>
          <c:orientation val="minMax"/>
          <c:max val="0"/>
          <c:min val="-10"/>
        </c:scaling>
        <c:delete val="0"/>
        <c:axPos val="l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/>
                  <a:t>∆ Mean</a:t>
                </a:r>
                <a:r>
                  <a:rPr lang="en-US" sz="2000" baseline="0"/>
                  <a:t> Arterial BP (mmHg) </a:t>
                </a:r>
                <a:endParaRPr lang="en-US" sz="2000"/>
              </a:p>
            </c:rich>
          </c:tx>
          <c:layout>
            <c:manualLayout>
              <c:xMode val="edge"/>
              <c:yMode val="edge"/>
              <c:x val="6.0098844595329656E-3"/>
              <c:y val="0.1601042354800430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96854664"/>
        <c:crosses val="autoZero"/>
        <c:crossBetween val="between"/>
        <c:majorUnit val="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279485267388599"/>
          <c:y val="5.5103334870512798E-2"/>
          <c:w val="0.84994748634271"/>
          <c:h val="0.77499787626513905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008000"/>
                </a:gs>
                <a:gs pos="53000">
                  <a:srgbClr val="00FF01"/>
                </a:gs>
                <a:gs pos="100000">
                  <a:srgbClr val="008000"/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'Insulin &amp; Waist STRRIDE Reunion'!$B$5:$E$5</c:f>
                <c:numCache>
                  <c:formatCode>General</c:formatCode>
                  <c:ptCount val="4"/>
                  <c:pt idx="0">
                    <c:v>1</c:v>
                  </c:pt>
                  <c:pt idx="1">
                    <c:v>-1.4</c:v>
                  </c:pt>
                  <c:pt idx="2">
                    <c:v>-1.1000000000000001</c:v>
                  </c:pt>
                  <c:pt idx="3">
                    <c:v>-0.9</c:v>
                  </c:pt>
                </c:numCache>
              </c:numRef>
            </c:plus>
            <c:spPr>
              <a:ln w="38100" cmpd="sng">
                <a:solidFill>
                  <a:srgbClr val="000000"/>
                </a:solidFill>
                <a:prstDash val="solid"/>
              </a:ln>
            </c:spPr>
          </c:errBars>
          <c:cat>
            <c:strRef>
              <c:f>'Insulin &amp; Waist STRRIDE Reunion'!$B$3:$E$3</c:f>
              <c:strCache>
                <c:ptCount val="4"/>
                <c:pt idx="0">
                  <c:v>Control</c:v>
                </c:pt>
                <c:pt idx="1">
                  <c:v>Low-Amt moderate</c:v>
                </c:pt>
                <c:pt idx="2">
                  <c:v>Low-Amt vigorous</c:v>
                </c:pt>
                <c:pt idx="3">
                  <c:v>High-Amt vigorous</c:v>
                </c:pt>
              </c:strCache>
            </c:strRef>
          </c:cat>
          <c:val>
            <c:numRef>
              <c:f>'Insulin &amp; Waist STRRIDE Reunion'!$B$4:$E$4</c:f>
              <c:numCache>
                <c:formatCode>General</c:formatCode>
                <c:ptCount val="4"/>
                <c:pt idx="0">
                  <c:v>0.92</c:v>
                </c:pt>
                <c:pt idx="1">
                  <c:v>-4.4000000000000004</c:v>
                </c:pt>
                <c:pt idx="2">
                  <c:v>-2.5</c:v>
                </c:pt>
                <c:pt idx="3">
                  <c:v>-0.41399999999999998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BF-054D-99F9-E79D93CB7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796797784"/>
        <c:axId val="1796801000"/>
      </c:barChart>
      <c:catAx>
        <c:axId val="1796797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/>
            </a:pPr>
            <a:endParaRPr lang="en-US"/>
          </a:p>
        </c:txPr>
        <c:crossAx val="17968010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96801000"/>
        <c:scaling>
          <c:orientation val="minMax"/>
          <c:max val="2"/>
          <c:min val="-8"/>
        </c:scaling>
        <c:delete val="0"/>
        <c:axPos val="l"/>
        <c:title>
          <c:tx>
            <c:rich>
              <a:bodyPr/>
              <a:lstStyle/>
              <a:p>
                <a:pPr>
                  <a:defRPr sz="2000" b="1"/>
                </a:pPr>
                <a:r>
                  <a:rPr lang="en-US" sz="2000" b="1"/>
                  <a:t>∆ Fasting Insulin (uU/mL)</a:t>
                </a:r>
              </a:p>
            </c:rich>
          </c:tx>
          <c:layout>
            <c:manualLayout>
              <c:xMode val="edge"/>
              <c:yMode val="edge"/>
              <c:x val="2.1512380607326801E-2"/>
              <c:y val="0.13276521804759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1"/>
            </a:pPr>
            <a:endParaRPr lang="en-US"/>
          </a:p>
        </c:txPr>
        <c:crossAx val="1796797784"/>
        <c:crosses val="autoZero"/>
        <c:crossBetween val="between"/>
        <c:majorUnit val="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FFFFFF"/>
      </a:solidFill>
      <a:prstDash val="solid"/>
    </a:ln>
  </c:spPr>
  <c:txPr>
    <a:bodyPr/>
    <a:lstStyle/>
    <a:p>
      <a:pPr>
        <a:defRPr sz="800" b="0" i="0" u="none" strike="noStrike" baseline="0">
          <a:solidFill>
            <a:sysClr val="windowText" lastClr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071752178759899"/>
          <c:y val="6.5220838080963295E-2"/>
          <c:w val="0.83790141155958298"/>
          <c:h val="0.7374100719424460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008000"/>
                </a:gs>
                <a:gs pos="48000">
                  <a:srgbClr val="00FF01"/>
                </a:gs>
                <a:gs pos="100000">
                  <a:srgbClr val="008000"/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'Insulin &amp; Waist STRRIDE Reunion'!$H$5:$K$5</c:f>
                <c:numCache>
                  <c:formatCode>General</c:formatCode>
                  <c:ptCount val="4"/>
                  <c:pt idx="0">
                    <c:v>1.6</c:v>
                  </c:pt>
                  <c:pt idx="1">
                    <c:v>1.1000000000000001</c:v>
                  </c:pt>
                  <c:pt idx="2">
                    <c:v>-1.1000000000000001</c:v>
                  </c:pt>
                  <c:pt idx="3">
                    <c:v>1.3</c:v>
                  </c:pt>
                </c:numCache>
              </c:numRef>
            </c:plus>
            <c:spPr>
              <a:ln w="38100" cmpd="sng">
                <a:solidFill>
                  <a:srgbClr val="000000"/>
                </a:solidFill>
                <a:prstDash val="solid"/>
              </a:ln>
            </c:spPr>
          </c:errBars>
          <c:cat>
            <c:strRef>
              <c:f>'Insulin &amp; Waist STRRIDE Reunion'!$H$3:$K$3</c:f>
              <c:strCache>
                <c:ptCount val="4"/>
                <c:pt idx="0">
                  <c:v>Control</c:v>
                </c:pt>
                <c:pt idx="1">
                  <c:v>Low-Amt moderate</c:v>
                </c:pt>
                <c:pt idx="2">
                  <c:v>Low-Amt vigorous</c:v>
                </c:pt>
                <c:pt idx="3">
                  <c:v>High-Amt vigorous</c:v>
                </c:pt>
              </c:strCache>
            </c:strRef>
          </c:cat>
          <c:val>
            <c:numRef>
              <c:f>'Insulin &amp; Waist STRRIDE Reunion'!$H$4:$K$4</c:f>
              <c:numCache>
                <c:formatCode>0.0</c:formatCode>
                <c:ptCount val="4"/>
                <c:pt idx="0">
                  <c:v>5</c:v>
                </c:pt>
                <c:pt idx="1">
                  <c:v>0.4</c:v>
                </c:pt>
                <c:pt idx="2">
                  <c:v>-7.0000000000000007E-2</c:v>
                </c:pt>
                <c:pt idx="3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2E-CA4F-8196-440392F0F9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796695320"/>
        <c:axId val="1796688648"/>
      </c:barChart>
      <c:catAx>
        <c:axId val="1796695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96688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96688648"/>
        <c:scaling>
          <c:orientation val="minMax"/>
          <c:max val="8"/>
          <c:min val="-2"/>
        </c:scaling>
        <c:delete val="0"/>
        <c:axPos val="l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 b="1"/>
                  <a:t>∆ Minimal</a:t>
                </a:r>
                <a:r>
                  <a:rPr lang="en-US" sz="2000" b="1" baseline="0"/>
                  <a:t> Waist (cm)</a:t>
                </a:r>
                <a:endParaRPr lang="en-US" sz="2000" b="1"/>
              </a:p>
            </c:rich>
          </c:tx>
          <c:layout>
            <c:manualLayout>
              <c:xMode val="edge"/>
              <c:yMode val="edge"/>
              <c:x val="1.8264607035380701E-2"/>
              <c:y val="0.1862714475544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96695320"/>
        <c:crosses val="autoZero"/>
        <c:crossBetween val="between"/>
        <c:majorUnit val="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FFFFFF"/>
      </a:solidFill>
      <a:prstDash val="solid"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Inactive</c:v>
                </c:pt>
                <c:pt idx="1">
                  <c:v>LAMI</c:v>
                </c:pt>
                <c:pt idx="2">
                  <c:v>LAVI</c:v>
                </c:pt>
                <c:pt idx="3">
                  <c:v>HAVI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9</c:v>
                </c:pt>
                <c:pt idx="2">
                  <c:v>6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89-CF43-AD42-B305A84B14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Inactive</c:v>
                </c:pt>
                <c:pt idx="1">
                  <c:v>LAMI</c:v>
                </c:pt>
                <c:pt idx="2">
                  <c:v>LAVI</c:v>
                </c:pt>
                <c:pt idx="3">
                  <c:v>HAVI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89-CF43-AD42-B305A84B14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Inactive</c:v>
                </c:pt>
                <c:pt idx="1">
                  <c:v>LAMI</c:v>
                </c:pt>
                <c:pt idx="2">
                  <c:v>LAVI</c:v>
                </c:pt>
                <c:pt idx="3">
                  <c:v>HAVI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8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89-CF43-AD42-B305A84B142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</c:v>
                </c:pt>
              </c:strCache>
            </c:strRef>
          </c:tx>
          <c:spPr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Inactive</c:v>
                </c:pt>
                <c:pt idx="1">
                  <c:v>LAMI</c:v>
                </c:pt>
                <c:pt idx="2">
                  <c:v>LAVI</c:v>
                </c:pt>
                <c:pt idx="3">
                  <c:v>HAVI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89-CF43-AD42-B305A84B142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≥4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Inactive</c:v>
                </c:pt>
                <c:pt idx="1">
                  <c:v>LAMI</c:v>
                </c:pt>
                <c:pt idx="2">
                  <c:v>LAVI</c:v>
                </c:pt>
                <c:pt idx="3">
                  <c:v>HAVI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89-CF43-AD42-B305A84B1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4305976"/>
        <c:axId val="2144309064"/>
      </c:barChart>
      <c:catAx>
        <c:axId val="2144305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2144309064"/>
        <c:crosses val="autoZero"/>
        <c:auto val="1"/>
        <c:lblAlgn val="ctr"/>
        <c:lblOffset val="100"/>
        <c:noMultiLvlLbl val="0"/>
      </c:catAx>
      <c:valAx>
        <c:axId val="2144309064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214430597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0.60798</cdr:x>
      <cdr:y>0.58172</cdr:y>
    </cdr:from>
    <cdr:to>
      <cdr:x>0.72159</cdr:x>
      <cdr:y>0.68563</cdr:y>
    </cdr:to>
    <cdr:sp macro="" textlink="">
      <cdr:nvSpPr>
        <cdr:cNvPr id="11161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79926" y="1555038"/>
          <a:ext cx="466915" cy="2761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0.37978</cdr:x>
      <cdr:y>0.71962</cdr:y>
    </cdr:from>
    <cdr:to>
      <cdr:x>0.50951</cdr:x>
      <cdr:y>0.85151</cdr:y>
    </cdr:to>
    <cdr:sp macro="" textlink="">
      <cdr:nvSpPr>
        <cdr:cNvPr id="11161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40975" y="1922224"/>
          <a:ext cx="533471" cy="3523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0.8418</cdr:x>
      <cdr:y>0.46178</cdr:y>
    </cdr:from>
    <cdr:to>
      <cdr:x>0.90682</cdr:x>
      <cdr:y>0.55739</cdr:y>
    </cdr:to>
    <cdr:sp macro="" textlink="">
      <cdr:nvSpPr>
        <cdr:cNvPr id="10956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115592" y="2223803"/>
          <a:ext cx="549604" cy="4604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0" tIns="45720" rIns="54864" bIns="4572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32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*</a:t>
          </a:r>
        </a:p>
      </cdr:txBody>
    </cdr:sp>
  </cdr:relSizeAnchor>
  <cdr:relSizeAnchor xmlns:cdr="http://schemas.openxmlformats.org/drawingml/2006/chartDrawing">
    <cdr:from>
      <cdr:x>0.61675</cdr:x>
      <cdr:y>0.24052</cdr:y>
    </cdr:from>
    <cdr:to>
      <cdr:x>0.69839</cdr:x>
      <cdr:y>0.36099</cdr:y>
    </cdr:to>
    <cdr:sp macro="" textlink="">
      <cdr:nvSpPr>
        <cdr:cNvPr id="10957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13260" y="1158284"/>
          <a:ext cx="690090" cy="5801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54864" tIns="45720" rIns="54864" bIns="4572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32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*</a:t>
          </a:r>
        </a:p>
      </cdr:txBody>
    </cdr:sp>
  </cdr:relSizeAnchor>
  <cdr:relSizeAnchor xmlns:cdr="http://schemas.openxmlformats.org/drawingml/2006/chartDrawing">
    <cdr:from>
      <cdr:x>0.18999</cdr:x>
      <cdr:y>0.5766</cdr:y>
    </cdr:from>
    <cdr:to>
      <cdr:x>0.2599</cdr:x>
      <cdr:y>0.69708</cdr:y>
    </cdr:to>
    <cdr:sp macro="" textlink="">
      <cdr:nvSpPr>
        <cdr:cNvPr id="10957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05947" y="2776772"/>
          <a:ext cx="590938" cy="5802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54864" tIns="45720" rIns="54864" bIns="4572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32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*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0.65436</cdr:x>
      <cdr:y>0.22623</cdr:y>
    </cdr:from>
    <cdr:to>
      <cdr:x>0.74982</cdr:x>
      <cdr:y>0.35298</cdr:y>
    </cdr:to>
    <cdr:sp macro="" textlink="">
      <cdr:nvSpPr>
        <cdr:cNvPr id="5632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22525" y="592496"/>
          <a:ext cx="342900" cy="3331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0.47147</cdr:x>
      <cdr:y>0.28117</cdr:y>
    </cdr:from>
    <cdr:to>
      <cdr:x>0.55281</cdr:x>
      <cdr:y>0.40792</cdr:y>
    </cdr:to>
    <cdr:sp macro="" textlink="">
      <cdr:nvSpPr>
        <cdr:cNvPr id="5632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61728" y="736821"/>
          <a:ext cx="295573" cy="3331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0.20588</cdr:x>
      <cdr:y>0.26384</cdr:y>
    </cdr:from>
    <cdr:to>
      <cdr:x>0.28784</cdr:x>
      <cdr:y>0.39921</cdr:y>
    </cdr:to>
    <cdr:sp macro="" textlink="">
      <cdr:nvSpPr>
        <cdr:cNvPr id="5632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3355" y="1244482"/>
          <a:ext cx="694034" cy="6385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54864" tIns="45720" rIns="54864" bIns="4572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32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*</a:t>
          </a:r>
        </a:p>
      </cdr:txBody>
    </cdr:sp>
  </cdr:relSizeAnchor>
  <cdr:relSizeAnchor xmlns:cdr="http://schemas.openxmlformats.org/drawingml/2006/chartDrawing">
    <cdr:from>
      <cdr:x>0.61696</cdr:x>
      <cdr:y>0.52998</cdr:y>
    </cdr:from>
    <cdr:to>
      <cdr:x>0.71096</cdr:x>
      <cdr:y>0.6735</cdr:y>
    </cdr:to>
    <cdr:sp macro="" textlink="">
      <cdr:nvSpPr>
        <cdr:cNvPr id="5632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24431" y="2499860"/>
          <a:ext cx="795988" cy="6769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54864" tIns="45720" rIns="54864" bIns="4572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32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*</a:t>
          </a:r>
        </a:p>
      </cdr:txBody>
    </cdr:sp>
  </cdr:relSizeAnchor>
  <cdr:relSizeAnchor xmlns:cdr="http://schemas.openxmlformats.org/drawingml/2006/chartDrawing">
    <cdr:from>
      <cdr:x>0.84179</cdr:x>
      <cdr:y>0.36249</cdr:y>
    </cdr:from>
    <cdr:to>
      <cdr:x>0.91913</cdr:x>
      <cdr:y>0.47504</cdr:y>
    </cdr:to>
    <cdr:sp macro="" textlink="">
      <cdr:nvSpPr>
        <cdr:cNvPr id="56326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128260" y="1709821"/>
          <a:ext cx="654912" cy="5308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54864" tIns="45720" rIns="54864" bIns="4572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32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*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0.61823</cdr:x>
      <cdr:y>0.66389</cdr:y>
    </cdr:from>
    <cdr:to>
      <cdr:x>0.73281</cdr:x>
      <cdr:y>0.76849</cdr:y>
    </cdr:to>
    <cdr:sp macro="" textlink="">
      <cdr:nvSpPr>
        <cdr:cNvPr id="5836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20014" y="1761085"/>
          <a:ext cx="466851" cy="2760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0.41536</cdr:x>
      <cdr:y>0.43282</cdr:y>
    </cdr:from>
    <cdr:to>
      <cdr:x>0.50704</cdr:x>
      <cdr:y>0.54839</cdr:y>
    </cdr:to>
    <cdr:sp macro="" textlink="">
      <cdr:nvSpPr>
        <cdr:cNvPr id="5837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03190" y="847564"/>
          <a:ext cx="292474" cy="2252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400" b="1"/>
            <a:t>*</a:t>
          </a:r>
        </a:p>
      </cdr:txBody>
    </cdr:sp>
  </cdr:relSizeAnchor>
  <cdr:relSizeAnchor xmlns:cdr="http://schemas.openxmlformats.org/drawingml/2006/chartDrawing">
    <cdr:from>
      <cdr:x>0.64099</cdr:x>
      <cdr:y>0.52795</cdr:y>
    </cdr:from>
    <cdr:to>
      <cdr:x>0.71654</cdr:x>
      <cdr:y>0.64822</cdr:y>
    </cdr:to>
    <cdr:sp macro="" textlink="">
      <cdr:nvSpPr>
        <cdr:cNvPr id="5837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23481" y="1033221"/>
          <a:ext cx="242031" cy="2335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54864" tIns="45720" rIns="54864" bIns="4572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400" b="1" i="0" u="none" strike="noStrike" baseline="0">
              <a:solidFill>
                <a:srgbClr val="000000"/>
              </a:solidFill>
              <a:latin typeface="Arial"/>
              <a:cs typeface="Arial"/>
            </a:rPr>
            <a:t>*</a:t>
          </a:r>
        </a:p>
      </cdr:txBody>
    </cdr:sp>
  </cdr:relSizeAnchor>
  <cdr:relSizeAnchor xmlns:cdr="http://schemas.openxmlformats.org/drawingml/2006/chartDrawing">
    <cdr:from>
      <cdr:x>0.68112</cdr:x>
      <cdr:y>0.17939</cdr:y>
    </cdr:from>
    <cdr:to>
      <cdr:x>0.94385</cdr:x>
      <cdr:y>0.38248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52634" y="355170"/>
          <a:ext cx="839491" cy="3955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0.60798</cdr:x>
      <cdr:y>0.58172</cdr:y>
    </cdr:from>
    <cdr:to>
      <cdr:x>0.72159</cdr:x>
      <cdr:y>0.68563</cdr:y>
    </cdr:to>
    <cdr:sp macro="" textlink="">
      <cdr:nvSpPr>
        <cdr:cNvPr id="11161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79926" y="1555038"/>
          <a:ext cx="466915" cy="2761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0.37978</cdr:x>
      <cdr:y>0.71962</cdr:y>
    </cdr:from>
    <cdr:to>
      <cdr:x>0.50951</cdr:x>
      <cdr:y>0.85151</cdr:y>
    </cdr:to>
    <cdr:sp macro="" textlink="">
      <cdr:nvSpPr>
        <cdr:cNvPr id="11161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40975" y="1922224"/>
          <a:ext cx="533471" cy="3523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0.8418</cdr:x>
      <cdr:y>0.46178</cdr:y>
    </cdr:from>
    <cdr:to>
      <cdr:x>0.90682</cdr:x>
      <cdr:y>0.55739</cdr:y>
    </cdr:to>
    <cdr:sp macro="" textlink="">
      <cdr:nvSpPr>
        <cdr:cNvPr id="10956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115592" y="2223803"/>
          <a:ext cx="549604" cy="4604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0" tIns="45720" rIns="54864" bIns="4572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32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*</a:t>
          </a:r>
        </a:p>
      </cdr:txBody>
    </cdr:sp>
  </cdr:relSizeAnchor>
  <cdr:relSizeAnchor xmlns:cdr="http://schemas.openxmlformats.org/drawingml/2006/chartDrawing">
    <cdr:from>
      <cdr:x>0.61675</cdr:x>
      <cdr:y>0.24052</cdr:y>
    </cdr:from>
    <cdr:to>
      <cdr:x>0.69839</cdr:x>
      <cdr:y>0.36099</cdr:y>
    </cdr:to>
    <cdr:sp macro="" textlink="">
      <cdr:nvSpPr>
        <cdr:cNvPr id="10957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13260" y="1158284"/>
          <a:ext cx="690090" cy="5801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54864" tIns="45720" rIns="54864" bIns="4572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32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*</a:t>
          </a:r>
        </a:p>
      </cdr:txBody>
    </cdr:sp>
  </cdr:relSizeAnchor>
  <cdr:relSizeAnchor xmlns:cdr="http://schemas.openxmlformats.org/drawingml/2006/chartDrawing">
    <cdr:from>
      <cdr:x>0.18999</cdr:x>
      <cdr:y>0.5766</cdr:y>
    </cdr:from>
    <cdr:to>
      <cdr:x>0.2599</cdr:x>
      <cdr:y>0.69708</cdr:y>
    </cdr:to>
    <cdr:sp macro="" textlink="">
      <cdr:nvSpPr>
        <cdr:cNvPr id="10957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05947" y="2776772"/>
          <a:ext cx="590938" cy="5802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54864" tIns="45720" rIns="54864" bIns="4572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32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*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0.65436</cdr:x>
      <cdr:y>0.22623</cdr:y>
    </cdr:from>
    <cdr:to>
      <cdr:x>0.74982</cdr:x>
      <cdr:y>0.35298</cdr:y>
    </cdr:to>
    <cdr:sp macro="" textlink="">
      <cdr:nvSpPr>
        <cdr:cNvPr id="5632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22525" y="592496"/>
          <a:ext cx="342900" cy="3331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0.47147</cdr:x>
      <cdr:y>0.28117</cdr:y>
    </cdr:from>
    <cdr:to>
      <cdr:x>0.55281</cdr:x>
      <cdr:y>0.40792</cdr:y>
    </cdr:to>
    <cdr:sp macro="" textlink="">
      <cdr:nvSpPr>
        <cdr:cNvPr id="5632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61728" y="736821"/>
          <a:ext cx="295573" cy="3331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0.20588</cdr:x>
      <cdr:y>0.26384</cdr:y>
    </cdr:from>
    <cdr:to>
      <cdr:x>0.28784</cdr:x>
      <cdr:y>0.39921</cdr:y>
    </cdr:to>
    <cdr:sp macro="" textlink="">
      <cdr:nvSpPr>
        <cdr:cNvPr id="5632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3355" y="1244482"/>
          <a:ext cx="694034" cy="6385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54864" tIns="45720" rIns="54864" bIns="4572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32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*</a:t>
          </a:r>
        </a:p>
      </cdr:txBody>
    </cdr:sp>
  </cdr:relSizeAnchor>
  <cdr:relSizeAnchor xmlns:cdr="http://schemas.openxmlformats.org/drawingml/2006/chartDrawing">
    <cdr:from>
      <cdr:x>0.61696</cdr:x>
      <cdr:y>0.52998</cdr:y>
    </cdr:from>
    <cdr:to>
      <cdr:x>0.71096</cdr:x>
      <cdr:y>0.6735</cdr:y>
    </cdr:to>
    <cdr:sp macro="" textlink="">
      <cdr:nvSpPr>
        <cdr:cNvPr id="5632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24431" y="2499860"/>
          <a:ext cx="795988" cy="6769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54864" tIns="45720" rIns="54864" bIns="4572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32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*</a:t>
          </a:r>
        </a:p>
      </cdr:txBody>
    </cdr:sp>
  </cdr:relSizeAnchor>
  <cdr:relSizeAnchor xmlns:cdr="http://schemas.openxmlformats.org/drawingml/2006/chartDrawing">
    <cdr:from>
      <cdr:x>0.84179</cdr:x>
      <cdr:y>0.36249</cdr:y>
    </cdr:from>
    <cdr:to>
      <cdr:x>0.91913</cdr:x>
      <cdr:y>0.47504</cdr:y>
    </cdr:to>
    <cdr:sp macro="" textlink="">
      <cdr:nvSpPr>
        <cdr:cNvPr id="56326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128260" y="1709821"/>
          <a:ext cx="654912" cy="5308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54864" tIns="45720" rIns="54864" bIns="4572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32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*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0.61823</cdr:x>
      <cdr:y>0.66389</cdr:y>
    </cdr:from>
    <cdr:to>
      <cdr:x>0.73281</cdr:x>
      <cdr:y>0.76849</cdr:y>
    </cdr:to>
    <cdr:sp macro="" textlink="">
      <cdr:nvSpPr>
        <cdr:cNvPr id="5836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20014" y="1761085"/>
          <a:ext cx="466851" cy="2760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0.41536</cdr:x>
      <cdr:y>0.43282</cdr:y>
    </cdr:from>
    <cdr:to>
      <cdr:x>0.50704</cdr:x>
      <cdr:y>0.54839</cdr:y>
    </cdr:to>
    <cdr:sp macro="" textlink="">
      <cdr:nvSpPr>
        <cdr:cNvPr id="5837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03190" y="847564"/>
          <a:ext cx="292474" cy="2252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400" b="1"/>
            <a:t>*</a:t>
          </a:r>
        </a:p>
      </cdr:txBody>
    </cdr:sp>
  </cdr:relSizeAnchor>
  <cdr:relSizeAnchor xmlns:cdr="http://schemas.openxmlformats.org/drawingml/2006/chartDrawing">
    <cdr:from>
      <cdr:x>0.64099</cdr:x>
      <cdr:y>0.52795</cdr:y>
    </cdr:from>
    <cdr:to>
      <cdr:x>0.71654</cdr:x>
      <cdr:y>0.64822</cdr:y>
    </cdr:to>
    <cdr:sp macro="" textlink="">
      <cdr:nvSpPr>
        <cdr:cNvPr id="5837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23481" y="1033221"/>
          <a:ext cx="242031" cy="2335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54864" tIns="45720" rIns="54864" bIns="4572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400" b="1" i="0" u="none" strike="noStrike" baseline="0">
              <a:solidFill>
                <a:srgbClr val="000000"/>
              </a:solidFill>
              <a:latin typeface="Arial"/>
              <a:cs typeface="Arial"/>
            </a:rPr>
            <a:t>*</a:t>
          </a:r>
        </a:p>
      </cdr:txBody>
    </cdr:sp>
  </cdr:relSizeAnchor>
  <cdr:relSizeAnchor xmlns:cdr="http://schemas.openxmlformats.org/drawingml/2006/chartDrawing">
    <cdr:from>
      <cdr:x>0.68112</cdr:x>
      <cdr:y>0.17939</cdr:y>
    </cdr:from>
    <cdr:to>
      <cdr:x>0.94385</cdr:x>
      <cdr:y>0.38248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52634" y="355170"/>
          <a:ext cx="839491" cy="3955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0.60573</cdr:x>
      <cdr:y>0.45778</cdr:y>
    </cdr:from>
    <cdr:to>
      <cdr:x>0.70591</cdr:x>
      <cdr:y>0.59201</cdr:y>
    </cdr:to>
    <cdr:sp macro="" textlink="">
      <cdr:nvSpPr>
        <cdr:cNvPr id="2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09819" y="1731567"/>
          <a:ext cx="597015" cy="5077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54864" tIns="45720" rIns="54864" bIns="4572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sz="32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***</a:t>
          </a:r>
        </a:p>
      </cdr:txBody>
    </cdr:sp>
  </cdr:relSizeAnchor>
  <cdr:relSizeAnchor xmlns:cdr="http://schemas.openxmlformats.org/drawingml/2006/chartDrawing">
    <cdr:from>
      <cdr:x>0.83378</cdr:x>
      <cdr:y>0.78092</cdr:y>
    </cdr:from>
    <cdr:to>
      <cdr:x>0.93395</cdr:x>
      <cdr:y>0.91515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25105" y="3938457"/>
          <a:ext cx="795988" cy="6769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54864" tIns="45720" rIns="54864" bIns="4572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sz="3200" b="1" i="0" u="none" strike="noStrike" baseline="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rPr>
            <a:t>*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237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54609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Inactive (10);</a:t>
            </a:r>
            <a:r>
              <a:rPr lang="en-US" baseline="0" dirty="0"/>
              <a:t> LAMI (28); LAVI (35); HAVI (31).  * Indicates P=0.05 versus LAMI.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60AE39-528B-344F-BEF7-40745871E54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297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Inactive (10);</a:t>
            </a:r>
            <a:r>
              <a:rPr lang="en-US" baseline="0" dirty="0"/>
              <a:t> LAMI (28); LAVI (35); HAVI (31).  * Indicates P=0.05 versus LAMI.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60AE39-528B-344F-BEF7-40745871E54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81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Inactive (10);</a:t>
            </a:r>
            <a:r>
              <a:rPr lang="en-US" baseline="0" dirty="0"/>
              <a:t> LAMI (28); LAVI (35); HAVI (31).  * Indicates P=0.05 versus Inactive.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60AE39-528B-344F-BEF7-40745871E54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454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Inactive (10);</a:t>
            </a:r>
            <a:r>
              <a:rPr lang="en-US" baseline="0" dirty="0"/>
              <a:t> LAMI (27); LAVI (34); HAVI (31)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60AE39-528B-344F-BEF7-40745871E54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69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Inactive (10);</a:t>
            </a:r>
            <a:r>
              <a:rPr lang="en-US" baseline="0"/>
              <a:t> LAMI (27); LAVI (34); HAVI (31)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60AE39-528B-344F-BEF7-40745871E54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25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Different LAMI P=0.003; 0.06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60AE39-528B-344F-BEF7-40745871E54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918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21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4696644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1772738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9200" y="394098"/>
            <a:ext cx="1727200" cy="41933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394098"/>
            <a:ext cx="5029200" cy="41933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6328988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17600" y="394098"/>
            <a:ext cx="6908800" cy="4193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2276541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394097"/>
            <a:ext cx="6908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17600" y="1501379"/>
            <a:ext cx="6908800" cy="30861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7802796"/>
      </p:ext>
    </p:extLst>
  </p:cSld>
  <p:clrMapOvr>
    <a:masterClrMapping/>
  </p:clrMapOvr>
  <p:transition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C116-02AA-0149-B695-4F8F852AD4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9/16/2022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AA23-D842-6B47-8F21-62FBAA382F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8010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C116-02AA-0149-B695-4F8F852AD4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9/16/2022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AA23-D842-6B47-8F21-62FBAA382F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2312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C116-02AA-0149-B695-4F8F852AD4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9/16/2022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AA23-D842-6B47-8F21-62FBAA382F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3627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C116-02AA-0149-B695-4F8F852AD4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9/16/2022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AA23-D842-6B47-8F21-62FBAA382F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6073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C116-02AA-0149-B695-4F8F852AD4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9/16/2022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AA23-D842-6B47-8F21-62FBAA382F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1851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C116-02AA-0149-B695-4F8F852AD4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9/16/2022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AA23-D842-6B47-8F21-62FBAA382F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392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9978058"/>
      </p:ext>
    </p:extLst>
  </p:cSld>
  <p:clrMapOvr>
    <a:masterClrMapping/>
  </p:clrMapOvr>
  <p:transition>
    <p:pull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C116-02AA-0149-B695-4F8F852AD4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9/16/2022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AA23-D842-6B47-8F21-62FBAA382F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5547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C116-02AA-0149-B695-4F8F852AD4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9/16/2022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AA23-D842-6B47-8F21-62FBAA382F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8315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C116-02AA-0149-B695-4F8F852AD4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9/16/2022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AA23-D842-6B47-8F21-62FBAA382F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8583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C116-02AA-0149-B695-4F8F852AD4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9/16/2022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AA23-D842-6B47-8F21-62FBAA382F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8449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C116-02AA-0149-B695-4F8F852AD4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9/16/2022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AA23-D842-6B47-8F21-62FBAA382F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9315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770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3869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5671" y="197042"/>
            <a:ext cx="7282315" cy="346249"/>
          </a:xfrm>
        </p:spPr>
        <p:txBody>
          <a:bodyPr lIns="0" tIns="0" rIns="0" bIns="0"/>
          <a:lstStyle>
            <a:lvl1pPr>
              <a:defRPr sz="2250" b="1" i="0">
                <a:solidFill>
                  <a:schemeClr val="tx1"/>
                </a:solidFill>
                <a:latin typeface="Helvetica Neue"/>
                <a:cs typeface="Helvetica Neu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91815" y="1120012"/>
            <a:ext cx="4303568" cy="249427"/>
          </a:xfrm>
        </p:spPr>
        <p:txBody>
          <a:bodyPr lIns="0" tIns="0" rIns="0" bIns="0"/>
          <a:lstStyle>
            <a:lvl1pPr>
              <a:defRPr sz="1621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860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5671" y="197042"/>
            <a:ext cx="7282315" cy="346249"/>
          </a:xfrm>
        </p:spPr>
        <p:txBody>
          <a:bodyPr lIns="0" tIns="0" rIns="0" bIns="0"/>
          <a:lstStyle>
            <a:lvl1pPr>
              <a:defRPr sz="2250" b="1" i="0">
                <a:solidFill>
                  <a:schemeClr val="tx1"/>
                </a:solidFill>
                <a:latin typeface="Helvetica Neue"/>
                <a:cs typeface="Helvetica Neu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770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770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194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5671" y="197042"/>
            <a:ext cx="7282315" cy="346249"/>
          </a:xfrm>
        </p:spPr>
        <p:txBody>
          <a:bodyPr lIns="0" tIns="0" rIns="0" bIns="0"/>
          <a:lstStyle>
            <a:lvl1pPr>
              <a:defRPr sz="2250" b="1" i="0">
                <a:solidFill>
                  <a:schemeClr val="tx1"/>
                </a:solidFill>
                <a:latin typeface="Helvetica Neue"/>
                <a:cs typeface="Helvetica Neu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6526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167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893965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501379"/>
            <a:ext cx="33782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1379"/>
            <a:ext cx="33782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962517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768172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7739377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943880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5848930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251923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6073B"/>
            </a:gs>
            <a:gs pos="100000">
              <a:srgbClr val="0E107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394097"/>
            <a:ext cx="6908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501379"/>
            <a:ext cx="6908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>
    <p:pull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CFEB9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CFEB9"/>
          </a:solidFill>
          <a:latin typeface="Arial" pitchFamily="-112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CFEB9"/>
          </a:solidFill>
          <a:latin typeface="Arial" pitchFamily="-112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CFEB9"/>
          </a:solidFill>
          <a:latin typeface="Arial" pitchFamily="-112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CFEB9"/>
          </a:solidFill>
          <a:latin typeface="Arial" pitchFamily="-112" charset="0"/>
          <a:ea typeface="ＭＳ Ｐゴシック" charset="0"/>
          <a:cs typeface="ＭＳ Ｐゴシック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CFEB9"/>
          </a:solidFill>
          <a:latin typeface="Arial" pitchFamily="-112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CFEB9"/>
          </a:solidFill>
          <a:latin typeface="Arial" pitchFamily="-112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CFEB9"/>
          </a:solidFill>
          <a:latin typeface="Arial" pitchFamily="-112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CFEB9"/>
          </a:solidFill>
          <a:latin typeface="Arial" pitchFamily="-112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rgbClr val="FEFFDD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100" b="1">
          <a:solidFill>
            <a:schemeClr val="accent2"/>
          </a:solidFill>
          <a:latin typeface="+mn-lt"/>
          <a:ea typeface="ＭＳ Ｐゴシック" pitchFamily="-112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800" b="1">
          <a:solidFill>
            <a:srgbClr val="F9A825"/>
          </a:solidFill>
          <a:latin typeface="+mn-lt"/>
          <a:ea typeface="ＭＳ Ｐゴシック" pitchFamily="-112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500" b="1">
          <a:solidFill>
            <a:srgbClr val="CBE7ED"/>
          </a:solidFill>
          <a:latin typeface="+mn-lt"/>
          <a:ea typeface="ＭＳ Ｐゴシック" pitchFamily="-112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500" b="1">
          <a:solidFill>
            <a:srgbClr val="818BD5"/>
          </a:solidFill>
          <a:latin typeface="+mn-lt"/>
          <a:ea typeface="ＭＳ Ｐゴシック" pitchFamily="-112" charset="-128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500" b="1">
          <a:solidFill>
            <a:srgbClr val="818BD5"/>
          </a:solidFill>
          <a:latin typeface="+mn-lt"/>
          <a:ea typeface="ＭＳ Ｐゴシック" pitchFamily="-112" charset="-128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500" b="1">
          <a:solidFill>
            <a:srgbClr val="818BD5"/>
          </a:solidFill>
          <a:latin typeface="+mn-lt"/>
          <a:ea typeface="ＭＳ Ｐゴシック" pitchFamily="-112" charset="-128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500" b="1">
          <a:solidFill>
            <a:srgbClr val="818BD5"/>
          </a:solidFill>
          <a:latin typeface="+mn-lt"/>
          <a:ea typeface="ＭＳ Ｐゴシック" pitchFamily="-112" charset="-128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500" b="1">
          <a:solidFill>
            <a:srgbClr val="818BD5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FBC9C116-02AA-0149-B695-4F8F852AD4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9/16/2022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5A64AA23-D842-6B47-8F21-62FBAA382F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66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5671" y="197042"/>
            <a:ext cx="7282315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tx1"/>
                </a:solidFill>
                <a:latin typeface="Helvetica Neue"/>
                <a:cs typeface="Helvetica Neu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91815" y="1120012"/>
            <a:ext cx="4303568" cy="3770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019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2575">
        <a:defRPr>
          <a:latin typeface="+mn-lt"/>
          <a:ea typeface="+mn-ea"/>
          <a:cs typeface="+mn-cs"/>
        </a:defRPr>
      </a:lvl2pPr>
      <a:lvl3pPr marL="605150">
        <a:defRPr>
          <a:latin typeface="+mn-lt"/>
          <a:ea typeface="+mn-ea"/>
          <a:cs typeface="+mn-cs"/>
        </a:defRPr>
      </a:lvl3pPr>
      <a:lvl4pPr marL="907725">
        <a:defRPr>
          <a:latin typeface="+mn-lt"/>
          <a:ea typeface="+mn-ea"/>
          <a:cs typeface="+mn-cs"/>
        </a:defRPr>
      </a:lvl4pPr>
      <a:lvl5pPr marL="1210300">
        <a:defRPr>
          <a:latin typeface="+mn-lt"/>
          <a:ea typeface="+mn-ea"/>
          <a:cs typeface="+mn-cs"/>
        </a:defRPr>
      </a:lvl5pPr>
      <a:lvl6pPr marL="1512875">
        <a:defRPr>
          <a:latin typeface="+mn-lt"/>
          <a:ea typeface="+mn-ea"/>
          <a:cs typeface="+mn-cs"/>
        </a:defRPr>
      </a:lvl6pPr>
      <a:lvl7pPr marL="1815450">
        <a:defRPr>
          <a:latin typeface="+mn-lt"/>
          <a:ea typeface="+mn-ea"/>
          <a:cs typeface="+mn-cs"/>
        </a:defRPr>
      </a:lvl7pPr>
      <a:lvl8pPr marL="2118025">
        <a:defRPr>
          <a:latin typeface="+mn-lt"/>
          <a:ea typeface="+mn-ea"/>
          <a:cs typeface="+mn-cs"/>
        </a:defRPr>
      </a:lvl8pPr>
      <a:lvl9pPr marL="2420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2575">
        <a:defRPr>
          <a:latin typeface="+mn-lt"/>
          <a:ea typeface="+mn-ea"/>
          <a:cs typeface="+mn-cs"/>
        </a:defRPr>
      </a:lvl2pPr>
      <a:lvl3pPr marL="605150">
        <a:defRPr>
          <a:latin typeface="+mn-lt"/>
          <a:ea typeface="+mn-ea"/>
          <a:cs typeface="+mn-cs"/>
        </a:defRPr>
      </a:lvl3pPr>
      <a:lvl4pPr marL="907725">
        <a:defRPr>
          <a:latin typeface="+mn-lt"/>
          <a:ea typeface="+mn-ea"/>
          <a:cs typeface="+mn-cs"/>
        </a:defRPr>
      </a:lvl4pPr>
      <a:lvl5pPr marL="1210300">
        <a:defRPr>
          <a:latin typeface="+mn-lt"/>
          <a:ea typeface="+mn-ea"/>
          <a:cs typeface="+mn-cs"/>
        </a:defRPr>
      </a:lvl5pPr>
      <a:lvl6pPr marL="1512875">
        <a:defRPr>
          <a:latin typeface="+mn-lt"/>
          <a:ea typeface="+mn-ea"/>
          <a:cs typeface="+mn-cs"/>
        </a:defRPr>
      </a:lvl6pPr>
      <a:lvl7pPr marL="1815450">
        <a:defRPr>
          <a:latin typeface="+mn-lt"/>
          <a:ea typeface="+mn-ea"/>
          <a:cs typeface="+mn-cs"/>
        </a:defRPr>
      </a:lvl7pPr>
      <a:lvl8pPr marL="2118025">
        <a:defRPr>
          <a:latin typeface="+mn-lt"/>
          <a:ea typeface="+mn-ea"/>
          <a:cs typeface="+mn-cs"/>
        </a:defRPr>
      </a:lvl8pPr>
      <a:lvl9pPr marL="2420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90675" y="390525"/>
            <a:ext cx="6000750" cy="1704975"/>
          </a:xfrm>
          <a:noFill/>
        </p:spPr>
        <p:txBody>
          <a:bodyPr/>
          <a:lstStyle/>
          <a:p>
            <a:r>
              <a:rPr lang="en-US" sz="2700" dirty="0">
                <a:solidFill>
                  <a:srgbClr val="FFFFFF"/>
                </a:solidFill>
                <a:latin typeface="Arial" charset="0"/>
              </a:rPr>
              <a:t>Issues in the Design of Randomized Controlled Dose Response Intervention Studies in PA and Health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247901" y="2314575"/>
            <a:ext cx="4774406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5" tIns="33338" rIns="67865" bIns="33338"/>
          <a:lstStyle/>
          <a:p>
            <a:pPr marL="257175" indent="-257175" algn="ctr">
              <a:spcBef>
                <a:spcPct val="20000"/>
              </a:spcBef>
              <a:buSzPct val="100000"/>
            </a:pPr>
            <a:r>
              <a:rPr lang="en-US" dirty="0">
                <a:solidFill>
                  <a:srgbClr val="FEFFDD"/>
                </a:solidFill>
              </a:rPr>
              <a:t>Physical Activity and </a:t>
            </a:r>
          </a:p>
          <a:p>
            <a:pPr marL="257175" indent="-257175" algn="ctr">
              <a:spcBef>
                <a:spcPct val="20000"/>
              </a:spcBef>
              <a:buSzPct val="100000"/>
            </a:pPr>
            <a:r>
              <a:rPr lang="en-US" dirty="0">
                <a:solidFill>
                  <a:srgbClr val="FEFFDD"/>
                </a:solidFill>
              </a:rPr>
              <a:t>Public Health</a:t>
            </a:r>
          </a:p>
          <a:p>
            <a:pPr marL="257175" indent="-257175" algn="ctr">
              <a:spcBef>
                <a:spcPct val="20000"/>
              </a:spcBef>
              <a:buSzPct val="100000"/>
            </a:pPr>
            <a:r>
              <a:rPr lang="en-US" dirty="0">
                <a:solidFill>
                  <a:srgbClr val="FEFFDD"/>
                </a:solidFill>
              </a:rPr>
              <a:t>Columbia, SC</a:t>
            </a:r>
          </a:p>
          <a:p>
            <a:pPr marL="257175" indent="-257175" algn="ctr">
              <a:spcBef>
                <a:spcPct val="20000"/>
              </a:spcBef>
              <a:buSzPct val="100000"/>
            </a:pPr>
            <a:r>
              <a:rPr lang="en-US" dirty="0">
                <a:solidFill>
                  <a:srgbClr val="FEFFDD"/>
                </a:solidFill>
              </a:rPr>
              <a:t>16 September 2022</a:t>
            </a:r>
          </a:p>
          <a:p>
            <a:pPr marL="257175" indent="-257175" algn="ctr">
              <a:spcBef>
                <a:spcPct val="20000"/>
              </a:spcBef>
              <a:buSzPct val="100000"/>
            </a:pPr>
            <a:r>
              <a:rPr lang="en-US" dirty="0">
                <a:solidFill>
                  <a:srgbClr val="FEFFDD"/>
                </a:solidFill>
              </a:rPr>
              <a:t>William E. Kraus, M.D.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5925" y="390525"/>
            <a:ext cx="5829300" cy="85725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Considerations—PA Studies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57350" y="1581149"/>
            <a:ext cx="6019800" cy="2835867"/>
          </a:xfrm>
        </p:spPr>
        <p:txBody>
          <a:bodyPr/>
          <a:lstStyle/>
          <a:p>
            <a:pPr marL="457200" indent="-457200" algn="l">
              <a:spcBef>
                <a:spcPts val="1350"/>
              </a:spcBef>
              <a:buFont typeface="Courier New" panose="02070309020205020404" pitchFamily="49" charset="0"/>
              <a:buChar char="o"/>
            </a:pPr>
            <a:r>
              <a:rPr lang="en-US" sz="2700" dirty="0">
                <a:solidFill>
                  <a:schemeClr val="tx2"/>
                </a:solidFill>
                <a:latin typeface="Arial" charset="0"/>
              </a:rPr>
              <a:t>What is being tested</a:t>
            </a:r>
            <a:endParaRPr lang="en-US" sz="1500" dirty="0">
              <a:solidFill>
                <a:schemeClr val="tx2"/>
              </a:solidFill>
              <a:latin typeface="Arial" charset="0"/>
            </a:endParaRPr>
          </a:p>
          <a:p>
            <a:pPr marL="457200" indent="-457200" algn="l">
              <a:spcBef>
                <a:spcPts val="1350"/>
              </a:spcBef>
              <a:buFont typeface="Courier New" panose="02070309020205020404" pitchFamily="49" charset="0"/>
              <a:buChar char="o"/>
            </a:pPr>
            <a:r>
              <a:rPr lang="en-US" sz="2700" dirty="0">
                <a:solidFill>
                  <a:schemeClr val="tx2"/>
                </a:solidFill>
                <a:latin typeface="Arial" charset="0"/>
              </a:rPr>
              <a:t>The gender issue</a:t>
            </a:r>
            <a:endParaRPr lang="en-US" sz="1500" dirty="0">
              <a:solidFill>
                <a:schemeClr val="tx2"/>
              </a:solidFill>
              <a:latin typeface="Arial" charset="0"/>
            </a:endParaRPr>
          </a:p>
          <a:p>
            <a:pPr marL="457200" indent="-457200" algn="l">
              <a:spcBef>
                <a:spcPts val="1350"/>
              </a:spcBef>
              <a:buFont typeface="Courier New" panose="02070309020205020404" pitchFamily="49" charset="0"/>
              <a:buChar char="o"/>
            </a:pPr>
            <a:r>
              <a:rPr lang="en-US" sz="2700" dirty="0">
                <a:solidFill>
                  <a:schemeClr val="tx2"/>
                </a:solidFill>
                <a:latin typeface="Arial" charset="0"/>
              </a:rPr>
              <a:t>When to measure what</a:t>
            </a:r>
          </a:p>
          <a:p>
            <a:pPr marL="457200" indent="-457200" algn="l">
              <a:spcBef>
                <a:spcPts val="1350"/>
              </a:spcBef>
              <a:buFont typeface="Courier New" panose="02070309020205020404" pitchFamily="49" charset="0"/>
              <a:buChar char="o"/>
            </a:pPr>
            <a:r>
              <a:rPr lang="en-US" sz="2700" dirty="0">
                <a:solidFill>
                  <a:schemeClr val="tx2"/>
                </a:solidFill>
                <a:latin typeface="Arial" charset="0"/>
              </a:rPr>
              <a:t>These issues apply to population and cohort studies as well</a:t>
            </a:r>
            <a:endParaRPr lang="en-US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5450" y="390525"/>
            <a:ext cx="5829300" cy="857250"/>
          </a:xfrm>
        </p:spPr>
        <p:txBody>
          <a:bodyPr/>
          <a:lstStyle/>
          <a:p>
            <a:r>
              <a:rPr lang="en-US">
                <a:latin typeface="Arial" charset="0"/>
              </a:rPr>
              <a:t>Considerations (1)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28925" y="1504950"/>
            <a:ext cx="4393285" cy="2514600"/>
          </a:xfrm>
        </p:spPr>
        <p:txBody>
          <a:bodyPr/>
          <a:lstStyle/>
          <a:p>
            <a:pPr marL="342900" indent="-342900" algn="l"/>
            <a:r>
              <a:rPr lang="en-US" sz="3000" dirty="0">
                <a:solidFill>
                  <a:srgbClr val="FFFF00"/>
                </a:solidFill>
                <a:latin typeface="Arial" charset="0"/>
              </a:rPr>
              <a:t>What is being tested?</a:t>
            </a:r>
            <a:endParaRPr lang="en-US" dirty="0">
              <a:solidFill>
                <a:srgbClr val="FFFF00"/>
              </a:solidFill>
              <a:latin typeface="Arial" charset="0"/>
            </a:endParaRPr>
          </a:p>
          <a:p>
            <a:pPr marL="342900" indent="-342900" algn="l">
              <a:buFont typeface="Wingdings" charset="0"/>
              <a:buChar char="Ø"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Intensity</a:t>
            </a:r>
          </a:p>
          <a:p>
            <a:pPr marL="342900" indent="-342900" algn="l">
              <a:buFont typeface="Wingdings" charset="0"/>
              <a:buChar char="Ø"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Amount; over what period?</a:t>
            </a:r>
          </a:p>
          <a:p>
            <a:pPr marL="342900" indent="-342900" algn="l">
              <a:buFont typeface="Wingdings" charset="0"/>
              <a:buChar char="Ø"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Frequency</a:t>
            </a:r>
          </a:p>
          <a:p>
            <a:pPr marL="342900" indent="-342900" algn="l">
              <a:buFont typeface="Wingdings" charset="0"/>
              <a:buChar char="Ø"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Energy Expenditure</a:t>
            </a:r>
          </a:p>
          <a:p>
            <a:pPr marL="342900" indent="-342900"/>
            <a:endParaRPr lang="en-US" dirty="0">
              <a:solidFill>
                <a:srgbClr val="FFFFFF"/>
              </a:solidFill>
              <a:latin typeface="Arial" charset="0"/>
            </a:endParaRPr>
          </a:p>
          <a:p>
            <a:pPr marL="342900" indent="-342900"/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AutoShape 2"/>
          <p:cNvSpPr>
            <a:spLocks noChangeArrowheads="1"/>
          </p:cNvSpPr>
          <p:nvPr/>
        </p:nvSpPr>
        <p:spPr bwMode="auto">
          <a:xfrm>
            <a:off x="2952750" y="1343025"/>
            <a:ext cx="3228975" cy="2362200"/>
          </a:xfrm>
          <a:prstGeom prst="triangle">
            <a:avLst>
              <a:gd name="adj" fmla="val 50000"/>
            </a:avLst>
          </a:prstGeom>
          <a:noFill/>
          <a:ln w="177800">
            <a:solidFill>
              <a:srgbClr val="4EE741"/>
            </a:solidFill>
            <a:miter lim="800000"/>
            <a:headEnd/>
            <a:tailEnd/>
          </a:ln>
          <a:effectLst>
            <a:outerShdw blurRad="63500" dist="130755" dir="1743276" algn="ctr" rotWithShape="0">
              <a:srgbClr val="666666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3128963" y="1077516"/>
            <a:ext cx="3343275" cy="55840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CFEB9"/>
                </a:solidFill>
                <a:latin typeface="Impact"/>
                <a:ea typeface="Impact"/>
                <a:cs typeface="Impact"/>
              </a:rPr>
              <a:t>Energy Expenditure</a:t>
            </a: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 rot="93888">
            <a:off x="2282429" y="3402807"/>
            <a:ext cx="1390650" cy="61793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CFEB9"/>
                </a:solidFill>
                <a:latin typeface="Impact"/>
                <a:ea typeface="Impact"/>
                <a:cs typeface="Impact"/>
              </a:rPr>
              <a:t>Intensity</a:t>
            </a:r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 rot="21396">
            <a:off x="5409010" y="3182541"/>
            <a:ext cx="1533525" cy="1132284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CFEB9"/>
                </a:solidFill>
                <a:latin typeface="Impact"/>
                <a:ea typeface="Impact"/>
                <a:cs typeface="Impact"/>
              </a:rPr>
              <a:t>Duration &amp; </a:t>
            </a:r>
          </a:p>
          <a:p>
            <a:pPr algn="ctr"/>
            <a:r>
              <a:rPr lang="en-US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CFEB9"/>
                </a:solidFill>
                <a:latin typeface="Impact"/>
                <a:ea typeface="Impact"/>
                <a:cs typeface="Impact"/>
              </a:rPr>
              <a:t>Frequency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4BE3AF-461A-997D-B582-3588780C0FFD}"/>
              </a:ext>
            </a:extLst>
          </p:cNvPr>
          <p:cNvSpPr txBox="1"/>
          <p:nvPr/>
        </p:nvSpPr>
        <p:spPr>
          <a:xfrm>
            <a:off x="2977754" y="281461"/>
            <a:ext cx="3276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Three Body Problem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1466850" y="3905251"/>
            <a:ext cx="6250782" cy="1097756"/>
            <a:chOff x="296" y="768"/>
            <a:chExt cx="5250" cy="922"/>
          </a:xfrm>
        </p:grpSpPr>
        <p:grpSp>
          <p:nvGrpSpPr>
            <p:cNvPr id="22601" name="Group 3"/>
            <p:cNvGrpSpPr>
              <a:grpSpLocks/>
            </p:cNvGrpSpPr>
            <p:nvPr/>
          </p:nvGrpSpPr>
          <p:grpSpPr bwMode="auto">
            <a:xfrm>
              <a:off x="296" y="768"/>
              <a:ext cx="1072" cy="875"/>
              <a:chOff x="296" y="768"/>
              <a:chExt cx="1072" cy="875"/>
            </a:xfrm>
          </p:grpSpPr>
          <p:sp>
            <p:nvSpPr>
              <p:cNvPr id="22611" name="Rectangle 4"/>
              <p:cNvSpPr>
                <a:spLocks noChangeArrowheads="1"/>
              </p:cNvSpPr>
              <p:nvPr/>
            </p:nvSpPr>
            <p:spPr bwMode="auto">
              <a:xfrm>
                <a:off x="312" y="768"/>
                <a:ext cx="1056" cy="698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2612" name="Text Box 5"/>
              <p:cNvSpPr txBox="1">
                <a:spLocks noChangeArrowheads="1"/>
              </p:cNvSpPr>
              <p:nvPr/>
            </p:nvSpPr>
            <p:spPr bwMode="auto">
              <a:xfrm>
                <a:off x="296" y="887"/>
                <a:ext cx="962" cy="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050" b="1" dirty="0">
                    <a:solidFill>
                      <a:schemeClr val="bg2"/>
                    </a:solidFill>
                    <a:latin typeface="+mn-lt"/>
                  </a:rPr>
                  <a:t>Control Group </a:t>
                </a:r>
              </a:p>
              <a:p>
                <a:pPr algn="ctr" eaLnBrk="1" hangingPunct="1"/>
                <a:endParaRPr lang="en-US" sz="1050" b="1" dirty="0">
                  <a:solidFill>
                    <a:schemeClr val="bg2"/>
                  </a:solidFill>
                  <a:latin typeface="+mn-lt"/>
                </a:endParaRPr>
              </a:p>
              <a:p>
                <a:pPr algn="ctr" eaLnBrk="1" hangingPunct="1"/>
                <a:r>
                  <a:rPr lang="en-US" sz="1050" b="1" dirty="0">
                    <a:solidFill>
                      <a:schemeClr val="bg2"/>
                    </a:solidFill>
                    <a:latin typeface="+mn-lt"/>
                  </a:rPr>
                  <a:t>50</a:t>
                </a:r>
              </a:p>
              <a:p>
                <a:pPr algn="ctr" eaLnBrk="1" hangingPunct="1"/>
                <a:endParaRPr lang="en-US" sz="1050" b="1" dirty="0">
                  <a:solidFill>
                    <a:schemeClr val="bg2"/>
                  </a:solidFill>
                  <a:latin typeface="+mn-lt"/>
                </a:endParaRPr>
              </a:p>
              <a:p>
                <a:pPr algn="ctr" eaLnBrk="1" hangingPunct="1"/>
                <a:endParaRPr lang="en-US" sz="1050" b="1" dirty="0">
                  <a:solidFill>
                    <a:schemeClr val="bg2"/>
                  </a:solidFill>
                  <a:latin typeface="+mn-lt"/>
                </a:endParaRPr>
              </a:p>
            </p:txBody>
          </p:sp>
        </p:grpSp>
        <p:grpSp>
          <p:nvGrpSpPr>
            <p:cNvPr id="22602" name="Group 6"/>
            <p:cNvGrpSpPr>
              <a:grpSpLocks/>
            </p:cNvGrpSpPr>
            <p:nvPr/>
          </p:nvGrpSpPr>
          <p:grpSpPr bwMode="auto">
            <a:xfrm>
              <a:off x="1640" y="769"/>
              <a:ext cx="1152" cy="921"/>
              <a:chOff x="1640" y="769"/>
              <a:chExt cx="1152" cy="921"/>
            </a:xfrm>
          </p:grpSpPr>
          <p:sp>
            <p:nvSpPr>
              <p:cNvPr id="22609" name="Rectangle 7"/>
              <p:cNvSpPr>
                <a:spLocks noChangeArrowheads="1"/>
              </p:cNvSpPr>
              <p:nvPr/>
            </p:nvSpPr>
            <p:spPr bwMode="auto">
              <a:xfrm>
                <a:off x="1692" y="769"/>
                <a:ext cx="1056" cy="697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2610" name="Text Box 8"/>
              <p:cNvSpPr txBox="1">
                <a:spLocks noChangeArrowheads="1"/>
              </p:cNvSpPr>
              <p:nvPr/>
            </p:nvSpPr>
            <p:spPr bwMode="auto">
              <a:xfrm>
                <a:off x="1640" y="798"/>
                <a:ext cx="1152" cy="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050" b="1" dirty="0">
                    <a:solidFill>
                      <a:schemeClr val="bg2"/>
                    </a:solidFill>
                    <a:latin typeface="+mn-lt"/>
                  </a:rPr>
                  <a:t>Low-Amount/Moderate Intensity Group</a:t>
                </a:r>
              </a:p>
              <a:p>
                <a:pPr algn="ctr" eaLnBrk="1" hangingPunct="1"/>
                <a:r>
                  <a:rPr lang="en-US" sz="1050" b="1" dirty="0">
                    <a:solidFill>
                      <a:schemeClr val="bg2"/>
                    </a:solidFill>
                    <a:latin typeface="+mn-lt"/>
                  </a:rPr>
                  <a:t>44</a:t>
                </a:r>
              </a:p>
              <a:p>
                <a:pPr algn="ctr" eaLnBrk="1" hangingPunct="1"/>
                <a:endParaRPr lang="en-US" sz="1050" b="1" dirty="0">
                  <a:solidFill>
                    <a:schemeClr val="bg2"/>
                  </a:solidFill>
                  <a:latin typeface="+mn-lt"/>
                </a:endParaRPr>
              </a:p>
              <a:p>
                <a:pPr algn="ctr" eaLnBrk="1" hangingPunct="1"/>
                <a:endParaRPr lang="en-US" sz="1050" b="1" dirty="0">
                  <a:solidFill>
                    <a:schemeClr val="bg2"/>
                  </a:solidFill>
                  <a:latin typeface="+mn-lt"/>
                </a:endParaRPr>
              </a:p>
            </p:txBody>
          </p:sp>
        </p:grpSp>
        <p:grpSp>
          <p:nvGrpSpPr>
            <p:cNvPr id="22603" name="Group 9"/>
            <p:cNvGrpSpPr>
              <a:grpSpLocks/>
            </p:cNvGrpSpPr>
            <p:nvPr/>
          </p:nvGrpSpPr>
          <p:grpSpPr bwMode="auto">
            <a:xfrm>
              <a:off x="2976" y="769"/>
              <a:ext cx="1139" cy="785"/>
              <a:chOff x="2976" y="769"/>
              <a:chExt cx="1139" cy="785"/>
            </a:xfrm>
          </p:grpSpPr>
          <p:sp>
            <p:nvSpPr>
              <p:cNvPr id="22607" name="Rectangle 10"/>
              <p:cNvSpPr>
                <a:spLocks noChangeArrowheads="1"/>
              </p:cNvSpPr>
              <p:nvPr/>
            </p:nvSpPr>
            <p:spPr bwMode="auto">
              <a:xfrm>
                <a:off x="3059" y="769"/>
                <a:ext cx="1056" cy="697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2608" name="Text Box 11"/>
              <p:cNvSpPr txBox="1">
                <a:spLocks noChangeArrowheads="1"/>
              </p:cNvSpPr>
              <p:nvPr/>
            </p:nvSpPr>
            <p:spPr bwMode="auto">
              <a:xfrm>
                <a:off x="2976" y="798"/>
                <a:ext cx="1126" cy="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050" b="1" dirty="0">
                    <a:solidFill>
                      <a:schemeClr val="bg2"/>
                    </a:solidFill>
                    <a:latin typeface="+mn-lt"/>
                  </a:rPr>
                  <a:t>Low-Amount/High</a:t>
                </a:r>
              </a:p>
              <a:p>
                <a:pPr algn="ctr" eaLnBrk="1" hangingPunct="1"/>
                <a:r>
                  <a:rPr lang="en-US" sz="1050" b="1" dirty="0">
                    <a:solidFill>
                      <a:schemeClr val="bg2"/>
                    </a:solidFill>
                    <a:latin typeface="+mn-lt"/>
                  </a:rPr>
                  <a:t>Intensity Group</a:t>
                </a:r>
              </a:p>
              <a:p>
                <a:pPr algn="ctr" eaLnBrk="1" hangingPunct="1"/>
                <a:endParaRPr lang="en-US" sz="1050" b="1" dirty="0">
                  <a:solidFill>
                    <a:schemeClr val="bg2"/>
                  </a:solidFill>
                  <a:latin typeface="+mn-lt"/>
                </a:endParaRPr>
              </a:p>
              <a:p>
                <a:pPr algn="ctr" eaLnBrk="1" hangingPunct="1"/>
                <a:r>
                  <a:rPr lang="en-US" sz="1050" b="1" dirty="0">
                    <a:solidFill>
                      <a:schemeClr val="bg2"/>
                    </a:solidFill>
                    <a:latin typeface="+mn-lt"/>
                  </a:rPr>
                  <a:t>49</a:t>
                </a:r>
              </a:p>
              <a:p>
                <a:pPr algn="ctr" eaLnBrk="1" hangingPunct="1"/>
                <a:endParaRPr lang="en-US" sz="1050" b="1" dirty="0">
                  <a:solidFill>
                    <a:schemeClr val="bg2"/>
                  </a:solidFill>
                  <a:latin typeface="+mn-lt"/>
                </a:endParaRPr>
              </a:p>
            </p:txBody>
          </p:sp>
        </p:grpSp>
        <p:grpSp>
          <p:nvGrpSpPr>
            <p:cNvPr id="22604" name="Group 12"/>
            <p:cNvGrpSpPr>
              <a:grpSpLocks/>
            </p:cNvGrpSpPr>
            <p:nvPr/>
          </p:nvGrpSpPr>
          <p:grpSpPr bwMode="auto">
            <a:xfrm>
              <a:off x="4364" y="769"/>
              <a:ext cx="1182" cy="697"/>
              <a:chOff x="4364" y="769"/>
              <a:chExt cx="1182" cy="697"/>
            </a:xfrm>
          </p:grpSpPr>
          <p:sp>
            <p:nvSpPr>
              <p:cNvPr id="22605" name="Rectangle 13"/>
              <p:cNvSpPr>
                <a:spLocks noChangeArrowheads="1"/>
              </p:cNvSpPr>
              <p:nvPr/>
            </p:nvSpPr>
            <p:spPr bwMode="auto">
              <a:xfrm>
                <a:off x="4439" y="769"/>
                <a:ext cx="1056" cy="697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/>
              </a:p>
            </p:txBody>
          </p:sp>
          <p:sp>
            <p:nvSpPr>
              <p:cNvPr id="22606" name="Text Box 14"/>
              <p:cNvSpPr txBox="1">
                <a:spLocks noChangeArrowheads="1"/>
              </p:cNvSpPr>
              <p:nvPr/>
            </p:nvSpPr>
            <p:spPr bwMode="auto">
              <a:xfrm>
                <a:off x="4364" y="798"/>
                <a:ext cx="1182" cy="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050" b="1" dirty="0">
                    <a:solidFill>
                      <a:schemeClr val="bg2"/>
                    </a:solidFill>
                    <a:latin typeface="+mn-lt"/>
                  </a:rPr>
                  <a:t>High-Amount/ High</a:t>
                </a:r>
              </a:p>
              <a:p>
                <a:pPr algn="ctr" eaLnBrk="1" hangingPunct="1"/>
                <a:r>
                  <a:rPr lang="en-US" sz="1050" b="1" dirty="0">
                    <a:solidFill>
                      <a:schemeClr val="bg2"/>
                    </a:solidFill>
                    <a:latin typeface="+mn-lt"/>
                  </a:rPr>
                  <a:t>Intensity Group</a:t>
                </a:r>
              </a:p>
              <a:p>
                <a:pPr algn="ctr" eaLnBrk="1" hangingPunct="1"/>
                <a:endParaRPr lang="en-US" sz="1050" b="1" dirty="0">
                  <a:solidFill>
                    <a:schemeClr val="bg2"/>
                  </a:solidFill>
                  <a:latin typeface="+mn-lt"/>
                </a:endParaRPr>
              </a:p>
              <a:p>
                <a:pPr algn="ctr" eaLnBrk="1" hangingPunct="1"/>
                <a:r>
                  <a:rPr lang="en-US" sz="1050" b="1" dirty="0">
                    <a:solidFill>
                      <a:schemeClr val="bg2"/>
                    </a:solidFill>
                    <a:latin typeface="+mn-lt"/>
                  </a:rPr>
                  <a:t>50</a:t>
                </a:r>
              </a:p>
            </p:txBody>
          </p:sp>
        </p:grpSp>
      </p:grpSp>
      <p:sp>
        <p:nvSpPr>
          <p:cNvPr id="22531" name="Text Box 15"/>
          <p:cNvSpPr txBox="1">
            <a:spLocks noChangeArrowheads="1"/>
          </p:cNvSpPr>
          <p:nvPr/>
        </p:nvSpPr>
        <p:spPr bwMode="auto">
          <a:xfrm>
            <a:off x="2595563" y="228600"/>
            <a:ext cx="40030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000">
                <a:latin typeface="Tahoma" charset="0"/>
              </a:rPr>
              <a:t>STRRIDE Assessments</a:t>
            </a:r>
          </a:p>
        </p:txBody>
      </p:sp>
      <p:grpSp>
        <p:nvGrpSpPr>
          <p:cNvPr id="22532" name="Group 16"/>
          <p:cNvGrpSpPr>
            <a:grpSpLocks/>
          </p:cNvGrpSpPr>
          <p:nvPr/>
        </p:nvGrpSpPr>
        <p:grpSpPr bwMode="auto">
          <a:xfrm>
            <a:off x="1485900" y="800101"/>
            <a:ext cx="6102865" cy="3030375"/>
            <a:chOff x="192" y="1632"/>
            <a:chExt cx="5281" cy="2743"/>
          </a:xfrm>
        </p:grpSpPr>
        <p:sp>
          <p:nvSpPr>
            <p:cNvPr id="22533" name="Text Box 17"/>
            <p:cNvSpPr txBox="1">
              <a:spLocks noChangeArrowheads="1"/>
            </p:cNvSpPr>
            <p:nvPr/>
          </p:nvSpPr>
          <p:spPr bwMode="auto">
            <a:xfrm>
              <a:off x="1104" y="1632"/>
              <a:ext cx="360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350" dirty="0">
                  <a:latin typeface="Tahoma" charset="0"/>
                </a:rPr>
                <a:t>	</a:t>
              </a:r>
              <a:r>
                <a:rPr lang="en-US" sz="1350" dirty="0">
                  <a:solidFill>
                    <a:srgbClr val="00B0F0"/>
                  </a:solidFill>
                  <a:latin typeface="Tahoma" charset="0"/>
                </a:rPr>
                <a:t>Domains and Tools:</a:t>
              </a:r>
            </a:p>
            <a:p>
              <a:endParaRPr lang="en-US" sz="1350" dirty="0">
                <a:latin typeface="Tahoma" charset="0"/>
              </a:endParaRPr>
            </a:p>
            <a:p>
              <a:r>
                <a:rPr lang="en-US" sz="1350" dirty="0">
                  <a:solidFill>
                    <a:srgbClr val="FFC000"/>
                  </a:solidFill>
                  <a:latin typeface="Tahoma" charset="0"/>
                </a:rPr>
                <a:t>Fitness		Exercise testing</a:t>
              </a:r>
            </a:p>
            <a:p>
              <a:r>
                <a:rPr lang="en-US" sz="1350" dirty="0">
                  <a:solidFill>
                    <a:srgbClr val="FFC000"/>
                  </a:solidFill>
                  <a:latin typeface="Tahoma" charset="0"/>
                </a:rPr>
                <a:t>Body composition 	CT, Skinfolds</a:t>
              </a:r>
            </a:p>
            <a:p>
              <a:r>
                <a:rPr lang="en-US" sz="1350" dirty="0">
                  <a:solidFill>
                    <a:srgbClr val="FFC000"/>
                  </a:solidFill>
                  <a:latin typeface="Tahoma" charset="0"/>
                </a:rPr>
                <a:t>Insulin sensitivity	IVGTT</a:t>
              </a:r>
            </a:p>
            <a:p>
              <a:r>
                <a:rPr lang="en-US" sz="1350" dirty="0">
                  <a:solidFill>
                    <a:srgbClr val="FFC000"/>
                  </a:solidFill>
                  <a:latin typeface="Tahoma" charset="0"/>
                </a:rPr>
                <a:t>Lipid profile		Fasting plasma, NMR</a:t>
              </a:r>
            </a:p>
            <a:p>
              <a:r>
                <a:rPr lang="en-US" sz="1350" dirty="0">
                  <a:solidFill>
                    <a:srgbClr val="FFC000"/>
                  </a:solidFill>
                  <a:latin typeface="Tahoma" charset="0"/>
                </a:rPr>
                <a:t>Food intake		Recall measures</a:t>
              </a:r>
            </a:p>
            <a:p>
              <a:r>
                <a:rPr lang="en-US" sz="1350" dirty="0" err="1">
                  <a:solidFill>
                    <a:srgbClr val="FFC000"/>
                  </a:solidFill>
                  <a:latin typeface="Tahoma" charset="0"/>
                </a:rPr>
                <a:t>hsCRP</a:t>
              </a:r>
              <a:r>
                <a:rPr lang="en-US" sz="1350" dirty="0">
                  <a:solidFill>
                    <a:srgbClr val="FFC000"/>
                  </a:solidFill>
                  <a:latin typeface="Tahoma" charset="0"/>
                </a:rPr>
                <a:t>	</a:t>
              </a:r>
              <a:r>
                <a:rPr lang="en-US" sz="1350" dirty="0">
                  <a:solidFill>
                    <a:srgbClr val="92D050"/>
                  </a:solidFill>
                  <a:latin typeface="Tahoma" charset="0"/>
                </a:rPr>
                <a:t>	</a:t>
              </a:r>
              <a:r>
                <a:rPr lang="en-US" sz="1350" dirty="0">
                  <a:solidFill>
                    <a:srgbClr val="FFC000"/>
                  </a:solidFill>
                  <a:latin typeface="Tahoma" charset="0"/>
                </a:rPr>
                <a:t>Fasting plasma, ELISA</a:t>
              </a:r>
            </a:p>
            <a:p>
              <a:r>
                <a:rPr lang="en-US" sz="1350" dirty="0">
                  <a:latin typeface="Tahoma" charset="0"/>
                </a:rPr>
                <a:t>			</a:t>
              </a:r>
            </a:p>
            <a:p>
              <a:endParaRPr lang="en-US" sz="1350" dirty="0">
                <a:latin typeface="Tahoma" charset="0"/>
              </a:endParaRPr>
            </a:p>
            <a:p>
              <a:endParaRPr lang="en-US" sz="1350" dirty="0">
                <a:latin typeface="Tahoma" charset="0"/>
              </a:endParaRPr>
            </a:p>
            <a:p>
              <a:endParaRPr lang="en-US" sz="1350" dirty="0">
                <a:latin typeface="Tahoma" charset="0"/>
              </a:endParaRPr>
            </a:p>
          </p:txBody>
        </p:sp>
        <p:sp>
          <p:nvSpPr>
            <p:cNvPr id="22534" name="Line 18"/>
            <p:cNvSpPr>
              <a:spLocks noChangeShapeType="1"/>
            </p:cNvSpPr>
            <p:nvPr/>
          </p:nvSpPr>
          <p:spPr bwMode="auto">
            <a:xfrm>
              <a:off x="192" y="3868"/>
              <a:ext cx="52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2535" name="AutoShape 19"/>
            <p:cNvSpPr>
              <a:spLocks noChangeArrowheads="1"/>
            </p:cNvSpPr>
            <p:nvPr/>
          </p:nvSpPr>
          <p:spPr bwMode="auto">
            <a:xfrm>
              <a:off x="192" y="3724"/>
              <a:ext cx="240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2536" name="Text Box 20"/>
            <p:cNvSpPr txBox="1">
              <a:spLocks noChangeArrowheads="1"/>
            </p:cNvSpPr>
            <p:nvPr/>
          </p:nvSpPr>
          <p:spPr bwMode="auto">
            <a:xfrm>
              <a:off x="470" y="3887"/>
              <a:ext cx="808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350" dirty="0">
                  <a:solidFill>
                    <a:srgbClr val="FFFC89"/>
                  </a:solidFill>
                  <a:latin typeface="Tahoma" charset="0"/>
                </a:rPr>
                <a:t>3 months</a:t>
              </a:r>
            </a:p>
            <a:p>
              <a:r>
                <a:rPr lang="en-US" sz="1350" dirty="0">
                  <a:solidFill>
                    <a:srgbClr val="FFFC89"/>
                  </a:solidFill>
                  <a:latin typeface="Tahoma" charset="0"/>
                </a:rPr>
                <a:t> Ramp-up</a:t>
              </a:r>
            </a:p>
          </p:txBody>
        </p:sp>
        <p:sp>
          <p:nvSpPr>
            <p:cNvPr id="22537" name="Text Box 21"/>
            <p:cNvSpPr txBox="1">
              <a:spLocks noChangeArrowheads="1"/>
            </p:cNvSpPr>
            <p:nvPr/>
          </p:nvSpPr>
          <p:spPr bwMode="auto">
            <a:xfrm>
              <a:off x="2025" y="3915"/>
              <a:ext cx="780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350" dirty="0">
                  <a:solidFill>
                    <a:srgbClr val="FFFC89"/>
                  </a:solidFill>
                  <a:latin typeface="Tahoma" charset="0"/>
                </a:rPr>
                <a:t>6 months</a:t>
              </a:r>
            </a:p>
            <a:p>
              <a:r>
                <a:rPr lang="en-US" sz="1350" dirty="0">
                  <a:solidFill>
                    <a:srgbClr val="FFFC89"/>
                  </a:solidFill>
                  <a:latin typeface="Tahoma" charset="0"/>
                </a:rPr>
                <a:t> Training</a:t>
              </a:r>
            </a:p>
          </p:txBody>
        </p:sp>
        <p:sp>
          <p:nvSpPr>
            <p:cNvPr id="22538" name="Text Box 22"/>
            <p:cNvSpPr txBox="1">
              <a:spLocks noChangeArrowheads="1"/>
            </p:cNvSpPr>
            <p:nvPr/>
          </p:nvSpPr>
          <p:spPr bwMode="auto">
            <a:xfrm>
              <a:off x="3792" y="3915"/>
              <a:ext cx="1426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350" dirty="0">
                  <a:solidFill>
                    <a:srgbClr val="FFFC89"/>
                  </a:solidFill>
                  <a:latin typeface="Tahoma" charset="0"/>
                </a:rPr>
                <a:t>2 weeks Detraining</a:t>
              </a:r>
            </a:p>
          </p:txBody>
        </p:sp>
        <p:sp>
          <p:nvSpPr>
            <p:cNvPr id="22539" name="AutoShape 23"/>
            <p:cNvSpPr>
              <a:spLocks noChangeArrowheads="1"/>
            </p:cNvSpPr>
            <p:nvPr/>
          </p:nvSpPr>
          <p:spPr bwMode="auto">
            <a:xfrm>
              <a:off x="3408" y="3724"/>
              <a:ext cx="240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75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22540" name="AutoShape 24"/>
            <p:cNvSpPr>
              <a:spLocks noChangeArrowheads="1"/>
            </p:cNvSpPr>
            <p:nvPr/>
          </p:nvSpPr>
          <p:spPr bwMode="auto">
            <a:xfrm>
              <a:off x="3936" y="3724"/>
              <a:ext cx="240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9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22541" name="AutoShape 25"/>
            <p:cNvSpPr>
              <a:spLocks noChangeArrowheads="1"/>
            </p:cNvSpPr>
            <p:nvPr/>
          </p:nvSpPr>
          <p:spPr bwMode="auto">
            <a:xfrm>
              <a:off x="5184" y="3724"/>
              <a:ext cx="240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2542" name="Text Box 26"/>
            <p:cNvSpPr txBox="1">
              <a:spLocks noChangeArrowheads="1"/>
            </p:cNvSpPr>
            <p:nvPr/>
          </p:nvSpPr>
          <p:spPr bwMode="auto">
            <a:xfrm>
              <a:off x="3398" y="3743"/>
              <a:ext cx="31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900">
                  <a:solidFill>
                    <a:schemeClr val="bg2"/>
                  </a:solidFill>
                  <a:latin typeface="Times New Roman" charset="0"/>
                </a:rPr>
                <a:t>24h</a:t>
              </a:r>
            </a:p>
          </p:txBody>
        </p:sp>
        <p:sp>
          <p:nvSpPr>
            <p:cNvPr id="22543" name="Line 27"/>
            <p:cNvSpPr>
              <a:spLocks noChangeShapeType="1"/>
            </p:cNvSpPr>
            <p:nvPr/>
          </p:nvSpPr>
          <p:spPr bwMode="auto">
            <a:xfrm>
              <a:off x="1392" y="37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2544" name="Line 28"/>
            <p:cNvSpPr>
              <a:spLocks noChangeShapeType="1"/>
            </p:cNvSpPr>
            <p:nvPr/>
          </p:nvSpPr>
          <p:spPr bwMode="auto">
            <a:xfrm>
              <a:off x="3408" y="37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22545" name="Group 29"/>
            <p:cNvGrpSpPr>
              <a:grpSpLocks/>
            </p:cNvGrpSpPr>
            <p:nvPr/>
          </p:nvGrpSpPr>
          <p:grpSpPr bwMode="auto">
            <a:xfrm flipH="1">
              <a:off x="2064" y="3029"/>
              <a:ext cx="576" cy="787"/>
              <a:chOff x="3046" y="2157"/>
              <a:chExt cx="576" cy="787"/>
            </a:xfrm>
          </p:grpSpPr>
          <p:sp>
            <p:nvSpPr>
              <p:cNvPr id="22588" name="Line 30"/>
              <p:cNvSpPr>
                <a:spLocks noChangeShapeType="1"/>
              </p:cNvSpPr>
              <p:nvPr/>
            </p:nvSpPr>
            <p:spPr bwMode="auto">
              <a:xfrm>
                <a:off x="3331" y="2304"/>
                <a:ext cx="20" cy="32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2589" name="Line 31"/>
              <p:cNvSpPr>
                <a:spLocks noChangeShapeType="1"/>
              </p:cNvSpPr>
              <p:nvPr/>
            </p:nvSpPr>
            <p:spPr bwMode="auto">
              <a:xfrm flipH="1">
                <a:off x="3216" y="2630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2590" name="Oval 32"/>
              <p:cNvSpPr>
                <a:spLocks noChangeArrowheads="1"/>
              </p:cNvSpPr>
              <p:nvPr/>
            </p:nvSpPr>
            <p:spPr bwMode="auto">
              <a:xfrm>
                <a:off x="3244" y="2157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2591" name="Line 33"/>
              <p:cNvSpPr>
                <a:spLocks noChangeShapeType="1"/>
              </p:cNvSpPr>
              <p:nvPr/>
            </p:nvSpPr>
            <p:spPr bwMode="auto">
              <a:xfrm rot="2519128">
                <a:off x="3152" y="275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2592" name="Line 34"/>
              <p:cNvSpPr>
                <a:spLocks noChangeShapeType="1"/>
              </p:cNvSpPr>
              <p:nvPr/>
            </p:nvSpPr>
            <p:spPr bwMode="auto">
              <a:xfrm rot="897627">
                <a:off x="3046" y="2915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2593" name="Line 35"/>
              <p:cNvSpPr>
                <a:spLocks noChangeShapeType="1"/>
              </p:cNvSpPr>
              <p:nvPr/>
            </p:nvSpPr>
            <p:spPr bwMode="auto">
              <a:xfrm rot="15156538" flipH="1">
                <a:off x="3597" y="2784"/>
                <a:ext cx="48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2594" name="Line 36"/>
              <p:cNvSpPr>
                <a:spLocks noChangeShapeType="1"/>
              </p:cNvSpPr>
              <p:nvPr/>
            </p:nvSpPr>
            <p:spPr bwMode="auto">
              <a:xfrm rot="-5812028">
                <a:off x="3518" y="2683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2595" name="Line 37"/>
              <p:cNvSpPr>
                <a:spLocks noChangeShapeType="1"/>
              </p:cNvSpPr>
              <p:nvPr/>
            </p:nvSpPr>
            <p:spPr bwMode="auto">
              <a:xfrm rot="17816589" flipH="1">
                <a:off x="3312" y="2630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2596" name="Line 38"/>
              <p:cNvSpPr>
                <a:spLocks noChangeShapeType="1"/>
              </p:cNvSpPr>
              <p:nvPr/>
            </p:nvSpPr>
            <p:spPr bwMode="auto">
              <a:xfrm rot="1015650" flipH="1">
                <a:off x="3238" y="2352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2597" name="Line 39"/>
              <p:cNvSpPr>
                <a:spLocks noChangeShapeType="1"/>
              </p:cNvSpPr>
              <p:nvPr/>
            </p:nvSpPr>
            <p:spPr bwMode="auto">
              <a:xfrm>
                <a:off x="3114" y="2535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22598" name="Group 40"/>
              <p:cNvGrpSpPr>
                <a:grpSpLocks/>
              </p:cNvGrpSpPr>
              <p:nvPr/>
            </p:nvGrpSpPr>
            <p:grpSpPr bwMode="auto">
              <a:xfrm>
                <a:off x="3331" y="2390"/>
                <a:ext cx="144" cy="178"/>
                <a:chOff x="3360" y="2390"/>
                <a:chExt cx="144" cy="178"/>
              </a:xfrm>
            </p:grpSpPr>
            <p:sp>
              <p:nvSpPr>
                <p:cNvPr id="22599" name="Line 41"/>
                <p:cNvSpPr>
                  <a:spLocks noChangeShapeType="1"/>
                </p:cNvSpPr>
                <p:nvPr/>
              </p:nvSpPr>
              <p:spPr bwMode="auto">
                <a:xfrm rot="18870612" flipH="1">
                  <a:off x="3408" y="2342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2600" name="Line 42"/>
                <p:cNvSpPr>
                  <a:spLocks noChangeShapeType="1"/>
                </p:cNvSpPr>
                <p:nvPr/>
              </p:nvSpPr>
              <p:spPr bwMode="auto">
                <a:xfrm rot="7786635" flipH="1">
                  <a:off x="3392" y="2512"/>
                  <a:ext cx="98" cy="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grpSp>
          <p:nvGrpSpPr>
            <p:cNvPr id="22546" name="Group 43"/>
            <p:cNvGrpSpPr>
              <a:grpSpLocks/>
            </p:cNvGrpSpPr>
            <p:nvPr/>
          </p:nvGrpSpPr>
          <p:grpSpPr bwMode="auto">
            <a:xfrm flipH="1">
              <a:off x="768" y="3008"/>
              <a:ext cx="339" cy="830"/>
              <a:chOff x="2208" y="2212"/>
              <a:chExt cx="339" cy="830"/>
            </a:xfrm>
          </p:grpSpPr>
          <p:sp>
            <p:nvSpPr>
              <p:cNvPr id="22575" name="Line 44"/>
              <p:cNvSpPr>
                <a:spLocks noChangeShapeType="1"/>
              </p:cNvSpPr>
              <p:nvPr/>
            </p:nvSpPr>
            <p:spPr bwMode="auto">
              <a:xfrm>
                <a:off x="2400" y="2361"/>
                <a:ext cx="20" cy="32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2576" name="Line 45"/>
              <p:cNvSpPr>
                <a:spLocks noChangeShapeType="1"/>
              </p:cNvSpPr>
              <p:nvPr/>
            </p:nvSpPr>
            <p:spPr bwMode="auto">
              <a:xfrm flipH="1">
                <a:off x="2256" y="2688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2577" name="Line 46"/>
              <p:cNvSpPr>
                <a:spLocks noChangeShapeType="1"/>
              </p:cNvSpPr>
              <p:nvPr/>
            </p:nvSpPr>
            <p:spPr bwMode="auto">
              <a:xfrm>
                <a:off x="2256" y="283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2578" name="Oval 47"/>
              <p:cNvSpPr>
                <a:spLocks noChangeArrowheads="1"/>
              </p:cNvSpPr>
              <p:nvPr/>
            </p:nvSpPr>
            <p:spPr bwMode="auto">
              <a:xfrm>
                <a:off x="2319" y="2212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2579" name="Line 48"/>
              <p:cNvSpPr>
                <a:spLocks noChangeShapeType="1"/>
              </p:cNvSpPr>
              <p:nvPr/>
            </p:nvSpPr>
            <p:spPr bwMode="auto">
              <a:xfrm>
                <a:off x="2208" y="302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2580" name="Line 49"/>
              <p:cNvSpPr>
                <a:spLocks noChangeShapeType="1"/>
              </p:cNvSpPr>
              <p:nvPr/>
            </p:nvSpPr>
            <p:spPr bwMode="auto">
              <a:xfrm rot="-3102590">
                <a:off x="2523" y="301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2581" name="Line 50"/>
              <p:cNvSpPr>
                <a:spLocks noChangeShapeType="1"/>
              </p:cNvSpPr>
              <p:nvPr/>
            </p:nvSpPr>
            <p:spPr bwMode="auto">
              <a:xfrm rot="-2471156">
                <a:off x="2490" y="283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2582" name="Line 51"/>
              <p:cNvSpPr>
                <a:spLocks noChangeShapeType="1"/>
              </p:cNvSpPr>
              <p:nvPr/>
            </p:nvSpPr>
            <p:spPr bwMode="auto">
              <a:xfrm rot="19089142" flipH="1">
                <a:off x="2352" y="2688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2583" name="Line 52"/>
              <p:cNvSpPr>
                <a:spLocks noChangeShapeType="1"/>
              </p:cNvSpPr>
              <p:nvPr/>
            </p:nvSpPr>
            <p:spPr bwMode="auto">
              <a:xfrm flipH="1">
                <a:off x="2352" y="2400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2584" name="Line 53"/>
              <p:cNvSpPr>
                <a:spLocks noChangeShapeType="1"/>
              </p:cNvSpPr>
              <p:nvPr/>
            </p:nvSpPr>
            <p:spPr bwMode="auto">
              <a:xfrm rot="-3956429">
                <a:off x="2283" y="2588"/>
                <a:ext cx="9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22585" name="Group 54"/>
              <p:cNvGrpSpPr>
                <a:grpSpLocks/>
              </p:cNvGrpSpPr>
              <p:nvPr/>
            </p:nvGrpSpPr>
            <p:grpSpPr bwMode="auto">
              <a:xfrm>
                <a:off x="2420" y="2394"/>
                <a:ext cx="48" cy="233"/>
                <a:chOff x="2438" y="2400"/>
                <a:chExt cx="48" cy="233"/>
              </a:xfrm>
            </p:grpSpPr>
            <p:sp>
              <p:nvSpPr>
                <p:cNvPr id="22586" name="Line 55"/>
                <p:cNvSpPr>
                  <a:spLocks noChangeShapeType="1"/>
                </p:cNvSpPr>
                <p:nvPr/>
              </p:nvSpPr>
              <p:spPr bwMode="auto">
                <a:xfrm rot="19886577" flipH="1">
                  <a:off x="2438" y="2400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2587" name="Line 56"/>
                <p:cNvSpPr>
                  <a:spLocks noChangeShapeType="1"/>
                </p:cNvSpPr>
                <p:nvPr/>
              </p:nvSpPr>
              <p:spPr bwMode="auto">
                <a:xfrm rot="5271099">
                  <a:off x="2429" y="2584"/>
                  <a:ext cx="86" cy="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grpSp>
          <p:nvGrpSpPr>
            <p:cNvPr id="22547" name="Group 57"/>
            <p:cNvGrpSpPr>
              <a:grpSpLocks/>
            </p:cNvGrpSpPr>
            <p:nvPr/>
          </p:nvGrpSpPr>
          <p:grpSpPr bwMode="auto">
            <a:xfrm>
              <a:off x="4128" y="2926"/>
              <a:ext cx="1248" cy="722"/>
              <a:chOff x="3984" y="2784"/>
              <a:chExt cx="1248" cy="722"/>
            </a:xfrm>
          </p:grpSpPr>
          <p:sp>
            <p:nvSpPr>
              <p:cNvPr id="22552" name="Line 58"/>
              <p:cNvSpPr>
                <a:spLocks noChangeShapeType="1"/>
              </p:cNvSpPr>
              <p:nvPr/>
            </p:nvSpPr>
            <p:spPr bwMode="auto">
              <a:xfrm rot="17720490" flipH="1">
                <a:off x="4301" y="3137"/>
                <a:ext cx="20" cy="32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2553" name="Oval 59"/>
              <p:cNvSpPr>
                <a:spLocks noChangeArrowheads="1"/>
              </p:cNvSpPr>
              <p:nvPr/>
            </p:nvSpPr>
            <p:spPr bwMode="auto">
              <a:xfrm rot="17720490" flipH="1">
                <a:off x="4080" y="3072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grpSp>
            <p:nvGrpSpPr>
              <p:cNvPr id="22554" name="Group 60"/>
              <p:cNvGrpSpPr>
                <a:grpSpLocks/>
              </p:cNvGrpSpPr>
              <p:nvPr/>
            </p:nvGrpSpPr>
            <p:grpSpPr bwMode="auto">
              <a:xfrm rot="-2123586">
                <a:off x="4511" y="3195"/>
                <a:ext cx="309" cy="279"/>
                <a:chOff x="4426" y="3315"/>
                <a:chExt cx="309" cy="279"/>
              </a:xfrm>
            </p:grpSpPr>
            <p:sp>
              <p:nvSpPr>
                <p:cNvPr id="22572" name="Line 61"/>
                <p:cNvSpPr>
                  <a:spLocks noChangeShapeType="1"/>
                </p:cNvSpPr>
                <p:nvPr/>
              </p:nvSpPr>
              <p:spPr bwMode="auto">
                <a:xfrm rot="-1755924">
                  <a:off x="4426" y="3315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2573" name="Line 62"/>
                <p:cNvSpPr>
                  <a:spLocks noChangeShapeType="1"/>
                </p:cNvSpPr>
                <p:nvPr/>
              </p:nvSpPr>
              <p:spPr bwMode="auto">
                <a:xfrm rot="19844076" flipH="1">
                  <a:off x="4643" y="3402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2574" name="Line 63"/>
                <p:cNvSpPr>
                  <a:spLocks noChangeShapeType="1"/>
                </p:cNvSpPr>
                <p:nvPr/>
              </p:nvSpPr>
              <p:spPr bwMode="auto">
                <a:xfrm rot="19844076" flipH="1">
                  <a:off x="4687" y="357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sp>
            <p:nvSpPr>
              <p:cNvPr id="22555" name="Line 64"/>
              <p:cNvSpPr>
                <a:spLocks noChangeShapeType="1"/>
              </p:cNvSpPr>
              <p:nvPr/>
            </p:nvSpPr>
            <p:spPr bwMode="auto">
              <a:xfrm rot="-3879510">
                <a:off x="4254" y="3176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2556" name="Line 65"/>
              <p:cNvSpPr>
                <a:spLocks noChangeShapeType="1"/>
              </p:cNvSpPr>
              <p:nvPr/>
            </p:nvSpPr>
            <p:spPr bwMode="auto">
              <a:xfrm rot="76919" flipH="1">
                <a:off x="4355" y="3255"/>
                <a:ext cx="9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22557" name="Group 66"/>
              <p:cNvGrpSpPr>
                <a:grpSpLocks/>
              </p:cNvGrpSpPr>
              <p:nvPr/>
            </p:nvGrpSpPr>
            <p:grpSpPr bwMode="auto">
              <a:xfrm rot="17720490" flipH="1">
                <a:off x="4260" y="3209"/>
                <a:ext cx="48" cy="233"/>
                <a:chOff x="2438" y="2400"/>
                <a:chExt cx="48" cy="233"/>
              </a:xfrm>
            </p:grpSpPr>
            <p:sp>
              <p:nvSpPr>
                <p:cNvPr id="22570" name="Line 67"/>
                <p:cNvSpPr>
                  <a:spLocks noChangeShapeType="1"/>
                </p:cNvSpPr>
                <p:nvPr/>
              </p:nvSpPr>
              <p:spPr bwMode="auto">
                <a:xfrm rot="19886577" flipH="1">
                  <a:off x="2438" y="2400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2571" name="Line 68"/>
                <p:cNvSpPr>
                  <a:spLocks noChangeShapeType="1"/>
                </p:cNvSpPr>
                <p:nvPr/>
              </p:nvSpPr>
              <p:spPr bwMode="auto">
                <a:xfrm rot="5271099">
                  <a:off x="2429" y="2584"/>
                  <a:ext cx="86" cy="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grpSp>
            <p:nvGrpSpPr>
              <p:cNvPr id="22558" name="Group 69"/>
              <p:cNvGrpSpPr>
                <a:grpSpLocks/>
              </p:cNvGrpSpPr>
              <p:nvPr/>
            </p:nvGrpSpPr>
            <p:grpSpPr bwMode="auto">
              <a:xfrm rot="-2123586">
                <a:off x="4462" y="3227"/>
                <a:ext cx="309" cy="279"/>
                <a:chOff x="4426" y="3315"/>
                <a:chExt cx="309" cy="279"/>
              </a:xfrm>
            </p:grpSpPr>
            <p:sp>
              <p:nvSpPr>
                <p:cNvPr id="22567" name="Line 70"/>
                <p:cNvSpPr>
                  <a:spLocks noChangeShapeType="1"/>
                </p:cNvSpPr>
                <p:nvPr/>
              </p:nvSpPr>
              <p:spPr bwMode="auto">
                <a:xfrm rot="-1755924">
                  <a:off x="4426" y="3315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2568" name="Line 71"/>
                <p:cNvSpPr>
                  <a:spLocks noChangeShapeType="1"/>
                </p:cNvSpPr>
                <p:nvPr/>
              </p:nvSpPr>
              <p:spPr bwMode="auto">
                <a:xfrm rot="19844076" flipH="1">
                  <a:off x="4643" y="3402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2569" name="Line 72"/>
                <p:cNvSpPr>
                  <a:spLocks noChangeShapeType="1"/>
                </p:cNvSpPr>
                <p:nvPr/>
              </p:nvSpPr>
              <p:spPr bwMode="auto">
                <a:xfrm rot="19844076" flipH="1">
                  <a:off x="4687" y="357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sp>
            <p:nvSpPr>
              <p:cNvPr id="22559" name="Line 73"/>
              <p:cNvSpPr>
                <a:spLocks noChangeShapeType="1"/>
              </p:cNvSpPr>
              <p:nvPr/>
            </p:nvSpPr>
            <p:spPr bwMode="auto">
              <a:xfrm>
                <a:off x="3984" y="3120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2560" name="Line 74"/>
              <p:cNvSpPr>
                <a:spLocks noChangeShapeType="1"/>
              </p:cNvSpPr>
              <p:nvPr/>
            </p:nvSpPr>
            <p:spPr bwMode="auto">
              <a:xfrm flipV="1">
                <a:off x="4224" y="3408"/>
                <a:ext cx="38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2561" name="Line 75"/>
              <p:cNvSpPr>
                <a:spLocks noChangeShapeType="1"/>
              </p:cNvSpPr>
              <p:nvPr/>
            </p:nvSpPr>
            <p:spPr bwMode="auto">
              <a:xfrm>
                <a:off x="4608" y="3408"/>
                <a:ext cx="192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22562" name="Group 76"/>
              <p:cNvGrpSpPr>
                <a:grpSpLocks/>
              </p:cNvGrpSpPr>
              <p:nvPr/>
            </p:nvGrpSpPr>
            <p:grpSpPr bwMode="auto">
              <a:xfrm>
                <a:off x="4944" y="2784"/>
                <a:ext cx="288" cy="336"/>
                <a:chOff x="4944" y="2784"/>
                <a:chExt cx="288" cy="384"/>
              </a:xfrm>
            </p:grpSpPr>
            <p:sp>
              <p:nvSpPr>
                <p:cNvPr id="22563" name="Rectangle 77"/>
                <p:cNvSpPr>
                  <a:spLocks noChangeArrowheads="1"/>
                </p:cNvSpPr>
                <p:nvPr/>
              </p:nvSpPr>
              <p:spPr bwMode="auto">
                <a:xfrm>
                  <a:off x="4944" y="2928"/>
                  <a:ext cx="288" cy="24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2564" name="Line 78"/>
                <p:cNvSpPr>
                  <a:spLocks noChangeShapeType="1"/>
                </p:cNvSpPr>
                <p:nvPr/>
              </p:nvSpPr>
              <p:spPr bwMode="auto">
                <a:xfrm>
                  <a:off x="4992" y="2784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22565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5088" y="2784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pic>
              <p:nvPicPr>
                <p:cNvPr id="22566" name="Picture 80" descr="Sunset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65" y="2958"/>
                  <a:ext cx="240" cy="1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2548" name="Line 81"/>
            <p:cNvSpPr>
              <a:spLocks noChangeShapeType="1"/>
            </p:cNvSpPr>
            <p:nvPr/>
          </p:nvSpPr>
          <p:spPr bwMode="auto">
            <a:xfrm flipV="1">
              <a:off x="4578" y="3342"/>
              <a:ext cx="96" cy="48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2549" name="Text Box 82"/>
            <p:cNvSpPr txBox="1">
              <a:spLocks noChangeArrowheads="1"/>
            </p:cNvSpPr>
            <p:nvPr/>
          </p:nvSpPr>
          <p:spPr bwMode="auto">
            <a:xfrm>
              <a:off x="3922" y="3750"/>
              <a:ext cx="31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900">
                  <a:solidFill>
                    <a:schemeClr val="bg2"/>
                  </a:solidFill>
                  <a:latin typeface="Times New Roman" charset="0"/>
                </a:rPr>
                <a:t>96h</a:t>
              </a:r>
            </a:p>
          </p:txBody>
        </p:sp>
        <p:sp>
          <p:nvSpPr>
            <p:cNvPr id="22550" name="Text Box 83"/>
            <p:cNvSpPr txBox="1">
              <a:spLocks noChangeArrowheads="1"/>
            </p:cNvSpPr>
            <p:nvPr/>
          </p:nvSpPr>
          <p:spPr bwMode="auto">
            <a:xfrm>
              <a:off x="5191" y="3744"/>
              <a:ext cx="282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900">
                  <a:solidFill>
                    <a:schemeClr val="bg2"/>
                  </a:solidFill>
                  <a:latin typeface="Times New Roman" charset="0"/>
                </a:rPr>
                <a:t>2w</a:t>
              </a:r>
            </a:p>
          </p:txBody>
        </p:sp>
        <p:sp>
          <p:nvSpPr>
            <p:cNvPr id="22551" name="Text Box 84"/>
            <p:cNvSpPr txBox="1">
              <a:spLocks noChangeArrowheads="1"/>
            </p:cNvSpPr>
            <p:nvPr/>
          </p:nvSpPr>
          <p:spPr bwMode="auto">
            <a:xfrm>
              <a:off x="3214" y="1824"/>
              <a:ext cx="160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350">
                <a:latin typeface="Tahoma" charset="0"/>
              </a:endParaRPr>
            </a:p>
            <a:p>
              <a:endParaRPr lang="en-US" sz="1350">
                <a:latin typeface="Tahoma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 flipV="1">
            <a:off x="2343150" y="1429941"/>
            <a:ext cx="1645444" cy="6512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 flipH="1" flipV="1">
            <a:off x="5212557" y="1429941"/>
            <a:ext cx="1645444" cy="6512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V="1">
            <a:off x="3817144" y="1544241"/>
            <a:ext cx="526256" cy="5488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H="1" flipV="1">
            <a:off x="4857751" y="1544241"/>
            <a:ext cx="526256" cy="5488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3943350" y="1201341"/>
            <a:ext cx="1314450" cy="342900"/>
          </a:xfrm>
          <a:prstGeom prst="ellipse">
            <a:avLst/>
          </a:prstGeom>
          <a:solidFill>
            <a:srgbClr val="FFFC8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045744" y="1252538"/>
            <a:ext cx="109517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b="1">
                <a:solidFill>
                  <a:schemeClr val="bg2"/>
                </a:solidFill>
                <a:latin typeface="+mn-lt"/>
              </a:rPr>
              <a:t>335 Randomized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514475" y="2084785"/>
            <a:ext cx="1257300" cy="831056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485901" y="2087166"/>
            <a:ext cx="114538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900" b="1" dirty="0">
                <a:solidFill>
                  <a:schemeClr val="bg2"/>
                </a:solidFill>
                <a:latin typeface="+mn-lt"/>
              </a:rPr>
              <a:t>Control Group </a:t>
            </a:r>
          </a:p>
          <a:p>
            <a:pPr algn="ctr" eaLnBrk="1" hangingPunct="1"/>
            <a:r>
              <a:rPr lang="en-US" sz="900" b="1" dirty="0">
                <a:solidFill>
                  <a:schemeClr val="bg2"/>
                </a:solidFill>
                <a:latin typeface="+mn-lt"/>
              </a:rPr>
              <a:t>73</a:t>
            </a:r>
          </a:p>
          <a:p>
            <a:pPr algn="ctr" eaLnBrk="1" hangingPunct="1"/>
            <a:endParaRPr lang="en-US" sz="900" b="1" dirty="0">
              <a:solidFill>
                <a:schemeClr val="bg2"/>
              </a:solidFill>
              <a:latin typeface="+mn-lt"/>
            </a:endParaRPr>
          </a:p>
          <a:p>
            <a:pPr algn="ctr" eaLnBrk="1" hangingPunct="1"/>
            <a:r>
              <a:rPr lang="en-US" sz="900" b="1" dirty="0">
                <a:solidFill>
                  <a:schemeClr val="bg2"/>
                </a:solidFill>
                <a:latin typeface="+mn-lt"/>
              </a:rPr>
              <a:t>Inactivity</a:t>
            </a:r>
          </a:p>
          <a:p>
            <a:pPr algn="ctr" eaLnBrk="1" hangingPunct="1"/>
            <a:endParaRPr lang="en-US" sz="9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3157538" y="2085975"/>
            <a:ext cx="1257300" cy="829866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3090794" y="1897377"/>
            <a:ext cx="1371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900" b="1" dirty="0">
                <a:solidFill>
                  <a:schemeClr val="bg2"/>
                </a:solidFill>
                <a:latin typeface="+mn-lt"/>
              </a:rPr>
              <a:t>Low-Amount/Moderate Intensity Group</a:t>
            </a:r>
          </a:p>
          <a:p>
            <a:pPr algn="ctr" eaLnBrk="1" hangingPunct="1"/>
            <a:r>
              <a:rPr lang="en-US" sz="900" b="1" dirty="0">
                <a:solidFill>
                  <a:schemeClr val="bg2"/>
                </a:solidFill>
                <a:latin typeface="+mn-lt"/>
              </a:rPr>
              <a:t>73</a:t>
            </a:r>
          </a:p>
          <a:p>
            <a:pPr algn="ctr" eaLnBrk="1" hangingPunct="1"/>
            <a:r>
              <a:rPr lang="en-US" sz="900" b="1" dirty="0">
                <a:solidFill>
                  <a:schemeClr val="bg2"/>
                </a:solidFill>
                <a:latin typeface="+mn-lt"/>
              </a:rPr>
              <a:t>1200 kcal/week </a:t>
            </a:r>
          </a:p>
          <a:p>
            <a:pPr algn="ctr" eaLnBrk="1" hangingPunct="1"/>
            <a:r>
              <a:rPr lang="en-US" sz="900" b="1" i="1" dirty="0">
                <a:solidFill>
                  <a:schemeClr val="bg2"/>
                </a:solidFill>
                <a:latin typeface="+mn-lt"/>
              </a:rPr>
              <a:t>or</a:t>
            </a:r>
            <a:r>
              <a:rPr lang="en-US" sz="900" b="1" dirty="0">
                <a:solidFill>
                  <a:schemeClr val="bg2"/>
                </a:solidFill>
                <a:latin typeface="+mn-lt"/>
              </a:rPr>
              <a:t> 12 miles/week</a:t>
            </a:r>
          </a:p>
          <a:p>
            <a:pPr algn="ctr" eaLnBrk="1" hangingPunct="1"/>
            <a:r>
              <a:rPr lang="en-US" sz="900" b="1" dirty="0">
                <a:solidFill>
                  <a:schemeClr val="bg2"/>
                </a:solidFill>
                <a:latin typeface="+mn-lt"/>
              </a:rPr>
              <a:t>at 40-55% VO</a:t>
            </a:r>
            <a:r>
              <a:rPr lang="en-US" sz="900" b="1" baseline="-25000" dirty="0">
                <a:solidFill>
                  <a:schemeClr val="bg2"/>
                </a:solidFill>
                <a:latin typeface="+mn-lt"/>
              </a:rPr>
              <a:t>2</a:t>
            </a:r>
            <a:r>
              <a:rPr lang="en-US" sz="900" b="1" dirty="0">
                <a:solidFill>
                  <a:schemeClr val="bg2"/>
                </a:solidFill>
                <a:latin typeface="+mn-lt"/>
              </a:rPr>
              <a:t> max</a:t>
            </a:r>
          </a:p>
          <a:p>
            <a:pPr algn="ctr" eaLnBrk="1" hangingPunct="1"/>
            <a:endParaRPr lang="en-US" sz="9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4785122" y="2085975"/>
            <a:ext cx="1257300" cy="829866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4719569" y="2030016"/>
            <a:ext cx="125386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2"/>
                </a:solidFill>
                <a:latin typeface="+mn-lt"/>
              </a:rPr>
              <a:t>Low-Amount/High</a:t>
            </a:r>
          </a:p>
          <a:p>
            <a:pPr algn="ctr" eaLnBrk="1" hangingPunct="1"/>
            <a:r>
              <a:rPr lang="en-US" sz="900" b="1">
                <a:solidFill>
                  <a:schemeClr val="bg2"/>
                </a:solidFill>
                <a:latin typeface="+mn-lt"/>
              </a:rPr>
              <a:t>Intensity Group</a:t>
            </a:r>
          </a:p>
          <a:p>
            <a:pPr algn="ctr" eaLnBrk="1" hangingPunct="1"/>
            <a:r>
              <a:rPr lang="en-US" sz="900" b="1">
                <a:solidFill>
                  <a:schemeClr val="bg2"/>
                </a:solidFill>
                <a:latin typeface="+mn-lt"/>
              </a:rPr>
              <a:t>103</a:t>
            </a:r>
          </a:p>
          <a:p>
            <a:pPr algn="ctr" eaLnBrk="1" hangingPunct="1"/>
            <a:r>
              <a:rPr lang="en-US" sz="900" b="1">
                <a:solidFill>
                  <a:schemeClr val="bg2"/>
                </a:solidFill>
                <a:latin typeface="+mn-lt"/>
              </a:rPr>
              <a:t>1200 kcal/week </a:t>
            </a:r>
          </a:p>
          <a:p>
            <a:pPr algn="ctr" eaLnBrk="1" hangingPunct="1"/>
            <a:r>
              <a:rPr lang="en-US" sz="900" b="1" i="1">
                <a:solidFill>
                  <a:schemeClr val="bg2"/>
                </a:solidFill>
                <a:latin typeface="+mn-lt"/>
              </a:rPr>
              <a:t>or</a:t>
            </a:r>
            <a:r>
              <a:rPr lang="en-US" sz="900" b="1">
                <a:solidFill>
                  <a:schemeClr val="bg2"/>
                </a:solidFill>
                <a:latin typeface="+mn-lt"/>
              </a:rPr>
              <a:t> 12 miles/week</a:t>
            </a:r>
            <a:r>
              <a:rPr lang="en-US" sz="900" b="1">
                <a:latin typeface="+mn-lt"/>
              </a:rPr>
              <a:t> </a:t>
            </a:r>
            <a:endParaRPr lang="en-US" sz="900" b="1">
              <a:solidFill>
                <a:schemeClr val="bg2"/>
              </a:solidFill>
              <a:latin typeface="+mn-lt"/>
            </a:endParaRPr>
          </a:p>
          <a:p>
            <a:pPr algn="ctr" eaLnBrk="1" hangingPunct="1"/>
            <a:r>
              <a:rPr lang="en-US" sz="900" b="1">
                <a:solidFill>
                  <a:schemeClr val="bg2"/>
                </a:solidFill>
                <a:latin typeface="+mn-lt"/>
              </a:rPr>
              <a:t> at 65-80% VO</a:t>
            </a:r>
            <a:r>
              <a:rPr lang="en-US" sz="900" b="1" baseline="-25000">
                <a:solidFill>
                  <a:schemeClr val="bg2"/>
                </a:solidFill>
                <a:latin typeface="+mn-lt"/>
              </a:rPr>
              <a:t>2</a:t>
            </a:r>
            <a:r>
              <a:rPr lang="en-US" sz="900" b="1">
                <a:solidFill>
                  <a:schemeClr val="bg2"/>
                </a:solidFill>
                <a:latin typeface="+mn-lt"/>
              </a:rPr>
              <a:t> max</a:t>
            </a:r>
          </a:p>
          <a:p>
            <a:pPr algn="ctr" eaLnBrk="1" hangingPunct="1"/>
            <a:r>
              <a:rPr lang="en-US" sz="900" b="1">
                <a:solidFill>
                  <a:schemeClr val="bg2"/>
                </a:solidFill>
                <a:latin typeface="+mn-lt"/>
              </a:rPr>
              <a:t> 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6428185" y="2085975"/>
            <a:ext cx="1257300" cy="829866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6405494" y="2030016"/>
            <a:ext cx="125386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900" b="1">
                <a:solidFill>
                  <a:schemeClr val="bg2"/>
                </a:solidFill>
                <a:latin typeface="+mn-lt"/>
              </a:rPr>
              <a:t>High-Amount/ High</a:t>
            </a:r>
          </a:p>
          <a:p>
            <a:pPr algn="ctr" eaLnBrk="1" hangingPunct="1"/>
            <a:r>
              <a:rPr lang="en-US" sz="900" b="1">
                <a:solidFill>
                  <a:schemeClr val="bg2"/>
                </a:solidFill>
                <a:latin typeface="+mn-lt"/>
              </a:rPr>
              <a:t>Intensity Group</a:t>
            </a:r>
          </a:p>
          <a:p>
            <a:pPr algn="ctr" eaLnBrk="1" hangingPunct="1"/>
            <a:r>
              <a:rPr lang="en-US" sz="900" b="1">
                <a:solidFill>
                  <a:schemeClr val="bg2"/>
                </a:solidFill>
                <a:latin typeface="+mn-lt"/>
              </a:rPr>
              <a:t>86</a:t>
            </a:r>
          </a:p>
          <a:p>
            <a:pPr algn="ctr"/>
            <a:r>
              <a:rPr lang="en-US" sz="900" b="1">
                <a:solidFill>
                  <a:schemeClr val="bg2"/>
                </a:solidFill>
                <a:latin typeface="+mn-lt"/>
              </a:rPr>
              <a:t>2000 kcal/week</a:t>
            </a:r>
          </a:p>
          <a:p>
            <a:pPr algn="ctr"/>
            <a:r>
              <a:rPr lang="en-US" sz="900" b="1" i="1">
                <a:solidFill>
                  <a:schemeClr val="bg2"/>
                </a:solidFill>
                <a:latin typeface="+mn-lt"/>
              </a:rPr>
              <a:t>or</a:t>
            </a:r>
            <a:r>
              <a:rPr lang="en-US" sz="900" b="1">
                <a:solidFill>
                  <a:schemeClr val="bg2"/>
                </a:solidFill>
                <a:latin typeface="+mn-lt"/>
              </a:rPr>
              <a:t> 20 miles/week</a:t>
            </a:r>
          </a:p>
          <a:p>
            <a:pPr algn="ctr"/>
            <a:r>
              <a:rPr lang="en-US" sz="900" b="1">
                <a:solidFill>
                  <a:schemeClr val="bg2"/>
                </a:solidFill>
                <a:latin typeface="+mn-lt"/>
              </a:rPr>
              <a:t> at 65-80% VO</a:t>
            </a:r>
            <a:r>
              <a:rPr lang="en-US" sz="900" b="1" baseline="-25000">
                <a:solidFill>
                  <a:schemeClr val="bg2"/>
                </a:solidFill>
                <a:latin typeface="+mn-lt"/>
              </a:rPr>
              <a:t>2</a:t>
            </a:r>
            <a:r>
              <a:rPr lang="en-US" sz="900" b="1">
                <a:solidFill>
                  <a:schemeClr val="bg2"/>
                </a:solidFill>
                <a:latin typeface="+mn-lt"/>
              </a:rPr>
              <a:t> max</a:t>
            </a:r>
          </a:p>
          <a:p>
            <a:pPr algn="ctr"/>
            <a:r>
              <a:rPr lang="en-US" sz="900" b="1">
                <a:solidFill>
                  <a:schemeClr val="bg2"/>
                </a:solidFill>
                <a:latin typeface="+mn-lt"/>
              </a:rPr>
              <a:t> </a:t>
            </a:r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1371600" y="4457700"/>
            <a:ext cx="6229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3543300" y="4457701"/>
            <a:ext cx="90120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50">
                <a:solidFill>
                  <a:srgbClr val="FFFC8D"/>
                </a:solidFill>
                <a:latin typeface="Tahoma" charset="0"/>
              </a:rPr>
              <a:t>6 months</a:t>
            </a:r>
          </a:p>
          <a:p>
            <a:r>
              <a:rPr lang="en-US" sz="1350">
                <a:solidFill>
                  <a:srgbClr val="FFFC8D"/>
                </a:solidFill>
                <a:latin typeface="Tahoma" charset="0"/>
              </a:rPr>
              <a:t> Training</a:t>
            </a:r>
          </a:p>
        </p:txBody>
      </p:sp>
      <p:grpSp>
        <p:nvGrpSpPr>
          <p:cNvPr id="24594" name="Group 18"/>
          <p:cNvGrpSpPr>
            <a:grpSpLocks/>
          </p:cNvGrpSpPr>
          <p:nvPr/>
        </p:nvGrpSpPr>
        <p:grpSpPr bwMode="auto">
          <a:xfrm>
            <a:off x="1371600" y="3257550"/>
            <a:ext cx="6278166" cy="1708547"/>
            <a:chOff x="192" y="2880"/>
            <a:chExt cx="5273" cy="1435"/>
          </a:xfrm>
        </p:grpSpPr>
        <p:sp>
          <p:nvSpPr>
            <p:cNvPr id="24597" name="AutoShape 19"/>
            <p:cNvSpPr>
              <a:spLocks noChangeArrowheads="1"/>
            </p:cNvSpPr>
            <p:nvPr/>
          </p:nvSpPr>
          <p:spPr bwMode="auto">
            <a:xfrm>
              <a:off x="192" y="3724"/>
              <a:ext cx="240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FFFC8D"/>
                </a:solidFill>
              </a:endParaRPr>
            </a:p>
          </p:txBody>
        </p:sp>
        <p:sp>
          <p:nvSpPr>
            <p:cNvPr id="24598" name="Text Box 20"/>
            <p:cNvSpPr txBox="1">
              <a:spLocks noChangeArrowheads="1"/>
            </p:cNvSpPr>
            <p:nvPr/>
          </p:nvSpPr>
          <p:spPr bwMode="auto">
            <a:xfrm>
              <a:off x="470" y="3888"/>
              <a:ext cx="784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350" dirty="0">
                  <a:solidFill>
                    <a:srgbClr val="FFFC8D"/>
                  </a:solidFill>
                  <a:latin typeface="Tahoma" charset="0"/>
                </a:rPr>
                <a:t>3 months</a:t>
              </a:r>
            </a:p>
            <a:p>
              <a:r>
                <a:rPr lang="en-US" sz="1350" dirty="0">
                  <a:solidFill>
                    <a:srgbClr val="FFFC8D"/>
                  </a:solidFill>
                  <a:latin typeface="Tahoma" charset="0"/>
                </a:rPr>
                <a:t> Ramp-up</a:t>
              </a:r>
            </a:p>
          </p:txBody>
        </p:sp>
        <p:sp>
          <p:nvSpPr>
            <p:cNvPr id="24599" name="Text Box 21"/>
            <p:cNvSpPr txBox="1">
              <a:spLocks noChangeArrowheads="1"/>
            </p:cNvSpPr>
            <p:nvPr/>
          </p:nvSpPr>
          <p:spPr bwMode="auto">
            <a:xfrm>
              <a:off x="3792" y="3916"/>
              <a:ext cx="13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350" dirty="0">
                  <a:solidFill>
                    <a:srgbClr val="FFFC8D"/>
                  </a:solidFill>
                  <a:latin typeface="Tahoma" charset="0"/>
                </a:rPr>
                <a:t>2 weeks Detraining</a:t>
              </a:r>
            </a:p>
          </p:txBody>
        </p:sp>
        <p:sp>
          <p:nvSpPr>
            <p:cNvPr id="24600" name="AutoShape 22"/>
            <p:cNvSpPr>
              <a:spLocks noChangeArrowheads="1"/>
            </p:cNvSpPr>
            <p:nvPr/>
          </p:nvSpPr>
          <p:spPr bwMode="auto">
            <a:xfrm>
              <a:off x="3408" y="3724"/>
              <a:ext cx="240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750">
                <a:solidFill>
                  <a:srgbClr val="FFFC8D"/>
                </a:solidFill>
                <a:latin typeface="Times New Roman" charset="0"/>
              </a:endParaRPr>
            </a:p>
          </p:txBody>
        </p:sp>
        <p:sp>
          <p:nvSpPr>
            <p:cNvPr id="24601" name="AutoShape 23"/>
            <p:cNvSpPr>
              <a:spLocks noChangeArrowheads="1"/>
            </p:cNvSpPr>
            <p:nvPr/>
          </p:nvSpPr>
          <p:spPr bwMode="auto">
            <a:xfrm>
              <a:off x="3936" y="3724"/>
              <a:ext cx="240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900">
                <a:solidFill>
                  <a:srgbClr val="FFFC8D"/>
                </a:solidFill>
                <a:latin typeface="Times New Roman" charset="0"/>
              </a:endParaRPr>
            </a:p>
          </p:txBody>
        </p:sp>
        <p:sp>
          <p:nvSpPr>
            <p:cNvPr id="24602" name="AutoShape 24"/>
            <p:cNvSpPr>
              <a:spLocks noChangeArrowheads="1"/>
            </p:cNvSpPr>
            <p:nvPr/>
          </p:nvSpPr>
          <p:spPr bwMode="auto">
            <a:xfrm>
              <a:off x="5184" y="3724"/>
              <a:ext cx="240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FFFC8D"/>
                </a:solidFill>
              </a:endParaRPr>
            </a:p>
          </p:txBody>
        </p:sp>
        <p:sp>
          <p:nvSpPr>
            <p:cNvPr id="24603" name="Text Box 25"/>
            <p:cNvSpPr txBox="1">
              <a:spLocks noChangeArrowheads="1"/>
            </p:cNvSpPr>
            <p:nvPr/>
          </p:nvSpPr>
          <p:spPr bwMode="auto">
            <a:xfrm>
              <a:off x="3398" y="3743"/>
              <a:ext cx="30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900">
                  <a:solidFill>
                    <a:srgbClr val="FFFC8D"/>
                  </a:solidFill>
                  <a:latin typeface="Times New Roman" charset="0"/>
                </a:rPr>
                <a:t>24h</a:t>
              </a:r>
            </a:p>
          </p:txBody>
        </p:sp>
        <p:sp>
          <p:nvSpPr>
            <p:cNvPr id="24604" name="Line 26"/>
            <p:cNvSpPr>
              <a:spLocks noChangeShapeType="1"/>
            </p:cNvSpPr>
            <p:nvPr/>
          </p:nvSpPr>
          <p:spPr bwMode="auto">
            <a:xfrm>
              <a:off x="1392" y="37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C8D"/>
                </a:solidFill>
              </a:endParaRPr>
            </a:p>
          </p:txBody>
        </p:sp>
        <p:sp>
          <p:nvSpPr>
            <p:cNvPr id="24605" name="Line 27"/>
            <p:cNvSpPr>
              <a:spLocks noChangeShapeType="1"/>
            </p:cNvSpPr>
            <p:nvPr/>
          </p:nvSpPr>
          <p:spPr bwMode="auto">
            <a:xfrm>
              <a:off x="3408" y="37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C8D"/>
                </a:solidFill>
              </a:endParaRPr>
            </a:p>
          </p:txBody>
        </p:sp>
        <p:grpSp>
          <p:nvGrpSpPr>
            <p:cNvPr id="24606" name="Group 28"/>
            <p:cNvGrpSpPr>
              <a:grpSpLocks/>
            </p:cNvGrpSpPr>
            <p:nvPr/>
          </p:nvGrpSpPr>
          <p:grpSpPr bwMode="auto">
            <a:xfrm flipH="1">
              <a:off x="2064" y="3029"/>
              <a:ext cx="576" cy="787"/>
              <a:chOff x="3046" y="2157"/>
              <a:chExt cx="576" cy="787"/>
            </a:xfrm>
          </p:grpSpPr>
          <p:sp>
            <p:nvSpPr>
              <p:cNvPr id="24648" name="Line 29"/>
              <p:cNvSpPr>
                <a:spLocks noChangeShapeType="1"/>
              </p:cNvSpPr>
              <p:nvPr/>
            </p:nvSpPr>
            <p:spPr bwMode="auto">
              <a:xfrm>
                <a:off x="3331" y="2304"/>
                <a:ext cx="20" cy="32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C8D"/>
                  </a:solidFill>
                </a:endParaRPr>
              </a:p>
            </p:txBody>
          </p:sp>
          <p:sp>
            <p:nvSpPr>
              <p:cNvPr id="24649" name="Line 30"/>
              <p:cNvSpPr>
                <a:spLocks noChangeShapeType="1"/>
              </p:cNvSpPr>
              <p:nvPr/>
            </p:nvSpPr>
            <p:spPr bwMode="auto">
              <a:xfrm flipH="1">
                <a:off x="3216" y="2630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C8D"/>
                  </a:solidFill>
                </a:endParaRPr>
              </a:p>
            </p:txBody>
          </p:sp>
          <p:sp>
            <p:nvSpPr>
              <p:cNvPr id="24650" name="Oval 31"/>
              <p:cNvSpPr>
                <a:spLocks noChangeArrowheads="1"/>
              </p:cNvSpPr>
              <p:nvPr/>
            </p:nvSpPr>
            <p:spPr bwMode="auto">
              <a:xfrm>
                <a:off x="3244" y="2157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FFFC8D"/>
                  </a:solidFill>
                </a:endParaRPr>
              </a:p>
            </p:txBody>
          </p:sp>
          <p:sp>
            <p:nvSpPr>
              <p:cNvPr id="24651" name="Line 32"/>
              <p:cNvSpPr>
                <a:spLocks noChangeShapeType="1"/>
              </p:cNvSpPr>
              <p:nvPr/>
            </p:nvSpPr>
            <p:spPr bwMode="auto">
              <a:xfrm rot="2519128">
                <a:off x="3152" y="275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C8D"/>
                  </a:solidFill>
                </a:endParaRPr>
              </a:p>
            </p:txBody>
          </p:sp>
          <p:sp>
            <p:nvSpPr>
              <p:cNvPr id="24652" name="Line 33"/>
              <p:cNvSpPr>
                <a:spLocks noChangeShapeType="1"/>
              </p:cNvSpPr>
              <p:nvPr/>
            </p:nvSpPr>
            <p:spPr bwMode="auto">
              <a:xfrm rot="897627">
                <a:off x="3046" y="2915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C8D"/>
                  </a:solidFill>
                </a:endParaRPr>
              </a:p>
            </p:txBody>
          </p:sp>
          <p:sp>
            <p:nvSpPr>
              <p:cNvPr id="24653" name="Line 34"/>
              <p:cNvSpPr>
                <a:spLocks noChangeShapeType="1"/>
              </p:cNvSpPr>
              <p:nvPr/>
            </p:nvSpPr>
            <p:spPr bwMode="auto">
              <a:xfrm rot="15156538" flipH="1">
                <a:off x="3597" y="2784"/>
                <a:ext cx="48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C8D"/>
                  </a:solidFill>
                </a:endParaRPr>
              </a:p>
            </p:txBody>
          </p:sp>
          <p:sp>
            <p:nvSpPr>
              <p:cNvPr id="24654" name="Line 35"/>
              <p:cNvSpPr>
                <a:spLocks noChangeShapeType="1"/>
              </p:cNvSpPr>
              <p:nvPr/>
            </p:nvSpPr>
            <p:spPr bwMode="auto">
              <a:xfrm rot="-5812028">
                <a:off x="3518" y="2683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C8D"/>
                  </a:solidFill>
                </a:endParaRPr>
              </a:p>
            </p:txBody>
          </p:sp>
          <p:sp>
            <p:nvSpPr>
              <p:cNvPr id="24655" name="Line 36"/>
              <p:cNvSpPr>
                <a:spLocks noChangeShapeType="1"/>
              </p:cNvSpPr>
              <p:nvPr/>
            </p:nvSpPr>
            <p:spPr bwMode="auto">
              <a:xfrm rot="17816589" flipH="1">
                <a:off x="3312" y="2630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C8D"/>
                  </a:solidFill>
                </a:endParaRPr>
              </a:p>
            </p:txBody>
          </p:sp>
          <p:sp>
            <p:nvSpPr>
              <p:cNvPr id="24656" name="Line 37"/>
              <p:cNvSpPr>
                <a:spLocks noChangeShapeType="1"/>
              </p:cNvSpPr>
              <p:nvPr/>
            </p:nvSpPr>
            <p:spPr bwMode="auto">
              <a:xfrm rot="1015650" flipH="1">
                <a:off x="3238" y="2352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C8D"/>
                  </a:solidFill>
                </a:endParaRPr>
              </a:p>
            </p:txBody>
          </p:sp>
          <p:sp>
            <p:nvSpPr>
              <p:cNvPr id="24657" name="Line 38"/>
              <p:cNvSpPr>
                <a:spLocks noChangeShapeType="1"/>
              </p:cNvSpPr>
              <p:nvPr/>
            </p:nvSpPr>
            <p:spPr bwMode="auto">
              <a:xfrm>
                <a:off x="3114" y="2535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C8D"/>
                  </a:solidFill>
                </a:endParaRPr>
              </a:p>
            </p:txBody>
          </p:sp>
          <p:grpSp>
            <p:nvGrpSpPr>
              <p:cNvPr id="24658" name="Group 39"/>
              <p:cNvGrpSpPr>
                <a:grpSpLocks/>
              </p:cNvGrpSpPr>
              <p:nvPr/>
            </p:nvGrpSpPr>
            <p:grpSpPr bwMode="auto">
              <a:xfrm>
                <a:off x="3331" y="2390"/>
                <a:ext cx="144" cy="178"/>
                <a:chOff x="3360" y="2390"/>
                <a:chExt cx="144" cy="178"/>
              </a:xfrm>
            </p:grpSpPr>
            <p:sp>
              <p:nvSpPr>
                <p:cNvPr id="24659" name="Line 40"/>
                <p:cNvSpPr>
                  <a:spLocks noChangeShapeType="1"/>
                </p:cNvSpPr>
                <p:nvPr/>
              </p:nvSpPr>
              <p:spPr bwMode="auto">
                <a:xfrm rot="18870612" flipH="1">
                  <a:off x="3408" y="2342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srgbClr val="FFFC8D"/>
                    </a:solidFill>
                  </a:endParaRPr>
                </a:p>
              </p:txBody>
            </p:sp>
            <p:sp>
              <p:nvSpPr>
                <p:cNvPr id="24660" name="Line 41"/>
                <p:cNvSpPr>
                  <a:spLocks noChangeShapeType="1"/>
                </p:cNvSpPr>
                <p:nvPr/>
              </p:nvSpPr>
              <p:spPr bwMode="auto">
                <a:xfrm rot="7786635" flipH="1">
                  <a:off x="3392" y="2512"/>
                  <a:ext cx="98" cy="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srgbClr val="FFFC8D"/>
                    </a:solidFill>
                  </a:endParaRPr>
                </a:p>
              </p:txBody>
            </p:sp>
          </p:grpSp>
        </p:grpSp>
        <p:grpSp>
          <p:nvGrpSpPr>
            <p:cNvPr id="24607" name="Group 42"/>
            <p:cNvGrpSpPr>
              <a:grpSpLocks/>
            </p:cNvGrpSpPr>
            <p:nvPr/>
          </p:nvGrpSpPr>
          <p:grpSpPr bwMode="auto">
            <a:xfrm flipH="1">
              <a:off x="768" y="3008"/>
              <a:ext cx="339" cy="830"/>
              <a:chOff x="2208" y="2212"/>
              <a:chExt cx="339" cy="830"/>
            </a:xfrm>
          </p:grpSpPr>
          <p:sp>
            <p:nvSpPr>
              <p:cNvPr id="24635" name="Line 43"/>
              <p:cNvSpPr>
                <a:spLocks noChangeShapeType="1"/>
              </p:cNvSpPr>
              <p:nvPr/>
            </p:nvSpPr>
            <p:spPr bwMode="auto">
              <a:xfrm>
                <a:off x="2400" y="2361"/>
                <a:ext cx="20" cy="32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C8D"/>
                  </a:solidFill>
                </a:endParaRPr>
              </a:p>
            </p:txBody>
          </p:sp>
          <p:sp>
            <p:nvSpPr>
              <p:cNvPr id="24636" name="Line 44"/>
              <p:cNvSpPr>
                <a:spLocks noChangeShapeType="1"/>
              </p:cNvSpPr>
              <p:nvPr/>
            </p:nvSpPr>
            <p:spPr bwMode="auto">
              <a:xfrm flipH="1">
                <a:off x="2256" y="2688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C8D"/>
                  </a:solidFill>
                </a:endParaRPr>
              </a:p>
            </p:txBody>
          </p:sp>
          <p:sp>
            <p:nvSpPr>
              <p:cNvPr id="24637" name="Line 45"/>
              <p:cNvSpPr>
                <a:spLocks noChangeShapeType="1"/>
              </p:cNvSpPr>
              <p:nvPr/>
            </p:nvSpPr>
            <p:spPr bwMode="auto">
              <a:xfrm>
                <a:off x="2256" y="283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C8D"/>
                  </a:solidFill>
                </a:endParaRPr>
              </a:p>
            </p:txBody>
          </p:sp>
          <p:sp>
            <p:nvSpPr>
              <p:cNvPr id="24638" name="Oval 46"/>
              <p:cNvSpPr>
                <a:spLocks noChangeArrowheads="1"/>
              </p:cNvSpPr>
              <p:nvPr/>
            </p:nvSpPr>
            <p:spPr bwMode="auto">
              <a:xfrm>
                <a:off x="2319" y="2212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FFFC8D"/>
                  </a:solidFill>
                </a:endParaRPr>
              </a:p>
            </p:txBody>
          </p:sp>
          <p:sp>
            <p:nvSpPr>
              <p:cNvPr id="24639" name="Line 47"/>
              <p:cNvSpPr>
                <a:spLocks noChangeShapeType="1"/>
              </p:cNvSpPr>
              <p:nvPr/>
            </p:nvSpPr>
            <p:spPr bwMode="auto">
              <a:xfrm>
                <a:off x="2208" y="302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C8D"/>
                  </a:solidFill>
                </a:endParaRPr>
              </a:p>
            </p:txBody>
          </p:sp>
          <p:sp>
            <p:nvSpPr>
              <p:cNvPr id="24640" name="Line 48"/>
              <p:cNvSpPr>
                <a:spLocks noChangeShapeType="1"/>
              </p:cNvSpPr>
              <p:nvPr/>
            </p:nvSpPr>
            <p:spPr bwMode="auto">
              <a:xfrm rot="-3102590">
                <a:off x="2523" y="301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C8D"/>
                  </a:solidFill>
                </a:endParaRPr>
              </a:p>
            </p:txBody>
          </p:sp>
          <p:sp>
            <p:nvSpPr>
              <p:cNvPr id="24641" name="Line 49"/>
              <p:cNvSpPr>
                <a:spLocks noChangeShapeType="1"/>
              </p:cNvSpPr>
              <p:nvPr/>
            </p:nvSpPr>
            <p:spPr bwMode="auto">
              <a:xfrm rot="-2471156">
                <a:off x="2490" y="283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C8D"/>
                  </a:solidFill>
                </a:endParaRPr>
              </a:p>
            </p:txBody>
          </p:sp>
          <p:sp>
            <p:nvSpPr>
              <p:cNvPr id="24642" name="Line 50"/>
              <p:cNvSpPr>
                <a:spLocks noChangeShapeType="1"/>
              </p:cNvSpPr>
              <p:nvPr/>
            </p:nvSpPr>
            <p:spPr bwMode="auto">
              <a:xfrm rot="19089142" flipH="1">
                <a:off x="2352" y="2688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C8D"/>
                  </a:solidFill>
                </a:endParaRPr>
              </a:p>
            </p:txBody>
          </p:sp>
          <p:sp>
            <p:nvSpPr>
              <p:cNvPr id="24643" name="Line 51"/>
              <p:cNvSpPr>
                <a:spLocks noChangeShapeType="1"/>
              </p:cNvSpPr>
              <p:nvPr/>
            </p:nvSpPr>
            <p:spPr bwMode="auto">
              <a:xfrm flipH="1">
                <a:off x="2352" y="2400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C8D"/>
                  </a:solidFill>
                </a:endParaRPr>
              </a:p>
            </p:txBody>
          </p:sp>
          <p:sp>
            <p:nvSpPr>
              <p:cNvPr id="24644" name="Line 52"/>
              <p:cNvSpPr>
                <a:spLocks noChangeShapeType="1"/>
              </p:cNvSpPr>
              <p:nvPr/>
            </p:nvSpPr>
            <p:spPr bwMode="auto">
              <a:xfrm rot="-3956429">
                <a:off x="2283" y="2588"/>
                <a:ext cx="9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C8D"/>
                  </a:solidFill>
                </a:endParaRPr>
              </a:p>
            </p:txBody>
          </p:sp>
          <p:grpSp>
            <p:nvGrpSpPr>
              <p:cNvPr id="24645" name="Group 53"/>
              <p:cNvGrpSpPr>
                <a:grpSpLocks/>
              </p:cNvGrpSpPr>
              <p:nvPr/>
            </p:nvGrpSpPr>
            <p:grpSpPr bwMode="auto">
              <a:xfrm>
                <a:off x="2420" y="2394"/>
                <a:ext cx="48" cy="233"/>
                <a:chOff x="2438" y="2400"/>
                <a:chExt cx="48" cy="233"/>
              </a:xfrm>
            </p:grpSpPr>
            <p:sp>
              <p:nvSpPr>
                <p:cNvPr id="24646" name="Line 54"/>
                <p:cNvSpPr>
                  <a:spLocks noChangeShapeType="1"/>
                </p:cNvSpPr>
                <p:nvPr/>
              </p:nvSpPr>
              <p:spPr bwMode="auto">
                <a:xfrm rot="19886577" flipH="1">
                  <a:off x="2438" y="2400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srgbClr val="FFFC8D"/>
                    </a:solidFill>
                  </a:endParaRPr>
                </a:p>
              </p:txBody>
            </p:sp>
            <p:sp>
              <p:nvSpPr>
                <p:cNvPr id="24647" name="Line 55"/>
                <p:cNvSpPr>
                  <a:spLocks noChangeShapeType="1"/>
                </p:cNvSpPr>
                <p:nvPr/>
              </p:nvSpPr>
              <p:spPr bwMode="auto">
                <a:xfrm rot="5271099">
                  <a:off x="2429" y="2584"/>
                  <a:ext cx="86" cy="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srgbClr val="FFFC8D"/>
                    </a:solidFill>
                  </a:endParaRPr>
                </a:p>
              </p:txBody>
            </p:sp>
          </p:grpSp>
        </p:grpSp>
        <p:grpSp>
          <p:nvGrpSpPr>
            <p:cNvPr id="24608" name="Group 56"/>
            <p:cNvGrpSpPr>
              <a:grpSpLocks/>
            </p:cNvGrpSpPr>
            <p:nvPr/>
          </p:nvGrpSpPr>
          <p:grpSpPr bwMode="auto">
            <a:xfrm>
              <a:off x="4128" y="2880"/>
              <a:ext cx="1008" cy="528"/>
              <a:chOff x="3984" y="2784"/>
              <a:chExt cx="1248" cy="722"/>
            </a:xfrm>
          </p:grpSpPr>
          <p:sp>
            <p:nvSpPr>
              <p:cNvPr id="24612" name="Line 57"/>
              <p:cNvSpPr>
                <a:spLocks noChangeShapeType="1"/>
              </p:cNvSpPr>
              <p:nvPr/>
            </p:nvSpPr>
            <p:spPr bwMode="auto">
              <a:xfrm rot="17720490" flipH="1">
                <a:off x="4301" y="3137"/>
                <a:ext cx="20" cy="32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C8D"/>
                  </a:solidFill>
                </a:endParaRPr>
              </a:p>
            </p:txBody>
          </p:sp>
          <p:sp>
            <p:nvSpPr>
              <p:cNvPr id="24613" name="Oval 58"/>
              <p:cNvSpPr>
                <a:spLocks noChangeArrowheads="1"/>
              </p:cNvSpPr>
              <p:nvPr/>
            </p:nvSpPr>
            <p:spPr bwMode="auto">
              <a:xfrm rot="17720490" flipH="1">
                <a:off x="4080" y="3072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FFFC8D"/>
                  </a:solidFill>
                </a:endParaRPr>
              </a:p>
            </p:txBody>
          </p:sp>
          <p:grpSp>
            <p:nvGrpSpPr>
              <p:cNvPr id="24614" name="Group 59"/>
              <p:cNvGrpSpPr>
                <a:grpSpLocks/>
              </p:cNvGrpSpPr>
              <p:nvPr/>
            </p:nvGrpSpPr>
            <p:grpSpPr bwMode="auto">
              <a:xfrm rot="-2123586">
                <a:off x="4511" y="3195"/>
                <a:ext cx="309" cy="279"/>
                <a:chOff x="4426" y="3315"/>
                <a:chExt cx="309" cy="279"/>
              </a:xfrm>
            </p:grpSpPr>
            <p:sp>
              <p:nvSpPr>
                <p:cNvPr id="24632" name="Line 60"/>
                <p:cNvSpPr>
                  <a:spLocks noChangeShapeType="1"/>
                </p:cNvSpPr>
                <p:nvPr/>
              </p:nvSpPr>
              <p:spPr bwMode="auto">
                <a:xfrm rot="-1755924">
                  <a:off x="4426" y="3315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srgbClr val="FFFC8D"/>
                    </a:solidFill>
                  </a:endParaRPr>
                </a:p>
              </p:txBody>
            </p:sp>
            <p:sp>
              <p:nvSpPr>
                <p:cNvPr id="24633" name="Line 61"/>
                <p:cNvSpPr>
                  <a:spLocks noChangeShapeType="1"/>
                </p:cNvSpPr>
                <p:nvPr/>
              </p:nvSpPr>
              <p:spPr bwMode="auto">
                <a:xfrm rot="19844076" flipH="1">
                  <a:off x="4643" y="3402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srgbClr val="FFFC8D"/>
                    </a:solidFill>
                  </a:endParaRPr>
                </a:p>
              </p:txBody>
            </p:sp>
            <p:sp>
              <p:nvSpPr>
                <p:cNvPr id="24634" name="Line 62"/>
                <p:cNvSpPr>
                  <a:spLocks noChangeShapeType="1"/>
                </p:cNvSpPr>
                <p:nvPr/>
              </p:nvSpPr>
              <p:spPr bwMode="auto">
                <a:xfrm rot="19844076" flipH="1">
                  <a:off x="4687" y="357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srgbClr val="FFFC8D"/>
                    </a:solidFill>
                  </a:endParaRPr>
                </a:p>
              </p:txBody>
            </p:sp>
          </p:grpSp>
          <p:sp>
            <p:nvSpPr>
              <p:cNvPr id="24615" name="Line 63"/>
              <p:cNvSpPr>
                <a:spLocks noChangeShapeType="1"/>
              </p:cNvSpPr>
              <p:nvPr/>
            </p:nvSpPr>
            <p:spPr bwMode="auto">
              <a:xfrm rot="-3879510">
                <a:off x="4254" y="3176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C8D"/>
                  </a:solidFill>
                </a:endParaRPr>
              </a:p>
            </p:txBody>
          </p:sp>
          <p:sp>
            <p:nvSpPr>
              <p:cNvPr id="24616" name="Line 64"/>
              <p:cNvSpPr>
                <a:spLocks noChangeShapeType="1"/>
              </p:cNvSpPr>
              <p:nvPr/>
            </p:nvSpPr>
            <p:spPr bwMode="auto">
              <a:xfrm rot="76919" flipH="1">
                <a:off x="4355" y="3255"/>
                <a:ext cx="9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C8D"/>
                  </a:solidFill>
                </a:endParaRPr>
              </a:p>
            </p:txBody>
          </p:sp>
          <p:grpSp>
            <p:nvGrpSpPr>
              <p:cNvPr id="24617" name="Group 65"/>
              <p:cNvGrpSpPr>
                <a:grpSpLocks/>
              </p:cNvGrpSpPr>
              <p:nvPr/>
            </p:nvGrpSpPr>
            <p:grpSpPr bwMode="auto">
              <a:xfrm rot="17720490" flipH="1">
                <a:off x="4260" y="3209"/>
                <a:ext cx="48" cy="233"/>
                <a:chOff x="2438" y="2400"/>
                <a:chExt cx="48" cy="233"/>
              </a:xfrm>
            </p:grpSpPr>
            <p:sp>
              <p:nvSpPr>
                <p:cNvPr id="24630" name="Line 66"/>
                <p:cNvSpPr>
                  <a:spLocks noChangeShapeType="1"/>
                </p:cNvSpPr>
                <p:nvPr/>
              </p:nvSpPr>
              <p:spPr bwMode="auto">
                <a:xfrm rot="19886577" flipH="1">
                  <a:off x="2438" y="2400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srgbClr val="FFFC8D"/>
                    </a:solidFill>
                  </a:endParaRPr>
                </a:p>
              </p:txBody>
            </p:sp>
            <p:sp>
              <p:nvSpPr>
                <p:cNvPr id="24631" name="Line 67"/>
                <p:cNvSpPr>
                  <a:spLocks noChangeShapeType="1"/>
                </p:cNvSpPr>
                <p:nvPr/>
              </p:nvSpPr>
              <p:spPr bwMode="auto">
                <a:xfrm rot="5271099">
                  <a:off x="2429" y="2584"/>
                  <a:ext cx="86" cy="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srgbClr val="FFFC8D"/>
                    </a:solidFill>
                  </a:endParaRPr>
                </a:p>
              </p:txBody>
            </p:sp>
          </p:grpSp>
          <p:grpSp>
            <p:nvGrpSpPr>
              <p:cNvPr id="24618" name="Group 68"/>
              <p:cNvGrpSpPr>
                <a:grpSpLocks/>
              </p:cNvGrpSpPr>
              <p:nvPr/>
            </p:nvGrpSpPr>
            <p:grpSpPr bwMode="auto">
              <a:xfrm rot="-2123586">
                <a:off x="4462" y="3227"/>
                <a:ext cx="309" cy="279"/>
                <a:chOff x="4426" y="3315"/>
                <a:chExt cx="309" cy="279"/>
              </a:xfrm>
            </p:grpSpPr>
            <p:sp>
              <p:nvSpPr>
                <p:cNvPr id="24627" name="Line 69"/>
                <p:cNvSpPr>
                  <a:spLocks noChangeShapeType="1"/>
                </p:cNvSpPr>
                <p:nvPr/>
              </p:nvSpPr>
              <p:spPr bwMode="auto">
                <a:xfrm rot="-1755924">
                  <a:off x="4426" y="3315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srgbClr val="FFFC8D"/>
                    </a:solidFill>
                  </a:endParaRPr>
                </a:p>
              </p:txBody>
            </p:sp>
            <p:sp>
              <p:nvSpPr>
                <p:cNvPr id="24628" name="Line 70"/>
                <p:cNvSpPr>
                  <a:spLocks noChangeShapeType="1"/>
                </p:cNvSpPr>
                <p:nvPr/>
              </p:nvSpPr>
              <p:spPr bwMode="auto">
                <a:xfrm rot="19844076" flipH="1">
                  <a:off x="4643" y="3402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srgbClr val="FFFC8D"/>
                    </a:solidFill>
                  </a:endParaRPr>
                </a:p>
              </p:txBody>
            </p:sp>
            <p:sp>
              <p:nvSpPr>
                <p:cNvPr id="24629" name="Line 71"/>
                <p:cNvSpPr>
                  <a:spLocks noChangeShapeType="1"/>
                </p:cNvSpPr>
                <p:nvPr/>
              </p:nvSpPr>
              <p:spPr bwMode="auto">
                <a:xfrm rot="19844076" flipH="1">
                  <a:off x="4687" y="357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srgbClr val="FFFC8D"/>
                    </a:solidFill>
                  </a:endParaRPr>
                </a:p>
              </p:txBody>
            </p:sp>
          </p:grpSp>
          <p:sp>
            <p:nvSpPr>
              <p:cNvPr id="24619" name="Line 72"/>
              <p:cNvSpPr>
                <a:spLocks noChangeShapeType="1"/>
              </p:cNvSpPr>
              <p:nvPr/>
            </p:nvSpPr>
            <p:spPr bwMode="auto">
              <a:xfrm>
                <a:off x="3984" y="3120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C8D"/>
                  </a:solidFill>
                </a:endParaRPr>
              </a:p>
            </p:txBody>
          </p:sp>
          <p:sp>
            <p:nvSpPr>
              <p:cNvPr id="24620" name="Line 73"/>
              <p:cNvSpPr>
                <a:spLocks noChangeShapeType="1"/>
              </p:cNvSpPr>
              <p:nvPr/>
            </p:nvSpPr>
            <p:spPr bwMode="auto">
              <a:xfrm flipV="1">
                <a:off x="4224" y="3408"/>
                <a:ext cx="38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C8D"/>
                  </a:solidFill>
                </a:endParaRPr>
              </a:p>
            </p:txBody>
          </p:sp>
          <p:sp>
            <p:nvSpPr>
              <p:cNvPr id="24621" name="Line 74"/>
              <p:cNvSpPr>
                <a:spLocks noChangeShapeType="1"/>
              </p:cNvSpPr>
              <p:nvPr/>
            </p:nvSpPr>
            <p:spPr bwMode="auto">
              <a:xfrm>
                <a:off x="4608" y="3408"/>
                <a:ext cx="192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C8D"/>
                  </a:solidFill>
                </a:endParaRPr>
              </a:p>
            </p:txBody>
          </p:sp>
          <p:grpSp>
            <p:nvGrpSpPr>
              <p:cNvPr id="24622" name="Group 75"/>
              <p:cNvGrpSpPr>
                <a:grpSpLocks/>
              </p:cNvGrpSpPr>
              <p:nvPr/>
            </p:nvGrpSpPr>
            <p:grpSpPr bwMode="auto">
              <a:xfrm>
                <a:off x="4944" y="2784"/>
                <a:ext cx="288" cy="336"/>
                <a:chOff x="4944" y="2784"/>
                <a:chExt cx="288" cy="384"/>
              </a:xfrm>
            </p:grpSpPr>
            <p:sp>
              <p:nvSpPr>
                <p:cNvPr id="24623" name="Rectangle 76"/>
                <p:cNvSpPr>
                  <a:spLocks noChangeArrowheads="1"/>
                </p:cNvSpPr>
                <p:nvPr/>
              </p:nvSpPr>
              <p:spPr bwMode="auto">
                <a:xfrm>
                  <a:off x="4944" y="2928"/>
                  <a:ext cx="288" cy="24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srgbClr val="FFFC8D"/>
                    </a:solidFill>
                  </a:endParaRPr>
                </a:p>
              </p:txBody>
            </p:sp>
            <p:sp>
              <p:nvSpPr>
                <p:cNvPr id="24624" name="Line 77"/>
                <p:cNvSpPr>
                  <a:spLocks noChangeShapeType="1"/>
                </p:cNvSpPr>
                <p:nvPr/>
              </p:nvSpPr>
              <p:spPr bwMode="auto">
                <a:xfrm>
                  <a:off x="4992" y="2784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srgbClr val="FFFC8D"/>
                    </a:solidFill>
                  </a:endParaRPr>
                </a:p>
              </p:txBody>
            </p:sp>
            <p:sp>
              <p:nvSpPr>
                <p:cNvPr id="24625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088" y="2784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>
                    <a:solidFill>
                      <a:srgbClr val="FFFC8D"/>
                    </a:solidFill>
                  </a:endParaRPr>
                </a:p>
              </p:txBody>
            </p:sp>
            <p:pic>
              <p:nvPicPr>
                <p:cNvPr id="24626" name="Picture 79" descr="Sunset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65" y="2958"/>
                  <a:ext cx="240" cy="1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4609" name="Line 80"/>
            <p:cNvSpPr>
              <a:spLocks noChangeShapeType="1"/>
            </p:cNvSpPr>
            <p:nvPr/>
          </p:nvSpPr>
          <p:spPr bwMode="auto">
            <a:xfrm flipV="1">
              <a:off x="4578" y="3342"/>
              <a:ext cx="96" cy="48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C8D"/>
                </a:solidFill>
              </a:endParaRPr>
            </a:p>
          </p:txBody>
        </p:sp>
        <p:sp>
          <p:nvSpPr>
            <p:cNvPr id="24610" name="Text Box 81"/>
            <p:cNvSpPr txBox="1">
              <a:spLocks noChangeArrowheads="1"/>
            </p:cNvSpPr>
            <p:nvPr/>
          </p:nvSpPr>
          <p:spPr bwMode="auto">
            <a:xfrm>
              <a:off x="3922" y="3750"/>
              <a:ext cx="30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900">
                  <a:solidFill>
                    <a:srgbClr val="FFFC8D"/>
                  </a:solidFill>
                  <a:latin typeface="Times New Roman" charset="0"/>
                </a:rPr>
                <a:t>96h</a:t>
              </a:r>
            </a:p>
          </p:txBody>
        </p:sp>
        <p:sp>
          <p:nvSpPr>
            <p:cNvPr id="24611" name="Text Box 82"/>
            <p:cNvSpPr txBox="1">
              <a:spLocks noChangeArrowheads="1"/>
            </p:cNvSpPr>
            <p:nvPr/>
          </p:nvSpPr>
          <p:spPr bwMode="auto">
            <a:xfrm>
              <a:off x="5191" y="3744"/>
              <a:ext cx="2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900">
                  <a:solidFill>
                    <a:srgbClr val="FFFC8D"/>
                  </a:solidFill>
                  <a:latin typeface="Times New Roman" charset="0"/>
                </a:rPr>
                <a:t>2w</a:t>
              </a:r>
            </a:p>
          </p:txBody>
        </p:sp>
      </p:grpSp>
      <p:sp>
        <p:nvSpPr>
          <p:cNvPr id="24595" name="Text Box 83"/>
          <p:cNvSpPr txBox="1">
            <a:spLocks noChangeArrowheads="1"/>
          </p:cNvSpPr>
          <p:nvPr/>
        </p:nvSpPr>
        <p:spPr bwMode="auto">
          <a:xfrm>
            <a:off x="4972051" y="2171701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350">
              <a:latin typeface="Tahoma" charset="0"/>
            </a:endParaRPr>
          </a:p>
          <a:p>
            <a:endParaRPr lang="en-US" sz="1350">
              <a:latin typeface="Tahoma" charset="0"/>
            </a:endParaRPr>
          </a:p>
        </p:txBody>
      </p:sp>
      <p:sp>
        <p:nvSpPr>
          <p:cNvPr id="550996" name="Text Box 84"/>
          <p:cNvSpPr txBox="1">
            <a:spLocks noChangeArrowheads="1"/>
          </p:cNvSpPr>
          <p:nvPr/>
        </p:nvSpPr>
        <p:spPr bwMode="auto">
          <a:xfrm>
            <a:off x="3724275" y="294986"/>
            <a:ext cx="172354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STRRIDE</a:t>
            </a:r>
            <a:endParaRPr lang="en-US" sz="21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STRRIDE - Training Protocols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431" y="1501379"/>
            <a:ext cx="7826643" cy="3086100"/>
          </a:xfrm>
        </p:spPr>
        <p:txBody>
          <a:bodyPr/>
          <a:lstStyle/>
          <a:p>
            <a:pPr>
              <a:buFontTx/>
              <a:buNone/>
            </a:pPr>
            <a:r>
              <a:rPr lang="en-US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Protocol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	   	</a:t>
            </a:r>
            <a:r>
              <a:rPr lang="en-US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Intensity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	</a:t>
            </a:r>
            <a:r>
              <a:rPr lang="en-US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Amt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 	    </a:t>
            </a:r>
            <a:r>
              <a:rPr lang="en-US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Min/</a:t>
            </a:r>
            <a:r>
              <a:rPr lang="en-US" u="sng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wk</a:t>
            </a:r>
            <a:endParaRPr lang="en-US" u="sng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buFontTx/>
              <a:buNone/>
            </a:pPr>
            <a:endParaRPr lang="en-US" sz="450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1500" dirty="0">
                <a:latin typeface="Arial" charset="0"/>
              </a:rPr>
              <a:t>				(peak VO</a:t>
            </a:r>
            <a:r>
              <a:rPr lang="en-US" sz="1500" baseline="-16000" dirty="0">
                <a:latin typeface="Arial" charset="0"/>
              </a:rPr>
              <a:t>2</a:t>
            </a:r>
            <a:r>
              <a:rPr lang="en-US" sz="1500" dirty="0">
                <a:latin typeface="Arial" charset="0"/>
              </a:rPr>
              <a:t>)	(kcal/</a:t>
            </a:r>
            <a:r>
              <a:rPr lang="en-US" sz="1500" dirty="0" err="1">
                <a:latin typeface="Arial" charset="0"/>
              </a:rPr>
              <a:t>wk</a:t>
            </a:r>
            <a:r>
              <a:rPr lang="en-US" sz="1500" dirty="0">
                <a:latin typeface="Arial" charset="0"/>
              </a:rPr>
              <a:t>)        (min per </a:t>
            </a:r>
            <a:r>
              <a:rPr lang="en-US" sz="1500" dirty="0" err="1">
                <a:latin typeface="Arial" charset="0"/>
              </a:rPr>
              <a:t>wk</a:t>
            </a:r>
            <a:r>
              <a:rPr lang="en-US" sz="1500" dirty="0">
                <a:latin typeface="Arial" charset="0"/>
              </a:rPr>
              <a:t>)</a:t>
            </a:r>
            <a:endParaRPr lang="en-US" dirty="0">
              <a:latin typeface="Arial" charset="0"/>
            </a:endParaRPr>
          </a:p>
          <a:p>
            <a:pPr>
              <a:buFontTx/>
              <a:buNone/>
            </a:pPr>
            <a:r>
              <a:rPr lang="en-US" dirty="0">
                <a:latin typeface="Arial" charset="0"/>
              </a:rPr>
              <a:t>Brisk Walking     13 miles/week	1300	     170</a:t>
            </a:r>
            <a:endParaRPr lang="en-US" sz="1500" dirty="0">
              <a:latin typeface="Arial" charset="0"/>
            </a:endParaRPr>
          </a:p>
          <a:p>
            <a:pPr>
              <a:buFontTx/>
              <a:buNone/>
            </a:pPr>
            <a:endParaRPr lang="en-US" sz="450" dirty="0">
              <a:latin typeface="Arial" charset="0"/>
            </a:endParaRPr>
          </a:p>
          <a:p>
            <a:pPr>
              <a:buFontTx/>
              <a:buNone/>
            </a:pPr>
            <a:r>
              <a:rPr lang="en-US" dirty="0">
                <a:latin typeface="Arial" charset="0"/>
              </a:rPr>
              <a:t>Jogging               13 miles/week 	 1300	     120</a:t>
            </a:r>
          </a:p>
          <a:p>
            <a:pPr>
              <a:buFontTx/>
              <a:buNone/>
            </a:pPr>
            <a:endParaRPr lang="en-US" sz="450" dirty="0">
              <a:latin typeface="Arial" charset="0"/>
            </a:endParaRPr>
          </a:p>
          <a:p>
            <a:pPr>
              <a:buFontTx/>
              <a:buNone/>
            </a:pPr>
            <a:r>
              <a:rPr lang="en-US" dirty="0">
                <a:latin typeface="Arial" charset="0"/>
              </a:rPr>
              <a:t>Jogging               22 miles/week 	  2200      170</a:t>
            </a:r>
          </a:p>
          <a:p>
            <a:pPr>
              <a:buFontTx/>
              <a:buNone/>
            </a:pPr>
            <a:endParaRPr lang="en-US" sz="450" dirty="0">
              <a:latin typeface="Arial" charset="0"/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FFFC8D"/>
                </a:solidFill>
                <a:latin typeface="Arial" charset="0"/>
              </a:rPr>
              <a:t>Inactive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		    </a:t>
            </a:r>
            <a:r>
              <a:rPr lang="en-US" dirty="0">
                <a:solidFill>
                  <a:srgbClr val="FFFC8D"/>
                </a:solidFill>
                <a:latin typeface="Arial" charset="0"/>
              </a:rPr>
              <a:t>None	   	     None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7939" y="1501379"/>
            <a:ext cx="8051369" cy="3086100"/>
          </a:xfrm>
        </p:spPr>
        <p:txBody>
          <a:bodyPr/>
          <a:lstStyle/>
          <a:p>
            <a:pPr>
              <a:buFontTx/>
              <a:buNone/>
            </a:pPr>
            <a:r>
              <a:rPr lang="en-US" u="sng" dirty="0">
                <a:solidFill>
                  <a:srgbClr val="F7F3EC"/>
                </a:solidFill>
                <a:latin typeface="Arial" charset="0"/>
              </a:rPr>
              <a:t>Protocol</a:t>
            </a:r>
            <a:r>
              <a:rPr lang="en-US" dirty="0">
                <a:solidFill>
                  <a:srgbClr val="F7F3EC"/>
                </a:solidFill>
                <a:latin typeface="Arial" charset="0"/>
              </a:rPr>
              <a:t>	       </a:t>
            </a:r>
            <a:r>
              <a:rPr lang="en-US" u="sng" dirty="0">
                <a:solidFill>
                  <a:srgbClr val="F7F3EC"/>
                </a:solidFill>
                <a:latin typeface="Arial" charset="0"/>
              </a:rPr>
              <a:t>Intensity</a:t>
            </a:r>
            <a:r>
              <a:rPr lang="en-US" dirty="0">
                <a:solidFill>
                  <a:srgbClr val="F7F3EC"/>
                </a:solidFill>
                <a:latin typeface="Arial" charset="0"/>
              </a:rPr>
              <a:t>     	     </a:t>
            </a:r>
            <a:r>
              <a:rPr lang="en-US" u="sng" dirty="0">
                <a:solidFill>
                  <a:srgbClr val="F7F3EC"/>
                </a:solidFill>
                <a:latin typeface="Arial" charset="0"/>
              </a:rPr>
              <a:t>Amount/Dose</a:t>
            </a:r>
            <a:endParaRPr lang="en-US" u="sng" dirty="0">
              <a:solidFill>
                <a:srgbClr val="F7F3EC"/>
              </a:solidFill>
              <a:latin typeface="Bookman Old Style" charset="0"/>
            </a:endParaRPr>
          </a:p>
          <a:p>
            <a:pPr>
              <a:buFontTx/>
              <a:buNone/>
            </a:pPr>
            <a:endParaRPr lang="en-US" sz="450" dirty="0">
              <a:latin typeface="Arial" charset="0"/>
            </a:endParaRPr>
          </a:p>
          <a:p>
            <a:pPr>
              <a:buFontTx/>
              <a:buNone/>
            </a:pPr>
            <a:r>
              <a:rPr lang="en-US" sz="1500" dirty="0">
                <a:latin typeface="Arial" charset="0"/>
              </a:rPr>
              <a:t>				(peak VO</a:t>
            </a:r>
            <a:r>
              <a:rPr lang="en-US" sz="1500" baseline="-16000" dirty="0">
                <a:latin typeface="Arial" charset="0"/>
              </a:rPr>
              <a:t>2</a:t>
            </a:r>
            <a:r>
              <a:rPr lang="en-US" sz="1500" dirty="0">
                <a:latin typeface="Arial" charset="0"/>
              </a:rPr>
              <a:t>)	    (kcal/</a:t>
            </a:r>
            <a:r>
              <a:rPr lang="en-US" sz="1500" dirty="0" err="1">
                <a:latin typeface="Arial" charset="0"/>
              </a:rPr>
              <a:t>wk</a:t>
            </a:r>
            <a:r>
              <a:rPr lang="en-US" sz="1500" dirty="0">
                <a:latin typeface="Arial" charset="0"/>
              </a:rPr>
              <a:t>)   (min per </a:t>
            </a:r>
            <a:r>
              <a:rPr lang="en-US" sz="1500" dirty="0" err="1">
                <a:latin typeface="Arial" charset="0"/>
              </a:rPr>
              <a:t>wk</a:t>
            </a:r>
            <a:r>
              <a:rPr lang="en-US" sz="1500" dirty="0">
                <a:latin typeface="Arial" charset="0"/>
              </a:rPr>
              <a:t>)</a:t>
            </a:r>
            <a:endParaRPr lang="en-US" dirty="0">
              <a:latin typeface="Arial" charset="0"/>
            </a:endParaRPr>
          </a:p>
          <a:p>
            <a:pPr>
              <a:buFontTx/>
              <a:buNone/>
            </a:pPr>
            <a:r>
              <a:rPr lang="en-US" dirty="0">
                <a:latin typeface="Arial" charset="0"/>
              </a:rPr>
              <a:t>Low/Mod		40-55%</a:t>
            </a:r>
            <a:r>
              <a:rPr lang="en-US" sz="1500" dirty="0">
                <a:latin typeface="Arial" charset="0"/>
              </a:rPr>
              <a:t>	     </a:t>
            </a:r>
            <a:r>
              <a:rPr lang="en-US" dirty="0">
                <a:latin typeface="Arial" charset="0"/>
              </a:rPr>
              <a:t>1300	170</a:t>
            </a:r>
            <a:endParaRPr lang="en-US" sz="1500" dirty="0">
              <a:latin typeface="Arial" charset="0"/>
            </a:endParaRPr>
          </a:p>
          <a:p>
            <a:pPr>
              <a:buFontTx/>
              <a:buNone/>
            </a:pPr>
            <a:endParaRPr lang="en-US" sz="450" dirty="0">
              <a:latin typeface="Arial" charset="0"/>
            </a:endParaRPr>
          </a:p>
          <a:p>
            <a:pPr>
              <a:buFontTx/>
              <a:buNone/>
            </a:pPr>
            <a:r>
              <a:rPr lang="en-US" dirty="0">
                <a:latin typeface="Arial" charset="0"/>
              </a:rPr>
              <a:t>Low/Vigor		65-80%	   1300	120</a:t>
            </a:r>
          </a:p>
          <a:p>
            <a:pPr>
              <a:buFontTx/>
              <a:buNone/>
            </a:pPr>
            <a:endParaRPr lang="en-US" sz="450" dirty="0">
              <a:latin typeface="Arial" charset="0"/>
            </a:endParaRPr>
          </a:p>
          <a:p>
            <a:pPr>
              <a:buFontTx/>
              <a:buNone/>
            </a:pPr>
            <a:r>
              <a:rPr lang="en-US" dirty="0">
                <a:latin typeface="Arial" charset="0"/>
              </a:rPr>
              <a:t>High/Vigor		65-80%	   2200	170</a:t>
            </a:r>
          </a:p>
          <a:p>
            <a:pPr>
              <a:buFontTx/>
              <a:buNone/>
            </a:pPr>
            <a:endParaRPr lang="en-US" sz="450" dirty="0">
              <a:latin typeface="Arial" charset="0"/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FFFC8D"/>
                </a:solidFill>
                <a:latin typeface="Arial" charset="0"/>
              </a:rPr>
              <a:t>Inactive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		</a:t>
            </a:r>
            <a:r>
              <a:rPr lang="en-US" dirty="0">
                <a:solidFill>
                  <a:srgbClr val="FFFC8D"/>
                </a:solidFill>
                <a:latin typeface="Arial" charset="0"/>
              </a:rPr>
              <a:t>None	              None	 None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STRRIDE - Training Protocols</a:t>
            </a:r>
          </a:p>
        </p:txBody>
      </p:sp>
      <p:grpSp>
        <p:nvGrpSpPr>
          <p:cNvPr id="30735" name="Group 5"/>
          <p:cNvGrpSpPr>
            <a:grpSpLocks/>
          </p:cNvGrpSpPr>
          <p:nvPr/>
        </p:nvGrpSpPr>
        <p:grpSpPr bwMode="auto">
          <a:xfrm flipH="1">
            <a:off x="276032" y="3080330"/>
            <a:ext cx="228600" cy="533400"/>
            <a:chOff x="7" y="2803"/>
            <a:chExt cx="192" cy="448"/>
          </a:xfrm>
        </p:grpSpPr>
        <p:sp>
          <p:nvSpPr>
            <p:cNvPr id="30737" name="Line 6"/>
            <p:cNvSpPr>
              <a:spLocks noChangeShapeType="1"/>
            </p:cNvSpPr>
            <p:nvPr/>
          </p:nvSpPr>
          <p:spPr bwMode="auto">
            <a:xfrm flipH="1">
              <a:off x="199" y="2803"/>
              <a:ext cx="0" cy="448"/>
            </a:xfrm>
            <a:prstGeom prst="line">
              <a:avLst/>
            </a:prstGeom>
            <a:noFill/>
            <a:ln w="12700">
              <a:solidFill>
                <a:srgbClr val="FFFC8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30738" name="Line 7"/>
            <p:cNvSpPr>
              <a:spLocks noChangeShapeType="1"/>
            </p:cNvSpPr>
            <p:nvPr/>
          </p:nvSpPr>
          <p:spPr bwMode="auto">
            <a:xfrm>
              <a:off x="7" y="2811"/>
              <a:ext cx="192" cy="0"/>
            </a:xfrm>
            <a:prstGeom prst="line">
              <a:avLst/>
            </a:prstGeom>
            <a:noFill/>
            <a:ln w="12700">
              <a:solidFill>
                <a:srgbClr val="FFFC8D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30739" name="Line 8"/>
            <p:cNvSpPr>
              <a:spLocks noChangeShapeType="1"/>
            </p:cNvSpPr>
            <p:nvPr/>
          </p:nvSpPr>
          <p:spPr bwMode="auto">
            <a:xfrm>
              <a:off x="7" y="3251"/>
              <a:ext cx="192" cy="0"/>
            </a:xfrm>
            <a:prstGeom prst="line">
              <a:avLst/>
            </a:prstGeom>
            <a:noFill/>
            <a:ln w="12700">
              <a:solidFill>
                <a:srgbClr val="FFFC8D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 dirty="0">
                <a:latin typeface="+mn-lt"/>
              </a:endParaRPr>
            </a:p>
          </p:txBody>
        </p:sp>
      </p:grpSp>
      <p:sp>
        <p:nvSpPr>
          <p:cNvPr id="30736" name="Text Box 9"/>
          <p:cNvSpPr txBox="1">
            <a:spLocks noChangeArrowheads="1"/>
          </p:cNvSpPr>
          <p:nvPr/>
        </p:nvSpPr>
        <p:spPr bwMode="auto">
          <a:xfrm>
            <a:off x="276031" y="3167246"/>
            <a:ext cx="585788" cy="36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FC8D"/>
                </a:solidFill>
                <a:latin typeface="+mn-lt"/>
              </a:rPr>
              <a:t>Int</a:t>
            </a:r>
          </a:p>
        </p:txBody>
      </p:sp>
      <p:grpSp>
        <p:nvGrpSpPr>
          <p:cNvPr id="30725" name="Group 10"/>
          <p:cNvGrpSpPr>
            <a:grpSpLocks/>
          </p:cNvGrpSpPr>
          <p:nvPr/>
        </p:nvGrpSpPr>
        <p:grpSpPr bwMode="auto">
          <a:xfrm>
            <a:off x="4559892" y="2511029"/>
            <a:ext cx="862013" cy="533400"/>
            <a:chOff x="1776" y="2120"/>
            <a:chExt cx="724" cy="448"/>
          </a:xfrm>
        </p:grpSpPr>
        <p:grpSp>
          <p:nvGrpSpPr>
            <p:cNvPr id="30730" name="Group 11"/>
            <p:cNvGrpSpPr>
              <a:grpSpLocks/>
            </p:cNvGrpSpPr>
            <p:nvPr/>
          </p:nvGrpSpPr>
          <p:grpSpPr bwMode="auto">
            <a:xfrm>
              <a:off x="1776" y="2120"/>
              <a:ext cx="192" cy="448"/>
              <a:chOff x="1776" y="2120"/>
              <a:chExt cx="192" cy="448"/>
            </a:xfrm>
          </p:grpSpPr>
          <p:sp>
            <p:nvSpPr>
              <p:cNvPr id="30732" name="Line 12"/>
              <p:cNvSpPr>
                <a:spLocks noChangeShapeType="1"/>
              </p:cNvSpPr>
              <p:nvPr/>
            </p:nvSpPr>
            <p:spPr bwMode="auto">
              <a:xfrm>
                <a:off x="1968" y="2120"/>
                <a:ext cx="0" cy="44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C8D"/>
                  </a:solidFill>
                  <a:latin typeface="+mn-lt"/>
                </a:endParaRPr>
              </a:p>
            </p:txBody>
          </p:sp>
          <p:sp>
            <p:nvSpPr>
              <p:cNvPr id="30733" name="Line 13"/>
              <p:cNvSpPr>
                <a:spLocks noChangeShapeType="1"/>
              </p:cNvSpPr>
              <p:nvPr/>
            </p:nvSpPr>
            <p:spPr bwMode="auto">
              <a:xfrm>
                <a:off x="1776" y="21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C8D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FFFC8D"/>
                  </a:solidFill>
                  <a:latin typeface="+mn-lt"/>
                </a:endParaRPr>
              </a:p>
            </p:txBody>
          </p:sp>
          <p:sp>
            <p:nvSpPr>
              <p:cNvPr id="30734" name="Line 14"/>
              <p:cNvSpPr>
                <a:spLocks noChangeShapeType="1"/>
              </p:cNvSpPr>
              <p:nvPr/>
            </p:nvSpPr>
            <p:spPr bwMode="auto">
              <a:xfrm>
                <a:off x="1776" y="256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C8D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 dirty="0">
                  <a:solidFill>
                    <a:srgbClr val="FFFC8D"/>
                  </a:solidFill>
                  <a:latin typeface="+mn-lt"/>
                </a:endParaRPr>
              </a:p>
            </p:txBody>
          </p:sp>
        </p:grpSp>
        <p:sp>
          <p:nvSpPr>
            <p:cNvPr id="30731" name="Text Box 15"/>
            <p:cNvSpPr txBox="1">
              <a:spLocks noChangeArrowheads="1"/>
            </p:cNvSpPr>
            <p:nvPr/>
          </p:nvSpPr>
          <p:spPr bwMode="auto">
            <a:xfrm>
              <a:off x="1968" y="2171"/>
              <a:ext cx="53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 err="1">
                  <a:solidFill>
                    <a:srgbClr val="FFFC8D"/>
                  </a:solidFill>
                  <a:latin typeface="+mn-lt"/>
                </a:rPr>
                <a:t>Amt</a:t>
              </a:r>
              <a:endParaRPr lang="en-US" sz="1800" dirty="0">
                <a:solidFill>
                  <a:srgbClr val="FFFC8D"/>
                </a:solidFill>
                <a:latin typeface="+mn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0014535-8DE6-7240-BEBB-EC5E26821819}"/>
              </a:ext>
            </a:extLst>
          </p:cNvPr>
          <p:cNvGrpSpPr/>
          <p:nvPr/>
        </p:nvGrpSpPr>
        <p:grpSpPr>
          <a:xfrm>
            <a:off x="7602563" y="2520554"/>
            <a:ext cx="1060052" cy="1038225"/>
            <a:chOff x="7602563" y="2520554"/>
            <a:chExt cx="1060052" cy="103822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3FBA131-F5EF-5B4E-BCA7-A1D38FD54D87}"/>
                </a:ext>
              </a:extLst>
            </p:cNvPr>
            <p:cNvGrpSpPr/>
            <p:nvPr/>
          </p:nvGrpSpPr>
          <p:grpSpPr>
            <a:xfrm>
              <a:off x="7602563" y="2520554"/>
              <a:ext cx="238126" cy="1038225"/>
              <a:chOff x="7602563" y="2520554"/>
              <a:chExt cx="238126" cy="1038225"/>
            </a:xfrm>
          </p:grpSpPr>
          <p:sp>
            <p:nvSpPr>
              <p:cNvPr id="30726" name="Line 16"/>
              <p:cNvSpPr>
                <a:spLocks noChangeShapeType="1"/>
              </p:cNvSpPr>
              <p:nvPr/>
            </p:nvSpPr>
            <p:spPr bwMode="auto">
              <a:xfrm>
                <a:off x="7840689" y="2520554"/>
                <a:ext cx="0" cy="1038225"/>
              </a:xfrm>
              <a:prstGeom prst="line">
                <a:avLst/>
              </a:prstGeom>
              <a:noFill/>
              <a:ln w="12700">
                <a:solidFill>
                  <a:srgbClr val="FFFC8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0727" name="Line 17"/>
              <p:cNvSpPr>
                <a:spLocks noChangeShapeType="1"/>
              </p:cNvSpPr>
              <p:nvPr/>
            </p:nvSpPr>
            <p:spPr bwMode="auto">
              <a:xfrm>
                <a:off x="7602563" y="2520554"/>
                <a:ext cx="238125" cy="0"/>
              </a:xfrm>
              <a:prstGeom prst="line">
                <a:avLst/>
              </a:prstGeom>
              <a:noFill/>
              <a:ln w="12700">
                <a:solidFill>
                  <a:srgbClr val="FFFC8D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0728" name="Line 18"/>
              <p:cNvSpPr>
                <a:spLocks noChangeShapeType="1"/>
              </p:cNvSpPr>
              <p:nvPr/>
            </p:nvSpPr>
            <p:spPr bwMode="auto">
              <a:xfrm>
                <a:off x="7602563" y="3558779"/>
                <a:ext cx="238125" cy="0"/>
              </a:xfrm>
              <a:prstGeom prst="line">
                <a:avLst/>
              </a:prstGeom>
              <a:noFill/>
              <a:ln w="12700">
                <a:solidFill>
                  <a:srgbClr val="FFFC8D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sp>
          <p:nvSpPr>
            <p:cNvPr id="30729" name="Text Box 19"/>
            <p:cNvSpPr txBox="1">
              <a:spLocks noChangeArrowheads="1"/>
            </p:cNvSpPr>
            <p:nvPr/>
          </p:nvSpPr>
          <p:spPr bwMode="auto">
            <a:xfrm>
              <a:off x="7840688" y="2882384"/>
              <a:ext cx="8219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FFFC8D"/>
                  </a:solidFill>
                  <a:latin typeface="+mn-lt"/>
                </a:rPr>
                <a:t>Freq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STRRIDE II - Training Protocols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0156" y="1475185"/>
            <a:ext cx="7462434" cy="3263503"/>
          </a:xfrm>
        </p:spPr>
        <p:txBody>
          <a:bodyPr/>
          <a:lstStyle/>
          <a:p>
            <a:pPr>
              <a:buNone/>
              <a:tabLst>
                <a:tab pos="1028700" algn="l"/>
              </a:tabLst>
            </a:pPr>
            <a:r>
              <a:rPr lang="en-US" sz="1800" u="sng" dirty="0">
                <a:solidFill>
                  <a:srgbClr val="F7F3EC"/>
                </a:solidFill>
              </a:rPr>
              <a:t>Protocol</a:t>
            </a:r>
            <a:r>
              <a:rPr lang="en-US" sz="1800" dirty="0">
                <a:solidFill>
                  <a:srgbClr val="F7F3EC"/>
                </a:solidFill>
              </a:rPr>
              <a:t>	 	</a:t>
            </a:r>
            <a:r>
              <a:rPr lang="en-US" sz="1800" u="sng" dirty="0">
                <a:solidFill>
                  <a:srgbClr val="F7F3EC"/>
                </a:solidFill>
              </a:rPr>
              <a:t>Intensity</a:t>
            </a:r>
            <a:r>
              <a:rPr lang="en-US" sz="1800" dirty="0">
                <a:solidFill>
                  <a:srgbClr val="F7F3EC"/>
                </a:solidFill>
              </a:rPr>
              <a:t>	</a:t>
            </a:r>
            <a:r>
              <a:rPr lang="en-US" sz="1800" u="sng" dirty="0">
                <a:solidFill>
                  <a:srgbClr val="F7F3EC"/>
                </a:solidFill>
              </a:rPr>
              <a:t>Amount</a:t>
            </a:r>
            <a:r>
              <a:rPr lang="en-US" sz="1800" dirty="0">
                <a:solidFill>
                  <a:srgbClr val="F7F3EC"/>
                </a:solidFill>
              </a:rPr>
              <a:t>    	</a:t>
            </a:r>
            <a:r>
              <a:rPr lang="en-US" sz="1800" u="sng" dirty="0">
                <a:solidFill>
                  <a:srgbClr val="F7F3EC"/>
                </a:solidFill>
              </a:rPr>
              <a:t>Frequency</a:t>
            </a:r>
          </a:p>
          <a:p>
            <a:pPr>
              <a:buNone/>
              <a:tabLst>
                <a:tab pos="1028700" algn="l"/>
              </a:tabLst>
            </a:pPr>
            <a:r>
              <a:rPr lang="en-US" sz="1800" dirty="0"/>
              <a:t>				</a:t>
            </a:r>
          </a:p>
          <a:p>
            <a:pPr>
              <a:buNone/>
              <a:tabLst>
                <a:tab pos="1028700" algn="l"/>
              </a:tabLst>
            </a:pPr>
            <a:r>
              <a:rPr lang="en-US" sz="1800" dirty="0">
                <a:solidFill>
                  <a:srgbClr val="FCFEB9"/>
                </a:solidFill>
              </a:rPr>
              <a:t>AT</a:t>
            </a:r>
            <a:r>
              <a:rPr lang="en-US" sz="1800" dirty="0">
                <a:solidFill>
                  <a:srgbClr val="FFFFFF"/>
                </a:solidFill>
              </a:rPr>
              <a:t>		65-80% VO</a:t>
            </a:r>
            <a:r>
              <a:rPr lang="en-US" sz="1800" baseline="-25000" dirty="0">
                <a:solidFill>
                  <a:srgbClr val="FFFFFF"/>
                </a:solidFill>
              </a:rPr>
              <a:t>2</a:t>
            </a:r>
            <a:r>
              <a:rPr lang="en-US" sz="1800" dirty="0">
                <a:solidFill>
                  <a:srgbClr val="FFFFFF"/>
                </a:solidFill>
              </a:rPr>
              <a:t> 	 1300kcal   	</a:t>
            </a:r>
            <a:r>
              <a:rPr lang="en-US" sz="1800" dirty="0">
                <a:solidFill>
                  <a:srgbClr val="D4FFCC"/>
                </a:solidFill>
              </a:rPr>
              <a:t>3x per </a:t>
            </a:r>
            <a:r>
              <a:rPr lang="en-US" sz="1800" dirty="0" err="1">
                <a:solidFill>
                  <a:srgbClr val="D4FFCC"/>
                </a:solidFill>
              </a:rPr>
              <a:t>wk</a:t>
            </a:r>
            <a:r>
              <a:rPr lang="en-US" sz="1800" dirty="0">
                <a:solidFill>
                  <a:srgbClr val="D4FFCC"/>
                </a:solidFill>
              </a:rPr>
              <a:t>	</a:t>
            </a:r>
            <a:r>
              <a:rPr lang="en-US" sz="1800" dirty="0">
                <a:solidFill>
                  <a:srgbClr val="FFFFFF"/>
                </a:solidFill>
              </a:rPr>
              <a:t>		</a:t>
            </a:r>
          </a:p>
          <a:p>
            <a:pPr>
              <a:buNone/>
              <a:tabLst>
                <a:tab pos="1028700" algn="l"/>
              </a:tabLst>
            </a:pPr>
            <a:r>
              <a:rPr lang="en-US" sz="1800" dirty="0">
                <a:solidFill>
                  <a:srgbClr val="FCFEB9"/>
                </a:solidFill>
              </a:rPr>
              <a:t>RT		</a:t>
            </a:r>
            <a:r>
              <a:rPr lang="en-US" sz="1800" dirty="0">
                <a:solidFill>
                  <a:srgbClr val="FFFFFF"/>
                </a:solidFill>
              </a:rPr>
              <a:t>3 reps of 	 12-15 reps   	</a:t>
            </a:r>
            <a:r>
              <a:rPr lang="en-US" sz="1800" dirty="0">
                <a:solidFill>
                  <a:srgbClr val="D4FFCC"/>
                </a:solidFill>
              </a:rPr>
              <a:t>3x per </a:t>
            </a:r>
            <a:r>
              <a:rPr lang="en-US" sz="1800" dirty="0" err="1">
                <a:solidFill>
                  <a:srgbClr val="D4FFCC"/>
                </a:solidFill>
              </a:rPr>
              <a:t>wk</a:t>
            </a:r>
            <a:endParaRPr lang="en-US" sz="1800" dirty="0">
              <a:solidFill>
                <a:srgbClr val="FFFFFF"/>
              </a:solidFill>
            </a:endParaRPr>
          </a:p>
          <a:p>
            <a:pPr>
              <a:buNone/>
              <a:tabLst>
                <a:tab pos="1028700" algn="l"/>
              </a:tabLst>
            </a:pPr>
            <a:r>
              <a:rPr lang="en-US" sz="1800" dirty="0">
                <a:solidFill>
                  <a:srgbClr val="FFFFFF"/>
                </a:solidFill>
              </a:rPr>
              <a:t>				</a:t>
            </a:r>
          </a:p>
          <a:p>
            <a:pPr>
              <a:buNone/>
              <a:tabLst>
                <a:tab pos="1028700" algn="l"/>
              </a:tabLst>
            </a:pPr>
            <a:r>
              <a:rPr lang="en-US" sz="1800" dirty="0">
                <a:solidFill>
                  <a:srgbClr val="FCFEB9"/>
                </a:solidFill>
              </a:rPr>
              <a:t>AT/RT</a:t>
            </a:r>
            <a:r>
              <a:rPr lang="en-US" sz="1800" dirty="0">
                <a:solidFill>
                  <a:srgbClr val="FFFFFF"/>
                </a:solidFill>
              </a:rPr>
              <a:t>   		combination     	 AT/RT    	</a:t>
            </a:r>
            <a:r>
              <a:rPr lang="en-US" sz="1800" dirty="0">
                <a:solidFill>
                  <a:srgbClr val="D4FFCC"/>
                </a:solidFill>
              </a:rPr>
              <a:t>3-5x per </a:t>
            </a:r>
            <a:r>
              <a:rPr lang="en-US" sz="1800" dirty="0" err="1">
                <a:solidFill>
                  <a:srgbClr val="D4FFCC"/>
                </a:solidFill>
              </a:rPr>
              <a:t>wk</a:t>
            </a:r>
            <a:endParaRPr lang="en-US" sz="1800" dirty="0">
              <a:solidFill>
                <a:srgbClr val="FFFFFF"/>
              </a:solidFill>
            </a:endParaRPr>
          </a:p>
          <a:p>
            <a:pPr>
              <a:buNone/>
              <a:tabLst>
                <a:tab pos="1028700" algn="l"/>
              </a:tabLst>
            </a:pPr>
            <a:r>
              <a:rPr lang="en-US" sz="1800" dirty="0">
                <a:solidFill>
                  <a:srgbClr val="FFFFFF"/>
                </a:solidFill>
              </a:rPr>
              <a:t>				</a:t>
            </a:r>
          </a:p>
          <a:p>
            <a:pPr>
              <a:buNone/>
              <a:tabLst>
                <a:tab pos="1028700" algn="l"/>
              </a:tabLst>
            </a:pPr>
            <a:r>
              <a:rPr lang="en-US" sz="1800" dirty="0">
                <a:solidFill>
                  <a:srgbClr val="FCFEB9"/>
                </a:solidFill>
              </a:rPr>
              <a:t>High AT</a:t>
            </a:r>
            <a:r>
              <a:rPr lang="en-US" sz="1800" dirty="0">
                <a:solidFill>
                  <a:srgbClr val="FFFFFF"/>
                </a:solidFill>
              </a:rPr>
              <a:t>	 	65-80% VO</a:t>
            </a:r>
            <a:r>
              <a:rPr lang="en-US" sz="1800" baseline="-25000" dirty="0">
                <a:solidFill>
                  <a:srgbClr val="FFFFFF"/>
                </a:solidFill>
              </a:rPr>
              <a:t>2</a:t>
            </a:r>
            <a:r>
              <a:rPr lang="en-US" sz="1800" dirty="0">
                <a:solidFill>
                  <a:srgbClr val="FFFFFF"/>
                </a:solidFill>
              </a:rPr>
              <a:t> 	 2200kcal   	</a:t>
            </a:r>
            <a:r>
              <a:rPr lang="en-US" sz="1800" dirty="0">
                <a:solidFill>
                  <a:srgbClr val="D4FFCC"/>
                </a:solidFill>
              </a:rPr>
              <a:t>3x per </a:t>
            </a:r>
            <a:r>
              <a:rPr lang="en-US" sz="1800" dirty="0" err="1">
                <a:solidFill>
                  <a:srgbClr val="D4FFCC"/>
                </a:solidFill>
              </a:rPr>
              <a:t>wk</a:t>
            </a:r>
            <a:endParaRPr lang="en-US" sz="1800" dirty="0">
              <a:solidFill>
                <a:srgbClr val="D4FFCC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STRRIDE - Training Protocols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398" y="1501379"/>
            <a:ext cx="5993606" cy="3086100"/>
          </a:xfrm>
        </p:spPr>
        <p:txBody>
          <a:bodyPr/>
          <a:lstStyle/>
          <a:p>
            <a:pPr>
              <a:buFontTx/>
              <a:buNone/>
            </a:pPr>
            <a:r>
              <a:rPr lang="en-US" u="sng" dirty="0">
                <a:solidFill>
                  <a:srgbClr val="FFFC8D"/>
                </a:solidFill>
                <a:latin typeface="Arial" charset="0"/>
                <a:ea typeface="ＭＳ Ｐゴシック" charset="0"/>
                <a:cs typeface="ＭＳ Ｐゴシック" charset="0"/>
              </a:rPr>
              <a:t>Intensity</a:t>
            </a:r>
            <a:r>
              <a:rPr lang="en-US" dirty="0">
                <a:solidFill>
                  <a:srgbClr val="FFFC8D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      </a:t>
            </a:r>
            <a:r>
              <a:rPr lang="en-US" u="sng" dirty="0">
                <a:solidFill>
                  <a:srgbClr val="FFFC8D"/>
                </a:solidFill>
                <a:latin typeface="Arial" charset="0"/>
                <a:ea typeface="ＭＳ Ｐゴシック" charset="0"/>
                <a:cs typeface="ＭＳ Ｐゴシック" charset="0"/>
              </a:rPr>
              <a:t>Amount</a:t>
            </a:r>
            <a:r>
              <a:rPr lang="en-US" dirty="0">
                <a:solidFill>
                  <a:srgbClr val="FFFC8D"/>
                </a:solidFill>
                <a:latin typeface="Arial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u="sng" dirty="0" err="1">
                <a:solidFill>
                  <a:srgbClr val="FFFC8D"/>
                </a:solidFill>
                <a:latin typeface="Arial" charset="0"/>
                <a:ea typeface="ＭＳ Ｐゴシック" charset="0"/>
                <a:cs typeface="ＭＳ Ｐゴシック" charset="0"/>
              </a:rPr>
              <a:t>Presc</a:t>
            </a:r>
            <a:r>
              <a:rPr lang="en-US" u="sng" dirty="0">
                <a:solidFill>
                  <a:srgbClr val="FFFC8D"/>
                </a:solidFill>
                <a:latin typeface="Arial" charset="0"/>
                <a:ea typeface="ＭＳ Ｐゴシック" charset="0"/>
                <a:cs typeface="ＭＳ Ｐゴシック" charset="0"/>
              </a:rPr>
              <a:t> Wt. Loss</a:t>
            </a:r>
          </a:p>
          <a:p>
            <a:pPr>
              <a:buFontTx/>
              <a:buNone/>
            </a:pPr>
            <a:endParaRPr lang="en-US" sz="450" dirty="0">
              <a:solidFill>
                <a:srgbClr val="FFFC8D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500" b="1" dirty="0">
                <a:solidFill>
                  <a:srgbClr val="FFFC8D"/>
                </a:solidFill>
                <a:latin typeface="Arial" charset="0"/>
              </a:rPr>
              <a:t>  (peak VO</a:t>
            </a:r>
            <a:r>
              <a:rPr lang="en-US" sz="1500" b="1" baseline="-16000" dirty="0">
                <a:solidFill>
                  <a:srgbClr val="FFFC8D"/>
                </a:solidFill>
                <a:latin typeface="Arial" charset="0"/>
              </a:rPr>
              <a:t>2</a:t>
            </a:r>
            <a:r>
              <a:rPr lang="en-US" sz="1500" b="1" dirty="0">
                <a:solidFill>
                  <a:srgbClr val="FFFC8D"/>
                </a:solidFill>
                <a:latin typeface="Arial" charset="0"/>
              </a:rPr>
              <a:t>)	                     (kcal/wk)</a:t>
            </a:r>
            <a:endParaRPr lang="en-US" b="1" dirty="0">
              <a:solidFill>
                <a:srgbClr val="FFFC8D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ts val="469"/>
              </a:spcBef>
              <a:buNone/>
            </a:pPr>
            <a:endParaRPr lang="en-US" sz="600" dirty="0">
              <a:solidFill>
                <a:srgbClr val="000060"/>
              </a:solidFill>
              <a:latin typeface="Arial" charset="0"/>
            </a:endParaRPr>
          </a:p>
          <a:p>
            <a:pPr>
              <a:spcBef>
                <a:spcPts val="469"/>
              </a:spcBef>
              <a:buNone/>
              <a:tabLst>
                <a:tab pos="2228850" algn="l"/>
              </a:tabLst>
            </a:pP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Brisk Walking  	16 miles/week	None</a:t>
            </a:r>
            <a:endParaRPr lang="en-US" sz="1500" dirty="0">
              <a:solidFill>
                <a:srgbClr val="FFFFFF"/>
              </a:solidFill>
              <a:latin typeface="Arial" charset="0"/>
            </a:endParaRPr>
          </a:p>
          <a:p>
            <a:pPr>
              <a:buFontTx/>
              <a:buNone/>
            </a:pPr>
            <a:endParaRPr lang="en-US" sz="450" dirty="0">
              <a:solidFill>
                <a:srgbClr val="FFFFFF"/>
              </a:solidFill>
              <a:latin typeface="Arial" charset="0"/>
            </a:endParaRPr>
          </a:p>
          <a:p>
            <a:pPr>
              <a:buNone/>
              <a:tabLst>
                <a:tab pos="2228850" algn="l"/>
              </a:tabLst>
            </a:pP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Jogging  	16 miles/week 	None</a:t>
            </a:r>
          </a:p>
          <a:p>
            <a:pPr>
              <a:buFontTx/>
              <a:buNone/>
            </a:pPr>
            <a:endParaRPr lang="en-US" sz="600" dirty="0">
              <a:solidFill>
                <a:srgbClr val="FFFFFF"/>
              </a:solidFill>
              <a:latin typeface="Arial" charset="0"/>
            </a:endParaRPr>
          </a:p>
          <a:p>
            <a:pPr>
              <a:buNone/>
              <a:tabLst>
                <a:tab pos="2228850" algn="l"/>
              </a:tabLst>
            </a:pP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Brisk Walking  	10 miles/week 	None</a:t>
            </a:r>
          </a:p>
          <a:p>
            <a:pPr>
              <a:buFontTx/>
              <a:buNone/>
            </a:pPr>
            <a:endParaRPr lang="en-US" sz="450" dirty="0">
              <a:solidFill>
                <a:srgbClr val="004000"/>
              </a:solidFill>
              <a:latin typeface="Arial" charset="0"/>
            </a:endParaRPr>
          </a:p>
          <a:p>
            <a:pPr>
              <a:buFontTx/>
              <a:buNone/>
            </a:pPr>
            <a:endParaRPr lang="en-US" sz="450" dirty="0">
              <a:solidFill>
                <a:srgbClr val="004000"/>
              </a:solidFill>
              <a:latin typeface="Arial" charset="0"/>
            </a:endParaRPr>
          </a:p>
          <a:p>
            <a:pPr>
              <a:buNone/>
              <a:tabLst>
                <a:tab pos="2228850" algn="l"/>
              </a:tabLst>
            </a:pPr>
            <a:r>
              <a:rPr lang="en-US" dirty="0">
                <a:solidFill>
                  <a:srgbClr val="FFFC8D"/>
                </a:solidFill>
                <a:latin typeface="Arial" charset="0"/>
                <a:ea typeface="ＭＳ Ｐゴシック" charset="0"/>
                <a:cs typeface="ＭＳ Ｐゴシック" charset="0"/>
              </a:rPr>
              <a:t>DPP </a:t>
            </a:r>
            <a:r>
              <a:rPr lang="en-US" dirty="0">
                <a:solidFill>
                  <a:srgbClr val="FFFC8D"/>
                </a:solidFill>
                <a:latin typeface="Arial"/>
                <a:ea typeface="ＭＳ Ｐゴシック" charset="0"/>
                <a:cs typeface="Arial"/>
              </a:rPr>
              <a:t>Program  	10</a:t>
            </a:r>
            <a:r>
              <a:rPr lang="en-US" dirty="0">
                <a:solidFill>
                  <a:srgbClr val="FFFC8D"/>
                </a:solidFill>
                <a:latin typeface="Arial" charset="0"/>
                <a:ea typeface="ＭＳ Ｐゴシック" charset="0"/>
                <a:cs typeface="ＭＳ Ｐゴシック" charset="0"/>
              </a:rPr>
              <a:t> miles/week 	7%</a:t>
            </a: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7164387" y="4639629"/>
            <a:ext cx="228600" cy="0"/>
          </a:xfrm>
          <a:prstGeom prst="line">
            <a:avLst/>
          </a:prstGeom>
          <a:noFill/>
          <a:ln w="12700">
            <a:solidFill>
              <a:srgbClr val="FCFEB9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C89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7392987" y="4468179"/>
            <a:ext cx="63341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FC89"/>
                </a:solidFill>
                <a:latin typeface="+mn-lt"/>
              </a:rPr>
              <a:t>Diet</a:t>
            </a:r>
          </a:p>
        </p:txBody>
      </p:sp>
    </p:spTree>
    <p:extLst>
      <p:ext uri="{BB962C8B-B14F-4D97-AF65-F5344CB8AC3E}">
        <p14:creationId xmlns:p14="http://schemas.microsoft.com/office/powerpoint/2010/main" val="160666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5450" y="390525"/>
            <a:ext cx="5829300" cy="857250"/>
          </a:xfrm>
        </p:spPr>
        <p:txBody>
          <a:bodyPr/>
          <a:lstStyle/>
          <a:p>
            <a:r>
              <a:rPr lang="en-US">
                <a:latin typeface="Arial" charset="0"/>
              </a:rPr>
              <a:t>Considerations (2)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57475" y="1695450"/>
            <a:ext cx="3895725" cy="714375"/>
          </a:xfrm>
        </p:spPr>
        <p:txBody>
          <a:bodyPr/>
          <a:lstStyle/>
          <a:p>
            <a:pPr marL="342900" indent="-342900"/>
            <a:r>
              <a:rPr lang="en-US" sz="3300" dirty="0">
                <a:solidFill>
                  <a:srgbClr val="FFFFFF"/>
                </a:solidFill>
                <a:latin typeface="Arial" charset="0"/>
              </a:rPr>
              <a:t>The Gender Issue</a:t>
            </a:r>
          </a:p>
          <a:p>
            <a:pPr marL="342900" indent="-342900"/>
            <a:endParaRPr lang="en-US" sz="3300" dirty="0">
              <a:solidFill>
                <a:srgbClr val="FFFFFF"/>
              </a:solidFill>
              <a:latin typeface="Arial" charset="0"/>
            </a:endParaRPr>
          </a:p>
          <a:p>
            <a:pPr marL="342900" indent="-342900"/>
            <a:endParaRPr lang="en-US" sz="3300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50" y="394097"/>
            <a:ext cx="6505575" cy="857250"/>
          </a:xfrm>
        </p:spPr>
        <p:txBody>
          <a:bodyPr/>
          <a:lstStyle/>
          <a:p>
            <a:r>
              <a:rPr lang="en-US" dirty="0"/>
              <a:t>What Will I Get Out of This Talk?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463278"/>
            <a:ext cx="4638675" cy="53697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If I am fortunate, three things!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71600" y="2203847"/>
            <a:ext cx="65055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7865" tIns="33338" rIns="67865" bIns="333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CFEB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CFEB9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CFEB9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CFEB9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CFEB9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CFEB9"/>
                </a:solidFill>
                <a:latin typeface="Arial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CFEB9"/>
                </a:solidFill>
                <a:latin typeface="Arial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CFEB9"/>
                </a:solidFill>
                <a:latin typeface="Arial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CFEB9"/>
                </a:solidFill>
                <a:latin typeface="Arial" pitchFamily="-112" charset="0"/>
              </a:defRPr>
            </a:lvl9pPr>
          </a:lstStyle>
          <a:p>
            <a:r>
              <a:rPr lang="en-US" sz="3300" dirty="0"/>
              <a:t>What’s with this Kraus Guy?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057400" y="3196828"/>
            <a:ext cx="4638675" cy="10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7865" tIns="33338" rIns="67865" bIns="333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FEFFDD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 b="1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F9A825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rgbClr val="CBE7ED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818BD5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818BD5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818BD5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818BD5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818BD5"/>
                </a:solidFill>
                <a:latin typeface="+mn-lt"/>
                <a:ea typeface="ＭＳ Ｐゴシック" pitchFamily="-112" charset="-128"/>
              </a:defRPr>
            </a:lvl9pPr>
          </a:lstStyle>
          <a:p>
            <a:r>
              <a:rPr lang="en-US" sz="2400" dirty="0">
                <a:solidFill>
                  <a:srgbClr val="FFFFFF"/>
                </a:solidFill>
              </a:rPr>
              <a:t>Note Taking</a:t>
            </a:r>
          </a:p>
          <a:p>
            <a:r>
              <a:rPr lang="en-US" sz="2400" dirty="0">
                <a:solidFill>
                  <a:srgbClr val="FFFFFF"/>
                </a:solidFill>
              </a:rPr>
              <a:t>Prolonged Sitting</a:t>
            </a:r>
          </a:p>
        </p:txBody>
      </p:sp>
    </p:spTree>
    <p:extLst>
      <p:ext uri="{BB962C8B-B14F-4D97-AF65-F5344CB8AC3E}">
        <p14:creationId xmlns:p14="http://schemas.microsoft.com/office/powerpoint/2010/main" val="287020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50" name="AutoShape 6"/>
          <p:cNvSpPr>
            <a:spLocks noChangeArrowheads="1"/>
          </p:cNvSpPr>
          <p:nvPr/>
        </p:nvSpPr>
        <p:spPr bwMode="auto">
          <a:xfrm rot="-386831">
            <a:off x="3162300" y="1333500"/>
            <a:ext cx="3228975" cy="2362200"/>
          </a:xfrm>
          <a:prstGeom prst="triangle">
            <a:avLst>
              <a:gd name="adj" fmla="val 50000"/>
            </a:avLst>
          </a:prstGeom>
          <a:noFill/>
          <a:ln w="177800">
            <a:solidFill>
              <a:srgbClr val="CC66FF"/>
            </a:solidFill>
            <a:miter lim="800000"/>
            <a:headEnd/>
            <a:tailEnd/>
          </a:ln>
          <a:effectLst>
            <a:outerShdw blurRad="63500" dist="130755" dir="1743276" algn="ctr" rotWithShape="0">
              <a:srgbClr val="666666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569346" name="AutoShape 2"/>
          <p:cNvSpPr>
            <a:spLocks noChangeArrowheads="1"/>
          </p:cNvSpPr>
          <p:nvPr/>
        </p:nvSpPr>
        <p:spPr bwMode="auto">
          <a:xfrm rot="428193">
            <a:off x="2924175" y="1333500"/>
            <a:ext cx="3228975" cy="2362200"/>
          </a:xfrm>
          <a:prstGeom prst="triangle">
            <a:avLst>
              <a:gd name="adj" fmla="val 50000"/>
            </a:avLst>
          </a:prstGeom>
          <a:noFill/>
          <a:ln w="177800">
            <a:solidFill>
              <a:srgbClr val="0080FF"/>
            </a:solidFill>
            <a:miter lim="800000"/>
            <a:headEnd/>
            <a:tailEnd/>
          </a:ln>
          <a:effectLst>
            <a:outerShdw blurRad="63500" dist="130755" dir="1743276" algn="ctr" rotWithShape="0">
              <a:srgbClr val="666666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35844" name="WordArt 3"/>
          <p:cNvSpPr>
            <a:spLocks noChangeArrowheads="1" noChangeShapeType="1" noTextEdit="1"/>
          </p:cNvSpPr>
          <p:nvPr/>
        </p:nvSpPr>
        <p:spPr bwMode="auto">
          <a:xfrm>
            <a:off x="3128963" y="1077516"/>
            <a:ext cx="3343275" cy="55840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CFEB9"/>
                </a:solidFill>
                <a:latin typeface="Impact"/>
                <a:ea typeface="Impact"/>
                <a:cs typeface="Impact"/>
              </a:rPr>
              <a:t>Energy Expenditure</a:t>
            </a:r>
          </a:p>
        </p:txBody>
      </p:sp>
      <p:sp>
        <p:nvSpPr>
          <p:cNvPr id="35845" name="WordArt 4"/>
          <p:cNvSpPr>
            <a:spLocks noChangeArrowheads="1" noChangeShapeType="1" noTextEdit="1"/>
          </p:cNvSpPr>
          <p:nvPr/>
        </p:nvSpPr>
        <p:spPr bwMode="auto">
          <a:xfrm rot="93888">
            <a:off x="2282429" y="3402807"/>
            <a:ext cx="1390650" cy="61793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CFEB9"/>
                </a:solidFill>
                <a:latin typeface="Impact"/>
                <a:ea typeface="Impact"/>
                <a:cs typeface="Impact"/>
              </a:rPr>
              <a:t>Intensity</a:t>
            </a:r>
          </a:p>
        </p:txBody>
      </p:sp>
      <p:sp>
        <p:nvSpPr>
          <p:cNvPr id="35846" name="WordArt 5"/>
          <p:cNvSpPr>
            <a:spLocks noChangeArrowheads="1" noChangeShapeType="1" noTextEdit="1"/>
          </p:cNvSpPr>
          <p:nvPr/>
        </p:nvSpPr>
        <p:spPr bwMode="auto">
          <a:xfrm rot="21396">
            <a:off x="5409010" y="3182541"/>
            <a:ext cx="1533525" cy="1132284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CFEB9"/>
                </a:solidFill>
                <a:latin typeface="Impact"/>
                <a:ea typeface="Impact"/>
                <a:cs typeface="Impact"/>
              </a:rPr>
              <a:t>Duration &amp; </a:t>
            </a:r>
          </a:p>
          <a:p>
            <a:pPr algn="ctr"/>
            <a:r>
              <a:rPr lang="en-US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CFEB9"/>
                </a:solidFill>
                <a:latin typeface="Impact"/>
                <a:ea typeface="Impact"/>
                <a:cs typeface="Impact"/>
              </a:rPr>
              <a:t>Frequency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143000" y="320279"/>
          <a:ext cx="3611166" cy="4264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hart" r:id="rId4" imgW="8255000" imgH="4889500" progId="MSGraph.Chart.8">
                  <p:embed followColorScheme="full"/>
                </p:oleObj>
              </mc:Choice>
              <mc:Fallback>
                <p:oleObj name="Chart" r:id="rId4" imgW="8255000" imgH="48895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0279"/>
                        <a:ext cx="3611166" cy="4264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1902619" y="2185988"/>
            <a:ext cx="737915" cy="3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9795" tIns="29897" rIns="59795" bIns="29897">
            <a:spAutoFit/>
          </a:bodyPr>
          <a:lstStyle>
            <a:lvl1pPr defTabSz="796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796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575">
                <a:latin typeface="+mn-lt"/>
              </a:rPr>
              <a:t>DREW</a:t>
            </a: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3090863" y="586979"/>
            <a:ext cx="1007219" cy="3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9795" tIns="29897" rIns="59795" bIns="29897">
            <a:spAutoFit/>
          </a:bodyPr>
          <a:lstStyle>
            <a:lvl1pPr defTabSz="796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796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575">
                <a:latin typeface="+mn-lt"/>
              </a:rPr>
              <a:t>STRRIDE</a:t>
            </a: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1333501" y="4531519"/>
            <a:ext cx="2964656" cy="25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9795" tIns="29897" rIns="59795" bIns="29897">
            <a:spAutoFit/>
          </a:bodyPr>
          <a:lstStyle>
            <a:lvl1pPr defTabSz="796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796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75" dirty="0">
                <a:latin typeface="+mn-lt"/>
              </a:rPr>
              <a:t>% VO2 max   50%    40-55%     65-80%</a:t>
            </a:r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4563667" y="320279"/>
          <a:ext cx="3277790" cy="4211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art" r:id="rId6" imgW="8255000" imgH="4889500" progId="MSGraph.Chart.8">
                  <p:embed followColorScheme="full"/>
                </p:oleObj>
              </mc:Choice>
              <mc:Fallback>
                <p:oleObj name="Chart" r:id="rId6" imgW="8255000" imgH="48895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3667" y="320279"/>
                        <a:ext cx="3277790" cy="4211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086350" y="2558654"/>
            <a:ext cx="737915" cy="3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9795" tIns="29897" rIns="59795" bIns="29897">
            <a:spAutoFit/>
          </a:bodyPr>
          <a:lstStyle>
            <a:lvl1pPr defTabSz="796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796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575">
                <a:latin typeface="+mn-lt"/>
              </a:rPr>
              <a:t>DREW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6225779" y="586979"/>
            <a:ext cx="1007219" cy="3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9795" tIns="29897" rIns="59795" bIns="29897">
            <a:spAutoFit/>
          </a:bodyPr>
          <a:lstStyle>
            <a:lvl1pPr defTabSz="796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796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575">
                <a:latin typeface="+mn-lt"/>
              </a:rPr>
              <a:t>STRRIDE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704005" y="168903"/>
            <a:ext cx="2945249" cy="3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9795" tIns="29897" rIns="59795" bIns="29897">
            <a:spAutoFit/>
          </a:bodyPr>
          <a:lstStyle>
            <a:lvl1pPr defTabSz="796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796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575" b="1" dirty="0">
                <a:latin typeface="+mn-lt"/>
              </a:rPr>
              <a:t>Net ∆ % VO</a:t>
            </a:r>
            <a:r>
              <a:rPr lang="en-US" sz="1575" b="1" baseline="-25000" dirty="0">
                <a:latin typeface="+mn-lt"/>
              </a:rPr>
              <a:t>2</a:t>
            </a:r>
            <a:r>
              <a:rPr lang="en-US" sz="1575" b="1" dirty="0">
                <a:latin typeface="+mn-lt"/>
              </a:rPr>
              <a:t> max (mL/kg/min)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5164801" y="148829"/>
            <a:ext cx="2275194" cy="3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9795" tIns="29897" rIns="59795" bIns="29897">
            <a:spAutoFit/>
          </a:bodyPr>
          <a:lstStyle>
            <a:lvl1pPr defTabSz="796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796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575" b="1" dirty="0">
                <a:latin typeface="+mn-lt"/>
              </a:rPr>
              <a:t>Net ∆ VO2 max (L/min)</a:t>
            </a:r>
            <a:endParaRPr lang="en-US" sz="1575" dirty="0">
              <a:latin typeface="+mn-lt"/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4622006" y="4579144"/>
            <a:ext cx="119063" cy="3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9795" tIns="29897" rIns="59795" bIns="29897">
            <a:spAutoFit/>
          </a:bodyPr>
          <a:lstStyle>
            <a:lvl1pPr defTabSz="796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796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575">
              <a:latin typeface="Times" charset="0"/>
            </a:endParaRP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4563667" y="4531519"/>
            <a:ext cx="2964656" cy="25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9795" tIns="29897" rIns="59795" bIns="29897">
            <a:spAutoFit/>
          </a:bodyPr>
          <a:lstStyle>
            <a:lvl1pPr defTabSz="796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796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75" dirty="0">
                <a:latin typeface="+mn-lt"/>
              </a:rPr>
              <a:t>% VO2 max   50%    40-55%     65-80%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5450" y="390525"/>
            <a:ext cx="5829300" cy="857250"/>
          </a:xfrm>
        </p:spPr>
        <p:txBody>
          <a:bodyPr/>
          <a:lstStyle/>
          <a:p>
            <a:r>
              <a:rPr lang="en-US">
                <a:latin typeface="Arial" charset="0"/>
              </a:rPr>
              <a:t>Considerations (3)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6925" y="1876425"/>
            <a:ext cx="4752975" cy="1733550"/>
          </a:xfrm>
        </p:spPr>
        <p:txBody>
          <a:bodyPr/>
          <a:lstStyle/>
          <a:p>
            <a:pPr marL="342900" indent="-342900"/>
            <a:r>
              <a:rPr lang="en-US" sz="3300" dirty="0">
                <a:solidFill>
                  <a:srgbClr val="FFFFFF"/>
                </a:solidFill>
                <a:latin typeface="Arial" charset="0"/>
              </a:rPr>
              <a:t>What to Measure When Relative to the Last Training Bout</a:t>
            </a:r>
          </a:p>
          <a:p>
            <a:pPr marL="342900" indent="-342900"/>
            <a:endParaRPr lang="en-US" sz="3300" dirty="0">
              <a:solidFill>
                <a:srgbClr val="FFFFFF"/>
              </a:solidFill>
              <a:latin typeface="Arial" charset="0"/>
            </a:endParaRPr>
          </a:p>
          <a:p>
            <a:pPr marL="342900" indent="-342900"/>
            <a:endParaRPr lang="en-US" sz="3300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reeform 2"/>
          <p:cNvSpPr>
            <a:spLocks/>
          </p:cNvSpPr>
          <p:nvPr/>
        </p:nvSpPr>
        <p:spPr bwMode="auto">
          <a:xfrm>
            <a:off x="2113360" y="1439466"/>
            <a:ext cx="5295900" cy="2597944"/>
          </a:xfrm>
          <a:custGeom>
            <a:avLst/>
            <a:gdLst>
              <a:gd name="T0" fmla="*/ 0 w 4146"/>
              <a:gd name="T1" fmla="*/ 0 h 2016"/>
              <a:gd name="T2" fmla="*/ 4146 w 4146"/>
              <a:gd name="T3" fmla="*/ 0 h 2016"/>
              <a:gd name="T4" fmla="*/ 4146 w 4146"/>
              <a:gd name="T5" fmla="*/ 2016 h 2016"/>
              <a:gd name="T6" fmla="*/ 0 w 4146"/>
              <a:gd name="T7" fmla="*/ 2016 h 2016"/>
              <a:gd name="T8" fmla="*/ 0 w 4146"/>
              <a:gd name="T9" fmla="*/ 0 h 2016"/>
              <a:gd name="T10" fmla="*/ 0 w 4146"/>
              <a:gd name="T11" fmla="*/ 0 h 20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46"/>
              <a:gd name="T19" fmla="*/ 0 h 2016"/>
              <a:gd name="T20" fmla="*/ 4146 w 4146"/>
              <a:gd name="T21" fmla="*/ 2016 h 20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46" h="2016">
                <a:moveTo>
                  <a:pt x="0" y="0"/>
                </a:moveTo>
                <a:lnTo>
                  <a:pt x="4146" y="0"/>
                </a:lnTo>
                <a:lnTo>
                  <a:pt x="4146" y="2016"/>
                </a:lnTo>
                <a:lnTo>
                  <a:pt x="0" y="201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47843" name="Freeform 3"/>
          <p:cNvSpPr>
            <a:spLocks/>
          </p:cNvSpPr>
          <p:nvPr/>
        </p:nvSpPr>
        <p:spPr bwMode="auto">
          <a:xfrm>
            <a:off x="2681288" y="3686175"/>
            <a:ext cx="488156" cy="738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0" y="0"/>
              </a:cxn>
              <a:cxn ang="0">
                <a:pos x="410" y="62"/>
              </a:cxn>
              <a:cxn ang="0">
                <a:pos x="0" y="62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10" h="62">
                <a:moveTo>
                  <a:pt x="0" y="0"/>
                </a:moveTo>
                <a:lnTo>
                  <a:pt x="410" y="0"/>
                </a:lnTo>
                <a:lnTo>
                  <a:pt x="410" y="62"/>
                </a:lnTo>
                <a:lnTo>
                  <a:pt x="0" y="6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22225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39940" name="Freeform 4"/>
          <p:cNvSpPr>
            <a:spLocks/>
          </p:cNvSpPr>
          <p:nvPr/>
        </p:nvSpPr>
        <p:spPr bwMode="auto">
          <a:xfrm>
            <a:off x="3910013" y="2190750"/>
            <a:ext cx="506016" cy="1495425"/>
          </a:xfrm>
          <a:custGeom>
            <a:avLst/>
            <a:gdLst>
              <a:gd name="T0" fmla="*/ 0 w 425"/>
              <a:gd name="T1" fmla="*/ 0 h 1256"/>
              <a:gd name="T2" fmla="*/ 425 w 425"/>
              <a:gd name="T3" fmla="*/ 0 h 1256"/>
              <a:gd name="T4" fmla="*/ 425 w 425"/>
              <a:gd name="T5" fmla="*/ 1256 h 1256"/>
              <a:gd name="T6" fmla="*/ 0 w 425"/>
              <a:gd name="T7" fmla="*/ 1256 h 1256"/>
              <a:gd name="T8" fmla="*/ 0 w 425"/>
              <a:gd name="T9" fmla="*/ 0 h 1256"/>
              <a:gd name="T10" fmla="*/ 0 w 425"/>
              <a:gd name="T11" fmla="*/ 0 h 1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5"/>
              <a:gd name="T19" fmla="*/ 0 h 1256"/>
              <a:gd name="T20" fmla="*/ 425 w 425"/>
              <a:gd name="T21" fmla="*/ 1256 h 1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5" h="1256">
                <a:moveTo>
                  <a:pt x="0" y="0"/>
                </a:moveTo>
                <a:lnTo>
                  <a:pt x="425" y="0"/>
                </a:lnTo>
                <a:lnTo>
                  <a:pt x="425" y="1256"/>
                </a:lnTo>
                <a:lnTo>
                  <a:pt x="0" y="125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1B5A1F"/>
              </a:gs>
              <a:gs pos="50000">
                <a:srgbClr val="3BC243"/>
              </a:gs>
              <a:gs pos="100000">
                <a:srgbClr val="1B5A1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41" name="Freeform 5"/>
          <p:cNvSpPr>
            <a:spLocks/>
          </p:cNvSpPr>
          <p:nvPr/>
        </p:nvSpPr>
        <p:spPr bwMode="auto">
          <a:xfrm>
            <a:off x="5156597" y="3058716"/>
            <a:ext cx="489347" cy="627459"/>
          </a:xfrm>
          <a:custGeom>
            <a:avLst/>
            <a:gdLst>
              <a:gd name="T0" fmla="*/ 0 w 411"/>
              <a:gd name="T1" fmla="*/ 0 h 527"/>
              <a:gd name="T2" fmla="*/ 411 w 411"/>
              <a:gd name="T3" fmla="*/ 0 h 527"/>
              <a:gd name="T4" fmla="*/ 411 w 411"/>
              <a:gd name="T5" fmla="*/ 527 h 527"/>
              <a:gd name="T6" fmla="*/ 0 w 411"/>
              <a:gd name="T7" fmla="*/ 527 h 527"/>
              <a:gd name="T8" fmla="*/ 0 w 411"/>
              <a:gd name="T9" fmla="*/ 0 h 527"/>
              <a:gd name="T10" fmla="*/ 0 w 411"/>
              <a:gd name="T11" fmla="*/ 0 h 5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1"/>
              <a:gd name="T19" fmla="*/ 0 h 527"/>
              <a:gd name="T20" fmla="*/ 411 w 411"/>
              <a:gd name="T21" fmla="*/ 527 h 5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1" h="527">
                <a:moveTo>
                  <a:pt x="0" y="0"/>
                </a:moveTo>
                <a:lnTo>
                  <a:pt x="411" y="0"/>
                </a:lnTo>
                <a:lnTo>
                  <a:pt x="411" y="527"/>
                </a:lnTo>
                <a:lnTo>
                  <a:pt x="0" y="527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1B5A1F"/>
              </a:gs>
              <a:gs pos="50000">
                <a:srgbClr val="3BC243"/>
              </a:gs>
              <a:gs pos="100000">
                <a:srgbClr val="1B5A1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42" name="Freeform 6"/>
          <p:cNvSpPr>
            <a:spLocks/>
          </p:cNvSpPr>
          <p:nvPr/>
        </p:nvSpPr>
        <p:spPr bwMode="auto">
          <a:xfrm>
            <a:off x="6386513" y="2283619"/>
            <a:ext cx="488156" cy="1402556"/>
          </a:xfrm>
          <a:custGeom>
            <a:avLst/>
            <a:gdLst>
              <a:gd name="T0" fmla="*/ 0 w 410"/>
              <a:gd name="T1" fmla="*/ 0 h 1178"/>
              <a:gd name="T2" fmla="*/ 410 w 410"/>
              <a:gd name="T3" fmla="*/ 0 h 1178"/>
              <a:gd name="T4" fmla="*/ 410 w 410"/>
              <a:gd name="T5" fmla="*/ 1178 h 1178"/>
              <a:gd name="T6" fmla="*/ 0 w 410"/>
              <a:gd name="T7" fmla="*/ 1178 h 1178"/>
              <a:gd name="T8" fmla="*/ 0 w 410"/>
              <a:gd name="T9" fmla="*/ 0 h 1178"/>
              <a:gd name="T10" fmla="*/ 0 w 410"/>
              <a:gd name="T11" fmla="*/ 0 h 11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0"/>
              <a:gd name="T19" fmla="*/ 0 h 1178"/>
              <a:gd name="T20" fmla="*/ 410 w 410"/>
              <a:gd name="T21" fmla="*/ 1178 h 11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0" h="1178">
                <a:moveTo>
                  <a:pt x="0" y="0"/>
                </a:moveTo>
                <a:lnTo>
                  <a:pt x="410" y="0"/>
                </a:lnTo>
                <a:lnTo>
                  <a:pt x="410" y="1178"/>
                </a:lnTo>
                <a:lnTo>
                  <a:pt x="0" y="117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1B5A1F"/>
              </a:gs>
              <a:gs pos="50000">
                <a:srgbClr val="3BC243"/>
              </a:gs>
              <a:gs pos="100000">
                <a:srgbClr val="1B5A1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43" name="Freeform 7"/>
          <p:cNvSpPr>
            <a:spLocks/>
          </p:cNvSpPr>
          <p:nvPr/>
        </p:nvSpPr>
        <p:spPr bwMode="auto">
          <a:xfrm>
            <a:off x="2917031" y="3759994"/>
            <a:ext cx="1191" cy="129779"/>
          </a:xfrm>
          <a:custGeom>
            <a:avLst/>
            <a:gdLst>
              <a:gd name="T0" fmla="*/ 0 w 1588"/>
              <a:gd name="T1" fmla="*/ 0 h 109"/>
              <a:gd name="T2" fmla="*/ 0 w 1588"/>
              <a:gd name="T3" fmla="*/ 109 h 109"/>
              <a:gd name="T4" fmla="*/ 0 w 1588"/>
              <a:gd name="T5" fmla="*/ 0 h 109"/>
              <a:gd name="T6" fmla="*/ 0 60000 65536"/>
              <a:gd name="T7" fmla="*/ 0 60000 65536"/>
              <a:gd name="T8" fmla="*/ 0 60000 65536"/>
              <a:gd name="T9" fmla="*/ 0 w 1588"/>
              <a:gd name="T10" fmla="*/ 0 h 109"/>
              <a:gd name="T11" fmla="*/ 1588 w 158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109">
                <a:moveTo>
                  <a:pt x="0" y="0"/>
                </a:moveTo>
                <a:lnTo>
                  <a:pt x="0" y="109"/>
                </a:lnTo>
                <a:lnTo>
                  <a:pt x="0" y="0"/>
                </a:lnTo>
                <a:close/>
              </a:path>
            </a:pathLst>
          </a:cu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39944" name="Freeform 8"/>
          <p:cNvSpPr>
            <a:spLocks/>
          </p:cNvSpPr>
          <p:nvPr/>
        </p:nvSpPr>
        <p:spPr bwMode="auto">
          <a:xfrm>
            <a:off x="2865835" y="3889773"/>
            <a:ext cx="117872" cy="1190"/>
          </a:xfrm>
          <a:custGeom>
            <a:avLst/>
            <a:gdLst>
              <a:gd name="T0" fmla="*/ 0 w 99"/>
              <a:gd name="T1" fmla="*/ 0 h 1587"/>
              <a:gd name="T2" fmla="*/ 99 w 99"/>
              <a:gd name="T3" fmla="*/ 0 h 1587"/>
              <a:gd name="T4" fmla="*/ 0 w 99"/>
              <a:gd name="T5" fmla="*/ 0 h 1587"/>
              <a:gd name="T6" fmla="*/ 0 60000 65536"/>
              <a:gd name="T7" fmla="*/ 0 60000 65536"/>
              <a:gd name="T8" fmla="*/ 0 60000 65536"/>
              <a:gd name="T9" fmla="*/ 0 w 99"/>
              <a:gd name="T10" fmla="*/ 0 h 1587"/>
              <a:gd name="T11" fmla="*/ 99 w 99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1587">
                <a:moveTo>
                  <a:pt x="0" y="0"/>
                </a:moveTo>
                <a:lnTo>
                  <a:pt x="99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 flipV="1">
            <a:off x="2917031" y="3759994"/>
            <a:ext cx="1191" cy="129779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 flipH="1">
            <a:off x="2865835" y="3889773"/>
            <a:ext cx="117872" cy="119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47" name="Freeform 11"/>
          <p:cNvSpPr>
            <a:spLocks/>
          </p:cNvSpPr>
          <p:nvPr/>
        </p:nvSpPr>
        <p:spPr bwMode="auto">
          <a:xfrm>
            <a:off x="4163617" y="1858566"/>
            <a:ext cx="1190" cy="332184"/>
          </a:xfrm>
          <a:custGeom>
            <a:avLst/>
            <a:gdLst>
              <a:gd name="T0" fmla="*/ 0 w 1587"/>
              <a:gd name="T1" fmla="*/ 279 h 279"/>
              <a:gd name="T2" fmla="*/ 0 w 1587"/>
              <a:gd name="T3" fmla="*/ 0 h 279"/>
              <a:gd name="T4" fmla="*/ 0 w 1587"/>
              <a:gd name="T5" fmla="*/ 279 h 279"/>
              <a:gd name="T6" fmla="*/ 0 60000 65536"/>
              <a:gd name="T7" fmla="*/ 0 60000 65536"/>
              <a:gd name="T8" fmla="*/ 0 60000 65536"/>
              <a:gd name="T9" fmla="*/ 0 w 1587"/>
              <a:gd name="T10" fmla="*/ 0 h 279"/>
              <a:gd name="T11" fmla="*/ 1587 w 1587"/>
              <a:gd name="T12" fmla="*/ 279 h 2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279">
                <a:moveTo>
                  <a:pt x="0" y="279"/>
                </a:moveTo>
                <a:lnTo>
                  <a:pt x="0" y="0"/>
                </a:lnTo>
                <a:lnTo>
                  <a:pt x="0" y="279"/>
                </a:lnTo>
                <a:close/>
              </a:path>
            </a:pathLst>
          </a:cu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39948" name="Freeform 12"/>
          <p:cNvSpPr>
            <a:spLocks/>
          </p:cNvSpPr>
          <p:nvPr/>
        </p:nvSpPr>
        <p:spPr bwMode="auto">
          <a:xfrm>
            <a:off x="4112419" y="1858567"/>
            <a:ext cx="117872" cy="1190"/>
          </a:xfrm>
          <a:custGeom>
            <a:avLst/>
            <a:gdLst>
              <a:gd name="T0" fmla="*/ 0 w 99"/>
              <a:gd name="T1" fmla="*/ 0 h 1587"/>
              <a:gd name="T2" fmla="*/ 99 w 99"/>
              <a:gd name="T3" fmla="*/ 0 h 1587"/>
              <a:gd name="T4" fmla="*/ 0 w 99"/>
              <a:gd name="T5" fmla="*/ 0 h 1587"/>
              <a:gd name="T6" fmla="*/ 0 60000 65536"/>
              <a:gd name="T7" fmla="*/ 0 60000 65536"/>
              <a:gd name="T8" fmla="*/ 0 60000 65536"/>
              <a:gd name="T9" fmla="*/ 0 w 99"/>
              <a:gd name="T10" fmla="*/ 0 h 1587"/>
              <a:gd name="T11" fmla="*/ 99 w 99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1587">
                <a:moveTo>
                  <a:pt x="0" y="0"/>
                </a:moveTo>
                <a:lnTo>
                  <a:pt x="99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4163617" y="1858566"/>
            <a:ext cx="1190" cy="33218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 flipH="1">
            <a:off x="4112419" y="1858567"/>
            <a:ext cx="117872" cy="119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51" name="Freeform 15"/>
          <p:cNvSpPr>
            <a:spLocks/>
          </p:cNvSpPr>
          <p:nvPr/>
        </p:nvSpPr>
        <p:spPr bwMode="auto">
          <a:xfrm>
            <a:off x="5392342" y="2892028"/>
            <a:ext cx="1190" cy="166688"/>
          </a:xfrm>
          <a:custGeom>
            <a:avLst/>
            <a:gdLst>
              <a:gd name="T0" fmla="*/ 0 w 1587"/>
              <a:gd name="T1" fmla="*/ 140 h 140"/>
              <a:gd name="T2" fmla="*/ 0 w 1587"/>
              <a:gd name="T3" fmla="*/ 0 h 140"/>
              <a:gd name="T4" fmla="*/ 0 w 1587"/>
              <a:gd name="T5" fmla="*/ 140 h 140"/>
              <a:gd name="T6" fmla="*/ 0 60000 65536"/>
              <a:gd name="T7" fmla="*/ 0 60000 65536"/>
              <a:gd name="T8" fmla="*/ 0 60000 65536"/>
              <a:gd name="T9" fmla="*/ 0 w 1587"/>
              <a:gd name="T10" fmla="*/ 0 h 140"/>
              <a:gd name="T11" fmla="*/ 1587 w 1587"/>
              <a:gd name="T12" fmla="*/ 140 h 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40">
                <a:moveTo>
                  <a:pt x="0" y="140"/>
                </a:moveTo>
                <a:lnTo>
                  <a:pt x="0" y="0"/>
                </a:lnTo>
                <a:lnTo>
                  <a:pt x="0" y="140"/>
                </a:lnTo>
                <a:close/>
              </a:path>
            </a:pathLst>
          </a:cu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39952" name="Freeform 16"/>
          <p:cNvSpPr>
            <a:spLocks/>
          </p:cNvSpPr>
          <p:nvPr/>
        </p:nvSpPr>
        <p:spPr bwMode="auto">
          <a:xfrm>
            <a:off x="5342335" y="2892029"/>
            <a:ext cx="117872" cy="1190"/>
          </a:xfrm>
          <a:custGeom>
            <a:avLst/>
            <a:gdLst>
              <a:gd name="T0" fmla="*/ 0 w 99"/>
              <a:gd name="T1" fmla="*/ 0 h 1587"/>
              <a:gd name="T2" fmla="*/ 99 w 99"/>
              <a:gd name="T3" fmla="*/ 0 h 1587"/>
              <a:gd name="T4" fmla="*/ 0 w 99"/>
              <a:gd name="T5" fmla="*/ 0 h 1587"/>
              <a:gd name="T6" fmla="*/ 0 60000 65536"/>
              <a:gd name="T7" fmla="*/ 0 60000 65536"/>
              <a:gd name="T8" fmla="*/ 0 60000 65536"/>
              <a:gd name="T9" fmla="*/ 0 w 99"/>
              <a:gd name="T10" fmla="*/ 0 h 1587"/>
              <a:gd name="T11" fmla="*/ 99 w 99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1587">
                <a:moveTo>
                  <a:pt x="0" y="0"/>
                </a:moveTo>
                <a:lnTo>
                  <a:pt x="99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5392342" y="2892028"/>
            <a:ext cx="1190" cy="1666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 flipH="1">
            <a:off x="5342335" y="2892029"/>
            <a:ext cx="117872" cy="119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55" name="Freeform 19"/>
          <p:cNvSpPr>
            <a:spLocks/>
          </p:cNvSpPr>
          <p:nvPr/>
        </p:nvSpPr>
        <p:spPr bwMode="auto">
          <a:xfrm>
            <a:off x="6622256" y="2006204"/>
            <a:ext cx="1191" cy="277415"/>
          </a:xfrm>
          <a:custGeom>
            <a:avLst/>
            <a:gdLst>
              <a:gd name="T0" fmla="*/ 0 w 1588"/>
              <a:gd name="T1" fmla="*/ 233 h 233"/>
              <a:gd name="T2" fmla="*/ 0 w 1588"/>
              <a:gd name="T3" fmla="*/ 0 h 233"/>
              <a:gd name="T4" fmla="*/ 0 w 1588"/>
              <a:gd name="T5" fmla="*/ 233 h 233"/>
              <a:gd name="T6" fmla="*/ 0 60000 65536"/>
              <a:gd name="T7" fmla="*/ 0 60000 65536"/>
              <a:gd name="T8" fmla="*/ 0 60000 65536"/>
              <a:gd name="T9" fmla="*/ 0 w 1588"/>
              <a:gd name="T10" fmla="*/ 0 h 233"/>
              <a:gd name="T11" fmla="*/ 1588 w 1588"/>
              <a:gd name="T12" fmla="*/ 233 h 2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233">
                <a:moveTo>
                  <a:pt x="0" y="233"/>
                </a:moveTo>
                <a:lnTo>
                  <a:pt x="0" y="0"/>
                </a:lnTo>
                <a:lnTo>
                  <a:pt x="0" y="233"/>
                </a:lnTo>
                <a:close/>
              </a:path>
            </a:pathLst>
          </a:cu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39956" name="Freeform 20"/>
          <p:cNvSpPr>
            <a:spLocks/>
          </p:cNvSpPr>
          <p:nvPr/>
        </p:nvSpPr>
        <p:spPr bwMode="auto">
          <a:xfrm>
            <a:off x="6572251" y="2006204"/>
            <a:ext cx="117872" cy="1190"/>
          </a:xfrm>
          <a:custGeom>
            <a:avLst/>
            <a:gdLst>
              <a:gd name="T0" fmla="*/ 0 w 99"/>
              <a:gd name="T1" fmla="*/ 0 h 1587"/>
              <a:gd name="T2" fmla="*/ 99 w 99"/>
              <a:gd name="T3" fmla="*/ 0 h 1587"/>
              <a:gd name="T4" fmla="*/ 0 w 99"/>
              <a:gd name="T5" fmla="*/ 0 h 1587"/>
              <a:gd name="T6" fmla="*/ 0 60000 65536"/>
              <a:gd name="T7" fmla="*/ 0 60000 65536"/>
              <a:gd name="T8" fmla="*/ 0 60000 65536"/>
              <a:gd name="T9" fmla="*/ 0 w 99"/>
              <a:gd name="T10" fmla="*/ 0 h 1587"/>
              <a:gd name="T11" fmla="*/ 99 w 99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1587">
                <a:moveTo>
                  <a:pt x="0" y="0"/>
                </a:moveTo>
                <a:lnTo>
                  <a:pt x="99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6621067" y="2018110"/>
            <a:ext cx="2381" cy="265509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 flipH="1">
            <a:off x="6562726" y="2006204"/>
            <a:ext cx="117872" cy="119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59" name="Freeform 23"/>
          <p:cNvSpPr>
            <a:spLocks/>
          </p:cNvSpPr>
          <p:nvPr/>
        </p:nvSpPr>
        <p:spPr bwMode="auto">
          <a:xfrm>
            <a:off x="2309813" y="1637110"/>
            <a:ext cx="1191" cy="2400300"/>
          </a:xfrm>
          <a:custGeom>
            <a:avLst/>
            <a:gdLst>
              <a:gd name="T0" fmla="*/ 0 w 1588"/>
              <a:gd name="T1" fmla="*/ 0 h 2016"/>
              <a:gd name="T2" fmla="*/ 0 w 1588"/>
              <a:gd name="T3" fmla="*/ 2016 h 2016"/>
              <a:gd name="T4" fmla="*/ 0 w 1588"/>
              <a:gd name="T5" fmla="*/ 0 h 2016"/>
              <a:gd name="T6" fmla="*/ 0 60000 65536"/>
              <a:gd name="T7" fmla="*/ 0 60000 65536"/>
              <a:gd name="T8" fmla="*/ 0 60000 65536"/>
              <a:gd name="T9" fmla="*/ 0 w 1588"/>
              <a:gd name="T10" fmla="*/ 0 h 2016"/>
              <a:gd name="T11" fmla="*/ 1588 w 1588"/>
              <a:gd name="T12" fmla="*/ 2016 h 20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2016">
                <a:moveTo>
                  <a:pt x="0" y="0"/>
                </a:moveTo>
                <a:lnTo>
                  <a:pt x="0" y="2016"/>
                </a:lnTo>
                <a:lnTo>
                  <a:pt x="0" y="0"/>
                </a:lnTo>
                <a:close/>
              </a:path>
            </a:pathLst>
          </a:cu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39960" name="Freeform 24"/>
          <p:cNvSpPr>
            <a:spLocks/>
          </p:cNvSpPr>
          <p:nvPr/>
        </p:nvSpPr>
        <p:spPr bwMode="auto">
          <a:xfrm>
            <a:off x="2243138" y="4037410"/>
            <a:ext cx="66675" cy="1190"/>
          </a:xfrm>
          <a:custGeom>
            <a:avLst/>
            <a:gdLst>
              <a:gd name="T0" fmla="*/ 0 w 56"/>
              <a:gd name="T1" fmla="*/ 0 h 1587"/>
              <a:gd name="T2" fmla="*/ 56 w 56"/>
              <a:gd name="T3" fmla="*/ 0 h 1587"/>
              <a:gd name="T4" fmla="*/ 0 w 56"/>
              <a:gd name="T5" fmla="*/ 0 h 1587"/>
              <a:gd name="T6" fmla="*/ 0 60000 65536"/>
              <a:gd name="T7" fmla="*/ 0 60000 65536"/>
              <a:gd name="T8" fmla="*/ 0 60000 65536"/>
              <a:gd name="T9" fmla="*/ 0 w 56"/>
              <a:gd name="T10" fmla="*/ 0 h 1587"/>
              <a:gd name="T11" fmla="*/ 56 w 56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587">
                <a:moveTo>
                  <a:pt x="0" y="0"/>
                </a:moveTo>
                <a:lnTo>
                  <a:pt x="5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 flipV="1">
            <a:off x="2309813" y="1637110"/>
            <a:ext cx="1191" cy="2400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 flipH="1">
            <a:off x="2243138" y="4037410"/>
            <a:ext cx="66675" cy="119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63" name="Freeform 27"/>
          <p:cNvSpPr>
            <a:spLocks/>
          </p:cNvSpPr>
          <p:nvPr/>
        </p:nvSpPr>
        <p:spPr bwMode="auto">
          <a:xfrm>
            <a:off x="2243138" y="3686175"/>
            <a:ext cx="66675" cy="1191"/>
          </a:xfrm>
          <a:custGeom>
            <a:avLst/>
            <a:gdLst>
              <a:gd name="T0" fmla="*/ 0 w 56"/>
              <a:gd name="T1" fmla="*/ 0 h 1588"/>
              <a:gd name="T2" fmla="*/ 56 w 56"/>
              <a:gd name="T3" fmla="*/ 0 h 1588"/>
              <a:gd name="T4" fmla="*/ 0 w 56"/>
              <a:gd name="T5" fmla="*/ 0 h 1588"/>
              <a:gd name="T6" fmla="*/ 0 60000 65536"/>
              <a:gd name="T7" fmla="*/ 0 60000 65536"/>
              <a:gd name="T8" fmla="*/ 0 60000 65536"/>
              <a:gd name="T9" fmla="*/ 0 w 56"/>
              <a:gd name="T10" fmla="*/ 0 h 1588"/>
              <a:gd name="T11" fmla="*/ 56 w 56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588">
                <a:moveTo>
                  <a:pt x="0" y="0"/>
                </a:moveTo>
                <a:lnTo>
                  <a:pt x="5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39964" name="Freeform 28"/>
          <p:cNvSpPr>
            <a:spLocks/>
          </p:cNvSpPr>
          <p:nvPr/>
        </p:nvSpPr>
        <p:spPr bwMode="auto">
          <a:xfrm>
            <a:off x="2243138" y="3353992"/>
            <a:ext cx="66675" cy="1190"/>
          </a:xfrm>
          <a:custGeom>
            <a:avLst/>
            <a:gdLst>
              <a:gd name="T0" fmla="*/ 0 w 56"/>
              <a:gd name="T1" fmla="*/ 0 h 1587"/>
              <a:gd name="T2" fmla="*/ 56 w 56"/>
              <a:gd name="T3" fmla="*/ 0 h 1587"/>
              <a:gd name="T4" fmla="*/ 0 w 56"/>
              <a:gd name="T5" fmla="*/ 0 h 1587"/>
              <a:gd name="T6" fmla="*/ 0 60000 65536"/>
              <a:gd name="T7" fmla="*/ 0 60000 65536"/>
              <a:gd name="T8" fmla="*/ 0 60000 65536"/>
              <a:gd name="T9" fmla="*/ 0 w 56"/>
              <a:gd name="T10" fmla="*/ 0 h 1587"/>
              <a:gd name="T11" fmla="*/ 56 w 56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587">
                <a:moveTo>
                  <a:pt x="0" y="0"/>
                </a:moveTo>
                <a:lnTo>
                  <a:pt x="5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 flipH="1">
            <a:off x="2243138" y="3686175"/>
            <a:ext cx="66675" cy="119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 flipH="1">
            <a:off x="2243138" y="3353992"/>
            <a:ext cx="66675" cy="119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67" name="Freeform 31"/>
          <p:cNvSpPr>
            <a:spLocks/>
          </p:cNvSpPr>
          <p:nvPr/>
        </p:nvSpPr>
        <p:spPr bwMode="auto">
          <a:xfrm>
            <a:off x="2243138" y="3002756"/>
            <a:ext cx="66675" cy="1191"/>
          </a:xfrm>
          <a:custGeom>
            <a:avLst/>
            <a:gdLst>
              <a:gd name="T0" fmla="*/ 0 w 56"/>
              <a:gd name="T1" fmla="*/ 0 h 1588"/>
              <a:gd name="T2" fmla="*/ 56 w 56"/>
              <a:gd name="T3" fmla="*/ 0 h 1588"/>
              <a:gd name="T4" fmla="*/ 0 w 56"/>
              <a:gd name="T5" fmla="*/ 0 h 1588"/>
              <a:gd name="T6" fmla="*/ 0 60000 65536"/>
              <a:gd name="T7" fmla="*/ 0 60000 65536"/>
              <a:gd name="T8" fmla="*/ 0 60000 65536"/>
              <a:gd name="T9" fmla="*/ 0 w 56"/>
              <a:gd name="T10" fmla="*/ 0 h 1588"/>
              <a:gd name="T11" fmla="*/ 56 w 56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588">
                <a:moveTo>
                  <a:pt x="0" y="0"/>
                </a:moveTo>
                <a:lnTo>
                  <a:pt x="5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39968" name="Freeform 32"/>
          <p:cNvSpPr>
            <a:spLocks/>
          </p:cNvSpPr>
          <p:nvPr/>
        </p:nvSpPr>
        <p:spPr bwMode="auto">
          <a:xfrm>
            <a:off x="2243138" y="2670573"/>
            <a:ext cx="66675" cy="1190"/>
          </a:xfrm>
          <a:custGeom>
            <a:avLst/>
            <a:gdLst>
              <a:gd name="T0" fmla="*/ 0 w 56"/>
              <a:gd name="T1" fmla="*/ 0 h 1587"/>
              <a:gd name="T2" fmla="*/ 56 w 56"/>
              <a:gd name="T3" fmla="*/ 0 h 1587"/>
              <a:gd name="T4" fmla="*/ 0 w 56"/>
              <a:gd name="T5" fmla="*/ 0 h 1587"/>
              <a:gd name="T6" fmla="*/ 0 60000 65536"/>
              <a:gd name="T7" fmla="*/ 0 60000 65536"/>
              <a:gd name="T8" fmla="*/ 0 60000 65536"/>
              <a:gd name="T9" fmla="*/ 0 w 56"/>
              <a:gd name="T10" fmla="*/ 0 h 1587"/>
              <a:gd name="T11" fmla="*/ 56 w 56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587">
                <a:moveTo>
                  <a:pt x="0" y="0"/>
                </a:moveTo>
                <a:lnTo>
                  <a:pt x="5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 flipH="1">
            <a:off x="2243138" y="3002756"/>
            <a:ext cx="66675" cy="119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70" name="Line 34"/>
          <p:cNvSpPr>
            <a:spLocks noChangeShapeType="1"/>
          </p:cNvSpPr>
          <p:nvPr/>
        </p:nvSpPr>
        <p:spPr bwMode="auto">
          <a:xfrm flipH="1">
            <a:off x="2243138" y="2670573"/>
            <a:ext cx="66675" cy="119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71" name="Freeform 35"/>
          <p:cNvSpPr>
            <a:spLocks/>
          </p:cNvSpPr>
          <p:nvPr/>
        </p:nvSpPr>
        <p:spPr bwMode="auto">
          <a:xfrm>
            <a:off x="2243138" y="2320529"/>
            <a:ext cx="66675" cy="1190"/>
          </a:xfrm>
          <a:custGeom>
            <a:avLst/>
            <a:gdLst>
              <a:gd name="T0" fmla="*/ 0 w 56"/>
              <a:gd name="T1" fmla="*/ 0 h 1587"/>
              <a:gd name="T2" fmla="*/ 56 w 56"/>
              <a:gd name="T3" fmla="*/ 0 h 1587"/>
              <a:gd name="T4" fmla="*/ 0 w 56"/>
              <a:gd name="T5" fmla="*/ 0 h 1587"/>
              <a:gd name="T6" fmla="*/ 0 60000 65536"/>
              <a:gd name="T7" fmla="*/ 0 60000 65536"/>
              <a:gd name="T8" fmla="*/ 0 60000 65536"/>
              <a:gd name="T9" fmla="*/ 0 w 56"/>
              <a:gd name="T10" fmla="*/ 0 h 1587"/>
              <a:gd name="T11" fmla="*/ 56 w 56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587">
                <a:moveTo>
                  <a:pt x="0" y="0"/>
                </a:moveTo>
                <a:lnTo>
                  <a:pt x="5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39972" name="Freeform 36"/>
          <p:cNvSpPr>
            <a:spLocks/>
          </p:cNvSpPr>
          <p:nvPr/>
        </p:nvSpPr>
        <p:spPr bwMode="auto">
          <a:xfrm>
            <a:off x="2243138" y="1988344"/>
            <a:ext cx="66675" cy="1191"/>
          </a:xfrm>
          <a:custGeom>
            <a:avLst/>
            <a:gdLst>
              <a:gd name="T0" fmla="*/ 0 w 56"/>
              <a:gd name="T1" fmla="*/ 0 h 1588"/>
              <a:gd name="T2" fmla="*/ 56 w 56"/>
              <a:gd name="T3" fmla="*/ 0 h 1588"/>
              <a:gd name="T4" fmla="*/ 0 w 56"/>
              <a:gd name="T5" fmla="*/ 0 h 1588"/>
              <a:gd name="T6" fmla="*/ 0 60000 65536"/>
              <a:gd name="T7" fmla="*/ 0 60000 65536"/>
              <a:gd name="T8" fmla="*/ 0 60000 65536"/>
              <a:gd name="T9" fmla="*/ 0 w 56"/>
              <a:gd name="T10" fmla="*/ 0 h 1588"/>
              <a:gd name="T11" fmla="*/ 56 w 56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588">
                <a:moveTo>
                  <a:pt x="0" y="0"/>
                </a:moveTo>
                <a:lnTo>
                  <a:pt x="5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39973" name="Line 37"/>
          <p:cNvSpPr>
            <a:spLocks noChangeShapeType="1"/>
          </p:cNvSpPr>
          <p:nvPr/>
        </p:nvSpPr>
        <p:spPr bwMode="auto">
          <a:xfrm flipH="1">
            <a:off x="2243138" y="2320529"/>
            <a:ext cx="66675" cy="119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74" name="Line 38"/>
          <p:cNvSpPr>
            <a:spLocks noChangeShapeType="1"/>
          </p:cNvSpPr>
          <p:nvPr/>
        </p:nvSpPr>
        <p:spPr bwMode="auto">
          <a:xfrm flipH="1">
            <a:off x="2243138" y="1988344"/>
            <a:ext cx="66675" cy="119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75" name="Freeform 39"/>
          <p:cNvSpPr>
            <a:spLocks/>
          </p:cNvSpPr>
          <p:nvPr/>
        </p:nvSpPr>
        <p:spPr bwMode="auto">
          <a:xfrm>
            <a:off x="2243138" y="1637110"/>
            <a:ext cx="66675" cy="1190"/>
          </a:xfrm>
          <a:custGeom>
            <a:avLst/>
            <a:gdLst>
              <a:gd name="T0" fmla="*/ 0 w 56"/>
              <a:gd name="T1" fmla="*/ 0 h 1587"/>
              <a:gd name="T2" fmla="*/ 56 w 56"/>
              <a:gd name="T3" fmla="*/ 0 h 1587"/>
              <a:gd name="T4" fmla="*/ 0 w 56"/>
              <a:gd name="T5" fmla="*/ 0 h 1587"/>
              <a:gd name="T6" fmla="*/ 0 60000 65536"/>
              <a:gd name="T7" fmla="*/ 0 60000 65536"/>
              <a:gd name="T8" fmla="*/ 0 60000 65536"/>
              <a:gd name="T9" fmla="*/ 0 w 56"/>
              <a:gd name="T10" fmla="*/ 0 h 1587"/>
              <a:gd name="T11" fmla="*/ 56 w 56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587">
                <a:moveTo>
                  <a:pt x="0" y="0"/>
                </a:moveTo>
                <a:lnTo>
                  <a:pt x="5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39976" name="Freeform 40"/>
          <p:cNvSpPr>
            <a:spLocks/>
          </p:cNvSpPr>
          <p:nvPr/>
        </p:nvSpPr>
        <p:spPr bwMode="auto">
          <a:xfrm>
            <a:off x="2309813" y="3686175"/>
            <a:ext cx="4936331" cy="1191"/>
          </a:xfrm>
          <a:custGeom>
            <a:avLst/>
            <a:gdLst>
              <a:gd name="T0" fmla="*/ 0 w 4146"/>
              <a:gd name="T1" fmla="*/ 0 h 1588"/>
              <a:gd name="T2" fmla="*/ 4146 w 4146"/>
              <a:gd name="T3" fmla="*/ 0 h 1588"/>
              <a:gd name="T4" fmla="*/ 0 w 4146"/>
              <a:gd name="T5" fmla="*/ 0 h 1588"/>
              <a:gd name="T6" fmla="*/ 0 60000 65536"/>
              <a:gd name="T7" fmla="*/ 0 60000 65536"/>
              <a:gd name="T8" fmla="*/ 0 60000 65536"/>
              <a:gd name="T9" fmla="*/ 0 w 4146"/>
              <a:gd name="T10" fmla="*/ 0 h 1588"/>
              <a:gd name="T11" fmla="*/ 4146 w 4146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46" h="1588">
                <a:moveTo>
                  <a:pt x="0" y="0"/>
                </a:moveTo>
                <a:lnTo>
                  <a:pt x="414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39977" name="Line 41"/>
          <p:cNvSpPr>
            <a:spLocks noChangeShapeType="1"/>
          </p:cNvSpPr>
          <p:nvPr/>
        </p:nvSpPr>
        <p:spPr bwMode="auto">
          <a:xfrm flipH="1">
            <a:off x="2243138" y="1637110"/>
            <a:ext cx="66675" cy="119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78" name="Line 42"/>
          <p:cNvSpPr>
            <a:spLocks noChangeShapeType="1"/>
          </p:cNvSpPr>
          <p:nvPr/>
        </p:nvSpPr>
        <p:spPr bwMode="auto">
          <a:xfrm flipH="1">
            <a:off x="2309813" y="3686175"/>
            <a:ext cx="4936331" cy="119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79" name="Freeform 43"/>
          <p:cNvSpPr>
            <a:spLocks/>
          </p:cNvSpPr>
          <p:nvPr/>
        </p:nvSpPr>
        <p:spPr bwMode="auto">
          <a:xfrm>
            <a:off x="2309813" y="3686175"/>
            <a:ext cx="1191" cy="73819"/>
          </a:xfrm>
          <a:custGeom>
            <a:avLst/>
            <a:gdLst>
              <a:gd name="T0" fmla="*/ 0 w 1588"/>
              <a:gd name="T1" fmla="*/ 62 h 62"/>
              <a:gd name="T2" fmla="*/ 0 w 1588"/>
              <a:gd name="T3" fmla="*/ 0 h 62"/>
              <a:gd name="T4" fmla="*/ 0 w 1588"/>
              <a:gd name="T5" fmla="*/ 62 h 62"/>
              <a:gd name="T6" fmla="*/ 0 60000 65536"/>
              <a:gd name="T7" fmla="*/ 0 60000 65536"/>
              <a:gd name="T8" fmla="*/ 0 60000 65536"/>
              <a:gd name="T9" fmla="*/ 0 w 1588"/>
              <a:gd name="T10" fmla="*/ 0 h 62"/>
              <a:gd name="T11" fmla="*/ 1588 w 1588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62">
                <a:moveTo>
                  <a:pt x="0" y="62"/>
                </a:moveTo>
                <a:lnTo>
                  <a:pt x="0" y="0"/>
                </a:lnTo>
                <a:lnTo>
                  <a:pt x="0" y="62"/>
                </a:lnTo>
                <a:close/>
              </a:path>
            </a:pathLst>
          </a:cu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39980" name="Freeform 44"/>
          <p:cNvSpPr>
            <a:spLocks/>
          </p:cNvSpPr>
          <p:nvPr/>
        </p:nvSpPr>
        <p:spPr bwMode="auto">
          <a:xfrm>
            <a:off x="3539729" y="3686175"/>
            <a:ext cx="1190" cy="73819"/>
          </a:xfrm>
          <a:custGeom>
            <a:avLst/>
            <a:gdLst>
              <a:gd name="T0" fmla="*/ 0 w 1587"/>
              <a:gd name="T1" fmla="*/ 62 h 62"/>
              <a:gd name="T2" fmla="*/ 0 w 1587"/>
              <a:gd name="T3" fmla="*/ 0 h 62"/>
              <a:gd name="T4" fmla="*/ 0 w 1587"/>
              <a:gd name="T5" fmla="*/ 62 h 62"/>
              <a:gd name="T6" fmla="*/ 0 60000 65536"/>
              <a:gd name="T7" fmla="*/ 0 60000 65536"/>
              <a:gd name="T8" fmla="*/ 0 60000 65536"/>
              <a:gd name="T9" fmla="*/ 0 w 1587"/>
              <a:gd name="T10" fmla="*/ 0 h 62"/>
              <a:gd name="T11" fmla="*/ 1587 w 1587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62">
                <a:moveTo>
                  <a:pt x="0" y="62"/>
                </a:moveTo>
                <a:lnTo>
                  <a:pt x="0" y="0"/>
                </a:lnTo>
                <a:lnTo>
                  <a:pt x="0" y="62"/>
                </a:lnTo>
                <a:close/>
              </a:path>
            </a:pathLst>
          </a:cu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39981" name="Line 45"/>
          <p:cNvSpPr>
            <a:spLocks noChangeShapeType="1"/>
          </p:cNvSpPr>
          <p:nvPr/>
        </p:nvSpPr>
        <p:spPr bwMode="auto">
          <a:xfrm>
            <a:off x="2309813" y="3686175"/>
            <a:ext cx="1191" cy="73819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82" name="Line 46"/>
          <p:cNvSpPr>
            <a:spLocks noChangeShapeType="1"/>
          </p:cNvSpPr>
          <p:nvPr/>
        </p:nvSpPr>
        <p:spPr bwMode="auto">
          <a:xfrm>
            <a:off x="3539729" y="3686175"/>
            <a:ext cx="1190" cy="73819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83" name="Freeform 47"/>
          <p:cNvSpPr>
            <a:spLocks/>
          </p:cNvSpPr>
          <p:nvPr/>
        </p:nvSpPr>
        <p:spPr bwMode="auto">
          <a:xfrm>
            <a:off x="4786313" y="3686175"/>
            <a:ext cx="1191" cy="73819"/>
          </a:xfrm>
          <a:custGeom>
            <a:avLst/>
            <a:gdLst>
              <a:gd name="T0" fmla="*/ 0 w 1588"/>
              <a:gd name="T1" fmla="*/ 62 h 62"/>
              <a:gd name="T2" fmla="*/ 0 w 1588"/>
              <a:gd name="T3" fmla="*/ 0 h 62"/>
              <a:gd name="T4" fmla="*/ 0 w 1588"/>
              <a:gd name="T5" fmla="*/ 62 h 62"/>
              <a:gd name="T6" fmla="*/ 0 60000 65536"/>
              <a:gd name="T7" fmla="*/ 0 60000 65536"/>
              <a:gd name="T8" fmla="*/ 0 60000 65536"/>
              <a:gd name="T9" fmla="*/ 0 w 1588"/>
              <a:gd name="T10" fmla="*/ 0 h 62"/>
              <a:gd name="T11" fmla="*/ 1588 w 1588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62">
                <a:moveTo>
                  <a:pt x="0" y="62"/>
                </a:moveTo>
                <a:lnTo>
                  <a:pt x="0" y="0"/>
                </a:lnTo>
                <a:lnTo>
                  <a:pt x="0" y="62"/>
                </a:lnTo>
                <a:close/>
              </a:path>
            </a:pathLst>
          </a:cu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39984" name="Freeform 48"/>
          <p:cNvSpPr>
            <a:spLocks/>
          </p:cNvSpPr>
          <p:nvPr/>
        </p:nvSpPr>
        <p:spPr bwMode="auto">
          <a:xfrm>
            <a:off x="6016229" y="3686175"/>
            <a:ext cx="1190" cy="73819"/>
          </a:xfrm>
          <a:custGeom>
            <a:avLst/>
            <a:gdLst>
              <a:gd name="T0" fmla="*/ 0 w 1587"/>
              <a:gd name="T1" fmla="*/ 62 h 62"/>
              <a:gd name="T2" fmla="*/ 0 w 1587"/>
              <a:gd name="T3" fmla="*/ 0 h 62"/>
              <a:gd name="T4" fmla="*/ 0 w 1587"/>
              <a:gd name="T5" fmla="*/ 62 h 62"/>
              <a:gd name="T6" fmla="*/ 0 60000 65536"/>
              <a:gd name="T7" fmla="*/ 0 60000 65536"/>
              <a:gd name="T8" fmla="*/ 0 60000 65536"/>
              <a:gd name="T9" fmla="*/ 0 w 1587"/>
              <a:gd name="T10" fmla="*/ 0 h 62"/>
              <a:gd name="T11" fmla="*/ 1587 w 1587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62">
                <a:moveTo>
                  <a:pt x="0" y="62"/>
                </a:moveTo>
                <a:lnTo>
                  <a:pt x="0" y="0"/>
                </a:lnTo>
                <a:lnTo>
                  <a:pt x="0" y="62"/>
                </a:lnTo>
                <a:close/>
              </a:path>
            </a:pathLst>
          </a:cu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39985" name="Line 49"/>
          <p:cNvSpPr>
            <a:spLocks noChangeShapeType="1"/>
          </p:cNvSpPr>
          <p:nvPr/>
        </p:nvSpPr>
        <p:spPr bwMode="auto">
          <a:xfrm>
            <a:off x="4786313" y="3686175"/>
            <a:ext cx="1191" cy="73819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86" name="Line 50"/>
          <p:cNvSpPr>
            <a:spLocks noChangeShapeType="1"/>
          </p:cNvSpPr>
          <p:nvPr/>
        </p:nvSpPr>
        <p:spPr bwMode="auto">
          <a:xfrm>
            <a:off x="6016229" y="3686175"/>
            <a:ext cx="1190" cy="73819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87" name="Freeform 51"/>
          <p:cNvSpPr>
            <a:spLocks/>
          </p:cNvSpPr>
          <p:nvPr/>
        </p:nvSpPr>
        <p:spPr bwMode="auto">
          <a:xfrm>
            <a:off x="7246144" y="3686175"/>
            <a:ext cx="1191" cy="73819"/>
          </a:xfrm>
          <a:custGeom>
            <a:avLst/>
            <a:gdLst>
              <a:gd name="T0" fmla="*/ 0 w 1588"/>
              <a:gd name="T1" fmla="*/ 62 h 62"/>
              <a:gd name="T2" fmla="*/ 0 w 1588"/>
              <a:gd name="T3" fmla="*/ 0 h 62"/>
              <a:gd name="T4" fmla="*/ 0 w 1588"/>
              <a:gd name="T5" fmla="*/ 62 h 62"/>
              <a:gd name="T6" fmla="*/ 0 60000 65536"/>
              <a:gd name="T7" fmla="*/ 0 60000 65536"/>
              <a:gd name="T8" fmla="*/ 0 60000 65536"/>
              <a:gd name="T9" fmla="*/ 0 w 1588"/>
              <a:gd name="T10" fmla="*/ 0 h 62"/>
              <a:gd name="T11" fmla="*/ 1588 w 1588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62">
                <a:moveTo>
                  <a:pt x="0" y="62"/>
                </a:moveTo>
                <a:lnTo>
                  <a:pt x="0" y="0"/>
                </a:lnTo>
                <a:lnTo>
                  <a:pt x="0" y="62"/>
                </a:lnTo>
                <a:close/>
              </a:path>
            </a:pathLst>
          </a:cu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39988" name="Line 52"/>
          <p:cNvSpPr>
            <a:spLocks noChangeShapeType="1"/>
          </p:cNvSpPr>
          <p:nvPr/>
        </p:nvSpPr>
        <p:spPr bwMode="auto">
          <a:xfrm>
            <a:off x="7246144" y="3686175"/>
            <a:ext cx="1191" cy="73819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89" name="Rectangle 53"/>
          <p:cNvSpPr>
            <a:spLocks noChangeArrowheads="1"/>
          </p:cNvSpPr>
          <p:nvPr/>
        </p:nvSpPr>
        <p:spPr bwMode="auto">
          <a:xfrm>
            <a:off x="1679973" y="3898106"/>
            <a:ext cx="30457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50">
                <a:solidFill>
                  <a:schemeClr val="tx2"/>
                </a:solidFill>
              </a:rPr>
              <a:t>-20</a:t>
            </a:r>
            <a:endParaRPr lang="en-US" sz="18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39990" name="Rectangle 54"/>
          <p:cNvSpPr>
            <a:spLocks noChangeArrowheads="1"/>
          </p:cNvSpPr>
          <p:nvPr/>
        </p:nvSpPr>
        <p:spPr bwMode="auto">
          <a:xfrm>
            <a:off x="1865710" y="3546872"/>
            <a:ext cx="11702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50">
                <a:solidFill>
                  <a:schemeClr val="tx2"/>
                </a:solidFill>
              </a:rPr>
              <a:t>0</a:t>
            </a:r>
            <a:endParaRPr lang="en-US" sz="18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39991" name="Rectangle 55"/>
          <p:cNvSpPr>
            <a:spLocks noChangeArrowheads="1"/>
          </p:cNvSpPr>
          <p:nvPr/>
        </p:nvSpPr>
        <p:spPr bwMode="auto">
          <a:xfrm>
            <a:off x="1746647" y="3214688"/>
            <a:ext cx="23403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50">
                <a:solidFill>
                  <a:schemeClr val="tx2"/>
                </a:solidFill>
              </a:rPr>
              <a:t>20</a:t>
            </a:r>
            <a:endParaRPr lang="en-US" sz="18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39992" name="Rectangle 56"/>
          <p:cNvSpPr>
            <a:spLocks noChangeArrowheads="1"/>
          </p:cNvSpPr>
          <p:nvPr/>
        </p:nvSpPr>
        <p:spPr bwMode="auto">
          <a:xfrm>
            <a:off x="1746647" y="2863454"/>
            <a:ext cx="23403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50">
                <a:solidFill>
                  <a:schemeClr val="tx2"/>
                </a:solidFill>
              </a:rPr>
              <a:t>40</a:t>
            </a:r>
            <a:endParaRPr lang="en-US" sz="18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39993" name="Rectangle 57"/>
          <p:cNvSpPr>
            <a:spLocks noChangeArrowheads="1"/>
          </p:cNvSpPr>
          <p:nvPr/>
        </p:nvSpPr>
        <p:spPr bwMode="auto">
          <a:xfrm>
            <a:off x="1746647" y="2531269"/>
            <a:ext cx="23403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50">
                <a:solidFill>
                  <a:schemeClr val="tx2"/>
                </a:solidFill>
              </a:rPr>
              <a:t>60</a:t>
            </a:r>
            <a:endParaRPr lang="en-US" sz="18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39994" name="Rectangle 58"/>
          <p:cNvSpPr>
            <a:spLocks noChangeArrowheads="1"/>
          </p:cNvSpPr>
          <p:nvPr/>
        </p:nvSpPr>
        <p:spPr bwMode="auto">
          <a:xfrm>
            <a:off x="1746647" y="2181225"/>
            <a:ext cx="23403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50">
                <a:solidFill>
                  <a:schemeClr val="tx2"/>
                </a:solidFill>
              </a:rPr>
              <a:t>80</a:t>
            </a:r>
            <a:endParaRPr lang="en-US" sz="18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39995" name="Rectangle 59"/>
          <p:cNvSpPr>
            <a:spLocks noChangeArrowheads="1"/>
          </p:cNvSpPr>
          <p:nvPr/>
        </p:nvSpPr>
        <p:spPr bwMode="auto">
          <a:xfrm>
            <a:off x="1628775" y="1847850"/>
            <a:ext cx="35105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50">
                <a:solidFill>
                  <a:schemeClr val="tx2"/>
                </a:solidFill>
              </a:rPr>
              <a:t>100</a:t>
            </a:r>
            <a:endParaRPr lang="en-US" sz="18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39996" name="Rectangle 60"/>
          <p:cNvSpPr>
            <a:spLocks noChangeArrowheads="1"/>
          </p:cNvSpPr>
          <p:nvPr/>
        </p:nvSpPr>
        <p:spPr bwMode="auto">
          <a:xfrm>
            <a:off x="1628775" y="1497806"/>
            <a:ext cx="35105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50">
                <a:solidFill>
                  <a:schemeClr val="tx2"/>
                </a:solidFill>
              </a:rPr>
              <a:t>120</a:t>
            </a:r>
            <a:endParaRPr lang="en-US" sz="18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39997" name="Picture 61"/>
          <p:cNvSpPr>
            <a:spLocks noChangeAspect="1" noChangeArrowheads="1"/>
          </p:cNvSpPr>
          <p:nvPr/>
        </p:nvSpPr>
        <p:spPr bwMode="auto">
          <a:xfrm>
            <a:off x="1314450" y="671513"/>
            <a:ext cx="1191" cy="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98" name="Rectangle 62"/>
          <p:cNvSpPr>
            <a:spLocks noChangeArrowheads="1"/>
          </p:cNvSpPr>
          <p:nvPr/>
        </p:nvSpPr>
        <p:spPr bwMode="auto">
          <a:xfrm>
            <a:off x="3944542" y="1460898"/>
            <a:ext cx="192881" cy="51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sz="3375" b="1">
                <a:solidFill>
                  <a:schemeClr val="tx2"/>
                </a:solidFill>
              </a:rPr>
              <a:t>*</a:t>
            </a:r>
            <a:endParaRPr lang="en-US" sz="18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39999" name="Rectangle 63"/>
          <p:cNvSpPr>
            <a:spLocks noChangeArrowheads="1"/>
          </p:cNvSpPr>
          <p:nvPr/>
        </p:nvSpPr>
        <p:spPr bwMode="auto">
          <a:xfrm>
            <a:off x="5299472" y="2494360"/>
            <a:ext cx="168316" cy="51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3375" b="1">
                <a:solidFill>
                  <a:schemeClr val="tx2"/>
                </a:solidFill>
              </a:rPr>
              <a:t>*</a:t>
            </a:r>
            <a:endParaRPr lang="en-US" sz="18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40000" name="Rectangle 64"/>
          <p:cNvSpPr>
            <a:spLocks noChangeArrowheads="1"/>
          </p:cNvSpPr>
          <p:nvPr/>
        </p:nvSpPr>
        <p:spPr bwMode="auto">
          <a:xfrm>
            <a:off x="6446044" y="1544241"/>
            <a:ext cx="185738" cy="51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sz="3375" b="1">
                <a:solidFill>
                  <a:schemeClr val="tx2"/>
                </a:solidFill>
              </a:rPr>
              <a:t>*</a:t>
            </a:r>
            <a:endParaRPr lang="en-US" sz="18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40001" name="Rectangle 65"/>
          <p:cNvSpPr>
            <a:spLocks noChangeArrowheads="1"/>
          </p:cNvSpPr>
          <p:nvPr/>
        </p:nvSpPr>
        <p:spPr bwMode="auto">
          <a:xfrm>
            <a:off x="4181475" y="1516856"/>
            <a:ext cx="11702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50">
                <a:solidFill>
                  <a:schemeClr val="tx2"/>
                </a:solidFill>
              </a:rPr>
              <a:t>#</a:t>
            </a:r>
            <a:endParaRPr lang="en-US" sz="18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40002" name="Rectangle 66"/>
          <p:cNvSpPr>
            <a:spLocks noChangeArrowheads="1"/>
          </p:cNvSpPr>
          <p:nvPr/>
        </p:nvSpPr>
        <p:spPr bwMode="auto">
          <a:xfrm>
            <a:off x="6674644" y="1590675"/>
            <a:ext cx="11702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50">
                <a:solidFill>
                  <a:schemeClr val="tx2"/>
                </a:solidFill>
              </a:rPr>
              <a:t>#</a:t>
            </a:r>
            <a:endParaRPr lang="en-US" sz="18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40003" name="Text Box 67"/>
          <p:cNvSpPr txBox="1">
            <a:spLocks noChangeArrowheads="1"/>
          </p:cNvSpPr>
          <p:nvPr/>
        </p:nvSpPr>
        <p:spPr bwMode="auto">
          <a:xfrm>
            <a:off x="2300287" y="578644"/>
            <a:ext cx="489063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100" b="1" dirty="0">
                <a:solidFill>
                  <a:srgbClr val="FCFEB9"/>
                </a:solidFill>
              </a:rPr>
              <a:t>Change S</a:t>
            </a:r>
            <a:r>
              <a:rPr lang="en-US" sz="2100" b="1" baseline="-25000" dirty="0">
                <a:solidFill>
                  <a:srgbClr val="FCFEB9"/>
                </a:solidFill>
              </a:rPr>
              <a:t>i</a:t>
            </a:r>
            <a:r>
              <a:rPr lang="en-US" sz="2100" b="1" dirty="0">
                <a:solidFill>
                  <a:srgbClr val="FCFEB9"/>
                </a:solidFill>
              </a:rPr>
              <a:t> (%) with Exercise Training</a:t>
            </a:r>
          </a:p>
        </p:txBody>
      </p:sp>
      <p:grpSp>
        <p:nvGrpSpPr>
          <p:cNvPr id="40004" name="Group 68"/>
          <p:cNvGrpSpPr>
            <a:grpSpLocks/>
          </p:cNvGrpSpPr>
          <p:nvPr/>
        </p:nvGrpSpPr>
        <p:grpSpPr bwMode="auto">
          <a:xfrm>
            <a:off x="2597944" y="4039793"/>
            <a:ext cx="4463653" cy="425053"/>
            <a:chOff x="1278" y="2953"/>
            <a:chExt cx="3749" cy="357"/>
          </a:xfrm>
        </p:grpSpPr>
        <p:sp>
          <p:nvSpPr>
            <p:cNvPr id="40005" name="Rectangle 69"/>
            <p:cNvSpPr>
              <a:spLocks noChangeArrowheads="1"/>
            </p:cNvSpPr>
            <p:nvPr/>
          </p:nvSpPr>
          <p:spPr bwMode="auto">
            <a:xfrm>
              <a:off x="1278" y="2953"/>
              <a:ext cx="5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50">
                  <a:solidFill>
                    <a:schemeClr val="tx2"/>
                  </a:solidFill>
                </a:rPr>
                <a:t>Inactive</a:t>
              </a:r>
              <a:endParaRPr lang="en-US" sz="1800">
                <a:solidFill>
                  <a:schemeClr val="tx2"/>
                </a:solidFill>
              </a:endParaRPr>
            </a:p>
          </p:txBody>
        </p:sp>
        <p:sp>
          <p:nvSpPr>
            <p:cNvPr id="40006" name="Rectangle 70"/>
            <p:cNvSpPr>
              <a:spLocks noChangeArrowheads="1"/>
            </p:cNvSpPr>
            <p:nvPr/>
          </p:nvSpPr>
          <p:spPr bwMode="auto">
            <a:xfrm>
              <a:off x="2244" y="2953"/>
              <a:ext cx="64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50">
                  <a:solidFill>
                    <a:schemeClr val="tx2"/>
                  </a:solidFill>
                </a:rPr>
                <a:t>Low Dose</a:t>
              </a:r>
              <a:endParaRPr lang="en-US" sz="1800">
                <a:solidFill>
                  <a:schemeClr val="tx2"/>
                </a:solidFill>
              </a:endParaRPr>
            </a:p>
          </p:txBody>
        </p:sp>
        <p:sp>
          <p:nvSpPr>
            <p:cNvPr id="40007" name="Rectangle 71"/>
            <p:cNvSpPr>
              <a:spLocks noChangeArrowheads="1"/>
            </p:cNvSpPr>
            <p:nvPr/>
          </p:nvSpPr>
          <p:spPr bwMode="auto">
            <a:xfrm>
              <a:off x="2279" y="3128"/>
              <a:ext cx="61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50">
                  <a:solidFill>
                    <a:schemeClr val="tx2"/>
                  </a:solidFill>
                </a:rPr>
                <a:t>Moderate</a:t>
              </a:r>
              <a:endParaRPr lang="en-US" sz="1800">
                <a:solidFill>
                  <a:schemeClr val="tx2"/>
                </a:solidFill>
              </a:endParaRPr>
            </a:p>
          </p:txBody>
        </p:sp>
        <p:sp>
          <p:nvSpPr>
            <p:cNvPr id="40008" name="Rectangle 72"/>
            <p:cNvSpPr>
              <a:spLocks noChangeArrowheads="1"/>
            </p:cNvSpPr>
            <p:nvPr/>
          </p:nvSpPr>
          <p:spPr bwMode="auto">
            <a:xfrm>
              <a:off x="3292" y="2953"/>
              <a:ext cx="64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50">
                  <a:solidFill>
                    <a:schemeClr val="tx2"/>
                  </a:solidFill>
                </a:rPr>
                <a:t>Low Dose</a:t>
              </a:r>
              <a:endParaRPr lang="en-US" sz="1800">
                <a:solidFill>
                  <a:schemeClr val="tx2"/>
                </a:solidFill>
              </a:endParaRPr>
            </a:p>
          </p:txBody>
        </p:sp>
        <p:sp>
          <p:nvSpPr>
            <p:cNvPr id="40009" name="Rectangle 73"/>
            <p:cNvSpPr>
              <a:spLocks noChangeArrowheads="1"/>
            </p:cNvSpPr>
            <p:nvPr/>
          </p:nvSpPr>
          <p:spPr bwMode="auto">
            <a:xfrm>
              <a:off x="3346" y="3128"/>
              <a:ext cx="57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50">
                  <a:solidFill>
                    <a:schemeClr val="tx2"/>
                  </a:solidFill>
                </a:rPr>
                <a:t>Vigorous</a:t>
              </a:r>
              <a:endParaRPr lang="en-US" sz="1800">
                <a:solidFill>
                  <a:schemeClr val="tx2"/>
                </a:solidFill>
              </a:endParaRPr>
            </a:p>
          </p:txBody>
        </p:sp>
        <p:sp>
          <p:nvSpPr>
            <p:cNvPr id="40010" name="Rectangle 74"/>
            <p:cNvSpPr>
              <a:spLocks noChangeArrowheads="1"/>
            </p:cNvSpPr>
            <p:nvPr/>
          </p:nvSpPr>
          <p:spPr bwMode="auto">
            <a:xfrm>
              <a:off x="4348" y="2953"/>
              <a:ext cx="6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50">
                  <a:solidFill>
                    <a:schemeClr val="tx2"/>
                  </a:solidFill>
                </a:rPr>
                <a:t>High Dose</a:t>
              </a:r>
              <a:endParaRPr lang="en-US" sz="1800">
                <a:solidFill>
                  <a:schemeClr val="tx2"/>
                </a:solidFill>
              </a:endParaRPr>
            </a:p>
          </p:txBody>
        </p:sp>
        <p:sp>
          <p:nvSpPr>
            <p:cNvPr id="40011" name="Rectangle 75"/>
            <p:cNvSpPr>
              <a:spLocks noChangeArrowheads="1"/>
            </p:cNvSpPr>
            <p:nvPr/>
          </p:nvSpPr>
          <p:spPr bwMode="auto">
            <a:xfrm>
              <a:off x="4406" y="3136"/>
              <a:ext cx="57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50">
                  <a:solidFill>
                    <a:schemeClr val="tx2"/>
                  </a:solidFill>
                </a:rPr>
                <a:t>Vigorous</a:t>
              </a:r>
              <a:endParaRPr lang="en-US" sz="180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2"/>
          <p:cNvSpPr>
            <a:spLocks noChangeShapeType="1"/>
          </p:cNvSpPr>
          <p:nvPr/>
        </p:nvSpPr>
        <p:spPr bwMode="auto">
          <a:xfrm>
            <a:off x="2240756" y="3398044"/>
            <a:ext cx="5416154" cy="2381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2240756" y="2982517"/>
            <a:ext cx="5416154" cy="2381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2240756" y="2557463"/>
            <a:ext cx="5416154" cy="3572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2240756" y="2141935"/>
            <a:ext cx="5416154" cy="119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2240756" y="1719263"/>
            <a:ext cx="5416154" cy="2381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2240756" y="1303735"/>
            <a:ext cx="5416154" cy="2381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2240756" y="881063"/>
            <a:ext cx="5416154" cy="2381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2228850" y="3820717"/>
            <a:ext cx="5416154" cy="119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V="1">
            <a:off x="3594498" y="3820717"/>
            <a:ext cx="1190" cy="6905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flipV="1">
            <a:off x="4950619" y="3820717"/>
            <a:ext cx="2381" cy="6905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V="1">
            <a:off x="6303169" y="3820717"/>
            <a:ext cx="1191" cy="6905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V="1">
            <a:off x="7656910" y="3820717"/>
            <a:ext cx="1190" cy="6905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974" name="Freeform 14"/>
          <p:cNvSpPr>
            <a:spLocks/>
          </p:cNvSpPr>
          <p:nvPr/>
        </p:nvSpPr>
        <p:spPr bwMode="auto">
          <a:xfrm>
            <a:off x="2850356" y="3108723"/>
            <a:ext cx="139304" cy="173831"/>
          </a:xfrm>
          <a:custGeom>
            <a:avLst/>
            <a:gdLst>
              <a:gd name="T0" fmla="*/ 44 w 87"/>
              <a:gd name="T1" fmla="*/ 0 h 87"/>
              <a:gd name="T2" fmla="*/ 87 w 87"/>
              <a:gd name="T3" fmla="*/ 44 h 87"/>
              <a:gd name="T4" fmla="*/ 44 w 87"/>
              <a:gd name="T5" fmla="*/ 87 h 87"/>
              <a:gd name="T6" fmla="*/ 0 w 87"/>
              <a:gd name="T7" fmla="*/ 44 h 87"/>
              <a:gd name="T8" fmla="*/ 44 w 87"/>
              <a:gd name="T9" fmla="*/ 0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"/>
              <a:gd name="T16" fmla="*/ 0 h 87"/>
              <a:gd name="T17" fmla="*/ 87 w 87"/>
              <a:gd name="T18" fmla="*/ 87 h 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" h="87">
                <a:moveTo>
                  <a:pt x="44" y="0"/>
                </a:moveTo>
                <a:lnTo>
                  <a:pt x="87" y="44"/>
                </a:lnTo>
                <a:lnTo>
                  <a:pt x="44" y="87"/>
                </a:lnTo>
                <a:lnTo>
                  <a:pt x="0" y="44"/>
                </a:lnTo>
                <a:lnTo>
                  <a:pt x="44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975" name="Freeform 15"/>
          <p:cNvSpPr>
            <a:spLocks/>
          </p:cNvSpPr>
          <p:nvPr/>
        </p:nvSpPr>
        <p:spPr bwMode="auto">
          <a:xfrm>
            <a:off x="2840831" y="3096817"/>
            <a:ext cx="139304" cy="172640"/>
          </a:xfrm>
          <a:custGeom>
            <a:avLst/>
            <a:gdLst>
              <a:gd name="T0" fmla="*/ 44 w 87"/>
              <a:gd name="T1" fmla="*/ 0 h 87"/>
              <a:gd name="T2" fmla="*/ 87 w 87"/>
              <a:gd name="T3" fmla="*/ 44 h 87"/>
              <a:gd name="T4" fmla="*/ 44 w 87"/>
              <a:gd name="T5" fmla="*/ 87 h 87"/>
              <a:gd name="T6" fmla="*/ 0 w 87"/>
              <a:gd name="T7" fmla="*/ 44 h 87"/>
              <a:gd name="T8" fmla="*/ 44 w 87"/>
              <a:gd name="T9" fmla="*/ 0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"/>
              <a:gd name="T16" fmla="*/ 0 h 87"/>
              <a:gd name="T17" fmla="*/ 87 w 87"/>
              <a:gd name="T18" fmla="*/ 87 h 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" h="87">
                <a:moveTo>
                  <a:pt x="44" y="0"/>
                </a:moveTo>
                <a:lnTo>
                  <a:pt x="87" y="44"/>
                </a:lnTo>
                <a:lnTo>
                  <a:pt x="44" y="87"/>
                </a:lnTo>
                <a:lnTo>
                  <a:pt x="0" y="44"/>
                </a:lnTo>
                <a:lnTo>
                  <a:pt x="44" y="0"/>
                </a:lnTo>
                <a:close/>
              </a:path>
            </a:pathLst>
          </a:custGeom>
          <a:noFill/>
          <a:ln w="19050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976" name="Freeform 16"/>
          <p:cNvSpPr>
            <a:spLocks/>
          </p:cNvSpPr>
          <p:nvPr/>
        </p:nvSpPr>
        <p:spPr bwMode="auto">
          <a:xfrm>
            <a:off x="5555456" y="3021807"/>
            <a:ext cx="139304" cy="173831"/>
          </a:xfrm>
          <a:custGeom>
            <a:avLst/>
            <a:gdLst>
              <a:gd name="T0" fmla="*/ 43 w 87"/>
              <a:gd name="T1" fmla="*/ 0 h 87"/>
              <a:gd name="T2" fmla="*/ 87 w 87"/>
              <a:gd name="T3" fmla="*/ 43 h 87"/>
              <a:gd name="T4" fmla="*/ 43 w 87"/>
              <a:gd name="T5" fmla="*/ 87 h 87"/>
              <a:gd name="T6" fmla="*/ 0 w 87"/>
              <a:gd name="T7" fmla="*/ 43 h 87"/>
              <a:gd name="T8" fmla="*/ 43 w 87"/>
              <a:gd name="T9" fmla="*/ 0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"/>
              <a:gd name="T16" fmla="*/ 0 h 87"/>
              <a:gd name="T17" fmla="*/ 87 w 87"/>
              <a:gd name="T18" fmla="*/ 87 h 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" h="87">
                <a:moveTo>
                  <a:pt x="43" y="0"/>
                </a:moveTo>
                <a:lnTo>
                  <a:pt x="87" y="43"/>
                </a:lnTo>
                <a:lnTo>
                  <a:pt x="43" y="87"/>
                </a:lnTo>
                <a:lnTo>
                  <a:pt x="0" y="43"/>
                </a:lnTo>
                <a:lnTo>
                  <a:pt x="43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977" name="Freeform 17"/>
          <p:cNvSpPr>
            <a:spLocks/>
          </p:cNvSpPr>
          <p:nvPr/>
        </p:nvSpPr>
        <p:spPr bwMode="auto">
          <a:xfrm>
            <a:off x="5545931" y="3011092"/>
            <a:ext cx="139304" cy="172640"/>
          </a:xfrm>
          <a:custGeom>
            <a:avLst/>
            <a:gdLst>
              <a:gd name="T0" fmla="*/ 44 w 87"/>
              <a:gd name="T1" fmla="*/ 0 h 87"/>
              <a:gd name="T2" fmla="*/ 87 w 87"/>
              <a:gd name="T3" fmla="*/ 43 h 87"/>
              <a:gd name="T4" fmla="*/ 44 w 87"/>
              <a:gd name="T5" fmla="*/ 87 h 87"/>
              <a:gd name="T6" fmla="*/ 0 w 87"/>
              <a:gd name="T7" fmla="*/ 43 h 87"/>
              <a:gd name="T8" fmla="*/ 44 w 87"/>
              <a:gd name="T9" fmla="*/ 0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"/>
              <a:gd name="T16" fmla="*/ 0 h 87"/>
              <a:gd name="T17" fmla="*/ 87 w 87"/>
              <a:gd name="T18" fmla="*/ 87 h 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" h="87">
                <a:moveTo>
                  <a:pt x="44" y="0"/>
                </a:moveTo>
                <a:lnTo>
                  <a:pt x="87" y="43"/>
                </a:lnTo>
                <a:lnTo>
                  <a:pt x="44" y="87"/>
                </a:lnTo>
                <a:lnTo>
                  <a:pt x="0" y="43"/>
                </a:lnTo>
                <a:lnTo>
                  <a:pt x="44" y="0"/>
                </a:lnTo>
                <a:close/>
              </a:path>
            </a:pathLst>
          </a:custGeom>
          <a:noFill/>
          <a:ln w="19050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2845594" y="2768204"/>
            <a:ext cx="144066" cy="17859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 flipV="1">
            <a:off x="2901554" y="1278731"/>
            <a:ext cx="1352550" cy="1847850"/>
          </a:xfrm>
          <a:prstGeom prst="line">
            <a:avLst/>
          </a:prstGeom>
          <a:noFill/>
          <a:ln w="36513">
            <a:solidFill>
              <a:srgbClr val="63AA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>
            <a:off x="4254104" y="1278732"/>
            <a:ext cx="1352550" cy="1759744"/>
          </a:xfrm>
          <a:prstGeom prst="line">
            <a:avLst/>
          </a:prstGeom>
          <a:noFill/>
          <a:ln w="36513">
            <a:solidFill>
              <a:srgbClr val="63AA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 flipV="1">
            <a:off x="5606654" y="2789635"/>
            <a:ext cx="1352550" cy="248840"/>
          </a:xfrm>
          <a:prstGeom prst="line">
            <a:avLst/>
          </a:prstGeom>
          <a:noFill/>
          <a:ln w="36513">
            <a:solidFill>
              <a:srgbClr val="63AA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 flipV="1">
            <a:off x="2911079" y="2930129"/>
            <a:ext cx="2381" cy="208359"/>
          </a:xfrm>
          <a:prstGeom prst="line">
            <a:avLst/>
          </a:prstGeom>
          <a:noFill/>
          <a:ln w="19050">
            <a:solidFill>
              <a:srgbClr val="63AA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>
            <a:off x="2850356" y="2930129"/>
            <a:ext cx="125016" cy="1190"/>
          </a:xfrm>
          <a:prstGeom prst="line">
            <a:avLst/>
          </a:prstGeom>
          <a:noFill/>
          <a:ln w="19050">
            <a:solidFill>
              <a:srgbClr val="63AA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 flipV="1">
            <a:off x="4263629" y="1077516"/>
            <a:ext cx="1190" cy="213122"/>
          </a:xfrm>
          <a:prstGeom prst="line">
            <a:avLst/>
          </a:prstGeom>
          <a:noFill/>
          <a:ln w="19050">
            <a:solidFill>
              <a:srgbClr val="63AA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4204098" y="1077517"/>
            <a:ext cx="125015" cy="2381"/>
          </a:xfrm>
          <a:prstGeom prst="line">
            <a:avLst/>
          </a:prstGeom>
          <a:noFill/>
          <a:ln w="19050">
            <a:solidFill>
              <a:srgbClr val="63AA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 flipV="1">
            <a:off x="5616179" y="2842022"/>
            <a:ext cx="2381" cy="208359"/>
          </a:xfrm>
          <a:prstGeom prst="line">
            <a:avLst/>
          </a:prstGeom>
          <a:noFill/>
          <a:ln w="19050">
            <a:solidFill>
              <a:srgbClr val="63AA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987" name="Line 27"/>
          <p:cNvSpPr>
            <a:spLocks noChangeShapeType="1"/>
          </p:cNvSpPr>
          <p:nvPr/>
        </p:nvSpPr>
        <p:spPr bwMode="auto">
          <a:xfrm>
            <a:off x="5555456" y="2842023"/>
            <a:ext cx="125016" cy="2381"/>
          </a:xfrm>
          <a:prstGeom prst="line">
            <a:avLst/>
          </a:prstGeom>
          <a:noFill/>
          <a:ln w="19050">
            <a:solidFill>
              <a:srgbClr val="63AA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 flipV="1">
            <a:off x="6968729" y="2593182"/>
            <a:ext cx="1190" cy="208360"/>
          </a:xfrm>
          <a:prstGeom prst="line">
            <a:avLst/>
          </a:prstGeom>
          <a:noFill/>
          <a:ln w="19050">
            <a:solidFill>
              <a:srgbClr val="63AA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989" name="Line 29"/>
          <p:cNvSpPr>
            <a:spLocks noChangeShapeType="1"/>
          </p:cNvSpPr>
          <p:nvPr/>
        </p:nvSpPr>
        <p:spPr bwMode="auto">
          <a:xfrm>
            <a:off x="6908006" y="2593182"/>
            <a:ext cx="125016" cy="3572"/>
          </a:xfrm>
          <a:prstGeom prst="line">
            <a:avLst/>
          </a:prstGeom>
          <a:noFill/>
          <a:ln w="19050">
            <a:solidFill>
              <a:srgbClr val="63AA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990" name="Line 30"/>
          <p:cNvSpPr>
            <a:spLocks noChangeShapeType="1"/>
          </p:cNvSpPr>
          <p:nvPr/>
        </p:nvSpPr>
        <p:spPr bwMode="auto">
          <a:xfrm>
            <a:off x="2911079" y="3138488"/>
            <a:ext cx="2381" cy="207169"/>
          </a:xfrm>
          <a:prstGeom prst="line">
            <a:avLst/>
          </a:prstGeom>
          <a:noFill/>
          <a:ln w="19050">
            <a:solidFill>
              <a:srgbClr val="63AA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991" name="Line 31"/>
          <p:cNvSpPr>
            <a:spLocks noChangeShapeType="1"/>
          </p:cNvSpPr>
          <p:nvPr/>
        </p:nvSpPr>
        <p:spPr bwMode="auto">
          <a:xfrm>
            <a:off x="2850356" y="3345657"/>
            <a:ext cx="125016" cy="3572"/>
          </a:xfrm>
          <a:prstGeom prst="line">
            <a:avLst/>
          </a:prstGeom>
          <a:noFill/>
          <a:ln w="19050">
            <a:solidFill>
              <a:srgbClr val="63AA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992" name="Line 32"/>
          <p:cNvSpPr>
            <a:spLocks noChangeShapeType="1"/>
          </p:cNvSpPr>
          <p:nvPr/>
        </p:nvSpPr>
        <p:spPr bwMode="auto">
          <a:xfrm>
            <a:off x="4263629" y="1290638"/>
            <a:ext cx="1190" cy="209550"/>
          </a:xfrm>
          <a:prstGeom prst="line">
            <a:avLst/>
          </a:prstGeom>
          <a:noFill/>
          <a:ln w="19050">
            <a:solidFill>
              <a:srgbClr val="63AA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993" name="Line 33"/>
          <p:cNvSpPr>
            <a:spLocks noChangeShapeType="1"/>
          </p:cNvSpPr>
          <p:nvPr/>
        </p:nvSpPr>
        <p:spPr bwMode="auto">
          <a:xfrm>
            <a:off x="4204098" y="1500188"/>
            <a:ext cx="125015" cy="1191"/>
          </a:xfrm>
          <a:prstGeom prst="line">
            <a:avLst/>
          </a:prstGeom>
          <a:noFill/>
          <a:ln w="19050">
            <a:solidFill>
              <a:srgbClr val="63AA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994" name="Line 34"/>
          <p:cNvSpPr>
            <a:spLocks noChangeShapeType="1"/>
          </p:cNvSpPr>
          <p:nvPr/>
        </p:nvSpPr>
        <p:spPr bwMode="auto">
          <a:xfrm>
            <a:off x="5616179" y="3050381"/>
            <a:ext cx="2381" cy="214313"/>
          </a:xfrm>
          <a:prstGeom prst="line">
            <a:avLst/>
          </a:prstGeom>
          <a:noFill/>
          <a:ln w="19050">
            <a:solidFill>
              <a:srgbClr val="63AA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995" name="Line 35"/>
          <p:cNvSpPr>
            <a:spLocks noChangeShapeType="1"/>
          </p:cNvSpPr>
          <p:nvPr/>
        </p:nvSpPr>
        <p:spPr bwMode="auto">
          <a:xfrm>
            <a:off x="5555456" y="3264694"/>
            <a:ext cx="125016" cy="1191"/>
          </a:xfrm>
          <a:prstGeom prst="line">
            <a:avLst/>
          </a:prstGeom>
          <a:noFill/>
          <a:ln w="19050">
            <a:solidFill>
              <a:srgbClr val="63AA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996" name="Line 36"/>
          <p:cNvSpPr>
            <a:spLocks noChangeShapeType="1"/>
          </p:cNvSpPr>
          <p:nvPr/>
        </p:nvSpPr>
        <p:spPr bwMode="auto">
          <a:xfrm>
            <a:off x="6968729" y="2801541"/>
            <a:ext cx="1190" cy="209550"/>
          </a:xfrm>
          <a:prstGeom prst="line">
            <a:avLst/>
          </a:prstGeom>
          <a:noFill/>
          <a:ln w="19050">
            <a:solidFill>
              <a:srgbClr val="63AA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997" name="Line 37"/>
          <p:cNvSpPr>
            <a:spLocks noChangeShapeType="1"/>
          </p:cNvSpPr>
          <p:nvPr/>
        </p:nvSpPr>
        <p:spPr bwMode="auto">
          <a:xfrm>
            <a:off x="6908006" y="3011092"/>
            <a:ext cx="125016" cy="1190"/>
          </a:xfrm>
          <a:prstGeom prst="line">
            <a:avLst/>
          </a:prstGeom>
          <a:noFill/>
          <a:ln w="19050">
            <a:solidFill>
              <a:srgbClr val="63AA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998" name="Line 38"/>
          <p:cNvSpPr>
            <a:spLocks noChangeShapeType="1"/>
          </p:cNvSpPr>
          <p:nvPr/>
        </p:nvSpPr>
        <p:spPr bwMode="auto">
          <a:xfrm flipV="1">
            <a:off x="2901554" y="2657475"/>
            <a:ext cx="234553" cy="132160"/>
          </a:xfrm>
          <a:prstGeom prst="line">
            <a:avLst/>
          </a:prstGeom>
          <a:noFill/>
          <a:ln w="36513">
            <a:solidFill>
              <a:srgbClr val="6711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999" name="Line 39"/>
          <p:cNvSpPr>
            <a:spLocks noChangeShapeType="1"/>
          </p:cNvSpPr>
          <p:nvPr/>
        </p:nvSpPr>
        <p:spPr bwMode="auto">
          <a:xfrm flipV="1">
            <a:off x="3275410" y="2450307"/>
            <a:ext cx="235744" cy="132160"/>
          </a:xfrm>
          <a:prstGeom prst="line">
            <a:avLst/>
          </a:prstGeom>
          <a:noFill/>
          <a:ln w="36513">
            <a:solidFill>
              <a:srgbClr val="6711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00" name="Line 40"/>
          <p:cNvSpPr>
            <a:spLocks noChangeShapeType="1"/>
          </p:cNvSpPr>
          <p:nvPr/>
        </p:nvSpPr>
        <p:spPr bwMode="auto">
          <a:xfrm flipV="1">
            <a:off x="3645694" y="2240756"/>
            <a:ext cx="234554" cy="133350"/>
          </a:xfrm>
          <a:prstGeom prst="line">
            <a:avLst/>
          </a:prstGeom>
          <a:noFill/>
          <a:ln w="36513">
            <a:solidFill>
              <a:srgbClr val="6711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01" name="Line 41"/>
          <p:cNvSpPr>
            <a:spLocks noChangeShapeType="1"/>
          </p:cNvSpPr>
          <p:nvPr/>
        </p:nvSpPr>
        <p:spPr bwMode="auto">
          <a:xfrm flipV="1">
            <a:off x="4019550" y="2031206"/>
            <a:ext cx="234554" cy="134541"/>
          </a:xfrm>
          <a:prstGeom prst="line">
            <a:avLst/>
          </a:prstGeom>
          <a:noFill/>
          <a:ln w="36513">
            <a:solidFill>
              <a:srgbClr val="6711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02" name="Line 42"/>
          <p:cNvSpPr>
            <a:spLocks noChangeShapeType="1"/>
          </p:cNvSpPr>
          <p:nvPr/>
        </p:nvSpPr>
        <p:spPr bwMode="auto">
          <a:xfrm>
            <a:off x="4254104" y="2031207"/>
            <a:ext cx="245269" cy="103585"/>
          </a:xfrm>
          <a:prstGeom prst="line">
            <a:avLst/>
          </a:prstGeom>
          <a:noFill/>
          <a:ln w="36513">
            <a:solidFill>
              <a:srgbClr val="6711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03" name="Line 43"/>
          <p:cNvSpPr>
            <a:spLocks noChangeShapeType="1"/>
          </p:cNvSpPr>
          <p:nvPr/>
        </p:nvSpPr>
        <p:spPr bwMode="auto">
          <a:xfrm>
            <a:off x="4636294" y="2199085"/>
            <a:ext cx="246460" cy="104775"/>
          </a:xfrm>
          <a:prstGeom prst="line">
            <a:avLst/>
          </a:prstGeom>
          <a:noFill/>
          <a:ln w="36513">
            <a:solidFill>
              <a:srgbClr val="6711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04" name="Line 44"/>
          <p:cNvSpPr>
            <a:spLocks noChangeShapeType="1"/>
          </p:cNvSpPr>
          <p:nvPr/>
        </p:nvSpPr>
        <p:spPr bwMode="auto">
          <a:xfrm>
            <a:off x="5019675" y="2368154"/>
            <a:ext cx="246460" cy="103584"/>
          </a:xfrm>
          <a:prstGeom prst="line">
            <a:avLst/>
          </a:prstGeom>
          <a:noFill/>
          <a:ln w="36513">
            <a:solidFill>
              <a:srgbClr val="6711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05" name="Line 45"/>
          <p:cNvSpPr>
            <a:spLocks noChangeShapeType="1"/>
          </p:cNvSpPr>
          <p:nvPr/>
        </p:nvSpPr>
        <p:spPr bwMode="auto">
          <a:xfrm>
            <a:off x="5407819" y="2536031"/>
            <a:ext cx="198835" cy="85725"/>
          </a:xfrm>
          <a:prstGeom prst="line">
            <a:avLst/>
          </a:prstGeom>
          <a:noFill/>
          <a:ln w="36513">
            <a:solidFill>
              <a:srgbClr val="6711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06" name="Line 46"/>
          <p:cNvSpPr>
            <a:spLocks noChangeShapeType="1"/>
          </p:cNvSpPr>
          <p:nvPr/>
        </p:nvSpPr>
        <p:spPr bwMode="auto">
          <a:xfrm>
            <a:off x="5606654" y="2621756"/>
            <a:ext cx="254794" cy="76200"/>
          </a:xfrm>
          <a:prstGeom prst="line">
            <a:avLst/>
          </a:prstGeom>
          <a:noFill/>
          <a:ln w="36513">
            <a:solidFill>
              <a:srgbClr val="6711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07" name="Line 47"/>
          <p:cNvSpPr>
            <a:spLocks noChangeShapeType="1"/>
          </p:cNvSpPr>
          <p:nvPr/>
        </p:nvSpPr>
        <p:spPr bwMode="auto">
          <a:xfrm>
            <a:off x="6003132" y="2744391"/>
            <a:ext cx="250031" cy="75009"/>
          </a:xfrm>
          <a:prstGeom prst="line">
            <a:avLst/>
          </a:prstGeom>
          <a:noFill/>
          <a:ln w="36513">
            <a:solidFill>
              <a:srgbClr val="6711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08" name="Line 48"/>
          <p:cNvSpPr>
            <a:spLocks noChangeShapeType="1"/>
          </p:cNvSpPr>
          <p:nvPr/>
        </p:nvSpPr>
        <p:spPr bwMode="auto">
          <a:xfrm>
            <a:off x="6396037" y="2865835"/>
            <a:ext cx="253604" cy="73819"/>
          </a:xfrm>
          <a:prstGeom prst="line">
            <a:avLst/>
          </a:prstGeom>
          <a:noFill/>
          <a:ln w="36513">
            <a:solidFill>
              <a:srgbClr val="6711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09" name="Line 49"/>
          <p:cNvSpPr>
            <a:spLocks noChangeShapeType="1"/>
          </p:cNvSpPr>
          <p:nvPr/>
        </p:nvSpPr>
        <p:spPr bwMode="auto">
          <a:xfrm>
            <a:off x="6792516" y="2986087"/>
            <a:ext cx="166688" cy="52388"/>
          </a:xfrm>
          <a:prstGeom prst="line">
            <a:avLst/>
          </a:prstGeom>
          <a:noFill/>
          <a:ln w="36513">
            <a:solidFill>
              <a:srgbClr val="6711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10" name="Line 50"/>
          <p:cNvSpPr>
            <a:spLocks noChangeShapeType="1"/>
          </p:cNvSpPr>
          <p:nvPr/>
        </p:nvSpPr>
        <p:spPr bwMode="auto">
          <a:xfrm flipV="1">
            <a:off x="2911079" y="2593182"/>
            <a:ext cx="2381" cy="208360"/>
          </a:xfrm>
          <a:prstGeom prst="line">
            <a:avLst/>
          </a:prstGeom>
          <a:noFill/>
          <a:ln w="19050">
            <a:solidFill>
              <a:srgbClr val="6711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11" name="Line 51"/>
          <p:cNvSpPr>
            <a:spLocks noChangeShapeType="1"/>
          </p:cNvSpPr>
          <p:nvPr/>
        </p:nvSpPr>
        <p:spPr bwMode="auto">
          <a:xfrm>
            <a:off x="2850356" y="2593182"/>
            <a:ext cx="125016" cy="3572"/>
          </a:xfrm>
          <a:prstGeom prst="line">
            <a:avLst/>
          </a:prstGeom>
          <a:noFill/>
          <a:ln w="19050">
            <a:solidFill>
              <a:srgbClr val="6711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12" name="Line 52"/>
          <p:cNvSpPr>
            <a:spLocks noChangeShapeType="1"/>
          </p:cNvSpPr>
          <p:nvPr/>
        </p:nvSpPr>
        <p:spPr bwMode="auto">
          <a:xfrm flipV="1">
            <a:off x="4263629" y="1834754"/>
            <a:ext cx="1190" cy="209550"/>
          </a:xfrm>
          <a:prstGeom prst="line">
            <a:avLst/>
          </a:prstGeom>
          <a:noFill/>
          <a:ln w="19050">
            <a:solidFill>
              <a:srgbClr val="6711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13" name="Line 53"/>
          <p:cNvSpPr>
            <a:spLocks noChangeShapeType="1"/>
          </p:cNvSpPr>
          <p:nvPr/>
        </p:nvSpPr>
        <p:spPr bwMode="auto">
          <a:xfrm>
            <a:off x="4204098" y="1834753"/>
            <a:ext cx="125015" cy="3572"/>
          </a:xfrm>
          <a:prstGeom prst="line">
            <a:avLst/>
          </a:prstGeom>
          <a:noFill/>
          <a:ln w="19050">
            <a:solidFill>
              <a:srgbClr val="6711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14" name="Line 54"/>
          <p:cNvSpPr>
            <a:spLocks noChangeShapeType="1"/>
          </p:cNvSpPr>
          <p:nvPr/>
        </p:nvSpPr>
        <p:spPr bwMode="auto">
          <a:xfrm flipV="1">
            <a:off x="5616179" y="2425304"/>
            <a:ext cx="2381" cy="209550"/>
          </a:xfrm>
          <a:prstGeom prst="line">
            <a:avLst/>
          </a:prstGeom>
          <a:noFill/>
          <a:ln w="19050">
            <a:solidFill>
              <a:srgbClr val="6711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15" name="Line 55"/>
          <p:cNvSpPr>
            <a:spLocks noChangeShapeType="1"/>
          </p:cNvSpPr>
          <p:nvPr/>
        </p:nvSpPr>
        <p:spPr bwMode="auto">
          <a:xfrm>
            <a:off x="5555456" y="2425303"/>
            <a:ext cx="125016" cy="3572"/>
          </a:xfrm>
          <a:prstGeom prst="line">
            <a:avLst/>
          </a:prstGeom>
          <a:noFill/>
          <a:ln w="19050">
            <a:solidFill>
              <a:srgbClr val="6711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16" name="Line 56"/>
          <p:cNvSpPr>
            <a:spLocks noChangeShapeType="1"/>
          </p:cNvSpPr>
          <p:nvPr/>
        </p:nvSpPr>
        <p:spPr bwMode="auto">
          <a:xfrm flipV="1">
            <a:off x="6968729" y="2842022"/>
            <a:ext cx="1190" cy="208359"/>
          </a:xfrm>
          <a:prstGeom prst="line">
            <a:avLst/>
          </a:prstGeom>
          <a:noFill/>
          <a:ln w="19050">
            <a:solidFill>
              <a:srgbClr val="6711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17" name="Line 57"/>
          <p:cNvSpPr>
            <a:spLocks noChangeShapeType="1"/>
          </p:cNvSpPr>
          <p:nvPr/>
        </p:nvSpPr>
        <p:spPr bwMode="auto">
          <a:xfrm>
            <a:off x="6908006" y="2842023"/>
            <a:ext cx="125016" cy="2381"/>
          </a:xfrm>
          <a:prstGeom prst="line">
            <a:avLst/>
          </a:prstGeom>
          <a:noFill/>
          <a:ln w="19050">
            <a:solidFill>
              <a:srgbClr val="6711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18" name="Line 58"/>
          <p:cNvSpPr>
            <a:spLocks noChangeShapeType="1"/>
          </p:cNvSpPr>
          <p:nvPr/>
        </p:nvSpPr>
        <p:spPr bwMode="auto">
          <a:xfrm>
            <a:off x="2911079" y="2801541"/>
            <a:ext cx="2381" cy="209550"/>
          </a:xfrm>
          <a:prstGeom prst="line">
            <a:avLst/>
          </a:prstGeom>
          <a:noFill/>
          <a:ln w="19050">
            <a:solidFill>
              <a:srgbClr val="6711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19" name="Line 59"/>
          <p:cNvSpPr>
            <a:spLocks noChangeShapeType="1"/>
          </p:cNvSpPr>
          <p:nvPr/>
        </p:nvSpPr>
        <p:spPr bwMode="auto">
          <a:xfrm>
            <a:off x="2850356" y="3011092"/>
            <a:ext cx="125016" cy="1190"/>
          </a:xfrm>
          <a:prstGeom prst="line">
            <a:avLst/>
          </a:prstGeom>
          <a:noFill/>
          <a:ln w="19050">
            <a:solidFill>
              <a:srgbClr val="6711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20" name="Line 60"/>
          <p:cNvSpPr>
            <a:spLocks noChangeShapeType="1"/>
          </p:cNvSpPr>
          <p:nvPr/>
        </p:nvSpPr>
        <p:spPr bwMode="auto">
          <a:xfrm>
            <a:off x="4263629" y="2044304"/>
            <a:ext cx="1190" cy="208359"/>
          </a:xfrm>
          <a:prstGeom prst="line">
            <a:avLst/>
          </a:prstGeom>
          <a:noFill/>
          <a:ln w="19050">
            <a:solidFill>
              <a:srgbClr val="6711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21" name="Line 61"/>
          <p:cNvSpPr>
            <a:spLocks noChangeShapeType="1"/>
          </p:cNvSpPr>
          <p:nvPr/>
        </p:nvSpPr>
        <p:spPr bwMode="auto">
          <a:xfrm>
            <a:off x="4204098" y="2252663"/>
            <a:ext cx="125015" cy="1191"/>
          </a:xfrm>
          <a:prstGeom prst="line">
            <a:avLst/>
          </a:prstGeom>
          <a:noFill/>
          <a:ln w="19050">
            <a:solidFill>
              <a:srgbClr val="6711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22" name="Line 62"/>
          <p:cNvSpPr>
            <a:spLocks noChangeShapeType="1"/>
          </p:cNvSpPr>
          <p:nvPr/>
        </p:nvSpPr>
        <p:spPr bwMode="auto">
          <a:xfrm>
            <a:off x="5555456" y="2842023"/>
            <a:ext cx="125016" cy="2381"/>
          </a:xfrm>
          <a:prstGeom prst="line">
            <a:avLst/>
          </a:prstGeom>
          <a:noFill/>
          <a:ln w="19050">
            <a:solidFill>
              <a:srgbClr val="6711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23" name="Line 63"/>
          <p:cNvSpPr>
            <a:spLocks noChangeShapeType="1"/>
          </p:cNvSpPr>
          <p:nvPr/>
        </p:nvSpPr>
        <p:spPr bwMode="auto">
          <a:xfrm>
            <a:off x="6968729" y="3050381"/>
            <a:ext cx="1190" cy="214313"/>
          </a:xfrm>
          <a:prstGeom prst="line">
            <a:avLst/>
          </a:prstGeom>
          <a:noFill/>
          <a:ln w="19050">
            <a:solidFill>
              <a:srgbClr val="6711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24" name="Line 64"/>
          <p:cNvSpPr>
            <a:spLocks noChangeShapeType="1"/>
          </p:cNvSpPr>
          <p:nvPr/>
        </p:nvSpPr>
        <p:spPr bwMode="auto">
          <a:xfrm>
            <a:off x="6908006" y="3264694"/>
            <a:ext cx="125016" cy="1191"/>
          </a:xfrm>
          <a:prstGeom prst="line">
            <a:avLst/>
          </a:prstGeom>
          <a:noFill/>
          <a:ln w="19050">
            <a:solidFill>
              <a:srgbClr val="6711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25" name="Line 65"/>
          <p:cNvSpPr>
            <a:spLocks noChangeShapeType="1"/>
          </p:cNvSpPr>
          <p:nvPr/>
        </p:nvSpPr>
        <p:spPr bwMode="auto">
          <a:xfrm flipV="1">
            <a:off x="2901554" y="2986088"/>
            <a:ext cx="234553" cy="140494"/>
          </a:xfrm>
          <a:prstGeom prst="line">
            <a:avLst/>
          </a:prstGeom>
          <a:noFill/>
          <a:ln w="36513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26" name="Line 66"/>
          <p:cNvSpPr>
            <a:spLocks noChangeShapeType="1"/>
          </p:cNvSpPr>
          <p:nvPr/>
        </p:nvSpPr>
        <p:spPr bwMode="auto">
          <a:xfrm flipV="1">
            <a:off x="3270647" y="2871787"/>
            <a:ext cx="65484" cy="34529"/>
          </a:xfrm>
          <a:prstGeom prst="line">
            <a:avLst/>
          </a:prstGeom>
          <a:noFill/>
          <a:ln w="36513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27" name="Line 67"/>
          <p:cNvSpPr>
            <a:spLocks noChangeShapeType="1"/>
          </p:cNvSpPr>
          <p:nvPr/>
        </p:nvSpPr>
        <p:spPr bwMode="auto">
          <a:xfrm flipV="1">
            <a:off x="3469481" y="2652713"/>
            <a:ext cx="234554" cy="136922"/>
          </a:xfrm>
          <a:prstGeom prst="line">
            <a:avLst/>
          </a:prstGeom>
          <a:noFill/>
          <a:ln w="36513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28" name="Line 68"/>
          <p:cNvSpPr>
            <a:spLocks noChangeShapeType="1"/>
          </p:cNvSpPr>
          <p:nvPr/>
        </p:nvSpPr>
        <p:spPr bwMode="auto">
          <a:xfrm flipV="1">
            <a:off x="3838576" y="2531269"/>
            <a:ext cx="69056" cy="39291"/>
          </a:xfrm>
          <a:prstGeom prst="line">
            <a:avLst/>
          </a:prstGeom>
          <a:noFill/>
          <a:ln w="36513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29" name="Line 69"/>
          <p:cNvSpPr>
            <a:spLocks noChangeShapeType="1"/>
          </p:cNvSpPr>
          <p:nvPr/>
        </p:nvSpPr>
        <p:spPr bwMode="auto">
          <a:xfrm flipV="1">
            <a:off x="4040982" y="2327673"/>
            <a:ext cx="213122" cy="126206"/>
          </a:xfrm>
          <a:prstGeom prst="line">
            <a:avLst/>
          </a:prstGeom>
          <a:noFill/>
          <a:ln w="36513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30" name="Line 70"/>
          <p:cNvSpPr>
            <a:spLocks noChangeShapeType="1"/>
          </p:cNvSpPr>
          <p:nvPr/>
        </p:nvSpPr>
        <p:spPr bwMode="auto">
          <a:xfrm>
            <a:off x="4254104" y="2327673"/>
            <a:ext cx="240506" cy="126206"/>
          </a:xfrm>
          <a:prstGeom prst="line">
            <a:avLst/>
          </a:prstGeom>
          <a:noFill/>
          <a:ln w="36513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31" name="Line 71"/>
          <p:cNvSpPr>
            <a:spLocks noChangeShapeType="1"/>
          </p:cNvSpPr>
          <p:nvPr/>
        </p:nvSpPr>
        <p:spPr bwMode="auto">
          <a:xfrm>
            <a:off x="4629150" y="2524125"/>
            <a:ext cx="67866" cy="33338"/>
          </a:xfrm>
          <a:prstGeom prst="line">
            <a:avLst/>
          </a:prstGeom>
          <a:noFill/>
          <a:ln w="36513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32" name="Line 72"/>
          <p:cNvSpPr>
            <a:spLocks noChangeShapeType="1"/>
          </p:cNvSpPr>
          <p:nvPr/>
        </p:nvSpPr>
        <p:spPr bwMode="auto">
          <a:xfrm>
            <a:off x="4836319" y="2634854"/>
            <a:ext cx="234554" cy="121444"/>
          </a:xfrm>
          <a:prstGeom prst="line">
            <a:avLst/>
          </a:prstGeom>
          <a:noFill/>
          <a:ln w="36513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33" name="Line 73"/>
          <p:cNvSpPr>
            <a:spLocks noChangeShapeType="1"/>
          </p:cNvSpPr>
          <p:nvPr/>
        </p:nvSpPr>
        <p:spPr bwMode="auto">
          <a:xfrm>
            <a:off x="5210175" y="2831306"/>
            <a:ext cx="67866" cy="34529"/>
          </a:xfrm>
          <a:prstGeom prst="line">
            <a:avLst/>
          </a:prstGeom>
          <a:noFill/>
          <a:ln w="36513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34" name="Line 74"/>
          <p:cNvSpPr>
            <a:spLocks noChangeShapeType="1"/>
          </p:cNvSpPr>
          <p:nvPr/>
        </p:nvSpPr>
        <p:spPr bwMode="auto">
          <a:xfrm>
            <a:off x="5412582" y="2939653"/>
            <a:ext cx="194072" cy="98822"/>
          </a:xfrm>
          <a:prstGeom prst="line">
            <a:avLst/>
          </a:prstGeom>
          <a:noFill/>
          <a:ln w="36513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35" name="Line 75"/>
          <p:cNvSpPr>
            <a:spLocks noChangeShapeType="1"/>
          </p:cNvSpPr>
          <p:nvPr/>
        </p:nvSpPr>
        <p:spPr bwMode="auto">
          <a:xfrm flipV="1">
            <a:off x="5606654" y="2946798"/>
            <a:ext cx="250031" cy="91678"/>
          </a:xfrm>
          <a:prstGeom prst="line">
            <a:avLst/>
          </a:prstGeom>
          <a:noFill/>
          <a:ln w="36513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36" name="Line 76"/>
          <p:cNvSpPr>
            <a:spLocks noChangeShapeType="1"/>
          </p:cNvSpPr>
          <p:nvPr/>
        </p:nvSpPr>
        <p:spPr bwMode="auto">
          <a:xfrm flipV="1">
            <a:off x="5999560" y="2865835"/>
            <a:ext cx="69056" cy="28575"/>
          </a:xfrm>
          <a:prstGeom prst="line">
            <a:avLst/>
          </a:prstGeom>
          <a:noFill/>
          <a:ln w="36513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37" name="Line 77"/>
          <p:cNvSpPr>
            <a:spLocks noChangeShapeType="1"/>
          </p:cNvSpPr>
          <p:nvPr/>
        </p:nvSpPr>
        <p:spPr bwMode="auto">
          <a:xfrm flipV="1">
            <a:off x="6211491" y="2720579"/>
            <a:ext cx="245269" cy="94059"/>
          </a:xfrm>
          <a:prstGeom prst="line">
            <a:avLst/>
          </a:prstGeom>
          <a:noFill/>
          <a:ln w="36513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38" name="Line 78"/>
          <p:cNvSpPr>
            <a:spLocks noChangeShapeType="1"/>
          </p:cNvSpPr>
          <p:nvPr/>
        </p:nvSpPr>
        <p:spPr bwMode="auto">
          <a:xfrm flipV="1">
            <a:off x="6599635" y="2646760"/>
            <a:ext cx="73819" cy="21431"/>
          </a:xfrm>
          <a:prstGeom prst="line">
            <a:avLst/>
          </a:prstGeom>
          <a:noFill/>
          <a:ln w="36513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39" name="Line 79"/>
          <p:cNvSpPr>
            <a:spLocks noChangeShapeType="1"/>
          </p:cNvSpPr>
          <p:nvPr/>
        </p:nvSpPr>
        <p:spPr bwMode="auto">
          <a:xfrm flipV="1">
            <a:off x="6812757" y="2536031"/>
            <a:ext cx="146447" cy="52388"/>
          </a:xfrm>
          <a:prstGeom prst="line">
            <a:avLst/>
          </a:prstGeom>
          <a:noFill/>
          <a:ln w="36513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40" name="Line 80"/>
          <p:cNvSpPr>
            <a:spLocks noChangeShapeType="1"/>
          </p:cNvSpPr>
          <p:nvPr/>
        </p:nvSpPr>
        <p:spPr bwMode="auto">
          <a:xfrm flipV="1">
            <a:off x="2911079" y="2930129"/>
            <a:ext cx="2381" cy="208359"/>
          </a:xfrm>
          <a:prstGeom prst="line">
            <a:avLst/>
          </a:prstGeom>
          <a:noFill/>
          <a:ln w="19050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41" name="Line 81"/>
          <p:cNvSpPr>
            <a:spLocks noChangeShapeType="1"/>
          </p:cNvSpPr>
          <p:nvPr/>
        </p:nvSpPr>
        <p:spPr bwMode="auto">
          <a:xfrm>
            <a:off x="2850356" y="2930129"/>
            <a:ext cx="125016" cy="1190"/>
          </a:xfrm>
          <a:prstGeom prst="line">
            <a:avLst/>
          </a:prstGeom>
          <a:noFill/>
          <a:ln w="19050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42" name="Line 82"/>
          <p:cNvSpPr>
            <a:spLocks noChangeShapeType="1"/>
          </p:cNvSpPr>
          <p:nvPr/>
        </p:nvSpPr>
        <p:spPr bwMode="auto">
          <a:xfrm flipV="1">
            <a:off x="4263629" y="2130029"/>
            <a:ext cx="1190" cy="209550"/>
          </a:xfrm>
          <a:prstGeom prst="line">
            <a:avLst/>
          </a:prstGeom>
          <a:noFill/>
          <a:ln w="19050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43" name="Line 83"/>
          <p:cNvSpPr>
            <a:spLocks noChangeShapeType="1"/>
          </p:cNvSpPr>
          <p:nvPr/>
        </p:nvSpPr>
        <p:spPr bwMode="auto">
          <a:xfrm>
            <a:off x="4204098" y="2130029"/>
            <a:ext cx="125015" cy="2381"/>
          </a:xfrm>
          <a:prstGeom prst="line">
            <a:avLst/>
          </a:prstGeom>
          <a:noFill/>
          <a:ln w="19050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44" name="Line 84"/>
          <p:cNvSpPr>
            <a:spLocks noChangeShapeType="1"/>
          </p:cNvSpPr>
          <p:nvPr/>
        </p:nvSpPr>
        <p:spPr bwMode="auto">
          <a:xfrm flipV="1">
            <a:off x="5616179" y="2842022"/>
            <a:ext cx="2381" cy="208359"/>
          </a:xfrm>
          <a:prstGeom prst="line">
            <a:avLst/>
          </a:prstGeom>
          <a:noFill/>
          <a:ln w="19050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45" name="Line 85"/>
          <p:cNvSpPr>
            <a:spLocks noChangeShapeType="1"/>
          </p:cNvSpPr>
          <p:nvPr/>
        </p:nvSpPr>
        <p:spPr bwMode="auto">
          <a:xfrm>
            <a:off x="5555456" y="2842023"/>
            <a:ext cx="125016" cy="2381"/>
          </a:xfrm>
          <a:prstGeom prst="line">
            <a:avLst/>
          </a:prstGeom>
          <a:noFill/>
          <a:ln w="19050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46" name="Line 86"/>
          <p:cNvSpPr>
            <a:spLocks noChangeShapeType="1"/>
          </p:cNvSpPr>
          <p:nvPr/>
        </p:nvSpPr>
        <p:spPr bwMode="auto">
          <a:xfrm flipV="1">
            <a:off x="6968729" y="2339579"/>
            <a:ext cx="1190" cy="208359"/>
          </a:xfrm>
          <a:prstGeom prst="line">
            <a:avLst/>
          </a:prstGeom>
          <a:noFill/>
          <a:ln w="19050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47" name="Line 87"/>
          <p:cNvSpPr>
            <a:spLocks noChangeShapeType="1"/>
          </p:cNvSpPr>
          <p:nvPr/>
        </p:nvSpPr>
        <p:spPr bwMode="auto">
          <a:xfrm>
            <a:off x="6908006" y="2339578"/>
            <a:ext cx="125016" cy="3572"/>
          </a:xfrm>
          <a:prstGeom prst="line">
            <a:avLst/>
          </a:prstGeom>
          <a:noFill/>
          <a:ln w="19050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48" name="Line 88"/>
          <p:cNvSpPr>
            <a:spLocks noChangeShapeType="1"/>
          </p:cNvSpPr>
          <p:nvPr/>
        </p:nvSpPr>
        <p:spPr bwMode="auto">
          <a:xfrm>
            <a:off x="2911079" y="3138488"/>
            <a:ext cx="2381" cy="207169"/>
          </a:xfrm>
          <a:prstGeom prst="line">
            <a:avLst/>
          </a:prstGeom>
          <a:noFill/>
          <a:ln w="19050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49" name="Line 89"/>
          <p:cNvSpPr>
            <a:spLocks noChangeShapeType="1"/>
          </p:cNvSpPr>
          <p:nvPr/>
        </p:nvSpPr>
        <p:spPr bwMode="auto">
          <a:xfrm>
            <a:off x="2850356" y="3345657"/>
            <a:ext cx="125016" cy="3572"/>
          </a:xfrm>
          <a:prstGeom prst="line">
            <a:avLst/>
          </a:prstGeom>
          <a:noFill/>
          <a:ln w="19050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50" name="Line 90"/>
          <p:cNvSpPr>
            <a:spLocks noChangeShapeType="1"/>
          </p:cNvSpPr>
          <p:nvPr/>
        </p:nvSpPr>
        <p:spPr bwMode="auto">
          <a:xfrm>
            <a:off x="4263629" y="2339579"/>
            <a:ext cx="1190" cy="208359"/>
          </a:xfrm>
          <a:prstGeom prst="line">
            <a:avLst/>
          </a:prstGeom>
          <a:noFill/>
          <a:ln w="19050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51" name="Line 91"/>
          <p:cNvSpPr>
            <a:spLocks noChangeShapeType="1"/>
          </p:cNvSpPr>
          <p:nvPr/>
        </p:nvSpPr>
        <p:spPr bwMode="auto">
          <a:xfrm>
            <a:off x="4204098" y="2547938"/>
            <a:ext cx="125015" cy="2381"/>
          </a:xfrm>
          <a:prstGeom prst="line">
            <a:avLst/>
          </a:prstGeom>
          <a:noFill/>
          <a:ln w="19050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52" name="Line 92"/>
          <p:cNvSpPr>
            <a:spLocks noChangeShapeType="1"/>
          </p:cNvSpPr>
          <p:nvPr/>
        </p:nvSpPr>
        <p:spPr bwMode="auto">
          <a:xfrm>
            <a:off x="5616179" y="3050381"/>
            <a:ext cx="2381" cy="214313"/>
          </a:xfrm>
          <a:prstGeom prst="line">
            <a:avLst/>
          </a:prstGeom>
          <a:noFill/>
          <a:ln w="19050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53" name="Line 93"/>
          <p:cNvSpPr>
            <a:spLocks noChangeShapeType="1"/>
          </p:cNvSpPr>
          <p:nvPr/>
        </p:nvSpPr>
        <p:spPr bwMode="auto">
          <a:xfrm>
            <a:off x="5555456" y="3264694"/>
            <a:ext cx="125016" cy="1191"/>
          </a:xfrm>
          <a:prstGeom prst="line">
            <a:avLst/>
          </a:prstGeom>
          <a:noFill/>
          <a:ln w="19050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54" name="Line 94"/>
          <p:cNvSpPr>
            <a:spLocks noChangeShapeType="1"/>
          </p:cNvSpPr>
          <p:nvPr/>
        </p:nvSpPr>
        <p:spPr bwMode="auto">
          <a:xfrm>
            <a:off x="6968729" y="2547937"/>
            <a:ext cx="1190" cy="214313"/>
          </a:xfrm>
          <a:prstGeom prst="line">
            <a:avLst/>
          </a:prstGeom>
          <a:noFill/>
          <a:ln w="19050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55" name="Line 95"/>
          <p:cNvSpPr>
            <a:spLocks noChangeShapeType="1"/>
          </p:cNvSpPr>
          <p:nvPr/>
        </p:nvSpPr>
        <p:spPr bwMode="auto">
          <a:xfrm>
            <a:off x="6908006" y="2762250"/>
            <a:ext cx="125016" cy="1191"/>
          </a:xfrm>
          <a:prstGeom prst="line">
            <a:avLst/>
          </a:prstGeom>
          <a:noFill/>
          <a:ln w="19050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56" name="Freeform 96"/>
          <p:cNvSpPr>
            <a:spLocks/>
          </p:cNvSpPr>
          <p:nvPr/>
        </p:nvSpPr>
        <p:spPr bwMode="auto">
          <a:xfrm>
            <a:off x="2850356" y="3062288"/>
            <a:ext cx="139304" cy="173831"/>
          </a:xfrm>
          <a:custGeom>
            <a:avLst/>
            <a:gdLst>
              <a:gd name="T0" fmla="*/ 44 w 87"/>
              <a:gd name="T1" fmla="*/ 0 h 87"/>
              <a:gd name="T2" fmla="*/ 87 w 87"/>
              <a:gd name="T3" fmla="*/ 43 h 87"/>
              <a:gd name="T4" fmla="*/ 44 w 87"/>
              <a:gd name="T5" fmla="*/ 87 h 87"/>
              <a:gd name="T6" fmla="*/ 0 w 87"/>
              <a:gd name="T7" fmla="*/ 43 h 87"/>
              <a:gd name="T8" fmla="*/ 44 w 87"/>
              <a:gd name="T9" fmla="*/ 0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"/>
              <a:gd name="T16" fmla="*/ 0 h 87"/>
              <a:gd name="T17" fmla="*/ 87 w 87"/>
              <a:gd name="T18" fmla="*/ 87 h 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" h="87">
                <a:moveTo>
                  <a:pt x="44" y="0"/>
                </a:moveTo>
                <a:lnTo>
                  <a:pt x="87" y="43"/>
                </a:lnTo>
                <a:lnTo>
                  <a:pt x="44" y="87"/>
                </a:lnTo>
                <a:lnTo>
                  <a:pt x="0" y="43"/>
                </a:lnTo>
                <a:lnTo>
                  <a:pt x="44" y="0"/>
                </a:lnTo>
                <a:close/>
              </a:path>
            </a:pathLst>
          </a:custGeom>
          <a:solidFill>
            <a:srgbClr val="63AAF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57" name="Freeform 97"/>
          <p:cNvSpPr>
            <a:spLocks/>
          </p:cNvSpPr>
          <p:nvPr/>
        </p:nvSpPr>
        <p:spPr bwMode="auto">
          <a:xfrm>
            <a:off x="4204097" y="1218010"/>
            <a:ext cx="136922" cy="171450"/>
          </a:xfrm>
          <a:custGeom>
            <a:avLst/>
            <a:gdLst>
              <a:gd name="T0" fmla="*/ 43 w 86"/>
              <a:gd name="T1" fmla="*/ 0 h 86"/>
              <a:gd name="T2" fmla="*/ 86 w 86"/>
              <a:gd name="T3" fmla="*/ 43 h 86"/>
              <a:gd name="T4" fmla="*/ 43 w 86"/>
              <a:gd name="T5" fmla="*/ 86 h 86"/>
              <a:gd name="T6" fmla="*/ 0 w 86"/>
              <a:gd name="T7" fmla="*/ 43 h 86"/>
              <a:gd name="T8" fmla="*/ 43 w 86"/>
              <a:gd name="T9" fmla="*/ 0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86"/>
              <a:gd name="T17" fmla="*/ 86 w 86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86">
                <a:moveTo>
                  <a:pt x="43" y="0"/>
                </a:moveTo>
                <a:lnTo>
                  <a:pt x="86" y="43"/>
                </a:lnTo>
                <a:lnTo>
                  <a:pt x="43" y="86"/>
                </a:lnTo>
                <a:lnTo>
                  <a:pt x="0" y="43"/>
                </a:lnTo>
                <a:lnTo>
                  <a:pt x="43" y="0"/>
                </a:lnTo>
                <a:close/>
              </a:path>
            </a:pathLst>
          </a:custGeom>
          <a:solidFill>
            <a:srgbClr val="63AAF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58" name="Freeform 98"/>
          <p:cNvSpPr>
            <a:spLocks/>
          </p:cNvSpPr>
          <p:nvPr/>
        </p:nvSpPr>
        <p:spPr bwMode="auto">
          <a:xfrm>
            <a:off x="5555456" y="2976563"/>
            <a:ext cx="139304" cy="171450"/>
          </a:xfrm>
          <a:custGeom>
            <a:avLst/>
            <a:gdLst>
              <a:gd name="T0" fmla="*/ 43 w 87"/>
              <a:gd name="T1" fmla="*/ 0 h 86"/>
              <a:gd name="T2" fmla="*/ 87 w 87"/>
              <a:gd name="T3" fmla="*/ 43 h 86"/>
              <a:gd name="T4" fmla="*/ 43 w 87"/>
              <a:gd name="T5" fmla="*/ 86 h 86"/>
              <a:gd name="T6" fmla="*/ 0 w 87"/>
              <a:gd name="T7" fmla="*/ 43 h 86"/>
              <a:gd name="T8" fmla="*/ 43 w 87"/>
              <a:gd name="T9" fmla="*/ 0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"/>
              <a:gd name="T16" fmla="*/ 0 h 86"/>
              <a:gd name="T17" fmla="*/ 87 w 87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" h="86">
                <a:moveTo>
                  <a:pt x="43" y="0"/>
                </a:moveTo>
                <a:lnTo>
                  <a:pt x="87" y="43"/>
                </a:lnTo>
                <a:lnTo>
                  <a:pt x="43" y="86"/>
                </a:lnTo>
                <a:lnTo>
                  <a:pt x="0" y="43"/>
                </a:lnTo>
                <a:lnTo>
                  <a:pt x="43" y="0"/>
                </a:lnTo>
                <a:close/>
              </a:path>
            </a:pathLst>
          </a:custGeom>
          <a:solidFill>
            <a:srgbClr val="63AAF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59" name="Freeform 99"/>
          <p:cNvSpPr>
            <a:spLocks/>
          </p:cNvSpPr>
          <p:nvPr/>
        </p:nvSpPr>
        <p:spPr bwMode="auto">
          <a:xfrm>
            <a:off x="5545931" y="2964657"/>
            <a:ext cx="139304" cy="173831"/>
          </a:xfrm>
          <a:custGeom>
            <a:avLst/>
            <a:gdLst>
              <a:gd name="T0" fmla="*/ 44 w 87"/>
              <a:gd name="T1" fmla="*/ 0 h 87"/>
              <a:gd name="T2" fmla="*/ 87 w 87"/>
              <a:gd name="T3" fmla="*/ 43 h 87"/>
              <a:gd name="T4" fmla="*/ 44 w 87"/>
              <a:gd name="T5" fmla="*/ 87 h 87"/>
              <a:gd name="T6" fmla="*/ 0 w 87"/>
              <a:gd name="T7" fmla="*/ 43 h 87"/>
              <a:gd name="T8" fmla="*/ 44 w 87"/>
              <a:gd name="T9" fmla="*/ 0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"/>
              <a:gd name="T16" fmla="*/ 0 h 87"/>
              <a:gd name="T17" fmla="*/ 87 w 87"/>
              <a:gd name="T18" fmla="*/ 87 h 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" h="87">
                <a:moveTo>
                  <a:pt x="44" y="0"/>
                </a:moveTo>
                <a:lnTo>
                  <a:pt x="87" y="43"/>
                </a:lnTo>
                <a:lnTo>
                  <a:pt x="44" y="87"/>
                </a:lnTo>
                <a:lnTo>
                  <a:pt x="0" y="43"/>
                </a:lnTo>
                <a:lnTo>
                  <a:pt x="44" y="0"/>
                </a:lnTo>
                <a:close/>
              </a:path>
            </a:pathLst>
          </a:custGeom>
          <a:noFill/>
          <a:ln w="19050">
            <a:solidFill>
              <a:srgbClr val="63AA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60" name="Freeform 100"/>
          <p:cNvSpPr>
            <a:spLocks/>
          </p:cNvSpPr>
          <p:nvPr/>
        </p:nvSpPr>
        <p:spPr bwMode="auto">
          <a:xfrm>
            <a:off x="6908006" y="2725341"/>
            <a:ext cx="139304" cy="175022"/>
          </a:xfrm>
          <a:custGeom>
            <a:avLst/>
            <a:gdLst>
              <a:gd name="T0" fmla="*/ 44 w 87"/>
              <a:gd name="T1" fmla="*/ 0 h 87"/>
              <a:gd name="T2" fmla="*/ 87 w 87"/>
              <a:gd name="T3" fmla="*/ 44 h 87"/>
              <a:gd name="T4" fmla="*/ 44 w 87"/>
              <a:gd name="T5" fmla="*/ 87 h 87"/>
              <a:gd name="T6" fmla="*/ 0 w 87"/>
              <a:gd name="T7" fmla="*/ 44 h 87"/>
              <a:gd name="T8" fmla="*/ 44 w 87"/>
              <a:gd name="T9" fmla="*/ 0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"/>
              <a:gd name="T16" fmla="*/ 0 h 87"/>
              <a:gd name="T17" fmla="*/ 87 w 87"/>
              <a:gd name="T18" fmla="*/ 87 h 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" h="87">
                <a:moveTo>
                  <a:pt x="44" y="0"/>
                </a:moveTo>
                <a:lnTo>
                  <a:pt x="87" y="44"/>
                </a:lnTo>
                <a:lnTo>
                  <a:pt x="44" y="87"/>
                </a:lnTo>
                <a:lnTo>
                  <a:pt x="0" y="44"/>
                </a:lnTo>
                <a:lnTo>
                  <a:pt x="44" y="0"/>
                </a:lnTo>
                <a:close/>
              </a:path>
            </a:pathLst>
          </a:custGeom>
          <a:solidFill>
            <a:srgbClr val="63AAF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61" name="Freeform 101"/>
          <p:cNvSpPr>
            <a:spLocks/>
          </p:cNvSpPr>
          <p:nvPr/>
        </p:nvSpPr>
        <p:spPr bwMode="auto">
          <a:xfrm>
            <a:off x="6899672" y="2715817"/>
            <a:ext cx="138113" cy="172640"/>
          </a:xfrm>
          <a:custGeom>
            <a:avLst/>
            <a:gdLst>
              <a:gd name="T0" fmla="*/ 43 w 86"/>
              <a:gd name="T1" fmla="*/ 0 h 86"/>
              <a:gd name="T2" fmla="*/ 86 w 86"/>
              <a:gd name="T3" fmla="*/ 43 h 86"/>
              <a:gd name="T4" fmla="*/ 43 w 86"/>
              <a:gd name="T5" fmla="*/ 86 h 86"/>
              <a:gd name="T6" fmla="*/ 0 w 86"/>
              <a:gd name="T7" fmla="*/ 43 h 86"/>
              <a:gd name="T8" fmla="*/ 43 w 86"/>
              <a:gd name="T9" fmla="*/ 0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86"/>
              <a:gd name="T17" fmla="*/ 86 w 86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86">
                <a:moveTo>
                  <a:pt x="43" y="0"/>
                </a:moveTo>
                <a:lnTo>
                  <a:pt x="86" y="43"/>
                </a:lnTo>
                <a:lnTo>
                  <a:pt x="43" y="86"/>
                </a:lnTo>
                <a:lnTo>
                  <a:pt x="0" y="43"/>
                </a:lnTo>
                <a:lnTo>
                  <a:pt x="43" y="0"/>
                </a:lnTo>
                <a:close/>
              </a:path>
            </a:pathLst>
          </a:custGeom>
          <a:noFill/>
          <a:ln w="19050">
            <a:solidFill>
              <a:srgbClr val="63AA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62" name="Rectangle 102"/>
          <p:cNvSpPr>
            <a:spLocks noChangeArrowheads="1"/>
          </p:cNvSpPr>
          <p:nvPr/>
        </p:nvSpPr>
        <p:spPr bwMode="auto">
          <a:xfrm>
            <a:off x="2845594" y="2720579"/>
            <a:ext cx="144066" cy="179784"/>
          </a:xfrm>
          <a:prstGeom prst="rect">
            <a:avLst/>
          </a:prstGeom>
          <a:solidFill>
            <a:srgbClr val="6711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63" name="Rectangle 103"/>
          <p:cNvSpPr>
            <a:spLocks noChangeArrowheads="1"/>
          </p:cNvSpPr>
          <p:nvPr/>
        </p:nvSpPr>
        <p:spPr bwMode="auto">
          <a:xfrm>
            <a:off x="4199335" y="1963341"/>
            <a:ext cx="141684" cy="178594"/>
          </a:xfrm>
          <a:prstGeom prst="rect">
            <a:avLst/>
          </a:prstGeom>
          <a:solidFill>
            <a:srgbClr val="6711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64" name="Rectangle 104"/>
          <p:cNvSpPr>
            <a:spLocks noChangeArrowheads="1"/>
          </p:cNvSpPr>
          <p:nvPr/>
        </p:nvSpPr>
        <p:spPr bwMode="auto">
          <a:xfrm>
            <a:off x="5550694" y="2553891"/>
            <a:ext cx="144066" cy="178594"/>
          </a:xfrm>
          <a:prstGeom prst="rect">
            <a:avLst/>
          </a:prstGeom>
          <a:solidFill>
            <a:srgbClr val="6711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65" name="Rectangle 105"/>
          <p:cNvSpPr>
            <a:spLocks noChangeArrowheads="1"/>
          </p:cNvSpPr>
          <p:nvPr/>
        </p:nvSpPr>
        <p:spPr bwMode="auto">
          <a:xfrm>
            <a:off x="6903244" y="2969419"/>
            <a:ext cx="144066" cy="178594"/>
          </a:xfrm>
          <a:prstGeom prst="rect">
            <a:avLst/>
          </a:prstGeom>
          <a:solidFill>
            <a:srgbClr val="6711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66" name="Freeform 106"/>
          <p:cNvSpPr>
            <a:spLocks/>
          </p:cNvSpPr>
          <p:nvPr/>
        </p:nvSpPr>
        <p:spPr bwMode="auto">
          <a:xfrm>
            <a:off x="2850356" y="3062288"/>
            <a:ext cx="139304" cy="173831"/>
          </a:xfrm>
          <a:custGeom>
            <a:avLst/>
            <a:gdLst>
              <a:gd name="T0" fmla="*/ 44 w 87"/>
              <a:gd name="T1" fmla="*/ 0 h 87"/>
              <a:gd name="T2" fmla="*/ 87 w 87"/>
              <a:gd name="T3" fmla="*/ 87 h 87"/>
              <a:gd name="T4" fmla="*/ 0 w 87"/>
              <a:gd name="T5" fmla="*/ 87 h 87"/>
              <a:gd name="T6" fmla="*/ 44 w 87"/>
              <a:gd name="T7" fmla="*/ 0 h 87"/>
              <a:gd name="T8" fmla="*/ 0 60000 65536"/>
              <a:gd name="T9" fmla="*/ 0 60000 65536"/>
              <a:gd name="T10" fmla="*/ 0 60000 65536"/>
              <a:gd name="T11" fmla="*/ 0 60000 65536"/>
              <a:gd name="T12" fmla="*/ 0 w 87"/>
              <a:gd name="T13" fmla="*/ 0 h 87"/>
              <a:gd name="T14" fmla="*/ 87 w 87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" h="87">
                <a:moveTo>
                  <a:pt x="44" y="0"/>
                </a:moveTo>
                <a:lnTo>
                  <a:pt x="87" y="87"/>
                </a:lnTo>
                <a:lnTo>
                  <a:pt x="0" y="87"/>
                </a:lnTo>
                <a:lnTo>
                  <a:pt x="44" y="0"/>
                </a:lnTo>
                <a:close/>
              </a:path>
            </a:pathLst>
          </a:custGeom>
          <a:solidFill>
            <a:srgbClr val="4EE25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67" name="Freeform 107"/>
          <p:cNvSpPr>
            <a:spLocks/>
          </p:cNvSpPr>
          <p:nvPr/>
        </p:nvSpPr>
        <p:spPr bwMode="auto">
          <a:xfrm>
            <a:off x="2840831" y="3050382"/>
            <a:ext cx="139304" cy="175022"/>
          </a:xfrm>
          <a:custGeom>
            <a:avLst/>
            <a:gdLst>
              <a:gd name="T0" fmla="*/ 44 w 87"/>
              <a:gd name="T1" fmla="*/ 0 h 87"/>
              <a:gd name="T2" fmla="*/ 87 w 87"/>
              <a:gd name="T3" fmla="*/ 87 h 87"/>
              <a:gd name="T4" fmla="*/ 0 w 87"/>
              <a:gd name="T5" fmla="*/ 87 h 87"/>
              <a:gd name="T6" fmla="*/ 44 w 87"/>
              <a:gd name="T7" fmla="*/ 0 h 87"/>
              <a:gd name="T8" fmla="*/ 0 60000 65536"/>
              <a:gd name="T9" fmla="*/ 0 60000 65536"/>
              <a:gd name="T10" fmla="*/ 0 60000 65536"/>
              <a:gd name="T11" fmla="*/ 0 60000 65536"/>
              <a:gd name="T12" fmla="*/ 0 w 87"/>
              <a:gd name="T13" fmla="*/ 0 h 87"/>
              <a:gd name="T14" fmla="*/ 87 w 87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" h="87">
                <a:moveTo>
                  <a:pt x="44" y="0"/>
                </a:moveTo>
                <a:lnTo>
                  <a:pt x="87" y="87"/>
                </a:lnTo>
                <a:lnTo>
                  <a:pt x="0" y="87"/>
                </a:lnTo>
                <a:lnTo>
                  <a:pt x="44" y="0"/>
                </a:lnTo>
                <a:close/>
              </a:path>
            </a:pathLst>
          </a:custGeom>
          <a:noFill/>
          <a:ln w="19050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68" name="Freeform 108"/>
          <p:cNvSpPr>
            <a:spLocks/>
          </p:cNvSpPr>
          <p:nvPr/>
        </p:nvSpPr>
        <p:spPr bwMode="auto">
          <a:xfrm>
            <a:off x="4204097" y="2263378"/>
            <a:ext cx="136922" cy="175022"/>
          </a:xfrm>
          <a:custGeom>
            <a:avLst/>
            <a:gdLst>
              <a:gd name="T0" fmla="*/ 43 w 86"/>
              <a:gd name="T1" fmla="*/ 0 h 87"/>
              <a:gd name="T2" fmla="*/ 86 w 86"/>
              <a:gd name="T3" fmla="*/ 87 h 87"/>
              <a:gd name="T4" fmla="*/ 0 w 86"/>
              <a:gd name="T5" fmla="*/ 87 h 87"/>
              <a:gd name="T6" fmla="*/ 43 w 86"/>
              <a:gd name="T7" fmla="*/ 0 h 87"/>
              <a:gd name="T8" fmla="*/ 0 60000 65536"/>
              <a:gd name="T9" fmla="*/ 0 60000 65536"/>
              <a:gd name="T10" fmla="*/ 0 60000 65536"/>
              <a:gd name="T11" fmla="*/ 0 60000 65536"/>
              <a:gd name="T12" fmla="*/ 0 w 86"/>
              <a:gd name="T13" fmla="*/ 0 h 87"/>
              <a:gd name="T14" fmla="*/ 86 w 86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" h="87">
                <a:moveTo>
                  <a:pt x="43" y="0"/>
                </a:moveTo>
                <a:lnTo>
                  <a:pt x="86" y="87"/>
                </a:lnTo>
                <a:lnTo>
                  <a:pt x="0" y="87"/>
                </a:lnTo>
                <a:lnTo>
                  <a:pt x="43" y="0"/>
                </a:lnTo>
                <a:close/>
              </a:path>
            </a:pathLst>
          </a:custGeom>
          <a:solidFill>
            <a:srgbClr val="4EE25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69" name="Freeform 109"/>
          <p:cNvSpPr>
            <a:spLocks/>
          </p:cNvSpPr>
          <p:nvPr/>
        </p:nvSpPr>
        <p:spPr bwMode="auto">
          <a:xfrm>
            <a:off x="4194573" y="2252663"/>
            <a:ext cx="139303" cy="172641"/>
          </a:xfrm>
          <a:custGeom>
            <a:avLst/>
            <a:gdLst>
              <a:gd name="T0" fmla="*/ 43 w 87"/>
              <a:gd name="T1" fmla="*/ 0 h 87"/>
              <a:gd name="T2" fmla="*/ 87 w 87"/>
              <a:gd name="T3" fmla="*/ 87 h 87"/>
              <a:gd name="T4" fmla="*/ 0 w 87"/>
              <a:gd name="T5" fmla="*/ 87 h 87"/>
              <a:gd name="T6" fmla="*/ 43 w 87"/>
              <a:gd name="T7" fmla="*/ 0 h 87"/>
              <a:gd name="T8" fmla="*/ 0 60000 65536"/>
              <a:gd name="T9" fmla="*/ 0 60000 65536"/>
              <a:gd name="T10" fmla="*/ 0 60000 65536"/>
              <a:gd name="T11" fmla="*/ 0 60000 65536"/>
              <a:gd name="T12" fmla="*/ 0 w 87"/>
              <a:gd name="T13" fmla="*/ 0 h 87"/>
              <a:gd name="T14" fmla="*/ 87 w 87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" h="87">
                <a:moveTo>
                  <a:pt x="43" y="0"/>
                </a:moveTo>
                <a:lnTo>
                  <a:pt x="87" y="87"/>
                </a:lnTo>
                <a:lnTo>
                  <a:pt x="0" y="87"/>
                </a:lnTo>
                <a:lnTo>
                  <a:pt x="43" y="0"/>
                </a:lnTo>
                <a:close/>
              </a:path>
            </a:pathLst>
          </a:custGeom>
          <a:noFill/>
          <a:ln w="19050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70" name="Freeform 110"/>
          <p:cNvSpPr>
            <a:spLocks/>
          </p:cNvSpPr>
          <p:nvPr/>
        </p:nvSpPr>
        <p:spPr bwMode="auto">
          <a:xfrm>
            <a:off x="5555456" y="2976563"/>
            <a:ext cx="139304" cy="171450"/>
          </a:xfrm>
          <a:custGeom>
            <a:avLst/>
            <a:gdLst>
              <a:gd name="T0" fmla="*/ 43 w 87"/>
              <a:gd name="T1" fmla="*/ 0 h 86"/>
              <a:gd name="T2" fmla="*/ 87 w 87"/>
              <a:gd name="T3" fmla="*/ 86 h 86"/>
              <a:gd name="T4" fmla="*/ 0 w 87"/>
              <a:gd name="T5" fmla="*/ 86 h 86"/>
              <a:gd name="T6" fmla="*/ 43 w 87"/>
              <a:gd name="T7" fmla="*/ 0 h 86"/>
              <a:gd name="T8" fmla="*/ 0 60000 65536"/>
              <a:gd name="T9" fmla="*/ 0 60000 65536"/>
              <a:gd name="T10" fmla="*/ 0 60000 65536"/>
              <a:gd name="T11" fmla="*/ 0 60000 65536"/>
              <a:gd name="T12" fmla="*/ 0 w 87"/>
              <a:gd name="T13" fmla="*/ 0 h 86"/>
              <a:gd name="T14" fmla="*/ 87 w 87"/>
              <a:gd name="T15" fmla="*/ 86 h 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" h="86">
                <a:moveTo>
                  <a:pt x="43" y="0"/>
                </a:moveTo>
                <a:lnTo>
                  <a:pt x="87" y="86"/>
                </a:lnTo>
                <a:lnTo>
                  <a:pt x="0" y="86"/>
                </a:lnTo>
                <a:lnTo>
                  <a:pt x="43" y="0"/>
                </a:lnTo>
                <a:close/>
              </a:path>
            </a:pathLst>
          </a:custGeom>
          <a:solidFill>
            <a:srgbClr val="4EE25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71" name="Freeform 111"/>
          <p:cNvSpPr>
            <a:spLocks/>
          </p:cNvSpPr>
          <p:nvPr/>
        </p:nvSpPr>
        <p:spPr bwMode="auto">
          <a:xfrm>
            <a:off x="5545931" y="2964657"/>
            <a:ext cx="139304" cy="173831"/>
          </a:xfrm>
          <a:custGeom>
            <a:avLst/>
            <a:gdLst>
              <a:gd name="T0" fmla="*/ 44 w 87"/>
              <a:gd name="T1" fmla="*/ 0 h 87"/>
              <a:gd name="T2" fmla="*/ 87 w 87"/>
              <a:gd name="T3" fmla="*/ 87 h 87"/>
              <a:gd name="T4" fmla="*/ 0 w 87"/>
              <a:gd name="T5" fmla="*/ 87 h 87"/>
              <a:gd name="T6" fmla="*/ 44 w 87"/>
              <a:gd name="T7" fmla="*/ 0 h 87"/>
              <a:gd name="T8" fmla="*/ 0 60000 65536"/>
              <a:gd name="T9" fmla="*/ 0 60000 65536"/>
              <a:gd name="T10" fmla="*/ 0 60000 65536"/>
              <a:gd name="T11" fmla="*/ 0 60000 65536"/>
              <a:gd name="T12" fmla="*/ 0 w 87"/>
              <a:gd name="T13" fmla="*/ 0 h 87"/>
              <a:gd name="T14" fmla="*/ 87 w 87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" h="87">
                <a:moveTo>
                  <a:pt x="44" y="0"/>
                </a:moveTo>
                <a:lnTo>
                  <a:pt x="87" y="87"/>
                </a:lnTo>
                <a:lnTo>
                  <a:pt x="0" y="87"/>
                </a:lnTo>
                <a:lnTo>
                  <a:pt x="44" y="0"/>
                </a:lnTo>
                <a:close/>
              </a:path>
            </a:pathLst>
          </a:custGeom>
          <a:noFill/>
          <a:ln w="19050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72" name="Freeform 112"/>
          <p:cNvSpPr>
            <a:spLocks/>
          </p:cNvSpPr>
          <p:nvPr/>
        </p:nvSpPr>
        <p:spPr bwMode="auto">
          <a:xfrm>
            <a:off x="6908006" y="2471738"/>
            <a:ext cx="139304" cy="175022"/>
          </a:xfrm>
          <a:custGeom>
            <a:avLst/>
            <a:gdLst>
              <a:gd name="T0" fmla="*/ 44 w 87"/>
              <a:gd name="T1" fmla="*/ 0 h 87"/>
              <a:gd name="T2" fmla="*/ 87 w 87"/>
              <a:gd name="T3" fmla="*/ 87 h 87"/>
              <a:gd name="T4" fmla="*/ 0 w 87"/>
              <a:gd name="T5" fmla="*/ 87 h 87"/>
              <a:gd name="T6" fmla="*/ 44 w 87"/>
              <a:gd name="T7" fmla="*/ 0 h 87"/>
              <a:gd name="T8" fmla="*/ 0 60000 65536"/>
              <a:gd name="T9" fmla="*/ 0 60000 65536"/>
              <a:gd name="T10" fmla="*/ 0 60000 65536"/>
              <a:gd name="T11" fmla="*/ 0 60000 65536"/>
              <a:gd name="T12" fmla="*/ 0 w 87"/>
              <a:gd name="T13" fmla="*/ 0 h 87"/>
              <a:gd name="T14" fmla="*/ 87 w 87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" h="87">
                <a:moveTo>
                  <a:pt x="44" y="0"/>
                </a:moveTo>
                <a:lnTo>
                  <a:pt x="87" y="87"/>
                </a:lnTo>
                <a:lnTo>
                  <a:pt x="0" y="87"/>
                </a:lnTo>
                <a:lnTo>
                  <a:pt x="44" y="0"/>
                </a:lnTo>
                <a:close/>
              </a:path>
            </a:pathLst>
          </a:custGeom>
          <a:solidFill>
            <a:srgbClr val="4EE25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73" name="Freeform 113"/>
          <p:cNvSpPr>
            <a:spLocks/>
          </p:cNvSpPr>
          <p:nvPr/>
        </p:nvSpPr>
        <p:spPr bwMode="auto">
          <a:xfrm>
            <a:off x="6899672" y="2459832"/>
            <a:ext cx="138113" cy="175022"/>
          </a:xfrm>
          <a:custGeom>
            <a:avLst/>
            <a:gdLst>
              <a:gd name="T0" fmla="*/ 43 w 86"/>
              <a:gd name="T1" fmla="*/ 0 h 87"/>
              <a:gd name="T2" fmla="*/ 86 w 86"/>
              <a:gd name="T3" fmla="*/ 87 h 87"/>
              <a:gd name="T4" fmla="*/ 0 w 86"/>
              <a:gd name="T5" fmla="*/ 87 h 87"/>
              <a:gd name="T6" fmla="*/ 43 w 86"/>
              <a:gd name="T7" fmla="*/ 0 h 87"/>
              <a:gd name="T8" fmla="*/ 0 60000 65536"/>
              <a:gd name="T9" fmla="*/ 0 60000 65536"/>
              <a:gd name="T10" fmla="*/ 0 60000 65536"/>
              <a:gd name="T11" fmla="*/ 0 60000 65536"/>
              <a:gd name="T12" fmla="*/ 0 w 86"/>
              <a:gd name="T13" fmla="*/ 0 h 87"/>
              <a:gd name="T14" fmla="*/ 86 w 86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" h="87">
                <a:moveTo>
                  <a:pt x="43" y="0"/>
                </a:moveTo>
                <a:lnTo>
                  <a:pt x="86" y="87"/>
                </a:lnTo>
                <a:lnTo>
                  <a:pt x="0" y="87"/>
                </a:lnTo>
                <a:lnTo>
                  <a:pt x="43" y="0"/>
                </a:lnTo>
                <a:close/>
              </a:path>
            </a:pathLst>
          </a:custGeom>
          <a:noFill/>
          <a:ln w="19050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41074" name="Group 114"/>
          <p:cNvGrpSpPr>
            <a:grpSpLocks/>
          </p:cNvGrpSpPr>
          <p:nvPr/>
        </p:nvGrpSpPr>
        <p:grpSpPr bwMode="auto">
          <a:xfrm>
            <a:off x="2686050" y="4000505"/>
            <a:ext cx="4583906" cy="609601"/>
            <a:chOff x="1296" y="3360"/>
            <a:chExt cx="3850" cy="512"/>
          </a:xfrm>
        </p:grpSpPr>
        <p:sp>
          <p:nvSpPr>
            <p:cNvPr id="41107" name="Rectangle 115"/>
            <p:cNvSpPr>
              <a:spLocks noChangeArrowheads="1"/>
            </p:cNvSpPr>
            <p:nvPr/>
          </p:nvSpPr>
          <p:spPr bwMode="auto">
            <a:xfrm>
              <a:off x="1296" y="3360"/>
              <a:ext cx="26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2"/>
                  </a:solidFill>
                  <a:latin typeface="Verdana" charset="0"/>
                </a:rPr>
                <a:t>Pre</a:t>
              </a:r>
              <a:endParaRPr lang="en-US" sz="1500">
                <a:solidFill>
                  <a:schemeClr val="tx2"/>
                </a:solidFill>
              </a:endParaRPr>
            </a:p>
          </p:txBody>
        </p:sp>
        <p:sp>
          <p:nvSpPr>
            <p:cNvPr id="41108" name="Rectangle 116"/>
            <p:cNvSpPr>
              <a:spLocks noChangeArrowheads="1"/>
            </p:cNvSpPr>
            <p:nvPr/>
          </p:nvSpPr>
          <p:spPr bwMode="auto">
            <a:xfrm>
              <a:off x="2401" y="3360"/>
              <a:ext cx="33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2"/>
                  </a:solidFill>
                  <a:latin typeface="Verdana" charset="0"/>
                </a:rPr>
                <a:t>Post</a:t>
              </a:r>
              <a:endParaRPr lang="en-US" sz="1500">
                <a:solidFill>
                  <a:schemeClr val="tx2"/>
                </a:solidFill>
              </a:endParaRPr>
            </a:p>
          </p:txBody>
        </p:sp>
        <p:sp>
          <p:nvSpPr>
            <p:cNvPr id="41109" name="Rectangle 117"/>
            <p:cNvSpPr>
              <a:spLocks noChangeArrowheads="1"/>
            </p:cNvSpPr>
            <p:nvPr/>
          </p:nvSpPr>
          <p:spPr bwMode="auto">
            <a:xfrm>
              <a:off x="3452" y="3360"/>
              <a:ext cx="47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2"/>
                  </a:solidFill>
                  <a:latin typeface="Verdana" charset="0"/>
                </a:rPr>
                <a:t>4d DT</a:t>
              </a:r>
              <a:endParaRPr lang="en-US" sz="1500">
                <a:solidFill>
                  <a:schemeClr val="tx2"/>
                </a:solidFill>
              </a:endParaRPr>
            </a:p>
          </p:txBody>
        </p:sp>
        <p:sp>
          <p:nvSpPr>
            <p:cNvPr id="41110" name="Rectangle 118"/>
            <p:cNvSpPr>
              <a:spLocks noChangeArrowheads="1"/>
            </p:cNvSpPr>
            <p:nvPr/>
          </p:nvSpPr>
          <p:spPr bwMode="auto">
            <a:xfrm>
              <a:off x="4564" y="3367"/>
              <a:ext cx="58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2"/>
                  </a:solidFill>
                  <a:latin typeface="Verdana" charset="0"/>
                </a:rPr>
                <a:t>14d DT</a:t>
              </a:r>
              <a:endParaRPr lang="en-US" sz="1500">
                <a:solidFill>
                  <a:schemeClr val="tx2"/>
                </a:solidFill>
              </a:endParaRPr>
            </a:p>
          </p:txBody>
        </p:sp>
        <p:sp>
          <p:nvSpPr>
            <p:cNvPr id="41111" name="Rectangle 119"/>
            <p:cNvSpPr>
              <a:spLocks noChangeArrowheads="1"/>
            </p:cNvSpPr>
            <p:nvPr/>
          </p:nvSpPr>
          <p:spPr bwMode="auto">
            <a:xfrm>
              <a:off x="2731" y="3678"/>
              <a:ext cx="95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2"/>
                  </a:solidFill>
                  <a:latin typeface="Verdana" charset="0"/>
                </a:rPr>
                <a:t>Time Period</a:t>
              </a:r>
              <a:endParaRPr lang="en-US" sz="1500">
                <a:solidFill>
                  <a:schemeClr val="tx2"/>
                </a:solidFill>
              </a:endParaRPr>
            </a:p>
          </p:txBody>
        </p:sp>
      </p:grpSp>
      <p:sp>
        <p:nvSpPr>
          <p:cNvPr id="41075" name="Line 120"/>
          <p:cNvSpPr>
            <a:spLocks noChangeShapeType="1"/>
          </p:cNvSpPr>
          <p:nvPr/>
        </p:nvSpPr>
        <p:spPr bwMode="auto">
          <a:xfrm>
            <a:off x="2228851" y="881062"/>
            <a:ext cx="2381" cy="2939654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76" name="Line 121"/>
          <p:cNvSpPr>
            <a:spLocks noChangeShapeType="1"/>
          </p:cNvSpPr>
          <p:nvPr/>
        </p:nvSpPr>
        <p:spPr bwMode="auto">
          <a:xfrm>
            <a:off x="2187179" y="3820717"/>
            <a:ext cx="53578" cy="119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4763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77" name="Line 122"/>
          <p:cNvSpPr>
            <a:spLocks noChangeShapeType="1"/>
          </p:cNvSpPr>
          <p:nvPr/>
        </p:nvSpPr>
        <p:spPr bwMode="auto">
          <a:xfrm>
            <a:off x="2187179" y="3398044"/>
            <a:ext cx="53578" cy="238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4763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78" name="Line 123"/>
          <p:cNvSpPr>
            <a:spLocks noChangeShapeType="1"/>
          </p:cNvSpPr>
          <p:nvPr/>
        </p:nvSpPr>
        <p:spPr bwMode="auto">
          <a:xfrm>
            <a:off x="2187179" y="2982517"/>
            <a:ext cx="53578" cy="238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4763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79" name="Line 124"/>
          <p:cNvSpPr>
            <a:spLocks noChangeShapeType="1"/>
          </p:cNvSpPr>
          <p:nvPr/>
        </p:nvSpPr>
        <p:spPr bwMode="auto">
          <a:xfrm>
            <a:off x="2187179" y="2557463"/>
            <a:ext cx="53578" cy="357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4763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80" name="Line 125"/>
          <p:cNvSpPr>
            <a:spLocks noChangeShapeType="1"/>
          </p:cNvSpPr>
          <p:nvPr/>
        </p:nvSpPr>
        <p:spPr bwMode="auto">
          <a:xfrm>
            <a:off x="2187179" y="2141935"/>
            <a:ext cx="53578" cy="119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4763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81" name="Line 126"/>
          <p:cNvSpPr>
            <a:spLocks noChangeShapeType="1"/>
          </p:cNvSpPr>
          <p:nvPr/>
        </p:nvSpPr>
        <p:spPr bwMode="auto">
          <a:xfrm>
            <a:off x="2187179" y="1719263"/>
            <a:ext cx="53578" cy="238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4763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82" name="Line 127"/>
          <p:cNvSpPr>
            <a:spLocks noChangeShapeType="1"/>
          </p:cNvSpPr>
          <p:nvPr/>
        </p:nvSpPr>
        <p:spPr bwMode="auto">
          <a:xfrm>
            <a:off x="2187179" y="1303735"/>
            <a:ext cx="53578" cy="238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4763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83" name="Line 128"/>
          <p:cNvSpPr>
            <a:spLocks noChangeShapeType="1"/>
          </p:cNvSpPr>
          <p:nvPr/>
        </p:nvSpPr>
        <p:spPr bwMode="auto">
          <a:xfrm>
            <a:off x="2187179" y="881063"/>
            <a:ext cx="53578" cy="238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4763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84" name="Line 129"/>
          <p:cNvSpPr>
            <a:spLocks noChangeShapeType="1"/>
          </p:cNvSpPr>
          <p:nvPr/>
        </p:nvSpPr>
        <p:spPr bwMode="auto">
          <a:xfrm flipV="1">
            <a:off x="2240757" y="3820717"/>
            <a:ext cx="2381" cy="69056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4763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85" name="Rectangle 130"/>
          <p:cNvSpPr>
            <a:spLocks noChangeArrowheads="1"/>
          </p:cNvSpPr>
          <p:nvPr/>
        </p:nvSpPr>
        <p:spPr bwMode="auto">
          <a:xfrm>
            <a:off x="1828800" y="3714750"/>
            <a:ext cx="31418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chemeClr val="tx2"/>
                </a:solidFill>
                <a:latin typeface="Verdana" charset="0"/>
              </a:rPr>
              <a:t>2.5</a:t>
            </a:r>
            <a:endParaRPr lang="en-US" sz="1500">
              <a:solidFill>
                <a:schemeClr val="tx2"/>
              </a:solidFill>
            </a:endParaRPr>
          </a:p>
        </p:txBody>
      </p:sp>
      <p:sp>
        <p:nvSpPr>
          <p:cNvPr id="41086" name="Rectangle 131"/>
          <p:cNvSpPr>
            <a:spLocks noChangeArrowheads="1"/>
          </p:cNvSpPr>
          <p:nvPr/>
        </p:nvSpPr>
        <p:spPr bwMode="auto">
          <a:xfrm>
            <a:off x="1994297" y="3289697"/>
            <a:ext cx="12182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chemeClr val="tx2"/>
                </a:solidFill>
                <a:latin typeface="Verdana" charset="0"/>
              </a:rPr>
              <a:t>3</a:t>
            </a:r>
            <a:endParaRPr lang="en-US" sz="1500">
              <a:solidFill>
                <a:schemeClr val="tx2"/>
              </a:solidFill>
            </a:endParaRPr>
          </a:p>
        </p:txBody>
      </p:sp>
      <p:sp>
        <p:nvSpPr>
          <p:cNvPr id="41087" name="Rectangle 132"/>
          <p:cNvSpPr>
            <a:spLocks noChangeArrowheads="1"/>
          </p:cNvSpPr>
          <p:nvPr/>
        </p:nvSpPr>
        <p:spPr bwMode="auto">
          <a:xfrm>
            <a:off x="1828800" y="2874169"/>
            <a:ext cx="31418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chemeClr val="tx2"/>
                </a:solidFill>
                <a:latin typeface="Verdana" charset="0"/>
              </a:rPr>
              <a:t>3.5</a:t>
            </a:r>
            <a:endParaRPr lang="en-US" sz="1500">
              <a:solidFill>
                <a:schemeClr val="tx2"/>
              </a:solidFill>
            </a:endParaRPr>
          </a:p>
        </p:txBody>
      </p:sp>
      <p:sp>
        <p:nvSpPr>
          <p:cNvPr id="41088" name="Rectangle 133"/>
          <p:cNvSpPr>
            <a:spLocks noChangeArrowheads="1"/>
          </p:cNvSpPr>
          <p:nvPr/>
        </p:nvSpPr>
        <p:spPr bwMode="auto">
          <a:xfrm>
            <a:off x="1994297" y="2451497"/>
            <a:ext cx="12182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chemeClr val="tx2"/>
                </a:solidFill>
                <a:latin typeface="Verdana" charset="0"/>
              </a:rPr>
              <a:t>4</a:t>
            </a:r>
            <a:endParaRPr lang="en-US" sz="1500">
              <a:solidFill>
                <a:schemeClr val="tx2"/>
              </a:solidFill>
            </a:endParaRPr>
          </a:p>
        </p:txBody>
      </p:sp>
      <p:sp>
        <p:nvSpPr>
          <p:cNvPr id="41089" name="Rectangle 134"/>
          <p:cNvSpPr>
            <a:spLocks noChangeArrowheads="1"/>
          </p:cNvSpPr>
          <p:nvPr/>
        </p:nvSpPr>
        <p:spPr bwMode="auto">
          <a:xfrm>
            <a:off x="1828800" y="2035969"/>
            <a:ext cx="31418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  <a:latin typeface="Verdana" charset="0"/>
              </a:rPr>
              <a:t>4.5</a:t>
            </a: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41090" name="Rectangle 135"/>
          <p:cNvSpPr>
            <a:spLocks noChangeArrowheads="1"/>
          </p:cNvSpPr>
          <p:nvPr/>
        </p:nvSpPr>
        <p:spPr bwMode="auto">
          <a:xfrm>
            <a:off x="1994297" y="1613297"/>
            <a:ext cx="12182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chemeClr val="tx2"/>
                </a:solidFill>
                <a:latin typeface="Verdana" charset="0"/>
              </a:rPr>
              <a:t>5</a:t>
            </a:r>
            <a:endParaRPr lang="en-US" sz="1500">
              <a:solidFill>
                <a:schemeClr val="tx2"/>
              </a:solidFill>
            </a:endParaRPr>
          </a:p>
        </p:txBody>
      </p:sp>
      <p:sp>
        <p:nvSpPr>
          <p:cNvPr id="41091" name="Rectangle 136"/>
          <p:cNvSpPr>
            <a:spLocks noChangeArrowheads="1"/>
          </p:cNvSpPr>
          <p:nvPr/>
        </p:nvSpPr>
        <p:spPr bwMode="auto">
          <a:xfrm>
            <a:off x="1828800" y="1196579"/>
            <a:ext cx="31418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chemeClr val="tx2"/>
                </a:solidFill>
                <a:latin typeface="Verdana" charset="0"/>
              </a:rPr>
              <a:t>5.5</a:t>
            </a:r>
            <a:endParaRPr lang="en-US" sz="1500">
              <a:solidFill>
                <a:schemeClr val="tx2"/>
              </a:solidFill>
            </a:endParaRPr>
          </a:p>
        </p:txBody>
      </p:sp>
      <p:sp>
        <p:nvSpPr>
          <p:cNvPr id="41092" name="Rectangle 137"/>
          <p:cNvSpPr>
            <a:spLocks noChangeArrowheads="1"/>
          </p:cNvSpPr>
          <p:nvPr/>
        </p:nvSpPr>
        <p:spPr bwMode="auto">
          <a:xfrm>
            <a:off x="1994297" y="772716"/>
            <a:ext cx="12182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chemeClr val="tx2"/>
                </a:solidFill>
                <a:latin typeface="Verdana" charset="0"/>
              </a:rPr>
              <a:t>6</a:t>
            </a:r>
            <a:endParaRPr lang="en-US" sz="1500">
              <a:solidFill>
                <a:schemeClr val="tx2"/>
              </a:solidFill>
            </a:endParaRPr>
          </a:p>
        </p:txBody>
      </p:sp>
      <p:sp>
        <p:nvSpPr>
          <p:cNvPr id="41093" name="Rectangle 138"/>
          <p:cNvSpPr>
            <a:spLocks noChangeArrowheads="1"/>
          </p:cNvSpPr>
          <p:nvPr/>
        </p:nvSpPr>
        <p:spPr bwMode="auto">
          <a:xfrm rot="-5400000">
            <a:off x="1070344" y="2103448"/>
            <a:ext cx="9906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Verdana" charset="0"/>
              </a:rPr>
              <a:t>ISi Units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41094" name="Line 139"/>
          <p:cNvSpPr>
            <a:spLocks noChangeShapeType="1"/>
          </p:cNvSpPr>
          <p:nvPr/>
        </p:nvSpPr>
        <p:spPr bwMode="auto">
          <a:xfrm>
            <a:off x="5487592" y="1139429"/>
            <a:ext cx="707231" cy="1190"/>
          </a:xfrm>
          <a:prstGeom prst="line">
            <a:avLst/>
          </a:prstGeom>
          <a:noFill/>
          <a:ln w="36513">
            <a:solidFill>
              <a:srgbClr val="63AA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95" name="Freeform 140"/>
          <p:cNvSpPr>
            <a:spLocks/>
          </p:cNvSpPr>
          <p:nvPr/>
        </p:nvSpPr>
        <p:spPr bwMode="auto">
          <a:xfrm>
            <a:off x="5792391" y="1081088"/>
            <a:ext cx="128588" cy="161925"/>
          </a:xfrm>
          <a:custGeom>
            <a:avLst/>
            <a:gdLst>
              <a:gd name="T0" fmla="*/ 41 w 81"/>
              <a:gd name="T1" fmla="*/ 0 h 81"/>
              <a:gd name="T2" fmla="*/ 81 w 81"/>
              <a:gd name="T3" fmla="*/ 40 h 81"/>
              <a:gd name="T4" fmla="*/ 41 w 81"/>
              <a:gd name="T5" fmla="*/ 81 h 81"/>
              <a:gd name="T6" fmla="*/ 0 w 81"/>
              <a:gd name="T7" fmla="*/ 40 h 81"/>
              <a:gd name="T8" fmla="*/ 41 w 81"/>
              <a:gd name="T9" fmla="*/ 0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81"/>
              <a:gd name="T17" fmla="*/ 81 w 81"/>
              <a:gd name="T18" fmla="*/ 81 h 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81">
                <a:moveTo>
                  <a:pt x="41" y="0"/>
                </a:moveTo>
                <a:lnTo>
                  <a:pt x="81" y="40"/>
                </a:lnTo>
                <a:lnTo>
                  <a:pt x="41" y="81"/>
                </a:lnTo>
                <a:lnTo>
                  <a:pt x="0" y="40"/>
                </a:lnTo>
                <a:lnTo>
                  <a:pt x="41" y="0"/>
                </a:lnTo>
                <a:close/>
              </a:path>
            </a:pathLst>
          </a:custGeom>
          <a:solidFill>
            <a:srgbClr val="63AAF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96" name="Line 141"/>
          <p:cNvSpPr>
            <a:spLocks noChangeShapeType="1"/>
          </p:cNvSpPr>
          <p:nvPr/>
        </p:nvSpPr>
        <p:spPr bwMode="auto">
          <a:xfrm>
            <a:off x="5493544" y="1534716"/>
            <a:ext cx="258366" cy="3572"/>
          </a:xfrm>
          <a:prstGeom prst="line">
            <a:avLst/>
          </a:prstGeom>
          <a:noFill/>
          <a:ln w="36513">
            <a:solidFill>
              <a:srgbClr val="6711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97" name="Line 142"/>
          <p:cNvSpPr>
            <a:spLocks noChangeShapeType="1"/>
          </p:cNvSpPr>
          <p:nvPr/>
        </p:nvSpPr>
        <p:spPr bwMode="auto">
          <a:xfrm>
            <a:off x="5900738" y="1534716"/>
            <a:ext cx="258366" cy="3572"/>
          </a:xfrm>
          <a:prstGeom prst="line">
            <a:avLst/>
          </a:prstGeom>
          <a:noFill/>
          <a:ln w="36513">
            <a:solidFill>
              <a:srgbClr val="6711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98" name="Rectangle 143"/>
          <p:cNvSpPr>
            <a:spLocks noChangeArrowheads="1"/>
          </p:cNvSpPr>
          <p:nvPr/>
        </p:nvSpPr>
        <p:spPr bwMode="auto">
          <a:xfrm>
            <a:off x="5793581" y="1471613"/>
            <a:ext cx="134541" cy="169069"/>
          </a:xfrm>
          <a:prstGeom prst="rect">
            <a:avLst/>
          </a:prstGeom>
          <a:solidFill>
            <a:srgbClr val="6711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099" name="Line 144"/>
          <p:cNvSpPr>
            <a:spLocks noChangeShapeType="1"/>
          </p:cNvSpPr>
          <p:nvPr/>
        </p:nvSpPr>
        <p:spPr bwMode="auto">
          <a:xfrm>
            <a:off x="5493544" y="1921669"/>
            <a:ext cx="258366" cy="2381"/>
          </a:xfrm>
          <a:prstGeom prst="line">
            <a:avLst/>
          </a:prstGeom>
          <a:noFill/>
          <a:ln w="36513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100" name="Line 145"/>
          <p:cNvSpPr>
            <a:spLocks noChangeShapeType="1"/>
          </p:cNvSpPr>
          <p:nvPr/>
        </p:nvSpPr>
        <p:spPr bwMode="auto">
          <a:xfrm>
            <a:off x="5900738" y="1921669"/>
            <a:ext cx="73819" cy="2381"/>
          </a:xfrm>
          <a:prstGeom prst="line">
            <a:avLst/>
          </a:prstGeom>
          <a:noFill/>
          <a:ln w="36513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101" name="Line 146"/>
          <p:cNvSpPr>
            <a:spLocks noChangeShapeType="1"/>
          </p:cNvSpPr>
          <p:nvPr/>
        </p:nvSpPr>
        <p:spPr bwMode="auto">
          <a:xfrm>
            <a:off x="6122194" y="1921669"/>
            <a:ext cx="78581" cy="2381"/>
          </a:xfrm>
          <a:prstGeom prst="line">
            <a:avLst/>
          </a:prstGeom>
          <a:noFill/>
          <a:ln w="36513">
            <a:solidFill>
              <a:srgbClr val="4EE2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102" name="Freeform 147"/>
          <p:cNvSpPr>
            <a:spLocks/>
          </p:cNvSpPr>
          <p:nvPr/>
        </p:nvSpPr>
        <p:spPr bwMode="auto">
          <a:xfrm>
            <a:off x="5798344" y="1863329"/>
            <a:ext cx="129779" cy="163115"/>
          </a:xfrm>
          <a:custGeom>
            <a:avLst/>
            <a:gdLst>
              <a:gd name="T0" fmla="*/ 41 w 81"/>
              <a:gd name="T1" fmla="*/ 0 h 81"/>
              <a:gd name="T2" fmla="*/ 81 w 81"/>
              <a:gd name="T3" fmla="*/ 81 h 81"/>
              <a:gd name="T4" fmla="*/ 0 w 81"/>
              <a:gd name="T5" fmla="*/ 81 h 81"/>
              <a:gd name="T6" fmla="*/ 41 w 81"/>
              <a:gd name="T7" fmla="*/ 0 h 81"/>
              <a:gd name="T8" fmla="*/ 0 60000 65536"/>
              <a:gd name="T9" fmla="*/ 0 60000 65536"/>
              <a:gd name="T10" fmla="*/ 0 60000 65536"/>
              <a:gd name="T11" fmla="*/ 0 60000 65536"/>
              <a:gd name="T12" fmla="*/ 0 w 81"/>
              <a:gd name="T13" fmla="*/ 0 h 81"/>
              <a:gd name="T14" fmla="*/ 81 w 81"/>
              <a:gd name="T15" fmla="*/ 81 h 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" h="81">
                <a:moveTo>
                  <a:pt x="41" y="0"/>
                </a:moveTo>
                <a:lnTo>
                  <a:pt x="81" y="81"/>
                </a:lnTo>
                <a:lnTo>
                  <a:pt x="0" y="81"/>
                </a:lnTo>
                <a:lnTo>
                  <a:pt x="41" y="0"/>
                </a:lnTo>
                <a:close/>
              </a:path>
            </a:pathLst>
          </a:custGeom>
          <a:solidFill>
            <a:srgbClr val="4EE25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41103" name="Group 148"/>
          <p:cNvGrpSpPr>
            <a:grpSpLocks/>
          </p:cNvGrpSpPr>
          <p:nvPr/>
        </p:nvGrpSpPr>
        <p:grpSpPr bwMode="auto">
          <a:xfrm>
            <a:off x="6261502" y="1013223"/>
            <a:ext cx="1094185" cy="991790"/>
            <a:chOff x="4299" y="851"/>
            <a:chExt cx="919" cy="833"/>
          </a:xfrm>
        </p:grpSpPr>
        <p:sp>
          <p:nvSpPr>
            <p:cNvPr id="41104" name="Rectangle 149"/>
            <p:cNvSpPr>
              <a:spLocks noChangeArrowheads="1"/>
            </p:cNvSpPr>
            <p:nvPr/>
          </p:nvSpPr>
          <p:spPr bwMode="auto">
            <a:xfrm>
              <a:off x="4299" y="851"/>
              <a:ext cx="91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chemeClr val="tx2"/>
                  </a:solidFill>
                  <a:latin typeface="Verdana" charset="0"/>
                </a:rPr>
                <a:t>Low/Moderate</a:t>
              </a:r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1105" name="Rectangle 150"/>
            <p:cNvSpPr>
              <a:spLocks noChangeArrowheads="1"/>
            </p:cNvSpPr>
            <p:nvPr/>
          </p:nvSpPr>
          <p:spPr bwMode="auto">
            <a:xfrm>
              <a:off x="4299" y="1204"/>
              <a:ext cx="88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chemeClr val="tx2"/>
                  </a:solidFill>
                  <a:latin typeface="Verdana" charset="0"/>
                </a:rPr>
                <a:t>Low/Vigorous</a:t>
              </a:r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1106" name="Rectangle 151"/>
            <p:cNvSpPr>
              <a:spLocks noChangeArrowheads="1"/>
            </p:cNvSpPr>
            <p:nvPr/>
          </p:nvSpPr>
          <p:spPr bwMode="auto">
            <a:xfrm>
              <a:off x="4299" y="1529"/>
              <a:ext cx="90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chemeClr val="tx2"/>
                  </a:solidFill>
                  <a:latin typeface="Verdana" charset="0"/>
                </a:rPr>
                <a:t>High Vigorous</a:t>
              </a:r>
              <a:endParaRPr lang="en-US" sz="120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403748"/>
            <a:ext cx="6524625" cy="3263503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83" name="Text Box 3"/>
          <p:cNvSpPr txBox="1">
            <a:spLocks noChangeArrowheads="1"/>
          </p:cNvSpPr>
          <p:nvPr/>
        </p:nvSpPr>
        <p:spPr bwMode="auto">
          <a:xfrm>
            <a:off x="1562170" y="506017"/>
            <a:ext cx="60196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 i="1" dirty="0">
                <a:solidFill>
                  <a:srgbClr val="FCFEB9"/>
                </a:solidFill>
              </a:rPr>
              <a:t>Comparison of High Amount Vigorous at 9 months to</a:t>
            </a:r>
          </a:p>
          <a:p>
            <a:pPr algn="ctr"/>
            <a:r>
              <a:rPr lang="en-US" sz="1800" b="1" i="1" dirty="0">
                <a:solidFill>
                  <a:srgbClr val="FCFEB9"/>
                </a:solidFill>
              </a:rPr>
              <a:t>Low Amount Vigorous Exercise at 15 months</a:t>
            </a:r>
          </a:p>
        </p:txBody>
      </p:sp>
    </p:spTree>
    <p:extLst>
      <p:ext uri="{BB962C8B-B14F-4D97-AF65-F5344CB8AC3E}">
        <p14:creationId xmlns:p14="http://schemas.microsoft.com/office/powerpoint/2010/main" val="3591310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EBDBE-A536-58FD-5086-133B481D8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as a Collaborative -- MoTrPAC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83624E3-5AF7-5F54-BBE7-7E8FBC282E0A}"/>
              </a:ext>
            </a:extLst>
          </p:cNvPr>
          <p:cNvGrpSpPr/>
          <p:nvPr/>
        </p:nvGrpSpPr>
        <p:grpSpPr>
          <a:xfrm>
            <a:off x="2193915" y="1115897"/>
            <a:ext cx="4422038" cy="1865510"/>
            <a:chOff x="1378127" y="528066"/>
            <a:chExt cx="7297948" cy="3564254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B926CF7F-AE1A-338D-1E74-DCA9EC3CB063}"/>
                </a:ext>
              </a:extLst>
            </p:cNvPr>
            <p:cNvSpPr/>
            <p:nvPr/>
          </p:nvSpPr>
          <p:spPr>
            <a:xfrm>
              <a:off x="3045517" y="2825076"/>
              <a:ext cx="215900" cy="302895"/>
            </a:xfrm>
            <a:custGeom>
              <a:avLst/>
              <a:gdLst/>
              <a:ahLst/>
              <a:cxnLst/>
              <a:rect l="l" t="t" r="r" b="b"/>
              <a:pathLst>
                <a:path w="215900" h="302894">
                  <a:moveTo>
                    <a:pt x="87909" y="0"/>
                  </a:moveTo>
                  <a:lnTo>
                    <a:pt x="0" y="0"/>
                  </a:lnTo>
                  <a:lnTo>
                    <a:pt x="0" y="302590"/>
                  </a:lnTo>
                  <a:lnTo>
                    <a:pt x="87909" y="302590"/>
                  </a:lnTo>
                  <a:lnTo>
                    <a:pt x="114448" y="300292"/>
                  </a:lnTo>
                  <a:lnTo>
                    <a:pt x="138569" y="293396"/>
                  </a:lnTo>
                  <a:lnTo>
                    <a:pt x="160272" y="281903"/>
                  </a:lnTo>
                  <a:lnTo>
                    <a:pt x="160882" y="281393"/>
                  </a:lnTo>
                  <a:lnTo>
                    <a:pt x="24726" y="281393"/>
                  </a:lnTo>
                  <a:lnTo>
                    <a:pt x="24726" y="21196"/>
                  </a:lnTo>
                  <a:lnTo>
                    <a:pt x="160732" y="21196"/>
                  </a:lnTo>
                  <a:lnTo>
                    <a:pt x="160272" y="20809"/>
                  </a:lnTo>
                  <a:lnTo>
                    <a:pt x="138569" y="9248"/>
                  </a:lnTo>
                  <a:lnTo>
                    <a:pt x="114448" y="2312"/>
                  </a:lnTo>
                  <a:lnTo>
                    <a:pt x="87909" y="0"/>
                  </a:lnTo>
                  <a:close/>
                </a:path>
                <a:path w="215900" h="302894">
                  <a:moveTo>
                    <a:pt x="160732" y="21196"/>
                  </a:moveTo>
                  <a:lnTo>
                    <a:pt x="87909" y="21196"/>
                  </a:lnTo>
                  <a:lnTo>
                    <a:pt x="109280" y="23156"/>
                  </a:lnTo>
                  <a:lnTo>
                    <a:pt x="128701" y="29036"/>
                  </a:lnTo>
                  <a:lnTo>
                    <a:pt x="161683" y="52565"/>
                  </a:lnTo>
                  <a:lnTo>
                    <a:pt x="183515" y="87915"/>
                  </a:lnTo>
                  <a:lnTo>
                    <a:pt x="190792" y="131267"/>
                  </a:lnTo>
                  <a:lnTo>
                    <a:pt x="190783" y="170827"/>
                  </a:lnTo>
                  <a:lnTo>
                    <a:pt x="183538" y="214522"/>
                  </a:lnTo>
                  <a:lnTo>
                    <a:pt x="161798" y="250024"/>
                  </a:lnTo>
                  <a:lnTo>
                    <a:pt x="128820" y="273557"/>
                  </a:lnTo>
                  <a:lnTo>
                    <a:pt x="87909" y="281393"/>
                  </a:lnTo>
                  <a:lnTo>
                    <a:pt x="160882" y="281393"/>
                  </a:lnTo>
                  <a:lnTo>
                    <a:pt x="195378" y="246078"/>
                  </a:lnTo>
                  <a:lnTo>
                    <a:pt x="213462" y="198582"/>
                  </a:lnTo>
                  <a:lnTo>
                    <a:pt x="215722" y="170827"/>
                  </a:lnTo>
                  <a:lnTo>
                    <a:pt x="215665" y="131267"/>
                  </a:lnTo>
                  <a:lnTo>
                    <a:pt x="213462" y="104289"/>
                  </a:lnTo>
                  <a:lnTo>
                    <a:pt x="206681" y="79232"/>
                  </a:lnTo>
                  <a:lnTo>
                    <a:pt x="195378" y="56799"/>
                  </a:lnTo>
                  <a:lnTo>
                    <a:pt x="179552" y="36995"/>
                  </a:lnTo>
                  <a:lnTo>
                    <a:pt x="160732" y="21196"/>
                  </a:lnTo>
                  <a:close/>
                </a:path>
              </a:pathLst>
            </a:custGeom>
            <a:solidFill>
              <a:srgbClr val="73B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276D1AA2-C06B-4C6D-1BA3-77889D395783}"/>
                </a:ext>
              </a:extLst>
            </p:cNvPr>
            <p:cNvSpPr/>
            <p:nvPr/>
          </p:nvSpPr>
          <p:spPr>
            <a:xfrm>
              <a:off x="3321089" y="2902813"/>
              <a:ext cx="24765" cy="225425"/>
            </a:xfrm>
            <a:custGeom>
              <a:avLst/>
              <a:gdLst/>
              <a:ahLst/>
              <a:cxnLst/>
              <a:rect l="l" t="t" r="r" b="b"/>
              <a:pathLst>
                <a:path w="24764" h="225425">
                  <a:moveTo>
                    <a:pt x="24726" y="0"/>
                  </a:moveTo>
                  <a:lnTo>
                    <a:pt x="0" y="0"/>
                  </a:lnTo>
                  <a:lnTo>
                    <a:pt x="0" y="224853"/>
                  </a:lnTo>
                  <a:lnTo>
                    <a:pt x="24726" y="224853"/>
                  </a:lnTo>
                  <a:lnTo>
                    <a:pt x="24726" y="0"/>
                  </a:lnTo>
                  <a:close/>
                </a:path>
              </a:pathLst>
            </a:custGeom>
            <a:solidFill>
              <a:srgbClr val="73B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A20C5806-1F89-5370-62E7-6B442B4E9DDB}"/>
                </a:ext>
              </a:extLst>
            </p:cNvPr>
            <p:cNvSpPr/>
            <p:nvPr/>
          </p:nvSpPr>
          <p:spPr>
            <a:xfrm>
              <a:off x="3321089" y="2803461"/>
              <a:ext cx="24765" cy="34925"/>
            </a:xfrm>
            <a:custGeom>
              <a:avLst/>
              <a:gdLst/>
              <a:ahLst/>
              <a:cxnLst/>
              <a:rect l="l" t="t" r="r" b="b"/>
              <a:pathLst>
                <a:path w="24764" h="34925">
                  <a:moveTo>
                    <a:pt x="24726" y="0"/>
                  </a:moveTo>
                  <a:lnTo>
                    <a:pt x="0" y="0"/>
                  </a:lnTo>
                  <a:lnTo>
                    <a:pt x="0" y="34912"/>
                  </a:lnTo>
                  <a:lnTo>
                    <a:pt x="24726" y="34912"/>
                  </a:lnTo>
                  <a:lnTo>
                    <a:pt x="24726" y="0"/>
                  </a:lnTo>
                  <a:close/>
                </a:path>
              </a:pathLst>
            </a:custGeom>
            <a:solidFill>
              <a:srgbClr val="73B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" name="object 6">
              <a:extLst>
                <a:ext uri="{FF2B5EF4-FFF2-40B4-BE49-F238E27FC236}">
                  <a16:creationId xmlns:a16="http://schemas.microsoft.com/office/drawing/2014/main" id="{0BC61BD2-AF11-19D7-129D-3CFA5A993BD5}"/>
                </a:ext>
              </a:extLst>
            </p:cNvPr>
            <p:cNvGrpSpPr/>
            <p:nvPr/>
          </p:nvGrpSpPr>
          <p:grpSpPr>
            <a:xfrm>
              <a:off x="3618695" y="2898641"/>
              <a:ext cx="842644" cy="233679"/>
              <a:chOff x="3618695" y="2898641"/>
              <a:chExt cx="842644" cy="233679"/>
            </a:xfrm>
          </p:grpSpPr>
          <p:pic>
            <p:nvPicPr>
              <p:cNvPr id="43" name="object 7">
                <a:extLst>
                  <a:ext uri="{FF2B5EF4-FFF2-40B4-BE49-F238E27FC236}">
                    <a16:creationId xmlns:a16="http://schemas.microsoft.com/office/drawing/2014/main" id="{9319761F-2F4F-51F1-A6EF-1BA446D4B6A4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618695" y="2898645"/>
                <a:ext cx="181229" cy="233387"/>
              </a:xfrm>
              <a:prstGeom prst="rect">
                <a:avLst/>
              </a:prstGeom>
            </p:spPr>
          </p:pic>
          <p:pic>
            <p:nvPicPr>
              <p:cNvPr id="44" name="object 8">
                <a:extLst>
                  <a:ext uri="{FF2B5EF4-FFF2-40B4-BE49-F238E27FC236}">
                    <a16:creationId xmlns:a16="http://schemas.microsoft.com/office/drawing/2014/main" id="{40A670F2-B2DB-AFEE-654D-42567ED434C3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37951" y="2898641"/>
                <a:ext cx="198869" cy="233387"/>
              </a:xfrm>
              <a:prstGeom prst="rect">
                <a:avLst/>
              </a:prstGeom>
            </p:spPr>
          </p:pic>
          <p:pic>
            <p:nvPicPr>
              <p:cNvPr id="45" name="object 9">
                <a:extLst>
                  <a:ext uri="{FF2B5EF4-FFF2-40B4-BE49-F238E27FC236}">
                    <a16:creationId xmlns:a16="http://schemas.microsoft.com/office/drawing/2014/main" id="{5B76A3E2-CBFE-563D-4EED-D3700C95BEA2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061980" y="2902811"/>
                <a:ext cx="190995" cy="224853"/>
              </a:xfrm>
              <a:prstGeom prst="rect">
                <a:avLst/>
              </a:prstGeom>
            </p:spPr>
          </p:pic>
          <p:pic>
            <p:nvPicPr>
              <p:cNvPr id="46" name="object 10">
                <a:extLst>
                  <a:ext uri="{FF2B5EF4-FFF2-40B4-BE49-F238E27FC236}">
                    <a16:creationId xmlns:a16="http://schemas.microsoft.com/office/drawing/2014/main" id="{67FD7095-0FF1-861E-FB0A-377406752353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277479" y="2898646"/>
                <a:ext cx="183718" cy="233387"/>
              </a:xfrm>
              <a:prstGeom prst="rect">
                <a:avLst/>
              </a:prstGeom>
            </p:spPr>
          </p:pic>
        </p:grpSp>
        <p:pic>
          <p:nvPicPr>
            <p:cNvPr id="9" name="object 11">
              <a:extLst>
                <a:ext uri="{FF2B5EF4-FFF2-40B4-BE49-F238E27FC236}">
                  <a16:creationId xmlns:a16="http://schemas.microsoft.com/office/drawing/2014/main" id="{8156F378-FA7F-1C15-BD96-89222C69B2C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04637" y="2898646"/>
              <a:ext cx="169379" cy="233387"/>
            </a:xfrm>
            <a:prstGeom prst="rect">
              <a:avLst/>
            </a:prstGeom>
          </p:spPr>
        </p:pic>
        <p:grpSp>
          <p:nvGrpSpPr>
            <p:cNvPr id="10" name="object 12">
              <a:extLst>
                <a:ext uri="{FF2B5EF4-FFF2-40B4-BE49-F238E27FC236}">
                  <a16:creationId xmlns:a16="http://schemas.microsoft.com/office/drawing/2014/main" id="{9D5FFFA4-91F9-E319-5777-5FC517B5C308}"/>
                </a:ext>
              </a:extLst>
            </p:cNvPr>
            <p:cNvGrpSpPr/>
            <p:nvPr/>
          </p:nvGrpSpPr>
          <p:grpSpPr>
            <a:xfrm>
              <a:off x="4510450" y="2898646"/>
              <a:ext cx="172720" cy="229235"/>
              <a:chOff x="4510450" y="2898646"/>
              <a:chExt cx="172720" cy="229235"/>
            </a:xfrm>
          </p:grpSpPr>
          <p:pic>
            <p:nvPicPr>
              <p:cNvPr id="41" name="object 13">
                <a:extLst>
                  <a:ext uri="{FF2B5EF4-FFF2-40B4-BE49-F238E27FC236}">
                    <a16:creationId xmlns:a16="http://schemas.microsoft.com/office/drawing/2014/main" id="{8BB38BE6-2ACD-F963-AB8C-1EF47E4970E6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510450" y="2898646"/>
                <a:ext cx="106832" cy="229019"/>
              </a:xfrm>
              <a:prstGeom prst="rect">
                <a:avLst/>
              </a:prstGeom>
            </p:spPr>
          </p:pic>
          <p:sp>
            <p:nvSpPr>
              <p:cNvPr id="42" name="object 14">
                <a:extLst>
                  <a:ext uri="{FF2B5EF4-FFF2-40B4-BE49-F238E27FC236}">
                    <a16:creationId xmlns:a16="http://schemas.microsoft.com/office/drawing/2014/main" id="{57D37AC4-E31F-EAA6-5AF7-2894AF9DA871}"/>
                  </a:ext>
                </a:extLst>
              </p:cNvPr>
              <p:cNvSpPr/>
              <p:nvPr/>
            </p:nvSpPr>
            <p:spPr>
              <a:xfrm>
                <a:off x="4658412" y="2902813"/>
                <a:ext cx="24765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225425">
                    <a:moveTo>
                      <a:pt x="24752" y="0"/>
                    </a:moveTo>
                    <a:lnTo>
                      <a:pt x="0" y="0"/>
                    </a:lnTo>
                    <a:lnTo>
                      <a:pt x="0" y="224853"/>
                    </a:lnTo>
                    <a:lnTo>
                      <a:pt x="24752" y="224853"/>
                    </a:lnTo>
                    <a:lnTo>
                      <a:pt x="24752" y="0"/>
                    </a:lnTo>
                    <a:close/>
                  </a:path>
                </a:pathLst>
              </a:custGeom>
              <a:solidFill>
                <a:srgbClr val="73B05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" name="object 15">
              <a:extLst>
                <a:ext uri="{FF2B5EF4-FFF2-40B4-BE49-F238E27FC236}">
                  <a16:creationId xmlns:a16="http://schemas.microsoft.com/office/drawing/2014/main" id="{0D773BAB-1EA0-B060-F29E-5DD4EA39C1E4}"/>
                </a:ext>
              </a:extLst>
            </p:cNvPr>
            <p:cNvSpPr/>
            <p:nvPr/>
          </p:nvSpPr>
          <p:spPr>
            <a:xfrm>
              <a:off x="4658412" y="2803461"/>
              <a:ext cx="24765" cy="34925"/>
            </a:xfrm>
            <a:custGeom>
              <a:avLst/>
              <a:gdLst/>
              <a:ahLst/>
              <a:cxnLst/>
              <a:rect l="l" t="t" r="r" b="b"/>
              <a:pathLst>
                <a:path w="24764" h="34925">
                  <a:moveTo>
                    <a:pt x="24752" y="0"/>
                  </a:moveTo>
                  <a:lnTo>
                    <a:pt x="0" y="0"/>
                  </a:lnTo>
                  <a:lnTo>
                    <a:pt x="0" y="34912"/>
                  </a:lnTo>
                  <a:lnTo>
                    <a:pt x="24752" y="34912"/>
                  </a:lnTo>
                  <a:lnTo>
                    <a:pt x="24752" y="0"/>
                  </a:lnTo>
                  <a:close/>
                </a:path>
              </a:pathLst>
            </a:custGeom>
            <a:solidFill>
              <a:srgbClr val="73B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6">
              <a:extLst>
                <a:ext uri="{FF2B5EF4-FFF2-40B4-BE49-F238E27FC236}">
                  <a16:creationId xmlns:a16="http://schemas.microsoft.com/office/drawing/2014/main" id="{267CE99F-3B84-8AE6-F0BA-22792111E0C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51938" y="2898648"/>
              <a:ext cx="171881" cy="229019"/>
            </a:xfrm>
            <a:prstGeom prst="rect">
              <a:avLst/>
            </a:prstGeom>
          </p:spPr>
        </p:pic>
        <p:sp>
          <p:nvSpPr>
            <p:cNvPr id="13" name="object 17">
              <a:extLst>
                <a:ext uri="{FF2B5EF4-FFF2-40B4-BE49-F238E27FC236}">
                  <a16:creationId xmlns:a16="http://schemas.microsoft.com/office/drawing/2014/main" id="{BD1C66B7-1C14-7201-E656-EBC4C67ECABE}"/>
                </a:ext>
              </a:extLst>
            </p:cNvPr>
            <p:cNvSpPr/>
            <p:nvPr/>
          </p:nvSpPr>
          <p:spPr>
            <a:xfrm>
              <a:off x="4979094" y="2898650"/>
              <a:ext cx="181610" cy="320040"/>
            </a:xfrm>
            <a:custGeom>
              <a:avLst/>
              <a:gdLst/>
              <a:ahLst/>
              <a:cxnLst/>
              <a:rect l="l" t="t" r="r" b="b"/>
              <a:pathLst>
                <a:path w="181610" h="320039">
                  <a:moveTo>
                    <a:pt x="30124" y="284086"/>
                  </a:moveTo>
                  <a:lnTo>
                    <a:pt x="55689" y="315887"/>
                  </a:lnTo>
                  <a:lnTo>
                    <a:pt x="90195" y="319824"/>
                  </a:lnTo>
                  <a:lnTo>
                    <a:pt x="110422" y="318252"/>
                  </a:lnTo>
                  <a:lnTo>
                    <a:pt x="128298" y="313537"/>
                  </a:lnTo>
                  <a:lnTo>
                    <a:pt x="143827" y="305679"/>
                  </a:lnTo>
                  <a:lnTo>
                    <a:pt x="153509" y="297599"/>
                  </a:lnTo>
                  <a:lnTo>
                    <a:pt x="89763" y="297599"/>
                  </a:lnTo>
                  <a:lnTo>
                    <a:pt x="81481" y="297383"/>
                  </a:lnTo>
                  <a:lnTo>
                    <a:pt x="43789" y="289933"/>
                  </a:lnTo>
                  <a:lnTo>
                    <a:pt x="36868" y="287210"/>
                  </a:lnTo>
                  <a:lnTo>
                    <a:pt x="30124" y="284086"/>
                  </a:lnTo>
                  <a:close/>
                </a:path>
                <a:path w="181610" h="320039">
                  <a:moveTo>
                    <a:pt x="181013" y="197853"/>
                  </a:moveTo>
                  <a:lnTo>
                    <a:pt x="156070" y="197853"/>
                  </a:lnTo>
                  <a:lnTo>
                    <a:pt x="156070" y="226110"/>
                  </a:lnTo>
                  <a:lnTo>
                    <a:pt x="155023" y="242018"/>
                  </a:lnTo>
                  <a:lnTo>
                    <a:pt x="139344" y="278688"/>
                  </a:lnTo>
                  <a:lnTo>
                    <a:pt x="105177" y="296416"/>
                  </a:lnTo>
                  <a:lnTo>
                    <a:pt x="89763" y="297599"/>
                  </a:lnTo>
                  <a:lnTo>
                    <a:pt x="153509" y="297599"/>
                  </a:lnTo>
                  <a:lnTo>
                    <a:pt x="175012" y="264966"/>
                  </a:lnTo>
                  <a:lnTo>
                    <a:pt x="181013" y="226110"/>
                  </a:lnTo>
                  <a:lnTo>
                    <a:pt x="181013" y="197853"/>
                  </a:lnTo>
                  <a:close/>
                </a:path>
                <a:path w="181610" h="320039">
                  <a:moveTo>
                    <a:pt x="86867" y="0"/>
                  </a:moveTo>
                  <a:lnTo>
                    <a:pt x="35565" y="18173"/>
                  </a:lnTo>
                  <a:lnTo>
                    <a:pt x="12912" y="49815"/>
                  </a:lnTo>
                  <a:lnTo>
                    <a:pt x="1433" y="92887"/>
                  </a:lnTo>
                  <a:lnTo>
                    <a:pt x="0" y="118452"/>
                  </a:lnTo>
                  <a:lnTo>
                    <a:pt x="1" y="122847"/>
                  </a:lnTo>
                  <a:lnTo>
                    <a:pt x="5737" y="168074"/>
                  </a:lnTo>
                  <a:lnTo>
                    <a:pt x="22961" y="203250"/>
                  </a:lnTo>
                  <a:lnTo>
                    <a:pt x="67290" y="231502"/>
                  </a:lnTo>
                  <a:lnTo>
                    <a:pt x="86461" y="233387"/>
                  </a:lnTo>
                  <a:lnTo>
                    <a:pt x="97731" y="232809"/>
                  </a:lnTo>
                  <a:lnTo>
                    <a:pt x="135533" y="219025"/>
                  </a:lnTo>
                  <a:lnTo>
                    <a:pt x="143865" y="212178"/>
                  </a:lnTo>
                  <a:lnTo>
                    <a:pt x="91033" y="212178"/>
                  </a:lnTo>
                  <a:lnTo>
                    <a:pt x="75619" y="210659"/>
                  </a:lnTo>
                  <a:lnTo>
                    <a:pt x="41543" y="187840"/>
                  </a:lnTo>
                  <a:lnTo>
                    <a:pt x="25981" y="142170"/>
                  </a:lnTo>
                  <a:lnTo>
                    <a:pt x="24942" y="122847"/>
                  </a:lnTo>
                  <a:lnTo>
                    <a:pt x="24943" y="118452"/>
                  </a:lnTo>
                  <a:lnTo>
                    <a:pt x="29146" y="79428"/>
                  </a:lnTo>
                  <a:lnTo>
                    <a:pt x="51183" y="36460"/>
                  </a:lnTo>
                  <a:lnTo>
                    <a:pt x="91439" y="21196"/>
                  </a:lnTo>
                  <a:lnTo>
                    <a:pt x="142012" y="21196"/>
                  </a:lnTo>
                  <a:lnTo>
                    <a:pt x="136573" y="16281"/>
                  </a:lnTo>
                  <a:lnTo>
                    <a:pt x="128219" y="10490"/>
                  </a:lnTo>
                  <a:lnTo>
                    <a:pt x="119088" y="5904"/>
                  </a:lnTo>
                  <a:lnTo>
                    <a:pt x="109148" y="2625"/>
                  </a:lnTo>
                  <a:lnTo>
                    <a:pt x="98406" y="656"/>
                  </a:lnTo>
                  <a:lnTo>
                    <a:pt x="86867" y="0"/>
                  </a:lnTo>
                  <a:close/>
                </a:path>
                <a:path w="181610" h="320039">
                  <a:moveTo>
                    <a:pt x="142012" y="21196"/>
                  </a:moveTo>
                  <a:lnTo>
                    <a:pt x="91439" y="21196"/>
                  </a:lnTo>
                  <a:lnTo>
                    <a:pt x="103422" y="21984"/>
                  </a:lnTo>
                  <a:lnTo>
                    <a:pt x="114222" y="24345"/>
                  </a:lnTo>
                  <a:lnTo>
                    <a:pt x="146065" y="48155"/>
                  </a:lnTo>
                  <a:lnTo>
                    <a:pt x="156070" y="66090"/>
                  </a:lnTo>
                  <a:lnTo>
                    <a:pt x="156070" y="170408"/>
                  </a:lnTo>
                  <a:lnTo>
                    <a:pt x="131241" y="201053"/>
                  </a:lnTo>
                  <a:lnTo>
                    <a:pt x="91033" y="212178"/>
                  </a:lnTo>
                  <a:lnTo>
                    <a:pt x="143865" y="212178"/>
                  </a:lnTo>
                  <a:lnTo>
                    <a:pt x="149977" y="205877"/>
                  </a:lnTo>
                  <a:lnTo>
                    <a:pt x="156070" y="197853"/>
                  </a:lnTo>
                  <a:lnTo>
                    <a:pt x="181013" y="197853"/>
                  </a:lnTo>
                  <a:lnTo>
                    <a:pt x="181013" y="40093"/>
                  </a:lnTo>
                  <a:lnTo>
                    <a:pt x="157099" y="40093"/>
                  </a:lnTo>
                  <a:lnTo>
                    <a:pt x="151009" y="31080"/>
                  </a:lnTo>
                  <a:lnTo>
                    <a:pt x="144168" y="23144"/>
                  </a:lnTo>
                  <a:lnTo>
                    <a:pt x="142012" y="21196"/>
                  </a:lnTo>
                  <a:close/>
                </a:path>
                <a:path w="181610" h="320039">
                  <a:moveTo>
                    <a:pt x="181013" y="4165"/>
                  </a:moveTo>
                  <a:lnTo>
                    <a:pt x="160007" y="4165"/>
                  </a:lnTo>
                  <a:lnTo>
                    <a:pt x="157099" y="40093"/>
                  </a:lnTo>
                  <a:lnTo>
                    <a:pt x="181013" y="40093"/>
                  </a:lnTo>
                  <a:lnTo>
                    <a:pt x="181013" y="4165"/>
                  </a:lnTo>
                  <a:close/>
                </a:path>
              </a:pathLst>
            </a:custGeom>
            <a:solidFill>
              <a:srgbClr val="73B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object 18">
              <a:extLst>
                <a:ext uri="{FF2B5EF4-FFF2-40B4-BE49-F238E27FC236}">
                  <a16:creationId xmlns:a16="http://schemas.microsoft.com/office/drawing/2014/main" id="{2EC1DF8B-302F-BE6C-F13F-0A9F1C1FAA84}"/>
                </a:ext>
              </a:extLst>
            </p:cNvPr>
            <p:cNvGrpSpPr/>
            <p:nvPr/>
          </p:nvGrpSpPr>
          <p:grpSpPr>
            <a:xfrm>
              <a:off x="5336325" y="2824944"/>
              <a:ext cx="612775" cy="307340"/>
              <a:chOff x="5336325" y="2824944"/>
              <a:chExt cx="612775" cy="307340"/>
            </a:xfrm>
          </p:grpSpPr>
          <p:sp>
            <p:nvSpPr>
              <p:cNvPr id="38" name="object 19">
                <a:extLst>
                  <a:ext uri="{FF2B5EF4-FFF2-40B4-BE49-F238E27FC236}">
                    <a16:creationId xmlns:a16="http://schemas.microsoft.com/office/drawing/2014/main" id="{1ABEA0E8-F9B4-73B7-665E-E12502C06954}"/>
                  </a:ext>
                </a:extLst>
              </p:cNvPr>
              <p:cNvSpPr/>
              <p:nvPr/>
            </p:nvSpPr>
            <p:spPr>
              <a:xfrm>
                <a:off x="5336324" y="2824949"/>
                <a:ext cx="191770" cy="302260"/>
              </a:xfrm>
              <a:custGeom>
                <a:avLst/>
                <a:gdLst/>
                <a:ahLst/>
                <a:cxnLst/>
                <a:rect l="l" t="t" r="r" b="b"/>
                <a:pathLst>
                  <a:path w="191770" h="302260">
                    <a:moveTo>
                      <a:pt x="191617" y="281940"/>
                    </a:moveTo>
                    <a:lnTo>
                      <a:pt x="24739" y="281940"/>
                    </a:lnTo>
                    <a:lnTo>
                      <a:pt x="24739" y="156210"/>
                    </a:lnTo>
                    <a:lnTo>
                      <a:pt x="170421" y="156210"/>
                    </a:lnTo>
                    <a:lnTo>
                      <a:pt x="170421" y="134620"/>
                    </a:lnTo>
                    <a:lnTo>
                      <a:pt x="24739" y="134620"/>
                    </a:lnTo>
                    <a:lnTo>
                      <a:pt x="24739" y="21590"/>
                    </a:lnTo>
                    <a:lnTo>
                      <a:pt x="190588" y="21590"/>
                    </a:lnTo>
                    <a:lnTo>
                      <a:pt x="190588" y="0"/>
                    </a:lnTo>
                    <a:lnTo>
                      <a:pt x="0" y="0"/>
                    </a:lnTo>
                    <a:lnTo>
                      <a:pt x="0" y="21590"/>
                    </a:lnTo>
                    <a:lnTo>
                      <a:pt x="0" y="134620"/>
                    </a:lnTo>
                    <a:lnTo>
                      <a:pt x="0" y="156210"/>
                    </a:lnTo>
                    <a:lnTo>
                      <a:pt x="0" y="281940"/>
                    </a:lnTo>
                    <a:lnTo>
                      <a:pt x="0" y="302260"/>
                    </a:lnTo>
                    <a:lnTo>
                      <a:pt x="191617" y="302260"/>
                    </a:lnTo>
                    <a:lnTo>
                      <a:pt x="191617" y="281940"/>
                    </a:lnTo>
                    <a:close/>
                  </a:path>
                </a:pathLst>
              </a:custGeom>
              <a:solidFill>
                <a:srgbClr val="73B05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9" name="object 20">
                <a:extLst>
                  <a:ext uri="{FF2B5EF4-FFF2-40B4-BE49-F238E27FC236}">
                    <a16:creationId xmlns:a16="http://schemas.microsoft.com/office/drawing/2014/main" id="{B71F9C74-FA26-0BDD-E5C7-10376515B140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552263" y="2902813"/>
                <a:ext cx="186626" cy="224853"/>
              </a:xfrm>
              <a:prstGeom prst="rect">
                <a:avLst/>
              </a:prstGeom>
            </p:spPr>
          </p:pic>
          <p:pic>
            <p:nvPicPr>
              <p:cNvPr id="40" name="object 21">
                <a:extLst>
                  <a:ext uri="{FF2B5EF4-FFF2-40B4-BE49-F238E27FC236}">
                    <a16:creationId xmlns:a16="http://schemas.microsoft.com/office/drawing/2014/main" id="{38123E05-11C9-B780-87E4-7EBD301A37CA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765066" y="2898646"/>
                <a:ext cx="183718" cy="233387"/>
              </a:xfrm>
              <a:prstGeom prst="rect">
                <a:avLst/>
              </a:prstGeom>
            </p:spPr>
          </p:pic>
        </p:grpSp>
        <p:grpSp>
          <p:nvGrpSpPr>
            <p:cNvPr id="15" name="object 22">
              <a:extLst>
                <a:ext uri="{FF2B5EF4-FFF2-40B4-BE49-F238E27FC236}">
                  <a16:creationId xmlns:a16="http://schemas.microsoft.com/office/drawing/2014/main" id="{D4A2DE6D-5DC0-4AB3-DB20-22B8F353760F}"/>
                </a:ext>
              </a:extLst>
            </p:cNvPr>
            <p:cNvGrpSpPr/>
            <p:nvPr/>
          </p:nvGrpSpPr>
          <p:grpSpPr>
            <a:xfrm>
              <a:off x="5998050" y="2898645"/>
              <a:ext cx="309880" cy="233679"/>
              <a:chOff x="5998050" y="2898645"/>
              <a:chExt cx="309880" cy="233679"/>
            </a:xfrm>
          </p:grpSpPr>
          <p:pic>
            <p:nvPicPr>
              <p:cNvPr id="36" name="object 23">
                <a:extLst>
                  <a:ext uri="{FF2B5EF4-FFF2-40B4-BE49-F238E27FC236}">
                    <a16:creationId xmlns:a16="http://schemas.microsoft.com/office/drawing/2014/main" id="{E23D6A95-087A-A3BE-BE7B-4A975AA81911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998050" y="2898646"/>
                <a:ext cx="106819" cy="229019"/>
              </a:xfrm>
              <a:prstGeom prst="rect">
                <a:avLst/>
              </a:prstGeom>
            </p:spPr>
          </p:pic>
          <p:pic>
            <p:nvPicPr>
              <p:cNvPr id="37" name="object 24">
                <a:extLst>
                  <a:ext uri="{FF2B5EF4-FFF2-40B4-BE49-F238E27FC236}">
                    <a16:creationId xmlns:a16="http://schemas.microsoft.com/office/drawing/2014/main" id="{76BCDDBE-5348-DF39-9B77-F55522908116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6126264" y="2898645"/>
                <a:ext cx="181228" cy="233387"/>
              </a:xfrm>
              <a:prstGeom prst="rect">
                <a:avLst/>
              </a:prstGeom>
            </p:spPr>
          </p:pic>
        </p:grpSp>
        <p:sp>
          <p:nvSpPr>
            <p:cNvPr id="16" name="object 25">
              <a:extLst>
                <a:ext uri="{FF2B5EF4-FFF2-40B4-BE49-F238E27FC236}">
                  <a16:creationId xmlns:a16="http://schemas.microsoft.com/office/drawing/2014/main" id="{0CE038EC-FE23-CD9C-0EB2-5CDBE4B5FA20}"/>
                </a:ext>
              </a:extLst>
            </p:cNvPr>
            <p:cNvSpPr/>
            <p:nvPr/>
          </p:nvSpPr>
          <p:spPr>
            <a:xfrm>
              <a:off x="6362570" y="2902813"/>
              <a:ext cx="24765" cy="225425"/>
            </a:xfrm>
            <a:custGeom>
              <a:avLst/>
              <a:gdLst/>
              <a:ahLst/>
              <a:cxnLst/>
              <a:rect l="l" t="t" r="r" b="b"/>
              <a:pathLst>
                <a:path w="24764" h="225425">
                  <a:moveTo>
                    <a:pt x="24726" y="0"/>
                  </a:moveTo>
                  <a:lnTo>
                    <a:pt x="0" y="0"/>
                  </a:lnTo>
                  <a:lnTo>
                    <a:pt x="0" y="224853"/>
                  </a:lnTo>
                  <a:lnTo>
                    <a:pt x="24726" y="224853"/>
                  </a:lnTo>
                  <a:lnTo>
                    <a:pt x="24726" y="0"/>
                  </a:lnTo>
                  <a:close/>
                </a:path>
              </a:pathLst>
            </a:custGeom>
            <a:solidFill>
              <a:srgbClr val="73B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6">
              <a:extLst>
                <a:ext uri="{FF2B5EF4-FFF2-40B4-BE49-F238E27FC236}">
                  <a16:creationId xmlns:a16="http://schemas.microsoft.com/office/drawing/2014/main" id="{E5F45AB0-8276-08F4-8217-B86F8C596BA1}"/>
                </a:ext>
              </a:extLst>
            </p:cNvPr>
            <p:cNvSpPr/>
            <p:nvPr/>
          </p:nvSpPr>
          <p:spPr>
            <a:xfrm>
              <a:off x="6362570" y="2803461"/>
              <a:ext cx="24765" cy="34925"/>
            </a:xfrm>
            <a:custGeom>
              <a:avLst/>
              <a:gdLst/>
              <a:ahLst/>
              <a:cxnLst/>
              <a:rect l="l" t="t" r="r" b="b"/>
              <a:pathLst>
                <a:path w="24764" h="34925">
                  <a:moveTo>
                    <a:pt x="24726" y="0"/>
                  </a:moveTo>
                  <a:lnTo>
                    <a:pt x="0" y="0"/>
                  </a:lnTo>
                  <a:lnTo>
                    <a:pt x="0" y="34912"/>
                  </a:lnTo>
                  <a:lnTo>
                    <a:pt x="24726" y="34912"/>
                  </a:lnTo>
                  <a:lnTo>
                    <a:pt x="24726" y="0"/>
                  </a:lnTo>
                  <a:close/>
                </a:path>
              </a:pathLst>
            </a:custGeom>
            <a:solidFill>
              <a:srgbClr val="73B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8" name="object 27">
              <a:extLst>
                <a:ext uri="{FF2B5EF4-FFF2-40B4-BE49-F238E27FC236}">
                  <a16:creationId xmlns:a16="http://schemas.microsoft.com/office/drawing/2014/main" id="{CC7A4BB4-BE10-1AA7-E224-510D54D1AFE7}"/>
                </a:ext>
              </a:extLst>
            </p:cNvPr>
            <p:cNvGrpSpPr/>
            <p:nvPr/>
          </p:nvGrpSpPr>
          <p:grpSpPr>
            <a:xfrm>
              <a:off x="6446093" y="2898646"/>
              <a:ext cx="396875" cy="233679"/>
              <a:chOff x="6446093" y="2898646"/>
              <a:chExt cx="396875" cy="233679"/>
            </a:xfrm>
          </p:grpSpPr>
          <p:pic>
            <p:nvPicPr>
              <p:cNvPr id="34" name="object 28">
                <a:extLst>
                  <a:ext uri="{FF2B5EF4-FFF2-40B4-BE49-F238E27FC236}">
                    <a16:creationId xmlns:a16="http://schemas.microsoft.com/office/drawing/2014/main" id="{789B203A-3AE2-F301-8AA4-7B36E004F311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6446093" y="2898646"/>
                <a:ext cx="169379" cy="233387"/>
              </a:xfrm>
              <a:prstGeom prst="rect">
                <a:avLst/>
              </a:prstGeom>
            </p:spPr>
          </p:pic>
          <p:pic>
            <p:nvPicPr>
              <p:cNvPr id="35" name="object 29">
                <a:extLst>
                  <a:ext uri="{FF2B5EF4-FFF2-40B4-BE49-F238E27FC236}">
                    <a16:creationId xmlns:a16="http://schemas.microsoft.com/office/drawing/2014/main" id="{D3DA475B-0581-BF4E-80F5-6C8A127A51F5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6659128" y="2898646"/>
                <a:ext cx="183705" cy="233387"/>
              </a:xfrm>
              <a:prstGeom prst="rect">
                <a:avLst/>
              </a:prstGeom>
            </p:spPr>
          </p:pic>
        </p:grpSp>
        <p:grpSp>
          <p:nvGrpSpPr>
            <p:cNvPr id="19" name="object 30">
              <a:extLst>
                <a:ext uri="{FF2B5EF4-FFF2-40B4-BE49-F238E27FC236}">
                  <a16:creationId xmlns:a16="http://schemas.microsoft.com/office/drawing/2014/main" id="{F1E8679A-B7B8-8BB1-3815-81E697B77711}"/>
                </a:ext>
              </a:extLst>
            </p:cNvPr>
            <p:cNvGrpSpPr/>
            <p:nvPr/>
          </p:nvGrpSpPr>
          <p:grpSpPr>
            <a:xfrm>
              <a:off x="6953320" y="528066"/>
              <a:ext cx="1722755" cy="3564254"/>
              <a:chOff x="6953320" y="528066"/>
              <a:chExt cx="1722755" cy="3564254"/>
            </a:xfrm>
          </p:grpSpPr>
          <p:pic>
            <p:nvPicPr>
              <p:cNvPr id="25" name="object 31">
                <a:extLst>
                  <a:ext uri="{FF2B5EF4-FFF2-40B4-BE49-F238E27FC236}">
                    <a16:creationId xmlns:a16="http://schemas.microsoft.com/office/drawing/2014/main" id="{3F3214D6-F009-01CF-A189-C031FAD87183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7409154" y="2029269"/>
                <a:ext cx="549300" cy="115836"/>
              </a:xfrm>
              <a:prstGeom prst="rect">
                <a:avLst/>
              </a:prstGeom>
            </p:spPr>
          </p:pic>
          <p:pic>
            <p:nvPicPr>
              <p:cNvPr id="26" name="object 32">
                <a:extLst>
                  <a:ext uri="{FF2B5EF4-FFF2-40B4-BE49-F238E27FC236}">
                    <a16:creationId xmlns:a16="http://schemas.microsoft.com/office/drawing/2014/main" id="{F5157E88-90CB-34F9-B16D-9C8082B6E4A2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7360361" y="2209355"/>
                <a:ext cx="687362" cy="132753"/>
              </a:xfrm>
              <a:prstGeom prst="rect">
                <a:avLst/>
              </a:prstGeom>
            </p:spPr>
          </p:pic>
          <p:pic>
            <p:nvPicPr>
              <p:cNvPr id="27" name="object 33">
                <a:extLst>
                  <a:ext uri="{FF2B5EF4-FFF2-40B4-BE49-F238E27FC236}">
                    <a16:creationId xmlns:a16="http://schemas.microsoft.com/office/drawing/2014/main" id="{838ED6CF-A31C-7132-08D9-1E5F9FED3D08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7337577" y="2380208"/>
                <a:ext cx="687362" cy="132753"/>
              </a:xfrm>
              <a:prstGeom prst="rect">
                <a:avLst/>
              </a:prstGeom>
            </p:spPr>
          </p:pic>
          <p:pic>
            <p:nvPicPr>
              <p:cNvPr id="28" name="object 34">
                <a:extLst>
                  <a:ext uri="{FF2B5EF4-FFF2-40B4-BE49-F238E27FC236}">
                    <a16:creationId xmlns:a16="http://schemas.microsoft.com/office/drawing/2014/main" id="{E009B2DF-835A-5A4E-95A5-B362EAC202BD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7304721" y="2549728"/>
                <a:ext cx="687362" cy="132753"/>
              </a:xfrm>
              <a:prstGeom prst="rect">
                <a:avLst/>
              </a:prstGeom>
            </p:spPr>
          </p:pic>
          <p:pic>
            <p:nvPicPr>
              <p:cNvPr id="29" name="object 35">
                <a:extLst>
                  <a:ext uri="{FF2B5EF4-FFF2-40B4-BE49-F238E27FC236}">
                    <a16:creationId xmlns:a16="http://schemas.microsoft.com/office/drawing/2014/main" id="{D889C4CA-5B11-40E6-B3E1-BDE5C4AFACC4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7310171" y="1515198"/>
                <a:ext cx="660920" cy="72669"/>
              </a:xfrm>
              <a:prstGeom prst="rect">
                <a:avLst/>
              </a:prstGeom>
            </p:spPr>
          </p:pic>
          <p:pic>
            <p:nvPicPr>
              <p:cNvPr id="30" name="object 36">
                <a:extLst>
                  <a:ext uri="{FF2B5EF4-FFF2-40B4-BE49-F238E27FC236}">
                    <a16:creationId xmlns:a16="http://schemas.microsoft.com/office/drawing/2014/main" id="{F361AF40-3EC8-AED4-015A-ACEC1B7D2641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7316888" y="1602778"/>
                <a:ext cx="583895" cy="94564"/>
              </a:xfrm>
              <a:prstGeom prst="rect">
                <a:avLst/>
              </a:prstGeom>
            </p:spPr>
          </p:pic>
          <p:pic>
            <p:nvPicPr>
              <p:cNvPr id="31" name="object 37">
                <a:extLst>
                  <a:ext uri="{FF2B5EF4-FFF2-40B4-BE49-F238E27FC236}">
                    <a16:creationId xmlns:a16="http://schemas.microsoft.com/office/drawing/2014/main" id="{AEDBB6AE-5831-3F3B-4919-52AD59F3C12D}"/>
                  </a:ext>
                </a:extLst>
              </p:cNvPr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7178434" y="1402232"/>
                <a:ext cx="828446" cy="78511"/>
              </a:xfrm>
              <a:prstGeom prst="rect">
                <a:avLst/>
              </a:prstGeom>
            </p:spPr>
          </p:pic>
          <p:pic>
            <p:nvPicPr>
              <p:cNvPr id="32" name="object 38">
                <a:extLst>
                  <a:ext uri="{FF2B5EF4-FFF2-40B4-BE49-F238E27FC236}">
                    <a16:creationId xmlns:a16="http://schemas.microsoft.com/office/drawing/2014/main" id="{54B26F0B-847F-4E05-91AC-AB4C06F2EB3E}"/>
                  </a:ext>
                </a:extLst>
              </p:cNvPr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7184466" y="1290142"/>
                <a:ext cx="828459" cy="78511"/>
              </a:xfrm>
              <a:prstGeom prst="rect">
                <a:avLst/>
              </a:prstGeom>
            </p:spPr>
          </p:pic>
          <p:pic>
            <p:nvPicPr>
              <p:cNvPr id="33" name="object 39">
                <a:extLst>
                  <a:ext uri="{FF2B5EF4-FFF2-40B4-BE49-F238E27FC236}">
                    <a16:creationId xmlns:a16="http://schemas.microsoft.com/office/drawing/2014/main" id="{AC50ECC8-9D47-9825-AE6A-A8C51A475947}"/>
                  </a:ext>
                </a:extLst>
              </p:cNvPr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6953320" y="528066"/>
                <a:ext cx="1722493" cy="3564254"/>
              </a:xfrm>
              <a:prstGeom prst="rect">
                <a:avLst/>
              </a:prstGeom>
            </p:spPr>
          </p:pic>
        </p:grpSp>
        <p:sp>
          <p:nvSpPr>
            <p:cNvPr id="20" name="object 40">
              <a:extLst>
                <a:ext uri="{FF2B5EF4-FFF2-40B4-BE49-F238E27FC236}">
                  <a16:creationId xmlns:a16="http://schemas.microsoft.com/office/drawing/2014/main" id="{77567018-207D-6AB1-004C-89767C94E22A}"/>
                </a:ext>
              </a:extLst>
            </p:cNvPr>
            <p:cNvSpPr/>
            <p:nvPr/>
          </p:nvSpPr>
          <p:spPr>
            <a:xfrm>
              <a:off x="1378127" y="1420346"/>
              <a:ext cx="971550" cy="1169035"/>
            </a:xfrm>
            <a:custGeom>
              <a:avLst/>
              <a:gdLst/>
              <a:ahLst/>
              <a:cxnLst/>
              <a:rect l="l" t="t" r="r" b="b"/>
              <a:pathLst>
                <a:path w="971550" h="1169035">
                  <a:moveTo>
                    <a:pt x="971130" y="0"/>
                  </a:moveTo>
                  <a:lnTo>
                    <a:pt x="760857" y="0"/>
                  </a:lnTo>
                  <a:lnTo>
                    <a:pt x="487172" y="953477"/>
                  </a:lnTo>
                  <a:lnTo>
                    <a:pt x="482358" y="953477"/>
                  </a:lnTo>
                  <a:lnTo>
                    <a:pt x="209473" y="0"/>
                  </a:lnTo>
                  <a:lnTo>
                    <a:pt x="0" y="0"/>
                  </a:lnTo>
                  <a:lnTo>
                    <a:pt x="0" y="1168565"/>
                  </a:lnTo>
                  <a:lnTo>
                    <a:pt x="161315" y="1168565"/>
                  </a:lnTo>
                  <a:lnTo>
                    <a:pt x="161315" y="719912"/>
                  </a:lnTo>
                  <a:lnTo>
                    <a:pt x="146075" y="271259"/>
                  </a:lnTo>
                  <a:lnTo>
                    <a:pt x="150901" y="270459"/>
                  </a:lnTo>
                  <a:lnTo>
                    <a:pt x="430987" y="1168565"/>
                  </a:lnTo>
                  <a:lnTo>
                    <a:pt x="538543" y="1168565"/>
                  </a:lnTo>
                  <a:lnTo>
                    <a:pt x="819442" y="269671"/>
                  </a:lnTo>
                  <a:lnTo>
                    <a:pt x="824242" y="270459"/>
                  </a:lnTo>
                  <a:lnTo>
                    <a:pt x="809802" y="719912"/>
                  </a:lnTo>
                  <a:lnTo>
                    <a:pt x="809802" y="1168565"/>
                  </a:lnTo>
                  <a:lnTo>
                    <a:pt x="971130" y="1168565"/>
                  </a:lnTo>
                  <a:lnTo>
                    <a:pt x="971130" y="0"/>
                  </a:lnTo>
                  <a:close/>
                </a:path>
              </a:pathLst>
            </a:custGeom>
            <a:solidFill>
              <a:srgbClr val="16A8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41">
              <a:extLst>
                <a:ext uri="{FF2B5EF4-FFF2-40B4-BE49-F238E27FC236}">
                  <a16:creationId xmlns:a16="http://schemas.microsoft.com/office/drawing/2014/main" id="{67E61766-BC9F-4AC1-7ECB-5ACD8F525172}"/>
                </a:ext>
              </a:extLst>
            </p:cNvPr>
            <p:cNvSpPr/>
            <p:nvPr/>
          </p:nvSpPr>
          <p:spPr>
            <a:xfrm>
              <a:off x="2520207" y="1704458"/>
              <a:ext cx="676275" cy="901700"/>
            </a:xfrm>
            <a:custGeom>
              <a:avLst/>
              <a:gdLst/>
              <a:ahLst/>
              <a:cxnLst/>
              <a:rect l="l" t="t" r="r" b="b"/>
              <a:pathLst>
                <a:path w="676275" h="901700">
                  <a:moveTo>
                    <a:pt x="337883" y="0"/>
                  </a:moveTo>
                  <a:lnTo>
                    <a:pt x="287316" y="3099"/>
                  </a:lnTo>
                  <a:lnTo>
                    <a:pt x="240468" y="12398"/>
                  </a:lnTo>
                  <a:lnTo>
                    <a:pt x="197340" y="27893"/>
                  </a:lnTo>
                  <a:lnTo>
                    <a:pt x="157934" y="49586"/>
                  </a:lnTo>
                  <a:lnTo>
                    <a:pt x="122253" y="77474"/>
                  </a:lnTo>
                  <a:lnTo>
                    <a:pt x="90297" y="111556"/>
                  </a:lnTo>
                  <a:lnTo>
                    <a:pt x="62706" y="150436"/>
                  </a:lnTo>
                  <a:lnTo>
                    <a:pt x="40132" y="192705"/>
                  </a:lnTo>
                  <a:lnTo>
                    <a:pt x="22574" y="238363"/>
                  </a:lnTo>
                  <a:lnTo>
                    <a:pt x="10029" y="287431"/>
                  </a:lnTo>
                  <a:lnTo>
                    <a:pt x="2508" y="339844"/>
                  </a:lnTo>
                  <a:lnTo>
                    <a:pt x="42" y="394728"/>
                  </a:lnTo>
                  <a:lnTo>
                    <a:pt x="0" y="506437"/>
                  </a:lnTo>
                  <a:lnTo>
                    <a:pt x="2508" y="562718"/>
                  </a:lnTo>
                  <a:lnTo>
                    <a:pt x="10033" y="615457"/>
                  </a:lnTo>
                  <a:lnTo>
                    <a:pt x="22574" y="664651"/>
                  </a:lnTo>
                  <a:lnTo>
                    <a:pt x="40132" y="710300"/>
                  </a:lnTo>
                  <a:lnTo>
                    <a:pt x="62706" y="752402"/>
                  </a:lnTo>
                  <a:lnTo>
                    <a:pt x="90297" y="790956"/>
                  </a:lnTo>
                  <a:lnTo>
                    <a:pt x="122274" y="824680"/>
                  </a:lnTo>
                  <a:lnTo>
                    <a:pt x="158020" y="852272"/>
                  </a:lnTo>
                  <a:lnTo>
                    <a:pt x="197535" y="873731"/>
                  </a:lnTo>
                  <a:lnTo>
                    <a:pt x="240818" y="889058"/>
                  </a:lnTo>
                  <a:lnTo>
                    <a:pt x="287867" y="898253"/>
                  </a:lnTo>
                  <a:lnTo>
                    <a:pt x="338683" y="901319"/>
                  </a:lnTo>
                  <a:lnTo>
                    <a:pt x="389016" y="898253"/>
                  </a:lnTo>
                  <a:lnTo>
                    <a:pt x="435671" y="889058"/>
                  </a:lnTo>
                  <a:lnTo>
                    <a:pt x="478647" y="873731"/>
                  </a:lnTo>
                  <a:lnTo>
                    <a:pt x="517941" y="852272"/>
                  </a:lnTo>
                  <a:lnTo>
                    <a:pt x="553554" y="824680"/>
                  </a:lnTo>
                  <a:lnTo>
                    <a:pt x="585482" y="790956"/>
                  </a:lnTo>
                  <a:lnTo>
                    <a:pt x="594960" y="777709"/>
                  </a:lnTo>
                  <a:lnTo>
                    <a:pt x="338683" y="777709"/>
                  </a:lnTo>
                  <a:lnTo>
                    <a:pt x="297009" y="772934"/>
                  </a:lnTo>
                  <a:lnTo>
                    <a:pt x="261048" y="758607"/>
                  </a:lnTo>
                  <a:lnTo>
                    <a:pt x="230802" y="734724"/>
                  </a:lnTo>
                  <a:lnTo>
                    <a:pt x="206273" y="701281"/>
                  </a:lnTo>
                  <a:lnTo>
                    <a:pt x="187304" y="660394"/>
                  </a:lnTo>
                  <a:lnTo>
                    <a:pt x="173755" y="614181"/>
                  </a:lnTo>
                  <a:lnTo>
                    <a:pt x="165625" y="562638"/>
                  </a:lnTo>
                  <a:lnTo>
                    <a:pt x="162947" y="506437"/>
                  </a:lnTo>
                  <a:lnTo>
                    <a:pt x="162915" y="394728"/>
                  </a:lnTo>
                  <a:lnTo>
                    <a:pt x="165625" y="338217"/>
                  </a:lnTo>
                  <a:lnTo>
                    <a:pt x="173755" y="286927"/>
                  </a:lnTo>
                  <a:lnTo>
                    <a:pt x="187304" y="240863"/>
                  </a:lnTo>
                  <a:lnTo>
                    <a:pt x="206273" y="200025"/>
                  </a:lnTo>
                  <a:lnTo>
                    <a:pt x="230750" y="166590"/>
                  </a:lnTo>
                  <a:lnTo>
                    <a:pt x="260843" y="142701"/>
                  </a:lnTo>
                  <a:lnTo>
                    <a:pt x="296554" y="128364"/>
                  </a:lnTo>
                  <a:lnTo>
                    <a:pt x="337883" y="123583"/>
                  </a:lnTo>
                  <a:lnTo>
                    <a:pt x="593972" y="123583"/>
                  </a:lnTo>
                  <a:lnTo>
                    <a:pt x="585089" y="111150"/>
                  </a:lnTo>
                  <a:lnTo>
                    <a:pt x="553028" y="77186"/>
                  </a:lnTo>
                  <a:lnTo>
                    <a:pt x="517312" y="49398"/>
                  </a:lnTo>
                  <a:lnTo>
                    <a:pt x="477940" y="27786"/>
                  </a:lnTo>
                  <a:lnTo>
                    <a:pt x="434911" y="12349"/>
                  </a:lnTo>
                  <a:lnTo>
                    <a:pt x="388226" y="3087"/>
                  </a:lnTo>
                  <a:lnTo>
                    <a:pt x="337883" y="0"/>
                  </a:lnTo>
                  <a:close/>
                </a:path>
                <a:path w="676275" h="901700">
                  <a:moveTo>
                    <a:pt x="593972" y="123583"/>
                  </a:moveTo>
                  <a:lnTo>
                    <a:pt x="337883" y="123583"/>
                  </a:lnTo>
                  <a:lnTo>
                    <a:pt x="378894" y="128386"/>
                  </a:lnTo>
                  <a:lnTo>
                    <a:pt x="414434" y="142795"/>
                  </a:lnTo>
                  <a:lnTo>
                    <a:pt x="444509" y="166810"/>
                  </a:lnTo>
                  <a:lnTo>
                    <a:pt x="469125" y="200431"/>
                  </a:lnTo>
                  <a:lnTo>
                    <a:pt x="488251" y="241393"/>
                  </a:lnTo>
                  <a:lnTo>
                    <a:pt x="501911" y="287431"/>
                  </a:lnTo>
                  <a:lnTo>
                    <a:pt x="510054" y="338217"/>
                  </a:lnTo>
                  <a:lnTo>
                    <a:pt x="512838" y="394728"/>
                  </a:lnTo>
                  <a:lnTo>
                    <a:pt x="512806" y="506437"/>
                  </a:lnTo>
                  <a:lnTo>
                    <a:pt x="510094" y="562718"/>
                  </a:lnTo>
                  <a:lnTo>
                    <a:pt x="501911" y="614181"/>
                  </a:lnTo>
                  <a:lnTo>
                    <a:pt x="488251" y="660394"/>
                  </a:lnTo>
                  <a:lnTo>
                    <a:pt x="469125" y="701281"/>
                  </a:lnTo>
                  <a:lnTo>
                    <a:pt x="444559" y="734724"/>
                  </a:lnTo>
                  <a:lnTo>
                    <a:pt x="414634" y="758607"/>
                  </a:lnTo>
                  <a:lnTo>
                    <a:pt x="338683" y="777709"/>
                  </a:lnTo>
                  <a:lnTo>
                    <a:pt x="594960" y="777709"/>
                  </a:lnTo>
                  <a:lnTo>
                    <a:pt x="635642" y="710300"/>
                  </a:lnTo>
                  <a:lnTo>
                    <a:pt x="653200" y="664651"/>
                  </a:lnTo>
                  <a:lnTo>
                    <a:pt x="665743" y="615457"/>
                  </a:lnTo>
                  <a:lnTo>
                    <a:pt x="673274" y="562638"/>
                  </a:lnTo>
                  <a:lnTo>
                    <a:pt x="675779" y="506437"/>
                  </a:lnTo>
                  <a:lnTo>
                    <a:pt x="675737" y="394728"/>
                  </a:lnTo>
                  <a:lnTo>
                    <a:pt x="673260" y="339611"/>
                  </a:lnTo>
                  <a:lnTo>
                    <a:pt x="665682" y="286927"/>
                  </a:lnTo>
                  <a:lnTo>
                    <a:pt x="653108" y="237864"/>
                  </a:lnTo>
                  <a:lnTo>
                    <a:pt x="635474" y="192173"/>
                  </a:lnTo>
                  <a:lnTo>
                    <a:pt x="612801" y="149935"/>
                  </a:lnTo>
                  <a:lnTo>
                    <a:pt x="593972" y="123583"/>
                  </a:lnTo>
                  <a:close/>
                </a:path>
              </a:pathLst>
            </a:custGeom>
            <a:solidFill>
              <a:srgbClr val="16A8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42">
              <a:extLst>
                <a:ext uri="{FF2B5EF4-FFF2-40B4-BE49-F238E27FC236}">
                  <a16:creationId xmlns:a16="http://schemas.microsoft.com/office/drawing/2014/main" id="{A4CF3BF2-1BA7-8622-D932-325FB237E876}"/>
                </a:ext>
              </a:extLst>
            </p:cNvPr>
            <p:cNvSpPr/>
            <p:nvPr/>
          </p:nvSpPr>
          <p:spPr>
            <a:xfrm>
              <a:off x="3124974" y="1420748"/>
              <a:ext cx="1162050" cy="1168400"/>
            </a:xfrm>
            <a:custGeom>
              <a:avLst/>
              <a:gdLst/>
              <a:ahLst/>
              <a:cxnLst/>
              <a:rect l="l" t="t" r="r" b="b"/>
              <a:pathLst>
                <a:path w="1162050" h="1168400">
                  <a:moveTo>
                    <a:pt x="761657" y="0"/>
                  </a:moveTo>
                  <a:lnTo>
                    <a:pt x="0" y="0"/>
                  </a:lnTo>
                  <a:lnTo>
                    <a:pt x="0" y="123190"/>
                  </a:lnTo>
                  <a:lnTo>
                    <a:pt x="298551" y="123190"/>
                  </a:lnTo>
                  <a:lnTo>
                    <a:pt x="298551" y="1168400"/>
                  </a:lnTo>
                  <a:lnTo>
                    <a:pt x="461492" y="1168400"/>
                  </a:lnTo>
                  <a:lnTo>
                    <a:pt x="461492" y="123190"/>
                  </a:lnTo>
                  <a:lnTo>
                    <a:pt x="761657" y="123190"/>
                  </a:lnTo>
                  <a:lnTo>
                    <a:pt x="761657" y="0"/>
                  </a:lnTo>
                  <a:close/>
                </a:path>
                <a:path w="1162050" h="1168400">
                  <a:moveTo>
                    <a:pt x="1161465" y="293331"/>
                  </a:moveTo>
                  <a:lnTo>
                    <a:pt x="1118336" y="284416"/>
                  </a:lnTo>
                  <a:lnTo>
                    <a:pt x="1102093" y="283718"/>
                  </a:lnTo>
                  <a:lnTo>
                    <a:pt x="1074051" y="286156"/>
                  </a:lnTo>
                  <a:lnTo>
                    <a:pt x="1023086" y="305612"/>
                  </a:lnTo>
                  <a:lnTo>
                    <a:pt x="979131" y="343979"/>
                  </a:lnTo>
                  <a:lnTo>
                    <a:pt x="943419" y="397954"/>
                  </a:lnTo>
                  <a:lnTo>
                    <a:pt x="928725" y="430593"/>
                  </a:lnTo>
                  <a:lnTo>
                    <a:pt x="916686" y="299770"/>
                  </a:lnTo>
                  <a:lnTo>
                    <a:pt x="768210" y="299770"/>
                  </a:lnTo>
                  <a:lnTo>
                    <a:pt x="768210" y="1168171"/>
                  </a:lnTo>
                  <a:lnTo>
                    <a:pt x="931138" y="1168171"/>
                  </a:lnTo>
                  <a:lnTo>
                    <a:pt x="931138" y="549363"/>
                  </a:lnTo>
                  <a:lnTo>
                    <a:pt x="940943" y="523240"/>
                  </a:lnTo>
                  <a:lnTo>
                    <a:pt x="966431" y="480301"/>
                  </a:lnTo>
                  <a:lnTo>
                    <a:pt x="999832" y="450151"/>
                  </a:lnTo>
                  <a:lnTo>
                    <a:pt x="1041768" y="434898"/>
                  </a:lnTo>
                  <a:lnTo>
                    <a:pt x="1065961" y="432993"/>
                  </a:lnTo>
                  <a:lnTo>
                    <a:pt x="1142212" y="437007"/>
                  </a:lnTo>
                  <a:lnTo>
                    <a:pt x="1161465" y="293331"/>
                  </a:lnTo>
                  <a:close/>
                </a:path>
              </a:pathLst>
            </a:custGeom>
            <a:solidFill>
              <a:srgbClr val="16A8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43">
              <a:extLst>
                <a:ext uri="{FF2B5EF4-FFF2-40B4-BE49-F238E27FC236}">
                  <a16:creationId xmlns:a16="http://schemas.microsoft.com/office/drawing/2014/main" id="{088186E3-2912-2BEE-C8CB-BD5626728F92}"/>
                </a:ext>
              </a:extLst>
            </p:cNvPr>
            <p:cNvSpPr/>
            <p:nvPr/>
          </p:nvSpPr>
          <p:spPr>
            <a:xfrm>
              <a:off x="4421289" y="1420342"/>
              <a:ext cx="1579880" cy="1169035"/>
            </a:xfrm>
            <a:custGeom>
              <a:avLst/>
              <a:gdLst/>
              <a:ahLst/>
              <a:cxnLst/>
              <a:rect l="l" t="t" r="r" b="b"/>
              <a:pathLst>
                <a:path w="1579879" h="1169035">
                  <a:moveTo>
                    <a:pt x="733564" y="353136"/>
                  </a:moveTo>
                  <a:lnTo>
                    <a:pt x="730973" y="301993"/>
                  </a:lnTo>
                  <a:lnTo>
                    <a:pt x="723226" y="254241"/>
                  </a:lnTo>
                  <a:lnTo>
                    <a:pt x="710298" y="209905"/>
                  </a:lnTo>
                  <a:lnTo>
                    <a:pt x="692188" y="168960"/>
                  </a:lnTo>
                  <a:lnTo>
                    <a:pt x="668909" y="131432"/>
                  </a:lnTo>
                  <a:lnTo>
                    <a:pt x="640461" y="97294"/>
                  </a:lnTo>
                  <a:lnTo>
                    <a:pt x="607466" y="67564"/>
                  </a:lnTo>
                  <a:lnTo>
                    <a:pt x="570649" y="43319"/>
                  </a:lnTo>
                  <a:lnTo>
                    <a:pt x="570649" y="354736"/>
                  </a:lnTo>
                  <a:lnTo>
                    <a:pt x="567690" y="401789"/>
                  </a:lnTo>
                  <a:lnTo>
                    <a:pt x="558800" y="444652"/>
                  </a:lnTo>
                  <a:lnTo>
                    <a:pt x="543991" y="483336"/>
                  </a:lnTo>
                  <a:lnTo>
                    <a:pt x="523265" y="517842"/>
                  </a:lnTo>
                  <a:lnTo>
                    <a:pt x="496785" y="546214"/>
                  </a:lnTo>
                  <a:lnTo>
                    <a:pt x="426974" y="578624"/>
                  </a:lnTo>
                  <a:lnTo>
                    <a:pt x="383641" y="582676"/>
                  </a:lnTo>
                  <a:lnTo>
                    <a:pt x="162915" y="582676"/>
                  </a:lnTo>
                  <a:lnTo>
                    <a:pt x="162915" y="123596"/>
                  </a:lnTo>
                  <a:lnTo>
                    <a:pt x="383641" y="123596"/>
                  </a:lnTo>
                  <a:lnTo>
                    <a:pt x="427304" y="127698"/>
                  </a:lnTo>
                  <a:lnTo>
                    <a:pt x="465188" y="140004"/>
                  </a:lnTo>
                  <a:lnTo>
                    <a:pt x="497319" y="160515"/>
                  </a:lnTo>
                  <a:lnTo>
                    <a:pt x="523684" y="189242"/>
                  </a:lnTo>
                  <a:lnTo>
                    <a:pt x="544233" y="224205"/>
                  </a:lnTo>
                  <a:lnTo>
                    <a:pt x="558901" y="263436"/>
                  </a:lnTo>
                  <a:lnTo>
                    <a:pt x="567715" y="306946"/>
                  </a:lnTo>
                  <a:lnTo>
                    <a:pt x="570649" y="354736"/>
                  </a:lnTo>
                  <a:lnTo>
                    <a:pt x="570649" y="43319"/>
                  </a:lnTo>
                  <a:lnTo>
                    <a:pt x="529704" y="24320"/>
                  </a:lnTo>
                  <a:lnTo>
                    <a:pt x="484936" y="10807"/>
                  </a:lnTo>
                  <a:lnTo>
                    <a:pt x="436257" y="2705"/>
                  </a:lnTo>
                  <a:lnTo>
                    <a:pt x="383641" y="0"/>
                  </a:lnTo>
                  <a:lnTo>
                    <a:pt x="0" y="0"/>
                  </a:lnTo>
                  <a:lnTo>
                    <a:pt x="0" y="1168577"/>
                  </a:lnTo>
                  <a:lnTo>
                    <a:pt x="162915" y="1168577"/>
                  </a:lnTo>
                  <a:lnTo>
                    <a:pt x="162915" y="706272"/>
                  </a:lnTo>
                  <a:lnTo>
                    <a:pt x="383641" y="706272"/>
                  </a:lnTo>
                  <a:lnTo>
                    <a:pt x="436257" y="703580"/>
                  </a:lnTo>
                  <a:lnTo>
                    <a:pt x="484936" y="695515"/>
                  </a:lnTo>
                  <a:lnTo>
                    <a:pt x="529704" y="682053"/>
                  </a:lnTo>
                  <a:lnTo>
                    <a:pt x="570547" y="663219"/>
                  </a:lnTo>
                  <a:lnTo>
                    <a:pt x="607466" y="639000"/>
                  </a:lnTo>
                  <a:lnTo>
                    <a:pt x="640461" y="609396"/>
                  </a:lnTo>
                  <a:lnTo>
                    <a:pt x="662800" y="582676"/>
                  </a:lnTo>
                  <a:lnTo>
                    <a:pt x="668909" y="575373"/>
                  </a:lnTo>
                  <a:lnTo>
                    <a:pt x="692188" y="537870"/>
                  </a:lnTo>
                  <a:lnTo>
                    <a:pt x="710298" y="496887"/>
                  </a:lnTo>
                  <a:lnTo>
                    <a:pt x="723226" y="452450"/>
                  </a:lnTo>
                  <a:lnTo>
                    <a:pt x="730973" y="404533"/>
                  </a:lnTo>
                  <a:lnTo>
                    <a:pt x="733564" y="353136"/>
                  </a:lnTo>
                  <a:close/>
                </a:path>
                <a:path w="1579879" h="1169035">
                  <a:moveTo>
                    <a:pt x="1579499" y="1168577"/>
                  </a:moveTo>
                  <a:lnTo>
                    <a:pt x="1489417" y="873201"/>
                  </a:lnTo>
                  <a:lnTo>
                    <a:pt x="1450022" y="743991"/>
                  </a:lnTo>
                  <a:lnTo>
                    <a:pt x="1294358" y="233540"/>
                  </a:lnTo>
                  <a:lnTo>
                    <a:pt x="1292174" y="226390"/>
                  </a:lnTo>
                  <a:lnTo>
                    <a:pt x="1292174" y="743991"/>
                  </a:lnTo>
                  <a:lnTo>
                    <a:pt x="994410" y="743991"/>
                  </a:lnTo>
                  <a:lnTo>
                    <a:pt x="1141285" y="233540"/>
                  </a:lnTo>
                  <a:lnTo>
                    <a:pt x="1146098" y="233540"/>
                  </a:lnTo>
                  <a:lnTo>
                    <a:pt x="1292174" y="743991"/>
                  </a:lnTo>
                  <a:lnTo>
                    <a:pt x="1292174" y="226390"/>
                  </a:lnTo>
                  <a:lnTo>
                    <a:pt x="1223137" y="0"/>
                  </a:lnTo>
                  <a:lnTo>
                    <a:pt x="1065834" y="0"/>
                  </a:lnTo>
                  <a:lnTo>
                    <a:pt x="706272" y="1168577"/>
                  </a:lnTo>
                  <a:lnTo>
                    <a:pt x="871613" y="1168577"/>
                  </a:lnTo>
                  <a:lnTo>
                    <a:pt x="956691" y="873201"/>
                  </a:lnTo>
                  <a:lnTo>
                    <a:pt x="1329093" y="873201"/>
                  </a:lnTo>
                  <a:lnTo>
                    <a:pt x="1414170" y="1168577"/>
                  </a:lnTo>
                  <a:lnTo>
                    <a:pt x="1579499" y="1168577"/>
                  </a:lnTo>
                  <a:close/>
                </a:path>
              </a:pathLst>
            </a:custGeom>
            <a:solidFill>
              <a:srgbClr val="16A8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44">
              <a:extLst>
                <a:ext uri="{FF2B5EF4-FFF2-40B4-BE49-F238E27FC236}">
                  <a16:creationId xmlns:a16="http://schemas.microsoft.com/office/drawing/2014/main" id="{8E234310-C154-1F24-07C7-D55C8474DE5B}"/>
                </a:ext>
              </a:extLst>
            </p:cNvPr>
            <p:cNvSpPr/>
            <p:nvPr/>
          </p:nvSpPr>
          <p:spPr>
            <a:xfrm>
              <a:off x="6085063" y="1403484"/>
              <a:ext cx="731520" cy="1202690"/>
            </a:xfrm>
            <a:custGeom>
              <a:avLst/>
              <a:gdLst/>
              <a:ahLst/>
              <a:cxnLst/>
              <a:rect l="l" t="t" r="r" b="b"/>
              <a:pathLst>
                <a:path w="731520" h="1202689">
                  <a:moveTo>
                    <a:pt x="372402" y="0"/>
                  </a:moveTo>
                  <a:lnTo>
                    <a:pt x="317830" y="3233"/>
                  </a:lnTo>
                  <a:lnTo>
                    <a:pt x="267029" y="12931"/>
                  </a:lnTo>
                  <a:lnTo>
                    <a:pt x="220000" y="29095"/>
                  </a:lnTo>
                  <a:lnTo>
                    <a:pt x="176742" y="51723"/>
                  </a:lnTo>
                  <a:lnTo>
                    <a:pt x="137254" y="80815"/>
                  </a:lnTo>
                  <a:lnTo>
                    <a:pt x="101536" y="116370"/>
                  </a:lnTo>
                  <a:lnTo>
                    <a:pt x="74594" y="151475"/>
                  </a:lnTo>
                  <a:lnTo>
                    <a:pt x="51798" y="190279"/>
                  </a:lnTo>
                  <a:lnTo>
                    <a:pt x="33149" y="232783"/>
                  </a:lnTo>
                  <a:lnTo>
                    <a:pt x="18645" y="278989"/>
                  </a:lnTo>
                  <a:lnTo>
                    <a:pt x="8286" y="328897"/>
                  </a:lnTo>
                  <a:lnTo>
                    <a:pt x="2071" y="382509"/>
                  </a:lnTo>
                  <a:lnTo>
                    <a:pt x="0" y="439826"/>
                  </a:lnTo>
                  <a:lnTo>
                    <a:pt x="0" y="764057"/>
                  </a:lnTo>
                  <a:lnTo>
                    <a:pt x="2095" y="821354"/>
                  </a:lnTo>
                  <a:lnTo>
                    <a:pt x="8383" y="874917"/>
                  </a:lnTo>
                  <a:lnTo>
                    <a:pt x="18864" y="924745"/>
                  </a:lnTo>
                  <a:lnTo>
                    <a:pt x="33539" y="970840"/>
                  </a:lnTo>
                  <a:lnTo>
                    <a:pt x="52410" y="1013199"/>
                  </a:lnTo>
                  <a:lnTo>
                    <a:pt x="75477" y="1051824"/>
                  </a:lnTo>
                  <a:lnTo>
                    <a:pt x="102743" y="1086713"/>
                  </a:lnTo>
                  <a:lnTo>
                    <a:pt x="138899" y="1122028"/>
                  </a:lnTo>
                  <a:lnTo>
                    <a:pt x="178889" y="1150921"/>
                  </a:lnTo>
                  <a:lnTo>
                    <a:pt x="222715" y="1173392"/>
                  </a:lnTo>
                  <a:lnTo>
                    <a:pt x="270377" y="1189443"/>
                  </a:lnTo>
                  <a:lnTo>
                    <a:pt x="321877" y="1199073"/>
                  </a:lnTo>
                  <a:lnTo>
                    <a:pt x="377215" y="1202283"/>
                  </a:lnTo>
                  <a:lnTo>
                    <a:pt x="431276" y="1199619"/>
                  </a:lnTo>
                  <a:lnTo>
                    <a:pt x="481101" y="1191628"/>
                  </a:lnTo>
                  <a:lnTo>
                    <a:pt x="526691" y="1178309"/>
                  </a:lnTo>
                  <a:lnTo>
                    <a:pt x="568045" y="1159662"/>
                  </a:lnTo>
                  <a:lnTo>
                    <a:pt x="605164" y="1135687"/>
                  </a:lnTo>
                  <a:lnTo>
                    <a:pt x="638048" y="1106385"/>
                  </a:lnTo>
                  <a:lnTo>
                    <a:pt x="666268" y="1072217"/>
                  </a:lnTo>
                  <a:lnTo>
                    <a:pt x="689409" y="1033657"/>
                  </a:lnTo>
                  <a:lnTo>
                    <a:pt x="707469" y="990704"/>
                  </a:lnTo>
                  <a:lnTo>
                    <a:pt x="720447" y="943360"/>
                  </a:lnTo>
                  <a:lnTo>
                    <a:pt x="728342" y="891623"/>
                  </a:lnTo>
                  <a:lnTo>
                    <a:pt x="731151" y="835494"/>
                  </a:lnTo>
                  <a:lnTo>
                    <a:pt x="728751" y="830681"/>
                  </a:lnTo>
                  <a:lnTo>
                    <a:pt x="573849" y="830681"/>
                  </a:lnTo>
                  <a:lnTo>
                    <a:pt x="570206" y="891251"/>
                  </a:lnTo>
                  <a:lnTo>
                    <a:pt x="560897" y="942943"/>
                  </a:lnTo>
                  <a:lnTo>
                    <a:pt x="545922" y="985758"/>
                  </a:lnTo>
                  <a:lnTo>
                    <a:pt x="525284" y="1019695"/>
                  </a:lnTo>
                  <a:lnTo>
                    <a:pt x="464794" y="1063936"/>
                  </a:lnTo>
                  <a:lnTo>
                    <a:pt x="424393" y="1074999"/>
                  </a:lnTo>
                  <a:lnTo>
                    <a:pt x="377215" y="1078687"/>
                  </a:lnTo>
                  <a:lnTo>
                    <a:pt x="328725" y="1073612"/>
                  </a:lnTo>
                  <a:lnTo>
                    <a:pt x="286011" y="1058389"/>
                  </a:lnTo>
                  <a:lnTo>
                    <a:pt x="249072" y="1033017"/>
                  </a:lnTo>
                  <a:lnTo>
                    <a:pt x="217906" y="997496"/>
                  </a:lnTo>
                  <a:lnTo>
                    <a:pt x="197527" y="962149"/>
                  </a:lnTo>
                  <a:lnTo>
                    <a:pt x="181680" y="921079"/>
                  </a:lnTo>
                  <a:lnTo>
                    <a:pt x="170365" y="874285"/>
                  </a:lnTo>
                  <a:lnTo>
                    <a:pt x="163577" y="821766"/>
                  </a:lnTo>
                  <a:lnTo>
                    <a:pt x="161315" y="763524"/>
                  </a:lnTo>
                  <a:lnTo>
                    <a:pt x="161315" y="436321"/>
                  </a:lnTo>
                  <a:lnTo>
                    <a:pt x="163531" y="378956"/>
                  </a:lnTo>
                  <a:lnTo>
                    <a:pt x="170178" y="327121"/>
                  </a:lnTo>
                  <a:lnTo>
                    <a:pt x="181255" y="280816"/>
                  </a:lnTo>
                  <a:lnTo>
                    <a:pt x="196763" y="240042"/>
                  </a:lnTo>
                  <a:lnTo>
                    <a:pt x="216700" y="204800"/>
                  </a:lnTo>
                  <a:lnTo>
                    <a:pt x="247197" y="169277"/>
                  </a:lnTo>
                  <a:lnTo>
                    <a:pt x="283311" y="143900"/>
                  </a:lnTo>
                  <a:lnTo>
                    <a:pt x="325045" y="128672"/>
                  </a:lnTo>
                  <a:lnTo>
                    <a:pt x="372402" y="123596"/>
                  </a:lnTo>
                  <a:lnTo>
                    <a:pt x="420702" y="127384"/>
                  </a:lnTo>
                  <a:lnTo>
                    <a:pt x="462084" y="138745"/>
                  </a:lnTo>
                  <a:lnTo>
                    <a:pt x="496544" y="157677"/>
                  </a:lnTo>
                  <a:lnTo>
                    <a:pt x="524078" y="184175"/>
                  </a:lnTo>
                  <a:lnTo>
                    <a:pt x="545305" y="218707"/>
                  </a:lnTo>
                  <a:lnTo>
                    <a:pt x="560809" y="261723"/>
                  </a:lnTo>
                  <a:lnTo>
                    <a:pt x="570594" y="313218"/>
                  </a:lnTo>
                  <a:lnTo>
                    <a:pt x="574662" y="373189"/>
                  </a:lnTo>
                  <a:lnTo>
                    <a:pt x="728751" y="373189"/>
                  </a:lnTo>
                  <a:lnTo>
                    <a:pt x="727853" y="310592"/>
                  </a:lnTo>
                  <a:lnTo>
                    <a:pt x="719561" y="257623"/>
                  </a:lnTo>
                  <a:lnTo>
                    <a:pt x="706273" y="209470"/>
                  </a:lnTo>
                  <a:lnTo>
                    <a:pt x="687992" y="166132"/>
                  </a:lnTo>
                  <a:lnTo>
                    <a:pt x="664716" y="127610"/>
                  </a:lnTo>
                  <a:lnTo>
                    <a:pt x="636447" y="93903"/>
                  </a:lnTo>
                  <a:lnTo>
                    <a:pt x="603474" y="65212"/>
                  </a:lnTo>
                  <a:lnTo>
                    <a:pt x="566086" y="41736"/>
                  </a:lnTo>
                  <a:lnTo>
                    <a:pt x="524284" y="23477"/>
                  </a:lnTo>
                  <a:lnTo>
                    <a:pt x="478069" y="10434"/>
                  </a:lnTo>
                  <a:lnTo>
                    <a:pt x="427441" y="2608"/>
                  </a:lnTo>
                  <a:lnTo>
                    <a:pt x="372402" y="0"/>
                  </a:lnTo>
                  <a:close/>
                </a:path>
              </a:pathLst>
            </a:custGeom>
            <a:solidFill>
              <a:srgbClr val="16A8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90950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5450" y="390525"/>
            <a:ext cx="5829300" cy="85725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A Few Words about MoTrPAC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6925" y="1876425"/>
            <a:ext cx="4752975" cy="1733550"/>
          </a:xfrm>
        </p:spPr>
        <p:txBody>
          <a:bodyPr/>
          <a:lstStyle/>
          <a:p>
            <a:pPr marL="428625" indent="-428625" algn="l">
              <a:buSzPct val="75000"/>
              <a:buFont typeface="Wingdings" pitchFamily="2" charset="2"/>
              <a:buChar char="Ø"/>
            </a:pPr>
            <a:r>
              <a:rPr lang="en-US" sz="3300" dirty="0">
                <a:solidFill>
                  <a:srgbClr val="FFFFFF"/>
                </a:solidFill>
                <a:latin typeface="Arial" charset="0"/>
              </a:rPr>
              <a:t>Big Science</a:t>
            </a:r>
          </a:p>
          <a:p>
            <a:pPr marL="428625" indent="-428625" algn="l">
              <a:buSzPct val="75000"/>
              <a:buFont typeface="Wingdings" pitchFamily="2" charset="2"/>
              <a:buChar char="Ø"/>
            </a:pPr>
            <a:r>
              <a:rPr lang="en-US" sz="3300" dirty="0">
                <a:solidFill>
                  <a:srgbClr val="FFFFFF"/>
                </a:solidFill>
                <a:latin typeface="Arial" charset="0"/>
              </a:rPr>
              <a:t>Collaborations</a:t>
            </a:r>
          </a:p>
          <a:p>
            <a:pPr marL="428625" indent="-428625" algn="l">
              <a:buSzPct val="75000"/>
              <a:buFont typeface="Wingdings" pitchFamily="2" charset="2"/>
              <a:buChar char="Ø"/>
            </a:pPr>
            <a:r>
              <a:rPr lang="en-US" sz="3300" dirty="0">
                <a:solidFill>
                  <a:srgbClr val="FFFFFF"/>
                </a:solidFill>
                <a:latin typeface="Arial" charset="0"/>
              </a:rPr>
              <a:t>Work in Progress</a:t>
            </a:r>
          </a:p>
          <a:p>
            <a:pPr marL="428625" indent="-428625" algn="l">
              <a:buSzPct val="75000"/>
              <a:buFont typeface="Wingdings" pitchFamily="2" charset="2"/>
              <a:buChar char="Ø"/>
            </a:pPr>
            <a:endParaRPr lang="en-US" sz="33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95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1035" y="3617253"/>
            <a:ext cx="2638565" cy="1220691"/>
          </a:xfrm>
          <a:prstGeom prst="rect">
            <a:avLst/>
          </a:prstGeom>
        </p:spPr>
        <p:txBody>
          <a:bodyPr vert="horz" wrap="square" lIns="0" tIns="32357" rIns="0" bIns="0" rtlCol="0">
            <a:spAutoFit/>
          </a:bodyPr>
          <a:lstStyle/>
          <a:p>
            <a:pPr marL="634987" defTabSz="605150" eaLnBrk="1" fontAlgn="auto" hangingPunct="1">
              <a:spcBef>
                <a:spcPts val="255"/>
              </a:spcBef>
              <a:spcAft>
                <a:spcPts val="0"/>
              </a:spcAft>
            </a:pPr>
            <a:r>
              <a:rPr sz="960" b="1" u="sng" kern="0" dirty="0">
                <a:solidFill>
                  <a:srgbClr val="B51700"/>
                </a:solidFill>
                <a:uFill>
                  <a:solidFill>
                    <a:srgbClr val="B51700"/>
                  </a:solidFill>
                </a:uFill>
                <a:latin typeface="Arial"/>
                <a:cs typeface="Arial"/>
              </a:rPr>
              <a:t>Human</a:t>
            </a:r>
            <a:r>
              <a:rPr sz="960" b="1" u="sng" kern="0" spc="17" dirty="0">
                <a:solidFill>
                  <a:srgbClr val="B51700"/>
                </a:solidFill>
                <a:uFill>
                  <a:solidFill>
                    <a:srgbClr val="B51700"/>
                  </a:solidFill>
                </a:uFill>
                <a:latin typeface="Arial"/>
                <a:cs typeface="Arial"/>
              </a:rPr>
              <a:t> </a:t>
            </a:r>
            <a:r>
              <a:rPr sz="960" b="1" u="sng" kern="0" dirty="0">
                <a:solidFill>
                  <a:srgbClr val="B51700"/>
                </a:solidFill>
                <a:uFill>
                  <a:solidFill>
                    <a:srgbClr val="B51700"/>
                  </a:solidFill>
                </a:uFill>
                <a:latin typeface="Arial"/>
                <a:cs typeface="Arial"/>
              </a:rPr>
              <a:t>Clinical</a:t>
            </a:r>
            <a:r>
              <a:rPr sz="960" b="1" u="sng" kern="0" spc="20" dirty="0">
                <a:solidFill>
                  <a:srgbClr val="B51700"/>
                </a:solidFill>
                <a:uFill>
                  <a:solidFill>
                    <a:srgbClr val="B51700"/>
                  </a:solidFill>
                </a:uFill>
                <a:latin typeface="Arial"/>
                <a:cs typeface="Arial"/>
              </a:rPr>
              <a:t> </a:t>
            </a:r>
            <a:r>
              <a:rPr sz="960" b="1" u="sng" kern="0" spc="-7" dirty="0">
                <a:solidFill>
                  <a:srgbClr val="B51700"/>
                </a:solidFill>
                <a:uFill>
                  <a:solidFill>
                    <a:srgbClr val="B51700"/>
                  </a:solidFill>
                </a:uFill>
                <a:latin typeface="Arial"/>
                <a:cs typeface="Arial"/>
              </a:rPr>
              <a:t>Centers</a:t>
            </a:r>
            <a:endParaRPr sz="96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42060" indent="-234075" defTabSz="605150" eaLnBrk="1" fontAlgn="auto" hangingPunct="1">
              <a:spcBef>
                <a:spcPts val="195"/>
              </a:spcBef>
              <a:spcAft>
                <a:spcPts val="0"/>
              </a:spcAft>
              <a:buFontTx/>
              <a:buAutoNum type="arabicPeriod"/>
              <a:tabLst>
                <a:tab pos="242060" algn="l"/>
                <a:tab pos="242480" algn="l"/>
              </a:tabLst>
            </a:pPr>
            <a:r>
              <a:rPr sz="960" b="1" kern="0" dirty="0">
                <a:solidFill>
                  <a:srgbClr val="B51700"/>
                </a:solidFill>
                <a:latin typeface="Arial"/>
                <a:cs typeface="Arial"/>
              </a:rPr>
              <a:t>ExPACT</a:t>
            </a:r>
            <a:r>
              <a:rPr sz="960" b="1" kern="0" spc="-10" dirty="0">
                <a:solidFill>
                  <a:srgbClr val="B51700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B51700"/>
                </a:solidFill>
                <a:latin typeface="Arial"/>
                <a:cs typeface="Arial"/>
              </a:rPr>
              <a:t>-</a:t>
            </a:r>
            <a:r>
              <a:rPr sz="960" b="1" kern="0" spc="-7" dirty="0">
                <a:solidFill>
                  <a:srgbClr val="B51700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B51700"/>
                </a:solidFill>
                <a:latin typeface="Arial"/>
                <a:cs typeface="Arial"/>
              </a:rPr>
              <a:t>Ball</a:t>
            </a:r>
            <a:r>
              <a:rPr sz="960" b="1" kern="0" spc="-7" dirty="0">
                <a:solidFill>
                  <a:srgbClr val="B51700"/>
                </a:solidFill>
                <a:latin typeface="Arial"/>
                <a:cs typeface="Arial"/>
              </a:rPr>
              <a:t> State/Alabama/Florida</a:t>
            </a:r>
            <a:endParaRPr sz="96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42060" indent="-234075" defTabSz="605150" eaLnBrk="1" fontAlgn="auto" hangingPunct="1">
              <a:spcBef>
                <a:spcPts val="192"/>
              </a:spcBef>
              <a:spcAft>
                <a:spcPts val="0"/>
              </a:spcAft>
              <a:buFontTx/>
              <a:buAutoNum type="arabicPeriod"/>
              <a:tabLst>
                <a:tab pos="242060" algn="l"/>
                <a:tab pos="242480" algn="l"/>
              </a:tabLst>
            </a:pPr>
            <a:r>
              <a:rPr sz="960" b="1" kern="0" dirty="0">
                <a:solidFill>
                  <a:srgbClr val="B51700"/>
                </a:solidFill>
                <a:latin typeface="Arial"/>
                <a:cs typeface="Arial"/>
              </a:rPr>
              <a:t>U</a:t>
            </a:r>
            <a:r>
              <a:rPr sz="960" b="1" kern="0" spc="10" dirty="0">
                <a:solidFill>
                  <a:srgbClr val="B51700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B51700"/>
                </a:solidFill>
                <a:latin typeface="Arial"/>
                <a:cs typeface="Arial"/>
              </a:rPr>
              <a:t>of</a:t>
            </a:r>
            <a:r>
              <a:rPr sz="960" b="1" kern="0" spc="13" dirty="0">
                <a:solidFill>
                  <a:srgbClr val="B51700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B51700"/>
                </a:solidFill>
                <a:latin typeface="Arial"/>
                <a:cs typeface="Arial"/>
              </a:rPr>
              <a:t>Colorado</a:t>
            </a:r>
            <a:r>
              <a:rPr sz="960" b="1" kern="0" spc="13" dirty="0">
                <a:solidFill>
                  <a:srgbClr val="B51700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B51700"/>
                </a:solidFill>
                <a:latin typeface="Arial"/>
                <a:cs typeface="Arial"/>
              </a:rPr>
              <a:t>-</a:t>
            </a:r>
            <a:r>
              <a:rPr sz="960" b="1" kern="0" spc="13" dirty="0">
                <a:solidFill>
                  <a:srgbClr val="B51700"/>
                </a:solidFill>
                <a:latin typeface="Arial"/>
                <a:cs typeface="Arial"/>
              </a:rPr>
              <a:t> </a:t>
            </a:r>
            <a:r>
              <a:rPr sz="960" b="1" kern="0" spc="-7" dirty="0">
                <a:solidFill>
                  <a:srgbClr val="B51700"/>
                </a:solidFill>
                <a:latin typeface="Arial"/>
                <a:cs typeface="Arial"/>
              </a:rPr>
              <a:t>Denver</a:t>
            </a:r>
            <a:endParaRPr sz="96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42060" indent="-234075" defTabSz="605150" eaLnBrk="1" fontAlgn="auto" hangingPunct="1">
              <a:spcBef>
                <a:spcPts val="195"/>
              </a:spcBef>
              <a:spcAft>
                <a:spcPts val="0"/>
              </a:spcAft>
              <a:buFontTx/>
              <a:buAutoNum type="arabicPeriod"/>
              <a:tabLst>
                <a:tab pos="242060" algn="l"/>
                <a:tab pos="242480" algn="l"/>
              </a:tabLst>
            </a:pPr>
            <a:r>
              <a:rPr sz="960" b="1" kern="0" dirty="0">
                <a:solidFill>
                  <a:srgbClr val="B51700"/>
                </a:solidFill>
                <a:latin typeface="Arial"/>
                <a:cs typeface="Arial"/>
              </a:rPr>
              <a:t>Duke/East</a:t>
            </a:r>
            <a:r>
              <a:rPr sz="960" b="1" kern="0" spc="20" dirty="0">
                <a:solidFill>
                  <a:srgbClr val="B51700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B51700"/>
                </a:solidFill>
                <a:latin typeface="Arial"/>
                <a:cs typeface="Arial"/>
              </a:rPr>
              <a:t>Carolina</a:t>
            </a:r>
            <a:r>
              <a:rPr sz="960" b="1" kern="0" spc="20" dirty="0">
                <a:solidFill>
                  <a:srgbClr val="B51700"/>
                </a:solidFill>
                <a:latin typeface="Arial"/>
                <a:cs typeface="Arial"/>
              </a:rPr>
              <a:t> </a:t>
            </a:r>
            <a:r>
              <a:rPr sz="960" b="1" kern="0" spc="-7" dirty="0">
                <a:solidFill>
                  <a:srgbClr val="B51700"/>
                </a:solidFill>
                <a:latin typeface="Arial"/>
                <a:cs typeface="Arial"/>
              </a:rPr>
              <a:t>University</a:t>
            </a:r>
            <a:endParaRPr sz="96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42060" indent="-234075" defTabSz="605150" eaLnBrk="1" fontAlgn="auto" hangingPunct="1">
              <a:spcBef>
                <a:spcPts val="192"/>
              </a:spcBef>
              <a:spcAft>
                <a:spcPts val="0"/>
              </a:spcAft>
              <a:buFontTx/>
              <a:buAutoNum type="arabicPeriod"/>
              <a:tabLst>
                <a:tab pos="242060" algn="l"/>
                <a:tab pos="242480" algn="l"/>
              </a:tabLst>
            </a:pPr>
            <a:r>
              <a:rPr sz="960" b="1" kern="0" dirty="0">
                <a:solidFill>
                  <a:srgbClr val="B51700"/>
                </a:solidFill>
                <a:latin typeface="Arial"/>
                <a:cs typeface="Arial"/>
              </a:rPr>
              <a:t>Texas (San</a:t>
            </a:r>
            <a:r>
              <a:rPr sz="960" b="1" kern="0" spc="-36" dirty="0">
                <a:solidFill>
                  <a:srgbClr val="B51700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B51700"/>
                </a:solidFill>
                <a:latin typeface="Arial"/>
                <a:cs typeface="Arial"/>
              </a:rPr>
              <a:t>Antonio</a:t>
            </a:r>
            <a:r>
              <a:rPr sz="960" b="1" kern="0" spc="3" dirty="0">
                <a:solidFill>
                  <a:srgbClr val="B51700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B51700"/>
                </a:solidFill>
                <a:latin typeface="Arial"/>
                <a:cs typeface="Arial"/>
              </a:rPr>
              <a:t>and </a:t>
            </a:r>
            <a:r>
              <a:rPr sz="960" b="1" kern="0" spc="-7" dirty="0">
                <a:solidFill>
                  <a:srgbClr val="B51700"/>
                </a:solidFill>
                <a:latin typeface="Arial"/>
                <a:cs typeface="Arial"/>
              </a:rPr>
              <a:t>UTMB)</a:t>
            </a:r>
            <a:endParaRPr sz="96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42060" indent="-234075" defTabSz="605150" eaLnBrk="1" fontAlgn="auto" hangingPunct="1">
              <a:spcBef>
                <a:spcPts val="195"/>
              </a:spcBef>
              <a:spcAft>
                <a:spcPts val="0"/>
              </a:spcAft>
              <a:buFontTx/>
              <a:buAutoNum type="arabicPeriod"/>
              <a:tabLst>
                <a:tab pos="242060" algn="l"/>
                <a:tab pos="242480" algn="l"/>
              </a:tabLst>
            </a:pPr>
            <a:r>
              <a:rPr sz="960" b="1" kern="0" dirty="0">
                <a:solidFill>
                  <a:srgbClr val="B51700"/>
                </a:solidFill>
                <a:latin typeface="Arial"/>
                <a:cs typeface="Arial"/>
              </a:rPr>
              <a:t>Pennington</a:t>
            </a:r>
            <a:r>
              <a:rPr sz="960" b="1" kern="0" spc="33" dirty="0">
                <a:solidFill>
                  <a:srgbClr val="B51700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B51700"/>
                </a:solidFill>
                <a:latin typeface="Arial"/>
                <a:cs typeface="Arial"/>
              </a:rPr>
              <a:t>Biomedical</a:t>
            </a:r>
            <a:r>
              <a:rPr sz="960" b="1" kern="0" spc="33" dirty="0">
                <a:solidFill>
                  <a:srgbClr val="B51700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B51700"/>
                </a:solidFill>
                <a:latin typeface="Arial"/>
                <a:cs typeface="Arial"/>
              </a:rPr>
              <a:t>Research</a:t>
            </a:r>
            <a:r>
              <a:rPr sz="960" b="1" kern="0" spc="36" dirty="0">
                <a:solidFill>
                  <a:srgbClr val="B51700"/>
                </a:solidFill>
                <a:latin typeface="Arial"/>
                <a:cs typeface="Arial"/>
              </a:rPr>
              <a:t> </a:t>
            </a:r>
            <a:r>
              <a:rPr sz="960" b="1" kern="0" spc="-7" dirty="0">
                <a:solidFill>
                  <a:srgbClr val="B51700"/>
                </a:solidFill>
                <a:latin typeface="Arial"/>
                <a:cs typeface="Arial"/>
              </a:rPr>
              <a:t>Center</a:t>
            </a:r>
            <a:endParaRPr sz="96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42060" indent="-234075" defTabSz="605150" eaLnBrk="1" fontAlgn="auto" hangingPunct="1">
              <a:spcBef>
                <a:spcPts val="192"/>
              </a:spcBef>
              <a:spcAft>
                <a:spcPts val="0"/>
              </a:spcAft>
              <a:buFontTx/>
              <a:buAutoNum type="arabicPeriod"/>
              <a:tabLst>
                <a:tab pos="242060" algn="l"/>
                <a:tab pos="242480" algn="l"/>
              </a:tabLst>
            </a:pPr>
            <a:r>
              <a:rPr sz="960" b="1" kern="0" dirty="0">
                <a:solidFill>
                  <a:srgbClr val="B51700"/>
                </a:solidFill>
                <a:latin typeface="Arial"/>
                <a:cs typeface="Arial"/>
              </a:rPr>
              <a:t>U</a:t>
            </a:r>
            <a:r>
              <a:rPr sz="960" b="1" kern="0" spc="20" dirty="0">
                <a:solidFill>
                  <a:srgbClr val="B51700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B51700"/>
                </a:solidFill>
                <a:latin typeface="Arial"/>
                <a:cs typeface="Arial"/>
              </a:rPr>
              <a:t>of</a:t>
            </a:r>
            <a:r>
              <a:rPr sz="960" b="1" kern="0" spc="20" dirty="0">
                <a:solidFill>
                  <a:srgbClr val="B51700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B51700"/>
                </a:solidFill>
                <a:latin typeface="Arial"/>
                <a:cs typeface="Arial"/>
              </a:rPr>
              <a:t>California</a:t>
            </a:r>
            <a:r>
              <a:rPr sz="960" b="1" kern="0" spc="20" dirty="0">
                <a:solidFill>
                  <a:srgbClr val="B51700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B51700"/>
                </a:solidFill>
                <a:latin typeface="Arial"/>
                <a:cs typeface="Arial"/>
              </a:rPr>
              <a:t>-</a:t>
            </a:r>
            <a:r>
              <a:rPr sz="960" b="1" kern="0" spc="20" dirty="0">
                <a:solidFill>
                  <a:srgbClr val="B51700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B51700"/>
                </a:solidFill>
                <a:latin typeface="Arial"/>
                <a:cs typeface="Arial"/>
              </a:rPr>
              <a:t>Irvine</a:t>
            </a:r>
            <a:r>
              <a:rPr sz="960" b="1" kern="0" spc="20" dirty="0">
                <a:solidFill>
                  <a:srgbClr val="B51700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B51700"/>
                </a:solidFill>
                <a:latin typeface="Arial"/>
                <a:cs typeface="Arial"/>
              </a:rPr>
              <a:t>(Pediatric</a:t>
            </a:r>
            <a:r>
              <a:rPr sz="960" b="1" kern="0" spc="23" dirty="0">
                <a:solidFill>
                  <a:srgbClr val="B51700"/>
                </a:solidFill>
                <a:latin typeface="Arial"/>
                <a:cs typeface="Arial"/>
              </a:rPr>
              <a:t> </a:t>
            </a:r>
            <a:r>
              <a:rPr sz="960" b="1" kern="0" spc="-7" dirty="0">
                <a:solidFill>
                  <a:srgbClr val="B51700"/>
                </a:solidFill>
                <a:latin typeface="Arial"/>
                <a:cs typeface="Arial"/>
              </a:rPr>
              <a:t>Center)</a:t>
            </a:r>
            <a:endParaRPr sz="96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89548" y="3469374"/>
            <a:ext cx="2958353" cy="1478657"/>
          </a:xfrm>
          <a:prstGeom prst="rect">
            <a:avLst/>
          </a:prstGeom>
        </p:spPr>
        <p:txBody>
          <a:bodyPr vert="horz" wrap="square" lIns="0" tIns="7984" rIns="0" bIns="0" rtlCol="0">
            <a:spAutoFit/>
          </a:bodyPr>
          <a:lstStyle/>
          <a:p>
            <a:pPr marL="8405" marR="122291" defTabSz="605150" eaLnBrk="1" fontAlgn="auto" hangingPunct="1">
              <a:lnSpc>
                <a:spcPct val="126299"/>
              </a:lnSpc>
              <a:spcBef>
                <a:spcPts val="63"/>
              </a:spcBef>
              <a:spcAft>
                <a:spcPts val="0"/>
              </a:spcAft>
            </a:pPr>
            <a:r>
              <a:rPr sz="960" b="1" u="sng" kern="0" dirty="0">
                <a:solidFill>
                  <a:srgbClr val="00A2FF"/>
                </a:solidFill>
                <a:uFill>
                  <a:solidFill>
                    <a:srgbClr val="00A2FF"/>
                  </a:solidFill>
                </a:uFill>
                <a:latin typeface="Arial"/>
                <a:cs typeface="Arial"/>
              </a:rPr>
              <a:t>Coordinating</a:t>
            </a:r>
            <a:r>
              <a:rPr sz="960" b="1" u="sng" kern="0" spc="13" dirty="0">
                <a:solidFill>
                  <a:srgbClr val="00A2FF"/>
                </a:solidFill>
                <a:uFill>
                  <a:solidFill>
                    <a:srgbClr val="00A2FF"/>
                  </a:solidFill>
                </a:uFill>
                <a:latin typeface="Arial"/>
                <a:cs typeface="Arial"/>
              </a:rPr>
              <a:t> </a:t>
            </a:r>
            <a:r>
              <a:rPr sz="960" b="1" u="sng" kern="0" dirty="0">
                <a:solidFill>
                  <a:srgbClr val="00A2FF"/>
                </a:solidFill>
                <a:uFill>
                  <a:solidFill>
                    <a:srgbClr val="00A2FF"/>
                  </a:solidFill>
                </a:uFill>
                <a:latin typeface="Arial"/>
                <a:cs typeface="Arial"/>
              </a:rPr>
              <a:t>Center</a:t>
            </a:r>
            <a:r>
              <a:rPr sz="960" b="1" kern="0" spc="13" dirty="0">
                <a:solidFill>
                  <a:srgbClr val="00A2FF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00A2FF"/>
                </a:solidFill>
                <a:latin typeface="Arial"/>
                <a:cs typeface="Arial"/>
              </a:rPr>
              <a:t>-</a:t>
            </a:r>
            <a:r>
              <a:rPr sz="960" b="1" kern="0" spc="13" dirty="0">
                <a:solidFill>
                  <a:srgbClr val="00A2FF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00A2FF"/>
                </a:solidFill>
                <a:latin typeface="Arial"/>
                <a:cs typeface="Arial"/>
              </a:rPr>
              <a:t>U</a:t>
            </a:r>
            <a:r>
              <a:rPr sz="960" b="1" kern="0" spc="13" dirty="0">
                <a:solidFill>
                  <a:srgbClr val="00A2FF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00A2FF"/>
                </a:solidFill>
                <a:latin typeface="Arial"/>
                <a:cs typeface="Arial"/>
              </a:rPr>
              <a:t>of</a:t>
            </a:r>
            <a:r>
              <a:rPr sz="960" b="1" kern="0" spc="13" dirty="0">
                <a:solidFill>
                  <a:srgbClr val="00A2FF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00A2FF"/>
                </a:solidFill>
                <a:latin typeface="Arial"/>
                <a:cs typeface="Arial"/>
              </a:rPr>
              <a:t>Florida,</a:t>
            </a:r>
            <a:r>
              <a:rPr sz="960" b="1" kern="0" spc="13" dirty="0">
                <a:solidFill>
                  <a:srgbClr val="00A2FF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00A2FF"/>
                </a:solidFill>
                <a:latin typeface="Arial"/>
                <a:cs typeface="Arial"/>
              </a:rPr>
              <a:t>Wake</a:t>
            </a:r>
            <a:r>
              <a:rPr sz="960" b="1" kern="0" spc="17" dirty="0">
                <a:solidFill>
                  <a:srgbClr val="00A2FF"/>
                </a:solidFill>
                <a:latin typeface="Arial"/>
                <a:cs typeface="Arial"/>
              </a:rPr>
              <a:t> </a:t>
            </a:r>
            <a:r>
              <a:rPr sz="960" b="1" kern="0" spc="-7" dirty="0">
                <a:solidFill>
                  <a:srgbClr val="00A2FF"/>
                </a:solidFill>
                <a:latin typeface="Arial"/>
                <a:cs typeface="Arial"/>
              </a:rPr>
              <a:t>Forest, </a:t>
            </a:r>
            <a:r>
              <a:rPr sz="960" b="1" kern="0" dirty="0">
                <a:solidFill>
                  <a:srgbClr val="00A2FF"/>
                </a:solidFill>
                <a:latin typeface="Arial"/>
                <a:cs typeface="Arial"/>
              </a:rPr>
              <a:t>U</a:t>
            </a:r>
            <a:r>
              <a:rPr sz="960" b="1" kern="0" spc="10" dirty="0">
                <a:solidFill>
                  <a:srgbClr val="00A2FF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00A2FF"/>
                </a:solidFill>
                <a:latin typeface="Arial"/>
                <a:cs typeface="Arial"/>
              </a:rPr>
              <a:t>of</a:t>
            </a:r>
            <a:r>
              <a:rPr sz="960" b="1" kern="0" spc="10" dirty="0">
                <a:solidFill>
                  <a:srgbClr val="00A2FF"/>
                </a:solidFill>
                <a:latin typeface="Arial"/>
                <a:cs typeface="Arial"/>
              </a:rPr>
              <a:t> </a:t>
            </a:r>
            <a:r>
              <a:rPr sz="960" b="1" kern="0" spc="-7" dirty="0">
                <a:solidFill>
                  <a:srgbClr val="00A2FF"/>
                </a:solidFill>
                <a:latin typeface="Arial"/>
                <a:cs typeface="Arial"/>
              </a:rPr>
              <a:t>Vermont</a:t>
            </a:r>
            <a:endParaRPr sz="96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8405" marR="213904" defTabSz="605150" eaLnBrk="1" fontAlgn="auto" hangingPunct="1">
              <a:lnSpc>
                <a:spcPct val="126299"/>
              </a:lnSpc>
              <a:spcBef>
                <a:spcPts val="0"/>
              </a:spcBef>
              <a:spcAft>
                <a:spcPts val="0"/>
              </a:spcAft>
            </a:pPr>
            <a:r>
              <a:rPr sz="960" b="1" u="sng" kern="0" dirty="0">
                <a:solidFill>
                  <a:srgbClr val="00A2FF"/>
                </a:solidFill>
                <a:uFill>
                  <a:solidFill>
                    <a:srgbClr val="00A2FF"/>
                  </a:solidFill>
                </a:uFill>
                <a:latin typeface="Arial"/>
                <a:cs typeface="Arial"/>
              </a:rPr>
              <a:t>Bioinformatics</a:t>
            </a:r>
            <a:r>
              <a:rPr sz="960" b="1" u="sng" kern="0" spc="13" dirty="0">
                <a:solidFill>
                  <a:srgbClr val="00A2FF"/>
                </a:solidFill>
                <a:uFill>
                  <a:solidFill>
                    <a:srgbClr val="00A2FF"/>
                  </a:solidFill>
                </a:uFill>
                <a:latin typeface="Arial"/>
                <a:cs typeface="Arial"/>
              </a:rPr>
              <a:t> </a:t>
            </a:r>
            <a:r>
              <a:rPr sz="960" b="1" u="sng" kern="0" dirty="0">
                <a:solidFill>
                  <a:srgbClr val="00A2FF"/>
                </a:solidFill>
                <a:uFill>
                  <a:solidFill>
                    <a:srgbClr val="00A2FF"/>
                  </a:solidFill>
                </a:uFill>
                <a:latin typeface="Arial"/>
                <a:cs typeface="Arial"/>
              </a:rPr>
              <a:t>Data</a:t>
            </a:r>
            <a:r>
              <a:rPr sz="960" b="1" u="sng" kern="0" spc="17" dirty="0">
                <a:solidFill>
                  <a:srgbClr val="00A2FF"/>
                </a:solidFill>
                <a:uFill>
                  <a:solidFill>
                    <a:srgbClr val="00A2FF"/>
                  </a:solidFill>
                </a:uFill>
                <a:latin typeface="Arial"/>
                <a:cs typeface="Arial"/>
              </a:rPr>
              <a:t> </a:t>
            </a:r>
            <a:r>
              <a:rPr sz="960" b="1" u="sng" kern="0" dirty="0">
                <a:solidFill>
                  <a:srgbClr val="00A2FF"/>
                </a:solidFill>
                <a:uFill>
                  <a:solidFill>
                    <a:srgbClr val="00A2FF"/>
                  </a:solidFill>
                </a:uFill>
                <a:latin typeface="Arial"/>
                <a:cs typeface="Arial"/>
              </a:rPr>
              <a:t>Center</a:t>
            </a:r>
            <a:r>
              <a:rPr sz="960" b="1" kern="0" spc="17" dirty="0">
                <a:solidFill>
                  <a:srgbClr val="00A2FF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00A2FF"/>
                </a:solidFill>
                <a:latin typeface="Arial"/>
                <a:cs typeface="Arial"/>
              </a:rPr>
              <a:t>-</a:t>
            </a:r>
            <a:r>
              <a:rPr sz="960" b="1" kern="0" spc="17" dirty="0">
                <a:solidFill>
                  <a:srgbClr val="00A2FF"/>
                </a:solidFill>
                <a:latin typeface="Arial"/>
                <a:cs typeface="Arial"/>
              </a:rPr>
              <a:t> </a:t>
            </a:r>
            <a:r>
              <a:rPr sz="960" b="1" kern="0" spc="-7" dirty="0">
                <a:solidFill>
                  <a:srgbClr val="00A2FF"/>
                </a:solidFill>
                <a:latin typeface="Arial"/>
                <a:cs typeface="Arial"/>
              </a:rPr>
              <a:t>Stanford </a:t>
            </a:r>
            <a:r>
              <a:rPr sz="960" b="1" u="sng" kern="0" dirty="0">
                <a:solidFill>
                  <a:srgbClr val="9437FF"/>
                </a:solidFill>
                <a:uFill>
                  <a:solidFill>
                    <a:srgbClr val="9437FF"/>
                  </a:solidFill>
                </a:uFill>
                <a:latin typeface="Arial"/>
                <a:cs typeface="Arial"/>
              </a:rPr>
              <a:t>Chemical</a:t>
            </a:r>
            <a:r>
              <a:rPr sz="960" b="1" u="sng" kern="0" spc="-23" dirty="0">
                <a:solidFill>
                  <a:srgbClr val="9437FF"/>
                </a:solidFill>
                <a:uFill>
                  <a:solidFill>
                    <a:srgbClr val="9437FF"/>
                  </a:solidFill>
                </a:uFill>
                <a:latin typeface="Arial"/>
                <a:cs typeface="Arial"/>
              </a:rPr>
              <a:t> </a:t>
            </a:r>
            <a:r>
              <a:rPr sz="960" b="1" u="sng" kern="0" dirty="0">
                <a:solidFill>
                  <a:srgbClr val="9437FF"/>
                </a:solidFill>
                <a:uFill>
                  <a:solidFill>
                    <a:srgbClr val="9437FF"/>
                  </a:solidFill>
                </a:uFill>
                <a:latin typeface="Arial"/>
                <a:cs typeface="Arial"/>
              </a:rPr>
              <a:t>Analysis</a:t>
            </a:r>
            <a:r>
              <a:rPr sz="960" b="1" u="sng" kern="0" spc="20" dirty="0">
                <a:solidFill>
                  <a:srgbClr val="9437FF"/>
                </a:solidFill>
                <a:uFill>
                  <a:solidFill>
                    <a:srgbClr val="9437FF"/>
                  </a:solidFill>
                </a:uFill>
                <a:latin typeface="Arial"/>
                <a:cs typeface="Arial"/>
              </a:rPr>
              <a:t> </a:t>
            </a:r>
            <a:r>
              <a:rPr sz="960" b="1" u="sng" kern="0" dirty="0">
                <a:solidFill>
                  <a:srgbClr val="9437FF"/>
                </a:solidFill>
                <a:uFill>
                  <a:solidFill>
                    <a:srgbClr val="9437FF"/>
                  </a:solidFill>
                </a:uFill>
                <a:latin typeface="Arial"/>
                <a:cs typeface="Arial"/>
              </a:rPr>
              <a:t>Sites</a:t>
            </a:r>
            <a:r>
              <a:rPr sz="960" b="1" kern="0" spc="2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9437FF"/>
                </a:solidFill>
                <a:latin typeface="Arial"/>
                <a:cs typeface="Arial"/>
              </a:rPr>
              <a:t>-</a:t>
            </a:r>
            <a:r>
              <a:rPr sz="960" b="1" kern="0" spc="17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9437FF"/>
                </a:solidFill>
                <a:latin typeface="Arial"/>
                <a:cs typeface="Arial"/>
              </a:rPr>
              <a:t>Broad,</a:t>
            </a:r>
            <a:r>
              <a:rPr sz="960" b="1" kern="0" spc="2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9437FF"/>
                </a:solidFill>
                <a:latin typeface="Arial"/>
                <a:cs typeface="Arial"/>
              </a:rPr>
              <a:t>Duke,</a:t>
            </a:r>
            <a:r>
              <a:rPr sz="960" b="1" kern="0" spc="17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960" b="1" kern="0" spc="-7" dirty="0">
                <a:solidFill>
                  <a:srgbClr val="9437FF"/>
                </a:solidFill>
                <a:latin typeface="Arial"/>
                <a:cs typeface="Arial"/>
              </a:rPr>
              <a:t>Emory,</a:t>
            </a:r>
            <a:endParaRPr sz="96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8405" marR="3362" defTabSz="605150" eaLnBrk="1" fontAlgn="auto" hangingPunct="1">
              <a:lnSpc>
                <a:spcPct val="126299"/>
              </a:lnSpc>
              <a:spcBef>
                <a:spcPts val="0"/>
              </a:spcBef>
              <a:spcAft>
                <a:spcPts val="0"/>
              </a:spcAft>
            </a:pPr>
            <a:r>
              <a:rPr sz="960" b="1" kern="0" dirty="0">
                <a:solidFill>
                  <a:srgbClr val="9437FF"/>
                </a:solidFill>
                <a:latin typeface="Arial"/>
                <a:cs typeface="Arial"/>
              </a:rPr>
              <a:t>Georgia</a:t>
            </a:r>
            <a:r>
              <a:rPr sz="960" b="1" kern="0" spc="17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9437FF"/>
                </a:solidFill>
                <a:latin typeface="Arial"/>
                <a:cs typeface="Arial"/>
              </a:rPr>
              <a:t>Tech,</a:t>
            </a:r>
            <a:r>
              <a:rPr sz="960" b="1" kern="0" spc="17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9437FF"/>
                </a:solidFill>
                <a:latin typeface="Arial"/>
                <a:cs typeface="Arial"/>
              </a:rPr>
              <a:t>Mayo</a:t>
            </a:r>
            <a:r>
              <a:rPr sz="960" b="1" kern="0" spc="17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9437FF"/>
                </a:solidFill>
                <a:latin typeface="Arial"/>
                <a:cs typeface="Arial"/>
              </a:rPr>
              <a:t>Clinic,</a:t>
            </a:r>
            <a:r>
              <a:rPr sz="960" b="1" kern="0" spc="2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9437FF"/>
                </a:solidFill>
                <a:latin typeface="Arial"/>
                <a:cs typeface="Arial"/>
              </a:rPr>
              <a:t>Michigan,</a:t>
            </a:r>
            <a:r>
              <a:rPr sz="960" b="1" kern="0" spc="17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9437FF"/>
                </a:solidFill>
                <a:latin typeface="Arial"/>
                <a:cs typeface="Arial"/>
              </a:rPr>
              <a:t>Mount</a:t>
            </a:r>
            <a:r>
              <a:rPr sz="960" b="1" kern="0" spc="17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960" b="1" kern="0" spc="-7" dirty="0">
                <a:solidFill>
                  <a:srgbClr val="9437FF"/>
                </a:solidFill>
                <a:latin typeface="Arial"/>
                <a:cs typeface="Arial"/>
              </a:rPr>
              <a:t>Sinai, </a:t>
            </a:r>
            <a:r>
              <a:rPr sz="960" b="1" kern="0" dirty="0">
                <a:solidFill>
                  <a:srgbClr val="9437FF"/>
                </a:solidFill>
                <a:latin typeface="Arial"/>
                <a:cs typeface="Arial"/>
              </a:rPr>
              <a:t>Stanford,</a:t>
            </a:r>
            <a:r>
              <a:rPr sz="960" b="1" kern="0" spc="3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9437FF"/>
                </a:solidFill>
                <a:latin typeface="Arial"/>
                <a:cs typeface="Arial"/>
              </a:rPr>
              <a:t>Pacific</a:t>
            </a:r>
            <a:r>
              <a:rPr sz="960" b="1" kern="0" spc="3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9437FF"/>
                </a:solidFill>
                <a:latin typeface="Arial"/>
                <a:cs typeface="Arial"/>
              </a:rPr>
              <a:t>Northwest</a:t>
            </a:r>
            <a:r>
              <a:rPr sz="960" b="1" kern="0" spc="3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9437FF"/>
                </a:solidFill>
                <a:latin typeface="Arial"/>
                <a:cs typeface="Arial"/>
              </a:rPr>
              <a:t>National</a:t>
            </a:r>
            <a:r>
              <a:rPr sz="960" b="1" kern="0" spc="3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960" b="1" kern="0" spc="-17" dirty="0">
                <a:solidFill>
                  <a:srgbClr val="9437FF"/>
                </a:solidFill>
                <a:latin typeface="Arial"/>
                <a:cs typeface="Arial"/>
              </a:rPr>
              <a:t>Lab</a:t>
            </a:r>
            <a:endParaRPr sz="96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8405" marR="357627" defTabSz="605150" eaLnBrk="1" fontAlgn="auto" hangingPunct="1">
              <a:lnSpc>
                <a:spcPct val="126299"/>
              </a:lnSpc>
              <a:spcBef>
                <a:spcPts val="0"/>
              </a:spcBef>
              <a:spcAft>
                <a:spcPts val="0"/>
              </a:spcAft>
            </a:pPr>
            <a:r>
              <a:rPr sz="960" b="1" u="sng" kern="0" dirty="0">
                <a:solidFill>
                  <a:srgbClr val="1DB101"/>
                </a:solidFill>
                <a:uFill>
                  <a:solidFill>
                    <a:srgbClr val="1DB101"/>
                  </a:solidFill>
                </a:uFill>
                <a:latin typeface="Arial"/>
                <a:cs typeface="Arial"/>
              </a:rPr>
              <a:t>Animal</a:t>
            </a:r>
            <a:r>
              <a:rPr sz="960" b="1" u="sng" kern="0" spc="20" dirty="0">
                <a:solidFill>
                  <a:srgbClr val="1DB101"/>
                </a:solidFill>
                <a:uFill>
                  <a:solidFill>
                    <a:srgbClr val="1DB101"/>
                  </a:solidFill>
                </a:uFill>
                <a:latin typeface="Arial"/>
                <a:cs typeface="Arial"/>
              </a:rPr>
              <a:t> </a:t>
            </a:r>
            <a:r>
              <a:rPr sz="960" b="1" u="sng" kern="0" dirty="0">
                <a:solidFill>
                  <a:srgbClr val="1DB101"/>
                </a:solidFill>
                <a:uFill>
                  <a:solidFill>
                    <a:srgbClr val="1DB101"/>
                  </a:solidFill>
                </a:uFill>
                <a:latin typeface="Arial"/>
                <a:cs typeface="Arial"/>
              </a:rPr>
              <a:t>Sites</a:t>
            </a:r>
            <a:r>
              <a:rPr sz="960" b="1" kern="0" spc="23" dirty="0">
                <a:solidFill>
                  <a:srgbClr val="1DB101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1DB101"/>
                </a:solidFill>
                <a:latin typeface="Arial"/>
                <a:cs typeface="Arial"/>
              </a:rPr>
              <a:t>-</a:t>
            </a:r>
            <a:r>
              <a:rPr sz="960" b="1" kern="0" spc="23" dirty="0">
                <a:solidFill>
                  <a:srgbClr val="1DB101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1DB101"/>
                </a:solidFill>
                <a:latin typeface="Arial"/>
                <a:cs typeface="Arial"/>
              </a:rPr>
              <a:t>Iowa,</a:t>
            </a:r>
            <a:r>
              <a:rPr sz="960" b="1" kern="0" spc="23" dirty="0">
                <a:solidFill>
                  <a:srgbClr val="1DB101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1DB101"/>
                </a:solidFill>
                <a:latin typeface="Arial"/>
                <a:cs typeface="Arial"/>
              </a:rPr>
              <a:t>Florida,</a:t>
            </a:r>
            <a:r>
              <a:rPr sz="960" b="1" kern="0" spc="23" dirty="0">
                <a:solidFill>
                  <a:srgbClr val="1DB101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1DB101"/>
                </a:solidFill>
                <a:latin typeface="Arial"/>
                <a:cs typeface="Arial"/>
              </a:rPr>
              <a:t>Harvard,</a:t>
            </a:r>
            <a:r>
              <a:rPr sz="960" b="1" kern="0" spc="23" dirty="0">
                <a:solidFill>
                  <a:srgbClr val="1DB101"/>
                </a:solidFill>
                <a:latin typeface="Arial"/>
                <a:cs typeface="Arial"/>
              </a:rPr>
              <a:t> </a:t>
            </a:r>
            <a:r>
              <a:rPr sz="960" b="1" kern="0" spc="-7" dirty="0">
                <a:solidFill>
                  <a:srgbClr val="1DB101"/>
                </a:solidFill>
                <a:latin typeface="Arial"/>
                <a:cs typeface="Arial"/>
              </a:rPr>
              <a:t>UCLA, </a:t>
            </a:r>
            <a:r>
              <a:rPr sz="960" b="1" kern="0" dirty="0">
                <a:solidFill>
                  <a:srgbClr val="1DB101"/>
                </a:solidFill>
                <a:latin typeface="Arial"/>
                <a:cs typeface="Arial"/>
              </a:rPr>
              <a:t>Virginia,</a:t>
            </a:r>
            <a:r>
              <a:rPr sz="960" b="1" kern="0" spc="7" dirty="0">
                <a:solidFill>
                  <a:srgbClr val="1DB101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1DB101"/>
                </a:solidFill>
                <a:latin typeface="Arial"/>
                <a:cs typeface="Arial"/>
              </a:rPr>
              <a:t>Kansas</a:t>
            </a:r>
            <a:r>
              <a:rPr sz="960" b="1" kern="0" spc="7" dirty="0">
                <a:solidFill>
                  <a:srgbClr val="1DB101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1DB101"/>
                </a:solidFill>
                <a:latin typeface="Arial"/>
                <a:cs typeface="Arial"/>
              </a:rPr>
              <a:t>Med</a:t>
            </a:r>
            <a:r>
              <a:rPr sz="960" b="1" kern="0" spc="7" dirty="0">
                <a:solidFill>
                  <a:srgbClr val="1DB101"/>
                </a:solidFill>
                <a:latin typeface="Arial"/>
                <a:cs typeface="Arial"/>
              </a:rPr>
              <a:t> </a:t>
            </a:r>
            <a:r>
              <a:rPr sz="960" b="1" kern="0" dirty="0">
                <a:solidFill>
                  <a:srgbClr val="1DB101"/>
                </a:solidFill>
                <a:latin typeface="Arial"/>
                <a:cs typeface="Arial"/>
              </a:rPr>
              <a:t>Center,</a:t>
            </a:r>
            <a:r>
              <a:rPr sz="960" b="1" kern="0" spc="7" dirty="0">
                <a:solidFill>
                  <a:srgbClr val="1DB101"/>
                </a:solidFill>
                <a:latin typeface="Arial"/>
                <a:cs typeface="Arial"/>
              </a:rPr>
              <a:t> </a:t>
            </a:r>
            <a:r>
              <a:rPr sz="960" b="1" kern="0" spc="-7" dirty="0">
                <a:solidFill>
                  <a:srgbClr val="1DB101"/>
                </a:solidFill>
                <a:latin typeface="Arial"/>
                <a:cs typeface="Arial"/>
              </a:rPr>
              <a:t>Missouri</a:t>
            </a:r>
            <a:endParaRPr sz="96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19760" y="197042"/>
            <a:ext cx="2382231" cy="401853"/>
          </a:xfrm>
          <a:prstGeom prst="rect">
            <a:avLst/>
          </a:prstGeom>
        </p:spPr>
        <p:txBody>
          <a:bodyPr vert="horz" wrap="square" lIns="0" tIns="9664" rIns="0" bIns="0" rtlCol="0">
            <a:spAutoFit/>
          </a:bodyPr>
          <a:lstStyle/>
          <a:p>
            <a:pPr marL="8405">
              <a:spcBef>
                <a:spcPts val="75"/>
              </a:spcBef>
            </a:pPr>
            <a:r>
              <a:rPr sz="2548" spc="-46" dirty="0"/>
              <a:t>MoTrPAC</a:t>
            </a:r>
            <a:r>
              <a:rPr sz="2548" spc="-106" dirty="0"/>
              <a:t> </a:t>
            </a:r>
            <a:r>
              <a:rPr sz="2548" spc="-43" dirty="0"/>
              <a:t>Team</a:t>
            </a:r>
            <a:endParaRPr sz="2548"/>
          </a:p>
        </p:txBody>
      </p:sp>
      <p:grpSp>
        <p:nvGrpSpPr>
          <p:cNvPr id="5" name="object 5"/>
          <p:cNvGrpSpPr/>
          <p:nvPr/>
        </p:nvGrpSpPr>
        <p:grpSpPr>
          <a:xfrm>
            <a:off x="2076499" y="726639"/>
            <a:ext cx="4991380" cy="2673023"/>
            <a:chOff x="1258220" y="1098032"/>
            <a:chExt cx="7542530" cy="40392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8044" y="1107859"/>
              <a:ext cx="7522311" cy="401910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68043" y="1107855"/>
              <a:ext cx="7522845" cy="4019550"/>
            </a:xfrm>
            <a:custGeom>
              <a:avLst/>
              <a:gdLst/>
              <a:ahLst/>
              <a:cxnLst/>
              <a:rect l="l" t="t" r="r" b="b"/>
              <a:pathLst>
                <a:path w="7522845" h="4019550">
                  <a:moveTo>
                    <a:pt x="0" y="0"/>
                  </a:moveTo>
                  <a:lnTo>
                    <a:pt x="0" y="4018998"/>
                  </a:lnTo>
                  <a:lnTo>
                    <a:pt x="7522308" y="4018998"/>
                  </a:lnTo>
                  <a:lnTo>
                    <a:pt x="7522308" y="0"/>
                  </a:lnTo>
                  <a:lnTo>
                    <a:pt x="0" y="0"/>
                  </a:lnTo>
                  <a:close/>
                </a:path>
              </a:pathLst>
            </a:custGeom>
            <a:ln w="196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60515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191" kern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Reunion Slides</a:t>
            </a:r>
          </a:p>
        </p:txBody>
      </p:sp>
    </p:spTree>
    <p:extLst>
      <p:ext uri="{BB962C8B-B14F-4D97-AF65-F5344CB8AC3E}">
        <p14:creationId xmlns:p14="http://schemas.microsoft.com/office/powerpoint/2010/main" val="253080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nse of Stru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81" y="205979"/>
            <a:ext cx="3171825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1287" y="807601"/>
            <a:ext cx="27109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Read this Book:</a:t>
            </a:r>
          </a:p>
          <a:p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b="1" i="1" dirty="0">
                <a:solidFill>
                  <a:srgbClr val="FFFFFF"/>
                </a:solidFill>
              </a:rPr>
              <a:t>The Sense of Structure</a:t>
            </a:r>
          </a:p>
          <a:p>
            <a:endParaRPr lang="en-US" sz="1800" b="1" i="1" dirty="0">
              <a:solidFill>
                <a:srgbClr val="FFFFFF"/>
              </a:solidFill>
            </a:endParaRPr>
          </a:p>
          <a:p>
            <a:r>
              <a:rPr lang="en-US" sz="1800" dirty="0">
                <a:solidFill>
                  <a:srgbClr val="FFFFFF"/>
                </a:solidFill>
              </a:rPr>
              <a:t>George D. </a:t>
            </a:r>
            <a:r>
              <a:rPr lang="en-US" sz="1800" dirty="0" err="1">
                <a:solidFill>
                  <a:srgbClr val="FFFFFF"/>
                </a:solidFill>
              </a:rPr>
              <a:t>Gopen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2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Reunion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STRRIDE I participants that finished intervention period—drop-outs not invited back.</a:t>
            </a:r>
          </a:p>
          <a:p>
            <a:r>
              <a:rPr lang="en-US" dirty="0"/>
              <a:t>10 years following completion invited back for CPX test, blood work, assessment of BP, lipids, FBG, FI, waist circumference and weight, PA in last three months.</a:t>
            </a:r>
          </a:p>
          <a:p>
            <a:r>
              <a:rPr lang="en-US" dirty="0"/>
              <a:t>Comparisons made to pre-intervention assessments.</a:t>
            </a:r>
          </a:p>
        </p:txBody>
      </p:sp>
    </p:spTree>
    <p:extLst>
      <p:ext uri="{BB962C8B-B14F-4D97-AF65-F5344CB8AC3E}">
        <p14:creationId xmlns:p14="http://schemas.microsoft.com/office/powerpoint/2010/main" val="2232613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5978"/>
            <a:ext cx="6172200" cy="594122"/>
          </a:xfrm>
        </p:spPr>
        <p:txBody>
          <a:bodyPr>
            <a:normAutofit fontScale="90000"/>
          </a:bodyPr>
          <a:lstStyle/>
          <a:p>
            <a:r>
              <a:rPr lang="en-US" dirty="0"/>
              <a:t>Reunion Results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133940"/>
              </p:ext>
            </p:extLst>
          </p:nvPr>
        </p:nvGraphicFramePr>
        <p:xfrm>
          <a:off x="1428751" y="971550"/>
          <a:ext cx="3007616" cy="187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846280" y="2514598"/>
            <a:ext cx="2695829" cy="369332"/>
            <a:chOff x="937706" y="3505200"/>
            <a:chExt cx="3594439" cy="492443"/>
          </a:xfrm>
        </p:grpSpPr>
        <p:sp>
          <p:nvSpPr>
            <p:cNvPr id="16" name="TextBox 15"/>
            <p:cNvSpPr txBox="1"/>
            <p:nvPr/>
          </p:nvSpPr>
          <p:spPr>
            <a:xfrm>
              <a:off x="1609679" y="3505200"/>
              <a:ext cx="1066960" cy="4924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  <a:cs typeface="+mn-cs"/>
                </a:rPr>
                <a:t>Low Amount</a:t>
              </a:r>
            </a:p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  <a:cs typeface="+mn-cs"/>
                </a:rPr>
                <a:t>Moderate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37706" y="3581400"/>
              <a:ext cx="752771" cy="3077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  <a:cs typeface="+mn-cs"/>
                </a:rPr>
                <a:t>Inactive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00279" y="3505200"/>
              <a:ext cx="1066960" cy="4924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  <a:cs typeface="+mn-cs"/>
                </a:rPr>
                <a:t>Low Amount</a:t>
              </a:r>
            </a:p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  <a:cs typeface="+mn-cs"/>
                </a:rPr>
                <a:t>Vigorous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37400" y="3505200"/>
              <a:ext cx="1094745" cy="4924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  <a:cs typeface="+mn-cs"/>
                </a:rPr>
                <a:t>High Amount</a:t>
              </a:r>
            </a:p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  <a:cs typeface="+mn-cs"/>
                </a:rPr>
                <a:t>Vigorous</a:t>
              </a:r>
            </a:p>
          </p:txBody>
        </p:sp>
      </p:grp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633015"/>
              </p:ext>
            </p:extLst>
          </p:nvPr>
        </p:nvGraphicFramePr>
        <p:xfrm>
          <a:off x="4489420" y="938737"/>
          <a:ext cx="3031195" cy="2002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4890991" y="2571748"/>
            <a:ext cx="2695829" cy="369332"/>
            <a:chOff x="937706" y="3505200"/>
            <a:chExt cx="3594439" cy="492443"/>
          </a:xfrm>
        </p:grpSpPr>
        <p:sp>
          <p:nvSpPr>
            <p:cNvPr id="23" name="TextBox 22"/>
            <p:cNvSpPr txBox="1"/>
            <p:nvPr/>
          </p:nvSpPr>
          <p:spPr>
            <a:xfrm>
              <a:off x="1609679" y="3505200"/>
              <a:ext cx="1066960" cy="4924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  <a:cs typeface="+mn-cs"/>
                </a:rPr>
                <a:t>Low Amount</a:t>
              </a:r>
            </a:p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  <a:cs typeface="+mn-cs"/>
                </a:rPr>
                <a:t>Moderate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37706" y="3581400"/>
              <a:ext cx="752771" cy="3077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  <a:cs typeface="+mn-cs"/>
                </a:rPr>
                <a:t>Inactive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00279" y="3505200"/>
              <a:ext cx="1066960" cy="4924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  <a:cs typeface="+mn-cs"/>
                </a:rPr>
                <a:t>Low Amount</a:t>
              </a:r>
            </a:p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  <a:cs typeface="+mn-cs"/>
                </a:rPr>
                <a:t>Vigorous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37400" y="3505200"/>
              <a:ext cx="1094745" cy="4924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  <a:cs typeface="+mn-cs"/>
                </a:rPr>
                <a:t>High Amount</a:t>
              </a:r>
            </a:p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  <a:cs typeface="+mn-cs"/>
                </a:rPr>
                <a:t>Vigorous</a:t>
              </a:r>
            </a:p>
          </p:txBody>
        </p:sp>
      </p:grpSp>
      <p:graphicFrame>
        <p:nvGraphicFramePr>
          <p:cNvPr id="27" name="Chart 26"/>
          <p:cNvGraphicFramePr>
            <a:graphicFrameLocks/>
          </p:cNvGraphicFramePr>
          <p:nvPr/>
        </p:nvGraphicFramePr>
        <p:xfrm>
          <a:off x="1371601" y="2914650"/>
          <a:ext cx="3179066" cy="18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1862041" y="4457698"/>
            <a:ext cx="2695829" cy="369332"/>
            <a:chOff x="937706" y="3505200"/>
            <a:chExt cx="3594439" cy="492443"/>
          </a:xfrm>
        </p:grpSpPr>
        <p:sp>
          <p:nvSpPr>
            <p:cNvPr id="29" name="TextBox 28"/>
            <p:cNvSpPr txBox="1"/>
            <p:nvPr/>
          </p:nvSpPr>
          <p:spPr>
            <a:xfrm>
              <a:off x="1609679" y="3505200"/>
              <a:ext cx="1066960" cy="4924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  <a:cs typeface="+mn-cs"/>
                </a:rPr>
                <a:t>Low Amount</a:t>
              </a:r>
            </a:p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  <a:cs typeface="+mn-cs"/>
                </a:rPr>
                <a:t>Moderate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37706" y="3581400"/>
              <a:ext cx="752771" cy="3077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  <a:cs typeface="+mn-cs"/>
                </a:rPr>
                <a:t>Inactive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00279" y="3505200"/>
              <a:ext cx="1066960" cy="4924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  <a:cs typeface="+mn-cs"/>
                </a:rPr>
                <a:t>Low Amount</a:t>
              </a:r>
            </a:p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  <a:cs typeface="+mn-cs"/>
                </a:rPr>
                <a:t>Vigorous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37400" y="3505200"/>
              <a:ext cx="1094745" cy="4924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  <a:cs typeface="+mn-cs"/>
                </a:rPr>
                <a:t>High Amount</a:t>
              </a:r>
            </a:p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  <a:cs typeface="+mn-cs"/>
                </a:rPr>
                <a:t>Vigorous</a:t>
              </a:r>
            </a:p>
          </p:txBody>
        </p:sp>
      </p:grpSp>
      <p:graphicFrame>
        <p:nvGraphicFramePr>
          <p:cNvPr id="33" name="Chart 32"/>
          <p:cNvGraphicFramePr>
            <a:graphicFrameLocks/>
          </p:cNvGraphicFramePr>
          <p:nvPr/>
        </p:nvGraphicFramePr>
        <p:xfrm>
          <a:off x="4629150" y="2914650"/>
          <a:ext cx="3018508" cy="2087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5119591" y="4625799"/>
            <a:ext cx="2695829" cy="369332"/>
            <a:chOff x="937706" y="3505200"/>
            <a:chExt cx="3594439" cy="492443"/>
          </a:xfrm>
        </p:grpSpPr>
        <p:sp>
          <p:nvSpPr>
            <p:cNvPr id="35" name="TextBox 34"/>
            <p:cNvSpPr txBox="1"/>
            <p:nvPr/>
          </p:nvSpPr>
          <p:spPr>
            <a:xfrm>
              <a:off x="1609679" y="3505200"/>
              <a:ext cx="1066960" cy="4924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  <a:cs typeface="+mn-cs"/>
                </a:rPr>
                <a:t>Low Amount</a:t>
              </a:r>
            </a:p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  <a:cs typeface="+mn-cs"/>
                </a:rPr>
                <a:t>Moderate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37706" y="3581400"/>
              <a:ext cx="752771" cy="3077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  <a:cs typeface="+mn-cs"/>
                </a:rPr>
                <a:t>Inactive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00279" y="3505200"/>
              <a:ext cx="1066960" cy="4924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  <a:cs typeface="+mn-cs"/>
                </a:rPr>
                <a:t>Low Amount</a:t>
              </a:r>
            </a:p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  <a:cs typeface="+mn-cs"/>
                </a:rPr>
                <a:t>Vigorous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37400" y="3505200"/>
              <a:ext cx="1094745" cy="4924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  <a:cs typeface="+mn-cs"/>
                </a:rPr>
                <a:t>High Amount</a:t>
              </a:r>
            </a:p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Calibri"/>
                  <a:cs typeface="+mn-cs"/>
                </a:rPr>
                <a:t>Vigorous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9637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VO</a:t>
            </a:r>
            <a:r>
              <a:rPr lang="en-US" baseline="-25000" dirty="0"/>
              <a:t>2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762334"/>
              </p:ext>
            </p:extLst>
          </p:nvPr>
        </p:nvGraphicFramePr>
        <p:xfrm>
          <a:off x="860156" y="1097243"/>
          <a:ext cx="6797944" cy="352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040853" y="3906643"/>
            <a:ext cx="5530068" cy="570720"/>
            <a:chOff x="1813104" y="5699567"/>
            <a:chExt cx="6749747" cy="760960"/>
          </a:xfrm>
          <a:solidFill>
            <a:schemeClr val="bg1"/>
          </a:solidFill>
        </p:grpSpPr>
        <p:sp>
          <p:nvSpPr>
            <p:cNvPr id="5" name="TextBox 4"/>
            <p:cNvSpPr txBox="1"/>
            <p:nvPr/>
          </p:nvSpPr>
          <p:spPr>
            <a:xfrm>
              <a:off x="3218936" y="5699567"/>
              <a:ext cx="1791825" cy="73866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black"/>
                  </a:solidFill>
                  <a:highlight>
                    <a:srgbClr val="FFFFFF"/>
                  </a:highlight>
                  <a:latin typeface="Calibri"/>
                  <a:cs typeface="+mn-cs"/>
                </a:rPr>
                <a:t>Low Amount</a:t>
              </a:r>
            </a:p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black"/>
                  </a:solidFill>
                  <a:highlight>
                    <a:srgbClr val="FFFFFF"/>
                  </a:highlight>
                  <a:latin typeface="Calibri"/>
                  <a:cs typeface="+mn-cs"/>
                </a:rPr>
                <a:t>Moderate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13104" y="5715903"/>
              <a:ext cx="992127" cy="43088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black"/>
                  </a:solidFill>
                  <a:highlight>
                    <a:srgbClr val="FFFFFF"/>
                  </a:highlight>
                  <a:latin typeface="Calibri"/>
                  <a:cs typeface="+mn-cs"/>
                </a:rPr>
                <a:t>Inactive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10760" y="5715903"/>
              <a:ext cx="1693027" cy="73866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black"/>
                  </a:solidFill>
                  <a:highlight>
                    <a:srgbClr val="FFFFFF"/>
                  </a:highlight>
                  <a:latin typeface="Calibri"/>
                  <a:cs typeface="+mn-cs"/>
                </a:rPr>
                <a:t>Low Amount</a:t>
              </a:r>
            </a:p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black"/>
                  </a:solidFill>
                  <a:highlight>
                    <a:srgbClr val="FFFFFF"/>
                  </a:highlight>
                  <a:latin typeface="Calibri"/>
                  <a:cs typeface="+mn-cs"/>
                </a:rPr>
                <a:t>Vigorous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69824" y="5721863"/>
              <a:ext cx="1693027" cy="73866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black"/>
                  </a:solidFill>
                  <a:highlight>
                    <a:srgbClr val="FFFFFF"/>
                  </a:highlight>
                  <a:latin typeface="Calibri"/>
                  <a:cs typeface="+mn-cs"/>
                </a:rPr>
                <a:t>High Amount</a:t>
              </a:r>
            </a:p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black"/>
                  </a:solidFill>
                  <a:highlight>
                    <a:srgbClr val="FFFFFF"/>
                  </a:highlight>
                  <a:latin typeface="Calibri"/>
                  <a:cs typeface="+mn-cs"/>
                </a:rPr>
                <a:t>Vigorous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0498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120917"/>
              </p:ext>
            </p:extLst>
          </p:nvPr>
        </p:nvGraphicFramePr>
        <p:xfrm>
          <a:off x="1092631" y="1026607"/>
          <a:ext cx="6673506" cy="3611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555" y="169357"/>
            <a:ext cx="6172200" cy="681043"/>
          </a:xfrm>
        </p:spPr>
        <p:txBody>
          <a:bodyPr/>
          <a:lstStyle/>
          <a:p>
            <a:r>
              <a:rPr lang="en-US" dirty="0"/>
              <a:t>Mean Arterial BP</a:t>
            </a:r>
            <a:endParaRPr lang="en-US" baseline="-25000" dirty="0"/>
          </a:p>
        </p:txBody>
      </p:sp>
      <p:grpSp>
        <p:nvGrpSpPr>
          <p:cNvPr id="9" name="Group 8"/>
          <p:cNvGrpSpPr/>
          <p:nvPr/>
        </p:nvGrpSpPr>
        <p:grpSpPr>
          <a:xfrm>
            <a:off x="2115518" y="3984138"/>
            <a:ext cx="5788617" cy="580849"/>
            <a:chOff x="1767267" y="5699567"/>
            <a:chExt cx="6913821" cy="774464"/>
          </a:xfrm>
          <a:solidFill>
            <a:schemeClr val="bg1"/>
          </a:solidFill>
        </p:grpSpPr>
        <p:sp>
          <p:nvSpPr>
            <p:cNvPr id="5" name="TextBox 4"/>
            <p:cNvSpPr txBox="1"/>
            <p:nvPr/>
          </p:nvSpPr>
          <p:spPr>
            <a:xfrm>
              <a:off x="3211117" y="5699567"/>
              <a:ext cx="1729877" cy="73866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black"/>
                  </a:solidFill>
                  <a:latin typeface="Calibri"/>
                  <a:cs typeface="+mn-cs"/>
                </a:rPr>
                <a:t>Low Amount</a:t>
              </a:r>
            </a:p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black"/>
                  </a:solidFill>
                  <a:latin typeface="Calibri"/>
                  <a:cs typeface="+mn-cs"/>
                </a:rPr>
                <a:t>Moderate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67267" y="5715903"/>
              <a:ext cx="1083801" cy="4308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black"/>
                  </a:solidFill>
                  <a:latin typeface="Calibri"/>
                  <a:cs typeface="+mn-cs"/>
                </a:rPr>
                <a:t>Inactive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40995" y="5715903"/>
              <a:ext cx="1830753" cy="73866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black"/>
                  </a:solidFill>
                  <a:latin typeface="Calibri"/>
                  <a:cs typeface="+mn-cs"/>
                </a:rPr>
                <a:t>Low Amount</a:t>
              </a:r>
            </a:p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black"/>
                  </a:solidFill>
                  <a:latin typeface="Calibri"/>
                  <a:cs typeface="+mn-cs"/>
                </a:rPr>
                <a:t>Vigorous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71746" y="5735368"/>
              <a:ext cx="1909342" cy="73866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black"/>
                  </a:solidFill>
                  <a:latin typeface="Calibri"/>
                  <a:cs typeface="+mn-cs"/>
                </a:rPr>
                <a:t>High Amount</a:t>
              </a:r>
            </a:p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black"/>
                  </a:solidFill>
                  <a:latin typeface="Calibri"/>
                  <a:cs typeface="+mn-cs"/>
                </a:rPr>
                <a:t>Vigorous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191376" y="490537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697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555" y="169357"/>
            <a:ext cx="6172200" cy="681043"/>
          </a:xfrm>
        </p:spPr>
        <p:txBody>
          <a:bodyPr/>
          <a:lstStyle/>
          <a:p>
            <a:r>
              <a:rPr lang="en-US" dirty="0"/>
              <a:t>Fasting Plasma Insulin</a:t>
            </a:r>
            <a:endParaRPr lang="en-US" baseline="-250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197287"/>
              </p:ext>
            </p:extLst>
          </p:nvPr>
        </p:nvGraphicFramePr>
        <p:xfrm>
          <a:off x="1038386" y="1099851"/>
          <a:ext cx="6950990" cy="3537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193010" y="3984136"/>
            <a:ext cx="5726624" cy="570720"/>
            <a:chOff x="1767267" y="5699567"/>
            <a:chExt cx="6767210" cy="760959"/>
          </a:xfrm>
          <a:solidFill>
            <a:schemeClr val="bg1"/>
          </a:solidFill>
        </p:grpSpPr>
        <p:sp>
          <p:nvSpPr>
            <p:cNvPr id="5" name="TextBox 4"/>
            <p:cNvSpPr txBox="1"/>
            <p:nvPr/>
          </p:nvSpPr>
          <p:spPr>
            <a:xfrm>
              <a:off x="3246291" y="5699567"/>
              <a:ext cx="1694704" cy="73866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black"/>
                  </a:solidFill>
                  <a:latin typeface="Calibri"/>
                  <a:cs typeface="+mn-cs"/>
                </a:rPr>
                <a:t>Low Amount</a:t>
              </a:r>
            </a:p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black"/>
                  </a:solidFill>
                  <a:latin typeface="Calibri"/>
                  <a:cs typeface="+mn-cs"/>
                </a:rPr>
                <a:t>Moderate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67267" y="5715903"/>
              <a:ext cx="1083801" cy="4308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black"/>
                  </a:solidFill>
                  <a:latin typeface="Calibri"/>
                  <a:cs typeface="+mn-cs"/>
                </a:rPr>
                <a:t>Inactive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09020" y="5715903"/>
              <a:ext cx="1762729" cy="73866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black"/>
                  </a:solidFill>
                  <a:latin typeface="Calibri"/>
                  <a:cs typeface="+mn-cs"/>
                </a:rPr>
                <a:t>Low Amount</a:t>
              </a:r>
            </a:p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black"/>
                  </a:solidFill>
                  <a:latin typeface="Calibri"/>
                  <a:cs typeface="+mn-cs"/>
                </a:rPr>
                <a:t>Vigorous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71748" y="5721863"/>
              <a:ext cx="1762729" cy="73866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black"/>
                  </a:solidFill>
                  <a:latin typeface="Calibri"/>
                  <a:cs typeface="+mn-cs"/>
                </a:rPr>
                <a:t>High Amount</a:t>
              </a:r>
            </a:p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black"/>
                  </a:solidFill>
                  <a:latin typeface="Calibri"/>
                  <a:cs typeface="+mn-cs"/>
                </a:rPr>
                <a:t>Vigorous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20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555" y="169357"/>
            <a:ext cx="6172200" cy="681043"/>
          </a:xfrm>
        </p:spPr>
        <p:txBody>
          <a:bodyPr/>
          <a:lstStyle/>
          <a:p>
            <a:r>
              <a:rPr lang="en-US" dirty="0"/>
              <a:t>Minimal Waist</a:t>
            </a:r>
            <a:endParaRPr lang="en-US" baseline="-250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822732"/>
              </p:ext>
            </p:extLst>
          </p:nvPr>
        </p:nvGraphicFramePr>
        <p:xfrm>
          <a:off x="1046136" y="941109"/>
          <a:ext cx="6974237" cy="368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255004" y="3984136"/>
            <a:ext cx="5842862" cy="570720"/>
            <a:chOff x="1767267" y="5699567"/>
            <a:chExt cx="6767212" cy="760959"/>
          </a:xfrm>
          <a:solidFill>
            <a:schemeClr val="bg1"/>
          </a:solidFill>
        </p:grpSpPr>
        <p:sp>
          <p:nvSpPr>
            <p:cNvPr id="5" name="TextBox 4"/>
            <p:cNvSpPr txBox="1"/>
            <p:nvPr/>
          </p:nvSpPr>
          <p:spPr>
            <a:xfrm>
              <a:off x="3334058" y="5699567"/>
              <a:ext cx="1830753" cy="73866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black"/>
                  </a:solidFill>
                  <a:latin typeface="Calibri"/>
                  <a:cs typeface="+mn-cs"/>
                </a:rPr>
                <a:t>Low Amount</a:t>
              </a:r>
            </a:p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black"/>
                  </a:solidFill>
                  <a:latin typeface="Calibri"/>
                  <a:cs typeface="+mn-cs"/>
                </a:rPr>
                <a:t>Moderate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67267" y="5715903"/>
              <a:ext cx="1083801" cy="4308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black"/>
                  </a:solidFill>
                  <a:latin typeface="Calibri"/>
                  <a:cs typeface="+mn-cs"/>
                </a:rPr>
                <a:t>Inactive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64811" y="5715903"/>
              <a:ext cx="1606937" cy="73866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black"/>
                  </a:solidFill>
                  <a:latin typeface="Calibri"/>
                  <a:cs typeface="+mn-cs"/>
                </a:rPr>
                <a:t>Low Amount</a:t>
              </a:r>
            </a:p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black"/>
                  </a:solidFill>
                  <a:latin typeface="Calibri"/>
                  <a:cs typeface="+mn-cs"/>
                </a:rPr>
                <a:t>Vigorous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71749" y="5721863"/>
              <a:ext cx="1762730" cy="73866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black"/>
                  </a:solidFill>
                  <a:latin typeface="Calibri"/>
                  <a:cs typeface="+mn-cs"/>
                </a:rPr>
                <a:t>High Amount</a:t>
              </a:r>
            </a:p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black"/>
                  </a:solidFill>
                  <a:latin typeface="Calibri"/>
                  <a:cs typeface="+mn-cs"/>
                </a:rPr>
                <a:t>Vigorous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00630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Peak VO</a:t>
            </a:r>
            <a:r>
              <a:rPr lang="en-US" baseline="-25000" dirty="0"/>
              <a:t>2</a:t>
            </a:r>
          </a:p>
        </p:txBody>
      </p:sp>
      <p:pic>
        <p:nvPicPr>
          <p:cNvPr id="4" name="Picture 3" descr="STRRIDE Revised Peak VO2 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71" y="914401"/>
            <a:ext cx="630780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88" y="295467"/>
            <a:ext cx="5648090" cy="4419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629" y="4743082"/>
            <a:ext cx="1466850" cy="171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629" y="4914532"/>
            <a:ext cx="1476375" cy="1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556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899" y="205979"/>
            <a:ext cx="6172200" cy="857250"/>
          </a:xfrm>
        </p:spPr>
        <p:txBody>
          <a:bodyPr/>
          <a:lstStyle/>
          <a:p>
            <a:r>
              <a:rPr lang="en-US" dirty="0"/>
              <a:t>PA at 10 Years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1630630" y="952447"/>
          <a:ext cx="6027470" cy="39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0065" y="2742340"/>
            <a:ext cx="336130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prstClr val="black"/>
                </a:solidFill>
                <a:latin typeface="Calibri"/>
                <a:cs typeface="+mn-cs"/>
              </a:rPr>
              <a:t>Exercise Sessions/Week (Last 3 Months)</a:t>
            </a:r>
          </a:p>
        </p:txBody>
      </p:sp>
    </p:spTree>
    <p:extLst>
      <p:ext uri="{BB962C8B-B14F-4D97-AF65-F5344CB8AC3E}">
        <p14:creationId xmlns:p14="http://schemas.microsoft.com/office/powerpoint/2010/main" val="16254588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899" y="205979"/>
            <a:ext cx="6172200" cy="857250"/>
          </a:xfrm>
        </p:spPr>
        <p:txBody>
          <a:bodyPr/>
          <a:lstStyle/>
          <a:p>
            <a:r>
              <a:rPr lang="en-US" dirty="0"/>
              <a:t>PA at 10 Years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1630630" y="952447"/>
          <a:ext cx="6027470" cy="39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0065" y="2742340"/>
            <a:ext cx="336130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prstClr val="black"/>
                </a:solidFill>
                <a:latin typeface="Calibri"/>
                <a:cs typeface="+mn-cs"/>
              </a:rPr>
              <a:t>Exercise Sessions/Week (Last 3 Months)</a:t>
            </a:r>
          </a:p>
        </p:txBody>
      </p:sp>
      <p:sp>
        <p:nvSpPr>
          <p:cNvPr id="3" name="Left Brace 2"/>
          <p:cNvSpPr/>
          <p:nvPr/>
        </p:nvSpPr>
        <p:spPr>
          <a:xfrm rot="16200000" flipV="1">
            <a:off x="3912205" y="1245053"/>
            <a:ext cx="294807" cy="45795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Left Brace 5"/>
          <p:cNvSpPr/>
          <p:nvPr/>
        </p:nvSpPr>
        <p:spPr>
          <a:xfrm rot="16200000" flipV="1">
            <a:off x="4885293" y="964630"/>
            <a:ext cx="294807" cy="10206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1674" y="1664348"/>
            <a:ext cx="41549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No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32471" y="1674165"/>
            <a:ext cx="4417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800000"/>
                </a:solidFill>
                <a:latin typeface="Calibri"/>
                <a:cs typeface="+mn-cs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423544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34637" y="798076"/>
            <a:ext cx="27622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Read this Book:</a:t>
            </a:r>
          </a:p>
          <a:p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b="1" i="1" dirty="0">
                <a:solidFill>
                  <a:srgbClr val="FFFFFF"/>
                </a:solidFill>
              </a:rPr>
              <a:t>Thinking Fast and Slow</a:t>
            </a:r>
          </a:p>
          <a:p>
            <a:endParaRPr lang="en-US" sz="1800" b="1" i="1" dirty="0">
              <a:solidFill>
                <a:srgbClr val="FFFFFF"/>
              </a:solidFill>
            </a:endParaRPr>
          </a:p>
          <a:p>
            <a:r>
              <a:rPr lang="en-US" sz="1800" dirty="0">
                <a:solidFill>
                  <a:srgbClr val="FFFFFF"/>
                </a:solidFill>
              </a:rPr>
              <a:t>Daniel </a:t>
            </a:r>
            <a:r>
              <a:rPr lang="en-US" sz="1800" dirty="0" err="1">
                <a:solidFill>
                  <a:srgbClr val="FFFFFF"/>
                </a:solidFill>
              </a:rPr>
              <a:t>Kahneman</a:t>
            </a:r>
            <a:endParaRPr lang="en-US" sz="1800" dirty="0">
              <a:solidFill>
                <a:srgbClr val="FFFFFF"/>
              </a:solidFill>
            </a:endParaRPr>
          </a:p>
          <a:p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dirty="0">
                <a:solidFill>
                  <a:srgbClr val="FFFFFF"/>
                </a:solidFill>
              </a:rPr>
              <a:t>The grandfather of </a:t>
            </a:r>
          </a:p>
          <a:p>
            <a:r>
              <a:rPr lang="en-US" sz="1800" dirty="0">
                <a:solidFill>
                  <a:srgbClr val="FFFFFF"/>
                </a:solidFill>
              </a:rPr>
              <a:t>Behavioral Economics</a:t>
            </a:r>
          </a:p>
        </p:txBody>
      </p:sp>
      <p:pic>
        <p:nvPicPr>
          <p:cNvPr id="2" name="Picture 1" descr="Thinking Fast and Sl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81" y="148027"/>
            <a:ext cx="3263837" cy="486019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116723" y="4209017"/>
            <a:ext cx="1525991" cy="0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37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517922"/>
          </a:xfrm>
        </p:spPr>
        <p:txBody>
          <a:bodyPr>
            <a:normAutofit fontScale="90000"/>
          </a:bodyPr>
          <a:lstStyle/>
          <a:p>
            <a:r>
              <a:rPr lang="en-US" dirty="0"/>
              <a:t>Change MAP controlled PA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77633944"/>
              </p:ext>
            </p:extLst>
          </p:nvPr>
        </p:nvGraphicFramePr>
        <p:xfrm>
          <a:off x="1698672" y="749761"/>
          <a:ext cx="5959429" cy="3782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293422" y="2618340"/>
            <a:ext cx="35919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prstClr val="black"/>
                </a:solidFill>
                <a:latin typeface="Symbol" charset="2"/>
                <a:cs typeface="Symbol" charset="2"/>
              </a:rPr>
              <a:t>D</a:t>
            </a:r>
            <a:r>
              <a:rPr lang="en-US" sz="1500" b="1" dirty="0">
                <a:solidFill>
                  <a:prstClr val="black"/>
                </a:solidFill>
                <a:latin typeface="Calibri"/>
                <a:cs typeface="+mn-cs"/>
              </a:rPr>
              <a:t> MAP controlled for weekly PA Last 3 Mo.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492641" y="4510857"/>
            <a:ext cx="5075408" cy="561195"/>
            <a:chOff x="1767267" y="5712267"/>
            <a:chExt cx="6767210" cy="748259"/>
          </a:xfrm>
          <a:solidFill>
            <a:schemeClr val="bg1"/>
          </a:solidFill>
        </p:grpSpPr>
        <p:sp>
          <p:nvSpPr>
            <p:cNvPr id="8" name="TextBox 7"/>
            <p:cNvSpPr txBox="1"/>
            <p:nvPr/>
          </p:nvSpPr>
          <p:spPr>
            <a:xfrm>
              <a:off x="3334058" y="5712267"/>
              <a:ext cx="1606937" cy="73866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black"/>
                  </a:solidFill>
                  <a:latin typeface="Calibri"/>
                  <a:cs typeface="+mn-cs"/>
                </a:rPr>
                <a:t>Low Amount</a:t>
              </a:r>
            </a:p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black"/>
                  </a:solidFill>
                  <a:latin typeface="Calibri"/>
                  <a:cs typeface="+mn-cs"/>
                </a:rPr>
                <a:t>Moderate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67267" y="5715903"/>
              <a:ext cx="1083801" cy="4308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black"/>
                  </a:solidFill>
                  <a:latin typeface="Calibri"/>
                  <a:cs typeface="+mn-cs"/>
                </a:rPr>
                <a:t>Inactive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64811" y="5715903"/>
              <a:ext cx="1606937" cy="73866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black"/>
                  </a:solidFill>
                  <a:latin typeface="Calibri"/>
                  <a:cs typeface="+mn-cs"/>
                </a:rPr>
                <a:t>Low Amount</a:t>
              </a:r>
            </a:p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black"/>
                  </a:solidFill>
                  <a:latin typeface="Calibri"/>
                  <a:cs typeface="+mn-cs"/>
                </a:rPr>
                <a:t>Vigorous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82144" y="5721863"/>
              <a:ext cx="1652333" cy="73866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black"/>
                  </a:solidFill>
                  <a:latin typeface="Calibri"/>
                  <a:cs typeface="+mn-cs"/>
                </a:rPr>
                <a:t>High Amount</a:t>
              </a:r>
            </a:p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black"/>
                  </a:solidFill>
                  <a:latin typeface="Calibri"/>
                  <a:cs typeface="+mn-cs"/>
                </a:rPr>
                <a:t>Vigorous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743277" y="858249"/>
            <a:ext cx="114300" cy="855971"/>
            <a:chOff x="8610600" y="1534629"/>
            <a:chExt cx="152400" cy="1141295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8686800" y="1534629"/>
              <a:ext cx="0" cy="114129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610600" y="1534629"/>
              <a:ext cx="152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 flipV="1">
            <a:off x="3104827" y="3605321"/>
            <a:ext cx="114300" cy="586557"/>
            <a:chOff x="8610600" y="1534629"/>
            <a:chExt cx="152400" cy="1141295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8686800" y="1534629"/>
              <a:ext cx="0" cy="114129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610600" y="1534629"/>
              <a:ext cx="152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flipV="1">
            <a:off x="4017936" y="3842786"/>
            <a:ext cx="114300" cy="400051"/>
            <a:chOff x="8610600" y="1534629"/>
            <a:chExt cx="152400" cy="1141295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8686800" y="1534629"/>
              <a:ext cx="0" cy="114129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610600" y="1534629"/>
              <a:ext cx="152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flipV="1">
            <a:off x="4375689" y="3793234"/>
            <a:ext cx="114300" cy="400051"/>
            <a:chOff x="8610600" y="1534629"/>
            <a:chExt cx="152400" cy="1141295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8686800" y="1534629"/>
              <a:ext cx="0" cy="114129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610600" y="1534629"/>
              <a:ext cx="152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 flipV="1">
            <a:off x="5308491" y="2196722"/>
            <a:ext cx="114300" cy="171443"/>
            <a:chOff x="8610600" y="1534629"/>
            <a:chExt cx="152400" cy="1141295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8686800" y="1534629"/>
              <a:ext cx="0" cy="114129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610600" y="1534629"/>
              <a:ext cx="152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 flipV="1">
            <a:off x="5695466" y="2138442"/>
            <a:ext cx="114300" cy="171443"/>
            <a:chOff x="8610600" y="1534629"/>
            <a:chExt cx="152400" cy="1141295"/>
          </a:xfrm>
        </p:grpSpPr>
        <p:cxnSp>
          <p:nvCxnSpPr>
            <p:cNvPr id="38" name="Straight Connector 37"/>
            <p:cNvCxnSpPr/>
            <p:nvPr/>
          </p:nvCxnSpPr>
          <p:spPr>
            <a:xfrm flipV="1">
              <a:off x="8686800" y="1534629"/>
              <a:ext cx="0" cy="114129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610600" y="1534629"/>
              <a:ext cx="152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 flipV="1">
            <a:off x="6610350" y="3080123"/>
            <a:ext cx="114300" cy="315946"/>
            <a:chOff x="8610600" y="1534629"/>
            <a:chExt cx="152400" cy="1141295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8686800" y="1534629"/>
              <a:ext cx="0" cy="114129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610600" y="1534629"/>
              <a:ext cx="152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flipV="1">
            <a:off x="6981825" y="2451632"/>
            <a:ext cx="114300" cy="315946"/>
            <a:chOff x="8610600" y="1534629"/>
            <a:chExt cx="152400" cy="1141295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8686800" y="1534629"/>
              <a:ext cx="0" cy="114129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610600" y="1534629"/>
              <a:ext cx="1524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391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3DFCD-BEA1-4008-60FB-EEC86EC3C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CA577-3C60-2DAC-C679-D5B9C25F2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001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2DB93-5717-4240-8B1A-73C5A1588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(Additional) Questions?</a:t>
            </a:r>
          </a:p>
        </p:txBody>
      </p:sp>
    </p:spTree>
    <p:extLst>
      <p:ext uri="{BB962C8B-B14F-4D97-AF65-F5344CB8AC3E}">
        <p14:creationId xmlns:p14="http://schemas.microsoft.com/office/powerpoint/2010/main" val="1674949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95987" y="1030551"/>
            <a:ext cx="26647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Listen to this Podcast:</a:t>
            </a:r>
          </a:p>
          <a:p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b="1" i="1" dirty="0">
                <a:solidFill>
                  <a:srgbClr val="FFFFFF"/>
                </a:solidFill>
              </a:rPr>
              <a:t>Hidden Brain</a:t>
            </a:r>
          </a:p>
          <a:p>
            <a:endParaRPr lang="en-US" sz="1800" b="1" i="1" dirty="0">
              <a:solidFill>
                <a:srgbClr val="FFFFFF"/>
              </a:solidFill>
            </a:endParaRPr>
          </a:p>
          <a:p>
            <a:r>
              <a:rPr lang="en-US" sz="1800" dirty="0">
                <a:solidFill>
                  <a:srgbClr val="FFFFFF"/>
                </a:solidFill>
              </a:rPr>
              <a:t>Shankar </a:t>
            </a:r>
            <a:r>
              <a:rPr lang="en-US" sz="1800" dirty="0" err="1">
                <a:solidFill>
                  <a:srgbClr val="FFFFFF"/>
                </a:solidFill>
              </a:rPr>
              <a:t>Vedantum</a:t>
            </a:r>
            <a:r>
              <a:rPr lang="en-US" sz="1800" dirty="0">
                <a:solidFill>
                  <a:srgbClr val="FFFFFF"/>
                </a:solidFill>
              </a:rPr>
              <a:t> interviews</a:t>
            </a:r>
          </a:p>
          <a:p>
            <a:r>
              <a:rPr lang="en-US" sz="1800" b="1" i="1" dirty="0">
                <a:solidFill>
                  <a:srgbClr val="FFFFFF"/>
                </a:solidFill>
              </a:rPr>
              <a:t>Leidy Klotz</a:t>
            </a:r>
          </a:p>
          <a:p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dirty="0">
                <a:solidFill>
                  <a:srgbClr val="FFFFFF"/>
                </a:solidFill>
              </a:rPr>
              <a:t>“Do Less”</a:t>
            </a:r>
          </a:p>
          <a:p>
            <a:r>
              <a:rPr lang="en-US" sz="1800" dirty="0">
                <a:solidFill>
                  <a:srgbClr val="FFFFFF"/>
                </a:solidFill>
              </a:rPr>
              <a:t>6 June 2022</a:t>
            </a:r>
          </a:p>
        </p:txBody>
      </p:sp>
      <p:pic>
        <p:nvPicPr>
          <p:cNvPr id="4" name="Picture 3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DE70466F-888C-2A2E-ED04-38ADCDACA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572" y="1132071"/>
            <a:ext cx="2142533" cy="209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7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725" y="308372"/>
            <a:ext cx="5810250" cy="857250"/>
          </a:xfrm>
        </p:spPr>
        <p:txBody>
          <a:bodyPr/>
          <a:lstStyle/>
          <a:p>
            <a:r>
              <a:rPr lang="en-US" sz="3000" dirty="0"/>
              <a:t>Why Do We Need Clinical Trials?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1206103"/>
            <a:ext cx="5981700" cy="3527822"/>
          </a:xfrm>
        </p:spPr>
        <p:txBody>
          <a:bodyPr/>
          <a:lstStyle/>
          <a:p>
            <a:pPr marL="0" indent="0">
              <a:buNone/>
            </a:pPr>
            <a:r>
              <a:rPr lang="en-US" sz="2100" i="1" dirty="0"/>
              <a:t>Three studies where epidemiology has misled—one of which caused significant excess morbidity and mortality, one of which might have:</a:t>
            </a:r>
          </a:p>
          <a:p>
            <a:pPr marL="428625"/>
            <a:r>
              <a:rPr lang="en-US" sz="2100" dirty="0">
                <a:solidFill>
                  <a:schemeClr val="tx2"/>
                </a:solidFill>
              </a:rPr>
              <a:t>Arrhythmias and sudden cardiac death</a:t>
            </a:r>
          </a:p>
          <a:p>
            <a:pPr marL="171450" indent="0">
              <a:buNone/>
            </a:pPr>
            <a:r>
              <a:rPr lang="en-US" sz="2100" dirty="0">
                <a:solidFill>
                  <a:schemeClr val="tx2"/>
                </a:solidFill>
              </a:rPr>
              <a:t>	-&gt; CAST Trial</a:t>
            </a:r>
          </a:p>
          <a:p>
            <a:pPr marL="428625"/>
            <a:r>
              <a:rPr lang="en-US" sz="2100" dirty="0">
                <a:solidFill>
                  <a:schemeClr val="tx2"/>
                </a:solidFill>
              </a:rPr>
              <a:t>HRT and CVD in post-menopausal women</a:t>
            </a:r>
          </a:p>
          <a:p>
            <a:pPr marL="171450" indent="0">
              <a:buNone/>
            </a:pPr>
            <a:r>
              <a:rPr lang="en-US" sz="2100" dirty="0">
                <a:solidFill>
                  <a:schemeClr val="tx2"/>
                </a:solidFill>
              </a:rPr>
              <a:t>	-&gt; HERS, WHI Trials</a:t>
            </a:r>
          </a:p>
          <a:p>
            <a:pPr marL="428625"/>
            <a:r>
              <a:rPr lang="en-US" sz="2100" dirty="0" err="1">
                <a:solidFill>
                  <a:schemeClr val="tx2"/>
                </a:solidFill>
              </a:rPr>
              <a:t>Homocysteine</a:t>
            </a:r>
            <a:r>
              <a:rPr lang="en-US" sz="2100" dirty="0">
                <a:solidFill>
                  <a:schemeClr val="tx2"/>
                </a:solidFill>
              </a:rPr>
              <a:t> and CVD risk</a:t>
            </a:r>
          </a:p>
          <a:p>
            <a:pPr marL="171450" indent="0">
              <a:buNone/>
            </a:pPr>
            <a:r>
              <a:rPr lang="en-US" sz="2100" dirty="0">
                <a:solidFill>
                  <a:schemeClr val="tx2"/>
                </a:solidFill>
              </a:rPr>
              <a:t>	-&gt; </a:t>
            </a:r>
            <a:r>
              <a:rPr lang="en-US" sz="2100" dirty="0" err="1">
                <a:solidFill>
                  <a:schemeClr val="tx2"/>
                </a:solidFill>
              </a:rPr>
              <a:t>Folate</a:t>
            </a:r>
            <a:r>
              <a:rPr lang="en-US" sz="2100" dirty="0">
                <a:solidFill>
                  <a:schemeClr val="tx2"/>
                </a:solidFill>
              </a:rPr>
              <a:t> replacement for prevention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</a:p>
          <a:p>
            <a:pPr marL="428625"/>
            <a:endParaRPr lang="en-US" sz="2100" dirty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8658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Standard Components of a Good Clinical Trial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501379"/>
            <a:ext cx="7166243" cy="30861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Randomized – to address unmeasured confounders at baseline</a:t>
            </a:r>
          </a:p>
          <a:p>
            <a:r>
              <a:rPr lang="en-US" dirty="0">
                <a:solidFill>
                  <a:srgbClr val="FFFFFF"/>
                </a:solidFill>
              </a:rPr>
              <a:t>Controlled – to address effect of unmeasured confounders</a:t>
            </a:r>
          </a:p>
          <a:p>
            <a:r>
              <a:rPr lang="en-US" dirty="0">
                <a:solidFill>
                  <a:srgbClr val="FFFFFF"/>
                </a:solidFill>
              </a:rPr>
              <a:t>Blinded – to control for treatment and measurement bias, especially in subjective measures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6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150" y="832247"/>
            <a:ext cx="5181600" cy="857250"/>
          </a:xfrm>
        </p:spPr>
        <p:txBody>
          <a:bodyPr/>
          <a:lstStyle/>
          <a:p>
            <a:r>
              <a:rPr lang="en-US" dirty="0"/>
              <a:t>Don</a:t>
            </a:r>
            <a:r>
              <a:rPr lang="fr-FR" dirty="0"/>
              <a:t>’</a:t>
            </a:r>
            <a:r>
              <a:rPr lang="en-US" dirty="0"/>
              <a:t>t look at the slides …..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028825" y="2346722"/>
            <a:ext cx="5181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7865" tIns="33338" rIns="67865" bIns="333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CFEB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CFEB9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CFEB9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CFEB9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CFEB9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CFEB9"/>
                </a:solidFill>
                <a:latin typeface="Arial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CFEB9"/>
                </a:solidFill>
                <a:latin typeface="Arial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CFEB9"/>
                </a:solidFill>
                <a:latin typeface="Arial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CFEB9"/>
                </a:solidFill>
                <a:latin typeface="Arial" pitchFamily="-112" charset="0"/>
              </a:defRPr>
            </a:lvl9pPr>
          </a:lstStyle>
          <a:p>
            <a:r>
              <a:rPr lang="en-US" sz="3300" dirty="0"/>
              <a:t>….. Behind the curtain</a:t>
            </a:r>
          </a:p>
        </p:txBody>
      </p:sp>
    </p:spTree>
    <p:extLst>
      <p:ext uri="{BB962C8B-B14F-4D97-AF65-F5344CB8AC3E}">
        <p14:creationId xmlns:p14="http://schemas.microsoft.com/office/powerpoint/2010/main" val="23851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76350"/>
            <a:ext cx="5181600" cy="20669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Special Considerations for Randomized Controlled Exercise or PA Clinical Trials</a:t>
            </a:r>
          </a:p>
        </p:txBody>
      </p:sp>
    </p:spTree>
    <p:extLst>
      <p:ext uri="{BB962C8B-B14F-4D97-AF65-F5344CB8AC3E}">
        <p14:creationId xmlns:p14="http://schemas.microsoft.com/office/powerpoint/2010/main" val="201558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MetSyndr &amp; Exerc Kraus">
  <a:themeElements>
    <a:clrScheme name="">
      <a:dk1>
        <a:srgbClr val="081D58"/>
      </a:dk1>
      <a:lt1>
        <a:srgbClr val="FDE3BA"/>
      </a:lt1>
      <a:dk2>
        <a:srgbClr val="001044"/>
      </a:dk2>
      <a:lt2>
        <a:srgbClr val="FFFFFF"/>
      </a:lt2>
      <a:accent1>
        <a:srgbClr val="F57B49"/>
      </a:accent1>
      <a:accent2>
        <a:srgbClr val="EAEC5E"/>
      </a:accent2>
      <a:accent3>
        <a:srgbClr val="AAAAB0"/>
      </a:accent3>
      <a:accent4>
        <a:srgbClr val="D8C29E"/>
      </a:accent4>
      <a:accent5>
        <a:srgbClr val="F9BFB1"/>
      </a:accent5>
      <a:accent6>
        <a:srgbClr val="D4D654"/>
      </a:accent6>
      <a:hlink>
        <a:srgbClr val="00B7A5"/>
      </a:hlink>
      <a:folHlink>
        <a:srgbClr val="063DE8"/>
      </a:folHlink>
    </a:clrScheme>
    <a:fontScheme name="MetSyndr &amp; Exerc Kra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MetSyndr &amp; Exerc Kra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Syndr &amp; Exerc Kra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tSyndr &amp; Exerc Kra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Syndr &amp; Exerc Kra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Syndr &amp; Exerc Kra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Syndr &amp; Exerc Kra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Syndr &amp; Exerc Kra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D'Pol:Users:williamekraus:Desktop:Talks and Presentations 0904:AHA 2004:Metabolic Syndrome:MetSyndr &amp; Exerc Kraus.ppt</Template>
  <TotalTime>4096</TotalTime>
  <Pages>32</Pages>
  <Words>1421</Words>
  <Application>Microsoft Office PowerPoint</Application>
  <PresentationFormat>On-screen Show (16:9)</PresentationFormat>
  <Paragraphs>371</Paragraphs>
  <Slides>42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60" baseType="lpstr">
      <vt:lpstr>ＭＳ Ｐゴシック</vt:lpstr>
      <vt:lpstr>Arial</vt:lpstr>
      <vt:lpstr>Bookman Old Style</vt:lpstr>
      <vt:lpstr>Calibri</vt:lpstr>
      <vt:lpstr>Courier New</vt:lpstr>
      <vt:lpstr>Helvetica</vt:lpstr>
      <vt:lpstr>Helvetica Neue</vt:lpstr>
      <vt:lpstr>Impact</vt:lpstr>
      <vt:lpstr>Symbol</vt:lpstr>
      <vt:lpstr>Tahoma</vt:lpstr>
      <vt:lpstr>Times</vt:lpstr>
      <vt:lpstr>Times New Roman</vt:lpstr>
      <vt:lpstr>Verdana</vt:lpstr>
      <vt:lpstr>Wingdings</vt:lpstr>
      <vt:lpstr>MetSyndr &amp; Exerc Kraus</vt:lpstr>
      <vt:lpstr>Office Theme</vt:lpstr>
      <vt:lpstr>1_Office Theme</vt:lpstr>
      <vt:lpstr>Chart</vt:lpstr>
      <vt:lpstr>Issues in the Design of Randomized Controlled Dose Response Intervention Studies in PA and Health</vt:lpstr>
      <vt:lpstr>What Will I Get Out of This Talk?</vt:lpstr>
      <vt:lpstr>PowerPoint Presentation</vt:lpstr>
      <vt:lpstr>PowerPoint Presentation</vt:lpstr>
      <vt:lpstr>PowerPoint Presentation</vt:lpstr>
      <vt:lpstr>Why Do We Need Clinical Trials?</vt:lpstr>
      <vt:lpstr>Standard Components of a Good Clinical Trial</vt:lpstr>
      <vt:lpstr>Don’t look at the slides …..</vt:lpstr>
      <vt:lpstr>Special Considerations for Randomized Controlled Exercise or PA Clinical Trials</vt:lpstr>
      <vt:lpstr>Considerations—PA Studies</vt:lpstr>
      <vt:lpstr>Considerations (1)</vt:lpstr>
      <vt:lpstr>PowerPoint Presentation</vt:lpstr>
      <vt:lpstr>PowerPoint Presentation</vt:lpstr>
      <vt:lpstr>PowerPoint Presentation</vt:lpstr>
      <vt:lpstr>STRRIDE - Training Protocols</vt:lpstr>
      <vt:lpstr>STRRIDE - Training Protocols</vt:lpstr>
      <vt:lpstr>STRRIDE II - Training Protocols</vt:lpstr>
      <vt:lpstr>STRRIDE - Training Protocols</vt:lpstr>
      <vt:lpstr>Considerations (2)</vt:lpstr>
      <vt:lpstr>PowerPoint Presentation</vt:lpstr>
      <vt:lpstr>PowerPoint Presentation</vt:lpstr>
      <vt:lpstr>Considerations (3)</vt:lpstr>
      <vt:lpstr>PowerPoint Presentation</vt:lpstr>
      <vt:lpstr>PowerPoint Presentation</vt:lpstr>
      <vt:lpstr>PowerPoint Presentation</vt:lpstr>
      <vt:lpstr>Working as a Collaborative -- MoTrPAC</vt:lpstr>
      <vt:lpstr>A Few Words about MoTrPAC</vt:lpstr>
      <vt:lpstr>MoTrPAC Team</vt:lpstr>
      <vt:lpstr>Reunion Slides</vt:lpstr>
      <vt:lpstr>Reunion Protocol</vt:lpstr>
      <vt:lpstr>Reunion Results</vt:lpstr>
      <vt:lpstr>Absolute VO2</vt:lpstr>
      <vt:lpstr>Mean Arterial BP</vt:lpstr>
      <vt:lpstr>Fasting Plasma Insulin</vt:lpstr>
      <vt:lpstr>Minimal Waist</vt:lpstr>
      <vt:lpstr>Change in Peak VO2</vt:lpstr>
      <vt:lpstr>PowerPoint Presentation</vt:lpstr>
      <vt:lpstr>PA at 10 Years</vt:lpstr>
      <vt:lpstr>PA at 10 Years</vt:lpstr>
      <vt:lpstr>Change MAP controlled PA</vt:lpstr>
      <vt:lpstr>PowerPoint Presentation</vt:lpstr>
      <vt:lpstr>(Additional)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DCL Sci Adv Board 1998</dc:title>
  <dc:subject/>
  <dc:creator>William E. Kraus</dc:creator>
  <cp:keywords/>
  <dc:description/>
  <cp:lastModifiedBy>cparg</cp:lastModifiedBy>
  <cp:revision>215</cp:revision>
  <cp:lastPrinted>2011-09-14T16:35:14Z</cp:lastPrinted>
  <dcterms:created xsi:type="dcterms:W3CDTF">1998-06-14T16:07:30Z</dcterms:created>
  <dcterms:modified xsi:type="dcterms:W3CDTF">2022-09-16T13:59:04Z</dcterms:modified>
</cp:coreProperties>
</file>