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62" r:id="rId4"/>
    <p:sldId id="263" r:id="rId5"/>
    <p:sldId id="264" r:id="rId6"/>
    <p:sldId id="276" r:id="rId7"/>
    <p:sldId id="282" r:id="rId8"/>
    <p:sldId id="288" r:id="rId9"/>
    <p:sldId id="266" r:id="rId10"/>
    <p:sldId id="286" r:id="rId11"/>
    <p:sldId id="271" r:id="rId12"/>
    <p:sldId id="257" r:id="rId13"/>
    <p:sldId id="289" r:id="rId14"/>
    <p:sldId id="274" r:id="rId15"/>
    <p:sldId id="273" r:id="rId16"/>
    <p:sldId id="277" r:id="rId17"/>
    <p:sldId id="258" r:id="rId18"/>
    <p:sldId id="259" r:id="rId19"/>
    <p:sldId id="261" r:id="rId20"/>
    <p:sldId id="278" r:id="rId21"/>
    <p:sldId id="280" r:id="rId22"/>
    <p:sldId id="279" r:id="rId23"/>
    <p:sldId id="275" r:id="rId24"/>
    <p:sldId id="260" r:id="rId25"/>
    <p:sldId id="281" r:id="rId26"/>
    <p:sldId id="284" r:id="rId27"/>
    <p:sldId id="285" r:id="rId28"/>
    <p:sldId id="283" r:id="rId29"/>
    <p:sldId id="265" r:id="rId30"/>
    <p:sldId id="287" r:id="rId31"/>
    <p:sldId id="267"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5AE0C9-1AD2-4528-B06D-89D27F5D6ADC}">
          <p14:sldIdLst>
            <p14:sldId id="256"/>
            <p14:sldId id="270"/>
            <p14:sldId id="262"/>
            <p14:sldId id="263"/>
            <p14:sldId id="264"/>
            <p14:sldId id="276"/>
            <p14:sldId id="282"/>
            <p14:sldId id="288"/>
            <p14:sldId id="266"/>
            <p14:sldId id="286"/>
            <p14:sldId id="271"/>
            <p14:sldId id="257"/>
            <p14:sldId id="289"/>
            <p14:sldId id="274"/>
            <p14:sldId id="273"/>
            <p14:sldId id="277"/>
            <p14:sldId id="258"/>
            <p14:sldId id="259"/>
          </p14:sldIdLst>
        </p14:section>
        <p14:section name="Untitled Section" id="{7F08DC88-9A5D-4806-8575-1A8B3566FF2C}">
          <p14:sldIdLst>
            <p14:sldId id="261"/>
            <p14:sldId id="278"/>
            <p14:sldId id="280"/>
            <p14:sldId id="279"/>
            <p14:sldId id="275"/>
            <p14:sldId id="260"/>
            <p14:sldId id="281"/>
            <p14:sldId id="284"/>
            <p14:sldId id="285"/>
            <p14:sldId id="283"/>
            <p14:sldId id="265"/>
            <p14:sldId id="287"/>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189"/>
    <a:srgbClr val="FFFF00"/>
    <a:srgbClr val="40788F"/>
    <a:srgbClr val="E4C04F"/>
    <a:srgbClr val="FFFF9C"/>
    <a:srgbClr val="111416"/>
    <a:srgbClr val="060708"/>
    <a:srgbClr val="5C5B85"/>
    <a:srgbClr val="00DFF3"/>
    <a:srgbClr val="040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5598-4372-4442-8030-8600A6720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E35EC-4EDB-4787-9526-88054C103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0038E-9A79-4FF5-B0A9-24059D33A2FE}"/>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EDA7290F-3EB4-4EA3-883A-F1C8103EC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FC138-2DAF-4937-B0D3-8E23F8459C6C}"/>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654381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400E-9DED-4D48-912E-1EB753052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E95E7-BB18-49F4-A709-5490B77505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906FE-496F-489A-A74A-F8310733DFCA}"/>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AB0A37E0-4223-45A3-BA59-8AEEF6B7C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7BE6E-565C-4955-956B-1AE9DBD5A284}"/>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60054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BCFCEC-77E0-46F0-9CDD-1BDECA727F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F8EFB2-568B-49A5-9E8B-1DC9C71D5E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DF04B-F29A-4742-A7A2-E9EF0FB74047}"/>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C5650906-958B-436B-85A3-40771B6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0230E-0889-4FCF-9FA3-56FC9B376B45}"/>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113711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617B2-628F-458C-894D-3CD439FF7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26AE8-9A3B-468A-A38F-C59B36D170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4EB7F-9D69-4337-980B-41A2F51842D6}"/>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0C908451-E243-4815-985B-6BC09CEE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25A5D-383C-4D84-A7EC-40EC10394373}"/>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3150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2874-3212-436C-AE1F-D6CAC290C8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7D367-ED8A-4A88-9A64-ECA1C4E42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FDFD88-8155-44C1-B735-B609767E9DC2}"/>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3BDB3FA8-22DD-406C-A341-96DEEA682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D7BA9-7EB7-4315-8E8D-7A063222416D}"/>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113936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9FAD-F79A-43F6-893E-34187DE04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25E5FB-722B-4E2A-B01A-BB6FCEEB53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7B64D5-B5C3-4EC2-962B-79CB3A01EB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4368B-1C21-49F8-B5D4-A000960DDC36}"/>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6" name="Footer Placeholder 5">
            <a:extLst>
              <a:ext uri="{FF2B5EF4-FFF2-40B4-BE49-F238E27FC236}">
                <a16:creationId xmlns:a16="http://schemas.microsoft.com/office/drawing/2014/main" id="{500427E3-E2A5-4F57-A842-C32D0B9A1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51DB8-14A5-4A20-9C7A-75E2493004B1}"/>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429136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1CF6-1401-4EB9-873E-8FD30CA04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09A85F-EA02-45D0-A6C7-EC7F350F19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F5EE91-4CBA-4FAE-96B0-84B101B299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EECEA-BEFB-4EAA-8C62-27DDD3A61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7D8F2-00C7-4650-A707-2F2B0197D9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0CD73-AF96-4091-A6D9-F5B4DE3884AA}"/>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8" name="Footer Placeholder 7">
            <a:extLst>
              <a:ext uri="{FF2B5EF4-FFF2-40B4-BE49-F238E27FC236}">
                <a16:creationId xmlns:a16="http://schemas.microsoft.com/office/drawing/2014/main" id="{2FD42204-D312-4BF8-9B43-5B2AE8304E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AD064-E0D7-4CF8-9415-423863621E39}"/>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0421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B80F-F6F6-4C07-BBD8-7D7E9BEB0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14CA9-3B7A-4C53-BAC0-4796B7CA21F3}"/>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4" name="Footer Placeholder 3">
            <a:extLst>
              <a:ext uri="{FF2B5EF4-FFF2-40B4-BE49-F238E27FC236}">
                <a16:creationId xmlns:a16="http://schemas.microsoft.com/office/drawing/2014/main" id="{EF469527-EEEF-4DAF-B0C3-46AEA8B37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8490D1-64FE-4246-8279-F9E57AC3AA88}"/>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411377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10637-9C1F-47C9-B0F0-930146B065C9}"/>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3" name="Footer Placeholder 2">
            <a:extLst>
              <a:ext uri="{FF2B5EF4-FFF2-40B4-BE49-F238E27FC236}">
                <a16:creationId xmlns:a16="http://schemas.microsoft.com/office/drawing/2014/main" id="{1790F34F-4A6B-4E50-A1B2-04665BE712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10CCF1-C990-40BD-B7D9-AC9098318BE2}"/>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360017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5615-4D82-47CE-A3AC-9E1737F85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7489E7-2F9A-430E-9D5E-C715C4504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F973C-BBD4-41EF-A176-898E0C603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359F14-5398-41B6-A0AA-3BBB1DD8983B}"/>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6" name="Footer Placeholder 5">
            <a:extLst>
              <a:ext uri="{FF2B5EF4-FFF2-40B4-BE49-F238E27FC236}">
                <a16:creationId xmlns:a16="http://schemas.microsoft.com/office/drawing/2014/main" id="{E575EE1C-BC88-4F92-B0B7-68D237F69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DFEF9-6C15-427A-9D42-C86983A01740}"/>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1851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5229-4075-4E8D-928A-4475CAE3E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086F06-E0AE-41B2-8C1B-80AF4EC93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9F1CF8-0667-4EA8-94FB-0099AAD1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1CEC56-8122-4EEB-9820-81E8F4AC99CC}"/>
              </a:ext>
            </a:extLst>
          </p:cNvPr>
          <p:cNvSpPr>
            <a:spLocks noGrp="1"/>
          </p:cNvSpPr>
          <p:nvPr>
            <p:ph type="dt" sz="half" idx="10"/>
          </p:nvPr>
        </p:nvSpPr>
        <p:spPr/>
        <p:txBody>
          <a:bodyPr/>
          <a:lstStyle/>
          <a:p>
            <a:fld id="{5E2BC77B-575E-4218-A8CE-937CC0F5A481}" type="datetimeFigureOut">
              <a:rPr lang="en-US" smtClean="0"/>
              <a:t>9/18/2022</a:t>
            </a:fld>
            <a:endParaRPr lang="en-US"/>
          </a:p>
        </p:txBody>
      </p:sp>
      <p:sp>
        <p:nvSpPr>
          <p:cNvPr id="6" name="Footer Placeholder 5">
            <a:extLst>
              <a:ext uri="{FF2B5EF4-FFF2-40B4-BE49-F238E27FC236}">
                <a16:creationId xmlns:a16="http://schemas.microsoft.com/office/drawing/2014/main" id="{C318A5AD-3AF7-4747-8D27-5BE83E8AE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EFDF4-2EE7-4A1C-93F5-72E55B27B04B}"/>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395545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82F91-B2CE-4993-9DEC-A193D6B1F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CFB2-C4BC-4AA2-AE29-B506EB3AD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7ECC9-B827-45CC-A76F-B0D667378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BC77B-575E-4218-A8CE-937CC0F5A481}" type="datetimeFigureOut">
              <a:rPr lang="en-US" smtClean="0"/>
              <a:t>9/18/2022</a:t>
            </a:fld>
            <a:endParaRPr lang="en-US"/>
          </a:p>
        </p:txBody>
      </p:sp>
      <p:sp>
        <p:nvSpPr>
          <p:cNvPr id="5" name="Footer Placeholder 4">
            <a:extLst>
              <a:ext uri="{FF2B5EF4-FFF2-40B4-BE49-F238E27FC236}">
                <a16:creationId xmlns:a16="http://schemas.microsoft.com/office/drawing/2014/main" id="{21ABAA11-0948-451F-A60C-EB2212A2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9EC83B-C29B-48D8-85DC-45B7B6B97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014FA-BA7F-4849-A18A-1462FFF42B3B}" type="slidenum">
              <a:rPr lang="en-US" smtClean="0"/>
              <a:t>‹#›</a:t>
            </a:fld>
            <a:endParaRPr lang="en-US"/>
          </a:p>
        </p:txBody>
      </p:sp>
    </p:spTree>
    <p:extLst>
      <p:ext uri="{BB962C8B-B14F-4D97-AF65-F5344CB8AC3E}">
        <p14:creationId xmlns:p14="http://schemas.microsoft.com/office/powerpoint/2010/main" val="303558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nia.nih.gov/research/dbsr/nih-stage-model-behavioral-intervention-developmen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nam10.safelinks.protection.outlook.com/?url=https%3A%2F%2Fbit.ly%2F3Ag5C1y&amp;data=05%7C01%7Cconroy%40psu.edu%7C3170dc2c875f4fb0902908da968aefd8%7C7cf48d453ddb4389a9c1c115526eb52e%7C0%7C0%7C637987820890511022%7CUnknown%7CTWFpbGZsb3d8eyJWIjoiMC4wLjAwMDAiLCJQIjoiV2luMzIiLCJBTiI6Ik1haWwiLCJXVCI6Mn0%3D%7C2000%7C%7C%7C&amp;sdata=W37Ew8rH0BTEMYZLlwWE3J2yei3QrxB7lMbi3zhOFuo%3D&amp;reserved=0" TargetMode="External"/><Relationship Id="rId1" Type="http://schemas.openxmlformats.org/officeDocument/2006/relationships/slideLayout" Target="../slideLayouts/slideLayout7.xml"/><Relationship Id="rId4" Type="http://schemas.openxmlformats.org/officeDocument/2006/relationships/image" Target="cid:image001.png@01D8C852.1CFBB10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onfund.nih.gov/behaviorchange" TargetMode="External"/><Relationship Id="rId2" Type="http://schemas.openxmlformats.org/officeDocument/2006/relationships/hyperlink" Target="https://scienceofbehaviorchange.org/" TargetMode="External"/><Relationship Id="rId1" Type="http://schemas.openxmlformats.org/officeDocument/2006/relationships/slideLayout" Target="../slideLayouts/slideLayout2.xml"/><Relationship Id="rId4" Type="http://schemas.openxmlformats.org/officeDocument/2006/relationships/hyperlink" Target="https://www.nia.nih.gov/research/dbsr/science-behavior-change-sobc"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ancercontrol.cancer.gov/brp/hbrb/translational-resear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publichealth.nyu.edu/w/ioi"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channel/UCGDb2EzUBnxnScW2UnVtIIQ/about" TargetMode="External"/><Relationship Id="rId2" Type="http://schemas.openxmlformats.org/officeDocument/2006/relationships/hyperlink" Target="https://www.youtube.com/watch?v=lbVRMetBdso" TargetMode="External"/><Relationship Id="rId1" Type="http://schemas.openxmlformats.org/officeDocument/2006/relationships/slideLayout" Target="../slideLayouts/slideLayout2.xml"/><Relationship Id="rId5" Type="http://schemas.openxmlformats.org/officeDocument/2006/relationships/hyperlink" Target="https://www.coursera.org/learn/multiphase-optimization-strategy" TargetMode="External"/><Relationship Id="rId4" Type="http://schemas.openxmlformats.org/officeDocument/2006/relationships/hyperlink" Target="https://www.sbm.org/training/webinar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684B-52B3-4AF0-A5F3-FAB6B39965A9}"/>
              </a:ext>
            </a:extLst>
          </p:cNvPr>
          <p:cNvSpPr>
            <a:spLocks noGrp="1"/>
          </p:cNvSpPr>
          <p:nvPr>
            <p:ph type="ctrTitle"/>
          </p:nvPr>
        </p:nvSpPr>
        <p:spPr>
          <a:xfrm>
            <a:off x="1524000" y="1842031"/>
            <a:ext cx="9144000" cy="2387600"/>
          </a:xfrm>
        </p:spPr>
        <p:txBody>
          <a:bodyPr>
            <a:normAutofit fontScale="90000"/>
          </a:bodyPr>
          <a:lstStyle/>
          <a:p>
            <a:r>
              <a:rPr lang="en-US" b="1" dirty="0">
                <a:latin typeface="Abadi" panose="020B0604020104020204" pitchFamily="34" charset="0"/>
              </a:rPr>
              <a:t>Contemporary Intervention Development Frameworks for Physical Activity Researchers</a:t>
            </a:r>
            <a:endParaRPr lang="en-US" dirty="0">
              <a:latin typeface="Abadi" panose="020B0604020104020204" pitchFamily="34" charset="0"/>
            </a:endParaRPr>
          </a:p>
        </p:txBody>
      </p:sp>
      <p:sp>
        <p:nvSpPr>
          <p:cNvPr id="3" name="Subtitle 2">
            <a:extLst>
              <a:ext uri="{FF2B5EF4-FFF2-40B4-BE49-F238E27FC236}">
                <a16:creationId xmlns:a16="http://schemas.microsoft.com/office/drawing/2014/main" id="{1A931036-AF5B-46B5-B648-18F55FEAF6F9}"/>
              </a:ext>
            </a:extLst>
          </p:cNvPr>
          <p:cNvSpPr>
            <a:spLocks noGrp="1"/>
          </p:cNvSpPr>
          <p:nvPr>
            <p:ph type="subTitle" idx="1"/>
          </p:nvPr>
        </p:nvSpPr>
        <p:spPr>
          <a:xfrm>
            <a:off x="1524000" y="4321706"/>
            <a:ext cx="9144000" cy="1655762"/>
          </a:xfrm>
        </p:spPr>
        <p:txBody>
          <a:bodyPr/>
          <a:lstStyle/>
          <a:p>
            <a:r>
              <a:rPr lang="en-US" dirty="0">
                <a:latin typeface="Abadi" panose="020B0604020104020204" pitchFamily="34" charset="0"/>
              </a:rPr>
              <a:t>David E. Conroy, PhD</a:t>
            </a:r>
          </a:p>
          <a:p>
            <a:r>
              <a:rPr lang="en-US" dirty="0">
                <a:latin typeface="Abadi" panose="020B0604020104020204" pitchFamily="34" charset="0"/>
              </a:rPr>
              <a:t>The Pennsylvania State University</a:t>
            </a:r>
          </a:p>
          <a:p>
            <a:r>
              <a:rPr lang="en-US" dirty="0">
                <a:latin typeface="Abadi" panose="020B0604020104020204" pitchFamily="34" charset="0"/>
              </a:rPr>
              <a:t>@</a:t>
            </a:r>
            <a:r>
              <a:rPr lang="en-US" dirty="0" err="1">
                <a:latin typeface="Abadi" panose="020B0604020104020204" pitchFamily="34" charset="0"/>
              </a:rPr>
              <a:t>conroylab</a:t>
            </a:r>
            <a:r>
              <a:rPr lang="en-US" dirty="0">
                <a:latin typeface="Abadi" panose="020B0604020104020204" pitchFamily="34" charset="0"/>
              </a:rPr>
              <a:t> | www.conroylab.com</a:t>
            </a:r>
          </a:p>
        </p:txBody>
      </p:sp>
      <p:sp>
        <p:nvSpPr>
          <p:cNvPr id="4" name="TextBox 3">
            <a:extLst>
              <a:ext uri="{FF2B5EF4-FFF2-40B4-BE49-F238E27FC236}">
                <a16:creationId xmlns:a16="http://schemas.microsoft.com/office/drawing/2014/main" id="{0A7D72A2-9254-4DC8-8957-6AE0170B1E7E}"/>
              </a:ext>
            </a:extLst>
          </p:cNvPr>
          <p:cNvSpPr txBox="1"/>
          <p:nvPr/>
        </p:nvSpPr>
        <p:spPr>
          <a:xfrm>
            <a:off x="0" y="6493162"/>
            <a:ext cx="12192000" cy="369332"/>
          </a:xfrm>
          <a:prstGeom prst="rect">
            <a:avLst/>
          </a:prstGeom>
          <a:noFill/>
        </p:spPr>
        <p:txBody>
          <a:bodyPr wrap="square" rtlCol="0">
            <a:spAutoFit/>
          </a:bodyPr>
          <a:lstStyle/>
          <a:p>
            <a:pPr algn="ctr"/>
            <a:r>
              <a:rPr lang="en-US" dirty="0">
                <a:latin typeface="Abadi" panose="020B0604020104020204" pitchFamily="34" charset="0"/>
              </a:rPr>
              <a:t>Physical Activity &amp; Public Health Research Course | September 19, 2022 | Columbia, SC</a:t>
            </a:r>
          </a:p>
        </p:txBody>
      </p:sp>
      <p:pic>
        <p:nvPicPr>
          <p:cNvPr id="6" name="Picture 5">
            <a:extLst>
              <a:ext uri="{FF2B5EF4-FFF2-40B4-BE49-F238E27FC236}">
                <a16:creationId xmlns:a16="http://schemas.microsoft.com/office/drawing/2014/main" id="{EA106411-D620-4425-934E-C8B36860E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00153" cy="1923292"/>
          </a:xfrm>
          <a:prstGeom prst="rect">
            <a:avLst/>
          </a:prstGeom>
        </p:spPr>
      </p:pic>
    </p:spTree>
    <p:extLst>
      <p:ext uri="{BB962C8B-B14F-4D97-AF65-F5344CB8AC3E}">
        <p14:creationId xmlns:p14="http://schemas.microsoft.com/office/powerpoint/2010/main" val="377114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34CEE-DAC4-49C0-9990-A029E8D0E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5" name="Picture 4">
            <a:extLst>
              <a:ext uri="{FF2B5EF4-FFF2-40B4-BE49-F238E27FC236}">
                <a16:creationId xmlns:a16="http://schemas.microsoft.com/office/drawing/2014/main" id="{0B4A496E-9313-4CA8-997A-38DBAA71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341" y="3429000"/>
            <a:ext cx="2532495" cy="2060560"/>
          </a:xfrm>
          <a:prstGeom prst="rect">
            <a:avLst/>
          </a:prstGeom>
        </p:spPr>
      </p:pic>
    </p:spTree>
    <p:extLst>
      <p:ext uri="{BB962C8B-B14F-4D97-AF65-F5344CB8AC3E}">
        <p14:creationId xmlns:p14="http://schemas.microsoft.com/office/powerpoint/2010/main" val="306397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902E-BDAB-4FE0-B5A9-E65D959987FE}"/>
              </a:ext>
            </a:extLst>
          </p:cNvPr>
          <p:cNvSpPr>
            <a:spLocks noGrp="1"/>
          </p:cNvSpPr>
          <p:nvPr>
            <p:ph type="title"/>
          </p:nvPr>
        </p:nvSpPr>
        <p:spPr/>
        <p:txBody>
          <a:bodyPr/>
          <a:lstStyle/>
          <a:p>
            <a:r>
              <a:rPr lang="en-US" dirty="0">
                <a:latin typeface="Abadi" panose="020B0604020104020204" pitchFamily="34" charset="0"/>
              </a:rPr>
              <a:t>NIH Stage Model is not linear or prescriptive</a:t>
            </a:r>
          </a:p>
        </p:txBody>
      </p:sp>
      <p:sp>
        <p:nvSpPr>
          <p:cNvPr id="6" name="Content Placeholder 5">
            <a:extLst>
              <a:ext uri="{FF2B5EF4-FFF2-40B4-BE49-F238E27FC236}">
                <a16:creationId xmlns:a16="http://schemas.microsoft.com/office/drawing/2014/main" id="{03801002-A342-42BD-9893-61C182D655B9}"/>
              </a:ext>
            </a:extLst>
          </p:cNvPr>
          <p:cNvSpPr>
            <a:spLocks noGrp="1"/>
          </p:cNvSpPr>
          <p:nvPr>
            <p:ph sz="half" idx="2"/>
          </p:nvPr>
        </p:nvSpPr>
        <p:spPr/>
        <p:txBody>
          <a:bodyPr>
            <a:normAutofit fontScale="92500" lnSpcReduction="10000"/>
          </a:bodyPr>
          <a:lstStyle/>
          <a:p>
            <a:r>
              <a:rPr lang="en-US" dirty="0">
                <a:latin typeface="Abadi" panose="020B0604020104020204" pitchFamily="34" charset="0"/>
              </a:rPr>
              <a:t>Goal is to reduce the “voltage drop” from efficacy trials to widespread implementation</a:t>
            </a:r>
          </a:p>
          <a:p>
            <a:r>
              <a:rPr lang="en-US" dirty="0">
                <a:latin typeface="Abadi" panose="020B0604020104020204" pitchFamily="34" charset="0"/>
              </a:rPr>
              <a:t>Address mechanisms of action in each stage</a:t>
            </a:r>
          </a:p>
          <a:p>
            <a:r>
              <a:rPr lang="en-US" dirty="0">
                <a:latin typeface="Abadi" panose="020B0604020104020204" pitchFamily="34" charset="0"/>
              </a:rPr>
              <a:t>“the work is not complete until an intervention reaches its highest level of potency and is implementable with the maximum number of people in the population for which it was developed” (p. 27)</a:t>
            </a:r>
          </a:p>
        </p:txBody>
      </p:sp>
      <p:pic>
        <p:nvPicPr>
          <p:cNvPr id="4" name="Picture 3">
            <a:extLst>
              <a:ext uri="{FF2B5EF4-FFF2-40B4-BE49-F238E27FC236}">
                <a16:creationId xmlns:a16="http://schemas.microsoft.com/office/drawing/2014/main" id="{8B065014-86C6-49DE-9D2E-179670CF1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84" y="1825625"/>
            <a:ext cx="4971577" cy="4490457"/>
          </a:xfrm>
          <a:prstGeom prst="rect">
            <a:avLst/>
          </a:prstGeom>
        </p:spPr>
      </p:pic>
      <p:sp>
        <p:nvSpPr>
          <p:cNvPr id="7" name="Rectangle 6">
            <a:extLst>
              <a:ext uri="{FF2B5EF4-FFF2-40B4-BE49-F238E27FC236}">
                <a16:creationId xmlns:a16="http://schemas.microsoft.com/office/drawing/2014/main" id="{1E0CFDED-CCDA-40D6-ACD3-04B379495616}"/>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err="1">
                <a:latin typeface="Abadi" panose="020B0604020104020204" pitchFamily="34" charset="0"/>
              </a:rPr>
              <a:t>Onken</a:t>
            </a:r>
            <a:r>
              <a:rPr lang="en-US" sz="1400" dirty="0">
                <a:latin typeface="Abadi" panose="020B0604020104020204" pitchFamily="34" charset="0"/>
              </a:rPr>
              <a:t> et al. (2014) </a:t>
            </a:r>
            <a:r>
              <a:rPr lang="en-US" sz="1400" i="1" dirty="0">
                <a:latin typeface="Abadi" panose="020B0604020104020204" pitchFamily="34" charset="0"/>
              </a:rPr>
              <a:t>Clin Psych Sci</a:t>
            </a:r>
          </a:p>
        </p:txBody>
      </p:sp>
    </p:spTree>
    <p:extLst>
      <p:ext uri="{BB962C8B-B14F-4D97-AF65-F5344CB8AC3E}">
        <p14:creationId xmlns:p14="http://schemas.microsoft.com/office/powerpoint/2010/main" val="257828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NIH Stage Model</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lstStyle/>
          <a:p>
            <a:r>
              <a:rPr lang="en-US" dirty="0">
                <a:latin typeface="Abadi" panose="020B0604020104020204" pitchFamily="34" charset="0"/>
                <a:hlinkClick r:id="rId2"/>
              </a:rPr>
              <a:t>https://www.nia.nih.gov/research/dbsr/nih-stage-model-behavioral-intervention-development</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Onken, L., Carroll, K., </a:t>
            </a:r>
            <a:r>
              <a:rPr lang="en-US" dirty="0" err="1">
                <a:latin typeface="Abadi" panose="020B0604020104020204" pitchFamily="34" charset="0"/>
              </a:rPr>
              <a:t>Shoham</a:t>
            </a:r>
            <a:r>
              <a:rPr lang="en-US" dirty="0">
                <a:latin typeface="Abadi" panose="020B0604020104020204" pitchFamily="34" charset="0"/>
              </a:rPr>
              <a:t>, V., Cuthbert, B., &amp; Riddle, M. (2014). </a:t>
            </a:r>
            <a:r>
              <a:rPr lang="en-US" dirty="0" err="1">
                <a:latin typeface="Abadi" panose="020B0604020104020204" pitchFamily="34" charset="0"/>
              </a:rPr>
              <a:t>Reenvisioning</a:t>
            </a:r>
            <a:r>
              <a:rPr lang="en-US" dirty="0">
                <a:latin typeface="Abadi" panose="020B0604020104020204" pitchFamily="34" charset="0"/>
              </a:rPr>
              <a:t> clinical science: Unifying the discipline to improve the public health. </a:t>
            </a:r>
            <a:r>
              <a:rPr lang="en-US" i="1" dirty="0">
                <a:latin typeface="Abadi" panose="020B0604020104020204" pitchFamily="34" charset="0"/>
              </a:rPr>
              <a:t>Clinical Psychological Science</a:t>
            </a:r>
            <a:r>
              <a:rPr lang="en-US" dirty="0">
                <a:latin typeface="Abadi" panose="020B0604020104020204" pitchFamily="34" charset="0"/>
              </a:rPr>
              <a:t>, </a:t>
            </a:r>
            <a:r>
              <a:rPr lang="en-US" i="1" dirty="0">
                <a:latin typeface="Abadi" panose="020B0604020104020204" pitchFamily="34" charset="0"/>
              </a:rPr>
              <a:t>2</a:t>
            </a:r>
            <a:r>
              <a:rPr lang="en-US" dirty="0">
                <a:latin typeface="Abadi" panose="020B0604020104020204" pitchFamily="34" charset="0"/>
              </a:rPr>
              <a:t>, 22–34.</a:t>
            </a:r>
          </a:p>
          <a:p>
            <a:r>
              <a:rPr lang="en-US" dirty="0">
                <a:latin typeface="Abadi" panose="020B0604020104020204" pitchFamily="34" charset="0"/>
              </a:rPr>
              <a:t>Onken, L. (2022). Implementation science at the National Institute on Aging: The principles of it, </a:t>
            </a:r>
            <a:r>
              <a:rPr lang="en-US" i="1" dirty="0">
                <a:latin typeface="Abadi" panose="020B0604020104020204" pitchFamily="34" charset="0"/>
              </a:rPr>
              <a:t>Public Policy &amp; Aging Report</a:t>
            </a:r>
            <a:r>
              <a:rPr lang="en-US" dirty="0">
                <a:latin typeface="Abadi" panose="020B0604020104020204" pitchFamily="34" charset="0"/>
              </a:rPr>
              <a:t>,</a:t>
            </a:r>
            <a:r>
              <a:rPr lang="en-US" i="1" dirty="0">
                <a:latin typeface="Abadi" panose="020B0604020104020204" pitchFamily="34" charset="0"/>
              </a:rPr>
              <a:t> 32</a:t>
            </a:r>
            <a:r>
              <a:rPr lang="en-US" dirty="0">
                <a:latin typeface="Abadi" panose="020B0604020104020204" pitchFamily="34" charset="0"/>
              </a:rPr>
              <a:t>(1), 39-41.</a:t>
            </a:r>
          </a:p>
          <a:p>
            <a:endParaRPr lang="en-US" dirty="0">
              <a:latin typeface="Abadi" panose="020B0604020104020204" pitchFamily="34" charset="0"/>
            </a:endParaRPr>
          </a:p>
        </p:txBody>
      </p:sp>
    </p:spTree>
    <p:extLst>
      <p:ext uri="{BB962C8B-B14F-4D97-AF65-F5344CB8AC3E}">
        <p14:creationId xmlns:p14="http://schemas.microsoft.com/office/powerpoint/2010/main" val="207803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4AFAC-2B33-4620-B7E5-F4726325B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3" y="3520358"/>
            <a:ext cx="3774938" cy="2499440"/>
          </a:xfrm>
          <a:prstGeom prst="rect">
            <a:avLst/>
          </a:prstGeom>
        </p:spPr>
      </p:pic>
      <p:pic>
        <p:nvPicPr>
          <p:cNvPr id="5" name="Picture 4">
            <a:extLst>
              <a:ext uri="{FF2B5EF4-FFF2-40B4-BE49-F238E27FC236}">
                <a16:creationId xmlns:a16="http://schemas.microsoft.com/office/drawing/2014/main" id="{292E9DE7-B683-43DE-AA9C-354214CAA8FE}"/>
              </a:ext>
            </a:extLst>
          </p:cNvPr>
          <p:cNvPicPr>
            <a:picLocks noChangeAspect="1"/>
          </p:cNvPicPr>
          <p:nvPr/>
        </p:nvPicPr>
        <p:blipFill rotWithShape="1">
          <a:blip r:embed="rId3">
            <a:extLst>
              <a:ext uri="{28A0092B-C50C-407E-A947-70E740481C1C}">
                <a14:useLocalDpi xmlns:a14="http://schemas.microsoft.com/office/drawing/2010/main" val="0"/>
              </a:ext>
            </a:extLst>
          </a:blip>
          <a:srcRect t="31488"/>
          <a:stretch/>
        </p:blipFill>
        <p:spPr>
          <a:xfrm>
            <a:off x="4619669" y="1827909"/>
            <a:ext cx="2952659" cy="1219557"/>
          </a:xfrm>
          <a:prstGeom prst="rect">
            <a:avLst/>
          </a:prstGeom>
        </p:spPr>
      </p:pic>
      <p:pic>
        <p:nvPicPr>
          <p:cNvPr id="9" name="Picture 8">
            <a:extLst>
              <a:ext uri="{FF2B5EF4-FFF2-40B4-BE49-F238E27FC236}">
                <a16:creationId xmlns:a16="http://schemas.microsoft.com/office/drawing/2014/main" id="{569B46ED-69AF-42DA-BC0D-2BC401F3F203}"/>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030027" y="3015554"/>
            <a:ext cx="5263573" cy="3509049"/>
          </a:xfrm>
          <a:prstGeom prst="rect">
            <a:avLst/>
          </a:prstGeom>
        </p:spPr>
      </p:pic>
      <p:sp>
        <p:nvSpPr>
          <p:cNvPr id="10" name="TextBox 9">
            <a:extLst>
              <a:ext uri="{FF2B5EF4-FFF2-40B4-BE49-F238E27FC236}">
                <a16:creationId xmlns:a16="http://schemas.microsoft.com/office/drawing/2014/main" id="{5653EA7C-6350-437A-BB7D-214047910150}"/>
              </a:ext>
            </a:extLst>
          </p:cNvPr>
          <p:cNvSpPr txBox="1"/>
          <p:nvPr/>
        </p:nvSpPr>
        <p:spPr>
          <a:xfrm>
            <a:off x="0" y="6550223"/>
            <a:ext cx="12191999" cy="307777"/>
          </a:xfrm>
          <a:prstGeom prst="rect">
            <a:avLst/>
          </a:prstGeom>
          <a:solidFill>
            <a:srgbClr val="003189"/>
          </a:solidFill>
        </p:spPr>
        <p:txBody>
          <a:bodyPr wrap="square" rtlCol="0">
            <a:spAutoFit/>
          </a:bodyPr>
          <a:lstStyle/>
          <a:p>
            <a:pPr algn="r"/>
            <a:r>
              <a:rPr lang="en-US" sz="1400" dirty="0">
                <a:solidFill>
                  <a:schemeClr val="bg1"/>
                </a:solidFill>
                <a:latin typeface="Abadi" panose="020B0604020104020204" pitchFamily="34" charset="0"/>
              </a:rPr>
              <a:t>Credit: Proxima Studio, </a:t>
            </a:r>
            <a:r>
              <a:rPr lang="en-US" sz="1400" dirty="0" err="1">
                <a:solidFill>
                  <a:schemeClr val="bg1"/>
                </a:solidFill>
                <a:latin typeface="Abadi" panose="020B0604020104020204" pitchFamily="34" charset="0"/>
              </a:rPr>
              <a:t>eshana_blue</a:t>
            </a:r>
            <a:r>
              <a:rPr lang="en-US" sz="1400" dirty="0">
                <a:solidFill>
                  <a:schemeClr val="bg1"/>
                </a:solidFill>
                <a:latin typeface="Abadi" panose="020B0604020104020204" pitchFamily="34" charset="0"/>
              </a:rPr>
              <a:t>, </a:t>
            </a:r>
            <a:r>
              <a:rPr lang="en-US" sz="1400" dirty="0" err="1">
                <a:solidFill>
                  <a:schemeClr val="bg1"/>
                </a:solidFill>
                <a:latin typeface="Abadi" panose="020B0604020104020204" pitchFamily="34" charset="0"/>
              </a:rPr>
              <a:t>Drobot</a:t>
            </a:r>
            <a:r>
              <a:rPr lang="en-US" sz="1400" dirty="0">
                <a:solidFill>
                  <a:schemeClr val="bg1"/>
                </a:solidFill>
                <a:latin typeface="Abadi" panose="020B0604020104020204" pitchFamily="34" charset="0"/>
              </a:rPr>
              <a:t> Dean – stock.adobe.com</a:t>
            </a:r>
          </a:p>
        </p:txBody>
      </p:sp>
      <p:cxnSp>
        <p:nvCxnSpPr>
          <p:cNvPr id="23" name="Straight Arrow Connector 22">
            <a:extLst>
              <a:ext uri="{FF2B5EF4-FFF2-40B4-BE49-F238E27FC236}">
                <a16:creationId xmlns:a16="http://schemas.microsoft.com/office/drawing/2014/main" id="{2104AA9D-62B1-4A10-B2F5-39B7D43011C4}"/>
              </a:ext>
            </a:extLst>
          </p:cNvPr>
          <p:cNvCxnSpPr/>
          <p:nvPr/>
        </p:nvCxnSpPr>
        <p:spPr>
          <a:xfrm>
            <a:off x="3837406" y="4861070"/>
            <a:ext cx="4517188" cy="0"/>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7D05B4-F945-4ED3-A8F4-E554652061BC}"/>
              </a:ext>
            </a:extLst>
          </p:cNvPr>
          <p:cNvCxnSpPr>
            <a:cxnSpLocks/>
            <a:endCxn id="5" idx="1"/>
          </p:cNvCxnSpPr>
          <p:nvPr/>
        </p:nvCxnSpPr>
        <p:spPr>
          <a:xfrm flipV="1">
            <a:off x="3126658" y="2437688"/>
            <a:ext cx="1493011" cy="1662368"/>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CA5CDAF-D660-4BA1-90D8-F10347969A6C}"/>
              </a:ext>
            </a:extLst>
          </p:cNvPr>
          <p:cNvCxnSpPr>
            <a:cxnSpLocks/>
            <a:stCxn id="5" idx="3"/>
          </p:cNvCxnSpPr>
          <p:nvPr/>
        </p:nvCxnSpPr>
        <p:spPr>
          <a:xfrm>
            <a:off x="7572328" y="2437688"/>
            <a:ext cx="1316033" cy="1278910"/>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sp>
        <p:nvSpPr>
          <p:cNvPr id="30" name="Title 29">
            <a:extLst>
              <a:ext uri="{FF2B5EF4-FFF2-40B4-BE49-F238E27FC236}">
                <a16:creationId xmlns:a16="http://schemas.microsoft.com/office/drawing/2014/main" id="{E2C1BCEA-2C15-4A6A-812A-1433C9294E83}"/>
              </a:ext>
            </a:extLst>
          </p:cNvPr>
          <p:cNvSpPr>
            <a:spLocks noGrp="1"/>
          </p:cNvSpPr>
          <p:nvPr>
            <p:ph type="title"/>
          </p:nvPr>
        </p:nvSpPr>
        <p:spPr/>
        <p:txBody>
          <a:bodyPr/>
          <a:lstStyle/>
          <a:p>
            <a:r>
              <a:rPr lang="en-US" dirty="0">
                <a:latin typeface="Abadi" panose="020B0604020104020204" pitchFamily="34" charset="0"/>
              </a:rPr>
              <a:t>Drug development is based on an experimental medicine approach</a:t>
            </a:r>
          </a:p>
        </p:txBody>
      </p:sp>
    </p:spTree>
    <p:extLst>
      <p:ext uri="{BB962C8B-B14F-4D97-AF65-F5344CB8AC3E}">
        <p14:creationId xmlns:p14="http://schemas.microsoft.com/office/powerpoint/2010/main" val="37684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4D42-8839-4C24-98AE-6EBA2B8D7EEB}"/>
              </a:ext>
            </a:extLst>
          </p:cNvPr>
          <p:cNvSpPr>
            <a:spLocks noGrp="1"/>
          </p:cNvSpPr>
          <p:nvPr>
            <p:ph type="title"/>
          </p:nvPr>
        </p:nvSpPr>
        <p:spPr>
          <a:xfrm>
            <a:off x="838200" y="365125"/>
            <a:ext cx="10515600" cy="1325563"/>
          </a:xfrm>
        </p:spPr>
        <p:txBody>
          <a:bodyPr/>
          <a:lstStyle/>
          <a:p>
            <a:r>
              <a:rPr lang="en-US" dirty="0">
                <a:latin typeface="Abadi" panose="020B0604020104020204" pitchFamily="34" charset="0"/>
              </a:rPr>
              <a:t>SOBC method has three steps</a:t>
            </a:r>
          </a:p>
        </p:txBody>
      </p:sp>
      <p:sp>
        <p:nvSpPr>
          <p:cNvPr id="4" name="Content Placeholder 3">
            <a:extLst>
              <a:ext uri="{FF2B5EF4-FFF2-40B4-BE49-F238E27FC236}">
                <a16:creationId xmlns:a16="http://schemas.microsoft.com/office/drawing/2014/main" id="{E2BD48AE-9C95-46C8-8F20-D380E7D37E99}"/>
              </a:ext>
            </a:extLst>
          </p:cNvPr>
          <p:cNvSpPr>
            <a:spLocks noGrp="1"/>
          </p:cNvSpPr>
          <p:nvPr>
            <p:ph sz="half" idx="2"/>
          </p:nvPr>
        </p:nvSpPr>
        <p:spPr>
          <a:xfrm>
            <a:off x="3621667" y="4515104"/>
            <a:ext cx="4948666" cy="2038458"/>
          </a:xfrm>
        </p:spPr>
        <p:txBody>
          <a:bodyPr>
            <a:normAutofit fontScale="92500" lnSpcReduction="20000"/>
          </a:bodyPr>
          <a:lstStyle/>
          <a:p>
            <a:r>
              <a:rPr lang="en-US" dirty="0">
                <a:latin typeface="Abadi" panose="020B0604020104020204" pitchFamily="34" charset="0"/>
              </a:rPr>
              <a:t>Identify target mechanism</a:t>
            </a:r>
          </a:p>
          <a:p>
            <a:r>
              <a:rPr lang="en-US" dirty="0">
                <a:latin typeface="Abadi" panose="020B0604020104020204" pitchFamily="34" charset="0"/>
              </a:rPr>
              <a:t>Measure target mechanism</a:t>
            </a:r>
          </a:p>
          <a:p>
            <a:pPr lvl="1"/>
            <a:r>
              <a:rPr lang="en-US" dirty="0">
                <a:latin typeface="Abadi" panose="020B0604020104020204" pitchFamily="34" charset="0"/>
              </a:rPr>
              <a:t>Ideally at multiple levels (self-report, behavioral, neuroimaging, biological)</a:t>
            </a:r>
          </a:p>
          <a:p>
            <a:r>
              <a:rPr lang="en-US" dirty="0">
                <a:latin typeface="Abadi" panose="020B0604020104020204" pitchFamily="34" charset="0"/>
              </a:rPr>
              <a:t>Influence target mechanism</a:t>
            </a:r>
          </a:p>
        </p:txBody>
      </p:sp>
      <p:sp>
        <p:nvSpPr>
          <p:cNvPr id="5" name="TextBox 4">
            <a:extLst>
              <a:ext uri="{FF2B5EF4-FFF2-40B4-BE49-F238E27FC236}">
                <a16:creationId xmlns:a16="http://schemas.microsoft.com/office/drawing/2014/main" id="{F463AEDA-B3EB-4438-96C3-1239EA8FA48B}"/>
              </a:ext>
            </a:extLst>
          </p:cNvPr>
          <p:cNvSpPr txBox="1"/>
          <p:nvPr/>
        </p:nvSpPr>
        <p:spPr>
          <a:xfrm>
            <a:off x="1708978" y="3449081"/>
            <a:ext cx="2005677" cy="523220"/>
          </a:xfrm>
          <a:prstGeom prst="rect">
            <a:avLst/>
          </a:prstGeom>
          <a:noFill/>
        </p:spPr>
        <p:txBody>
          <a:bodyPr wrap="none" rtlCol="0">
            <a:spAutoFit/>
          </a:bodyPr>
          <a:lstStyle/>
          <a:p>
            <a:r>
              <a:rPr lang="en-US" sz="2800" dirty="0">
                <a:latin typeface="Abadi" panose="020B0604020104020204" pitchFamily="34" charset="0"/>
              </a:rPr>
              <a:t>Intervention</a:t>
            </a:r>
          </a:p>
        </p:txBody>
      </p:sp>
      <p:sp>
        <p:nvSpPr>
          <p:cNvPr id="6" name="TextBox 5">
            <a:extLst>
              <a:ext uri="{FF2B5EF4-FFF2-40B4-BE49-F238E27FC236}">
                <a16:creationId xmlns:a16="http://schemas.microsoft.com/office/drawing/2014/main" id="{1E33B101-64FB-40F0-890B-DE58E99016BF}"/>
              </a:ext>
            </a:extLst>
          </p:cNvPr>
          <p:cNvSpPr txBox="1"/>
          <p:nvPr/>
        </p:nvSpPr>
        <p:spPr>
          <a:xfrm>
            <a:off x="8231843" y="3449081"/>
            <a:ext cx="2783134" cy="523220"/>
          </a:xfrm>
          <a:prstGeom prst="rect">
            <a:avLst/>
          </a:prstGeom>
          <a:noFill/>
        </p:spPr>
        <p:txBody>
          <a:bodyPr wrap="none" rtlCol="0">
            <a:spAutoFit/>
          </a:bodyPr>
          <a:lstStyle/>
          <a:p>
            <a:r>
              <a:rPr lang="en-US" sz="2800" dirty="0">
                <a:latin typeface="Abadi" panose="020B0604020104020204" pitchFamily="34" charset="0"/>
              </a:rPr>
              <a:t>Behavior Change</a:t>
            </a:r>
          </a:p>
        </p:txBody>
      </p:sp>
      <p:sp>
        <p:nvSpPr>
          <p:cNvPr id="7" name="TextBox 6">
            <a:extLst>
              <a:ext uri="{FF2B5EF4-FFF2-40B4-BE49-F238E27FC236}">
                <a16:creationId xmlns:a16="http://schemas.microsoft.com/office/drawing/2014/main" id="{B9C37C4E-DA14-4339-B729-1E691016A97D}"/>
              </a:ext>
            </a:extLst>
          </p:cNvPr>
          <p:cNvSpPr txBox="1"/>
          <p:nvPr/>
        </p:nvSpPr>
        <p:spPr>
          <a:xfrm>
            <a:off x="4843894" y="2178313"/>
            <a:ext cx="2504212" cy="523220"/>
          </a:xfrm>
          <a:prstGeom prst="rect">
            <a:avLst/>
          </a:prstGeom>
          <a:noFill/>
        </p:spPr>
        <p:txBody>
          <a:bodyPr wrap="none" rtlCol="0">
            <a:spAutoFit/>
          </a:bodyPr>
          <a:lstStyle/>
          <a:p>
            <a:r>
              <a:rPr lang="en-US" sz="2800" dirty="0">
                <a:latin typeface="Abadi" panose="020B0604020104020204" pitchFamily="34" charset="0"/>
              </a:rPr>
              <a:t>Putative Target</a:t>
            </a:r>
          </a:p>
        </p:txBody>
      </p:sp>
      <p:cxnSp>
        <p:nvCxnSpPr>
          <p:cNvPr id="9" name="Straight Arrow Connector 8">
            <a:extLst>
              <a:ext uri="{FF2B5EF4-FFF2-40B4-BE49-F238E27FC236}">
                <a16:creationId xmlns:a16="http://schemas.microsoft.com/office/drawing/2014/main" id="{6F2552CD-1C26-43CB-9BBC-BB062C930219}"/>
              </a:ext>
            </a:extLst>
          </p:cNvPr>
          <p:cNvCxnSpPr>
            <a:stCxn id="5" idx="3"/>
            <a:endCxn id="6" idx="1"/>
          </p:cNvCxnSpPr>
          <p:nvPr/>
        </p:nvCxnSpPr>
        <p:spPr>
          <a:xfrm>
            <a:off x="3714655" y="3710691"/>
            <a:ext cx="45171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9E71EC0-7413-4CE8-AA07-618F40AC3657}"/>
              </a:ext>
            </a:extLst>
          </p:cNvPr>
          <p:cNvCxnSpPr>
            <a:cxnSpLocks/>
            <a:stCxn id="5" idx="0"/>
            <a:endCxn id="7" idx="1"/>
          </p:cNvCxnSpPr>
          <p:nvPr/>
        </p:nvCxnSpPr>
        <p:spPr>
          <a:xfrm flipV="1">
            <a:off x="2711817" y="2439923"/>
            <a:ext cx="2132077" cy="1009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E1ABEC1-1974-4ACB-B06A-28846709C80B}"/>
              </a:ext>
            </a:extLst>
          </p:cNvPr>
          <p:cNvCxnSpPr>
            <a:cxnSpLocks/>
            <a:stCxn id="7" idx="3"/>
            <a:endCxn id="6" idx="0"/>
          </p:cNvCxnSpPr>
          <p:nvPr/>
        </p:nvCxnSpPr>
        <p:spPr>
          <a:xfrm>
            <a:off x="7348106" y="2439923"/>
            <a:ext cx="2275304" cy="1009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75136D-8F21-46A5-94F0-8485C74DDF40}"/>
              </a:ext>
            </a:extLst>
          </p:cNvPr>
          <p:cNvSpPr txBox="1"/>
          <p:nvPr/>
        </p:nvSpPr>
        <p:spPr>
          <a:xfrm rot="1453192">
            <a:off x="7707972" y="2601203"/>
            <a:ext cx="1774553" cy="369332"/>
          </a:xfrm>
          <a:prstGeom prst="rect">
            <a:avLst/>
          </a:prstGeom>
          <a:noFill/>
        </p:spPr>
        <p:txBody>
          <a:bodyPr wrap="square" rtlCol="0">
            <a:spAutoFit/>
          </a:bodyPr>
          <a:lstStyle/>
          <a:p>
            <a:r>
              <a:rPr lang="en-US" i="1" dirty="0">
                <a:solidFill>
                  <a:srgbClr val="0073CC"/>
                </a:solidFill>
              </a:rPr>
              <a:t>target validation</a:t>
            </a:r>
          </a:p>
        </p:txBody>
      </p:sp>
      <p:sp>
        <p:nvSpPr>
          <p:cNvPr id="19" name="Rectangle 18">
            <a:extLst>
              <a:ext uri="{FF2B5EF4-FFF2-40B4-BE49-F238E27FC236}">
                <a16:creationId xmlns:a16="http://schemas.microsoft.com/office/drawing/2014/main" id="{64A26CF9-54D4-453E-A0E8-97526E5A9F3B}"/>
              </a:ext>
            </a:extLst>
          </p:cNvPr>
          <p:cNvSpPr/>
          <p:nvPr/>
        </p:nvSpPr>
        <p:spPr>
          <a:xfrm>
            <a:off x="4802800" y="3292847"/>
            <a:ext cx="2340897" cy="369332"/>
          </a:xfrm>
          <a:prstGeom prst="rect">
            <a:avLst/>
          </a:prstGeom>
        </p:spPr>
        <p:txBody>
          <a:bodyPr wrap="none">
            <a:spAutoFit/>
          </a:bodyPr>
          <a:lstStyle/>
          <a:p>
            <a:r>
              <a:rPr lang="en-US" i="1" dirty="0">
                <a:solidFill>
                  <a:srgbClr val="0073CC"/>
                </a:solidFill>
              </a:rPr>
              <a:t>traditional efficacy test</a:t>
            </a:r>
          </a:p>
        </p:txBody>
      </p:sp>
      <p:sp>
        <p:nvSpPr>
          <p:cNvPr id="20" name="Rectangle 19">
            <a:extLst>
              <a:ext uri="{FF2B5EF4-FFF2-40B4-BE49-F238E27FC236}">
                <a16:creationId xmlns:a16="http://schemas.microsoft.com/office/drawing/2014/main" id="{716849B8-3D7D-485A-99FE-F5DB7A1BE874}"/>
              </a:ext>
            </a:extLst>
          </p:cNvPr>
          <p:cNvSpPr/>
          <p:nvPr/>
        </p:nvSpPr>
        <p:spPr>
          <a:xfrm rot="20084377">
            <a:off x="2590093" y="2644669"/>
            <a:ext cx="1995867" cy="369332"/>
          </a:xfrm>
          <a:prstGeom prst="rect">
            <a:avLst/>
          </a:prstGeom>
        </p:spPr>
        <p:txBody>
          <a:bodyPr wrap="none">
            <a:spAutoFit/>
          </a:bodyPr>
          <a:lstStyle/>
          <a:p>
            <a:r>
              <a:rPr lang="en-US" i="1" dirty="0">
                <a:solidFill>
                  <a:srgbClr val="0073CC"/>
                </a:solidFill>
              </a:rPr>
              <a:t>target engagement</a:t>
            </a:r>
          </a:p>
        </p:txBody>
      </p:sp>
      <p:sp>
        <p:nvSpPr>
          <p:cNvPr id="21" name="Rectangle 20">
            <a:extLst>
              <a:ext uri="{FF2B5EF4-FFF2-40B4-BE49-F238E27FC236}">
                <a16:creationId xmlns:a16="http://schemas.microsoft.com/office/drawing/2014/main" id="{66B66FF9-AE84-4EEC-9DC6-01633ABE8E0E}"/>
              </a:ext>
            </a:extLst>
          </p:cNvPr>
          <p:cNvSpPr/>
          <p:nvPr/>
        </p:nvSpPr>
        <p:spPr>
          <a:xfrm>
            <a:off x="0" y="6552478"/>
            <a:ext cx="12192000" cy="30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Nielsen et al. (2018) </a:t>
            </a:r>
            <a:r>
              <a:rPr lang="en-US" sz="1400" i="1" dirty="0" err="1">
                <a:latin typeface="Abadi" panose="020B0604020104020204" pitchFamily="34" charset="0"/>
              </a:rPr>
              <a:t>Behav</a:t>
            </a:r>
            <a:r>
              <a:rPr lang="en-US" sz="1400" i="1" dirty="0">
                <a:latin typeface="Abadi" panose="020B0604020104020204" pitchFamily="34" charset="0"/>
              </a:rPr>
              <a:t> Res </a:t>
            </a:r>
            <a:r>
              <a:rPr lang="en-US" sz="1400" i="1" dirty="0" err="1">
                <a:latin typeface="Abadi" panose="020B0604020104020204" pitchFamily="34" charset="0"/>
              </a:rPr>
              <a:t>Ther</a:t>
            </a:r>
            <a:r>
              <a:rPr lang="en-US" sz="1400" i="1" dirty="0">
                <a:latin typeface="Abadi" panose="020B0604020104020204" pitchFamily="34" charset="0"/>
              </a:rPr>
              <a:t>; </a:t>
            </a:r>
            <a:r>
              <a:rPr lang="en-US" sz="1400" dirty="0">
                <a:latin typeface="Abadi" panose="020B0604020104020204" pitchFamily="34" charset="0"/>
              </a:rPr>
              <a:t>Riddle et al. (2015) </a:t>
            </a:r>
            <a:r>
              <a:rPr lang="en-US" sz="1400" i="1" dirty="0">
                <a:latin typeface="Abadi" panose="020B0604020104020204" pitchFamily="34" charset="0"/>
              </a:rPr>
              <a:t>Trans </a:t>
            </a:r>
            <a:r>
              <a:rPr lang="en-US" sz="1400" i="1" dirty="0" err="1">
                <a:latin typeface="Abadi" panose="020B0604020104020204" pitchFamily="34" charset="0"/>
              </a:rPr>
              <a:t>Beh</a:t>
            </a:r>
            <a:r>
              <a:rPr lang="en-US" sz="1400" i="1" dirty="0">
                <a:latin typeface="Abadi" panose="020B0604020104020204" pitchFamily="34" charset="0"/>
              </a:rPr>
              <a:t> Med</a:t>
            </a:r>
          </a:p>
        </p:txBody>
      </p:sp>
    </p:spTree>
    <p:extLst>
      <p:ext uri="{BB962C8B-B14F-4D97-AF65-F5344CB8AC3E}">
        <p14:creationId xmlns:p14="http://schemas.microsoft.com/office/powerpoint/2010/main" val="15630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EDC5-D703-4CCC-8912-C7BBB2FA91AA}"/>
              </a:ext>
            </a:extLst>
          </p:cNvPr>
          <p:cNvSpPr>
            <a:spLocks noGrp="1"/>
          </p:cNvSpPr>
          <p:nvPr>
            <p:ph type="title"/>
          </p:nvPr>
        </p:nvSpPr>
        <p:spPr/>
        <p:txBody>
          <a:bodyPr/>
          <a:lstStyle/>
          <a:p>
            <a:r>
              <a:rPr lang="en-US" dirty="0">
                <a:latin typeface="Abadi" panose="020B0604020104020204" pitchFamily="34" charset="0"/>
              </a:rPr>
              <a:t>SOBC extension </a:t>
            </a:r>
            <a:r>
              <a:rPr lang="en-US" dirty="0">
                <a:latin typeface="Abadi" panose="020B0604020104020204" pitchFamily="34" charset="0"/>
                <a:sym typeface="Wingdings" panose="05000000000000000000" pitchFamily="2" charset="2"/>
              </a:rPr>
              <a:t> Operating Conditions Framework</a:t>
            </a:r>
            <a:endParaRPr lang="en-US" dirty="0">
              <a:latin typeface="Abadi" panose="020B0604020104020204" pitchFamily="34" charset="0"/>
            </a:endParaRPr>
          </a:p>
        </p:txBody>
      </p:sp>
      <p:pic>
        <p:nvPicPr>
          <p:cNvPr id="1026" name="Picture 2" descr="https://media.proquest.com/media/hmsb/UCACA_hea_40_12_845_fig2a_full?_a=ChgyMDIyMDkxNTEzNDg0ODU1MDo1OTE4NTQSBTk5MjEyGgpPTkVfU0VBUkNIIg4xNDYuMTg2LjE4NS4yMCoFNjA5NTMyCjI0NDEzMjg1Njk6C0lubGluZUltYWdlQgEwUgZPbmxpbmVaA0lMSWIEVEhVTWoKMjAyMS8xMi8wMXIKMjAyMS8xMi8zMXoAggElUC0xMDA3NTY3LTEzMTU4LUNVU1RPTUVSLW51bGwtMTE0NjE2NJIBBk9ubGluZcoBb01vemlsbGEvNS4wIChXaW5kb3dzIE5UIDEwLjA7IFdpbjY0OyB4NjQpIEFwcGxlV2ViS2l0LzUzNy4zNiAoS0hUTUwsIGxpa2UgR2Vja28pIENocm9tZS8xMDUuMC4wLjAgU2FmYXJpLzUzNy4zNtIBElNjaG9sYXJseSBKb3VybmFsc5oCB1ByZVBhaWSqAixPUzpFTVMtVGV4dFBsdXNHcmFwaGljc0NvbnRhaW5lci1wcmVwYXJlQm9kecoCD0ZlYXR1cmV8QXJ0aWNsZeICAOoCBnN1bW1vbvICAPoCAU6CAwNXZWKKAxxDSUQ6MjAyMjA5MTUxMzQ4NDg1NTA6NTIzNTc2&amp;_s=NeQ4r0FdhEqKPw5wX67yoS%2BsGg8%3D">
            <a:extLst>
              <a:ext uri="{FF2B5EF4-FFF2-40B4-BE49-F238E27FC236}">
                <a16:creationId xmlns:a16="http://schemas.microsoft.com/office/drawing/2014/main" id="{7FED1902-B2A5-4B58-83DC-6A8A92B4C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164" y="2212946"/>
            <a:ext cx="7761671" cy="39204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4AEEC7-AAC0-489E-B291-BC6F745FC7FE}"/>
              </a:ext>
            </a:extLst>
          </p:cNvPr>
          <p:cNvSpPr/>
          <p:nvPr/>
        </p:nvSpPr>
        <p:spPr>
          <a:xfrm>
            <a:off x="0" y="6552478"/>
            <a:ext cx="12192000" cy="30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Rothman &amp; Sheeran (2021)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988751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DA006-26B2-4AE6-A886-DC92D4D798CC}"/>
              </a:ext>
            </a:extLst>
          </p:cNvPr>
          <p:cNvSpPr/>
          <p:nvPr/>
        </p:nvSpPr>
        <p:spPr>
          <a:xfrm>
            <a:off x="265664" y="785091"/>
            <a:ext cx="10032881" cy="554181"/>
          </a:xfrm>
          <a:prstGeom prst="rect">
            <a:avLst/>
          </a:prstGeom>
          <a:solidFill>
            <a:srgbClr val="4078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AFE304F9-8544-461D-B19F-19AD89D8240A}"/>
              </a:ext>
            </a:extLst>
          </p:cNvPr>
          <p:cNvSpPr>
            <a:spLocks noChangeArrowheads="1"/>
          </p:cNvSpPr>
          <p:nvPr/>
        </p:nvSpPr>
        <p:spPr bwMode="auto">
          <a:xfrm>
            <a:off x="265664" y="451484"/>
            <a:ext cx="10897386" cy="5001369"/>
          </a:xfrm>
          <a:prstGeom prst="rect">
            <a:avLst/>
          </a:prstGeom>
          <a:noFill/>
          <a:ln>
            <a:noFill/>
          </a:ln>
          <a:effectLs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Session #2 of Virtual Interactive Seminar Series</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3BE07"/>
                </a:solidFill>
                <a:effectLst/>
                <a:latin typeface="Arial" panose="020B0604020202020204" pitchFamily="34" charset="0"/>
                <a:ea typeface="Calibri" panose="020F0502020204030204" pitchFamily="34" charset="0"/>
                <a:cs typeface="Arial" panose="020B0604020202020204" pitchFamily="34" charset="0"/>
              </a:rPr>
              <a:t>Why Behavioral Interventions Work (or Don’t Work)</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3BE07"/>
                </a:solidFill>
                <a:effectLst/>
                <a:latin typeface="Arial" panose="020B0604020202020204" pitchFamily="34" charset="0"/>
                <a:ea typeface="Calibri" panose="020F0502020204030204" pitchFamily="34" charset="0"/>
                <a:cs typeface="Arial" panose="020B0604020202020204" pitchFamily="34" charset="0"/>
              </a:rPr>
              <a:t>Mechanism-Focused Behavioral Science From Theory Selection to Study Design and Implementation</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October 4, 2022</a:t>
            </a:r>
            <a:endParaRPr kumimoji="0" lang="en-US" altLang="en-US" sz="16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From 9:30 to 11:00 AM EST</a:t>
            </a:r>
            <a:endParaRPr kumimoji="0" lang="en-US" altLang="en-US" sz="16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 Science of Behavior Change: A Mechanism-Focused Approach to Behavior Change Research</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Talea Cornelius, Ph.D., M.S.W., M.S.</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Assistant Professor of Medical Sciences (in Medicine)</a:t>
            </a:r>
            <a:br>
              <a:rPr kumimoji="0" lang="en-US" altLang="en-US" sz="1200" b="0" i="0" u="none" strike="noStrike" cap="none" normalizeH="0" baseline="0" dirty="0">
                <a:ln>
                  <a:noFill/>
                </a:ln>
                <a:solidFill>
                  <a:srgbClr val="000000"/>
                </a:solidFill>
                <a:effectLst/>
                <a:ea typeface="Calibri" panose="020F0502020204030204" pitchFamily="34" charset="0"/>
              </a:rPr>
            </a:b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Columbia University</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In this session, Dr. Talea Cornelius will provide an overview of the Science of Behavior Change (SOBC) experimental medicine approach to developing and refining behavioral health interventions. She will discuss theory selection, mechanism-informed study design, and measurement validity, and provide online resources to facilitate mechanistic behavioral science. In addition to a lecture, this session will include a master class and hands-on practice applying the SOBC approach.</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Dr. Cornelius is a trained clinical social worker, social psychologist, and biostatistician. Her research is focused on understanding health behaviors in the social context in which they are performed.</a:t>
            </a:r>
            <a:r>
              <a:rPr kumimoji="0" lang="en-US" altLang="en-US" sz="1200" b="0" i="0" u="none" strike="noStrike" cap="none" normalizeH="0" baseline="0" dirty="0">
                <a:ln>
                  <a:noFill/>
                </a:ln>
                <a:solidFill>
                  <a:srgbClr val="000000"/>
                </a:solidFill>
                <a:effectLst/>
                <a:ea typeface="Times New Roman" panose="02020603050405020304" pitchFamily="18" charset="0"/>
              </a:rPr>
              <a:t> </a:t>
            </a:r>
            <a:endParaRPr kumimoji="0" lang="en-US" altLang="en-US" sz="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As co-investigator of the NIH-funded Science of Behavior Change Program, she leads the effort to improve the validity of measures of mechanisms that underlie behavior change in order to promote rigor in behavioral health intervention research.</a:t>
            </a:r>
            <a:r>
              <a:rPr kumimoji="0" lang="en-US" altLang="en-US" sz="1200" b="0" i="0" u="none" strike="noStrike" cap="none" normalizeH="0" baseline="0" dirty="0">
                <a:ln>
                  <a:noFill/>
                </a:ln>
                <a:solidFill>
                  <a:srgbClr val="000000"/>
                </a:solidFill>
                <a:effectLst/>
                <a:ea typeface="Times New Roman" panose="02020603050405020304" pitchFamily="18" charset="0"/>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000000"/>
                </a:solidFill>
                <a:effectLst/>
                <a:latin typeface="Helvetica Neue"/>
                <a:ea typeface="Calibri" panose="020F0502020204030204" pitchFamily="34" charset="0"/>
              </a:rPr>
              <a:t>Register at: </a:t>
            </a:r>
            <a:r>
              <a:rPr kumimoji="0" lang="en-US" altLang="en-US" sz="2600" b="1" i="0" u="none" strike="noStrike" cap="none" normalizeH="0" baseline="0" dirty="0">
                <a:ln>
                  <a:noFill/>
                </a:ln>
                <a:solidFill>
                  <a:srgbClr val="000068"/>
                </a:solidFill>
                <a:effectLst/>
                <a:latin typeface="Helvetica Neue"/>
                <a:ea typeface="Calibri" panose="020F0502020204030204" pitchFamily="34" charset="0"/>
                <a:hlinkClick r:id="rId2" tooltip="https://nam02.safelinks.protection.outlook.com/?url=https%3A%2F%2Fbit.ly%2F3Ag5C1y&amp;data=05%7C01%7Cbak2133%40cumc.columbia.edu%7C92212c3274ae47ec6d3608da87821a19%7Cb0002a9b0017404d97dc3d3bab09be81%7C1%7C0%7C637971291221268528%7CUnknown%7CTWFpbGZsb3d8eyJWIj"/>
              </a:rPr>
              <a:t>https://bit.ly/3Ag5C1y</a:t>
            </a:r>
            <a:endParaRPr kumimoji="0" lang="en-US" altLang="en-US"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9" descr="cid:image001.png@01D8C852.1CFBB100">
            <a:extLst>
              <a:ext uri="{FF2B5EF4-FFF2-40B4-BE49-F238E27FC236}">
                <a16:creationId xmlns:a16="http://schemas.microsoft.com/office/drawing/2014/main" id="{BCA0E8BA-ECEB-45AF-8CC6-5093057C1D2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5664" y="5579955"/>
            <a:ext cx="65913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0D824A7C-2A68-4FCF-8D3B-F23092EB3677}"/>
              </a:ext>
            </a:extLst>
          </p:cNvPr>
          <p:cNvSpPr>
            <a:spLocks noChangeArrowheads="1"/>
          </p:cNvSpPr>
          <p:nvPr/>
        </p:nvSpPr>
        <p:spPr bwMode="auto">
          <a:xfrm>
            <a:off x="0" y="1600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99713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Science of Behavior Change (experimental medicine)</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normAutofit fontScale="92500" lnSpcReduction="20000"/>
          </a:bodyPr>
          <a:lstStyle/>
          <a:p>
            <a:r>
              <a:rPr lang="en-US" dirty="0">
                <a:latin typeface="Abadi" panose="020B0604020104020204" pitchFamily="34" charset="0"/>
                <a:hlinkClick r:id="rId2"/>
              </a:rPr>
              <a:t>https://scienceofbehaviorchange.org/</a:t>
            </a:r>
            <a:r>
              <a:rPr lang="en-US" dirty="0">
                <a:latin typeface="Abadi" panose="020B0604020104020204" pitchFamily="34" charset="0"/>
              </a:rPr>
              <a:t> </a:t>
            </a:r>
          </a:p>
          <a:p>
            <a:r>
              <a:rPr lang="en-US" dirty="0">
                <a:latin typeface="Abadi" panose="020B0604020104020204" pitchFamily="34" charset="0"/>
                <a:hlinkClick r:id="rId3"/>
              </a:rPr>
              <a:t>https://commonfund.nih.gov/behaviorchange</a:t>
            </a:r>
            <a:endParaRPr lang="en-US" dirty="0">
              <a:latin typeface="Abadi" panose="020B0604020104020204" pitchFamily="34" charset="0"/>
            </a:endParaRPr>
          </a:p>
          <a:p>
            <a:r>
              <a:rPr lang="en-US" dirty="0">
                <a:latin typeface="Abadi" panose="020B0604020104020204" pitchFamily="34" charset="0"/>
                <a:hlinkClick r:id="rId4"/>
              </a:rPr>
              <a:t>https://www.nia.nih.gov/research/dbsr/science-behavior-change-sobc</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Nielsen, L., Riddle, M., King, J.W.; NIH Science of Behavior Change Implementation Team, </a:t>
            </a:r>
            <a:r>
              <a:rPr lang="en-US" dirty="0" err="1">
                <a:latin typeface="Abadi" panose="020B0604020104020204" pitchFamily="34" charset="0"/>
              </a:rPr>
              <a:t>Aklin</a:t>
            </a:r>
            <a:r>
              <a:rPr lang="en-US" dirty="0">
                <a:latin typeface="Abadi" panose="020B0604020104020204" pitchFamily="34" charset="0"/>
              </a:rPr>
              <a:t>, W.M., Chen, W., Clark, D., Collier, E., Czajkowski, S., Esposito, L., Ferrer, R., Green, P., Hunter, C., </a:t>
            </a:r>
            <a:r>
              <a:rPr lang="en-US" dirty="0" err="1">
                <a:latin typeface="Abadi" panose="020B0604020104020204" pitchFamily="34" charset="0"/>
              </a:rPr>
              <a:t>Kehl</a:t>
            </a:r>
            <a:r>
              <a:rPr lang="en-US" dirty="0">
                <a:latin typeface="Abadi" panose="020B0604020104020204" pitchFamily="34" charset="0"/>
              </a:rPr>
              <a:t>, K., King, R., Onken, L., Simmons, J.M., Stoeckel, L., Stoney, C., Tully, L., &amp; Weber, W. (2018). The NIH Science of Behavior Change Program: Transforming the science through a focus on mechanisms of change. </a:t>
            </a:r>
            <a:r>
              <a:rPr lang="en-US" i="1" dirty="0">
                <a:latin typeface="Abadi" panose="020B0604020104020204" pitchFamily="34" charset="0"/>
              </a:rPr>
              <a:t>Behaviour Research and Therapy, 101,</a:t>
            </a:r>
            <a:r>
              <a:rPr lang="en-US" dirty="0">
                <a:latin typeface="Abadi" panose="020B0604020104020204" pitchFamily="34" charset="0"/>
              </a:rPr>
              <a:t> 3-11. </a:t>
            </a:r>
            <a:r>
              <a:rPr lang="en-US" dirty="0" err="1">
                <a:latin typeface="Abadi" panose="020B0604020104020204" pitchFamily="34" charset="0"/>
              </a:rPr>
              <a:t>doi</a:t>
            </a:r>
            <a:r>
              <a:rPr lang="en-US" dirty="0">
                <a:latin typeface="Abadi" panose="020B0604020104020204" pitchFamily="34" charset="0"/>
              </a:rPr>
              <a:t>: 10.1016/j.brat.2017.07.002. </a:t>
            </a:r>
          </a:p>
        </p:txBody>
      </p:sp>
    </p:spTree>
    <p:extLst>
      <p:ext uri="{BB962C8B-B14F-4D97-AF65-F5344CB8AC3E}">
        <p14:creationId xmlns:p14="http://schemas.microsoft.com/office/powerpoint/2010/main" val="3386210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Obesity-Related Behavioral Intervention Trial Framework</a:t>
            </a:r>
          </a:p>
        </p:txBody>
      </p:sp>
      <p:pic>
        <p:nvPicPr>
          <p:cNvPr id="2050" name="Picture 2" descr="https://media.proquest.com/media/hmsb/UCACA_hea_40_12_829_fig8a_full?_a=ChgyMDIyMDkxNTE3MjM0MTU1Nzo0NTg4NjYSBTk5MjEyGgpPTkVfU0VBUkNIIg4xNDYuMTg2LjE4NS4yMCoFNjA5NTMyCjI2MTcwMTg3MDg6C0lubGluZUltYWdlQgEwUgZPbmxpbmVaA0lMSWIEVEhVTWoKMjAyMS8xMi8wMXIKMjAyMS8xMi8zMXoAggElUC0xMDA3NTY3LTEzMTU4LUNVU1RPTUVSLW51bGwtMTE0NjE2NJIBBk9ubGluZcoBb01vemlsbGEvNS4wIChXaW5kb3dzIE5UIDEwLjA7IFdpbjY0OyB4NjQpIEFwcGxlV2ViS2l0LzUzNy4zNiAoS0hUTUwsIGxpa2UgR2Vja28pIENocm9tZS8xMDUuMC4wLjAgU2FmYXJpLzUzNy4zNtIBElNjaG9sYXJseSBKb3VybmFsc5oCB1ByZVBhaWSqAixPUzpFTVMtVGV4dFBsdXNHcmFwaGljc0NvbnRhaW5lci1wcmVwYXJlQm9kecoCD0ZlYXR1cmV8QXJ0aWNsZeICAPICAPoCAU6CAwNXZWKKAxxDSUQ6MjAyMjA5MTUxNzIzNDE1NTg6MTYyNzQx&amp;_s=G7u%2Bq6nFt%2FuFpyxgZJm2%2BKSVXrI%3D">
            <a:extLst>
              <a:ext uri="{FF2B5EF4-FFF2-40B4-BE49-F238E27FC236}">
                <a16:creationId xmlns:a16="http://schemas.microsoft.com/office/drawing/2014/main" id="{FCB778CF-9748-41F4-89AB-D1F88E375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89875"/>
            <a:ext cx="10519821" cy="29671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1089C6-69B7-428E-832E-83CF64FF3283}"/>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Czajkowski et al. (2015)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2740109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A096-00E8-40AC-A176-551B79C2C0F5}"/>
              </a:ext>
            </a:extLst>
          </p:cNvPr>
          <p:cNvSpPr>
            <a:spLocks noGrp="1"/>
          </p:cNvSpPr>
          <p:nvPr>
            <p:ph type="title"/>
          </p:nvPr>
        </p:nvSpPr>
        <p:spPr/>
        <p:txBody>
          <a:bodyPr/>
          <a:lstStyle/>
          <a:p>
            <a:r>
              <a:rPr lang="en-US" dirty="0">
                <a:latin typeface="Abadi" panose="020B0604020104020204" pitchFamily="34" charset="0"/>
              </a:rPr>
              <a:t>To learn more about ORBIT</a:t>
            </a:r>
          </a:p>
        </p:txBody>
      </p:sp>
      <p:sp>
        <p:nvSpPr>
          <p:cNvPr id="3" name="Content Placeholder 2">
            <a:extLst>
              <a:ext uri="{FF2B5EF4-FFF2-40B4-BE49-F238E27FC236}">
                <a16:creationId xmlns:a16="http://schemas.microsoft.com/office/drawing/2014/main" id="{816FC9A1-6A8E-4C22-A8B8-8F6984493883}"/>
              </a:ext>
            </a:extLst>
          </p:cNvPr>
          <p:cNvSpPr>
            <a:spLocks noGrp="1"/>
          </p:cNvSpPr>
          <p:nvPr>
            <p:ph idx="1"/>
          </p:nvPr>
        </p:nvSpPr>
        <p:spPr/>
        <p:txBody>
          <a:bodyPr>
            <a:normAutofit/>
          </a:bodyPr>
          <a:lstStyle/>
          <a:p>
            <a:r>
              <a:rPr lang="en-US" dirty="0">
                <a:latin typeface="Abadi" panose="020B0604020104020204" pitchFamily="34" charset="0"/>
                <a:hlinkClick r:id="rId2"/>
              </a:rPr>
              <a:t>https://cancercontrol.cancer.gov/brp/hbrb/translational-research</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Czajkowski, S.M., Powell, L.H., Adler N., </a:t>
            </a:r>
            <a:r>
              <a:rPr lang="en-US" dirty="0" err="1">
                <a:latin typeface="Abadi" panose="020B0604020104020204" pitchFamily="34" charset="0"/>
              </a:rPr>
              <a:t>Naar</a:t>
            </a:r>
            <a:r>
              <a:rPr lang="en-US" dirty="0">
                <a:latin typeface="Abadi" panose="020B0604020104020204" pitchFamily="34" charset="0"/>
              </a:rPr>
              <a:t>-King, S., Reynolds, K.D., Hunter, C.M., </a:t>
            </a:r>
            <a:r>
              <a:rPr lang="en-US" dirty="0" err="1">
                <a:latin typeface="Abadi" panose="020B0604020104020204" pitchFamily="34" charset="0"/>
              </a:rPr>
              <a:t>Laraia</a:t>
            </a:r>
            <a:r>
              <a:rPr lang="en-US" dirty="0">
                <a:latin typeface="Abadi" panose="020B0604020104020204" pitchFamily="34" charset="0"/>
              </a:rPr>
              <a:t>, B., </a:t>
            </a:r>
            <a:r>
              <a:rPr lang="en-US" dirty="0" err="1">
                <a:latin typeface="Abadi" panose="020B0604020104020204" pitchFamily="34" charset="0"/>
              </a:rPr>
              <a:t>Olster</a:t>
            </a:r>
            <a:r>
              <a:rPr lang="en-US" dirty="0">
                <a:latin typeface="Abadi" panose="020B0604020104020204" pitchFamily="34" charset="0"/>
              </a:rPr>
              <a:t>, D.H., Perna, F.M., Peterson, J.C., Epel, E., </a:t>
            </a:r>
            <a:r>
              <a:rPr lang="en-US" dirty="0" err="1">
                <a:latin typeface="Abadi" panose="020B0604020104020204" pitchFamily="34" charset="0"/>
              </a:rPr>
              <a:t>Boyington</a:t>
            </a:r>
            <a:r>
              <a:rPr lang="en-US" dirty="0">
                <a:latin typeface="Abadi" panose="020B0604020104020204" pitchFamily="34" charset="0"/>
              </a:rPr>
              <a:t>, J.E., &amp; </a:t>
            </a:r>
            <a:r>
              <a:rPr lang="en-US" dirty="0" err="1">
                <a:latin typeface="Abadi" panose="020B0604020104020204" pitchFamily="34" charset="0"/>
              </a:rPr>
              <a:t>Charlson</a:t>
            </a:r>
            <a:r>
              <a:rPr lang="en-US" dirty="0">
                <a:latin typeface="Abadi" panose="020B0604020104020204" pitchFamily="34" charset="0"/>
              </a:rPr>
              <a:t>, M.E. (2015). From ideas to efficacy: The ORBIT model for developing behavioral treatments for chronic diseases. </a:t>
            </a:r>
            <a:r>
              <a:rPr lang="en-US" i="1" dirty="0">
                <a:latin typeface="Abadi" panose="020B0604020104020204" pitchFamily="34" charset="0"/>
              </a:rPr>
              <a:t>Health Psychology, 34(10)</a:t>
            </a:r>
            <a:r>
              <a:rPr lang="en-US" dirty="0">
                <a:latin typeface="Abadi" panose="020B0604020104020204" pitchFamily="34" charset="0"/>
              </a:rPr>
              <a:t>, 971-982. </a:t>
            </a:r>
            <a:r>
              <a:rPr lang="en-US" dirty="0" err="1">
                <a:latin typeface="Abadi" panose="020B0604020104020204" pitchFamily="34" charset="0"/>
              </a:rPr>
              <a:t>doi</a:t>
            </a:r>
            <a:r>
              <a:rPr lang="en-US" dirty="0">
                <a:latin typeface="Abadi" panose="020B0604020104020204" pitchFamily="34" charset="0"/>
              </a:rPr>
              <a:t>: 10.1037/hea0000161</a:t>
            </a:r>
          </a:p>
        </p:txBody>
      </p:sp>
    </p:spTree>
    <p:extLst>
      <p:ext uri="{BB962C8B-B14F-4D97-AF65-F5344CB8AC3E}">
        <p14:creationId xmlns:p14="http://schemas.microsoft.com/office/powerpoint/2010/main" val="40491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3ACE-32C8-4714-872C-362A161F7739}"/>
              </a:ext>
            </a:extLst>
          </p:cNvPr>
          <p:cNvSpPr>
            <a:spLocks noGrp="1"/>
          </p:cNvSpPr>
          <p:nvPr>
            <p:ph type="title"/>
          </p:nvPr>
        </p:nvSpPr>
        <p:spPr/>
        <p:txBody>
          <a:bodyPr/>
          <a:lstStyle/>
          <a:p>
            <a:r>
              <a:rPr lang="en-US" dirty="0">
                <a:latin typeface="Abadi" panose="020B0604020104020204" pitchFamily="34" charset="0"/>
              </a:rPr>
              <a:t>Questions asked in behavioral intervention research &amp; development</a:t>
            </a:r>
          </a:p>
        </p:txBody>
      </p:sp>
      <p:sp>
        <p:nvSpPr>
          <p:cNvPr id="3" name="Content Placeholder 2">
            <a:extLst>
              <a:ext uri="{FF2B5EF4-FFF2-40B4-BE49-F238E27FC236}">
                <a16:creationId xmlns:a16="http://schemas.microsoft.com/office/drawing/2014/main" id="{50B735D7-B234-4268-8BC6-21B8260F5288}"/>
              </a:ext>
            </a:extLst>
          </p:cNvPr>
          <p:cNvSpPr>
            <a:spLocks noGrp="1"/>
          </p:cNvSpPr>
          <p:nvPr>
            <p:ph idx="1"/>
          </p:nvPr>
        </p:nvSpPr>
        <p:spPr>
          <a:xfrm>
            <a:off x="838200" y="1825624"/>
            <a:ext cx="10515600" cy="4514215"/>
          </a:xfrm>
        </p:spPr>
        <p:txBody>
          <a:bodyPr>
            <a:normAutofit fontScale="77500" lnSpcReduction="20000"/>
          </a:bodyPr>
          <a:lstStyle/>
          <a:p>
            <a:r>
              <a:rPr lang="en-US" dirty="0">
                <a:latin typeface="Abadi" panose="020B0604020104020204" pitchFamily="34" charset="0"/>
              </a:rPr>
              <a:t>Do people need an intervention?</a:t>
            </a:r>
          </a:p>
          <a:p>
            <a:r>
              <a:rPr lang="en-US" dirty="0">
                <a:latin typeface="Abadi" panose="020B0604020104020204" pitchFamily="34" charset="0"/>
              </a:rPr>
              <a:t>What kind of intervention do they need?</a:t>
            </a:r>
          </a:p>
          <a:p>
            <a:r>
              <a:rPr lang="en-US" dirty="0">
                <a:latin typeface="Abadi" panose="020B0604020104020204" pitchFamily="34" charset="0"/>
              </a:rPr>
              <a:t>What type of intervention would they accept?</a:t>
            </a:r>
          </a:p>
          <a:p>
            <a:r>
              <a:rPr lang="en-US" dirty="0">
                <a:latin typeface="Abadi" panose="020B0604020104020204" pitchFamily="34" charset="0"/>
              </a:rPr>
              <a:t>Which behavior change techniques should be used?</a:t>
            </a:r>
          </a:p>
          <a:p>
            <a:r>
              <a:rPr lang="en-US" dirty="0">
                <a:latin typeface="Abadi" panose="020B0604020104020204" pitchFamily="34" charset="0"/>
              </a:rPr>
              <a:t>How and where will the intervention be delivered?</a:t>
            </a:r>
          </a:p>
          <a:p>
            <a:r>
              <a:rPr lang="en-US" dirty="0">
                <a:latin typeface="Abadi" panose="020B0604020104020204" pitchFamily="34" charset="0"/>
              </a:rPr>
              <a:t>Is it possible to recruit participants &amp; deliver an intervention?</a:t>
            </a:r>
          </a:p>
          <a:p>
            <a:r>
              <a:rPr lang="en-US" dirty="0">
                <a:latin typeface="Abadi" panose="020B0604020104020204" pitchFamily="34" charset="0"/>
              </a:rPr>
              <a:t>Does the treatment package work?</a:t>
            </a:r>
          </a:p>
          <a:p>
            <a:r>
              <a:rPr lang="en-US" dirty="0">
                <a:latin typeface="Abadi" panose="020B0604020104020204" pitchFamily="34" charset="0"/>
              </a:rPr>
              <a:t>What factors influence intervention effects?</a:t>
            </a:r>
          </a:p>
          <a:p>
            <a:r>
              <a:rPr lang="en-US" dirty="0">
                <a:latin typeface="Abadi" panose="020B0604020104020204" pitchFamily="34" charset="0"/>
              </a:rPr>
              <a:t>Who responds most/least to the intervention?</a:t>
            </a:r>
          </a:p>
          <a:p>
            <a:r>
              <a:rPr lang="en-US" dirty="0">
                <a:latin typeface="Abadi" panose="020B0604020104020204" pitchFamily="34" charset="0"/>
              </a:rPr>
              <a:t>How do intervention adaptations impact effects?</a:t>
            </a:r>
          </a:p>
          <a:p>
            <a:r>
              <a:rPr lang="en-US" dirty="0">
                <a:latin typeface="Abadi" panose="020B0604020104020204" pitchFamily="34" charset="0"/>
              </a:rPr>
              <a:t>Is the intervention cost-effective?</a:t>
            </a:r>
          </a:p>
          <a:p>
            <a:r>
              <a:rPr lang="en-US" dirty="0">
                <a:latin typeface="Abadi" panose="020B0604020104020204" pitchFamily="34" charset="0"/>
              </a:rPr>
              <a:t>Is the intervention better than the existing standard of care?</a:t>
            </a:r>
          </a:p>
        </p:txBody>
      </p:sp>
    </p:spTree>
    <p:extLst>
      <p:ext uri="{BB962C8B-B14F-4D97-AF65-F5344CB8AC3E}">
        <p14:creationId xmlns:p14="http://schemas.microsoft.com/office/powerpoint/2010/main" val="37408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1728-42AC-424F-938A-CEAC9B29D0C7}"/>
              </a:ext>
            </a:extLst>
          </p:cNvPr>
          <p:cNvSpPr>
            <a:spLocks noGrp="1"/>
          </p:cNvSpPr>
          <p:nvPr>
            <p:ph type="title"/>
          </p:nvPr>
        </p:nvSpPr>
        <p:spPr/>
        <p:txBody>
          <a:bodyPr/>
          <a:lstStyle/>
          <a:p>
            <a:r>
              <a:rPr lang="en-US" dirty="0">
                <a:latin typeface="Abadi" panose="020B0604020104020204" pitchFamily="34" charset="0"/>
              </a:rPr>
              <a:t>The Multiphase Optimization Strategy (MOST) has </a:t>
            </a:r>
            <a:r>
              <a:rPr lang="en-US">
                <a:latin typeface="Abadi" panose="020B0604020104020204" pitchFamily="34" charset="0"/>
              </a:rPr>
              <a:t>three phases</a:t>
            </a:r>
            <a:endParaRPr lang="en-US" dirty="0">
              <a:latin typeface="Abadi" panose="020B0604020104020204" pitchFamily="34" charset="0"/>
            </a:endParaRPr>
          </a:p>
        </p:txBody>
      </p:sp>
      <p:pic>
        <p:nvPicPr>
          <p:cNvPr id="4" name="Picture 3">
            <a:extLst>
              <a:ext uri="{FF2B5EF4-FFF2-40B4-BE49-F238E27FC236}">
                <a16:creationId xmlns:a16="http://schemas.microsoft.com/office/drawing/2014/main" id="{1457A039-8949-400E-8616-71B3388A2F4D}"/>
              </a:ext>
            </a:extLst>
          </p:cNvPr>
          <p:cNvPicPr>
            <a:picLocks noChangeAspect="1"/>
          </p:cNvPicPr>
          <p:nvPr/>
        </p:nvPicPr>
        <p:blipFill rotWithShape="1">
          <a:blip r:embed="rId2">
            <a:extLst>
              <a:ext uri="{28A0092B-C50C-407E-A947-70E740481C1C}">
                <a14:useLocalDpi xmlns:a14="http://schemas.microsoft.com/office/drawing/2010/main" val="0"/>
              </a:ext>
            </a:extLst>
          </a:blip>
          <a:srcRect l="531" t="1936" r="606" b="1585"/>
          <a:stretch/>
        </p:blipFill>
        <p:spPr>
          <a:xfrm>
            <a:off x="456045" y="1868882"/>
            <a:ext cx="11279909" cy="4287231"/>
          </a:xfrm>
          <a:prstGeom prst="rect">
            <a:avLst/>
          </a:prstGeom>
        </p:spPr>
      </p:pic>
      <p:sp>
        <p:nvSpPr>
          <p:cNvPr id="5" name="Rectangle 4">
            <a:extLst>
              <a:ext uri="{FF2B5EF4-FFF2-40B4-BE49-F238E27FC236}">
                <a16:creationId xmlns:a16="http://schemas.microsoft.com/office/drawing/2014/main" id="{B2DFA65F-C113-4101-9896-42A93B62D70C}"/>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Collins (2018); Adapted for https://publichealth.nyu.edu/w/ioi/optimizing-behavioral-biobehavioral-interventions/overview</a:t>
            </a:r>
            <a:endParaRPr lang="en-US" sz="1400" i="1" dirty="0">
              <a:latin typeface="Abadi" panose="020B0604020104020204" pitchFamily="34" charset="0"/>
            </a:endParaRPr>
          </a:p>
        </p:txBody>
      </p:sp>
    </p:spTree>
    <p:extLst>
      <p:ext uri="{BB962C8B-B14F-4D97-AF65-F5344CB8AC3E}">
        <p14:creationId xmlns:p14="http://schemas.microsoft.com/office/powerpoint/2010/main" val="1884747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0BA8-BF88-48A3-A01A-8095CB07D2A9}"/>
              </a:ext>
            </a:extLst>
          </p:cNvPr>
          <p:cNvSpPr>
            <a:spLocks noGrp="1"/>
          </p:cNvSpPr>
          <p:nvPr>
            <p:ph type="title"/>
          </p:nvPr>
        </p:nvSpPr>
        <p:spPr/>
        <p:txBody>
          <a:bodyPr/>
          <a:lstStyle/>
          <a:p>
            <a:r>
              <a:rPr lang="en-US" dirty="0">
                <a:latin typeface="Abadi" panose="020B0604020104020204" pitchFamily="34" charset="0"/>
              </a:rPr>
              <a:t>Guiding principles of the MOST</a:t>
            </a:r>
          </a:p>
        </p:txBody>
      </p:sp>
      <p:sp>
        <p:nvSpPr>
          <p:cNvPr id="4" name="Text Placeholder 3">
            <a:extLst>
              <a:ext uri="{FF2B5EF4-FFF2-40B4-BE49-F238E27FC236}">
                <a16:creationId xmlns:a16="http://schemas.microsoft.com/office/drawing/2014/main" id="{1AEFE185-B5F4-40BD-95E2-0EA0BD4D6341}"/>
              </a:ext>
            </a:extLst>
          </p:cNvPr>
          <p:cNvSpPr>
            <a:spLocks noGrp="1"/>
          </p:cNvSpPr>
          <p:nvPr>
            <p:ph type="body" idx="1"/>
          </p:nvPr>
        </p:nvSpPr>
        <p:spPr/>
        <p:txBody>
          <a:bodyPr/>
          <a:lstStyle/>
          <a:p>
            <a:r>
              <a:rPr lang="en-US" dirty="0">
                <a:latin typeface="Abadi" panose="020B0604020104020204" pitchFamily="34" charset="0"/>
              </a:rPr>
              <a:t>Resource management</a:t>
            </a:r>
          </a:p>
        </p:txBody>
      </p:sp>
      <p:sp>
        <p:nvSpPr>
          <p:cNvPr id="5" name="Content Placeholder 4">
            <a:extLst>
              <a:ext uri="{FF2B5EF4-FFF2-40B4-BE49-F238E27FC236}">
                <a16:creationId xmlns:a16="http://schemas.microsoft.com/office/drawing/2014/main" id="{BD8EF04A-1586-4B18-9CB4-248063641B51}"/>
              </a:ext>
            </a:extLst>
          </p:cNvPr>
          <p:cNvSpPr>
            <a:spLocks noGrp="1"/>
          </p:cNvSpPr>
          <p:nvPr>
            <p:ph sz="half" idx="2"/>
          </p:nvPr>
        </p:nvSpPr>
        <p:spPr/>
        <p:txBody>
          <a:bodyPr/>
          <a:lstStyle/>
          <a:p>
            <a:r>
              <a:rPr lang="en-US" dirty="0">
                <a:latin typeface="Abadi" panose="020B0604020104020204" pitchFamily="34" charset="0"/>
              </a:rPr>
              <a:t>Limits on money, burden, time, equipment, staff, etc.</a:t>
            </a:r>
          </a:p>
          <a:p>
            <a:r>
              <a:rPr lang="en-US" dirty="0">
                <a:latin typeface="Abadi" panose="020B0604020104020204" pitchFamily="34" charset="0"/>
              </a:rPr>
              <a:t>Balance cost &amp; benefits (effects)</a:t>
            </a:r>
          </a:p>
          <a:p>
            <a:r>
              <a:rPr lang="en-US" dirty="0">
                <a:latin typeface="Abadi" panose="020B0604020104020204" pitchFamily="34" charset="0"/>
              </a:rPr>
              <a:t>Impacts future scaling potential</a:t>
            </a:r>
          </a:p>
        </p:txBody>
      </p:sp>
      <p:sp>
        <p:nvSpPr>
          <p:cNvPr id="6" name="Text Placeholder 5">
            <a:extLst>
              <a:ext uri="{FF2B5EF4-FFF2-40B4-BE49-F238E27FC236}">
                <a16:creationId xmlns:a16="http://schemas.microsoft.com/office/drawing/2014/main" id="{5CFAA40E-818A-4742-9B3E-AA89A8C416E5}"/>
              </a:ext>
            </a:extLst>
          </p:cNvPr>
          <p:cNvSpPr>
            <a:spLocks noGrp="1"/>
          </p:cNvSpPr>
          <p:nvPr>
            <p:ph type="body" sz="quarter" idx="3"/>
          </p:nvPr>
        </p:nvSpPr>
        <p:spPr/>
        <p:txBody>
          <a:bodyPr/>
          <a:lstStyle/>
          <a:p>
            <a:r>
              <a:rPr lang="en-US" dirty="0">
                <a:latin typeface="Abadi" panose="020B0604020104020204" pitchFamily="34" charset="0"/>
              </a:rPr>
              <a:t>Continual optimization</a:t>
            </a:r>
          </a:p>
        </p:txBody>
      </p:sp>
      <p:sp>
        <p:nvSpPr>
          <p:cNvPr id="7" name="Content Placeholder 6">
            <a:extLst>
              <a:ext uri="{FF2B5EF4-FFF2-40B4-BE49-F238E27FC236}">
                <a16:creationId xmlns:a16="http://schemas.microsoft.com/office/drawing/2014/main" id="{0AEC994B-FE60-4A22-A611-685E35F2FB86}"/>
              </a:ext>
            </a:extLst>
          </p:cNvPr>
          <p:cNvSpPr>
            <a:spLocks noGrp="1"/>
          </p:cNvSpPr>
          <p:nvPr>
            <p:ph sz="quarter" idx="4"/>
          </p:nvPr>
        </p:nvSpPr>
        <p:spPr/>
        <p:txBody>
          <a:bodyPr/>
          <a:lstStyle/>
          <a:p>
            <a:r>
              <a:rPr lang="en-US" dirty="0">
                <a:latin typeface="Abadi" panose="020B0604020104020204" pitchFamily="34" charset="0"/>
              </a:rPr>
              <a:t>Iterative rather than linear</a:t>
            </a:r>
          </a:p>
          <a:p>
            <a:r>
              <a:rPr lang="en-US" dirty="0">
                <a:latin typeface="Abadi" panose="020B0604020104020204" pitchFamily="34" charset="0"/>
              </a:rPr>
              <a:t>Treatment packages may vary for different goals</a:t>
            </a:r>
          </a:p>
        </p:txBody>
      </p:sp>
    </p:spTree>
    <p:extLst>
      <p:ext uri="{BB962C8B-B14F-4D97-AF65-F5344CB8AC3E}">
        <p14:creationId xmlns:p14="http://schemas.microsoft.com/office/powerpoint/2010/main" val="1317352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F2B0-AC89-458D-8503-5B96439920DB}"/>
              </a:ext>
            </a:extLst>
          </p:cNvPr>
          <p:cNvSpPr>
            <a:spLocks noGrp="1"/>
          </p:cNvSpPr>
          <p:nvPr>
            <p:ph type="title"/>
          </p:nvPr>
        </p:nvSpPr>
        <p:spPr/>
        <p:txBody>
          <a:bodyPr/>
          <a:lstStyle/>
          <a:p>
            <a:r>
              <a:rPr lang="en-US" dirty="0">
                <a:latin typeface="Abadi" panose="020B0604020104020204" pitchFamily="34" charset="0"/>
              </a:rPr>
              <a:t>MOST is a strategy, not a design</a:t>
            </a:r>
          </a:p>
        </p:txBody>
      </p:sp>
      <p:sp>
        <p:nvSpPr>
          <p:cNvPr id="3" name="Content Placeholder 2">
            <a:extLst>
              <a:ext uri="{FF2B5EF4-FFF2-40B4-BE49-F238E27FC236}">
                <a16:creationId xmlns:a16="http://schemas.microsoft.com/office/drawing/2014/main" id="{7922E369-E981-4117-978D-DFE049D5B89D}"/>
              </a:ext>
            </a:extLst>
          </p:cNvPr>
          <p:cNvSpPr>
            <a:spLocks noGrp="1"/>
          </p:cNvSpPr>
          <p:nvPr>
            <p:ph idx="1"/>
          </p:nvPr>
        </p:nvSpPr>
        <p:spPr/>
        <p:txBody>
          <a:bodyPr>
            <a:normAutofit lnSpcReduction="10000"/>
          </a:bodyPr>
          <a:lstStyle/>
          <a:p>
            <a:r>
              <a:rPr lang="en-US" dirty="0">
                <a:latin typeface="Abadi" panose="020B0604020104020204" pitchFamily="34" charset="0"/>
              </a:rPr>
              <a:t>Optimize your intervention for EASE:</a:t>
            </a:r>
          </a:p>
          <a:p>
            <a:pPr marL="457200" lvl="1" indent="0">
              <a:buNone/>
            </a:pPr>
            <a:r>
              <a:rPr lang="en-US" sz="3200" b="1" dirty="0">
                <a:latin typeface="Abadi" panose="020B0604020104020204" pitchFamily="34" charset="0"/>
              </a:rPr>
              <a:t>E</a:t>
            </a:r>
            <a:r>
              <a:rPr lang="en-US" dirty="0">
                <a:latin typeface="Abadi" panose="020B0604020104020204" pitchFamily="34" charset="0"/>
              </a:rPr>
              <a:t>ffectiveness</a:t>
            </a:r>
          </a:p>
          <a:p>
            <a:pPr marL="457200" lvl="1" indent="0">
              <a:buNone/>
            </a:pPr>
            <a:r>
              <a:rPr lang="en-US" sz="3200" b="1" dirty="0">
                <a:latin typeface="Abadi" panose="020B0604020104020204" pitchFamily="34" charset="0"/>
              </a:rPr>
              <a:t>A</a:t>
            </a:r>
            <a:r>
              <a:rPr lang="en-US" dirty="0">
                <a:latin typeface="Abadi" panose="020B0604020104020204" pitchFamily="34" charset="0"/>
              </a:rPr>
              <a:t>ffordability</a:t>
            </a:r>
          </a:p>
          <a:p>
            <a:pPr marL="457200" lvl="1" indent="0">
              <a:buNone/>
            </a:pPr>
            <a:r>
              <a:rPr lang="en-US" sz="3200" b="1" dirty="0">
                <a:latin typeface="Abadi" panose="020B0604020104020204" pitchFamily="34" charset="0"/>
              </a:rPr>
              <a:t>S</a:t>
            </a:r>
            <a:r>
              <a:rPr lang="en-US" dirty="0">
                <a:latin typeface="Abadi" panose="020B0604020104020204" pitchFamily="34" charset="0"/>
              </a:rPr>
              <a:t>calability </a:t>
            </a:r>
          </a:p>
          <a:p>
            <a:pPr marL="457200" lvl="1" indent="0">
              <a:buNone/>
            </a:pPr>
            <a:r>
              <a:rPr lang="en-US" sz="3200" b="1" dirty="0">
                <a:latin typeface="Abadi" panose="020B0604020104020204" pitchFamily="34" charset="0"/>
              </a:rPr>
              <a:t>E</a:t>
            </a:r>
            <a:r>
              <a:rPr lang="en-US" dirty="0">
                <a:latin typeface="Abadi" panose="020B0604020104020204" pitchFamily="34" charset="0"/>
              </a:rPr>
              <a:t>fficiency</a:t>
            </a:r>
          </a:p>
          <a:p>
            <a:r>
              <a:rPr lang="en-US" dirty="0">
                <a:latin typeface="Abadi" panose="020B0604020104020204" pitchFamily="34" charset="0"/>
              </a:rPr>
              <a:t>Conventional &amp; innovative design options</a:t>
            </a:r>
          </a:p>
          <a:p>
            <a:pPr lvl="1"/>
            <a:r>
              <a:rPr lang="en-US" dirty="0">
                <a:latin typeface="Abadi" panose="020B0604020104020204" pitchFamily="34" charset="0"/>
              </a:rPr>
              <a:t>Factorial (full or fractional) design</a:t>
            </a:r>
          </a:p>
          <a:p>
            <a:pPr lvl="1"/>
            <a:r>
              <a:rPr lang="en-US" dirty="0">
                <a:latin typeface="Abadi" panose="020B0604020104020204" pitchFamily="34" charset="0"/>
              </a:rPr>
              <a:t>Sequential multiple assignment randomized trial (SMART)</a:t>
            </a:r>
          </a:p>
          <a:p>
            <a:pPr lvl="1"/>
            <a:r>
              <a:rPr lang="en-US" dirty="0">
                <a:latin typeface="Abadi" panose="020B0604020104020204" pitchFamily="34" charset="0"/>
              </a:rPr>
              <a:t>Micro-randomized trial (MRT)</a:t>
            </a:r>
          </a:p>
          <a:p>
            <a:pPr lvl="1"/>
            <a:r>
              <a:rPr lang="en-US" dirty="0">
                <a:latin typeface="Abadi" panose="020B0604020104020204" pitchFamily="34" charset="0"/>
              </a:rPr>
              <a:t>System identification (open or closed loop)</a:t>
            </a:r>
          </a:p>
          <a:p>
            <a:pPr marL="457200" lvl="1" indent="0">
              <a:buNone/>
            </a:pPr>
            <a:endParaRPr lang="en-US" dirty="0">
              <a:latin typeface="Abadi" panose="020B0604020104020204" pitchFamily="34" charset="0"/>
            </a:endParaRPr>
          </a:p>
        </p:txBody>
      </p:sp>
    </p:spTree>
    <p:extLst>
      <p:ext uri="{BB962C8B-B14F-4D97-AF65-F5344CB8AC3E}">
        <p14:creationId xmlns:p14="http://schemas.microsoft.com/office/powerpoint/2010/main" val="186938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1648-5EBD-49F5-89DF-DB527FCF1D24}"/>
              </a:ext>
            </a:extLst>
          </p:cNvPr>
          <p:cNvSpPr>
            <a:spLocks noGrp="1"/>
          </p:cNvSpPr>
          <p:nvPr>
            <p:ph type="title"/>
          </p:nvPr>
        </p:nvSpPr>
        <p:spPr/>
        <p:txBody>
          <a:bodyPr>
            <a:normAutofit/>
          </a:bodyPr>
          <a:lstStyle/>
          <a:p>
            <a:r>
              <a:rPr lang="en-US" dirty="0">
                <a:latin typeface="Abadi" panose="020B0604020104020204" pitchFamily="34" charset="0"/>
              </a:rPr>
              <a:t>What does early-phase (preparatory) intervention development work look like?</a:t>
            </a:r>
          </a:p>
        </p:txBody>
      </p:sp>
      <p:sp>
        <p:nvSpPr>
          <p:cNvPr id="3" name="Content Placeholder 2">
            <a:extLst>
              <a:ext uri="{FF2B5EF4-FFF2-40B4-BE49-F238E27FC236}">
                <a16:creationId xmlns:a16="http://schemas.microsoft.com/office/drawing/2014/main" id="{6D19F239-2848-43A1-9DAE-754D026DF55A}"/>
              </a:ext>
            </a:extLst>
          </p:cNvPr>
          <p:cNvSpPr>
            <a:spLocks noGrp="1"/>
          </p:cNvSpPr>
          <p:nvPr>
            <p:ph sz="half" idx="1"/>
          </p:nvPr>
        </p:nvSpPr>
        <p:spPr/>
        <p:txBody>
          <a:bodyPr>
            <a:normAutofit/>
          </a:bodyPr>
          <a:lstStyle/>
          <a:p>
            <a:r>
              <a:rPr lang="en-US" dirty="0">
                <a:latin typeface="Abadi" panose="020B0604020104020204" pitchFamily="34" charset="0"/>
              </a:rPr>
              <a:t>Systematic reviews</a:t>
            </a:r>
          </a:p>
          <a:p>
            <a:r>
              <a:rPr lang="en-US" dirty="0">
                <a:latin typeface="Abadi" panose="020B0604020104020204" pitchFamily="34" charset="0"/>
              </a:rPr>
              <a:t>Conceptual model development</a:t>
            </a:r>
          </a:p>
          <a:p>
            <a:r>
              <a:rPr lang="en-US" dirty="0">
                <a:latin typeface="Abadi" panose="020B0604020104020204" pitchFamily="34" charset="0"/>
              </a:rPr>
              <a:t>Needs assessment</a:t>
            </a:r>
          </a:p>
          <a:p>
            <a:r>
              <a:rPr lang="en-US" dirty="0">
                <a:latin typeface="Abadi" panose="020B0604020104020204" pitchFamily="34" charset="0"/>
              </a:rPr>
              <a:t>Component selection</a:t>
            </a:r>
          </a:p>
          <a:p>
            <a:r>
              <a:rPr lang="en-US" dirty="0">
                <a:latin typeface="Abadi" panose="020B0604020104020204" pitchFamily="34" charset="0"/>
              </a:rPr>
              <a:t>Content development</a:t>
            </a:r>
          </a:p>
          <a:p>
            <a:r>
              <a:rPr lang="en-US" dirty="0">
                <a:latin typeface="Abadi" panose="020B0604020104020204" pitchFamily="34" charset="0"/>
              </a:rPr>
              <a:t>Select, test, &amp; refine measures</a:t>
            </a:r>
          </a:p>
        </p:txBody>
      </p:sp>
      <p:sp>
        <p:nvSpPr>
          <p:cNvPr id="4" name="Content Placeholder 3">
            <a:extLst>
              <a:ext uri="{FF2B5EF4-FFF2-40B4-BE49-F238E27FC236}">
                <a16:creationId xmlns:a16="http://schemas.microsoft.com/office/drawing/2014/main" id="{C3EBE37C-0DF5-4EFC-9B84-3DE164DAD492}"/>
              </a:ext>
            </a:extLst>
          </p:cNvPr>
          <p:cNvSpPr>
            <a:spLocks noGrp="1"/>
          </p:cNvSpPr>
          <p:nvPr>
            <p:ph sz="half" idx="2"/>
          </p:nvPr>
        </p:nvSpPr>
        <p:spPr/>
        <p:txBody>
          <a:bodyPr/>
          <a:lstStyle/>
          <a:p>
            <a:r>
              <a:rPr lang="en-US" dirty="0">
                <a:latin typeface="Abadi" panose="020B0604020104020204" pitchFamily="34" charset="0"/>
              </a:rPr>
              <a:t>Acceptability (component, content, modes, dosing)</a:t>
            </a:r>
          </a:p>
          <a:p>
            <a:r>
              <a:rPr lang="en-US" dirty="0">
                <a:latin typeface="Abadi" panose="020B0604020104020204" pitchFamily="34" charset="0"/>
              </a:rPr>
              <a:t>Feasibility</a:t>
            </a:r>
          </a:p>
          <a:p>
            <a:r>
              <a:rPr lang="en-US" dirty="0">
                <a:latin typeface="Abadi" panose="020B0604020104020204" pitchFamily="34" charset="0"/>
              </a:rPr>
              <a:t>Dose-finding</a:t>
            </a:r>
          </a:p>
          <a:p>
            <a:r>
              <a:rPr lang="en-US" dirty="0">
                <a:latin typeface="Abadi" panose="020B0604020104020204" pitchFamily="34" charset="0"/>
              </a:rPr>
              <a:t>Proof of concept</a:t>
            </a:r>
          </a:p>
          <a:p>
            <a:r>
              <a:rPr lang="en-US" dirty="0">
                <a:latin typeface="Abadi" panose="020B0604020104020204" pitchFamily="34" charset="0"/>
              </a:rPr>
              <a:t>Pilot trial</a:t>
            </a:r>
          </a:p>
        </p:txBody>
      </p:sp>
    </p:spTree>
    <p:extLst>
      <p:ext uri="{BB962C8B-B14F-4D97-AF65-F5344CB8AC3E}">
        <p14:creationId xmlns:p14="http://schemas.microsoft.com/office/powerpoint/2010/main" val="4234769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Multiphase Optimization Strategy</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lstStyle/>
          <a:p>
            <a:r>
              <a:rPr lang="en-US" dirty="0">
                <a:latin typeface="Abadi" panose="020B0604020104020204" pitchFamily="34" charset="0"/>
                <a:hlinkClick r:id="rId2"/>
              </a:rPr>
              <a:t>https://publichealth.nyu.edu/w/ioi</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Collins, L.M. (2018). </a:t>
            </a:r>
            <a:r>
              <a:rPr lang="en-US" i="1" dirty="0">
                <a:latin typeface="Abadi" panose="020B0604020104020204" pitchFamily="34" charset="0"/>
              </a:rPr>
              <a:t>Optimization of behavioral, biobehavioral, and biomedical interventions: The multiphase optimization strategy (MOST)</a:t>
            </a:r>
            <a:r>
              <a:rPr lang="en-US" dirty="0">
                <a:latin typeface="Abadi" panose="020B0604020104020204" pitchFamily="34" charset="0"/>
              </a:rPr>
              <a:t>. New York: Springer.</a:t>
            </a:r>
          </a:p>
          <a:p>
            <a:r>
              <a:rPr lang="en-US" dirty="0">
                <a:latin typeface="Abadi" panose="020B0604020104020204" pitchFamily="34" charset="0"/>
              </a:rPr>
              <a:t>Collins, L.M., &amp; Kugler, K.C. (2018). </a:t>
            </a:r>
            <a:r>
              <a:rPr lang="en-US" i="1" dirty="0">
                <a:latin typeface="Abadi" panose="020B0604020104020204" pitchFamily="34" charset="0"/>
              </a:rPr>
              <a:t>Optimization of behavioral, biobehavioral, and biomedical interventions: Advanced topics</a:t>
            </a:r>
            <a:r>
              <a:rPr lang="en-US" dirty="0">
                <a:latin typeface="Abadi" panose="020B0604020104020204" pitchFamily="34" charset="0"/>
              </a:rPr>
              <a:t>.  New York: Springer.</a:t>
            </a:r>
          </a:p>
        </p:txBody>
      </p:sp>
    </p:spTree>
    <p:extLst>
      <p:ext uri="{BB962C8B-B14F-4D97-AF65-F5344CB8AC3E}">
        <p14:creationId xmlns:p14="http://schemas.microsoft.com/office/powerpoint/2010/main" val="157060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14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C0F01-B872-41BF-867F-9DD0137A0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154"/>
            <a:ext cx="12192000" cy="5678970"/>
          </a:xfrm>
          <a:prstGeom prst="rect">
            <a:avLst/>
          </a:prstGeom>
        </p:spPr>
      </p:pic>
      <p:pic>
        <p:nvPicPr>
          <p:cNvPr id="6" name="Picture 5">
            <a:extLst>
              <a:ext uri="{FF2B5EF4-FFF2-40B4-BE49-F238E27FC236}">
                <a16:creationId xmlns:a16="http://schemas.microsoft.com/office/drawing/2014/main" id="{478BAE48-6E98-4B4E-8CFC-3F46E7FA35DA}"/>
              </a:ext>
            </a:extLst>
          </p:cNvPr>
          <p:cNvPicPr>
            <a:picLocks noChangeAspect="1"/>
          </p:cNvPicPr>
          <p:nvPr/>
        </p:nvPicPr>
        <p:blipFill rotWithShape="1">
          <a:blip r:embed="rId2">
            <a:extLst>
              <a:ext uri="{28A0092B-C50C-407E-A947-70E740481C1C}">
                <a14:useLocalDpi xmlns:a14="http://schemas.microsoft.com/office/drawing/2010/main" val="0"/>
              </a:ext>
            </a:extLst>
          </a:blip>
          <a:srcRect b="88390"/>
          <a:stretch/>
        </p:blipFill>
        <p:spPr>
          <a:xfrm>
            <a:off x="0" y="0"/>
            <a:ext cx="12192000" cy="774154"/>
          </a:xfrm>
          <a:prstGeom prst="rect">
            <a:avLst/>
          </a:prstGeom>
        </p:spPr>
      </p:pic>
      <p:sp>
        <p:nvSpPr>
          <p:cNvPr id="7" name="Title 6">
            <a:extLst>
              <a:ext uri="{FF2B5EF4-FFF2-40B4-BE49-F238E27FC236}">
                <a16:creationId xmlns:a16="http://schemas.microsoft.com/office/drawing/2014/main" id="{A7400BF8-2129-4779-8DF3-574920375573}"/>
              </a:ext>
            </a:extLst>
          </p:cNvPr>
          <p:cNvSpPr>
            <a:spLocks noGrp="1"/>
          </p:cNvSpPr>
          <p:nvPr>
            <p:ph type="title"/>
          </p:nvPr>
        </p:nvSpPr>
        <p:spPr/>
        <p:txBody>
          <a:bodyPr/>
          <a:lstStyle/>
          <a:p>
            <a:r>
              <a:rPr lang="en-US" dirty="0">
                <a:solidFill>
                  <a:srgbClr val="E4C04F"/>
                </a:solidFill>
                <a:latin typeface="Abadi" panose="020B0604020104020204" pitchFamily="34" charset="0"/>
              </a:rPr>
              <a:t>Which framework is your key to scientific success &amp; public health impact?</a:t>
            </a:r>
          </a:p>
        </p:txBody>
      </p:sp>
      <p:sp>
        <p:nvSpPr>
          <p:cNvPr id="8" name="Rectangle 7">
            <a:extLst>
              <a:ext uri="{FF2B5EF4-FFF2-40B4-BE49-F238E27FC236}">
                <a16:creationId xmlns:a16="http://schemas.microsoft.com/office/drawing/2014/main" id="{06045A67-0D6F-44F2-BC4E-8F1BAA619B8B}"/>
              </a:ext>
            </a:extLst>
          </p:cNvPr>
          <p:cNvSpPr/>
          <p:nvPr/>
        </p:nvSpPr>
        <p:spPr>
          <a:xfrm>
            <a:off x="1" y="6580999"/>
            <a:ext cx="12191999" cy="276999"/>
          </a:xfrm>
          <a:prstGeom prst="rect">
            <a:avLst/>
          </a:prstGeom>
        </p:spPr>
        <p:txBody>
          <a:bodyPr wrap="square">
            <a:spAutoFit/>
          </a:bodyPr>
          <a:lstStyle/>
          <a:p>
            <a:pPr algn="r"/>
            <a:r>
              <a:rPr lang="en-US" sz="1200" dirty="0">
                <a:solidFill>
                  <a:srgbClr val="E4C04F"/>
                </a:solidFill>
                <a:latin typeface="Abadi" panose="020B0604020104020204" pitchFamily="34" charset="0"/>
              </a:rPr>
              <a:t>Credit: Real Vector – stock.adobe.com</a:t>
            </a:r>
          </a:p>
        </p:txBody>
      </p:sp>
    </p:spTree>
    <p:extLst>
      <p:ext uri="{BB962C8B-B14F-4D97-AF65-F5344CB8AC3E}">
        <p14:creationId xmlns:p14="http://schemas.microsoft.com/office/powerpoint/2010/main" val="237573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90D31-4178-40B7-AFC3-423BAE31F5DE}"/>
              </a:ext>
            </a:extLst>
          </p:cNvPr>
          <p:cNvPicPr>
            <a:picLocks noChangeAspect="1"/>
          </p:cNvPicPr>
          <p:nvPr/>
        </p:nvPicPr>
        <p:blipFill>
          <a:blip r:embed="rId2"/>
          <a:stretch>
            <a:fillRect/>
          </a:stretch>
        </p:blipFill>
        <p:spPr>
          <a:xfrm>
            <a:off x="674254" y="412803"/>
            <a:ext cx="10843491" cy="1425188"/>
          </a:xfrm>
          <a:prstGeom prst="rect">
            <a:avLst/>
          </a:prstGeom>
        </p:spPr>
      </p:pic>
      <p:pic>
        <p:nvPicPr>
          <p:cNvPr id="4" name="Picture 3">
            <a:extLst>
              <a:ext uri="{FF2B5EF4-FFF2-40B4-BE49-F238E27FC236}">
                <a16:creationId xmlns:a16="http://schemas.microsoft.com/office/drawing/2014/main" id="{7C80928F-32E0-4988-BC05-739C74787664}"/>
              </a:ext>
            </a:extLst>
          </p:cNvPr>
          <p:cNvPicPr>
            <a:picLocks noChangeAspect="1"/>
          </p:cNvPicPr>
          <p:nvPr/>
        </p:nvPicPr>
        <p:blipFill>
          <a:blip r:embed="rId3"/>
          <a:stretch>
            <a:fillRect/>
          </a:stretch>
        </p:blipFill>
        <p:spPr>
          <a:xfrm>
            <a:off x="674254" y="2480587"/>
            <a:ext cx="10843491" cy="3642958"/>
          </a:xfrm>
          <a:prstGeom prst="rect">
            <a:avLst/>
          </a:prstGeom>
        </p:spPr>
      </p:pic>
    </p:spTree>
    <p:extLst>
      <p:ext uri="{BB962C8B-B14F-4D97-AF65-F5344CB8AC3E}">
        <p14:creationId xmlns:p14="http://schemas.microsoft.com/office/powerpoint/2010/main" val="55343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B212-6BE4-4774-A901-5A755FDD2CEC}"/>
              </a:ext>
            </a:extLst>
          </p:cNvPr>
          <p:cNvPicPr>
            <a:picLocks noChangeAspect="1"/>
          </p:cNvPicPr>
          <p:nvPr/>
        </p:nvPicPr>
        <p:blipFill>
          <a:blip r:embed="rId2"/>
          <a:stretch>
            <a:fillRect/>
          </a:stretch>
        </p:blipFill>
        <p:spPr>
          <a:xfrm>
            <a:off x="471054" y="1520006"/>
            <a:ext cx="11249892" cy="4015709"/>
          </a:xfrm>
          <a:prstGeom prst="rect">
            <a:avLst/>
          </a:prstGeom>
        </p:spPr>
      </p:pic>
      <p:sp>
        <p:nvSpPr>
          <p:cNvPr id="3" name="Rectangle 2">
            <a:extLst>
              <a:ext uri="{FF2B5EF4-FFF2-40B4-BE49-F238E27FC236}">
                <a16:creationId xmlns:a16="http://schemas.microsoft.com/office/drawing/2014/main" id="{FE1EE893-D8CF-40FD-8E72-052ABAEBA6F0}"/>
              </a:ext>
            </a:extLst>
          </p:cNvPr>
          <p:cNvSpPr/>
          <p:nvPr/>
        </p:nvSpPr>
        <p:spPr>
          <a:xfrm>
            <a:off x="1745673" y="1882342"/>
            <a:ext cx="3749964" cy="175991"/>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7E81D6-99D0-438B-90A2-E081759D0E5F}"/>
              </a:ext>
            </a:extLst>
          </p:cNvPr>
          <p:cNvSpPr/>
          <p:nvPr/>
        </p:nvSpPr>
        <p:spPr>
          <a:xfrm>
            <a:off x="9723750" y="2539493"/>
            <a:ext cx="1819586" cy="26836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268241-8A0C-421A-88A2-21964BD41FB0}"/>
              </a:ext>
            </a:extLst>
          </p:cNvPr>
          <p:cNvSpPr/>
          <p:nvPr/>
        </p:nvSpPr>
        <p:spPr>
          <a:xfrm>
            <a:off x="879573" y="2807855"/>
            <a:ext cx="7534754" cy="18036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61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A5BA7-6EE7-4364-9A24-8F7EDD20B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0"/>
            <a:ext cx="12909176" cy="6858000"/>
          </a:xfrm>
          <a:prstGeom prst="rect">
            <a:avLst/>
          </a:prstGeom>
        </p:spPr>
      </p:pic>
      <p:sp>
        <p:nvSpPr>
          <p:cNvPr id="5" name="Rectangle 4">
            <a:extLst>
              <a:ext uri="{FF2B5EF4-FFF2-40B4-BE49-F238E27FC236}">
                <a16:creationId xmlns:a16="http://schemas.microsoft.com/office/drawing/2014/main" id="{98888033-28C0-4A6A-B9FA-8C9D85DB4076}"/>
              </a:ext>
            </a:extLst>
          </p:cNvPr>
          <p:cNvSpPr/>
          <p:nvPr/>
        </p:nvSpPr>
        <p:spPr>
          <a:xfrm>
            <a:off x="1" y="6580999"/>
            <a:ext cx="12191999" cy="276999"/>
          </a:xfrm>
          <a:prstGeom prst="rect">
            <a:avLst/>
          </a:prstGeom>
        </p:spPr>
        <p:txBody>
          <a:bodyPr wrap="square">
            <a:spAutoFit/>
          </a:bodyPr>
          <a:lstStyle/>
          <a:p>
            <a:pPr algn="r"/>
            <a:r>
              <a:rPr lang="en-US" sz="1200" dirty="0">
                <a:solidFill>
                  <a:schemeClr val="bg1"/>
                </a:solidFill>
                <a:latin typeface="Abadi" panose="020B0604020104020204" pitchFamily="34" charset="0"/>
              </a:rPr>
              <a:t>Credit: </a:t>
            </a:r>
            <a:r>
              <a:rPr lang="en-US" sz="1200" dirty="0" err="1">
                <a:solidFill>
                  <a:schemeClr val="bg1"/>
                </a:solidFill>
                <a:latin typeface="Abadi" panose="020B0604020104020204" pitchFamily="34" charset="0"/>
              </a:rPr>
              <a:t>LeArchitecto</a:t>
            </a:r>
            <a:r>
              <a:rPr lang="en-US" sz="1200" dirty="0">
                <a:solidFill>
                  <a:schemeClr val="bg1"/>
                </a:solidFill>
                <a:latin typeface="Abadi" panose="020B0604020104020204" pitchFamily="34" charset="0"/>
              </a:rPr>
              <a:t> – stock.adobe.com</a:t>
            </a:r>
          </a:p>
        </p:txBody>
      </p:sp>
    </p:spTree>
    <p:extLst>
      <p:ext uri="{BB962C8B-B14F-4D97-AF65-F5344CB8AC3E}">
        <p14:creationId xmlns:p14="http://schemas.microsoft.com/office/powerpoint/2010/main" val="3664168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14C2-25E9-477C-9AFF-72A239DBE361}"/>
              </a:ext>
            </a:extLst>
          </p:cNvPr>
          <p:cNvSpPr>
            <a:spLocks noGrp="1"/>
          </p:cNvSpPr>
          <p:nvPr>
            <p:ph type="title"/>
          </p:nvPr>
        </p:nvSpPr>
        <p:spPr/>
        <p:txBody>
          <a:bodyPr/>
          <a:lstStyle/>
          <a:p>
            <a:r>
              <a:rPr lang="en-US" dirty="0">
                <a:latin typeface="Abadi" panose="020B0604020104020204" pitchFamily="34" charset="0"/>
              </a:rPr>
              <a:t>Video resources</a:t>
            </a:r>
          </a:p>
        </p:txBody>
      </p:sp>
      <p:sp>
        <p:nvSpPr>
          <p:cNvPr id="3" name="Content Placeholder 2">
            <a:extLst>
              <a:ext uri="{FF2B5EF4-FFF2-40B4-BE49-F238E27FC236}">
                <a16:creationId xmlns:a16="http://schemas.microsoft.com/office/drawing/2014/main" id="{D1178B1C-D102-4B37-940F-10EDEEAA7038}"/>
              </a:ext>
            </a:extLst>
          </p:cNvPr>
          <p:cNvSpPr>
            <a:spLocks noGrp="1"/>
          </p:cNvSpPr>
          <p:nvPr>
            <p:ph idx="1"/>
          </p:nvPr>
        </p:nvSpPr>
        <p:spPr>
          <a:xfrm>
            <a:off x="838200" y="1825625"/>
            <a:ext cx="10515600" cy="4351338"/>
          </a:xfrm>
        </p:spPr>
        <p:txBody>
          <a:bodyPr>
            <a:normAutofit fontScale="77500" lnSpcReduction="20000"/>
          </a:bodyPr>
          <a:lstStyle/>
          <a:p>
            <a:r>
              <a:rPr lang="en-US" dirty="0">
                <a:latin typeface="Abadi" panose="020B0604020104020204" pitchFamily="34" charset="0"/>
              </a:rPr>
              <a:t>NIH Stage Model via YouTube</a:t>
            </a:r>
          </a:p>
          <a:p>
            <a:pPr lvl="1"/>
            <a:r>
              <a:rPr lang="en-US" dirty="0">
                <a:latin typeface="Abadi" panose="020B0604020104020204" pitchFamily="34" charset="0"/>
              </a:rPr>
              <a:t>Achieving and Sustaining Behavior Change to Benefit Older Adults: </a:t>
            </a:r>
            <a:r>
              <a:rPr lang="en-US" dirty="0">
                <a:latin typeface="Abadi" panose="020B0604020104020204" pitchFamily="34" charset="0"/>
                <a:hlinkClick r:id="rId2"/>
              </a:rPr>
              <a:t>https://www.youtube.com/watch?v=lbVRMetBdso</a:t>
            </a:r>
            <a:r>
              <a:rPr lang="en-US" dirty="0">
                <a:latin typeface="Abadi" panose="020B0604020104020204" pitchFamily="34" charset="0"/>
              </a:rPr>
              <a:t> </a:t>
            </a:r>
          </a:p>
          <a:p>
            <a:r>
              <a:rPr lang="en-US" dirty="0">
                <a:latin typeface="Abadi" panose="020B0604020104020204" pitchFamily="34" charset="0"/>
              </a:rPr>
              <a:t>SOBC via SOBC </a:t>
            </a:r>
          </a:p>
          <a:p>
            <a:pPr lvl="1"/>
            <a:r>
              <a:rPr lang="en-US" dirty="0">
                <a:latin typeface="Abadi" panose="020B0604020104020204" pitchFamily="34" charset="0"/>
              </a:rPr>
              <a:t>YouTube Channel: </a:t>
            </a:r>
            <a:r>
              <a:rPr lang="en-US" dirty="0">
                <a:latin typeface="Abadi" panose="020B0604020104020204" pitchFamily="34" charset="0"/>
                <a:hlinkClick r:id="rId3"/>
              </a:rPr>
              <a:t>https://www.youtube.com/channel/UCGDb2EzUBnxnScW2UnVtIIQ/about</a:t>
            </a:r>
            <a:r>
              <a:rPr lang="en-US" dirty="0">
                <a:latin typeface="Abadi" panose="020B0604020104020204" pitchFamily="34" charset="0"/>
              </a:rPr>
              <a:t> </a:t>
            </a:r>
          </a:p>
          <a:p>
            <a:r>
              <a:rPr lang="en-US" dirty="0">
                <a:latin typeface="Abadi" panose="020B0604020104020204" pitchFamily="34" charset="0"/>
              </a:rPr>
              <a:t>ORBIT via SBM Behavior Change Grand Rounds</a:t>
            </a:r>
          </a:p>
          <a:p>
            <a:pPr lvl="1"/>
            <a:r>
              <a:rPr lang="en-US" dirty="0">
                <a:latin typeface="Abadi" panose="020B0604020104020204" pitchFamily="34" charset="0"/>
              </a:rPr>
              <a:t>The “Nuts and Bolts” of Developing Health-related Behavioral Interventions: Applying the ORBIT Model to Your Research: </a:t>
            </a:r>
            <a:r>
              <a:rPr lang="en-US" dirty="0">
                <a:latin typeface="Abadi" panose="020B0604020104020204" pitchFamily="34" charset="0"/>
                <a:hlinkClick r:id="rId4"/>
              </a:rPr>
              <a:t>https://www.sbm.org/training/webinars</a:t>
            </a:r>
            <a:r>
              <a:rPr lang="en-US" dirty="0">
                <a:latin typeface="Abadi" panose="020B0604020104020204" pitchFamily="34" charset="0"/>
              </a:rPr>
              <a:t> (free for SBM members, $45 for non-members)</a:t>
            </a:r>
          </a:p>
          <a:p>
            <a:r>
              <a:rPr lang="en-US" dirty="0">
                <a:latin typeface="Abadi" panose="020B0604020104020204" pitchFamily="34" charset="0"/>
              </a:rPr>
              <a:t>MOST via NYU’s Intervention Optimization Initiative </a:t>
            </a:r>
          </a:p>
          <a:p>
            <a:pPr lvl="1"/>
            <a:r>
              <a:rPr lang="en-US" dirty="0">
                <a:latin typeface="Abadi" panose="020B0604020104020204" pitchFamily="34" charset="0"/>
              </a:rPr>
              <a:t>Coursera course (free): </a:t>
            </a:r>
            <a:r>
              <a:rPr lang="en-US" dirty="0">
                <a:latin typeface="Abadi" panose="020B0604020104020204" pitchFamily="34" charset="0"/>
                <a:hlinkClick r:id="rId5"/>
              </a:rPr>
              <a:t>https://www.coursera.org/learn/multiphase-optimization-strategy</a:t>
            </a:r>
            <a:r>
              <a:rPr lang="en-US" dirty="0">
                <a:latin typeface="Abadi" panose="020B0604020104020204" pitchFamily="34" charset="0"/>
              </a:rPr>
              <a:t> </a:t>
            </a:r>
          </a:p>
          <a:p>
            <a:pPr lvl="1"/>
            <a:r>
              <a:rPr lang="en-US" dirty="0">
                <a:latin typeface="Abadi" panose="020B0604020104020204" pitchFamily="34" charset="0"/>
              </a:rPr>
              <a:t>SBM Webinars (free for SBM members, $45 for non-members): </a:t>
            </a:r>
            <a:r>
              <a:rPr lang="en-US" dirty="0">
                <a:latin typeface="Abadi" panose="020B0604020104020204" pitchFamily="34" charset="0"/>
                <a:hlinkClick r:id="rId4"/>
              </a:rPr>
              <a:t>https://www.sbm.org/training/webinars</a:t>
            </a:r>
            <a:endParaRPr lang="en-US" dirty="0">
              <a:latin typeface="Abadi" panose="020B0604020104020204" pitchFamily="34" charset="0"/>
            </a:endParaRPr>
          </a:p>
          <a:p>
            <a:pPr lvl="2"/>
            <a:r>
              <a:rPr lang="en-US" dirty="0">
                <a:latin typeface="Abadi" panose="020B0604020104020204" pitchFamily="34" charset="0"/>
              </a:rPr>
              <a:t>Applied Examples of the Preparation Phase of MOST: Preparing for Optimization</a:t>
            </a:r>
          </a:p>
          <a:p>
            <a:pPr lvl="2"/>
            <a:r>
              <a:rPr lang="en-US" dirty="0">
                <a:latin typeface="Abadi" panose="020B0604020104020204" pitchFamily="34" charset="0"/>
              </a:rPr>
              <a:t>Ideas for a Successful NIH K Application for MOST Optimization Research</a:t>
            </a:r>
          </a:p>
          <a:p>
            <a:pPr lvl="2"/>
            <a:r>
              <a:rPr lang="en-US" dirty="0">
                <a:latin typeface="Abadi" panose="020B0604020104020204" pitchFamily="34" charset="0"/>
              </a:rPr>
              <a:t>Getting Optimization Work Funded in Your Career Stage</a:t>
            </a:r>
          </a:p>
        </p:txBody>
      </p:sp>
    </p:spTree>
    <p:extLst>
      <p:ext uri="{BB962C8B-B14F-4D97-AF65-F5344CB8AC3E}">
        <p14:creationId xmlns:p14="http://schemas.microsoft.com/office/powerpoint/2010/main" val="149231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841C9-76EB-4347-84BB-6CBE8AFE5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7113"/>
          </a:xfrm>
          <a:prstGeom prst="rect">
            <a:avLst/>
          </a:prstGeom>
        </p:spPr>
      </p:pic>
      <p:sp>
        <p:nvSpPr>
          <p:cNvPr id="4" name="TextBox 3">
            <a:extLst>
              <a:ext uri="{FF2B5EF4-FFF2-40B4-BE49-F238E27FC236}">
                <a16:creationId xmlns:a16="http://schemas.microsoft.com/office/drawing/2014/main" id="{BEF9E1FB-FFFB-4EE4-B59F-F78570CB716A}"/>
              </a:ext>
            </a:extLst>
          </p:cNvPr>
          <p:cNvSpPr txBox="1"/>
          <p:nvPr/>
        </p:nvSpPr>
        <p:spPr>
          <a:xfrm>
            <a:off x="429491" y="5089237"/>
            <a:ext cx="11333018" cy="1569660"/>
          </a:xfrm>
          <a:prstGeom prst="rect">
            <a:avLst/>
          </a:prstGeom>
          <a:noFill/>
        </p:spPr>
        <p:txBody>
          <a:bodyPr wrap="square" rtlCol="0">
            <a:spAutoFit/>
          </a:bodyPr>
          <a:lstStyle/>
          <a:p>
            <a:r>
              <a:rPr lang="en-US" sz="3200" dirty="0">
                <a:solidFill>
                  <a:srgbClr val="5C5B85"/>
                </a:solidFill>
                <a:latin typeface="Abadi" panose="020B0604020104020204" pitchFamily="34" charset="0"/>
              </a:rPr>
              <a:t>Interventions will likely be more impactful – and grant applications more successful – if your intervention development process is systematic and ordered rather than chaotic.</a:t>
            </a:r>
          </a:p>
        </p:txBody>
      </p:sp>
      <p:sp>
        <p:nvSpPr>
          <p:cNvPr id="5" name="TextBox 4">
            <a:extLst>
              <a:ext uri="{FF2B5EF4-FFF2-40B4-BE49-F238E27FC236}">
                <a16:creationId xmlns:a16="http://schemas.microsoft.com/office/drawing/2014/main" id="{60B5AFB8-404E-4731-A13F-DD94E4C79D23}"/>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5C5B85"/>
                </a:solidFill>
                <a:latin typeface="Abadi" panose="020B0604020104020204" pitchFamily="34" charset="0"/>
              </a:rPr>
              <a:t>Credit: Konstantin – stock.adobe.com</a:t>
            </a:r>
          </a:p>
        </p:txBody>
      </p:sp>
    </p:spTree>
    <p:extLst>
      <p:ext uri="{BB962C8B-B14F-4D97-AF65-F5344CB8AC3E}">
        <p14:creationId xmlns:p14="http://schemas.microsoft.com/office/powerpoint/2010/main" val="385565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5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92368-32E5-4C64-AECF-73634086CB5F}"/>
              </a:ext>
            </a:extLst>
          </p:cNvPr>
          <p:cNvPicPr>
            <a:picLocks noChangeAspect="1"/>
          </p:cNvPicPr>
          <p:nvPr/>
        </p:nvPicPr>
        <p:blipFill>
          <a:blip r:embed="rId2"/>
          <a:stretch>
            <a:fillRect/>
          </a:stretch>
        </p:blipFill>
        <p:spPr>
          <a:xfrm>
            <a:off x="838200" y="1299624"/>
            <a:ext cx="3991299" cy="5152066"/>
          </a:xfrm>
          <a:prstGeom prst="rect">
            <a:avLst/>
          </a:prstGeom>
        </p:spPr>
      </p:pic>
      <p:sp>
        <p:nvSpPr>
          <p:cNvPr id="3" name="Rectangle 2">
            <a:extLst>
              <a:ext uri="{FF2B5EF4-FFF2-40B4-BE49-F238E27FC236}">
                <a16:creationId xmlns:a16="http://schemas.microsoft.com/office/drawing/2014/main" id="{927FCD4D-63CB-41B8-9F2D-AACD42D13992}"/>
              </a:ext>
            </a:extLst>
          </p:cNvPr>
          <p:cNvSpPr/>
          <p:nvPr/>
        </p:nvSpPr>
        <p:spPr>
          <a:xfrm>
            <a:off x="1" y="6580999"/>
            <a:ext cx="3858749" cy="276999"/>
          </a:xfrm>
          <a:prstGeom prst="rect">
            <a:avLst/>
          </a:prstGeom>
        </p:spPr>
        <p:txBody>
          <a:bodyPr wrap="none">
            <a:spAutoFit/>
          </a:bodyPr>
          <a:lstStyle/>
          <a:p>
            <a:r>
              <a:rPr lang="en-US" sz="1200" dirty="0">
                <a:latin typeface="Abadi" panose="020B0604020104020204" pitchFamily="34" charset="0"/>
              </a:rPr>
              <a:t>https://grants.nih.gov/policy/clinical-trials/definition.htm</a:t>
            </a:r>
          </a:p>
        </p:txBody>
      </p:sp>
      <p:sp>
        <p:nvSpPr>
          <p:cNvPr id="4" name="Rectangle 3">
            <a:extLst>
              <a:ext uri="{FF2B5EF4-FFF2-40B4-BE49-F238E27FC236}">
                <a16:creationId xmlns:a16="http://schemas.microsoft.com/office/drawing/2014/main" id="{B3DF846F-6EB3-4F85-B26F-A092EFC8B48F}"/>
              </a:ext>
            </a:extLst>
          </p:cNvPr>
          <p:cNvSpPr/>
          <p:nvPr/>
        </p:nvSpPr>
        <p:spPr>
          <a:xfrm>
            <a:off x="8333251" y="6581000"/>
            <a:ext cx="3858749" cy="276999"/>
          </a:xfrm>
          <a:prstGeom prst="rect">
            <a:avLst/>
          </a:prstGeom>
        </p:spPr>
        <p:txBody>
          <a:bodyPr wrap="none">
            <a:spAutoFit/>
          </a:bodyPr>
          <a:lstStyle/>
          <a:p>
            <a:r>
              <a:rPr lang="en-US" sz="1200" dirty="0">
                <a:latin typeface="Abadi" panose="020B0604020104020204" pitchFamily="34" charset="0"/>
              </a:rPr>
              <a:t>https://grants.nih.gov/policy/clinical-trials/definition.htm</a:t>
            </a:r>
          </a:p>
        </p:txBody>
      </p:sp>
      <p:pic>
        <p:nvPicPr>
          <p:cNvPr id="5" name="Picture 4">
            <a:extLst>
              <a:ext uri="{FF2B5EF4-FFF2-40B4-BE49-F238E27FC236}">
                <a16:creationId xmlns:a16="http://schemas.microsoft.com/office/drawing/2014/main" id="{86FC4F78-2266-456E-B5DA-BD51CD7FB754}"/>
              </a:ext>
            </a:extLst>
          </p:cNvPr>
          <p:cNvPicPr>
            <a:picLocks noChangeAspect="1"/>
          </p:cNvPicPr>
          <p:nvPr/>
        </p:nvPicPr>
        <p:blipFill>
          <a:blip r:embed="rId3"/>
          <a:stretch>
            <a:fillRect/>
          </a:stretch>
        </p:blipFill>
        <p:spPr>
          <a:xfrm>
            <a:off x="5612920" y="1877594"/>
            <a:ext cx="6011803" cy="3542308"/>
          </a:xfrm>
          <a:prstGeom prst="rect">
            <a:avLst/>
          </a:prstGeom>
        </p:spPr>
      </p:pic>
      <p:sp>
        <p:nvSpPr>
          <p:cNvPr id="6" name="Title 5">
            <a:extLst>
              <a:ext uri="{FF2B5EF4-FFF2-40B4-BE49-F238E27FC236}">
                <a16:creationId xmlns:a16="http://schemas.microsoft.com/office/drawing/2014/main" id="{BA5B1B21-9017-450D-92CA-4A30399883A0}"/>
              </a:ext>
            </a:extLst>
          </p:cNvPr>
          <p:cNvSpPr>
            <a:spLocks noGrp="1"/>
          </p:cNvSpPr>
          <p:nvPr>
            <p:ph type="title"/>
          </p:nvPr>
        </p:nvSpPr>
        <p:spPr/>
        <p:txBody>
          <a:bodyPr>
            <a:normAutofit/>
          </a:bodyPr>
          <a:lstStyle/>
          <a:p>
            <a:r>
              <a:rPr lang="en-US" sz="4000" dirty="0">
                <a:latin typeface="Abadi" panose="020B0604020104020204" pitchFamily="34" charset="0"/>
              </a:rPr>
              <a:t>NIH definition of clinical trials</a:t>
            </a:r>
          </a:p>
        </p:txBody>
      </p:sp>
    </p:spTree>
    <p:extLst>
      <p:ext uri="{BB962C8B-B14F-4D97-AF65-F5344CB8AC3E}">
        <p14:creationId xmlns:p14="http://schemas.microsoft.com/office/powerpoint/2010/main" val="202767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2E9F-7517-4494-9790-B42EEC249CF6}"/>
              </a:ext>
            </a:extLst>
          </p:cNvPr>
          <p:cNvSpPr>
            <a:spLocks noGrp="1"/>
          </p:cNvSpPr>
          <p:nvPr>
            <p:ph type="title"/>
          </p:nvPr>
        </p:nvSpPr>
        <p:spPr/>
        <p:txBody>
          <a:bodyPr>
            <a:normAutofit/>
          </a:bodyPr>
          <a:lstStyle/>
          <a:p>
            <a:r>
              <a:rPr lang="en-US" sz="4000" dirty="0">
                <a:latin typeface="Abadi" panose="020B0604020104020204" pitchFamily="34" charset="0"/>
              </a:rPr>
              <a:t>NIH definitions of Phase II/III clinical trials</a:t>
            </a:r>
          </a:p>
        </p:txBody>
      </p:sp>
      <p:sp>
        <p:nvSpPr>
          <p:cNvPr id="4" name="Content Placeholder 3">
            <a:extLst>
              <a:ext uri="{FF2B5EF4-FFF2-40B4-BE49-F238E27FC236}">
                <a16:creationId xmlns:a16="http://schemas.microsoft.com/office/drawing/2014/main" id="{061EA291-EEB8-403F-AFD9-671BA6F1436D}"/>
              </a:ext>
            </a:extLst>
          </p:cNvPr>
          <p:cNvSpPr>
            <a:spLocks noGrp="1"/>
          </p:cNvSpPr>
          <p:nvPr>
            <p:ph idx="1"/>
          </p:nvPr>
        </p:nvSpPr>
        <p:spPr/>
        <p:txBody>
          <a:bodyPr>
            <a:normAutofit fontScale="85000" lnSpcReduction="20000"/>
          </a:bodyPr>
          <a:lstStyle/>
          <a:p>
            <a:r>
              <a:rPr lang="en-US" sz="3300" b="1" dirty="0">
                <a:latin typeface="Abadi" panose="020B0604020104020204" pitchFamily="34" charset="0"/>
              </a:rPr>
              <a:t>Phase II Clinical Trial: </a:t>
            </a:r>
            <a:r>
              <a:rPr lang="en-US" dirty="0">
                <a:latin typeface="Abadi" panose="020B0604020104020204" pitchFamily="34" charset="0"/>
              </a:rPr>
              <a:t>An NIH defined Clinical Trial that studies the biomedical or behavioral intervention in a larger group of people (several hundred) to determine efficacy and further evaluate safety. </a:t>
            </a:r>
          </a:p>
          <a:p>
            <a:endParaRPr lang="en-US" b="1" dirty="0">
              <a:latin typeface="Abadi" panose="020B0604020104020204" pitchFamily="34" charset="0"/>
            </a:endParaRPr>
          </a:p>
          <a:p>
            <a:r>
              <a:rPr lang="en-US" sz="3300" b="1" dirty="0">
                <a:latin typeface="Abadi" panose="020B0604020104020204" pitchFamily="34" charset="0"/>
              </a:rPr>
              <a:t>NIH-Defined Phase III Clinical Trial: </a:t>
            </a:r>
            <a:r>
              <a:rPr lang="en-US" dirty="0">
                <a:latin typeface="Abadi" panose="020B0604020104020204" pitchFamily="34" charset="0"/>
              </a:rPr>
              <a:t>An NIH-defined Phase III clinical trial is a broadly based prospective Phase III clinical investigation, usually involving several hundred or more human subjects, for the purpose of evaluating an experimental intervention in comparison with a standard or controlled intervention or comparing two or more existing treatments. Often the aim of such investigation is to provide evidence leading to a scientific basis for consideration of a change in health policy or standard of care. The definition includes pharmacologic, non-pharmacologic, and behavioral interventions given for disease prevention, prophylaxis, diagnosis, or therapy. Community trials and other population-based intervention trials are also included. </a:t>
            </a:r>
          </a:p>
        </p:txBody>
      </p:sp>
      <p:sp>
        <p:nvSpPr>
          <p:cNvPr id="3" name="Rectangle 2">
            <a:extLst>
              <a:ext uri="{FF2B5EF4-FFF2-40B4-BE49-F238E27FC236}">
                <a16:creationId xmlns:a16="http://schemas.microsoft.com/office/drawing/2014/main" id="{EF912C61-3B60-4793-8465-AA4B364C2724}"/>
              </a:ext>
            </a:extLst>
          </p:cNvPr>
          <p:cNvSpPr/>
          <p:nvPr/>
        </p:nvSpPr>
        <p:spPr>
          <a:xfrm>
            <a:off x="1" y="6488668"/>
            <a:ext cx="12191999" cy="369332"/>
          </a:xfrm>
          <a:prstGeom prst="rect">
            <a:avLst/>
          </a:prstGeom>
        </p:spPr>
        <p:txBody>
          <a:bodyPr wrap="square">
            <a:spAutoFit/>
          </a:bodyPr>
          <a:lstStyle/>
          <a:p>
            <a:pPr algn="r"/>
            <a:r>
              <a:rPr lang="en-US" dirty="0">
                <a:latin typeface="Abadi" panose="020B0604020104020204" pitchFamily="34" charset="0"/>
              </a:rPr>
              <a:t>https://obssr.od.nih.gov/sites/obssr/files/inline-files/OBSSR-PhaseIIIDecision-Support-document-P5-508.pdf</a:t>
            </a:r>
          </a:p>
        </p:txBody>
      </p:sp>
    </p:spTree>
    <p:extLst>
      <p:ext uri="{BB962C8B-B14F-4D97-AF65-F5344CB8AC3E}">
        <p14:creationId xmlns:p14="http://schemas.microsoft.com/office/powerpoint/2010/main" val="271556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497D7-4FB1-4048-B3B3-384935C8C185}"/>
              </a:ext>
            </a:extLst>
          </p:cNvPr>
          <p:cNvPicPr>
            <a:picLocks noChangeAspect="1"/>
          </p:cNvPicPr>
          <p:nvPr/>
        </p:nvPicPr>
        <p:blipFill rotWithShape="1">
          <a:blip r:embed="rId2">
            <a:extLst>
              <a:ext uri="{28A0092B-C50C-407E-A947-70E740481C1C}">
                <a14:useLocalDpi xmlns:a14="http://schemas.microsoft.com/office/drawing/2010/main" val="0"/>
              </a:ext>
            </a:extLst>
          </a:blip>
          <a:srcRect t="6843" b="8782"/>
          <a:stretch/>
        </p:blipFill>
        <p:spPr>
          <a:xfrm>
            <a:off x="0" y="-1"/>
            <a:ext cx="12192000" cy="6858001"/>
          </a:xfrm>
          <a:prstGeom prst="rect">
            <a:avLst/>
          </a:prstGeom>
        </p:spPr>
      </p:pic>
      <p:sp>
        <p:nvSpPr>
          <p:cNvPr id="8" name="TextBox 7">
            <a:extLst>
              <a:ext uri="{FF2B5EF4-FFF2-40B4-BE49-F238E27FC236}">
                <a16:creationId xmlns:a16="http://schemas.microsoft.com/office/drawing/2014/main" id="{87D7B9E4-ABD8-43D3-AB2E-5C947846852C}"/>
              </a:ext>
            </a:extLst>
          </p:cNvPr>
          <p:cNvSpPr txBox="1"/>
          <p:nvPr/>
        </p:nvSpPr>
        <p:spPr>
          <a:xfrm>
            <a:off x="7084291" y="363551"/>
            <a:ext cx="4991445" cy="1446550"/>
          </a:xfrm>
          <a:prstGeom prst="rect">
            <a:avLst/>
          </a:prstGeom>
          <a:noFill/>
        </p:spPr>
        <p:txBody>
          <a:bodyPr wrap="square" rtlCol="0">
            <a:spAutoFit/>
          </a:bodyPr>
          <a:lstStyle/>
          <a:p>
            <a:pPr algn="r"/>
            <a:r>
              <a:rPr lang="en-US" sz="4400" dirty="0">
                <a:solidFill>
                  <a:srgbClr val="FFFF00"/>
                </a:solidFill>
                <a:latin typeface="Abadi" panose="020B0604020104020204" pitchFamily="34" charset="0"/>
              </a:rPr>
              <a:t>turn chaos and disorder…</a:t>
            </a:r>
          </a:p>
        </p:txBody>
      </p:sp>
      <p:sp>
        <p:nvSpPr>
          <p:cNvPr id="4" name="TextBox 3">
            <a:extLst>
              <a:ext uri="{FF2B5EF4-FFF2-40B4-BE49-F238E27FC236}">
                <a16:creationId xmlns:a16="http://schemas.microsoft.com/office/drawing/2014/main" id="{C1020D69-2FC2-4AA8-8D22-24CA01B2CE5A}"/>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FFFF00"/>
                </a:solidFill>
                <a:latin typeface="Abadi" panose="020B0604020104020204" pitchFamily="34" charset="0"/>
              </a:rPr>
              <a:t>Credit: </a:t>
            </a:r>
            <a:r>
              <a:rPr lang="en-US" sz="1200" dirty="0" err="1">
                <a:solidFill>
                  <a:srgbClr val="FFFF00"/>
                </a:solidFill>
                <a:latin typeface="Abadi" panose="020B0604020104020204" pitchFamily="34" charset="0"/>
              </a:rPr>
              <a:t>leomalsam</a:t>
            </a:r>
            <a:r>
              <a:rPr lang="en-US" sz="1200" dirty="0">
                <a:solidFill>
                  <a:srgbClr val="FFFF00"/>
                </a:solidFill>
                <a:latin typeface="Abadi" panose="020B0604020104020204" pitchFamily="34" charset="0"/>
              </a:rPr>
              <a:t> – stock.adobe.com</a:t>
            </a:r>
          </a:p>
        </p:txBody>
      </p:sp>
    </p:spTree>
    <p:extLst>
      <p:ext uri="{BB962C8B-B14F-4D97-AF65-F5344CB8AC3E}">
        <p14:creationId xmlns:p14="http://schemas.microsoft.com/office/powerpoint/2010/main" val="2717634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E96C7-C194-45A5-BF84-F4E52EF60509}"/>
              </a:ext>
            </a:extLst>
          </p:cNvPr>
          <p:cNvPicPr>
            <a:picLocks noChangeAspect="1"/>
          </p:cNvPicPr>
          <p:nvPr/>
        </p:nvPicPr>
        <p:blipFill rotWithShape="1">
          <a:blip r:embed="rId2">
            <a:extLst>
              <a:ext uri="{28A0092B-C50C-407E-A947-70E740481C1C}">
                <a14:useLocalDpi xmlns:a14="http://schemas.microsoft.com/office/drawing/2010/main" val="0"/>
              </a:ext>
            </a:extLst>
          </a:blip>
          <a:srcRect t="8245" b="7461"/>
          <a:stretch/>
        </p:blipFill>
        <p:spPr>
          <a:xfrm>
            <a:off x="-1" y="0"/>
            <a:ext cx="12203723" cy="6858000"/>
          </a:xfrm>
          <a:prstGeom prst="rect">
            <a:avLst/>
          </a:prstGeom>
        </p:spPr>
      </p:pic>
      <p:sp>
        <p:nvSpPr>
          <p:cNvPr id="4" name="TextBox 3">
            <a:extLst>
              <a:ext uri="{FF2B5EF4-FFF2-40B4-BE49-F238E27FC236}">
                <a16:creationId xmlns:a16="http://schemas.microsoft.com/office/drawing/2014/main" id="{797C4197-2BC1-4218-9549-E18D89DA2700}"/>
              </a:ext>
            </a:extLst>
          </p:cNvPr>
          <p:cNvSpPr txBox="1"/>
          <p:nvPr/>
        </p:nvSpPr>
        <p:spPr>
          <a:xfrm>
            <a:off x="148397" y="177284"/>
            <a:ext cx="4991445" cy="1446550"/>
          </a:xfrm>
          <a:prstGeom prst="rect">
            <a:avLst/>
          </a:prstGeom>
          <a:noFill/>
        </p:spPr>
        <p:txBody>
          <a:bodyPr wrap="square" rtlCol="0">
            <a:spAutoFit/>
          </a:bodyPr>
          <a:lstStyle/>
          <a:p>
            <a:r>
              <a:rPr lang="en-US" sz="4400" dirty="0">
                <a:solidFill>
                  <a:srgbClr val="FFFF00"/>
                </a:solidFill>
                <a:latin typeface="Abadi" panose="020B0604020104020204" pitchFamily="34" charset="0"/>
              </a:rPr>
              <a:t>…into order &amp; value</a:t>
            </a:r>
          </a:p>
        </p:txBody>
      </p:sp>
      <p:sp>
        <p:nvSpPr>
          <p:cNvPr id="5" name="TextBox 4">
            <a:extLst>
              <a:ext uri="{FF2B5EF4-FFF2-40B4-BE49-F238E27FC236}">
                <a16:creationId xmlns:a16="http://schemas.microsoft.com/office/drawing/2014/main" id="{2A784B81-C020-496E-9F17-266D49FAC798}"/>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FFFF00"/>
                </a:solidFill>
                <a:latin typeface="Abadi" panose="020B0604020104020204" pitchFamily="34" charset="0"/>
              </a:rPr>
              <a:t>Credit: Ivan </a:t>
            </a:r>
            <a:r>
              <a:rPr lang="en-US" sz="1200" dirty="0" err="1">
                <a:solidFill>
                  <a:srgbClr val="FFFF00"/>
                </a:solidFill>
                <a:latin typeface="Abadi" panose="020B0604020104020204" pitchFamily="34" charset="0"/>
              </a:rPr>
              <a:t>Kmit</a:t>
            </a:r>
            <a:r>
              <a:rPr lang="en-US" sz="1200" dirty="0">
                <a:solidFill>
                  <a:srgbClr val="FFFF00"/>
                </a:solidFill>
                <a:latin typeface="Abadi" panose="020B0604020104020204" pitchFamily="34" charset="0"/>
              </a:rPr>
              <a:t> – stock.adobe.com</a:t>
            </a:r>
          </a:p>
        </p:txBody>
      </p:sp>
    </p:spTree>
    <p:extLst>
      <p:ext uri="{BB962C8B-B14F-4D97-AF65-F5344CB8AC3E}">
        <p14:creationId xmlns:p14="http://schemas.microsoft.com/office/powerpoint/2010/main" val="244234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023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993D5-9B8B-4109-843D-A68EA1C0E467}"/>
              </a:ext>
            </a:extLst>
          </p:cNvPr>
          <p:cNvPicPr>
            <a:picLocks noChangeAspect="1"/>
          </p:cNvPicPr>
          <p:nvPr/>
        </p:nvPicPr>
        <p:blipFill rotWithShape="1">
          <a:blip r:embed="rId2">
            <a:extLst>
              <a:ext uri="{28A0092B-C50C-407E-A947-70E740481C1C}">
                <a14:useLocalDpi xmlns:a14="http://schemas.microsoft.com/office/drawing/2010/main" val="0"/>
              </a:ext>
            </a:extLst>
          </a:blip>
          <a:srcRect l="6005" t="10418" b="4987"/>
          <a:stretch/>
        </p:blipFill>
        <p:spPr>
          <a:xfrm>
            <a:off x="0" y="0"/>
            <a:ext cx="12192000" cy="6858000"/>
          </a:xfrm>
          <a:prstGeom prst="rect">
            <a:avLst/>
          </a:prstGeom>
        </p:spPr>
      </p:pic>
      <p:sp>
        <p:nvSpPr>
          <p:cNvPr id="2" name="TextBox 1">
            <a:extLst>
              <a:ext uri="{FF2B5EF4-FFF2-40B4-BE49-F238E27FC236}">
                <a16:creationId xmlns:a16="http://schemas.microsoft.com/office/drawing/2014/main" id="{FDCF067C-AB11-4EF4-9FC7-8364004EA64F}"/>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00DFF3"/>
                </a:solidFill>
                <a:latin typeface="Abadi" panose="020B0604020104020204" pitchFamily="34" charset="0"/>
              </a:rPr>
              <a:t>Credit: </a:t>
            </a:r>
            <a:r>
              <a:rPr lang="en-US" sz="1200" dirty="0" err="1">
                <a:solidFill>
                  <a:srgbClr val="00DFF3"/>
                </a:solidFill>
                <a:latin typeface="Abadi" panose="020B0604020104020204" pitchFamily="34" charset="0"/>
              </a:rPr>
              <a:t>LuckyStep</a:t>
            </a:r>
            <a:r>
              <a:rPr lang="en-US" sz="1200" dirty="0">
                <a:solidFill>
                  <a:srgbClr val="00DFF3"/>
                </a:solidFill>
                <a:latin typeface="Abadi" panose="020B0604020104020204" pitchFamily="34" charset="0"/>
              </a:rPr>
              <a:t> – stock.adobe.com</a:t>
            </a:r>
          </a:p>
        </p:txBody>
      </p:sp>
      <p:sp>
        <p:nvSpPr>
          <p:cNvPr id="6" name="Title 5">
            <a:extLst>
              <a:ext uri="{FF2B5EF4-FFF2-40B4-BE49-F238E27FC236}">
                <a16:creationId xmlns:a16="http://schemas.microsoft.com/office/drawing/2014/main" id="{CF041904-CE1F-4B23-A86D-7DF29851F463}"/>
              </a:ext>
            </a:extLst>
          </p:cNvPr>
          <p:cNvSpPr>
            <a:spLocks noGrp="1"/>
          </p:cNvSpPr>
          <p:nvPr>
            <p:ph type="title"/>
          </p:nvPr>
        </p:nvSpPr>
        <p:spPr/>
        <p:txBody>
          <a:bodyPr/>
          <a:lstStyle/>
          <a:p>
            <a:r>
              <a:rPr lang="en-US" dirty="0">
                <a:solidFill>
                  <a:srgbClr val="00DFF3"/>
                </a:solidFill>
                <a:latin typeface="Abadi" panose="020B0604020104020204" pitchFamily="34" charset="0"/>
              </a:rPr>
              <a:t>Intervention development is a long process with many steps</a:t>
            </a:r>
          </a:p>
        </p:txBody>
      </p:sp>
    </p:spTree>
    <p:extLst>
      <p:ext uri="{BB962C8B-B14F-4D97-AF65-F5344CB8AC3E}">
        <p14:creationId xmlns:p14="http://schemas.microsoft.com/office/powerpoint/2010/main" val="407091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E5D0-438C-40CD-89A5-03FE725A2C16}"/>
              </a:ext>
            </a:extLst>
          </p:cNvPr>
          <p:cNvSpPr>
            <a:spLocks noGrp="1"/>
          </p:cNvSpPr>
          <p:nvPr>
            <p:ph type="title"/>
          </p:nvPr>
        </p:nvSpPr>
        <p:spPr/>
        <p:txBody>
          <a:bodyPr/>
          <a:lstStyle/>
          <a:p>
            <a:r>
              <a:rPr lang="en-US" dirty="0">
                <a:latin typeface="Abadi" panose="020B0604020104020204" pitchFamily="34" charset="0"/>
              </a:rPr>
              <a:t>Intervention development frameworks have existed for decades</a:t>
            </a:r>
          </a:p>
        </p:txBody>
      </p:sp>
      <p:sp>
        <p:nvSpPr>
          <p:cNvPr id="3" name="Content Placeholder 2">
            <a:extLst>
              <a:ext uri="{FF2B5EF4-FFF2-40B4-BE49-F238E27FC236}">
                <a16:creationId xmlns:a16="http://schemas.microsoft.com/office/drawing/2014/main" id="{D6478C37-E7AB-4CE1-A603-E1B7D7101853}"/>
              </a:ext>
            </a:extLst>
          </p:cNvPr>
          <p:cNvSpPr>
            <a:spLocks noGrp="1"/>
          </p:cNvSpPr>
          <p:nvPr>
            <p:ph idx="1"/>
          </p:nvPr>
        </p:nvSpPr>
        <p:spPr/>
        <p:txBody>
          <a:bodyPr/>
          <a:lstStyle/>
          <a:p>
            <a:r>
              <a:rPr lang="en-US" dirty="0">
                <a:latin typeface="Abadi" panose="020B0604020104020204" pitchFamily="34" charset="0"/>
              </a:rPr>
              <a:t>PRECEDE-PROCEED (Green, 1974)</a:t>
            </a:r>
          </a:p>
          <a:p>
            <a:r>
              <a:rPr lang="en-US" dirty="0">
                <a:latin typeface="Abadi" panose="020B0604020104020204" pitchFamily="34" charset="0"/>
              </a:rPr>
              <a:t>Intervention Mapping (Bartholomew Eldridge et al., 2016)</a:t>
            </a:r>
          </a:p>
          <a:p>
            <a:r>
              <a:rPr lang="en-US" dirty="0">
                <a:latin typeface="Abadi" panose="020B0604020104020204" pitchFamily="34" charset="0"/>
              </a:rPr>
              <a:t>Greenwald &amp; Cullen (1985) Five Phase Model</a:t>
            </a:r>
          </a:p>
          <a:p>
            <a:r>
              <a:rPr lang="en-US" dirty="0">
                <a:latin typeface="Abadi" panose="020B0604020104020204" pitchFamily="34" charset="0"/>
              </a:rPr>
              <a:t>Flay (1986) Eight Phase Model</a:t>
            </a:r>
          </a:p>
          <a:p>
            <a:r>
              <a:rPr lang="en-US" dirty="0">
                <a:latin typeface="Abadi" panose="020B0604020104020204" pitchFamily="34" charset="0"/>
              </a:rPr>
              <a:t>EVOLVE Mixed-Methods Approach (Peterson et al., 2013)</a:t>
            </a:r>
          </a:p>
          <a:p>
            <a:r>
              <a:rPr lang="en-US" dirty="0">
                <a:latin typeface="Abadi" panose="020B0604020104020204" pitchFamily="34" charset="0"/>
              </a:rPr>
              <a:t>And many others…</a:t>
            </a:r>
          </a:p>
        </p:txBody>
      </p:sp>
      <p:sp>
        <p:nvSpPr>
          <p:cNvPr id="4" name="Rectangle 3">
            <a:extLst>
              <a:ext uri="{FF2B5EF4-FFF2-40B4-BE49-F238E27FC236}">
                <a16:creationId xmlns:a16="http://schemas.microsoft.com/office/drawing/2014/main" id="{D8792DEB-9491-4582-82A8-EAA411A953D8}"/>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Czajkowski &amp; Hunter (2021)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143619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96F1-9006-4E14-9A44-9332892DDB75}"/>
              </a:ext>
            </a:extLst>
          </p:cNvPr>
          <p:cNvSpPr>
            <a:spLocks noGrp="1"/>
          </p:cNvSpPr>
          <p:nvPr>
            <p:ph type="title"/>
          </p:nvPr>
        </p:nvSpPr>
        <p:spPr/>
        <p:txBody>
          <a:bodyPr/>
          <a:lstStyle/>
          <a:p>
            <a:r>
              <a:rPr lang="en-US" dirty="0">
                <a:latin typeface="Abadi" panose="020B0604020104020204" pitchFamily="34" charset="0"/>
              </a:rPr>
              <a:t>Too often, behavioral interventions have proven to be…</a:t>
            </a:r>
          </a:p>
        </p:txBody>
      </p:sp>
      <p:sp>
        <p:nvSpPr>
          <p:cNvPr id="3" name="Content Placeholder 2">
            <a:extLst>
              <a:ext uri="{FF2B5EF4-FFF2-40B4-BE49-F238E27FC236}">
                <a16:creationId xmlns:a16="http://schemas.microsoft.com/office/drawing/2014/main" id="{86D45878-FA44-43D8-8D7C-C8BB34095330}"/>
              </a:ext>
            </a:extLst>
          </p:cNvPr>
          <p:cNvSpPr>
            <a:spLocks noGrp="1"/>
          </p:cNvSpPr>
          <p:nvPr>
            <p:ph idx="1"/>
          </p:nvPr>
        </p:nvSpPr>
        <p:spPr/>
        <p:txBody>
          <a:bodyPr/>
          <a:lstStyle/>
          <a:p>
            <a:r>
              <a:rPr lang="en-US" dirty="0">
                <a:latin typeface="Abadi" panose="020B0604020104020204" pitchFamily="34" charset="0"/>
              </a:rPr>
              <a:t>Unscalable</a:t>
            </a:r>
          </a:p>
          <a:p>
            <a:r>
              <a:rPr lang="en-US" dirty="0">
                <a:latin typeface="Abadi" panose="020B0604020104020204" pitchFamily="34" charset="0"/>
              </a:rPr>
              <a:t>Weak or ineffective</a:t>
            </a:r>
          </a:p>
          <a:p>
            <a:r>
              <a:rPr lang="en-US" dirty="0">
                <a:latin typeface="Abadi" panose="020B0604020104020204" pitchFamily="34" charset="0"/>
              </a:rPr>
              <a:t>Non-responsive to patient or stakeholder needs</a:t>
            </a:r>
          </a:p>
          <a:p>
            <a:r>
              <a:rPr lang="en-US" dirty="0">
                <a:latin typeface="Abadi" panose="020B0604020104020204" pitchFamily="34" charset="0"/>
              </a:rPr>
              <a:t>Arbitrarily designed</a:t>
            </a:r>
          </a:p>
          <a:p>
            <a:r>
              <a:rPr lang="en-US" dirty="0">
                <a:latin typeface="Abadi" panose="020B0604020104020204" pitchFamily="34" charset="0"/>
              </a:rPr>
              <a:t>Lagging behind basic behavioral science discoveries</a:t>
            </a:r>
          </a:p>
        </p:txBody>
      </p:sp>
    </p:spTree>
    <p:extLst>
      <p:ext uri="{BB962C8B-B14F-4D97-AF65-F5344CB8AC3E}">
        <p14:creationId xmlns:p14="http://schemas.microsoft.com/office/powerpoint/2010/main" val="2269451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73CC4-904B-4E0B-B598-B892D0DAC78C}"/>
              </a:ext>
            </a:extLst>
          </p:cNvPr>
          <p:cNvPicPr>
            <a:picLocks noChangeAspect="1"/>
          </p:cNvPicPr>
          <p:nvPr/>
        </p:nvPicPr>
        <p:blipFill rotWithShape="1">
          <a:blip r:embed="rId2">
            <a:extLst>
              <a:ext uri="{28A0092B-C50C-407E-A947-70E740481C1C}">
                <a14:useLocalDpi xmlns:a14="http://schemas.microsoft.com/office/drawing/2010/main" val="0"/>
              </a:ext>
            </a:extLst>
          </a:blip>
          <a:srcRect t="9345" b="10751"/>
          <a:stretch/>
        </p:blipFill>
        <p:spPr>
          <a:xfrm>
            <a:off x="2884838" y="1872413"/>
            <a:ext cx="5435769" cy="4343414"/>
          </a:xfrm>
          <a:prstGeom prst="rect">
            <a:avLst/>
          </a:prstGeom>
        </p:spPr>
      </p:pic>
      <p:sp>
        <p:nvSpPr>
          <p:cNvPr id="2" name="Title 1">
            <a:extLst>
              <a:ext uri="{FF2B5EF4-FFF2-40B4-BE49-F238E27FC236}">
                <a16:creationId xmlns:a16="http://schemas.microsoft.com/office/drawing/2014/main" id="{DF61AAA1-09B0-40A7-AA04-24A6B7557864}"/>
              </a:ext>
            </a:extLst>
          </p:cNvPr>
          <p:cNvSpPr>
            <a:spLocks noGrp="1"/>
          </p:cNvSpPr>
          <p:nvPr>
            <p:ph type="title"/>
          </p:nvPr>
        </p:nvSpPr>
        <p:spPr/>
        <p:txBody>
          <a:bodyPr/>
          <a:lstStyle/>
          <a:p>
            <a:r>
              <a:rPr lang="en-US" dirty="0">
                <a:latin typeface="Abadi" panose="020B0604020104020204" pitchFamily="34" charset="0"/>
              </a:rPr>
              <a:t>Contemporary models of intervention development are </a:t>
            </a:r>
            <a:r>
              <a:rPr lang="en-US" u="sng" dirty="0">
                <a:latin typeface="Abadi" panose="020B0604020104020204" pitchFamily="34" charset="0"/>
              </a:rPr>
              <a:t>complementary</a:t>
            </a:r>
          </a:p>
        </p:txBody>
      </p:sp>
      <p:sp>
        <p:nvSpPr>
          <p:cNvPr id="4" name="TextBox 3">
            <a:extLst>
              <a:ext uri="{FF2B5EF4-FFF2-40B4-BE49-F238E27FC236}">
                <a16:creationId xmlns:a16="http://schemas.microsoft.com/office/drawing/2014/main" id="{84ECD804-DFD5-4079-872E-20864FFAEF27}"/>
              </a:ext>
            </a:extLst>
          </p:cNvPr>
          <p:cNvSpPr txBox="1"/>
          <p:nvPr/>
        </p:nvSpPr>
        <p:spPr>
          <a:xfrm>
            <a:off x="838201" y="2340959"/>
            <a:ext cx="2484120" cy="1323439"/>
          </a:xfrm>
          <a:prstGeom prst="rect">
            <a:avLst/>
          </a:prstGeom>
          <a:noFill/>
        </p:spPr>
        <p:txBody>
          <a:bodyPr wrap="square" rtlCol="0">
            <a:spAutoFit/>
          </a:bodyPr>
          <a:lstStyle/>
          <a:p>
            <a:pPr algn="r"/>
            <a:r>
              <a:rPr lang="en-US" sz="4000" dirty="0">
                <a:solidFill>
                  <a:srgbClr val="D7325A"/>
                </a:solidFill>
                <a:latin typeface="Abadi" panose="020B0604020104020204" pitchFamily="34" charset="0"/>
              </a:rPr>
              <a:t>NIH Stage Model</a:t>
            </a:r>
          </a:p>
        </p:txBody>
      </p:sp>
      <p:sp>
        <p:nvSpPr>
          <p:cNvPr id="5" name="TextBox 4">
            <a:extLst>
              <a:ext uri="{FF2B5EF4-FFF2-40B4-BE49-F238E27FC236}">
                <a16:creationId xmlns:a16="http://schemas.microsoft.com/office/drawing/2014/main" id="{FC99A84B-3645-46F4-8F89-8204EB07B908}"/>
              </a:ext>
            </a:extLst>
          </p:cNvPr>
          <p:cNvSpPr txBox="1"/>
          <p:nvPr/>
        </p:nvSpPr>
        <p:spPr>
          <a:xfrm>
            <a:off x="548641" y="4453346"/>
            <a:ext cx="2773680" cy="1323439"/>
          </a:xfrm>
          <a:prstGeom prst="rect">
            <a:avLst/>
          </a:prstGeom>
          <a:noFill/>
        </p:spPr>
        <p:txBody>
          <a:bodyPr wrap="square" rtlCol="0">
            <a:spAutoFit/>
          </a:bodyPr>
          <a:lstStyle/>
          <a:p>
            <a:pPr algn="r"/>
            <a:r>
              <a:rPr lang="en-US" sz="4000" dirty="0">
                <a:solidFill>
                  <a:srgbClr val="0073CC"/>
                </a:solidFill>
                <a:latin typeface="Abadi" panose="020B0604020104020204" pitchFamily="34" charset="0"/>
              </a:rPr>
              <a:t>ORBIT Framework</a:t>
            </a:r>
          </a:p>
        </p:txBody>
      </p:sp>
      <p:sp>
        <p:nvSpPr>
          <p:cNvPr id="6" name="TextBox 5">
            <a:extLst>
              <a:ext uri="{FF2B5EF4-FFF2-40B4-BE49-F238E27FC236}">
                <a16:creationId xmlns:a16="http://schemas.microsoft.com/office/drawing/2014/main" id="{5D8A750F-5069-4558-86EE-D1F4695D2B32}"/>
              </a:ext>
            </a:extLst>
          </p:cNvPr>
          <p:cNvSpPr txBox="1"/>
          <p:nvPr/>
        </p:nvSpPr>
        <p:spPr>
          <a:xfrm>
            <a:off x="7989949" y="2028075"/>
            <a:ext cx="3322320" cy="1938992"/>
          </a:xfrm>
          <a:prstGeom prst="rect">
            <a:avLst/>
          </a:prstGeom>
          <a:noFill/>
        </p:spPr>
        <p:txBody>
          <a:bodyPr wrap="square" rtlCol="0">
            <a:spAutoFit/>
          </a:bodyPr>
          <a:lstStyle/>
          <a:p>
            <a:r>
              <a:rPr lang="en-US" sz="4000" dirty="0">
                <a:solidFill>
                  <a:srgbClr val="33AA00"/>
                </a:solidFill>
                <a:latin typeface="Abadi" panose="020B0604020104020204" pitchFamily="34" charset="0"/>
              </a:rPr>
              <a:t>Science of Behavior Change</a:t>
            </a:r>
          </a:p>
        </p:txBody>
      </p:sp>
      <p:sp>
        <p:nvSpPr>
          <p:cNvPr id="7" name="TextBox 6">
            <a:extLst>
              <a:ext uri="{FF2B5EF4-FFF2-40B4-BE49-F238E27FC236}">
                <a16:creationId xmlns:a16="http://schemas.microsoft.com/office/drawing/2014/main" id="{D3359095-2D79-41CD-AE52-AEA704E625BE}"/>
              </a:ext>
            </a:extLst>
          </p:cNvPr>
          <p:cNvSpPr txBox="1"/>
          <p:nvPr/>
        </p:nvSpPr>
        <p:spPr>
          <a:xfrm>
            <a:off x="7989949" y="4148792"/>
            <a:ext cx="3063240" cy="1938992"/>
          </a:xfrm>
          <a:prstGeom prst="rect">
            <a:avLst/>
          </a:prstGeom>
          <a:noFill/>
        </p:spPr>
        <p:txBody>
          <a:bodyPr wrap="square" rtlCol="0">
            <a:spAutoFit/>
          </a:bodyPr>
          <a:lstStyle/>
          <a:p>
            <a:r>
              <a:rPr lang="en-US" sz="4000" dirty="0">
                <a:solidFill>
                  <a:srgbClr val="EB7801"/>
                </a:solidFill>
                <a:latin typeface="Abadi" panose="020B0604020104020204" pitchFamily="34" charset="0"/>
              </a:rPr>
              <a:t>Multiphase Optimization Strategy</a:t>
            </a:r>
          </a:p>
        </p:txBody>
      </p:sp>
      <p:sp>
        <p:nvSpPr>
          <p:cNvPr id="8" name="TextBox 7">
            <a:extLst>
              <a:ext uri="{FF2B5EF4-FFF2-40B4-BE49-F238E27FC236}">
                <a16:creationId xmlns:a16="http://schemas.microsoft.com/office/drawing/2014/main" id="{91BE26A8-A9FC-48C8-8309-A81DC97769DC}"/>
              </a:ext>
            </a:extLst>
          </p:cNvPr>
          <p:cNvSpPr txBox="1"/>
          <p:nvPr/>
        </p:nvSpPr>
        <p:spPr>
          <a:xfrm>
            <a:off x="7496009" y="6581001"/>
            <a:ext cx="4695991" cy="276999"/>
          </a:xfrm>
          <a:prstGeom prst="rect">
            <a:avLst/>
          </a:prstGeom>
          <a:noFill/>
        </p:spPr>
        <p:txBody>
          <a:bodyPr wrap="square" rtlCol="0">
            <a:spAutoFit/>
          </a:bodyPr>
          <a:lstStyle/>
          <a:p>
            <a:pPr algn="r"/>
            <a:r>
              <a:rPr lang="en-US" sz="1200" dirty="0">
                <a:latin typeface="Abadi" panose="020B0604020104020204" pitchFamily="34" charset="0"/>
              </a:rPr>
              <a:t>Credit: </a:t>
            </a:r>
            <a:r>
              <a:rPr lang="en-US" sz="1200" dirty="0" err="1">
                <a:latin typeface="Abadi" panose="020B0604020104020204" pitchFamily="34" charset="0"/>
              </a:rPr>
              <a:t>martialred</a:t>
            </a:r>
            <a:r>
              <a:rPr lang="en-US" sz="1200" dirty="0">
                <a:latin typeface="Abadi" panose="020B0604020104020204" pitchFamily="34" charset="0"/>
              </a:rPr>
              <a:t> – stock.adobe.com</a:t>
            </a:r>
          </a:p>
        </p:txBody>
      </p:sp>
    </p:spTree>
    <p:extLst>
      <p:ext uri="{BB962C8B-B14F-4D97-AF65-F5344CB8AC3E}">
        <p14:creationId xmlns:p14="http://schemas.microsoft.com/office/powerpoint/2010/main" val="79861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2994</TotalTime>
  <Words>1864</Words>
  <Application>Microsoft Office PowerPoint</Application>
  <PresentationFormat>Widescreen</PresentationFormat>
  <Paragraphs>162</Paragraphs>
  <Slides>32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Abadi</vt:lpstr>
      <vt:lpstr>Arial</vt:lpstr>
      <vt:lpstr>Calibri</vt:lpstr>
      <vt:lpstr>Calibri Light</vt:lpstr>
      <vt:lpstr>Helvetica Neue</vt:lpstr>
      <vt:lpstr>Times New Roman</vt:lpstr>
      <vt:lpstr>Wingdings</vt:lpstr>
      <vt:lpstr>Office Theme</vt:lpstr>
      <vt:lpstr>Contemporary Intervention Development Frameworks for Physical Activity Researchers</vt:lpstr>
      <vt:lpstr>Questions asked in behavioral intervention research &amp; development</vt:lpstr>
      <vt:lpstr>PowerPoint Presentation</vt:lpstr>
      <vt:lpstr>PowerPoint Presentation</vt:lpstr>
      <vt:lpstr>PowerPoint Presentation</vt:lpstr>
      <vt:lpstr>Intervention development is a long process with many steps</vt:lpstr>
      <vt:lpstr>Intervention development frameworks have existed for decades</vt:lpstr>
      <vt:lpstr>Too often, behavioral interventions have proven to be…</vt:lpstr>
      <vt:lpstr>Contemporary models of intervention development are complementary</vt:lpstr>
      <vt:lpstr>PowerPoint Presentation</vt:lpstr>
      <vt:lpstr>NIH Stage Model is not linear or prescriptive</vt:lpstr>
      <vt:lpstr>To learn more about the NIH Stage Model</vt:lpstr>
      <vt:lpstr>Drug development is based on an experimental medicine approach</vt:lpstr>
      <vt:lpstr>SOBC method has three steps</vt:lpstr>
      <vt:lpstr>SOBC extension  Operating Conditions Framework</vt:lpstr>
      <vt:lpstr>PowerPoint Presentation</vt:lpstr>
      <vt:lpstr>To learn more about the Science of Behavior Change (experimental medicine)</vt:lpstr>
      <vt:lpstr>Obesity-Related Behavioral Intervention Trial Framework</vt:lpstr>
      <vt:lpstr>To learn more about ORBIT</vt:lpstr>
      <vt:lpstr>The Multiphase Optimization Strategy (MOST) has three phases</vt:lpstr>
      <vt:lpstr>Guiding principles of the MOST</vt:lpstr>
      <vt:lpstr>MOST is a strategy, not a design</vt:lpstr>
      <vt:lpstr>What does early-phase (preparatory) intervention development work look like?</vt:lpstr>
      <vt:lpstr>To learn more about the Multiphase Optimization Strategy</vt:lpstr>
      <vt:lpstr>Which framework is your key to scientific success &amp; public health impact?</vt:lpstr>
      <vt:lpstr>PowerPoint Presentation</vt:lpstr>
      <vt:lpstr>PowerPoint Presentation</vt:lpstr>
      <vt:lpstr>PowerPoint Presentation</vt:lpstr>
      <vt:lpstr>Video resources</vt:lpstr>
      <vt:lpstr>PowerPoint Presentation</vt:lpstr>
      <vt:lpstr>NIH definition of clinical trials</vt:lpstr>
      <vt:lpstr>NIH definitions of Phase II/III clinical trials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Intervention Development Frameworks for Physical Activity Researchers</dc:title>
  <dc:creator>Conroy, David E</dc:creator>
  <cp:lastModifiedBy>Conroy, David E</cp:lastModifiedBy>
  <cp:revision>49</cp:revision>
  <dcterms:created xsi:type="dcterms:W3CDTF">2022-06-23T02:24:27Z</dcterms:created>
  <dcterms:modified xsi:type="dcterms:W3CDTF">2022-09-19T03:43:45Z</dcterms:modified>
</cp:coreProperties>
</file>