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4" r:id="rId4"/>
    <p:sldId id="265" r:id="rId5"/>
    <p:sldId id="257" r:id="rId6"/>
    <p:sldId id="258" r:id="rId7"/>
    <p:sldId id="260" r:id="rId8"/>
    <p:sldId id="259" r:id="rId9"/>
    <p:sldId id="261" r:id="rId10"/>
    <p:sldId id="269" r:id="rId11"/>
    <p:sldId id="262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63" r:id="rId22"/>
    <p:sldId id="278" r:id="rId23"/>
    <p:sldId id="279" r:id="rId24"/>
    <p:sldId id="264" r:id="rId25"/>
    <p:sldId id="283" r:id="rId2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0"/>
    <p:restoredTop sz="94626"/>
  </p:normalViewPr>
  <p:slideViewPr>
    <p:cSldViewPr>
      <p:cViewPr varScale="1">
        <p:scale>
          <a:sx n="140" d="100"/>
          <a:sy n="140" d="100"/>
        </p:scale>
        <p:origin x="1432" y="1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FA76F-1B52-4D1E-A7BE-B4B58C093F60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B2625-8DA1-49E6-91D3-0C7E403E0E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ort-statement.org/index.aspx?o=1023#6a" TargetMode="External"/><Relationship Id="rId3" Type="http://schemas.openxmlformats.org/officeDocument/2006/relationships/hyperlink" Target="http://www.consort-statement.org/index.aspx?o=1016" TargetMode="External"/><Relationship Id="rId7" Type="http://schemas.openxmlformats.org/officeDocument/2006/relationships/hyperlink" Target="http://www.consort-statement.org/index.aspx?o=1022" TargetMode="External"/><Relationship Id="rId12" Type="http://schemas.openxmlformats.org/officeDocument/2006/relationships/image" Target="../media/image1.jpeg"/><Relationship Id="rId2" Type="http://schemas.openxmlformats.org/officeDocument/2006/relationships/hyperlink" Target="http://www.consort-statement.org/index.aspx?o=110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nsort-statement.org/index.aspx?o=1021" TargetMode="External"/><Relationship Id="rId11" Type="http://schemas.openxmlformats.org/officeDocument/2006/relationships/hyperlink" Target="http://www.consort-statement.org/index.aspx?o=1024#7b" TargetMode="External"/><Relationship Id="rId5" Type="http://schemas.openxmlformats.org/officeDocument/2006/relationships/hyperlink" Target="http://www.consort-statement.org/index.aspx?o=1017#3b" TargetMode="External"/><Relationship Id="rId10" Type="http://schemas.openxmlformats.org/officeDocument/2006/relationships/hyperlink" Target="http://www.consort-statement.org/index.aspx?o=1024#7a" TargetMode="External"/><Relationship Id="rId4" Type="http://schemas.openxmlformats.org/officeDocument/2006/relationships/hyperlink" Target="http://www.consort-statement.org/index.aspx?o=1017#3a" TargetMode="External"/><Relationship Id="rId9" Type="http://schemas.openxmlformats.org/officeDocument/2006/relationships/hyperlink" Target="http://www.consort-statement.org/index.aspx?o=1023#6b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ort-statement.org/index.aspx?o=1029#12b" TargetMode="External"/><Relationship Id="rId3" Type="http://schemas.openxmlformats.org/officeDocument/2006/relationships/hyperlink" Target="http://www.consort-statement.org/index.aspx?o=1026" TargetMode="External"/><Relationship Id="rId7" Type="http://schemas.openxmlformats.org/officeDocument/2006/relationships/hyperlink" Target="http://www.consort-statement.org/index.aspx?o=1029#12a" TargetMode="External"/><Relationship Id="rId2" Type="http://schemas.openxmlformats.org/officeDocument/2006/relationships/hyperlink" Target="http://www.consort-statement.org/index.aspx?o=102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nsort-statement.org/index.aspx?o=1028#11b" TargetMode="External"/><Relationship Id="rId5" Type="http://schemas.openxmlformats.org/officeDocument/2006/relationships/hyperlink" Target="http://www.consort-statement.org/index.aspx?o=1028#11a" TargetMode="External"/><Relationship Id="rId4" Type="http://schemas.openxmlformats.org/officeDocument/2006/relationships/hyperlink" Target="http://www.consort-statement.org/index.aspx?o=1027" TargetMode="External"/><Relationship Id="rId9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ort-statement.org/index.aspx?o=1018" TargetMode="External"/><Relationship Id="rId7" Type="http://schemas.openxmlformats.org/officeDocument/2006/relationships/hyperlink" Target="http://www.consort-statement.org/index.aspx?o=108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nsort-statement.org/index.aspx?o=1088" TargetMode="External"/><Relationship Id="rId5" Type="http://schemas.openxmlformats.org/officeDocument/2006/relationships/hyperlink" Target="http://www.consort-statement.org/index.aspx?o=1087" TargetMode="External"/><Relationship Id="rId4" Type="http://schemas.openxmlformats.org/officeDocument/2006/relationships/hyperlink" Target="http://www.consort-statement.org/index.aspx?o=1086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www.consort-statement.org/index.aspx?o=1091" TargetMode="External"/><Relationship Id="rId7" Type="http://schemas.openxmlformats.org/officeDocument/2006/relationships/hyperlink" Target="http://www.consort-statement.org/index.aspx?o=1095" TargetMode="External"/><Relationship Id="rId2" Type="http://schemas.openxmlformats.org/officeDocument/2006/relationships/hyperlink" Target="http://www.consort-statement.org/index.aspx?o=109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nsort-statement.org/index.aspx?o=1094" TargetMode="External"/><Relationship Id="rId5" Type="http://schemas.openxmlformats.org/officeDocument/2006/relationships/hyperlink" Target="http://www.consort-statement.org/index.aspx?o=1019" TargetMode="External"/><Relationship Id="rId4" Type="http://schemas.openxmlformats.org/officeDocument/2006/relationships/hyperlink" Target="http://www.consort-statement.org/index.aspx?o=1092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2107125"/>
            <a:ext cx="7618333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Clinical Research vs Clinical Trial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9391" y="900624"/>
            <a:ext cx="569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Conducting a Clinical Trial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9000" y="190500"/>
            <a:ext cx="7239000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667" b="1" dirty="0">
                <a:solidFill>
                  <a:schemeClr val="tx2">
                    <a:lumMod val="50000"/>
                  </a:schemeClr>
                </a:solidFill>
              </a:rPr>
              <a:t>Develop the database BEFORE the study begins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893912"/>
            <a:ext cx="8229600" cy="4554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Create a Data Dictionary that defines and categorizes (e.g., primary, secondary, descriptive) all variables</a:t>
            </a:r>
          </a:p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If data will be merged from multiple sources, make sure common elements have the same variable name and format</a:t>
            </a:r>
          </a:p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If possible, engage both a data manager (handles front end issues – how to get data IN) and a data analyst or biostatistician (handles back end issues – how to get data OUT) from the outset</a:t>
            </a:r>
          </a:p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Use electronic data transfer rather than manual entry whenever possible</a:t>
            </a:r>
          </a:p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Use a CTMS (e.g., </a:t>
            </a:r>
            <a:r>
              <a:rPr lang="en-US" sz="2333" b="1" dirty="0" err="1">
                <a:solidFill>
                  <a:schemeClr val="accent2">
                    <a:lumMod val="50000"/>
                  </a:schemeClr>
                </a:solidFill>
              </a:rPr>
              <a:t>OnCore</a:t>
            </a: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, Click Commerce)</a:t>
            </a:r>
          </a:p>
        </p:txBody>
      </p:sp>
    </p:spTree>
    <p:extLst>
      <p:ext uri="{BB962C8B-B14F-4D97-AF65-F5344CB8AC3E}">
        <p14:creationId xmlns:p14="http://schemas.microsoft.com/office/powerpoint/2010/main" val="77803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6000" y="190500"/>
            <a:ext cx="6921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000" b="1" dirty="0">
                <a:solidFill>
                  <a:schemeClr val="tx2">
                    <a:lumMod val="50000"/>
                  </a:schemeClr>
                </a:solidFill>
              </a:rPr>
              <a:t>Regulatory oversight</a:t>
            </a:r>
          </a:p>
        </p:txBody>
      </p:sp>
      <p:sp>
        <p:nvSpPr>
          <p:cNvPr id="3" name="Rectangle 2"/>
          <p:cNvSpPr/>
          <p:nvPr/>
        </p:nvSpPr>
        <p:spPr>
          <a:xfrm>
            <a:off x="1016000" y="764928"/>
            <a:ext cx="8128000" cy="142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39" lvl="1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</a:pPr>
            <a:r>
              <a:rPr lang="en-US" sz="2333" b="1" dirty="0">
                <a:solidFill>
                  <a:srgbClr val="10253F"/>
                </a:solidFill>
              </a:rPr>
              <a:t>IRB – essential</a:t>
            </a:r>
          </a:p>
          <a:p>
            <a:pPr marL="285739" lvl="1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</a:pPr>
            <a:r>
              <a:rPr lang="en-US" sz="2333" b="1" dirty="0">
                <a:solidFill>
                  <a:srgbClr val="10253F"/>
                </a:solidFill>
              </a:rPr>
              <a:t>DSMB – often required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Each NIH I/C has its own requirements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16000" y="2546648"/>
            <a:ext cx="7239000" cy="45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000"/>
              </a:spcAft>
              <a:buClr>
                <a:schemeClr val="tx2">
                  <a:lumMod val="50000"/>
                </a:schemeClr>
              </a:buClr>
            </a:pPr>
            <a:r>
              <a:rPr lang="en-US" sz="2333" b="1" dirty="0">
                <a:solidFill>
                  <a:schemeClr val="tx2">
                    <a:lumMod val="50000"/>
                  </a:schemeClr>
                </a:solidFill>
              </a:rPr>
              <a:t>Responsibilities of a DSMB</a:t>
            </a:r>
          </a:p>
        </p:txBody>
      </p:sp>
      <p:sp>
        <p:nvSpPr>
          <p:cNvPr id="5" name="Rectangle 4"/>
          <p:cNvSpPr/>
          <p:nvPr/>
        </p:nvSpPr>
        <p:spPr>
          <a:xfrm>
            <a:off x="1016000" y="3048001"/>
            <a:ext cx="7899400" cy="2272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Approve protocol and DSMB Charter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Monitor recruitment, enrollment, retention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Monitor adverse events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Make recommendations regarding protocol changes, whether the study should continue, </a:t>
            </a:r>
            <a:r>
              <a:rPr lang="en-US" sz="2333" b="1" dirty="0" err="1">
                <a:solidFill>
                  <a:schemeClr val="accent2">
                    <a:lumMod val="50000"/>
                  </a:schemeClr>
                </a:solidFill>
              </a:rPr>
              <a:t>etc</a:t>
            </a:r>
            <a:endParaRPr lang="en-US" sz="2333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6000" y="317500"/>
            <a:ext cx="7239000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000"/>
              </a:spcAft>
              <a:buClr>
                <a:schemeClr val="tx2">
                  <a:lumMod val="50000"/>
                </a:schemeClr>
              </a:buClr>
            </a:pPr>
            <a:r>
              <a:rPr lang="en-US" sz="2667" b="1" dirty="0">
                <a:solidFill>
                  <a:srgbClr val="10253F"/>
                </a:solidFill>
              </a:rPr>
              <a:t>Investigator DSMB-related responsibilities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952500"/>
            <a:ext cx="8458200" cy="432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Develop a DSMB charter that defines DSMB responsibilities, defines specific criteria for individual- and study-stopping rules, defines when the DSMB will review </a:t>
            </a:r>
            <a:r>
              <a:rPr lang="en-US" sz="2333" b="1" dirty="0" err="1">
                <a:solidFill>
                  <a:schemeClr val="accent2">
                    <a:lumMod val="50000"/>
                  </a:schemeClr>
                </a:solidFill>
              </a:rPr>
              <a:t>unblinded</a:t>
            </a: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 data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Report AEs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Report protocol changes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Generate progress reports that include essential information in an easy-to-read format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Preparation for progress reports includes closing </a:t>
            </a:r>
            <a:r>
              <a:rPr lang="en-US" sz="2333" b="1" dirty="0" err="1">
                <a:solidFill>
                  <a:schemeClr val="accent2">
                    <a:lumMod val="50000"/>
                  </a:schemeClr>
                </a:solidFill>
              </a:rPr>
              <a:t>datebase</a:t>
            </a: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 to data entry, data scrubbing, compilation</a:t>
            </a:r>
          </a:p>
          <a:p>
            <a:pPr marL="285739" lvl="2" indent="-285739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DO THE WORK FOR THEM</a:t>
            </a:r>
          </a:p>
        </p:txBody>
      </p:sp>
    </p:spTree>
    <p:extLst>
      <p:ext uri="{BB962C8B-B14F-4D97-AF65-F5344CB8AC3E}">
        <p14:creationId xmlns:p14="http://schemas.microsoft.com/office/powerpoint/2010/main" val="3535134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99352"/>
              </p:ext>
            </p:extLst>
          </p:nvPr>
        </p:nvGraphicFramePr>
        <p:xfrm>
          <a:off x="381000" y="889000"/>
          <a:ext cx="8534406" cy="3416301"/>
        </p:xfrm>
        <a:graphic>
          <a:graphicData uri="http://schemas.openxmlformats.org/drawingml/2006/table">
            <a:tbl>
              <a:tblPr/>
              <a:tblGrid>
                <a:gridCol w="1308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215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2948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/>
                        </a:rPr>
                        <a:t>Accrual Timeline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11166" marR="11166" marT="11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11166" marR="11166" marT="11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11166" marR="11166" marT="11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Award Month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Projected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accrual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60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108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124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136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randomization 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retention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completion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0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Actual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200" b="1" i="0" u="none" strike="noStrike">
                          <a:effectLst/>
                          <a:latin typeface="Arial"/>
                        </a:rPr>
                        <a:t>Jul 2008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Mar 2008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effectLst/>
                          <a:latin typeface="Arial"/>
                        </a:rPr>
                        <a:t>accrual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51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87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154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171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246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293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effectLst/>
                          <a:latin typeface="Arial"/>
                        </a:rPr>
                        <a:t>randomization 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effectLst/>
                          <a:latin typeface="Arial"/>
                        </a:rPr>
                        <a:t>retention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305" marR="9305" marT="9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effectLst/>
                          <a:latin typeface="Arial"/>
                        </a:rPr>
                        <a:t>completion</a:t>
                      </a: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l" fontAlgn="b"/>
                      <a:endParaRPr lang="en-US" sz="1200" b="0" i="1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305" marR="9305" marT="9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360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40860"/>
              </p:ext>
            </p:extLst>
          </p:nvPr>
        </p:nvGraphicFramePr>
        <p:xfrm>
          <a:off x="304800" y="571500"/>
          <a:ext cx="8610601" cy="4114794"/>
        </p:xfrm>
        <a:graphic>
          <a:graphicData uri="http://schemas.openxmlformats.org/drawingml/2006/table">
            <a:tbl>
              <a:tblPr/>
              <a:tblGrid>
                <a:gridCol w="1945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37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6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73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49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30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91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612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02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1182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5913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0321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612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92073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Cumulative Recruitment/Enrollment Activity: Ethnic and Racial Breakdown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Screened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Oriented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Randomized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Projected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Unknown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Women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Men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Women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Men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Women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Men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Women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Men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Ethnic Categories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Hispanic or Latino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07" marR="8907" marT="890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8907" marR="8907" marT="890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8907" marR="8907" marT="890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8907" marR="8907" marT="890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Not Hispanic or Latino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07" marR="8907" marT="890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</a:t>
                      </a:r>
                    </a:p>
                  </a:txBody>
                  <a:tcPr marL="8907" marR="8907" marT="890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</a:p>
                  </a:txBody>
                  <a:tcPr marL="8907" marR="8907" marT="890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</a:t>
                      </a:r>
                    </a:p>
                  </a:txBody>
                  <a:tcPr marL="8907" marR="8907" marT="890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59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Unknown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Ethnic Categories: Total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242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6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Racial Categories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3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American Indian/Alaskan Native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Asian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Native Hawaiian/Pacific Islander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Black or African American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White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114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314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68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68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More than one race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Unknown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0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Racial Categories: Total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242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133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8907" marR="8907" marT="890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491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65" y="571500"/>
            <a:ext cx="853108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350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942277"/>
              </p:ext>
            </p:extLst>
          </p:nvPr>
        </p:nvGraphicFramePr>
        <p:xfrm>
          <a:off x="2209800" y="266700"/>
          <a:ext cx="4876800" cy="5257794"/>
        </p:xfrm>
        <a:graphic>
          <a:graphicData uri="http://schemas.openxmlformats.org/drawingml/2006/table">
            <a:tbl>
              <a:tblPr/>
              <a:tblGrid>
                <a:gridCol w="1224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72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/>
                        </a:rPr>
                        <a:t>Disqualifications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ID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Reason for Disqualification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18009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osteoporosis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18013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osteoporosis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18021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orthopedic problems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18023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hypertension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18024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hypertension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18033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hypertension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18041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positive stress test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18042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aspirin use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18070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heart disease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18079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osteoporosis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18080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osteoporosis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18081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hemoglobin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18104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multiple medical issues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18110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unrepaired hernia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18123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creatinine clearance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18129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heart disease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/>
                        </a:rPr>
                        <a:t>18130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effectLst/>
                          <a:latin typeface="Arial"/>
                        </a:rPr>
                        <a:t>osteoporosis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299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84640"/>
              </p:ext>
            </p:extLst>
          </p:nvPr>
        </p:nvGraphicFramePr>
        <p:xfrm>
          <a:off x="457200" y="419100"/>
          <a:ext cx="8229599" cy="4800598"/>
        </p:xfrm>
        <a:graphic>
          <a:graphicData uri="http://schemas.openxmlformats.org/drawingml/2006/table">
            <a:tbl>
              <a:tblPr/>
              <a:tblGrid>
                <a:gridCol w="815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7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508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332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Progress of Enrolled Participants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ID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exercise start date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date of tri-monthly clinician visit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lost to follow-up reason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18001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11/12/07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2/6/08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dropped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refused to continue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18004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11/20/07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2/15/08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5/23/08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8/22/08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18006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11/26/07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2/22/08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6/2/08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8/25/08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11/13/07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2/11/08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5/27/08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8/12/08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18010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7/17/08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18011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11/16/07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2/11/08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5/23/08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8/18/08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18014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1/15/08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4/10/08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7/23/08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18015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11/27/07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2/25/08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5/29/08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8/14/08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18016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12/4/07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2/26/08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7/17/08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9/15/08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18017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12/18/07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3/6/08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7/22/08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18018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12/11/07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3/17/08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6/24/08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8/6/08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18019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12/11/07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3/17/08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6/24/08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8/6/08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18022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1/18/08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4/17/08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7/22/08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18025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1/30/08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5/5/08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8/13/08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3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18026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4/18/08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on hold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016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320481"/>
              </p:ext>
            </p:extLst>
          </p:nvPr>
        </p:nvGraphicFramePr>
        <p:xfrm>
          <a:off x="152400" y="647700"/>
          <a:ext cx="8763000" cy="4495802"/>
        </p:xfrm>
        <a:graphic>
          <a:graphicData uri="http://schemas.openxmlformats.org/drawingml/2006/table">
            <a:tbl>
              <a:tblPr/>
              <a:tblGrid>
                <a:gridCol w="589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8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20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1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53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75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6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769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45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52362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Arial"/>
                        </a:rPr>
                        <a:t>Inclusion criteria for volunteers who were randomized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773" marR="11773" marT="11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1773" marR="11773" marT="11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SBP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DBP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AST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ALT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 clr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TSH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Hb (W)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HbA1c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hip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L1-L4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07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Included if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&lt;70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&lt;70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≥0.5 and ≤5.0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12.1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&gt;-2.5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&gt;-2.5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mmHg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mmHg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U/L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U/L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mL/min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mmol/L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mU/L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g/dL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t-score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t-score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ID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SEX</a:t>
                      </a: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9811" marR="9811" marT="981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73.4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116.9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18025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18026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18028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80.2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13.1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</a:t>
                      </a:r>
                    </a:p>
                  </a:txBody>
                  <a:tcPr marL="9811" marR="9811" marT="98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024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928073"/>
              </p:ext>
            </p:extLst>
          </p:nvPr>
        </p:nvGraphicFramePr>
        <p:xfrm>
          <a:off x="457200" y="342900"/>
          <a:ext cx="8229599" cy="4724404"/>
        </p:xfrm>
        <a:graphic>
          <a:graphicData uri="http://schemas.openxmlformats.org/drawingml/2006/table">
            <a:tbl>
              <a:tblPr/>
              <a:tblGrid>
                <a:gridCol w="831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3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2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5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5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22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148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8586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Safety Data - Hemoglobin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97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trigger: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Hb below sex-specific concentrations or &gt;3 g/dL drop from baseline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Months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MS Sans Serif"/>
                        </a:rPr>
                        <a:t>0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MS Sans Serif"/>
                        </a:rPr>
                        <a:t>3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MS Sans Serif"/>
                        </a:rPr>
                        <a:t>0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MS Sans Serif"/>
                        </a:rPr>
                        <a:t>3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Women &lt;10.1 g/dL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a-DK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Men &lt;12.3 g/dL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ID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effectLst/>
                          <a:latin typeface="Arial"/>
                        </a:rPr>
                        <a:t>ID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18001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14.3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15.1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14.1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18015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16.9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18019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15.9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18022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18010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14.1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18029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18011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14.3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</a:t>
                      </a:r>
                    </a:p>
                  </a:txBody>
                  <a:tcPr marL="10583" marR="10583" marT="1058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18032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16.2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14.7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18036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16.5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18017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16.1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18043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18018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18044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18025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15.3</a:t>
                      </a: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18046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16.8</a:t>
                      </a: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83" marR="10583" marT="1058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10583" marR="10583" marT="105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14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9500" y="127000"/>
            <a:ext cx="6985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3000" b="1" dirty="0">
                <a:solidFill>
                  <a:srgbClr val="10253F"/>
                </a:solidFill>
              </a:rPr>
              <a:t>Clinical Trial – NIH Definition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762001"/>
            <a:ext cx="8610600" cy="1528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A research study in which one or more human subjects are prospectively assigned to one or more interventions</a:t>
            </a:r>
            <a:r>
              <a:rPr lang="en-US" sz="2333" b="1" baseline="30000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2333" b="1" baseline="-25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(which may include placebo or other control) to evaluate the effects of those interventions on health-related biomedical or behavioral outcomes</a:t>
            </a:r>
            <a:r>
              <a:rPr lang="en-US" sz="2333" b="1" baseline="30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US" sz="3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730500"/>
            <a:ext cx="861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baseline="30000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2333" b="1" baseline="-25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drugs, biologics, devices, procedures (e.g., surgical techniques); delivery systems (e.g., telemedicine); strategies to change health-related behavior (e.g., diet, exercise); treatment, prevention, diagnostic strategies</a:t>
            </a:r>
            <a:endParaRPr lang="en-US" sz="3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151511"/>
            <a:ext cx="8610600" cy="137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baseline="30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physiological or biological parameters (e.g., VO</a:t>
            </a:r>
            <a:r>
              <a:rPr lang="en-US" sz="2000" b="1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peak, gene expression); changes to psychological or neurodevelopmental parameters; changes to disease processes; changes to health-related behaviors; changes to quality of life.</a:t>
            </a:r>
            <a:endParaRPr lang="en-US" sz="3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27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642912"/>
              </p:ext>
            </p:extLst>
          </p:nvPr>
        </p:nvGraphicFramePr>
        <p:xfrm>
          <a:off x="990600" y="114300"/>
          <a:ext cx="7086599" cy="5600698"/>
        </p:xfrm>
        <a:graphic>
          <a:graphicData uri="http://schemas.openxmlformats.org/drawingml/2006/table">
            <a:tbl>
              <a:tblPr/>
              <a:tblGrid>
                <a:gridCol w="1461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4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224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Adverse Events/Complaints</a:t>
                      </a:r>
                    </a:p>
                  </a:txBody>
                  <a:tcPr marL="7521" marR="7521" marT="7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Serious 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Non-serious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Number of events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Number of subjects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28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exercise intervention-related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procedure-related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other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Number of events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Number of subjects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69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Endocrine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Hyperglycemia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Pulmonary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Other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76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Musculoskeletal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Myalgia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Arthralgia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Sprain/strain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Contusion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Muscle cramp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Other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74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Infection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UTI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URI/ Viral Syndrome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Other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76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Gastro-intestinal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Abdominal pain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Diarrhea/constipation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676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Neurology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Fall</a:t>
                      </a: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72812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Gynecological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2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Other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21" marR="7521" marT="7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926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7100" y="190500"/>
            <a:ext cx="2540000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67" b="1" dirty="0">
                <a:solidFill>
                  <a:srgbClr val="10253F"/>
                </a:solidFill>
              </a:rPr>
              <a:t>Eligibility criteria</a:t>
            </a:r>
          </a:p>
        </p:txBody>
      </p:sp>
      <p:sp>
        <p:nvSpPr>
          <p:cNvPr id="4" name="Rectangle 3"/>
          <p:cNvSpPr/>
          <p:nvPr/>
        </p:nvSpPr>
        <p:spPr>
          <a:xfrm>
            <a:off x="4610100" y="193440"/>
            <a:ext cx="2476500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67" b="1" dirty="0">
                <a:solidFill>
                  <a:srgbClr val="10253F"/>
                </a:solidFill>
              </a:rPr>
              <a:t>- BE SPECIFIC</a:t>
            </a:r>
          </a:p>
        </p:txBody>
      </p:sp>
      <p:sp>
        <p:nvSpPr>
          <p:cNvPr id="5" name="Rectangle 4"/>
          <p:cNvSpPr/>
          <p:nvPr/>
        </p:nvSpPr>
        <p:spPr>
          <a:xfrm>
            <a:off x="249691" y="762000"/>
            <a:ext cx="8454118" cy="45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784" lvl="1" indent="-195784"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Hypertension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49691" y="1214984"/>
            <a:ext cx="8454118" cy="45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784" lvl="1" indent="-195784"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Uncontrolled hypertension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1661765"/>
            <a:ext cx="8686800" cy="81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784" lvl="1" indent="-195784"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Uncontrolled hypertension, defined as SBP&gt;150 mmHg or DBP&gt;90 mmHg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467619"/>
            <a:ext cx="8686800" cy="81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784" lvl="1" indent="-195784"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Uncontrolled hypertension, defined as SBP&gt;150 mmHg or DBP&gt;90 mmHg; 3 repeat evaluations will be allowed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3271193"/>
            <a:ext cx="8686800" cy="1528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784" lvl="1" indent="-195784"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Uncontrolled hypertension, defined as SBP&gt;150 mmHg or DBP&gt;90 mmHg; 3 repeat evaluations will be allowed; if initiation or adjustment of drug treatment is necessary, volunteer will be re-evaluated after 6 weeks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16000" y="5100687"/>
            <a:ext cx="7239000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67" b="1" dirty="0">
                <a:solidFill>
                  <a:srgbClr val="10253F"/>
                </a:solidFill>
              </a:rPr>
              <a:t>Have an eligibility checklist with double sign-off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9000" y="571500"/>
            <a:ext cx="7302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>
                <a:solidFill>
                  <a:srgbClr val="10253F"/>
                </a:solidFill>
              </a:rPr>
              <a:t>Intent-to-treat versus On-treatment 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527125"/>
            <a:ext cx="8610600" cy="3272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667" b="1" dirty="0">
                <a:solidFill>
                  <a:srgbClr val="10253F"/>
                </a:solidFill>
              </a:rPr>
              <a:t>Intent-to-treat approach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Results are based on initial treatment assignment and not on treatment received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Avoids misleading results if there is non-random attrition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Participants should be retained in the trial even if they do not adhere to treatment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Investigator can withdraw a participant from treatment but not from the study</a:t>
            </a:r>
          </a:p>
        </p:txBody>
      </p:sp>
    </p:spTree>
    <p:extLst>
      <p:ext uri="{BB962C8B-B14F-4D97-AF65-F5344CB8AC3E}">
        <p14:creationId xmlns:p14="http://schemas.microsoft.com/office/powerpoint/2010/main" val="3264163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2500" y="254000"/>
            <a:ext cx="7302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000" b="1" dirty="0">
                <a:solidFill>
                  <a:srgbClr val="10253F"/>
                </a:solidFill>
              </a:rPr>
              <a:t>Intent-to-treat versus on-treatment 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983110"/>
            <a:ext cx="8686800" cy="4118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667" b="1" dirty="0">
                <a:solidFill>
                  <a:srgbClr val="10253F"/>
                </a:solidFill>
              </a:rPr>
              <a:t>On-treatment approach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Also known as compliance, sensitivity, or per-protocol analyses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Analysis includes only participants who were compliant to the intervention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Must have a way to measure exposure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Must define ‘compliance’ at the outset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For drug trials, compliance is typically considered taking 80% to 120% of prescribed doses</a:t>
            </a:r>
          </a:p>
          <a:p>
            <a:pPr marL="377017" indent="-195784">
              <a:spcAft>
                <a:spcPts val="5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Analogous criterion for exercise intervention is attending at least 80% of prescribed sessions</a:t>
            </a:r>
          </a:p>
        </p:txBody>
      </p:sp>
    </p:spTree>
    <p:extLst>
      <p:ext uri="{BB962C8B-B14F-4D97-AF65-F5344CB8AC3E}">
        <p14:creationId xmlns:p14="http://schemas.microsoft.com/office/powerpoint/2010/main" val="825615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7744" y="381000"/>
            <a:ext cx="6921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000" b="1" dirty="0">
                <a:solidFill>
                  <a:schemeClr val="tx2">
                    <a:lumMod val="50000"/>
                  </a:schemeClr>
                </a:solidFill>
              </a:rPr>
              <a:t>Tracking tools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627744" y="1016000"/>
            <a:ext cx="7859486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000"/>
              </a:spcAft>
              <a:buClr>
                <a:schemeClr val="tx2">
                  <a:lumMod val="50000"/>
                </a:schemeClr>
              </a:buClr>
            </a:pPr>
            <a:r>
              <a:rPr lang="en-US" sz="2667" b="1" dirty="0">
                <a:solidFill>
                  <a:schemeClr val="tx2">
                    <a:lumMod val="50000"/>
                  </a:schemeClr>
                </a:solidFill>
              </a:rPr>
              <a:t>How will you track:</a:t>
            </a:r>
            <a:endParaRPr lang="en-US" sz="2333" b="1" dirty="0">
              <a:solidFill>
                <a:schemeClr val="tx2">
                  <a:lumMod val="50000"/>
                </a:schemeClr>
              </a:solidFill>
            </a:endParaRPr>
          </a:p>
          <a:p>
            <a:pPr marL="189170" lvl="1" indent="-189170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progress of individuals through an intervention?</a:t>
            </a:r>
          </a:p>
        </p:txBody>
      </p:sp>
      <p:sp>
        <p:nvSpPr>
          <p:cNvPr id="5" name="Rectangle 4"/>
          <p:cNvSpPr/>
          <p:nvPr/>
        </p:nvSpPr>
        <p:spPr>
          <a:xfrm>
            <a:off x="627744" y="1998911"/>
            <a:ext cx="8287656" cy="45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784" lvl="1" indent="-195784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samples (obtained, in freezer, sent to lab, results returned, etc)?</a:t>
            </a:r>
          </a:p>
        </p:txBody>
      </p:sp>
      <p:sp>
        <p:nvSpPr>
          <p:cNvPr id="6" name="Rectangle 5"/>
          <p:cNvSpPr/>
          <p:nvPr/>
        </p:nvSpPr>
        <p:spPr>
          <a:xfrm>
            <a:off x="627744" y="2476500"/>
            <a:ext cx="7721600" cy="45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784" lvl="1" indent="-195784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study charts that have to be passed around?</a:t>
            </a:r>
          </a:p>
        </p:txBody>
      </p:sp>
      <p:sp>
        <p:nvSpPr>
          <p:cNvPr id="7" name="Rectangle 6"/>
          <p:cNvSpPr/>
          <p:nvPr/>
        </p:nvSpPr>
        <p:spPr>
          <a:xfrm>
            <a:off x="627744" y="3155458"/>
            <a:ext cx="7493000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000"/>
              </a:spcAft>
              <a:buClr>
                <a:schemeClr val="tx2">
                  <a:lumMod val="50000"/>
                </a:schemeClr>
              </a:buClr>
            </a:pPr>
            <a:r>
              <a:rPr lang="en-US" sz="2667" b="1" dirty="0">
                <a:solidFill>
                  <a:schemeClr val="tx2">
                    <a:lumMod val="50000"/>
                  </a:schemeClr>
                </a:solidFill>
              </a:rPr>
              <a:t>Regulatory documents</a:t>
            </a:r>
            <a:endParaRPr lang="en-US" sz="2667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7743" y="3717037"/>
            <a:ext cx="8135257" cy="45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9170" lvl="1" indent="-189170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manual of procedures (detailed)</a:t>
            </a:r>
          </a:p>
        </p:txBody>
      </p:sp>
      <p:sp>
        <p:nvSpPr>
          <p:cNvPr id="9" name="Rectangle 8"/>
          <p:cNvSpPr/>
          <p:nvPr/>
        </p:nvSpPr>
        <p:spPr>
          <a:xfrm>
            <a:off x="627743" y="4171458"/>
            <a:ext cx="8135257" cy="45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9170" lvl="1" indent="-189170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standard operation procedures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7743" y="4615958"/>
            <a:ext cx="8135257" cy="45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9170" lvl="1" indent="-189170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delegation log, training and competency certificates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095500"/>
            <a:ext cx="6921500" cy="656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67" b="1">
                <a:solidFill>
                  <a:schemeClr val="tx2">
                    <a:lumMod val="50000"/>
                  </a:schemeClr>
                </a:solidFill>
              </a:rPr>
              <a:t>Live by Murphy’s Law</a:t>
            </a:r>
            <a:endParaRPr lang="en-US" sz="3667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11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9500" y="127001"/>
            <a:ext cx="6985000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10253F"/>
                </a:solidFill>
              </a:rPr>
              <a:t>Clinical Trial – NIH Definition</a:t>
            </a:r>
          </a:p>
          <a:p>
            <a:pPr algn="ctr">
              <a:spcAft>
                <a:spcPts val="1000"/>
              </a:spcAft>
            </a:pPr>
            <a:r>
              <a:rPr lang="en-US" sz="2333" b="1" dirty="0">
                <a:solidFill>
                  <a:srgbClr val="10253F"/>
                </a:solidFill>
              </a:rPr>
              <a:t>grants.nih.gov/policy/clinical-trials/definition.htm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8458200" cy="2246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007" indent="-336007"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1. 	Does the study involve human participants?</a:t>
            </a:r>
          </a:p>
          <a:p>
            <a:pPr marL="336007" indent="-336007"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2. 	Are the participants prospectively assigned to an intervention?</a:t>
            </a:r>
          </a:p>
          <a:p>
            <a:pPr marL="336007" indent="-336007"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3. 	Is the study designed to evaluate the effect of the intervention on the participants?</a:t>
            </a:r>
          </a:p>
          <a:p>
            <a:pPr marL="336007" indent="-336007"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4. 	Is the effect being evaluated a health-related biomedical or behavioral outcome?</a:t>
            </a:r>
            <a:endParaRPr lang="en-US" sz="3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5500" y="3759548"/>
            <a:ext cx="7493000" cy="1772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007" indent="-336007" algn="ctr">
              <a:spcAft>
                <a:spcPts val="500"/>
              </a:spcAft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667" b="1" dirty="0">
                <a:solidFill>
                  <a:schemeClr val="accent1">
                    <a:lumMod val="50000"/>
                  </a:schemeClr>
                </a:solidFill>
              </a:rPr>
              <a:t>4 YES answers = clinical trial</a:t>
            </a:r>
          </a:p>
          <a:p>
            <a:pPr marL="336007" indent="-336007" algn="ctr">
              <a:spcAft>
                <a:spcPts val="500"/>
              </a:spcAft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dirty="0">
                <a:solidFill>
                  <a:schemeClr val="accent1">
                    <a:lumMod val="50000"/>
                  </a:schemeClr>
                </a:solidFill>
              </a:rPr>
              <a:t>small or large</a:t>
            </a:r>
          </a:p>
          <a:p>
            <a:pPr marL="336007" indent="-336007" algn="ctr">
              <a:spcAft>
                <a:spcPts val="500"/>
              </a:spcAft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dirty="0">
                <a:solidFill>
                  <a:schemeClr val="accent1">
                    <a:lumMod val="50000"/>
                  </a:schemeClr>
                </a:solidFill>
              </a:rPr>
              <a:t>mechanistic or therapeutic</a:t>
            </a:r>
          </a:p>
          <a:p>
            <a:pPr marL="336007" indent="-336007" algn="ctr">
              <a:spcAft>
                <a:spcPts val="500"/>
              </a:spcAft>
              <a:buClr>
                <a:schemeClr val="tx2">
                  <a:lumMod val="50000"/>
                </a:schemeClr>
              </a:buClr>
              <a:tabLst>
                <a:tab pos="379662" algn="l"/>
              </a:tabLst>
            </a:pPr>
            <a:r>
              <a:rPr lang="en-US" sz="2333" b="1" dirty="0">
                <a:solidFill>
                  <a:schemeClr val="accent1">
                    <a:lumMod val="50000"/>
                  </a:schemeClr>
                </a:solidFill>
              </a:rPr>
              <a:t>exploratory or confirmatory</a:t>
            </a:r>
          </a:p>
        </p:txBody>
      </p:sp>
    </p:spTree>
    <p:extLst>
      <p:ext uri="{BB962C8B-B14F-4D97-AF65-F5344CB8AC3E}">
        <p14:creationId xmlns:p14="http://schemas.microsoft.com/office/powerpoint/2010/main" val="389820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889001"/>
            <a:ext cx="8153400" cy="913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67" b="1" dirty="0">
                <a:solidFill>
                  <a:schemeClr val="accent2">
                    <a:lumMod val="50000"/>
                  </a:schemeClr>
                </a:solidFill>
              </a:rPr>
              <a:t>Determining whether your study is considered a clinical trial </a:t>
            </a:r>
            <a:r>
              <a:rPr lang="en-US" sz="2667" b="1" dirty="0">
                <a:solidFill>
                  <a:schemeClr val="accent1">
                    <a:lumMod val="50000"/>
                  </a:schemeClr>
                </a:solidFill>
              </a:rPr>
              <a:t>before it begins </a:t>
            </a:r>
            <a:r>
              <a:rPr lang="en-US" sz="2667" b="1" dirty="0">
                <a:solidFill>
                  <a:schemeClr val="accent2">
                    <a:lumMod val="50000"/>
                  </a:schemeClr>
                </a:solidFill>
              </a:rPr>
              <a:t>is very important.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190500"/>
            <a:ext cx="46355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>
                    <a:lumMod val="50000"/>
                  </a:schemeClr>
                </a:solidFill>
              </a:rPr>
              <a:t>Conducting a Clinical Trial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6000" y="1913682"/>
            <a:ext cx="6794500" cy="913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67" b="1" dirty="0">
                <a:solidFill>
                  <a:srgbClr val="632523"/>
                </a:solidFill>
              </a:rPr>
              <a:t>Clinical trials must be registered, typically at:</a:t>
            </a:r>
          </a:p>
          <a:p>
            <a:pPr lvl="0"/>
            <a:r>
              <a:rPr lang="en-US" sz="2667" b="1" dirty="0">
                <a:solidFill>
                  <a:srgbClr val="632523"/>
                </a:solidFill>
              </a:rPr>
              <a:t>		     </a:t>
            </a:r>
            <a:r>
              <a:rPr lang="en-US" sz="2667" b="1" dirty="0" err="1">
                <a:solidFill>
                  <a:schemeClr val="tx2">
                    <a:lumMod val="50000"/>
                  </a:schemeClr>
                </a:solidFill>
              </a:rPr>
              <a:t>ClinicalTrials.gov</a:t>
            </a:r>
            <a:endParaRPr lang="en-US" sz="2667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398193"/>
            <a:ext cx="7848600" cy="1887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384" lvl="1" indent="-288384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rgbClr val="632523"/>
                </a:solidFill>
              </a:rPr>
              <a:t>Must register BEFORE the first volunteer is enrolled</a:t>
            </a:r>
          </a:p>
          <a:p>
            <a:pPr marL="288384" lvl="1" indent="-288384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rgbClr val="632523"/>
                </a:solidFill>
              </a:rPr>
              <a:t>Many journals will not publish results if the trial was not registered</a:t>
            </a:r>
          </a:p>
          <a:p>
            <a:pPr marL="288384" lvl="1" indent="-288384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rgbClr val="632523"/>
                </a:solidFill>
              </a:rPr>
              <a:t>Manuscripts may need to follow the CONSORT guidelines (consort-</a:t>
            </a:r>
            <a:r>
              <a:rPr lang="en-US" sz="2333" b="1" dirty="0" err="1">
                <a:solidFill>
                  <a:srgbClr val="632523"/>
                </a:solidFill>
              </a:rPr>
              <a:t>statement.org</a:t>
            </a:r>
            <a:r>
              <a:rPr lang="en-US" sz="2333" b="1" dirty="0">
                <a:solidFill>
                  <a:srgbClr val="632523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8919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396672"/>
              </p:ext>
            </p:extLst>
          </p:nvPr>
        </p:nvGraphicFramePr>
        <p:xfrm>
          <a:off x="304801" y="1592459"/>
          <a:ext cx="8458199" cy="3779641"/>
        </p:xfrm>
        <a:graphic>
          <a:graphicData uri="http://schemas.openxmlformats.org/drawingml/2006/table">
            <a:tbl>
              <a:tblPr/>
              <a:tblGrid>
                <a:gridCol w="1940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1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PAPER SECTION</a:t>
                      </a:r>
                      <a:b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and topic</a:t>
                      </a:r>
                      <a:endParaRPr lang="en-US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Arial"/>
                          <a:ea typeface="Calibri"/>
                          <a:cs typeface="Arial"/>
                        </a:rPr>
                        <a:t>Item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Descriptor</a:t>
                      </a:r>
                      <a:endParaRPr lang="en-US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7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kern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TITLE &amp; ABSTRACT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2"/>
                        </a:rPr>
                        <a:t>How participants were allocated to interventions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5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e.g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., "random allocation", "randomized", or "randomly assigned").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  <a:t>INTRODUCTION</a:t>
                      </a:r>
                      <a:br>
                        <a:rPr lang="en-US" sz="1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n-US" sz="1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  <a:t>Background</a:t>
                      </a:r>
                      <a:endParaRPr lang="en-US" sz="15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3"/>
                        </a:rPr>
                        <a:t>Scientific background and explanation of rationale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  <a:t>METHODS</a:t>
                      </a:r>
                      <a:br>
                        <a:rPr lang="en-US" sz="1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</a:br>
                      <a:r>
                        <a:rPr lang="en-US" sz="1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  <a:t>Participants</a:t>
                      </a:r>
                      <a:endParaRPr lang="en-US" sz="15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4"/>
                        </a:rPr>
                        <a:t>Eligibility criteria for participants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and the </a:t>
                      </a: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5"/>
                        </a:rPr>
                        <a:t>settings and locations where the data were collected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  <a:t>Interventions</a:t>
                      </a:r>
                      <a:endParaRPr lang="en-US" sz="15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6"/>
                        </a:rPr>
                        <a:t>Precise details of the interventions intended for each group and how and when they were actually administered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  <a:t>Objectives</a:t>
                      </a:r>
                      <a:endParaRPr lang="en-US" sz="15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7"/>
                        </a:rPr>
                        <a:t>Specific objectives and hypotheses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73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  <a:t>Outcomes</a:t>
                      </a:r>
                      <a:endParaRPr lang="en-US" sz="15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8"/>
                        </a:rPr>
                        <a:t>Clearly defined primary and secondary outcome measures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and, when applicable, any </a:t>
                      </a: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9"/>
                        </a:rPr>
                        <a:t>methods used to enhance the quality of measurements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5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e.g.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, multiple observations, training of assessors).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</a:rPr>
                        <a:t>Sample size</a:t>
                      </a:r>
                      <a:endParaRPr lang="en-US" sz="15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10"/>
                        </a:rPr>
                        <a:t>How sample size was determined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and, when applicable, </a:t>
                      </a: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11"/>
                        </a:rPr>
                        <a:t>explanation of any interim analyses and stopping rules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62000" y="36612"/>
            <a:ext cx="1539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6200" tIns="38100" rIns="76200" bIns="3810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500"/>
          </a:p>
        </p:txBody>
      </p:sp>
      <p:pic>
        <p:nvPicPr>
          <p:cNvPr id="11265" name="Picture 1" descr="Consort-Logo-Graphic-30-12-07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52500" y="126999"/>
            <a:ext cx="889000" cy="1040778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968500" y="112316"/>
            <a:ext cx="61595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6197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10253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CONSORT Statement 2010 Checklist 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10253F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Items to include when reporting results from a clinical trial</a:t>
            </a:r>
            <a:endParaRPr lang="en-US" sz="2000" dirty="0">
              <a:solidFill>
                <a:srgbClr val="10253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455366"/>
              </p:ext>
            </p:extLst>
          </p:nvPr>
        </p:nvGraphicFramePr>
        <p:xfrm>
          <a:off x="381001" y="1553963"/>
          <a:ext cx="8458200" cy="3818137"/>
        </p:xfrm>
        <a:graphic>
          <a:graphicData uri="http://schemas.openxmlformats.org/drawingml/2006/table">
            <a:tbl>
              <a:tblPr/>
              <a:tblGrid>
                <a:gridCol w="194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1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PAPER SECTION</a:t>
                      </a:r>
                      <a:b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and topic</a:t>
                      </a:r>
                      <a:endParaRPr lang="en-US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Arial"/>
                          <a:ea typeface="Calibri"/>
                          <a:cs typeface="Arial"/>
                        </a:rPr>
                        <a:t>Item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Descriptor</a:t>
                      </a:r>
                      <a:endParaRPr lang="en-US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7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Randomization --</a:t>
                      </a:r>
                      <a:b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Sequence generation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2"/>
                        </a:rPr>
                        <a:t>Method used to generate the random allocation sequence, including details of any restrictions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5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e.g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., blocking, stratification)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1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Randomization --</a:t>
                      </a:r>
                      <a:b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Allocation concealment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3"/>
                        </a:rPr>
                        <a:t>Method used to implement the random allocation sequence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5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e.g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., numbered containers or central telephone), clarifying whether the sequence was concealed until interventions were assigned.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Randomization --</a:t>
                      </a:r>
                      <a:b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Implementation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4"/>
                        </a:rPr>
                        <a:t>Who generated the allocation sequence, who enrolled participants, and who assigned participants to their groups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0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Blinding (masking)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5"/>
                        </a:rPr>
                        <a:t>Whether or not participants, those administering the interventions, and those assessing the outcomes were blinded to group assignment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 If done, </a:t>
                      </a: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6"/>
                        </a:rPr>
                        <a:t>how the success of blinding was evaluated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7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Statistical methods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7"/>
                        </a:rPr>
                        <a:t>Statistical methods used to compare groups for primary outcome(s)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; </a:t>
                      </a: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8"/>
                        </a:rPr>
                        <a:t>Methods for additional analyses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, such as subgroup analyses and adjusted analyses.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1" descr="Consort-Logo-Graphic-30-12-07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52500" y="126999"/>
            <a:ext cx="889000" cy="1040778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68500" y="190501"/>
            <a:ext cx="61595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6197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10253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CONSORT Statement 2010 Checklist 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10253F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Items to include when reporting results from a clinical trial</a:t>
            </a:r>
            <a:endParaRPr lang="en-US" sz="2000" dirty="0">
              <a:solidFill>
                <a:srgbClr val="10253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onsort-Logo-Graphic-30-12-0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0" y="126999"/>
            <a:ext cx="889000" cy="1040778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199086"/>
              </p:ext>
            </p:extLst>
          </p:nvPr>
        </p:nvGraphicFramePr>
        <p:xfrm>
          <a:off x="228600" y="1644054"/>
          <a:ext cx="8610599" cy="3499446"/>
        </p:xfrm>
        <a:graphic>
          <a:graphicData uri="http://schemas.openxmlformats.org/drawingml/2006/table">
            <a:tbl>
              <a:tblPr/>
              <a:tblGrid>
                <a:gridCol w="1975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7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PAPER SECTION</a:t>
                      </a:r>
                      <a:b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and topic</a:t>
                      </a:r>
                      <a:endParaRPr lang="en-US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Arial"/>
                          <a:ea typeface="Calibri"/>
                          <a:cs typeface="Arial"/>
                        </a:rPr>
                        <a:t>Item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Descriptor</a:t>
                      </a:r>
                      <a:endParaRPr lang="en-US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31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kern="0" dirty="0">
                          <a:solidFill>
                            <a:srgbClr val="632523"/>
                          </a:solidFill>
                          <a:latin typeface="Arial"/>
                          <a:ea typeface="Calibri"/>
                          <a:cs typeface="Arial"/>
                        </a:rPr>
                        <a:t>RESULTS</a:t>
                      </a:r>
                    </a:p>
                    <a:p>
                      <a:pPr marL="0" marR="0" algn="ctr"/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Calibri"/>
                          <a:cs typeface="Arial"/>
                        </a:rPr>
                        <a:t>Participant flow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13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3"/>
                        </a:rPr>
                        <a:t>Flow of participants through each stage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(a diagram is strongly recommended). Specifically, for each group report the numbers of participants randomly assigned, receiving intended treatment, completing the study protocol, and analyzed for the primary outcome. </a:t>
                      </a: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4"/>
                        </a:rPr>
                        <a:t>Describe protocol deviations from study as planned, together with reasons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5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Recruitment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14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5"/>
                        </a:rPr>
                        <a:t>Dates defining the periods of recruitment and follow-up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Baseline data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6"/>
                        </a:rPr>
                        <a:t>Baseline demographic and clinical characteristics of each group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8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Numbers analyzed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16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7"/>
                        </a:rPr>
                        <a:t>Number of participants (denominator) in each group included in each analysis and whether the analysis was by "intention-to-treat"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 State the results in absolute numbers when feasible (</a:t>
                      </a:r>
                      <a:r>
                        <a:rPr lang="en-US" sz="15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e.g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., 10/20, not 50%).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68500" y="190501"/>
            <a:ext cx="61595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6197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10253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CONSORT Statement 2010 Checklist 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10253F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Items to include when reporting results from a clinical trial</a:t>
            </a:r>
            <a:endParaRPr lang="en-US" sz="2000" dirty="0">
              <a:solidFill>
                <a:srgbClr val="10253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600357"/>
              </p:ext>
            </p:extLst>
          </p:nvPr>
        </p:nvGraphicFramePr>
        <p:xfrm>
          <a:off x="381000" y="1593453"/>
          <a:ext cx="8382000" cy="3778647"/>
        </p:xfrm>
        <a:graphic>
          <a:graphicData uri="http://schemas.openxmlformats.org/drawingml/2006/table">
            <a:tbl>
              <a:tblPr/>
              <a:tblGrid>
                <a:gridCol w="1923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9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PAPER SECTION</a:t>
                      </a:r>
                      <a:b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and topic</a:t>
                      </a:r>
                      <a:endParaRPr lang="en-US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Arial"/>
                          <a:ea typeface="Calibri"/>
                          <a:cs typeface="Arial"/>
                        </a:rPr>
                        <a:t>Item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Descriptor</a:t>
                      </a:r>
                      <a:endParaRPr lang="en-US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2739" marR="327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7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Outcomes and estimation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2"/>
                        </a:rPr>
                        <a:t>For each primary and secondary outcome, a summary of results for each group, and the estimated effect size and its precision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5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e.g.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, 95% confidence interval).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3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Ancillary analyses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3"/>
                        </a:rPr>
                        <a:t>Address multiplicity by reporting any other analyses performed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, including subgroup analyses and adjusted analyses, indicating those pre-specified and those exploratory.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Adverse events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19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4"/>
                        </a:rPr>
                        <a:t>All important adverse events or side effects in each intervention group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DISCUSSION</a:t>
                      </a:r>
                      <a:b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Interpretation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5"/>
                        </a:rPr>
                        <a:t>Interpretation of the results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, taking into account study hypotheses, sources of potential bias or imprecision and the dangers associated with multiplicity of analyses and outcomes.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Generalizability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21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6"/>
                        </a:rPr>
                        <a:t>Generalizability (external validity) of the trial findings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632523"/>
                          </a:solidFill>
                          <a:latin typeface="Arial"/>
                          <a:ea typeface="Times New Roman"/>
                          <a:cs typeface="Arial"/>
                        </a:rPr>
                        <a:t>Overall evidence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22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500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  <a:hlinkClick r:id="rId7"/>
                        </a:rPr>
                        <a:t>General interpretation of the results in the context of current evidence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32739" marR="32739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1" descr="Consort-Logo-Graphic-30-12-07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52500" y="126999"/>
            <a:ext cx="889000" cy="1040778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68500" y="190501"/>
            <a:ext cx="61595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6197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10253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CONSORT Statement 2010 Checklist 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10253F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Items to include when reporting results from a clinical trial</a:t>
            </a:r>
            <a:endParaRPr lang="en-US" sz="2000" dirty="0">
              <a:solidFill>
                <a:srgbClr val="10253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2500" y="317501"/>
            <a:ext cx="7239000" cy="913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667" b="1" dirty="0">
                <a:solidFill>
                  <a:schemeClr val="tx2">
                    <a:lumMod val="50000"/>
                  </a:schemeClr>
                </a:solidFill>
              </a:rPr>
              <a:t>Data management – some issues are unique to clinical trials, some are common to all research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397000"/>
            <a:ext cx="8305800" cy="360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Accessing clinical records, getting results from clinical labs (HIPAA issues)</a:t>
            </a:r>
          </a:p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HIPAA – involves privacy/confidentiality AND security</a:t>
            </a:r>
          </a:p>
          <a:p>
            <a:pPr marL="189170" lvl="2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Database must have audit trails and transaction logs</a:t>
            </a:r>
          </a:p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Paper (</a:t>
            </a:r>
            <a:r>
              <a:rPr lang="en-US" sz="2333" b="1" dirty="0" err="1">
                <a:solidFill>
                  <a:schemeClr val="accent2">
                    <a:lumMod val="50000"/>
                  </a:schemeClr>
                </a:solidFill>
              </a:rPr>
              <a:t>ePaper</a:t>
            </a: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) trails – documentation</a:t>
            </a:r>
          </a:p>
          <a:p>
            <a:pPr marL="189170" lvl="1" indent="-187847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Missing data – system for knowing when they are not collected versus collected but not in the database</a:t>
            </a:r>
          </a:p>
          <a:p>
            <a:pPr marL="195784" lvl="1" indent="-195784">
              <a:spcAft>
                <a:spcPts val="10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2333" b="1" dirty="0">
                <a:solidFill>
                  <a:schemeClr val="accent2">
                    <a:lumMod val="50000"/>
                  </a:schemeClr>
                </a:solidFill>
              </a:rPr>
              <a:t>Fidelity – system for verifying data accuracy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2457</Words>
  <Application>Microsoft Macintosh PowerPoint</Application>
  <PresentationFormat>On-screen Show (16:10)</PresentationFormat>
  <Paragraphs>947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 Unicode MS</vt:lpstr>
      <vt:lpstr>Arial</vt:lpstr>
      <vt:lpstr>Calibri</vt:lpstr>
      <vt:lpstr>MS Sans Serif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KohrtW</dc:creator>
  <cp:lastModifiedBy>Kohrt, Wendy</cp:lastModifiedBy>
  <cp:revision>40</cp:revision>
  <dcterms:created xsi:type="dcterms:W3CDTF">2010-09-16T16:31:12Z</dcterms:created>
  <dcterms:modified xsi:type="dcterms:W3CDTF">2022-09-15T22:02:41Z</dcterms:modified>
</cp:coreProperties>
</file>