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3" r:id="rId4"/>
    <p:sldMasterId id="2147484054" r:id="rId5"/>
  </p:sldMasterIdLst>
  <p:notesMasterIdLst>
    <p:notesMasterId r:id="rId42"/>
  </p:notesMasterIdLst>
  <p:handoutMasterIdLst>
    <p:handoutMasterId r:id="rId43"/>
  </p:handoutMasterIdLst>
  <p:sldIdLst>
    <p:sldId id="256" r:id="rId6"/>
    <p:sldId id="257" r:id="rId7"/>
    <p:sldId id="349" r:id="rId8"/>
    <p:sldId id="347" r:id="rId9"/>
    <p:sldId id="265" r:id="rId10"/>
    <p:sldId id="352" r:id="rId11"/>
    <p:sldId id="268" r:id="rId12"/>
    <p:sldId id="348" r:id="rId13"/>
    <p:sldId id="351" r:id="rId14"/>
    <p:sldId id="338" r:id="rId15"/>
    <p:sldId id="336" r:id="rId16"/>
    <p:sldId id="337" r:id="rId17"/>
    <p:sldId id="353" r:id="rId18"/>
    <p:sldId id="339" r:id="rId19"/>
    <p:sldId id="341" r:id="rId20"/>
    <p:sldId id="342" r:id="rId21"/>
    <p:sldId id="367" r:id="rId22"/>
    <p:sldId id="359" r:id="rId23"/>
    <p:sldId id="340" r:id="rId24"/>
    <p:sldId id="354" r:id="rId25"/>
    <p:sldId id="372" r:id="rId26"/>
    <p:sldId id="356" r:id="rId27"/>
    <p:sldId id="269" r:id="rId28"/>
    <p:sldId id="271" r:id="rId29"/>
    <p:sldId id="272" r:id="rId30"/>
    <p:sldId id="273" r:id="rId31"/>
    <p:sldId id="275" r:id="rId32"/>
    <p:sldId id="317" r:id="rId33"/>
    <p:sldId id="318" r:id="rId34"/>
    <p:sldId id="319" r:id="rId35"/>
    <p:sldId id="321" r:id="rId36"/>
    <p:sldId id="322" r:id="rId37"/>
    <p:sldId id="323" r:id="rId38"/>
    <p:sldId id="309" r:id="rId39"/>
    <p:sldId id="307" r:id="rId40"/>
    <p:sldId id="34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47C4F763-02B7-3948-BD15-D373E308762F}">
          <p14:sldIdLst>
            <p14:sldId id="256"/>
            <p14:sldId id="257"/>
            <p14:sldId id="349"/>
            <p14:sldId id="347"/>
            <p14:sldId id="265"/>
            <p14:sldId id="352"/>
            <p14:sldId id="268"/>
            <p14:sldId id="348"/>
            <p14:sldId id="351"/>
            <p14:sldId id="338"/>
            <p14:sldId id="336"/>
            <p14:sldId id="337"/>
            <p14:sldId id="353"/>
            <p14:sldId id="339"/>
            <p14:sldId id="341"/>
            <p14:sldId id="342"/>
            <p14:sldId id="367"/>
            <p14:sldId id="359"/>
            <p14:sldId id="340"/>
            <p14:sldId id="354"/>
            <p14:sldId id="372"/>
            <p14:sldId id="356"/>
            <p14:sldId id="269"/>
            <p14:sldId id="271"/>
            <p14:sldId id="272"/>
            <p14:sldId id="273"/>
            <p14:sldId id="275"/>
            <p14:sldId id="317"/>
            <p14:sldId id="318"/>
            <p14:sldId id="319"/>
            <p14:sldId id="321"/>
            <p14:sldId id="322"/>
            <p14:sldId id="323"/>
            <p14:sldId id="309"/>
            <p14:sldId id="307"/>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76D712-8A36-08A7-D72A-D0A419A7E41C}" name="Leider, Julien Thomas" initials="LJT" userId="S::jleide2@uic.edu::13971d82-920e-480d-9055-6506cce7b11f" providerId="AD"/>
  <p188:author id="{923C1F53-4531-3B3C-92D0-09588C97C184}" name="Chriqui, Jamie F." initials="CJF" userId="Chriqui, Jamie F."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04F"/>
    <a:srgbClr val="F1B431"/>
    <a:srgbClr val="0564AC"/>
    <a:srgbClr val="6F31A1"/>
    <a:srgbClr val="00B0F0"/>
    <a:srgbClr val="767676"/>
    <a:srgbClr val="5E5618"/>
    <a:srgbClr val="E71316"/>
    <a:srgbClr val="471D6F"/>
    <a:srgbClr val="740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56D17-AC43-4A2D-A33B-21C1740B764B}" v="5" dt="2022-09-20T05:30:07.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4" autoAdjust="0"/>
    <p:restoredTop sz="81477" autoAdjust="0"/>
  </p:normalViewPr>
  <p:slideViewPr>
    <p:cSldViewPr snapToGrid="0" snapToObjects="1">
      <p:cViewPr varScale="1">
        <p:scale>
          <a:sx n="83" d="100"/>
          <a:sy n="83" d="100"/>
        </p:scale>
        <p:origin x="624" y="42"/>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qui, Jamie F." userId="0f1cc612-76f2-4216-8cf7-ba3ceb125133" providerId="ADAL" clId="{49E56D17-AC43-4A2D-A33B-21C1740B764B}"/>
    <pc:docChg chg="undo custSel addSld delSld modSld sldOrd modSection">
      <pc:chgData name="Chriqui, Jamie F." userId="0f1cc612-76f2-4216-8cf7-ba3ceb125133" providerId="ADAL" clId="{49E56D17-AC43-4A2D-A33B-21C1740B764B}" dt="2022-09-20T05:33:06.198" v="299" actId="20577"/>
      <pc:docMkLst>
        <pc:docMk/>
      </pc:docMkLst>
      <pc:sldChg chg="addSp modSp mod">
        <pc:chgData name="Chriqui, Jamie F." userId="0f1cc612-76f2-4216-8cf7-ba3ceb125133" providerId="ADAL" clId="{49E56D17-AC43-4A2D-A33B-21C1740B764B}" dt="2022-09-20T05:30:31.505" v="149" actId="20577"/>
        <pc:sldMkLst>
          <pc:docMk/>
          <pc:sldMk cId="1976390426" sldId="256"/>
        </pc:sldMkLst>
        <pc:spChg chg="mod">
          <ac:chgData name="Chriqui, Jamie F." userId="0f1cc612-76f2-4216-8cf7-ba3ceb125133" providerId="ADAL" clId="{49E56D17-AC43-4A2D-A33B-21C1740B764B}" dt="2022-09-20T05:30:31.505" v="149" actId="20577"/>
          <ac:spMkLst>
            <pc:docMk/>
            <pc:sldMk cId="1976390426" sldId="256"/>
            <ac:spMk id="7" creationId="{770AE023-B9DB-49DC-90B6-569C4A1BE5D8}"/>
          </ac:spMkLst>
        </pc:spChg>
        <pc:picChg chg="add mod">
          <ac:chgData name="Chriqui, Jamie F." userId="0f1cc612-76f2-4216-8cf7-ba3ceb125133" providerId="ADAL" clId="{49E56D17-AC43-4A2D-A33B-21C1740B764B}" dt="2022-09-20T05:30:12.951" v="116" actId="962"/>
          <ac:picMkLst>
            <pc:docMk/>
            <pc:sldMk cId="1976390426" sldId="256"/>
            <ac:picMk id="3" creationId="{68379F09-B8AD-EA36-385B-6D7B11398A08}"/>
          </ac:picMkLst>
        </pc:picChg>
      </pc:sldChg>
      <pc:sldChg chg="modSp mod">
        <pc:chgData name="Chriqui, Jamie F." userId="0f1cc612-76f2-4216-8cf7-ba3ceb125133" providerId="ADAL" clId="{49E56D17-AC43-4A2D-A33B-21C1740B764B}" dt="2022-09-20T05:33:06.198" v="299" actId="20577"/>
        <pc:sldMkLst>
          <pc:docMk/>
          <pc:sldMk cId="1897982571" sldId="257"/>
        </pc:sldMkLst>
        <pc:spChg chg="mod">
          <ac:chgData name="Chriqui, Jamie F." userId="0f1cc612-76f2-4216-8cf7-ba3ceb125133" providerId="ADAL" clId="{49E56D17-AC43-4A2D-A33B-21C1740B764B}" dt="2022-09-20T05:33:06.198" v="299" actId="20577"/>
          <ac:spMkLst>
            <pc:docMk/>
            <pc:sldMk cId="1897982571" sldId="257"/>
            <ac:spMk id="3" creationId="{FE88031B-3C0F-4153-83DE-474ADCB2BEA3}"/>
          </ac:spMkLst>
        </pc:spChg>
      </pc:sldChg>
      <pc:sldChg chg="addSp delSp modSp add del mod modClrScheme chgLayout">
        <pc:chgData name="Chriqui, Jamie F." userId="0f1cc612-76f2-4216-8cf7-ba3ceb125133" providerId="ADAL" clId="{49E56D17-AC43-4A2D-A33B-21C1740B764B}" dt="2022-09-20T05:25:54.382" v="91" actId="1036"/>
        <pc:sldMkLst>
          <pc:docMk/>
          <pc:sldMk cId="2585172939" sldId="269"/>
        </pc:sldMkLst>
        <pc:spChg chg="add del mod ord">
          <ac:chgData name="Chriqui, Jamie F." userId="0f1cc612-76f2-4216-8cf7-ba3ceb125133" providerId="ADAL" clId="{49E56D17-AC43-4A2D-A33B-21C1740B764B}" dt="2022-09-20T05:25:47.970" v="62" actId="478"/>
          <ac:spMkLst>
            <pc:docMk/>
            <pc:sldMk cId="2585172939" sldId="269"/>
            <ac:spMk id="2" creationId="{BC7570B2-EB82-401E-ADED-4BC9612B8F4A}"/>
          </ac:spMkLst>
        </pc:spChg>
        <pc:spChg chg="add mod ord">
          <ac:chgData name="Chriqui, Jamie F." userId="0f1cc612-76f2-4216-8cf7-ba3ceb125133" providerId="ADAL" clId="{49E56D17-AC43-4A2D-A33B-21C1740B764B}" dt="2022-09-20T05:25:54.382" v="91" actId="1036"/>
          <ac:spMkLst>
            <pc:docMk/>
            <pc:sldMk cId="2585172939" sldId="269"/>
            <ac:spMk id="3" creationId="{035EDAB3-7C04-59B5-79DF-27699AE89E72}"/>
          </ac:spMkLst>
        </pc:spChg>
        <pc:spChg chg="add del mod ord">
          <ac:chgData name="Chriqui, Jamie F." userId="0f1cc612-76f2-4216-8cf7-ba3ceb125133" providerId="ADAL" clId="{49E56D17-AC43-4A2D-A33B-21C1740B764B}" dt="2022-09-20T05:24:48.534" v="54" actId="700"/>
          <ac:spMkLst>
            <pc:docMk/>
            <pc:sldMk cId="2585172939" sldId="269"/>
            <ac:spMk id="3" creationId="{DF009592-D374-85C1-921E-95CA34391714}"/>
          </ac:spMkLst>
        </pc:spChg>
        <pc:spChg chg="add del mod ord">
          <ac:chgData name="Chriqui, Jamie F." userId="0f1cc612-76f2-4216-8cf7-ba3ceb125133" providerId="ADAL" clId="{49E56D17-AC43-4A2D-A33B-21C1740B764B}" dt="2022-09-20T05:25:50.826" v="63" actId="478"/>
          <ac:spMkLst>
            <pc:docMk/>
            <pc:sldMk cId="2585172939" sldId="269"/>
            <ac:spMk id="4" creationId="{A5261762-F8ED-BB53-AF6D-18F9AFA4BB77}"/>
          </ac:spMkLst>
        </pc:spChg>
        <pc:spChg chg="add del mod ord">
          <ac:chgData name="Chriqui, Jamie F." userId="0f1cc612-76f2-4216-8cf7-ba3ceb125133" providerId="ADAL" clId="{49E56D17-AC43-4A2D-A33B-21C1740B764B}" dt="2022-09-20T05:24:48.534" v="54" actId="700"/>
          <ac:spMkLst>
            <pc:docMk/>
            <pc:sldMk cId="2585172939" sldId="269"/>
            <ac:spMk id="4" creationId="{CC56DF5A-D886-0BC3-8CDB-01201294DE3E}"/>
          </ac:spMkLst>
        </pc:spChg>
      </pc:sldChg>
      <pc:sldChg chg="addSp delSp modSp add del mod modClrScheme chgLayout">
        <pc:chgData name="Chriqui, Jamie F." userId="0f1cc612-76f2-4216-8cf7-ba3ceb125133" providerId="ADAL" clId="{49E56D17-AC43-4A2D-A33B-21C1740B764B}" dt="2022-09-20T05:26:11.886" v="93" actId="700"/>
        <pc:sldMkLst>
          <pc:docMk/>
          <pc:sldMk cId="1351126038" sldId="271"/>
        </pc:sldMkLst>
        <pc:spChg chg="add del mod ord">
          <ac:chgData name="Chriqui, Jamie F." userId="0f1cc612-76f2-4216-8cf7-ba3ceb125133" providerId="ADAL" clId="{49E56D17-AC43-4A2D-A33B-21C1740B764B}" dt="2022-09-20T05:26:11.886" v="93" actId="700"/>
          <ac:spMkLst>
            <pc:docMk/>
            <pc:sldMk cId="1351126038" sldId="271"/>
            <ac:spMk id="2" creationId="{ABB78C95-0976-86F7-BBF5-E7A8C8107DE4}"/>
          </ac:spMkLst>
        </pc:spChg>
        <pc:spChg chg="mod ord">
          <ac:chgData name="Chriqui, Jamie F." userId="0f1cc612-76f2-4216-8cf7-ba3ceb125133" providerId="ADAL" clId="{49E56D17-AC43-4A2D-A33B-21C1740B764B}" dt="2022-09-20T05:26:11.886" v="93" actId="700"/>
          <ac:spMkLst>
            <pc:docMk/>
            <pc:sldMk cId="1351126038" sldId="271"/>
            <ac:spMk id="4" creationId="{0809C84C-0069-474C-8A3F-C51BF7141361}"/>
          </ac:spMkLst>
        </pc:spChg>
        <pc:graphicFrameChg chg="mod ord">
          <ac:chgData name="Chriqui, Jamie F." userId="0f1cc612-76f2-4216-8cf7-ba3ceb125133" providerId="ADAL" clId="{49E56D17-AC43-4A2D-A33B-21C1740B764B}" dt="2022-09-20T05:26:11.886" v="93" actId="700"/>
          <ac:graphicFrameMkLst>
            <pc:docMk/>
            <pc:sldMk cId="1351126038" sldId="271"/>
            <ac:graphicFrameMk id="8" creationId="{00000000-0000-0000-0000-000000000000}"/>
          </ac:graphicFrameMkLst>
        </pc:graphicFrameChg>
      </pc:sldChg>
      <pc:sldChg chg="add del">
        <pc:chgData name="Chriqui, Jamie F." userId="0f1cc612-76f2-4216-8cf7-ba3ceb125133" providerId="ADAL" clId="{49E56D17-AC43-4A2D-A33B-21C1740B764B}" dt="2022-09-20T05:25:11.833" v="57"/>
        <pc:sldMkLst>
          <pc:docMk/>
          <pc:sldMk cId="221598683" sldId="272"/>
        </pc:sldMkLst>
      </pc:sldChg>
      <pc:sldChg chg="add del">
        <pc:chgData name="Chriqui, Jamie F." userId="0f1cc612-76f2-4216-8cf7-ba3ceb125133" providerId="ADAL" clId="{49E56D17-AC43-4A2D-A33B-21C1740B764B}" dt="2022-09-20T05:25:11.833" v="57"/>
        <pc:sldMkLst>
          <pc:docMk/>
          <pc:sldMk cId="3526583072" sldId="273"/>
        </pc:sldMkLst>
      </pc:sldChg>
      <pc:sldChg chg="add del">
        <pc:chgData name="Chriqui, Jamie F." userId="0f1cc612-76f2-4216-8cf7-ba3ceb125133" providerId="ADAL" clId="{49E56D17-AC43-4A2D-A33B-21C1740B764B}" dt="2022-09-20T05:25:11.833" v="57"/>
        <pc:sldMkLst>
          <pc:docMk/>
          <pc:sldMk cId="1053870180" sldId="275"/>
        </pc:sldMkLst>
      </pc:sldChg>
      <pc:sldChg chg="del">
        <pc:chgData name="Chriqui, Jamie F." userId="0f1cc612-76f2-4216-8cf7-ba3ceb125133" providerId="ADAL" clId="{49E56D17-AC43-4A2D-A33B-21C1740B764B}" dt="2022-09-20T05:29:06.384" v="112" actId="47"/>
        <pc:sldMkLst>
          <pc:docMk/>
          <pc:sldMk cId="2740030147" sldId="290"/>
        </pc:sldMkLst>
      </pc:sldChg>
      <pc:sldChg chg="modSp add del mod ord">
        <pc:chgData name="Chriqui, Jamie F." userId="0f1cc612-76f2-4216-8cf7-ba3ceb125133" providerId="ADAL" clId="{49E56D17-AC43-4A2D-A33B-21C1740B764B}" dt="2022-09-20T05:31:37.444" v="201" actId="20577"/>
        <pc:sldMkLst>
          <pc:docMk/>
          <pc:sldMk cId="1459391596" sldId="307"/>
        </pc:sldMkLst>
        <pc:spChg chg="mod">
          <ac:chgData name="Chriqui, Jamie F." userId="0f1cc612-76f2-4216-8cf7-ba3ceb125133" providerId="ADAL" clId="{49E56D17-AC43-4A2D-A33B-21C1740B764B}" dt="2022-09-20T05:31:37.444" v="201" actId="20577"/>
          <ac:spMkLst>
            <pc:docMk/>
            <pc:sldMk cId="1459391596" sldId="307"/>
            <ac:spMk id="6" creationId="{F1544F23-64FA-4470-9133-BC315EF95C35}"/>
          </ac:spMkLst>
        </pc:spChg>
      </pc:sldChg>
      <pc:sldChg chg="addSp delSp modSp add del mod modClrScheme chgLayout">
        <pc:chgData name="Chriqui, Jamie F." userId="0f1cc612-76f2-4216-8cf7-ba3ceb125133" providerId="ADAL" clId="{49E56D17-AC43-4A2D-A33B-21C1740B764B}" dt="2022-09-20T05:28:29.959" v="111" actId="478"/>
        <pc:sldMkLst>
          <pc:docMk/>
          <pc:sldMk cId="3135863352" sldId="309"/>
        </pc:sldMkLst>
        <pc:spChg chg="del mod ord">
          <ac:chgData name="Chriqui, Jamie F." userId="0f1cc612-76f2-4216-8cf7-ba3ceb125133" providerId="ADAL" clId="{49E56D17-AC43-4A2D-A33B-21C1740B764B}" dt="2022-09-20T05:28:22.094" v="99" actId="478"/>
          <ac:spMkLst>
            <pc:docMk/>
            <pc:sldMk cId="3135863352" sldId="309"/>
            <ac:spMk id="2" creationId="{B59BFA1F-E14B-4806-85B1-334054F184CB}"/>
          </ac:spMkLst>
        </pc:spChg>
        <pc:spChg chg="add mod ord">
          <ac:chgData name="Chriqui, Jamie F." userId="0f1cc612-76f2-4216-8cf7-ba3ceb125133" providerId="ADAL" clId="{49E56D17-AC43-4A2D-A33B-21C1740B764B}" dt="2022-09-20T05:28:26.141" v="110" actId="20577"/>
          <ac:spMkLst>
            <pc:docMk/>
            <pc:sldMk cId="3135863352" sldId="309"/>
            <ac:spMk id="3" creationId="{E42796DA-3647-784A-36E0-07DDD01CB6D7}"/>
          </ac:spMkLst>
        </pc:spChg>
        <pc:spChg chg="add del mod ord">
          <ac:chgData name="Chriqui, Jamie F." userId="0f1cc612-76f2-4216-8cf7-ba3ceb125133" providerId="ADAL" clId="{49E56D17-AC43-4A2D-A33B-21C1740B764B}" dt="2022-09-20T05:28:29.959" v="111" actId="478"/>
          <ac:spMkLst>
            <pc:docMk/>
            <pc:sldMk cId="3135863352" sldId="309"/>
            <ac:spMk id="4" creationId="{E9ED1038-10A0-F6B4-4BCD-B7AED1BBABD4}"/>
          </ac:spMkLst>
        </pc:spChg>
      </pc:sldChg>
      <pc:sldChg chg="modSp add del mod">
        <pc:chgData name="Chriqui, Jamie F." userId="0f1cc612-76f2-4216-8cf7-ba3ceb125133" providerId="ADAL" clId="{49E56D17-AC43-4A2D-A33B-21C1740B764B}" dt="2022-09-20T05:25:11.833" v="57"/>
        <pc:sldMkLst>
          <pc:docMk/>
          <pc:sldMk cId="8998108" sldId="317"/>
        </pc:sldMkLst>
        <pc:spChg chg="mod">
          <ac:chgData name="Chriqui, Jamie F." userId="0f1cc612-76f2-4216-8cf7-ba3ceb125133" providerId="ADAL" clId="{49E56D17-AC43-4A2D-A33B-21C1740B764B}" dt="2022-09-20T05:24:50.606" v="56"/>
          <ac:spMkLst>
            <pc:docMk/>
            <pc:sldMk cId="8998108" sldId="317"/>
            <ac:spMk id="2" creationId="{60AAE911-DAD3-4D7E-9927-35C03FAC8EBA}"/>
          </ac:spMkLst>
        </pc:spChg>
      </pc:sldChg>
      <pc:sldChg chg="add del">
        <pc:chgData name="Chriqui, Jamie F." userId="0f1cc612-76f2-4216-8cf7-ba3ceb125133" providerId="ADAL" clId="{49E56D17-AC43-4A2D-A33B-21C1740B764B}" dt="2022-09-20T05:25:11.833" v="57"/>
        <pc:sldMkLst>
          <pc:docMk/>
          <pc:sldMk cId="4134602712" sldId="318"/>
        </pc:sldMkLst>
      </pc:sldChg>
      <pc:sldChg chg="add del">
        <pc:chgData name="Chriqui, Jamie F." userId="0f1cc612-76f2-4216-8cf7-ba3ceb125133" providerId="ADAL" clId="{49E56D17-AC43-4A2D-A33B-21C1740B764B}" dt="2022-09-20T05:25:11.833" v="57"/>
        <pc:sldMkLst>
          <pc:docMk/>
          <pc:sldMk cId="3234207465" sldId="319"/>
        </pc:sldMkLst>
      </pc:sldChg>
      <pc:sldChg chg="add del">
        <pc:chgData name="Chriqui, Jamie F." userId="0f1cc612-76f2-4216-8cf7-ba3ceb125133" providerId="ADAL" clId="{49E56D17-AC43-4A2D-A33B-21C1740B764B}" dt="2022-09-20T05:25:11.833" v="57"/>
        <pc:sldMkLst>
          <pc:docMk/>
          <pc:sldMk cId="2123685239" sldId="321"/>
        </pc:sldMkLst>
      </pc:sldChg>
      <pc:sldChg chg="modSp add del mod">
        <pc:chgData name="Chriqui, Jamie F." userId="0f1cc612-76f2-4216-8cf7-ba3ceb125133" providerId="ADAL" clId="{49E56D17-AC43-4A2D-A33B-21C1740B764B}" dt="2022-09-20T05:25:11.833" v="57"/>
        <pc:sldMkLst>
          <pc:docMk/>
          <pc:sldMk cId="327665895" sldId="322"/>
        </pc:sldMkLst>
        <pc:spChg chg="mod">
          <ac:chgData name="Chriqui, Jamie F." userId="0f1cc612-76f2-4216-8cf7-ba3ceb125133" providerId="ADAL" clId="{49E56D17-AC43-4A2D-A33B-21C1740B764B}" dt="2022-09-20T05:24:50.606" v="56"/>
          <ac:spMkLst>
            <pc:docMk/>
            <pc:sldMk cId="327665895" sldId="322"/>
            <ac:spMk id="2" creationId="{00000000-0000-0000-0000-000000000000}"/>
          </ac:spMkLst>
        </pc:spChg>
      </pc:sldChg>
      <pc:sldChg chg="add del">
        <pc:chgData name="Chriqui, Jamie F." userId="0f1cc612-76f2-4216-8cf7-ba3ceb125133" providerId="ADAL" clId="{49E56D17-AC43-4A2D-A33B-21C1740B764B}" dt="2022-09-20T05:25:11.833" v="57"/>
        <pc:sldMkLst>
          <pc:docMk/>
          <pc:sldMk cId="648734594" sldId="323"/>
        </pc:sldMkLst>
      </pc:sldChg>
      <pc:sldChg chg="modSp add del mod">
        <pc:chgData name="Chriqui, Jamie F." userId="0f1cc612-76f2-4216-8cf7-ba3ceb125133" providerId="ADAL" clId="{49E56D17-AC43-4A2D-A33B-21C1740B764B}" dt="2022-09-20T05:27:21.737" v="94" actId="47"/>
        <pc:sldMkLst>
          <pc:docMk/>
          <pc:sldMk cId="1567988312" sldId="331"/>
        </pc:sldMkLst>
        <pc:spChg chg="mod">
          <ac:chgData name="Chriqui, Jamie F." userId="0f1cc612-76f2-4216-8cf7-ba3ceb125133" providerId="ADAL" clId="{49E56D17-AC43-4A2D-A33B-21C1740B764B}" dt="2022-09-20T05:24:50.606" v="56"/>
          <ac:spMkLst>
            <pc:docMk/>
            <pc:sldMk cId="1567988312" sldId="331"/>
            <ac:spMk id="2" creationId="{3C16DF12-CC73-45EA-BEC2-A5B8D08868F0}"/>
          </ac:spMkLst>
        </pc:spChg>
      </pc:sldChg>
      <pc:sldChg chg="add del">
        <pc:chgData name="Chriqui, Jamie F." userId="0f1cc612-76f2-4216-8cf7-ba3ceb125133" providerId="ADAL" clId="{49E56D17-AC43-4A2D-A33B-21C1740B764B}" dt="2022-09-20T05:27:21.737" v="94" actId="47"/>
        <pc:sldMkLst>
          <pc:docMk/>
          <pc:sldMk cId="3796782995" sldId="332"/>
        </pc:sldMkLst>
      </pc:sldChg>
      <pc:sldChg chg="ord">
        <pc:chgData name="Chriqui, Jamie F." userId="0f1cc612-76f2-4216-8cf7-ba3ceb125133" providerId="ADAL" clId="{49E56D17-AC43-4A2D-A33B-21C1740B764B}" dt="2022-09-20T05:31:05.773" v="151"/>
        <pc:sldMkLst>
          <pc:docMk/>
          <pc:sldMk cId="716876068" sldId="345"/>
        </pc:sldMkLst>
      </pc:sldChg>
      <pc:sldChg chg="del">
        <pc:chgData name="Chriqui, Jamie F." userId="0f1cc612-76f2-4216-8cf7-ba3ceb125133" providerId="ADAL" clId="{49E56D17-AC43-4A2D-A33B-21C1740B764B}" dt="2022-09-20T05:21:56.663" v="1" actId="47"/>
        <pc:sldMkLst>
          <pc:docMk/>
          <pc:sldMk cId="1655494119" sldId="355"/>
        </pc:sldMkLst>
      </pc:sldChg>
      <pc:sldChg chg="del">
        <pc:chgData name="Chriqui, Jamie F." userId="0f1cc612-76f2-4216-8cf7-ba3ceb125133" providerId="ADAL" clId="{49E56D17-AC43-4A2D-A33B-21C1740B764B}" dt="2022-09-20T05:22:33.585" v="2" actId="47"/>
        <pc:sldMkLst>
          <pc:docMk/>
          <pc:sldMk cId="1581436522" sldId="357"/>
        </pc:sldMkLst>
      </pc:sldChg>
      <pc:sldChg chg="del">
        <pc:chgData name="Chriqui, Jamie F." userId="0f1cc612-76f2-4216-8cf7-ba3ceb125133" providerId="ADAL" clId="{49E56D17-AC43-4A2D-A33B-21C1740B764B}" dt="2022-09-20T05:22:35.984" v="3" actId="47"/>
        <pc:sldMkLst>
          <pc:docMk/>
          <pc:sldMk cId="2754163573" sldId="358"/>
        </pc:sldMkLst>
      </pc:sldChg>
      <pc:sldChg chg="del">
        <pc:chgData name="Chriqui, Jamie F." userId="0f1cc612-76f2-4216-8cf7-ba3ceb125133" providerId="ADAL" clId="{49E56D17-AC43-4A2D-A33B-21C1740B764B}" dt="2022-09-20T05:22:37.191" v="4" actId="47"/>
        <pc:sldMkLst>
          <pc:docMk/>
          <pc:sldMk cId="2076664517" sldId="360"/>
        </pc:sldMkLst>
      </pc:sldChg>
      <pc:sldChg chg="del">
        <pc:chgData name="Chriqui, Jamie F." userId="0f1cc612-76f2-4216-8cf7-ba3ceb125133" providerId="ADAL" clId="{49E56D17-AC43-4A2D-A33B-21C1740B764B}" dt="2022-09-20T05:22:38.594" v="5" actId="47"/>
        <pc:sldMkLst>
          <pc:docMk/>
          <pc:sldMk cId="536606065" sldId="362"/>
        </pc:sldMkLst>
      </pc:sldChg>
      <pc:sldChg chg="del">
        <pc:chgData name="Chriqui, Jamie F." userId="0f1cc612-76f2-4216-8cf7-ba3ceb125133" providerId="ADAL" clId="{49E56D17-AC43-4A2D-A33B-21C1740B764B}" dt="2022-09-20T05:22:41.715" v="8" actId="47"/>
        <pc:sldMkLst>
          <pc:docMk/>
          <pc:sldMk cId="21207971" sldId="363"/>
        </pc:sldMkLst>
      </pc:sldChg>
      <pc:sldChg chg="del">
        <pc:chgData name="Chriqui, Jamie F." userId="0f1cc612-76f2-4216-8cf7-ba3ceb125133" providerId="ADAL" clId="{49E56D17-AC43-4A2D-A33B-21C1740B764B}" dt="2022-09-20T05:22:39.775" v="6" actId="47"/>
        <pc:sldMkLst>
          <pc:docMk/>
          <pc:sldMk cId="358804573" sldId="364"/>
        </pc:sldMkLst>
      </pc:sldChg>
      <pc:sldChg chg="del">
        <pc:chgData name="Chriqui, Jamie F." userId="0f1cc612-76f2-4216-8cf7-ba3ceb125133" providerId="ADAL" clId="{49E56D17-AC43-4A2D-A33B-21C1740B764B}" dt="2022-09-20T05:28:07.600" v="97" actId="47"/>
        <pc:sldMkLst>
          <pc:docMk/>
          <pc:sldMk cId="3220663906" sldId="365"/>
        </pc:sldMkLst>
      </pc:sldChg>
      <pc:sldChg chg="del">
        <pc:chgData name="Chriqui, Jamie F." userId="0f1cc612-76f2-4216-8cf7-ba3ceb125133" providerId="ADAL" clId="{49E56D17-AC43-4A2D-A33B-21C1740B764B}" dt="2022-09-20T05:22:43.436" v="9" actId="47"/>
        <pc:sldMkLst>
          <pc:docMk/>
          <pc:sldMk cId="3892215641" sldId="368"/>
        </pc:sldMkLst>
      </pc:sldChg>
      <pc:sldChg chg="del">
        <pc:chgData name="Chriqui, Jamie F." userId="0f1cc612-76f2-4216-8cf7-ba3ceb125133" providerId="ADAL" clId="{49E56D17-AC43-4A2D-A33B-21C1740B764B}" dt="2022-09-20T05:28:07.600" v="97" actId="47"/>
        <pc:sldMkLst>
          <pc:docMk/>
          <pc:sldMk cId="3937354106" sldId="369"/>
        </pc:sldMkLst>
      </pc:sldChg>
      <pc:sldChg chg="del">
        <pc:chgData name="Chriqui, Jamie F." userId="0f1cc612-76f2-4216-8cf7-ba3ceb125133" providerId="ADAL" clId="{49E56D17-AC43-4A2D-A33B-21C1740B764B}" dt="2022-09-20T05:28:07.600" v="97" actId="47"/>
        <pc:sldMkLst>
          <pc:docMk/>
          <pc:sldMk cId="1760671383" sldId="370"/>
        </pc:sldMkLst>
      </pc:sldChg>
      <pc:sldChg chg="del">
        <pc:chgData name="Chriqui, Jamie F." userId="0f1cc612-76f2-4216-8cf7-ba3ceb125133" providerId="ADAL" clId="{49E56D17-AC43-4A2D-A33B-21C1740B764B}" dt="2022-09-20T05:22:40.779" v="7" actId="47"/>
        <pc:sldMkLst>
          <pc:docMk/>
          <pc:sldMk cId="4122718583" sldId="371"/>
        </pc:sldMkLst>
      </pc:sldChg>
      <pc:sldChg chg="modSp mod">
        <pc:chgData name="Chriqui, Jamie F." userId="0f1cc612-76f2-4216-8cf7-ba3ceb125133" providerId="ADAL" clId="{49E56D17-AC43-4A2D-A33B-21C1740B764B}" dt="2022-09-20T05:21:47.112" v="0" actId="6549"/>
        <pc:sldMkLst>
          <pc:docMk/>
          <pc:sldMk cId="3063472084" sldId="372"/>
        </pc:sldMkLst>
        <pc:spChg chg="mod">
          <ac:chgData name="Chriqui, Jamie F." userId="0f1cc612-76f2-4216-8cf7-ba3ceb125133" providerId="ADAL" clId="{49E56D17-AC43-4A2D-A33B-21C1740B764B}" dt="2022-09-20T05:21:47.112" v="0" actId="6549"/>
          <ac:spMkLst>
            <pc:docMk/>
            <pc:sldMk cId="3063472084" sldId="372"/>
            <ac:spMk id="2" creationId="{9E4F6046-167C-458B-B252-52EAD1BAFA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Code Reform (Any)*</c:v>
                </c:pt>
                <c:pt idx="1">
                  <c:v>TOD Zoning*</c:v>
                </c:pt>
                <c:pt idx="2">
                  <c:v>Form-based Code*</c:v>
                </c:pt>
              </c:strCache>
            </c:strRef>
          </c:cat>
          <c:val>
            <c:numRef>
              <c:f>Sheet1!$B$2:$B$4</c:f>
              <c:numCache>
                <c:formatCode>0%</c:formatCode>
                <c:ptCount val="3"/>
                <c:pt idx="0">
                  <c:v>0.17358899999999999</c:v>
                </c:pt>
                <c:pt idx="1">
                  <c:v>8.3900000000000002E-2</c:v>
                </c:pt>
                <c:pt idx="2">
                  <c:v>5.0279999999999998E-2</c:v>
                </c:pt>
              </c:numCache>
            </c:numRef>
          </c:val>
          <c:extLst>
            <c:ext xmlns:c16="http://schemas.microsoft.com/office/drawing/2014/chart" uri="{C3380CC4-5D6E-409C-BE32-E72D297353CC}">
              <c16:uniqueId val="{00000000-ECEB-4EAB-A06E-C02370103EFA}"/>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Code Reform (Any)*</c:v>
                </c:pt>
                <c:pt idx="1">
                  <c:v>TOD Zoning*</c:v>
                </c:pt>
                <c:pt idx="2">
                  <c:v>Form-based Code*</c:v>
                </c:pt>
              </c:strCache>
            </c:strRef>
          </c:cat>
          <c:val>
            <c:numRef>
              <c:f>Sheet1!$C$2:$C$4</c:f>
              <c:numCache>
                <c:formatCode>0%</c:formatCode>
                <c:ptCount val="3"/>
                <c:pt idx="0">
                  <c:v>0.25969999999999999</c:v>
                </c:pt>
                <c:pt idx="1">
                  <c:v>0.13070000000000001</c:v>
                </c:pt>
                <c:pt idx="2">
                  <c:v>8.3070000000000005E-2</c:v>
                </c:pt>
              </c:numCache>
            </c:numRef>
          </c:val>
          <c:extLst>
            <c:ext xmlns:c16="http://schemas.microsoft.com/office/drawing/2014/chart" uri="{C3380CC4-5D6E-409C-BE32-E72D297353CC}">
              <c16:uniqueId val="{00000001-ECEB-4EAB-A06E-C02370103EFA}"/>
            </c:ext>
          </c:extLst>
        </c:ser>
        <c:dLbls>
          <c:dLblPos val="outEnd"/>
          <c:showLegendKey val="0"/>
          <c:showVal val="1"/>
          <c:showCatName val="0"/>
          <c:showSerName val="0"/>
          <c:showPercent val="0"/>
          <c:showBubbleSize val="0"/>
        </c:dLbls>
        <c:gapWidth val="219"/>
        <c:overlap val="-27"/>
        <c:axId val="927095696"/>
        <c:axId val="927098320"/>
      </c:barChart>
      <c:catAx>
        <c:axId val="9270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098320"/>
        <c:crosses val="autoZero"/>
        <c:auto val="1"/>
        <c:lblAlgn val="ctr"/>
        <c:lblOffset val="100"/>
        <c:noMultiLvlLbl val="0"/>
      </c:catAx>
      <c:valAx>
        <c:axId val="927098320"/>
        <c:scaling>
          <c:orientation val="minMax"/>
        </c:scaling>
        <c:delete val="1"/>
        <c:axPos val="l"/>
        <c:numFmt formatCode="0%" sourceLinked="1"/>
        <c:majorTickMark val="none"/>
        <c:minorTickMark val="none"/>
        <c:tickLblPos val="nextTo"/>
        <c:crossAx val="927095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615554634618037E-2"/>
          <c:y val="0.10149036149778126"/>
          <c:w val="0.90986597161465932"/>
          <c:h val="0.75693681101679378"/>
        </c:manualLayout>
      </c:layout>
      <c:barChart>
        <c:barDir val="bar"/>
        <c:grouping val="clustered"/>
        <c:varyColors val="0"/>
        <c:ser>
          <c:idx val="0"/>
          <c:order val="0"/>
          <c:tx>
            <c:strRef>
              <c:f>Sheet1!$B$1</c:f>
              <c:strCache>
                <c:ptCount val="1"/>
                <c:pt idx="0">
                  <c:v>Without policy (no county population exposure)</c:v>
                </c:pt>
              </c:strCache>
            </c:strRef>
          </c:tx>
          <c:spPr>
            <a:solidFill>
              <a:schemeClr val="accent3">
                <a:shade val="76000"/>
              </a:schemeClr>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Sheet1!$B$2:$B$9</c:f>
              <c:numCache>
                <c:formatCode>0.00%</c:formatCode>
                <c:ptCount val="8"/>
                <c:pt idx="0">
                  <c:v>0.28939999999999999</c:v>
                </c:pt>
                <c:pt idx="1">
                  <c:v>0.29580000000000001</c:v>
                </c:pt>
                <c:pt idx="2">
                  <c:v>0.29260000000000003</c:v>
                </c:pt>
                <c:pt idx="3">
                  <c:v>0.29849999999999999</c:v>
                </c:pt>
                <c:pt idx="4">
                  <c:v>0.30280000000000001</c:v>
                </c:pt>
                <c:pt idx="5">
                  <c:v>0.30449999999999999</c:v>
                </c:pt>
                <c:pt idx="6">
                  <c:v>0.30759999999999998</c:v>
                </c:pt>
                <c:pt idx="7">
                  <c:v>0.30809999999999998</c:v>
                </c:pt>
              </c:numCache>
            </c:numRef>
          </c:val>
          <c:extLst>
            <c:ext xmlns:c16="http://schemas.microsoft.com/office/drawing/2014/chart" uri="{C3380CC4-5D6E-409C-BE32-E72D297353CC}">
              <c16:uniqueId val="{00000000-7E94-4B23-BEEF-AE1C8A8B4A1F}"/>
            </c:ext>
          </c:extLst>
        </c:ser>
        <c:ser>
          <c:idx val="1"/>
          <c:order val="1"/>
          <c:tx>
            <c:strRef>
              <c:f>Sheet1!$C$1</c:f>
              <c:strCache>
                <c:ptCount val="1"/>
                <c:pt idx="0">
                  <c:v>With policy (100% county population exposure)</c:v>
                </c:pt>
              </c:strCache>
            </c:strRef>
          </c:tx>
          <c:spPr>
            <a:solidFill>
              <a:schemeClr val="tx2"/>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Sheet1!$C$2:$C$9</c:f>
              <c:numCache>
                <c:formatCode>0.00%</c:formatCode>
                <c:ptCount val="8"/>
                <c:pt idx="0">
                  <c:v>0.26650000000000001</c:v>
                </c:pt>
                <c:pt idx="1">
                  <c:v>0.26600000000000001</c:v>
                </c:pt>
                <c:pt idx="2">
                  <c:v>0.26840000000000003</c:v>
                </c:pt>
                <c:pt idx="3">
                  <c:v>0.2626</c:v>
                </c:pt>
                <c:pt idx="4">
                  <c:v>0.26979999999999998</c:v>
                </c:pt>
                <c:pt idx="5">
                  <c:v>0.2727</c:v>
                </c:pt>
                <c:pt idx="6">
                  <c:v>0.27660000000000001</c:v>
                </c:pt>
                <c:pt idx="7">
                  <c:v>0.27639999999999998</c:v>
                </c:pt>
              </c:numCache>
            </c:numRef>
          </c:val>
          <c:extLst>
            <c:ext xmlns:c16="http://schemas.microsoft.com/office/drawing/2014/chart" uri="{C3380CC4-5D6E-409C-BE32-E72D297353CC}">
              <c16:uniqueId val="{00000001-7E94-4B23-BEEF-AE1C8A8B4A1F}"/>
            </c:ext>
          </c:extLst>
        </c:ser>
        <c:dLbls>
          <c:showLegendKey val="0"/>
          <c:showVal val="0"/>
          <c:showCatName val="0"/>
          <c:showSerName val="0"/>
          <c:showPercent val="0"/>
          <c:showBubbleSize val="0"/>
        </c:dLbls>
        <c:gapWidth val="219"/>
        <c:axId val="880075584"/>
        <c:axId val="1337466544"/>
      </c:barChart>
      <c:catAx>
        <c:axId val="8800755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7466544"/>
        <c:crosses val="autoZero"/>
        <c:auto val="0"/>
        <c:lblAlgn val="ctr"/>
        <c:lblOffset val="200"/>
        <c:noMultiLvlLbl val="0"/>
      </c:catAx>
      <c:valAx>
        <c:axId val="1337466544"/>
        <c:scaling>
          <c:orientation val="minMax"/>
          <c:max val="0.4"/>
          <c:min val="0"/>
        </c:scaling>
        <c:delete val="0"/>
        <c:axPos val="b"/>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0075584"/>
        <c:crosses val="autoZero"/>
        <c:crossBetween val="between"/>
      </c:valAx>
      <c:spPr>
        <a:noFill/>
        <a:ln>
          <a:noFill/>
        </a:ln>
        <a:effectLst/>
      </c:spPr>
    </c:plotArea>
    <c:legend>
      <c:legendPos val="t"/>
      <c:layout>
        <c:manualLayout>
          <c:xMode val="edge"/>
          <c:yMode val="edge"/>
          <c:x val="5.0000000000000024E-2"/>
          <c:y val="0"/>
          <c:w val="0.89573931598244871"/>
          <c:h val="0.102948339512311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Large</c:v>
                </c:pt>
                <c:pt idx="1">
                  <c:v>Mid-size</c:v>
                </c:pt>
                <c:pt idx="2">
                  <c:v>Small</c:v>
                </c:pt>
                <c:pt idx="4">
                  <c:v>South</c:v>
                </c:pt>
                <c:pt idx="5">
                  <c:v>West</c:v>
                </c:pt>
                <c:pt idx="6">
                  <c:v>Midwest</c:v>
                </c:pt>
                <c:pt idx="7">
                  <c:v>Northeast</c:v>
                </c:pt>
              </c:strCache>
            </c:strRef>
          </c:cat>
          <c:val>
            <c:numRef>
              <c:f>Sheet1!$B$2:$B$9</c:f>
              <c:numCache>
                <c:formatCode>0%</c:formatCode>
                <c:ptCount val="8"/>
                <c:pt idx="0">
                  <c:v>0.31690000000000002</c:v>
                </c:pt>
                <c:pt idx="1">
                  <c:v>0.1898</c:v>
                </c:pt>
                <c:pt idx="2">
                  <c:v>0.12189999999999999</c:v>
                </c:pt>
                <c:pt idx="4">
                  <c:v>0.3488</c:v>
                </c:pt>
                <c:pt idx="5">
                  <c:v>0.2268</c:v>
                </c:pt>
                <c:pt idx="6">
                  <c:v>0.15590000000000001</c:v>
                </c:pt>
                <c:pt idx="7">
                  <c:v>0.14058999999999999</c:v>
                </c:pt>
              </c:numCache>
            </c:numRef>
          </c:val>
          <c:extLst>
            <c:ext xmlns:c16="http://schemas.microsoft.com/office/drawing/2014/chart" uri="{C3380CC4-5D6E-409C-BE32-E72D297353CC}">
              <c16:uniqueId val="{00000000-90A1-4EE3-9A5D-7B4D29754584}"/>
            </c:ext>
          </c:extLst>
        </c:ser>
        <c:dLbls>
          <c:dLblPos val="outEnd"/>
          <c:showLegendKey val="0"/>
          <c:showVal val="1"/>
          <c:showCatName val="0"/>
          <c:showSerName val="0"/>
          <c:showPercent val="0"/>
          <c:showBubbleSize val="0"/>
        </c:dLbls>
        <c:gapWidth val="219"/>
        <c:overlap val="-27"/>
        <c:axId val="932776312"/>
        <c:axId val="932775984"/>
      </c:barChart>
      <c:catAx>
        <c:axId val="93277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32775984"/>
        <c:crosses val="autoZero"/>
        <c:auto val="1"/>
        <c:lblAlgn val="ctr"/>
        <c:lblOffset val="100"/>
        <c:noMultiLvlLbl val="0"/>
      </c:catAx>
      <c:valAx>
        <c:axId val="932775984"/>
        <c:scaling>
          <c:orientation val="minMax"/>
        </c:scaling>
        <c:delete val="1"/>
        <c:axPos val="l"/>
        <c:numFmt formatCode="0%" sourceLinked="1"/>
        <c:majorTickMark val="none"/>
        <c:minorTickMark val="none"/>
        <c:tickLblPos val="nextTo"/>
        <c:crossAx val="932776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Large</c:v>
                </c:pt>
                <c:pt idx="1">
                  <c:v>Mid-size</c:v>
                </c:pt>
                <c:pt idx="2">
                  <c:v>Small</c:v>
                </c:pt>
                <c:pt idx="4">
                  <c:v>South</c:v>
                </c:pt>
                <c:pt idx="5">
                  <c:v>West</c:v>
                </c:pt>
                <c:pt idx="6">
                  <c:v>Midwest</c:v>
                </c:pt>
                <c:pt idx="7">
                  <c:v>Northeast</c:v>
                </c:pt>
              </c:strCache>
            </c:strRef>
          </c:cat>
          <c:val>
            <c:numRef>
              <c:f>Sheet1!$B$2:$B$9</c:f>
              <c:numCache>
                <c:formatCode>0%</c:formatCode>
                <c:ptCount val="8"/>
                <c:pt idx="0">
                  <c:v>0.156</c:v>
                </c:pt>
                <c:pt idx="1">
                  <c:v>8.8999999999999996E-2</c:v>
                </c:pt>
                <c:pt idx="2">
                  <c:v>5.2999999999999999E-2</c:v>
                </c:pt>
                <c:pt idx="4">
                  <c:v>0.1575</c:v>
                </c:pt>
                <c:pt idx="5">
                  <c:v>0.1449</c:v>
                </c:pt>
                <c:pt idx="6">
                  <c:v>5.0299999999999997E-2</c:v>
                </c:pt>
                <c:pt idx="7">
                  <c:v>7.2499999999999995E-2</c:v>
                </c:pt>
              </c:numCache>
            </c:numRef>
          </c:val>
          <c:extLst>
            <c:ext xmlns:c16="http://schemas.microsoft.com/office/drawing/2014/chart" uri="{C3380CC4-5D6E-409C-BE32-E72D297353CC}">
              <c16:uniqueId val="{00000000-90A1-4EE3-9A5D-7B4D29754584}"/>
            </c:ext>
          </c:extLst>
        </c:ser>
        <c:dLbls>
          <c:dLblPos val="outEnd"/>
          <c:showLegendKey val="0"/>
          <c:showVal val="1"/>
          <c:showCatName val="0"/>
          <c:showSerName val="0"/>
          <c:showPercent val="0"/>
          <c:showBubbleSize val="0"/>
        </c:dLbls>
        <c:gapWidth val="219"/>
        <c:overlap val="-27"/>
        <c:axId val="932776312"/>
        <c:axId val="932775984"/>
      </c:barChart>
      <c:catAx>
        <c:axId val="93277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32775984"/>
        <c:crosses val="autoZero"/>
        <c:auto val="1"/>
        <c:lblAlgn val="ctr"/>
        <c:lblOffset val="100"/>
        <c:noMultiLvlLbl val="0"/>
      </c:catAx>
      <c:valAx>
        <c:axId val="932775984"/>
        <c:scaling>
          <c:orientation val="minMax"/>
        </c:scaling>
        <c:delete val="1"/>
        <c:axPos val="l"/>
        <c:numFmt formatCode="0%" sourceLinked="1"/>
        <c:majorTickMark val="none"/>
        <c:minorTickMark val="none"/>
        <c:tickLblPos val="nextTo"/>
        <c:crossAx val="932776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Sidewalks***</c:v>
                </c:pt>
                <c:pt idx="3">
                  <c:v>Mixed 
use***</c:v>
                </c:pt>
                <c:pt idx="4">
                  <c:v>Bike/ped 
trails***</c:v>
                </c:pt>
                <c:pt idx="5">
                  <c:v>Bike/ped connectivity***</c:v>
                </c:pt>
                <c:pt idx="6">
                  <c:v>Bike
parking***</c:v>
                </c:pt>
                <c:pt idx="7">
                  <c:v>Street connectivity</c:v>
                </c:pt>
                <c:pt idx="8">
                  <c:v>Crosswalks</c:v>
                </c:pt>
                <c:pt idx="9">
                  <c:v>Bike lanes***</c:v>
                </c:pt>
              </c:strCache>
            </c:strRef>
          </c:cat>
          <c:val>
            <c:numRef>
              <c:f>Sheet1!$B$2:$B$11</c:f>
              <c:numCache>
                <c:formatCode>0%</c:formatCode>
                <c:ptCount val="10"/>
                <c:pt idx="0">
                  <c:v>0.95189999999999997</c:v>
                </c:pt>
                <c:pt idx="1">
                  <c:v>0.95009999999999994</c:v>
                </c:pt>
                <c:pt idx="2">
                  <c:v>0.82469999999999999</c:v>
                </c:pt>
                <c:pt idx="3">
                  <c:v>0.72540000000000004</c:v>
                </c:pt>
                <c:pt idx="4">
                  <c:v>0.61470000000000002</c:v>
                </c:pt>
                <c:pt idx="5">
                  <c:v>0.41149999999999998</c:v>
                </c:pt>
                <c:pt idx="6">
                  <c:v>0.40660000000000002</c:v>
                </c:pt>
                <c:pt idx="7">
                  <c:v>0.34539999999999998</c:v>
                </c:pt>
                <c:pt idx="8">
                  <c:v>0.25009999999999999</c:v>
                </c:pt>
                <c:pt idx="9">
                  <c:v>0.1237</c:v>
                </c:pt>
              </c:numCache>
            </c:numRef>
          </c:val>
          <c:extLst>
            <c:ext xmlns:c16="http://schemas.microsoft.com/office/drawing/2014/chart" uri="{C3380CC4-5D6E-409C-BE32-E72D297353CC}">
              <c16:uniqueId val="{00000000-EE92-4996-AA92-BB46753E770D}"/>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Sidewalks***</c:v>
                </c:pt>
                <c:pt idx="3">
                  <c:v>Mixed 
use***</c:v>
                </c:pt>
                <c:pt idx="4">
                  <c:v>Bike/ped 
trails***</c:v>
                </c:pt>
                <c:pt idx="5">
                  <c:v>Bike/ped connectivity***</c:v>
                </c:pt>
                <c:pt idx="6">
                  <c:v>Bike
parking***</c:v>
                </c:pt>
                <c:pt idx="7">
                  <c:v>Street connectivity</c:v>
                </c:pt>
                <c:pt idx="8">
                  <c:v>Crosswalks</c:v>
                </c:pt>
                <c:pt idx="9">
                  <c:v>Bike lanes***</c:v>
                </c:pt>
              </c:strCache>
            </c:strRef>
          </c:cat>
          <c:val>
            <c:numRef>
              <c:f>Sheet1!$C$2:$C$11</c:f>
              <c:numCache>
                <c:formatCode>0%</c:formatCode>
                <c:ptCount val="10"/>
                <c:pt idx="0">
                  <c:v>0.95840000000000003</c:v>
                </c:pt>
                <c:pt idx="1">
                  <c:v>0.95140000000000002</c:v>
                </c:pt>
                <c:pt idx="2">
                  <c:v>0.8508</c:v>
                </c:pt>
                <c:pt idx="3">
                  <c:v>0.84389999999999998</c:v>
                </c:pt>
                <c:pt idx="4">
                  <c:v>0.69699999999999995</c:v>
                </c:pt>
                <c:pt idx="5">
                  <c:v>0.57320000000000004</c:v>
                </c:pt>
                <c:pt idx="6">
                  <c:v>0.53480000000000005</c:v>
                </c:pt>
                <c:pt idx="7">
                  <c:v>0.34539999999999998</c:v>
                </c:pt>
                <c:pt idx="8">
                  <c:v>0.25269999999999998</c:v>
                </c:pt>
                <c:pt idx="9">
                  <c:v>0.22600000000000001</c:v>
                </c:pt>
              </c:numCache>
            </c:numRef>
          </c:val>
          <c:extLst>
            <c:ext xmlns:c16="http://schemas.microsoft.com/office/drawing/2014/chart" uri="{C3380CC4-5D6E-409C-BE32-E72D297353CC}">
              <c16:uniqueId val="{00000001-EE92-4996-AA92-BB46753E770D}"/>
            </c:ext>
          </c:extLst>
        </c:ser>
        <c:dLbls>
          <c:dLblPos val="outEnd"/>
          <c:showLegendKey val="0"/>
          <c:showVal val="1"/>
          <c:showCatName val="0"/>
          <c:showSerName val="0"/>
          <c:showPercent val="0"/>
          <c:showBubbleSize val="0"/>
        </c:dLbls>
        <c:gapWidth val="100"/>
        <c:axId val="924227936"/>
        <c:axId val="924228264"/>
      </c:barChart>
      <c:catAx>
        <c:axId val="92422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228264"/>
        <c:crosses val="autoZero"/>
        <c:auto val="1"/>
        <c:lblAlgn val="ctr"/>
        <c:lblOffset val="100"/>
        <c:noMultiLvlLbl val="0"/>
      </c:catAx>
      <c:valAx>
        <c:axId val="924228264"/>
        <c:scaling>
          <c:orientation val="minMax"/>
        </c:scaling>
        <c:delete val="1"/>
        <c:axPos val="l"/>
        <c:numFmt formatCode="0%" sourceLinked="1"/>
        <c:majorTickMark val="none"/>
        <c:minorTickMark val="none"/>
        <c:tickLblPos val="nextTo"/>
        <c:crossAx val="92422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Mixed use*</c:v>
                </c:pt>
                <c:pt idx="3">
                  <c:v>Sidewalks</c:v>
                </c:pt>
                <c:pt idx="4">
                  <c:v>Bike/ped trails*</c:v>
                </c:pt>
                <c:pt idx="5">
                  <c:v>Bike parking*</c:v>
                </c:pt>
                <c:pt idx="6">
                  <c:v>Bike/ped connectivity*</c:v>
                </c:pt>
                <c:pt idx="7">
                  <c:v>Street connectivity</c:v>
                </c:pt>
                <c:pt idx="8">
                  <c:v>Crosswalks</c:v>
                </c:pt>
                <c:pt idx="9">
                  <c:v>Bike lanes*</c:v>
                </c:pt>
              </c:strCache>
            </c:strRef>
          </c:cat>
          <c:val>
            <c:numRef>
              <c:f>Sheet1!$B$2:$B$11</c:f>
              <c:numCache>
                <c:formatCode>0%</c:formatCode>
                <c:ptCount val="10"/>
                <c:pt idx="0">
                  <c:v>0.99</c:v>
                </c:pt>
                <c:pt idx="1">
                  <c:v>0.98</c:v>
                </c:pt>
                <c:pt idx="2">
                  <c:v>0.85</c:v>
                </c:pt>
                <c:pt idx="3">
                  <c:v>0.92</c:v>
                </c:pt>
                <c:pt idx="4">
                  <c:v>0.75</c:v>
                </c:pt>
                <c:pt idx="5">
                  <c:v>0.56999999999999995</c:v>
                </c:pt>
                <c:pt idx="6">
                  <c:v>0.54</c:v>
                </c:pt>
                <c:pt idx="7">
                  <c:v>0.47</c:v>
                </c:pt>
                <c:pt idx="8">
                  <c:v>0.35</c:v>
                </c:pt>
                <c:pt idx="9">
                  <c:v>0.17</c:v>
                </c:pt>
              </c:numCache>
            </c:numRef>
          </c:val>
          <c:extLst>
            <c:ext xmlns:c16="http://schemas.microsoft.com/office/drawing/2014/chart" uri="{C3380CC4-5D6E-409C-BE32-E72D297353CC}">
              <c16:uniqueId val="{00000000-EE92-4996-AA92-BB46753E770D}"/>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Mixed use*</c:v>
                </c:pt>
                <c:pt idx="3">
                  <c:v>Sidewalks</c:v>
                </c:pt>
                <c:pt idx="4">
                  <c:v>Bike/ped trails*</c:v>
                </c:pt>
                <c:pt idx="5">
                  <c:v>Bike parking*</c:v>
                </c:pt>
                <c:pt idx="6">
                  <c:v>Bike/ped connectivity*</c:v>
                </c:pt>
                <c:pt idx="7">
                  <c:v>Street connectivity</c:v>
                </c:pt>
                <c:pt idx="8">
                  <c:v>Crosswalks</c:v>
                </c:pt>
                <c:pt idx="9">
                  <c:v>Bike lanes*</c:v>
                </c:pt>
              </c:strCache>
            </c:strRef>
          </c:cat>
          <c:val>
            <c:numRef>
              <c:f>Sheet1!$C$2:$C$11</c:f>
              <c:numCache>
                <c:formatCode>0%</c:formatCode>
                <c:ptCount val="10"/>
                <c:pt idx="0">
                  <c:v>0.98</c:v>
                </c:pt>
                <c:pt idx="1">
                  <c:v>0.97</c:v>
                </c:pt>
                <c:pt idx="2">
                  <c:v>0.93</c:v>
                </c:pt>
                <c:pt idx="3">
                  <c:v>0.92</c:v>
                </c:pt>
                <c:pt idx="4">
                  <c:v>0.83</c:v>
                </c:pt>
                <c:pt idx="5">
                  <c:v>0.72</c:v>
                </c:pt>
                <c:pt idx="6">
                  <c:v>0.71</c:v>
                </c:pt>
                <c:pt idx="7">
                  <c:v>0.47</c:v>
                </c:pt>
                <c:pt idx="8">
                  <c:v>0.38</c:v>
                </c:pt>
                <c:pt idx="9">
                  <c:v>0.3</c:v>
                </c:pt>
              </c:numCache>
            </c:numRef>
          </c:val>
          <c:extLst>
            <c:ext xmlns:c16="http://schemas.microsoft.com/office/drawing/2014/chart" uri="{C3380CC4-5D6E-409C-BE32-E72D297353CC}">
              <c16:uniqueId val="{00000001-EE92-4996-AA92-BB46753E770D}"/>
            </c:ext>
          </c:extLst>
        </c:ser>
        <c:dLbls>
          <c:dLblPos val="outEnd"/>
          <c:showLegendKey val="0"/>
          <c:showVal val="1"/>
          <c:showCatName val="0"/>
          <c:showSerName val="0"/>
          <c:showPercent val="0"/>
          <c:showBubbleSize val="0"/>
        </c:dLbls>
        <c:gapWidth val="100"/>
        <c:axId val="924227936"/>
        <c:axId val="924228264"/>
      </c:barChart>
      <c:catAx>
        <c:axId val="92422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228264"/>
        <c:crosses val="autoZero"/>
        <c:auto val="1"/>
        <c:lblAlgn val="ctr"/>
        <c:lblOffset val="100"/>
        <c:noMultiLvlLbl val="0"/>
      </c:catAx>
      <c:valAx>
        <c:axId val="924228264"/>
        <c:scaling>
          <c:orientation val="minMax"/>
        </c:scaling>
        <c:delete val="1"/>
        <c:axPos val="l"/>
        <c:numFmt formatCode="0%" sourceLinked="1"/>
        <c:majorTickMark val="none"/>
        <c:minorTickMark val="none"/>
        <c:tickLblPos val="nextTo"/>
        <c:crossAx val="92422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rgbClr val="0564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Sidewalks***</c:v>
                </c:pt>
                <c:pt idx="3">
                  <c:v>Mixed use***</c:v>
                </c:pt>
                <c:pt idx="4">
                  <c:v>Bike/ped trails***</c:v>
                </c:pt>
                <c:pt idx="5">
                  <c:v>Bike/ped connectivity***</c:v>
                </c:pt>
                <c:pt idx="6">
                  <c:v>Street connectivity***</c:v>
                </c:pt>
                <c:pt idx="7">
                  <c:v>Bike 
parking***</c:v>
                </c:pt>
                <c:pt idx="8">
                  <c:v>Crosswalks**</c:v>
                </c:pt>
                <c:pt idx="9">
                  <c:v>Bike 
lanes***</c:v>
                </c:pt>
              </c:strCache>
            </c:strRef>
          </c:cat>
          <c:val>
            <c:numRef>
              <c:f>Sheet1!$B$2:$B$11</c:f>
              <c:numCache>
                <c:formatCode>0%</c:formatCode>
                <c:ptCount val="10"/>
                <c:pt idx="0">
                  <c:v>0.94</c:v>
                </c:pt>
                <c:pt idx="1">
                  <c:v>0.93</c:v>
                </c:pt>
                <c:pt idx="2">
                  <c:v>0.78</c:v>
                </c:pt>
                <c:pt idx="3">
                  <c:v>0.66</c:v>
                </c:pt>
                <c:pt idx="4">
                  <c:v>0.55000000000000004</c:v>
                </c:pt>
                <c:pt idx="5">
                  <c:v>0.32</c:v>
                </c:pt>
                <c:pt idx="6">
                  <c:v>0.27</c:v>
                </c:pt>
                <c:pt idx="7">
                  <c:v>0.31</c:v>
                </c:pt>
                <c:pt idx="8">
                  <c:v>0.19</c:v>
                </c:pt>
                <c:pt idx="9">
                  <c:v>7.0000000000000007E-2</c:v>
                </c:pt>
              </c:numCache>
            </c:numRef>
          </c:val>
          <c:extLst>
            <c:ext xmlns:c16="http://schemas.microsoft.com/office/drawing/2014/chart" uri="{C3380CC4-5D6E-409C-BE32-E72D297353CC}">
              <c16:uniqueId val="{00000000-EE92-4996-AA92-BB46753E770D}"/>
            </c:ext>
          </c:extLst>
        </c:ser>
        <c:ser>
          <c:idx val="1"/>
          <c:order val="1"/>
          <c:tx>
            <c:strRef>
              <c:f>Sheet1!$C$1</c:f>
              <c:strCache>
                <c:ptCount val="1"/>
                <c:pt idx="0">
                  <c:v>2020</c:v>
                </c:pt>
              </c:strCache>
            </c:strRef>
          </c:tx>
          <c:spPr>
            <a:solidFill>
              <a:srgbClr val="6F3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Passive recreation***</c:v>
                </c:pt>
                <c:pt idx="1">
                  <c:v>Active recreation***</c:v>
                </c:pt>
                <c:pt idx="2">
                  <c:v>Sidewalks***</c:v>
                </c:pt>
                <c:pt idx="3">
                  <c:v>Mixed use***</c:v>
                </c:pt>
                <c:pt idx="4">
                  <c:v>Bike/ped trails***</c:v>
                </c:pt>
                <c:pt idx="5">
                  <c:v>Bike/ped connectivity***</c:v>
                </c:pt>
                <c:pt idx="6">
                  <c:v>Street connectivity***</c:v>
                </c:pt>
                <c:pt idx="7">
                  <c:v>Bike 
parking***</c:v>
                </c:pt>
                <c:pt idx="8">
                  <c:v>Crosswalks**</c:v>
                </c:pt>
                <c:pt idx="9">
                  <c:v>Bike 
lanes***</c:v>
                </c:pt>
              </c:strCache>
            </c:strRef>
          </c:cat>
          <c:val>
            <c:numRef>
              <c:f>Sheet1!$C$2:$C$11</c:f>
              <c:numCache>
                <c:formatCode>0%</c:formatCode>
                <c:ptCount val="10"/>
                <c:pt idx="0">
                  <c:v>0.95</c:v>
                </c:pt>
                <c:pt idx="1">
                  <c:v>0.95</c:v>
                </c:pt>
                <c:pt idx="2">
                  <c:v>0.9</c:v>
                </c:pt>
                <c:pt idx="3">
                  <c:v>0.79</c:v>
                </c:pt>
                <c:pt idx="4">
                  <c:v>0.71</c:v>
                </c:pt>
                <c:pt idx="5">
                  <c:v>0.69</c:v>
                </c:pt>
                <c:pt idx="6">
                  <c:v>0.62</c:v>
                </c:pt>
                <c:pt idx="7">
                  <c:v>0.43</c:v>
                </c:pt>
                <c:pt idx="8">
                  <c:v>0.22</c:v>
                </c:pt>
                <c:pt idx="9">
                  <c:v>0.22</c:v>
                </c:pt>
              </c:numCache>
            </c:numRef>
          </c:val>
          <c:extLst>
            <c:ext xmlns:c16="http://schemas.microsoft.com/office/drawing/2014/chart" uri="{C3380CC4-5D6E-409C-BE32-E72D297353CC}">
              <c16:uniqueId val="{00000001-EE92-4996-AA92-BB46753E770D}"/>
            </c:ext>
          </c:extLst>
        </c:ser>
        <c:dLbls>
          <c:dLblPos val="outEnd"/>
          <c:showLegendKey val="0"/>
          <c:showVal val="1"/>
          <c:showCatName val="0"/>
          <c:showSerName val="0"/>
          <c:showPercent val="0"/>
          <c:showBubbleSize val="0"/>
        </c:dLbls>
        <c:gapWidth val="100"/>
        <c:axId val="924227936"/>
        <c:axId val="924228264"/>
      </c:barChart>
      <c:catAx>
        <c:axId val="92422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228264"/>
        <c:crosses val="autoZero"/>
        <c:auto val="1"/>
        <c:lblAlgn val="ctr"/>
        <c:lblOffset val="100"/>
        <c:noMultiLvlLbl val="0"/>
      </c:catAx>
      <c:valAx>
        <c:axId val="924228264"/>
        <c:scaling>
          <c:orientation val="minMax"/>
        </c:scaling>
        <c:delete val="1"/>
        <c:axPos val="l"/>
        <c:numFmt formatCode="0%" sourceLinked="1"/>
        <c:majorTickMark val="none"/>
        <c:minorTickMark val="none"/>
        <c:tickLblPos val="nextTo"/>
        <c:crossAx val="92422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615509866822219E-2"/>
          <c:y val="0.1014904452378422"/>
          <c:w val="0.90986597161465932"/>
          <c:h val="0.75693681101679378"/>
        </c:manualLayout>
      </c:layout>
      <c:barChart>
        <c:barDir val="bar"/>
        <c:grouping val="clustered"/>
        <c:varyColors val="0"/>
        <c:ser>
          <c:idx val="0"/>
          <c:order val="0"/>
          <c:tx>
            <c:strRef>
              <c:f>Sheet1!$B$1</c:f>
              <c:strCache>
                <c:ptCount val="1"/>
                <c:pt idx="0">
                  <c:v>Without policy (no county population exposure)</c:v>
                </c:pt>
              </c:strCache>
            </c:strRef>
          </c:tx>
          <c:spPr>
            <a:solidFill>
              <a:schemeClr val="accent3">
                <a:shade val="76000"/>
              </a:schemeClr>
            </a:solidFill>
            <a:ln>
              <a:noFill/>
            </a:ln>
            <a:effectLst/>
          </c:spPr>
          <c:invertIfNegative val="0"/>
          <c:cat>
            <c:strRef>
              <c:f>Sheet1!$A$2:$A$10</c:f>
              <c:strCache>
                <c:ptCount val="9"/>
                <c:pt idx="0">
                  <c:v>Code Reform Zoning*</c:v>
                </c:pt>
                <c:pt idx="1">
                  <c:v>Bike-Pedestrian Connectivity*</c:v>
                </c:pt>
                <c:pt idx="2">
                  <c:v>Street Connectivity*</c:v>
                </c:pt>
                <c:pt idx="3">
                  <c:v>Bike Lanes*</c:v>
                </c:pt>
                <c:pt idx="4">
                  <c:v>Bike Parking (proxy for street furniture)***</c:v>
                </c:pt>
                <c:pt idx="5">
                  <c:v>Bike/Ped Trails/Paths***</c:v>
                </c:pt>
                <c:pt idx="6">
                  <c:v>Mixed Use***</c:v>
                </c:pt>
                <c:pt idx="7">
                  <c:v>Active Recreation**</c:v>
                </c:pt>
                <c:pt idx="8">
                  <c:v>Passive Recreation**</c:v>
                </c:pt>
              </c:strCache>
            </c:strRef>
          </c:cat>
          <c:val>
            <c:numRef>
              <c:f>Sheet1!$B$2:$B$10</c:f>
              <c:numCache>
                <c:formatCode>0%</c:formatCode>
                <c:ptCount val="9"/>
                <c:pt idx="0">
                  <c:v>0.47499999999999998</c:v>
                </c:pt>
                <c:pt idx="1">
                  <c:v>0.4733</c:v>
                </c:pt>
                <c:pt idx="2">
                  <c:v>0.47339999999999999</c:v>
                </c:pt>
                <c:pt idx="3">
                  <c:v>0.47749999999999998</c:v>
                </c:pt>
                <c:pt idx="4">
                  <c:v>0.46179999999999999</c:v>
                </c:pt>
                <c:pt idx="5">
                  <c:v>0.46010000000000001</c:v>
                </c:pt>
                <c:pt idx="6">
                  <c:v>0.46050000000000002</c:v>
                </c:pt>
                <c:pt idx="7">
                  <c:v>0.45669999999999999</c:v>
                </c:pt>
                <c:pt idx="8">
                  <c:v>0.45689999999999997</c:v>
                </c:pt>
              </c:numCache>
            </c:numRef>
          </c:val>
          <c:extLst>
            <c:ext xmlns:c16="http://schemas.microsoft.com/office/drawing/2014/chart" uri="{C3380CC4-5D6E-409C-BE32-E72D297353CC}">
              <c16:uniqueId val="{00000000-567F-483D-BDC5-CD96C70FE8BA}"/>
            </c:ext>
          </c:extLst>
        </c:ser>
        <c:ser>
          <c:idx val="1"/>
          <c:order val="1"/>
          <c:tx>
            <c:strRef>
              <c:f>Sheet1!$C$1</c:f>
              <c:strCache>
                <c:ptCount val="1"/>
                <c:pt idx="0">
                  <c:v>With policy (100% county population exposure)</c:v>
                </c:pt>
              </c:strCache>
            </c:strRef>
          </c:tx>
          <c:spPr>
            <a:solidFill>
              <a:schemeClr val="tx2"/>
            </a:solidFill>
            <a:ln>
              <a:noFill/>
            </a:ln>
            <a:effectLst/>
          </c:spPr>
          <c:invertIfNegative val="0"/>
          <c:cat>
            <c:strRef>
              <c:f>Sheet1!$A$2:$A$10</c:f>
              <c:strCache>
                <c:ptCount val="9"/>
                <c:pt idx="0">
                  <c:v>Code Reform Zoning*</c:v>
                </c:pt>
                <c:pt idx="1">
                  <c:v>Bike-Pedestrian Connectivity*</c:v>
                </c:pt>
                <c:pt idx="2">
                  <c:v>Street Connectivity*</c:v>
                </c:pt>
                <c:pt idx="3">
                  <c:v>Bike Lanes*</c:v>
                </c:pt>
                <c:pt idx="4">
                  <c:v>Bike Parking (proxy for street furniture)***</c:v>
                </c:pt>
                <c:pt idx="5">
                  <c:v>Bike/Ped Trails/Paths***</c:v>
                </c:pt>
                <c:pt idx="6">
                  <c:v>Mixed Use***</c:v>
                </c:pt>
                <c:pt idx="7">
                  <c:v>Active Recreation**</c:v>
                </c:pt>
                <c:pt idx="8">
                  <c:v>Passive Recreation**</c:v>
                </c:pt>
              </c:strCache>
            </c:strRef>
          </c:cat>
          <c:val>
            <c:numRef>
              <c:f>Sheet1!$C$2:$C$10</c:f>
              <c:numCache>
                <c:formatCode>0%</c:formatCode>
                <c:ptCount val="9"/>
                <c:pt idx="0">
                  <c:v>0.49509999999999998</c:v>
                </c:pt>
                <c:pt idx="1">
                  <c:v>0.49020000000000002</c:v>
                </c:pt>
                <c:pt idx="2">
                  <c:v>0.49149999999999999</c:v>
                </c:pt>
                <c:pt idx="3">
                  <c:v>0.49930000000000002</c:v>
                </c:pt>
                <c:pt idx="4">
                  <c:v>0.50339999999999996</c:v>
                </c:pt>
                <c:pt idx="5">
                  <c:v>0.49370000000000003</c:v>
                </c:pt>
                <c:pt idx="6">
                  <c:v>0.48959999999999998</c:v>
                </c:pt>
                <c:pt idx="7">
                  <c:v>0.4864</c:v>
                </c:pt>
                <c:pt idx="8">
                  <c:v>0.4864</c:v>
                </c:pt>
              </c:numCache>
            </c:numRef>
          </c:val>
          <c:extLst>
            <c:ext xmlns:c16="http://schemas.microsoft.com/office/drawing/2014/chart" uri="{C3380CC4-5D6E-409C-BE32-E72D297353CC}">
              <c16:uniqueId val="{00000001-567F-483D-BDC5-CD96C70FE8BA}"/>
            </c:ext>
          </c:extLst>
        </c:ser>
        <c:dLbls>
          <c:showLegendKey val="0"/>
          <c:showVal val="0"/>
          <c:showCatName val="0"/>
          <c:showSerName val="0"/>
          <c:showPercent val="0"/>
          <c:showBubbleSize val="0"/>
        </c:dLbls>
        <c:gapWidth val="219"/>
        <c:axId val="879433760"/>
        <c:axId val="879434320"/>
      </c:barChart>
      <c:catAx>
        <c:axId val="8794337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9434320"/>
        <c:crosses val="autoZero"/>
        <c:auto val="0"/>
        <c:lblAlgn val="r"/>
        <c:lblOffset val="200"/>
        <c:noMultiLvlLbl val="0"/>
      </c:catAx>
      <c:valAx>
        <c:axId val="879434320"/>
        <c:scaling>
          <c:orientation val="minMax"/>
          <c:max val="0.60000000000000009"/>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94337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0000000000000024E-2"/>
          <c:y val="0"/>
          <c:w val="0.89573931598244871"/>
          <c:h val="9.71167293120263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615509866822219E-2"/>
          <c:y val="0.1014904452378422"/>
          <c:w val="0.90986597161465932"/>
          <c:h val="0.75693681101679378"/>
        </c:manualLayout>
      </c:layout>
      <c:barChart>
        <c:barDir val="bar"/>
        <c:grouping val="clustered"/>
        <c:varyColors val="0"/>
        <c:ser>
          <c:idx val="0"/>
          <c:order val="0"/>
          <c:tx>
            <c:strRef>
              <c:f>Sheet1!$B$1</c:f>
              <c:strCache>
                <c:ptCount val="1"/>
                <c:pt idx="0">
                  <c:v>Without policy (no county population exposure)</c:v>
                </c:pt>
              </c:strCache>
            </c:strRef>
          </c:tx>
          <c:spPr>
            <a:solidFill>
              <a:schemeClr val="accent3">
                <a:shade val="76000"/>
              </a:schemeClr>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Sheet1!$B$2:$B$9</c:f>
              <c:numCache>
                <c:formatCode>0.00%</c:formatCode>
                <c:ptCount val="8"/>
                <c:pt idx="0">
                  <c:v>0.46400000000000002</c:v>
                </c:pt>
                <c:pt idx="1">
                  <c:v>0.46810000000000002</c:v>
                </c:pt>
                <c:pt idx="2">
                  <c:v>0.4657</c:v>
                </c:pt>
                <c:pt idx="3">
                  <c:v>0.45090000000000002</c:v>
                </c:pt>
                <c:pt idx="4">
                  <c:v>0.45190000000000002</c:v>
                </c:pt>
                <c:pt idx="5">
                  <c:v>0.4526</c:v>
                </c:pt>
                <c:pt idx="6">
                  <c:v>0.44669999999999999</c:v>
                </c:pt>
                <c:pt idx="7">
                  <c:v>0.44640000000000002</c:v>
                </c:pt>
              </c:numCache>
            </c:numRef>
          </c:val>
          <c:extLst>
            <c:ext xmlns:c16="http://schemas.microsoft.com/office/drawing/2014/chart" uri="{C3380CC4-5D6E-409C-BE32-E72D297353CC}">
              <c16:uniqueId val="{00000000-61D6-4084-9EFA-F8514ACE5E30}"/>
            </c:ext>
          </c:extLst>
        </c:ser>
        <c:ser>
          <c:idx val="1"/>
          <c:order val="1"/>
          <c:tx>
            <c:strRef>
              <c:f>Sheet1!$C$1</c:f>
              <c:strCache>
                <c:ptCount val="1"/>
                <c:pt idx="0">
                  <c:v>With policy (100% county population exposure)</c:v>
                </c:pt>
              </c:strCache>
            </c:strRef>
          </c:tx>
          <c:spPr>
            <a:solidFill>
              <a:schemeClr val="tx2"/>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Sheet1!$C$2:$C$9</c:f>
              <c:numCache>
                <c:formatCode>0.00%</c:formatCode>
                <c:ptCount val="8"/>
                <c:pt idx="0">
                  <c:v>0.47849999999999998</c:v>
                </c:pt>
                <c:pt idx="1">
                  <c:v>0.46839999999999998</c:v>
                </c:pt>
                <c:pt idx="2">
                  <c:v>0.47170000000000001</c:v>
                </c:pt>
                <c:pt idx="3">
                  <c:v>0.48909999999999998</c:v>
                </c:pt>
                <c:pt idx="4">
                  <c:v>0.47839999999999999</c:v>
                </c:pt>
                <c:pt idx="5">
                  <c:v>0.47499999999999998</c:v>
                </c:pt>
                <c:pt idx="6">
                  <c:v>0.47310000000000002</c:v>
                </c:pt>
                <c:pt idx="7">
                  <c:v>0.47320000000000001</c:v>
                </c:pt>
              </c:numCache>
            </c:numRef>
          </c:val>
          <c:extLst>
            <c:ext xmlns:c16="http://schemas.microsoft.com/office/drawing/2014/chart" uri="{C3380CC4-5D6E-409C-BE32-E72D297353CC}">
              <c16:uniqueId val="{00000001-61D6-4084-9EFA-F8514ACE5E30}"/>
            </c:ext>
          </c:extLst>
        </c:ser>
        <c:dLbls>
          <c:showLegendKey val="0"/>
          <c:showVal val="0"/>
          <c:showCatName val="0"/>
          <c:showSerName val="0"/>
          <c:showPercent val="0"/>
          <c:showBubbleSize val="0"/>
        </c:dLbls>
        <c:gapWidth val="219"/>
        <c:axId val="1418813072"/>
        <c:axId val="1418813632"/>
      </c:barChart>
      <c:catAx>
        <c:axId val="141881307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8813632"/>
        <c:crosses val="autoZero"/>
        <c:auto val="0"/>
        <c:lblAlgn val="ctr"/>
        <c:lblOffset val="200"/>
        <c:noMultiLvlLbl val="0"/>
      </c:catAx>
      <c:valAx>
        <c:axId val="1418813632"/>
        <c:scaling>
          <c:orientation val="minMax"/>
          <c:max val="0.60000000000000009"/>
          <c:min val="0"/>
        </c:scaling>
        <c:delete val="0"/>
        <c:axPos val="b"/>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8813072"/>
        <c:crosses val="autoZero"/>
        <c:crossBetween val="between"/>
        <c:majorUnit val="0.1"/>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0000000000000024E-2"/>
          <c:y val="0"/>
          <c:w val="0.9"/>
          <c:h val="0.1029449857277318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615509866822219E-2"/>
          <c:y val="0.1014904452378422"/>
          <c:w val="0.90986597161465932"/>
          <c:h val="0.75693681101679378"/>
        </c:manualLayout>
      </c:layout>
      <c:barChart>
        <c:barDir val="bar"/>
        <c:grouping val="clustered"/>
        <c:varyColors val="0"/>
        <c:ser>
          <c:idx val="0"/>
          <c:order val="0"/>
          <c:tx>
            <c:strRef>
              <c:f>Sheet1!$B$1</c:f>
              <c:strCache>
                <c:ptCount val="1"/>
                <c:pt idx="0">
                  <c:v>Without policy (no county population exposure)</c:v>
                </c:pt>
              </c:strCache>
            </c:strRef>
          </c:tx>
          <c:spPr>
            <a:solidFill>
              <a:schemeClr val="accent3">
                <a:shade val="76000"/>
              </a:schemeClr>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Sheet1!$B$2:$B$9</c:f>
              <c:numCache>
                <c:formatCode>0.00%</c:formatCode>
                <c:ptCount val="8"/>
                <c:pt idx="0">
                  <c:v>0.19309999999999999</c:v>
                </c:pt>
                <c:pt idx="1">
                  <c:v>0.1948</c:v>
                </c:pt>
                <c:pt idx="2">
                  <c:v>0.1948</c:v>
                </c:pt>
                <c:pt idx="3">
                  <c:v>0.2</c:v>
                </c:pt>
                <c:pt idx="4">
                  <c:v>0.20430000000000001</c:v>
                </c:pt>
                <c:pt idx="5">
                  <c:v>0.2072</c:v>
                </c:pt>
                <c:pt idx="6">
                  <c:v>0.2132</c:v>
                </c:pt>
                <c:pt idx="7">
                  <c:v>0.21340000000000001</c:v>
                </c:pt>
              </c:numCache>
            </c:numRef>
          </c:val>
          <c:extLst>
            <c:ext xmlns:c16="http://schemas.microsoft.com/office/drawing/2014/chart" uri="{C3380CC4-5D6E-409C-BE32-E72D297353CC}">
              <c16:uniqueId val="{00000000-1E69-4E19-A34E-BCB14DEBB618}"/>
            </c:ext>
          </c:extLst>
        </c:ser>
        <c:ser>
          <c:idx val="1"/>
          <c:order val="1"/>
          <c:tx>
            <c:strRef>
              <c:f>Sheet1!$C$1</c:f>
              <c:strCache>
                <c:ptCount val="1"/>
                <c:pt idx="0">
                  <c:v>With policy (100% county population exposure)</c:v>
                </c:pt>
              </c:strCache>
            </c:strRef>
          </c:tx>
          <c:spPr>
            <a:solidFill>
              <a:schemeClr val="tx2"/>
            </a:solidFill>
            <a:ln>
              <a:noFill/>
            </a:ln>
            <a:effectLst/>
          </c:spPr>
          <c:invertIfNegative val="0"/>
          <c:cat>
            <c:strRef>
              <c:f>Sheet1!$A$2:$A$9</c:f>
              <c:strCache>
                <c:ptCount val="8"/>
                <c:pt idx="0">
                  <c:v>Code Reform***</c:v>
                </c:pt>
                <c:pt idx="1">
                  <c:v>Bike/Ped Connectivity**</c:v>
                </c:pt>
                <c:pt idx="2">
                  <c:v>Street Connectivity***</c:v>
                </c:pt>
                <c:pt idx="3">
                  <c:v>Bike Parking (proxy for street furniture)***</c:v>
                </c:pt>
                <c:pt idx="4">
                  <c:v>Bike/Ped Trails***</c:v>
                </c:pt>
                <c:pt idx="5">
                  <c:v>Mixed Use***</c:v>
                </c:pt>
                <c:pt idx="6">
                  <c:v>Active Recreation***</c:v>
                </c:pt>
                <c:pt idx="7">
                  <c:v>Passive Recreation***</c:v>
                </c:pt>
              </c:strCache>
            </c:strRef>
          </c:cat>
          <c:val>
            <c:numRef>
              <c:f>Sheet1!$C$2:$C$9</c:f>
              <c:numCache>
                <c:formatCode>0.00%</c:formatCode>
                <c:ptCount val="8"/>
                <c:pt idx="0">
                  <c:v>0.16950000000000001</c:v>
                </c:pt>
                <c:pt idx="1">
                  <c:v>0.17530000000000001</c:v>
                </c:pt>
                <c:pt idx="2">
                  <c:v>0.1736</c:v>
                </c:pt>
                <c:pt idx="3">
                  <c:v>0.16950000000000001</c:v>
                </c:pt>
                <c:pt idx="4">
                  <c:v>0.17469999999999999</c:v>
                </c:pt>
                <c:pt idx="5">
                  <c:v>0.17680000000000001</c:v>
                </c:pt>
                <c:pt idx="6">
                  <c:v>0.1797</c:v>
                </c:pt>
                <c:pt idx="7">
                  <c:v>0.1797</c:v>
                </c:pt>
              </c:numCache>
            </c:numRef>
          </c:val>
          <c:extLst>
            <c:ext xmlns:c16="http://schemas.microsoft.com/office/drawing/2014/chart" uri="{C3380CC4-5D6E-409C-BE32-E72D297353CC}">
              <c16:uniqueId val="{00000001-1E69-4E19-A34E-BCB14DEBB618}"/>
            </c:ext>
          </c:extLst>
        </c:ser>
        <c:dLbls>
          <c:showLegendKey val="0"/>
          <c:showVal val="0"/>
          <c:showCatName val="0"/>
          <c:showSerName val="0"/>
          <c:showPercent val="0"/>
          <c:showBubbleSize val="0"/>
        </c:dLbls>
        <c:gapWidth val="219"/>
        <c:axId val="792612928"/>
        <c:axId val="792612368"/>
      </c:barChart>
      <c:catAx>
        <c:axId val="792612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92612368"/>
        <c:crosses val="autoZero"/>
        <c:auto val="0"/>
        <c:lblAlgn val="ctr"/>
        <c:lblOffset val="200"/>
        <c:noMultiLvlLbl val="0"/>
      </c:catAx>
      <c:valAx>
        <c:axId val="792612368"/>
        <c:scaling>
          <c:orientation val="minMax"/>
          <c:max val="0.4"/>
        </c:scaling>
        <c:delete val="0"/>
        <c:axPos val="b"/>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926129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5.0000000000000024E-2"/>
          <c:y val="0"/>
          <c:w val="0.89573931598244871"/>
          <c:h val="0.10931268969410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D2D10-3FEC-F54B-B50B-D69718342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5D5D3-3C21-4F45-8B4A-1D939AEA7D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52BB0-1A15-7C48-B3CA-112E40890915}" type="datetimeFigureOut">
              <a:rPr lang="en-US" smtClean="0"/>
              <a:t>9/20/2022</a:t>
            </a:fld>
            <a:endParaRPr lang="en-US" dirty="0"/>
          </a:p>
        </p:txBody>
      </p:sp>
      <p:sp>
        <p:nvSpPr>
          <p:cNvPr id="4" name="Footer Placeholder 3">
            <a:extLst>
              <a:ext uri="{FF2B5EF4-FFF2-40B4-BE49-F238E27FC236}">
                <a16:creationId xmlns:a16="http://schemas.microsoft.com/office/drawing/2014/main" id="{668EA9B2-1BA6-014F-ACBE-F9E77B4195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805B2E-E420-144D-B0B7-A2CF11D1E3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171B7-7380-AD4F-8771-5DA705385427}" type="slidenum">
              <a:rPr lang="en-US" smtClean="0"/>
              <a:t>‹#›</a:t>
            </a:fld>
            <a:endParaRPr lang="en-US" dirty="0"/>
          </a:p>
        </p:txBody>
      </p:sp>
    </p:spTree>
    <p:extLst>
      <p:ext uri="{BB962C8B-B14F-4D97-AF65-F5344CB8AC3E}">
        <p14:creationId xmlns:p14="http://schemas.microsoft.com/office/powerpoint/2010/main" val="352662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8631-ED1E-9948-A907-B94A85DD2013}" type="datetimeFigureOut">
              <a:rPr lang="en-US" smtClean="0"/>
              <a:t>9/20/2022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BF975-AA5D-424C-B259-1BB0C7806E29}" type="slidenum">
              <a:rPr lang="en-US" smtClean="0"/>
              <a:t>‹#›</a:t>
            </a:fld>
            <a:endParaRPr lang="en-US" dirty="0"/>
          </a:p>
        </p:txBody>
      </p:sp>
    </p:spTree>
    <p:extLst>
      <p:ext uri="{BB962C8B-B14F-4D97-AF65-F5344CB8AC3E}">
        <p14:creationId xmlns:p14="http://schemas.microsoft.com/office/powerpoint/2010/main" val="137716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cover 4 things today</a:t>
            </a:r>
          </a:p>
        </p:txBody>
      </p:sp>
      <p:sp>
        <p:nvSpPr>
          <p:cNvPr id="4" name="Slide Number Placeholder 3"/>
          <p:cNvSpPr>
            <a:spLocks noGrp="1"/>
          </p:cNvSpPr>
          <p:nvPr>
            <p:ph type="sldNum" sz="quarter" idx="5"/>
          </p:nvPr>
        </p:nvSpPr>
        <p:spPr/>
        <p:txBody>
          <a:bodyPr/>
          <a:lstStyle/>
          <a:p>
            <a:fld id="{FCFDF244-9769-4A4F-8A52-7801F8D12EA0}" type="slidenum">
              <a:rPr lang="en-US" smtClean="0"/>
              <a:t>2</a:t>
            </a:fld>
            <a:endParaRPr lang="en-US"/>
          </a:p>
        </p:txBody>
      </p:sp>
    </p:spTree>
    <p:extLst>
      <p:ext uri="{BB962C8B-B14F-4D97-AF65-F5344CB8AC3E}">
        <p14:creationId xmlns:p14="http://schemas.microsoft.com/office/powerpoint/2010/main" val="81444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pulled out illustrative examples. </a:t>
            </a:r>
          </a:p>
          <a:p>
            <a:r>
              <a:rPr lang="en-US" dirty="0"/>
              <a:t>Code reform change over time also holds up in adjusted models controlling for jurisdictional characteristics and the results are essentially identical</a:t>
            </a:r>
          </a:p>
          <a:p>
            <a:r>
              <a:rPr lang="en-US" dirty="0"/>
              <a:t>Same for TOD Zoning –results identical in adjusted models</a:t>
            </a:r>
            <a:endParaRPr lang="en-US" dirty="0">
              <a:cs typeface="Calibri"/>
            </a:endParaRPr>
          </a:p>
        </p:txBody>
      </p:sp>
      <p:sp>
        <p:nvSpPr>
          <p:cNvPr id="4" name="Slide Number Placeholder 3"/>
          <p:cNvSpPr>
            <a:spLocks noGrp="1"/>
          </p:cNvSpPr>
          <p:nvPr>
            <p:ph type="sldNum" sz="quarter" idx="5"/>
          </p:nvPr>
        </p:nvSpPr>
        <p:spPr/>
        <p:txBody>
          <a:bodyPr/>
          <a:lstStyle/>
          <a:p>
            <a:fld id="{FCFDF244-9769-4A4F-8A52-7801F8D12EA0}" type="slidenum">
              <a:rPr lang="en-US" smtClean="0"/>
              <a:t>14</a:t>
            </a:fld>
            <a:endParaRPr lang="en-US"/>
          </a:p>
        </p:txBody>
      </p:sp>
    </p:spTree>
    <p:extLst>
      <p:ext uri="{BB962C8B-B14F-4D97-AF65-F5344CB8AC3E}">
        <p14:creationId xmlns:p14="http://schemas.microsoft.com/office/powerpoint/2010/main" val="89409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map indicates that for the 153 counties coded thus far in 2020; code reform is more prevalent in parts of Florida, Southern California, the Seattle region, and the Philadelphia-NYC-Boston I-95 corridor. The counties in pale yellow are not significant hot spots for 2020 and the hotspots outlined in blue are new hot spots between 2010-2020 (</a:t>
            </a:r>
            <a:r>
              <a:rPr lang="en-US" dirty="0" err="1"/>
              <a:t>eg</a:t>
            </a:r>
            <a:r>
              <a:rPr lang="en-US" dirty="0"/>
              <a:t> Seattle region, parts of the Northeast and Florida along with the Salt Lake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Most of the state of Massachusetts is now a new hot spot, as are the areas in Michigan and Wisconsin.</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confidence levels for the hot spots indicate </a:t>
            </a:r>
            <a:r>
              <a:rPr lang="en-US" sz="1800" dirty="0">
                <a:effectLst/>
                <a:latin typeface="Calibri" panose="020F0502020204030204" pitchFamily="34" charset="0"/>
                <a:ea typeface="Calibri" panose="020F0502020204030204" pitchFamily="34" charset="0"/>
              </a:rPr>
              <a:t>that a given county is a statistically significant hotspot - meaning that compared to distances between the locations of the entire sample of jurisdictions that contain code reform, these counties contain a number of code reform jurisdictions that are too close together to be the result of random chance.</a:t>
            </a:r>
          </a:p>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15</a:t>
            </a:fld>
            <a:endParaRPr lang="en-US"/>
          </a:p>
        </p:txBody>
      </p:sp>
    </p:spTree>
    <p:extLst>
      <p:ext uri="{BB962C8B-B14F-4D97-AF65-F5344CB8AC3E}">
        <p14:creationId xmlns:p14="http://schemas.microsoft.com/office/powerpoint/2010/main" val="237137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further illustrate what we saw with the hotspot map, we ran multivariable regression models </a:t>
            </a:r>
            <a:r>
              <a:rPr lang="en-US" sz="1200" dirty="0"/>
              <a:t>adjusted for time trends, median age (older-less likely); % household no vehicle (higher %, more likely);</a:t>
            </a:r>
          </a:p>
          <a:p>
            <a:r>
              <a:rPr lang="en-US" sz="1200" dirty="0"/>
              <a:t>majority race (majority Hispanic &lt;likely than majority White); % urban (higher % more likely); household poverty levels (not sig), and median household income (not sig). </a:t>
            </a:r>
          </a:p>
          <a:p>
            <a:endParaRPr lang="en-US" sz="1200" dirty="0"/>
          </a:p>
          <a:p>
            <a:r>
              <a:rPr lang="en-US" sz="1200" dirty="0"/>
              <a:t>Consistent with the hotspot map, we found that jurisdictions with larger population sizes and in the South and West are significantly more likely to have code reform zoning than smaller jurisdictions and those located in the MW and NE as a whole.</a:t>
            </a:r>
          </a:p>
          <a:p>
            <a:endParaRPr lang="en-US" sz="1200" dirty="0"/>
          </a:p>
          <a:p>
            <a:r>
              <a:rPr lang="en-US" sz="1800" dirty="0">
                <a:effectLst/>
                <a:latin typeface="Segoe UI" panose="020B0502040204020203" pitchFamily="34" charset="0"/>
              </a:rPr>
              <a:t>Due to missing data on jurisdiction characteristics only 2285 jurisdictions were included in this regression.</a:t>
            </a:r>
            <a:endParaRPr lang="en-US" sz="1200" dirty="0"/>
          </a:p>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16</a:t>
            </a:fld>
            <a:endParaRPr lang="en-US"/>
          </a:p>
        </p:txBody>
      </p:sp>
    </p:spTree>
    <p:extLst>
      <p:ext uri="{BB962C8B-B14F-4D97-AF65-F5344CB8AC3E}">
        <p14:creationId xmlns:p14="http://schemas.microsoft.com/office/powerpoint/2010/main" val="305546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map indicates that for the 153 counties coded thus far in 2020; code reform is more prevalent in parts of Florida, Southern California, the Seattle region, and the Philadelphia-NYC-Boston I-95 corridor. The counties in pale yellow are not significant hot spots for 2020 and the hotspots outlined in blue are new hot spots between 2010-2020 (</a:t>
            </a:r>
            <a:r>
              <a:rPr lang="en-US" dirty="0" err="1"/>
              <a:t>eg</a:t>
            </a:r>
            <a:r>
              <a:rPr lang="en-US" dirty="0"/>
              <a:t> Seattle region, parts of the Northeast and Florida along with the Salt Lake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Most of the state of Massachusetts is now a new hot spot, as are the areas in Michigan and Wisconsin.</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confidence levels for the hot spots indicate </a:t>
            </a:r>
            <a:r>
              <a:rPr lang="en-US" sz="1800" dirty="0">
                <a:effectLst/>
                <a:latin typeface="Calibri" panose="020F0502020204030204" pitchFamily="34" charset="0"/>
                <a:ea typeface="Calibri" panose="020F0502020204030204" pitchFamily="34" charset="0"/>
              </a:rPr>
              <a:t>that a given county is a statistically significant hotspot - meaning that compared to distances between the locations of the entire sample of jurisdictions that contain code reform, these counties contain a number of code reform jurisdictions that are too close together to be the result of random chance.</a:t>
            </a:r>
          </a:p>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17</a:t>
            </a:fld>
            <a:endParaRPr lang="en-US"/>
          </a:p>
        </p:txBody>
      </p:sp>
    </p:spTree>
    <p:extLst>
      <p:ext uri="{BB962C8B-B14F-4D97-AF65-F5344CB8AC3E}">
        <p14:creationId xmlns:p14="http://schemas.microsoft.com/office/powerpoint/2010/main" val="145543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further illustrate what we saw with the hotspot map, we ran multivariable regression models </a:t>
            </a:r>
            <a:r>
              <a:rPr lang="en-US" sz="1200" dirty="0"/>
              <a:t>adjusted for time trends, median age (older-less likely); % household no vehicle (higher %, more likely);</a:t>
            </a:r>
          </a:p>
          <a:p>
            <a:r>
              <a:rPr lang="en-US" sz="1200" dirty="0"/>
              <a:t>majority race (majority Hispanic &lt;likely and majority Black more likely than majority White); % urban (higher % more likely); household poverty levels (not sig), and median household income (not sig). </a:t>
            </a:r>
          </a:p>
          <a:p>
            <a:endParaRPr lang="en-US" sz="1200" dirty="0"/>
          </a:p>
          <a:p>
            <a:r>
              <a:rPr lang="en-US" sz="1200" dirty="0"/>
              <a:t>Consistent with the hotspot map, we found that jurisdictions with larger population sizes and in the South and West are significantly more likely to have TOD zoning than smaller jurisdictions and those located in the MW and NE as a whole.</a:t>
            </a:r>
          </a:p>
          <a:p>
            <a:endParaRPr lang="en-US" dirty="0"/>
          </a:p>
          <a:p>
            <a:r>
              <a:rPr lang="en-US" sz="1800" dirty="0">
                <a:effectLst/>
                <a:latin typeface="Segoe UI" panose="020B0502040204020203" pitchFamily="34" charset="0"/>
              </a:rPr>
              <a:t>Due to missing data on jurisdiction characteristics only 2285 jurisdictions were included in this regression.</a:t>
            </a:r>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18</a:t>
            </a:fld>
            <a:endParaRPr lang="en-US"/>
          </a:p>
        </p:txBody>
      </p:sp>
    </p:spTree>
    <p:extLst>
      <p:ext uri="{BB962C8B-B14F-4D97-AF65-F5344CB8AC3E}">
        <p14:creationId xmlns:p14="http://schemas.microsoft.com/office/powerpoint/2010/main" val="1733484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in green boxes have seen particular emphasis in this 10-year period which is quite exciting and the advocacy work has really paid off combined with increased emphasis on health in communities</a:t>
            </a:r>
          </a:p>
        </p:txBody>
      </p:sp>
      <p:sp>
        <p:nvSpPr>
          <p:cNvPr id="4" name="Slide Number Placeholder 3"/>
          <p:cNvSpPr>
            <a:spLocks noGrp="1"/>
          </p:cNvSpPr>
          <p:nvPr>
            <p:ph type="sldNum" sz="quarter" idx="5"/>
          </p:nvPr>
        </p:nvSpPr>
        <p:spPr/>
        <p:txBody>
          <a:bodyPr/>
          <a:lstStyle/>
          <a:p>
            <a:fld id="{FCFDF244-9769-4A4F-8A52-7801F8D12EA0}" type="slidenum">
              <a:rPr lang="en-US" smtClean="0"/>
              <a:t>19</a:t>
            </a:fld>
            <a:endParaRPr lang="en-US"/>
          </a:p>
        </p:txBody>
      </p:sp>
    </p:spTree>
    <p:extLst>
      <p:ext uri="{BB962C8B-B14F-4D97-AF65-F5344CB8AC3E}">
        <p14:creationId xmlns:p14="http://schemas.microsoft.com/office/powerpoint/2010/main" val="114464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code reform ONLY jurisdictions. As you can see, the prevalence of most built env features is high and has increased across the board and over time</a:t>
            </a:r>
          </a:p>
        </p:txBody>
      </p:sp>
      <p:sp>
        <p:nvSpPr>
          <p:cNvPr id="4" name="Slide Number Placeholder 3"/>
          <p:cNvSpPr>
            <a:spLocks noGrp="1"/>
          </p:cNvSpPr>
          <p:nvPr>
            <p:ph type="sldNum" sz="quarter" idx="5"/>
          </p:nvPr>
        </p:nvSpPr>
        <p:spPr/>
        <p:txBody>
          <a:bodyPr/>
          <a:lstStyle/>
          <a:p>
            <a:fld id="{FCFDF244-9769-4A4F-8A52-7801F8D12EA0}" type="slidenum">
              <a:rPr lang="en-US" smtClean="0"/>
              <a:t>20</a:t>
            </a:fld>
            <a:endParaRPr lang="en-US"/>
          </a:p>
        </p:txBody>
      </p:sp>
    </p:spTree>
    <p:extLst>
      <p:ext uri="{BB962C8B-B14F-4D97-AF65-F5344CB8AC3E}">
        <p14:creationId xmlns:p14="http://schemas.microsoft.com/office/powerpoint/2010/main" val="48463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DF244-9769-4A4F-8A52-7801F8D12EA0}" type="slidenum">
              <a:rPr lang="en-US" smtClean="0"/>
              <a:t>21</a:t>
            </a:fld>
            <a:endParaRPr lang="en-US"/>
          </a:p>
        </p:txBody>
      </p:sp>
    </p:spTree>
    <p:extLst>
      <p:ext uri="{BB962C8B-B14F-4D97-AF65-F5344CB8AC3E}">
        <p14:creationId xmlns:p14="http://schemas.microsoft.com/office/powerpoint/2010/main" val="288412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Excluding subdivision regs</a:t>
            </a:r>
          </a:p>
          <a:p>
            <a:r>
              <a:rPr lang="en-US" dirty="0"/>
              <a:t>Note N for CR on this slide is less than on slide 15 b/c that combines any CR zoning including TODs</a:t>
            </a:r>
          </a:p>
        </p:txBody>
      </p:sp>
      <p:sp>
        <p:nvSpPr>
          <p:cNvPr id="4" name="Slide Number Placeholder 3"/>
          <p:cNvSpPr>
            <a:spLocks noGrp="1"/>
          </p:cNvSpPr>
          <p:nvPr>
            <p:ph type="sldNum" sz="quarter" idx="5"/>
          </p:nvPr>
        </p:nvSpPr>
        <p:spPr/>
        <p:txBody>
          <a:bodyPr/>
          <a:lstStyle/>
          <a:p>
            <a:fld id="{181BF975-AA5D-424C-B259-1BB0C7806E29}" type="slidenum">
              <a:rPr lang="en-US" smtClean="0"/>
              <a:t>22</a:t>
            </a:fld>
            <a:endParaRPr lang="en-US" dirty="0"/>
          </a:p>
        </p:txBody>
      </p:sp>
    </p:spTree>
    <p:extLst>
      <p:ext uri="{BB962C8B-B14F-4D97-AF65-F5344CB8AC3E}">
        <p14:creationId xmlns:p14="http://schemas.microsoft.com/office/powerpoint/2010/main" val="163855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07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adage goes, all policy is local and there is almost nothing more local than zoning and land use decisions</a:t>
            </a:r>
          </a:p>
        </p:txBody>
      </p:sp>
      <p:sp>
        <p:nvSpPr>
          <p:cNvPr id="4" name="Slide Number Placeholder 3"/>
          <p:cNvSpPr>
            <a:spLocks noGrp="1"/>
          </p:cNvSpPr>
          <p:nvPr>
            <p:ph type="sldNum" sz="quarter" idx="10"/>
          </p:nvPr>
        </p:nvSpPr>
        <p:spPr/>
        <p:txBody>
          <a:bodyPr/>
          <a:lstStyle/>
          <a:p>
            <a:fld id="{57A8A59A-43E0-4A77-801E-E01D4B81FE45}" type="slidenum">
              <a:rPr lang="en-US" smtClean="0"/>
              <a:t>4</a:t>
            </a:fld>
            <a:endParaRPr lang="en-US" dirty="0"/>
          </a:p>
        </p:txBody>
      </p:sp>
    </p:spTree>
    <p:extLst>
      <p:ext uri="{BB962C8B-B14F-4D97-AF65-F5344CB8AC3E}">
        <p14:creationId xmlns:p14="http://schemas.microsoft.com/office/powerpoint/2010/main" val="165370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74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All policy measures except crosswalks</a:t>
            </a:r>
            <a:r>
              <a:rPr lang="en-US" b="1" baseline="0" dirty="0"/>
              <a:t> </a:t>
            </a:r>
            <a:r>
              <a:rPr lang="en-US" baseline="0" dirty="0"/>
              <a:t>are significantly associated with reduced inactivity.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923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All policy measures </a:t>
            </a:r>
            <a:r>
              <a:rPr lang="en-US" dirty="0"/>
              <a:t>are associated with reduced inactivity among older adults.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685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Actual %age</a:t>
            </a:r>
            <a:r>
              <a:rPr lang="en-US" b="1" baseline="0" dirty="0"/>
              <a:t> point increases in walking to work associated with zoning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99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47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Actual %age</a:t>
            </a:r>
            <a:r>
              <a:rPr lang="en-US" b="1" baseline="0" dirty="0"/>
              <a:t> point increases in walking to work associated with zoning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EBD39-8612-4AA5-AC70-F0D111C9D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1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8A59A-43E0-4A77-801E-E01D4B81F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8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36</a:t>
            </a:fld>
            <a:endParaRPr lang="en-US"/>
          </a:p>
        </p:txBody>
      </p:sp>
    </p:spTree>
    <p:extLst>
      <p:ext uri="{BB962C8B-B14F-4D97-AF65-F5344CB8AC3E}">
        <p14:creationId xmlns:p14="http://schemas.microsoft.com/office/powerpoint/2010/main" val="180942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DF244-9769-4A4F-8A52-7801F8D12EA0}" type="slidenum">
              <a:rPr lang="en-US" smtClean="0"/>
              <a:t>5</a:t>
            </a:fld>
            <a:endParaRPr lang="en-US"/>
          </a:p>
        </p:txBody>
      </p:sp>
    </p:spTree>
    <p:extLst>
      <p:ext uri="{BB962C8B-B14F-4D97-AF65-F5344CB8AC3E}">
        <p14:creationId xmlns:p14="http://schemas.microsoft.com/office/powerpoint/2010/main" val="20249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92500" lnSpcReduction="10000"/>
          </a:bodyPr>
          <a:lstStyle/>
          <a:p>
            <a:pPr defTabSz="931774" eaLnBrk="0" fontAlgn="base" hangingPunct="0">
              <a:spcBef>
                <a:spcPct val="30000"/>
              </a:spcBef>
              <a:spcAft>
                <a:spcPct val="0"/>
              </a:spcAft>
              <a:defRPr/>
            </a:pPr>
            <a:r>
              <a:rPr lang="en-US" b="1" dirty="0">
                <a:latin typeface="Arial" charset="0"/>
              </a:rPr>
              <a:t>Today I’ll focus on the broad grouping of code reform and TODs</a:t>
            </a:r>
          </a:p>
          <a:p>
            <a:pPr defTabSz="931774" eaLnBrk="0" fontAlgn="base" hangingPunct="0">
              <a:spcBef>
                <a:spcPct val="30000"/>
              </a:spcBef>
              <a:spcAft>
                <a:spcPct val="0"/>
              </a:spcAft>
              <a:defRPr/>
            </a:pPr>
            <a:endParaRPr lang="en-US" b="1" dirty="0">
              <a:latin typeface="Arial" charset="0"/>
            </a:endParaRPr>
          </a:p>
          <a:p>
            <a:pPr defTabSz="931774" eaLnBrk="0" fontAlgn="base" hangingPunct="0">
              <a:spcBef>
                <a:spcPct val="30000"/>
              </a:spcBef>
              <a:spcAft>
                <a:spcPct val="0"/>
              </a:spcAft>
              <a:defRPr/>
            </a:pPr>
            <a:r>
              <a:rPr lang="en-US" b="1" dirty="0">
                <a:latin typeface="Arial" charset="0"/>
              </a:rPr>
              <a:t>Form-based</a:t>
            </a:r>
            <a:r>
              <a:rPr lang="en-US" dirty="0">
                <a:latin typeface="Arial" charset="0"/>
              </a:rPr>
              <a:t> codes establish zones based on pedestrian accessibility as well as the scale and character of development.</a:t>
            </a:r>
            <a:r>
              <a:rPr lang="en-US" baseline="30000" dirty="0">
                <a:latin typeface="Arial" charset="0"/>
              </a:rPr>
              <a:t>3</a:t>
            </a:r>
            <a:r>
              <a:rPr lang="en-US" dirty="0">
                <a:latin typeface="Arial" charset="0"/>
              </a:rPr>
              <a:t> By allowing form based development “by right,” form-based codes legalize compact, mixed-use and walkable development that otherwise may be constrained by the community’s traditional </a:t>
            </a:r>
            <a:r>
              <a:rPr lang="en-US" i="1" dirty="0">
                <a:latin typeface="Arial" charset="0"/>
              </a:rPr>
              <a:t>Euclidean </a:t>
            </a:r>
            <a:r>
              <a:rPr lang="en-US" dirty="0">
                <a:latin typeface="Arial" charset="0"/>
              </a:rPr>
              <a:t>zoning codes.</a:t>
            </a:r>
            <a:r>
              <a:rPr lang="en-US" baseline="30000" dirty="0">
                <a:latin typeface="Arial" charset="0"/>
              </a:rPr>
              <a:t>1-3;55;56</a:t>
            </a:r>
            <a:r>
              <a:rPr lang="en-US" dirty="0">
                <a:latin typeface="Arial" charset="0"/>
              </a:rPr>
              <a:t> </a:t>
            </a:r>
          </a:p>
          <a:p>
            <a:pPr defTabSz="931774" eaLnBrk="0" fontAlgn="base" hangingPunct="0">
              <a:spcBef>
                <a:spcPct val="30000"/>
              </a:spcBef>
              <a:spcAft>
                <a:spcPct val="0"/>
              </a:spcAft>
              <a:defRPr/>
            </a:pPr>
            <a:r>
              <a:rPr lang="en-US" b="1" dirty="0">
                <a:latin typeface="Arial" charset="0"/>
              </a:rPr>
              <a:t>Pedestrian-oriented developments/districts (PODs) </a:t>
            </a:r>
            <a:r>
              <a:rPr lang="en-US" dirty="0">
                <a:latin typeface="Arial" charset="0"/>
              </a:rPr>
              <a:t>are</a:t>
            </a:r>
            <a:r>
              <a:rPr lang="en-US" b="1" dirty="0">
                <a:latin typeface="Arial" charset="0"/>
              </a:rPr>
              <a:t> </a:t>
            </a:r>
            <a:r>
              <a:rPr lang="en-US" dirty="0">
                <a:latin typeface="Arial" charset="0"/>
              </a:rPr>
              <a:t>designed with an emphasis on sidewalks, street furniture, and pedestrian-centered access to building sites through mixed-use and related types of land use planning. </a:t>
            </a:r>
          </a:p>
          <a:p>
            <a:pPr defTabSz="931774" eaLnBrk="0" fontAlgn="base" hangingPunct="0">
              <a:spcBef>
                <a:spcPct val="30000"/>
              </a:spcBef>
              <a:spcAft>
                <a:spcPct val="0"/>
              </a:spcAft>
              <a:defRPr/>
            </a:pPr>
            <a:r>
              <a:rPr lang="en-US" dirty="0">
                <a:latin typeface="Arial" charset="0"/>
              </a:rPr>
              <a:t>Similarly, </a:t>
            </a:r>
            <a:r>
              <a:rPr lang="en-US" b="1" dirty="0">
                <a:latin typeface="Arial" charset="0"/>
              </a:rPr>
              <a:t>transit-oriented districts (TODs) </a:t>
            </a:r>
            <a:r>
              <a:rPr lang="en-US" dirty="0">
                <a:latin typeface="Arial" charset="0"/>
              </a:rPr>
              <a:t>are mixed-use developments/districts located near a transit stop and core commercial areas and they mix residential, retail, office, and public uses in a walkable environment, making it convenient for residents and employees to travel by transit, bicycle, foot, or car.</a:t>
            </a:r>
            <a:r>
              <a:rPr lang="en-US" baseline="30000" dirty="0">
                <a:latin typeface="Arial" charset="0"/>
              </a:rPr>
              <a:t>58</a:t>
            </a:r>
            <a:r>
              <a:rPr lang="en-US" dirty="0">
                <a:latin typeface="Arial" charset="0"/>
              </a:rPr>
              <a:t> </a:t>
            </a:r>
          </a:p>
          <a:p>
            <a:pPr defTabSz="931774" eaLnBrk="0" fontAlgn="base" hangingPunct="0">
              <a:spcBef>
                <a:spcPct val="30000"/>
              </a:spcBef>
              <a:spcAft>
                <a:spcPct val="0"/>
              </a:spcAft>
              <a:defRPr/>
            </a:pPr>
            <a:r>
              <a:rPr lang="en-US" b="1" dirty="0">
                <a:latin typeface="Arial" charset="0"/>
              </a:rPr>
              <a:t>Traditional Neighborhood Developments (TND) </a:t>
            </a:r>
            <a:r>
              <a:rPr lang="en-US" dirty="0">
                <a:latin typeface="Arial" charset="0"/>
              </a:rPr>
              <a:t>seek to promote dense, mixed-use neighborhoods that are pedestrian-oriented and that help to reduce sprawl by locating commercial areas in close proximity to residential areas so that residents can walk to such amenities rather than drive. TNDs typically have well-connected street systems; street furniture (e.g., benches, transit shelters, bike parking kiosks, etc.) and landscaping; and neighborhood amenities including shopping, recreational areas, restaurants, and workplaces all within ¼ of a mile or a 10-minute walk.</a:t>
            </a:r>
            <a:r>
              <a:rPr lang="en-US" baseline="30000" dirty="0">
                <a:latin typeface="Arial" charset="0"/>
              </a:rPr>
              <a:t>2</a:t>
            </a:r>
            <a:r>
              <a:rPr lang="en-US" dirty="0">
                <a:latin typeface="Arial"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C3D3BF2-459E-4F3A-B293-10EFEC16928A}" type="slidenum">
              <a:rPr lang="en-US" altLang="en-US" smtClean="0"/>
              <a:pPr/>
              <a:t>6</a:t>
            </a:fld>
            <a:endParaRPr lang="en-US" altLang="en-US" dirty="0"/>
          </a:p>
        </p:txBody>
      </p:sp>
    </p:spTree>
    <p:extLst>
      <p:ext uri="{BB962C8B-B14F-4D97-AF65-F5344CB8AC3E}">
        <p14:creationId xmlns:p14="http://schemas.microsoft.com/office/powerpoint/2010/main" val="204379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a:latin typeface="Arial" charset="0"/>
              </a:rPr>
              <a:t>This slide shows the differences in what a zoning map looks like under traditional vs. new urbanist zoning.</a:t>
            </a:r>
          </a:p>
          <a:p>
            <a:r>
              <a:rPr lang="en-US" dirty="0">
                <a:latin typeface="Arial" charset="0"/>
              </a:rPr>
              <a:t>The </a:t>
            </a:r>
            <a:r>
              <a:rPr lang="en-US" b="1" dirty="0" err="1">
                <a:latin typeface="Arial" charset="0"/>
              </a:rPr>
              <a:t>SmartCode</a:t>
            </a:r>
            <a:r>
              <a:rPr lang="en-US" dirty="0">
                <a:latin typeface="Arial" charset="0"/>
              </a:rPr>
              <a:t> is a commercially licensed version of a form-based code that integrates New Urbanist and smart growth concepts into the </a:t>
            </a:r>
            <a:r>
              <a:rPr lang="en-US" i="1" dirty="0">
                <a:latin typeface="Arial" charset="0"/>
              </a:rPr>
              <a:t>Transect</a:t>
            </a:r>
            <a:r>
              <a:rPr lang="en-US" dirty="0">
                <a:latin typeface="Arial" charset="0"/>
              </a:rPr>
              <a:t>. The Transect is divided into 6 zones, ranging from rural (T1) to urban (T6), each with its own density and built environment characteristics. Zones T4-T6 are particularly suited for walkable and active living-oriented communities and pedestrian-oriented development as they have mixed uses; parks, plazas, and squares for recreational purposes; streets with curb cuts and tight street networks; medium-wide sidewalks; and street landscaping to provide aesthetic appeal.</a:t>
            </a:r>
            <a:r>
              <a:rPr lang="en-US" baseline="30000" dirty="0">
                <a:latin typeface="Arial" charset="0"/>
              </a:rPr>
              <a:t>5</a:t>
            </a:r>
            <a:endParaRPr lang="en-US" dirty="0">
              <a:latin typeface="Arial" charset="0"/>
            </a:endParaRPr>
          </a:p>
        </p:txBody>
      </p:sp>
      <p:sp>
        <p:nvSpPr>
          <p:cNvPr id="4" name="Slide Number Placeholder 3"/>
          <p:cNvSpPr>
            <a:spLocks noGrp="1"/>
          </p:cNvSpPr>
          <p:nvPr>
            <p:ph type="sldNum" sz="quarter" idx="10"/>
          </p:nvPr>
        </p:nvSpPr>
        <p:spPr/>
        <p:txBody>
          <a:bodyPr/>
          <a:lstStyle/>
          <a:p>
            <a:fld id="{6C3D3BF2-459E-4F3A-B293-10EFEC16928A}" type="slidenum">
              <a:rPr lang="en-US" altLang="en-US" smtClean="0"/>
              <a:pPr/>
              <a:t>7</a:t>
            </a:fld>
            <a:endParaRPr lang="en-US" altLang="en-US" dirty="0"/>
          </a:p>
        </p:txBody>
      </p:sp>
    </p:spTree>
    <p:extLst>
      <p:ext uri="{BB962C8B-B14F-4D97-AF65-F5344CB8AC3E}">
        <p14:creationId xmlns:p14="http://schemas.microsoft.com/office/powerpoint/2010/main" val="14446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Zoning and code reform zoning, in particular, are one policy tool or strategy to codify the CPSTF recommendations</a:t>
            </a:r>
          </a:p>
        </p:txBody>
      </p:sp>
      <p:sp>
        <p:nvSpPr>
          <p:cNvPr id="4" name="Slide Number Placeholder 3"/>
          <p:cNvSpPr>
            <a:spLocks noGrp="1"/>
          </p:cNvSpPr>
          <p:nvPr>
            <p:ph type="sldNum" sz="quarter" idx="5"/>
          </p:nvPr>
        </p:nvSpPr>
        <p:spPr/>
        <p:txBody>
          <a:bodyPr/>
          <a:lstStyle/>
          <a:p>
            <a:fld id="{FCFDF244-9769-4A4F-8A52-7801F8D12EA0}" type="slidenum">
              <a:rPr lang="en-US" smtClean="0"/>
              <a:t>8</a:t>
            </a:fld>
            <a:endParaRPr lang="en-US"/>
          </a:p>
        </p:txBody>
      </p:sp>
    </p:spTree>
    <p:extLst>
      <p:ext uri="{BB962C8B-B14F-4D97-AF65-F5344CB8AC3E}">
        <p14:creationId xmlns:p14="http://schemas.microsoft.com/office/powerpoint/2010/main" val="295439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10</a:t>
            </a:fld>
            <a:endParaRPr lang="en-US"/>
          </a:p>
        </p:txBody>
      </p:sp>
    </p:spTree>
    <p:extLst>
      <p:ext uri="{BB962C8B-B14F-4D97-AF65-F5344CB8AC3E}">
        <p14:creationId xmlns:p14="http://schemas.microsoft.com/office/powerpoint/2010/main" val="12584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Included nearly all jurisdictions in the most populous counties; excludes only very small jurisdictions accounting for &lt;1/2 of 1 percent of a counties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manually compiled and reviewed the zoning code/related policies for each jurisdiction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County policies were coded and applied to unincorporated county areas</a:t>
            </a:r>
          </a:p>
          <a:p>
            <a:pPr marL="171450" indent="-171450">
              <a:buFont typeface="Arial" panose="020B0604020202020204" pitchFamily="34" charset="0"/>
              <a:buChar char="•"/>
            </a:pPr>
            <a:r>
              <a:rPr lang="en-US" dirty="0"/>
              <a:t>Verified zoning authority for counties through state law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the PAPREN project, we are focused on the jurisdictions in the 200 most populous counties – longitudinally over time</a:t>
            </a:r>
          </a:p>
        </p:txBody>
      </p:sp>
      <p:sp>
        <p:nvSpPr>
          <p:cNvPr id="4" name="Slide Number Placeholder 3"/>
          <p:cNvSpPr>
            <a:spLocks noGrp="1"/>
          </p:cNvSpPr>
          <p:nvPr>
            <p:ph type="sldNum" sz="quarter" idx="5"/>
          </p:nvPr>
        </p:nvSpPr>
        <p:spPr/>
        <p:txBody>
          <a:bodyPr/>
          <a:lstStyle/>
          <a:p>
            <a:fld id="{FCFDF244-9769-4A4F-8A52-7801F8D12EA0}" type="slidenum">
              <a:rPr lang="en-US" smtClean="0"/>
              <a:t>11</a:t>
            </a:fld>
            <a:endParaRPr lang="en-US"/>
          </a:p>
        </p:txBody>
      </p:sp>
    </p:spTree>
    <p:extLst>
      <p:ext uri="{BB962C8B-B14F-4D97-AF65-F5344CB8AC3E}">
        <p14:creationId xmlns:p14="http://schemas.microsoft.com/office/powerpoint/2010/main" val="114378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share a link to the tool following the presentation</a:t>
            </a:r>
          </a:p>
          <a:p>
            <a:endParaRPr lang="en-US" dirty="0"/>
          </a:p>
          <a:p>
            <a:r>
              <a:rPr lang="en-US" dirty="0"/>
              <a:t>This is from the 2020 Zoning Audit tool; very similar to 2010 with some new markers for the most part</a:t>
            </a:r>
          </a:p>
          <a:p>
            <a:r>
              <a:rPr lang="en-US" dirty="0"/>
              <a:t>Zoom in when presenting in slideshow mode to show the markers for code reform on both page 1 and page 2</a:t>
            </a:r>
          </a:p>
          <a:p>
            <a:r>
              <a:rPr lang="en-US" dirty="0"/>
              <a:t>For page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The tool captures the presence of traditional districts along with the presence of code reform districts.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0000"/>
                </a:solidFill>
              </a:rPr>
              <a:t>Page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each district category including code reform, we coded the active living-oriented elements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2020, we have also captured a number of affordable housing related markers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For each jurisdiction, compiled yes/no indicators for each element being addressed in the jurisdiction.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FCFDF244-9769-4A4F-8A52-7801F8D12EA0}" type="slidenum">
              <a:rPr lang="en-US" smtClean="0"/>
              <a:t>12</a:t>
            </a:fld>
            <a:endParaRPr lang="en-US"/>
          </a:p>
        </p:txBody>
      </p:sp>
    </p:spTree>
    <p:extLst>
      <p:ext uri="{BB962C8B-B14F-4D97-AF65-F5344CB8AC3E}">
        <p14:creationId xmlns:p14="http://schemas.microsoft.com/office/powerpoint/2010/main" val="1953645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283193" y="3532673"/>
            <a:ext cx="310510" cy="188737"/>
          </a:xfrm>
          <a:prstGeom prst="parallelogram">
            <a:avLst>
              <a:gd name="adj" fmla="val 31844"/>
            </a:avLst>
          </a:prstGeom>
          <a:solidFill>
            <a:srgbClr val="0564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rgbClr val="0564AC"/>
                </a:solidFill>
                <a:latin typeface="Cabin" pitchFamily="2" charset="77"/>
              </a:defRPr>
            </a:lvl1pPr>
            <a:lvl2pPr marL="114300" indent="4763">
              <a:spcAft>
                <a:spcPts val="0"/>
              </a:spcAft>
              <a:buFontTx/>
              <a:buNone/>
              <a:defRPr sz="1400" i="1" baseline="0">
                <a:solidFill>
                  <a:schemeClr val="tx1"/>
                </a:solidFill>
              </a:defRPr>
            </a:lvl2pPr>
          </a:lstStyle>
          <a:p>
            <a:pPr lvl="0"/>
            <a:r>
              <a:rPr lang="en-US" dirty="0"/>
              <a:t>Presenter name [16pt Cabin]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674370" y="1726100"/>
            <a:ext cx="5421630" cy="2071868"/>
          </a:xfrm>
          <a:prstGeom prst="rect">
            <a:avLst/>
          </a:prstGeom>
          <a:noFill/>
        </p:spPr>
        <p:txBody>
          <a:bodyPr wrap="square" lIns="0" tIns="0" rIns="0" bIns="0" anchor="b">
            <a:noAutofit/>
          </a:bodyPr>
          <a:lstStyle>
            <a:lvl1pPr>
              <a:lnSpc>
                <a:spcPct val="90000"/>
              </a:lnSpc>
              <a:defRPr sz="2800" b="1">
                <a:solidFill>
                  <a:schemeClr val="tx1"/>
                </a:solidFill>
                <a:latin typeface="Cabin" pitchFamily="2" charset="77"/>
              </a:defRPr>
            </a:lvl1pPr>
          </a:lstStyle>
          <a:p>
            <a:r>
              <a:rPr lang="en-US" dirty="0"/>
              <a:t>Title [28pt Cabin] </a:t>
            </a:r>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411480" marR="0" indent="-411480"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lumMod val="90000"/>
                    <a:lumOff val="10000"/>
                  </a:schemeClr>
                </a:solidFill>
                <a:latin typeface="Cabin" pitchFamily="2" charset="77"/>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Cabin]</a:t>
            </a:r>
            <a:br>
              <a:rPr lang="en-US" dirty="0"/>
            </a:br>
            <a:r>
              <a:rPr lang="en-US" dirty="0"/>
              <a:t>Date [14pt Cabin] </a:t>
            </a:r>
          </a:p>
        </p:txBody>
      </p:sp>
      <p:sp>
        <p:nvSpPr>
          <p:cNvPr id="2" name="Rectangle 1">
            <a:extLst>
              <a:ext uri="{FF2B5EF4-FFF2-40B4-BE49-F238E27FC236}">
                <a16:creationId xmlns:a16="http://schemas.microsoft.com/office/drawing/2014/main" id="{555492A1-CDEB-4E4D-AC0D-E39908D2B8C3}"/>
              </a:ext>
            </a:extLst>
          </p:cNvPr>
          <p:cNvSpPr/>
          <p:nvPr userDrawn="1"/>
        </p:nvSpPr>
        <p:spPr bwMode="auto">
          <a:xfrm>
            <a:off x="105878" y="0"/>
            <a:ext cx="3700592"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16" name="Picture 15">
            <a:extLst>
              <a:ext uri="{FF2B5EF4-FFF2-40B4-BE49-F238E27FC236}">
                <a16:creationId xmlns:a16="http://schemas.microsoft.com/office/drawing/2014/main" id="{0B25FE21-38C6-7748-8C15-E001236D8FA7}"/>
              </a:ext>
            </a:extLst>
          </p:cNvPr>
          <p:cNvPicPr>
            <a:picLocks noChangeAspect="1"/>
          </p:cNvPicPr>
          <p:nvPr userDrawn="1"/>
        </p:nvPicPr>
        <p:blipFill>
          <a:blip r:embed="rId2"/>
          <a:srcRect/>
          <a:stretch/>
        </p:blipFill>
        <p:spPr>
          <a:xfrm>
            <a:off x="283193" y="274832"/>
            <a:ext cx="3523277" cy="868053"/>
          </a:xfrm>
          <a:prstGeom prst="rect">
            <a:avLst/>
          </a:prstGeom>
        </p:spPr>
      </p:pic>
      <p:sp>
        <p:nvSpPr>
          <p:cNvPr id="20" name="Rectangle 19">
            <a:extLst>
              <a:ext uri="{FF2B5EF4-FFF2-40B4-BE49-F238E27FC236}">
                <a16:creationId xmlns:a16="http://schemas.microsoft.com/office/drawing/2014/main" id="{16558528-1AD5-D247-8572-9E3DC7C174D3}"/>
              </a:ext>
            </a:extLst>
          </p:cNvPr>
          <p:cNvSpPr/>
          <p:nvPr userDrawn="1"/>
        </p:nvSpPr>
        <p:spPr bwMode="auto">
          <a:xfrm>
            <a:off x="-1" y="5462337"/>
            <a:ext cx="12192001" cy="1395663"/>
          </a:xfrm>
          <a:prstGeom prst="rect">
            <a:avLst/>
          </a:prstGeom>
          <a:solidFill>
            <a:schemeClr val="bg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pic>
        <p:nvPicPr>
          <p:cNvPr id="4" name="Picture 3" descr="A picture containing people, lot, person, large&#10;&#10;Description automatically generated">
            <a:extLst>
              <a:ext uri="{FF2B5EF4-FFF2-40B4-BE49-F238E27FC236}">
                <a16:creationId xmlns:a16="http://schemas.microsoft.com/office/drawing/2014/main" id="{9380E1C6-F252-FA41-AE92-6B9D8BD38561}"/>
              </a:ext>
            </a:extLst>
          </p:cNvPr>
          <p:cNvPicPr>
            <a:picLocks noChangeAspect="1"/>
          </p:cNvPicPr>
          <p:nvPr userDrawn="1"/>
        </p:nvPicPr>
        <p:blipFill>
          <a:blip r:embed="rId3"/>
          <a:stretch>
            <a:fillRect/>
          </a:stretch>
        </p:blipFill>
        <p:spPr>
          <a:xfrm>
            <a:off x="7408333" y="0"/>
            <a:ext cx="4783667" cy="6858000"/>
          </a:xfrm>
          <a:prstGeom prst="rect">
            <a:avLst/>
          </a:prstGeom>
        </p:spPr>
      </p:pic>
    </p:spTree>
    <p:extLst>
      <p:ext uri="{BB962C8B-B14F-4D97-AF65-F5344CB8AC3E}">
        <p14:creationId xmlns:p14="http://schemas.microsoft.com/office/powerpoint/2010/main" val="349775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9/20/2022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30517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988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85415-ECAB-7749-9438-98667466F0EE}"/>
              </a:ext>
            </a:extLst>
          </p:cNvPr>
          <p:cNvSpPr/>
          <p:nvPr/>
        </p:nvSpPr>
        <p:spPr>
          <a:xfrm>
            <a:off x="-1" y="0"/>
            <a:ext cx="230505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1E62"/>
              </a:solidFill>
              <a:latin typeface="Arial" panose="020B0604020202020204" pitchFamily="34" charset="0"/>
            </a:endParaRPr>
          </a:p>
        </p:txBody>
      </p:sp>
      <p:sp>
        <p:nvSpPr>
          <p:cNvPr id="10" name="Rectangle 9">
            <a:extLst>
              <a:ext uri="{FF2B5EF4-FFF2-40B4-BE49-F238E27FC236}">
                <a16:creationId xmlns:a16="http://schemas.microsoft.com/office/drawing/2014/main" id="{E05B460D-E86D-3A4C-92BA-4EDF763DFAFA}"/>
              </a:ext>
            </a:extLst>
          </p:cNvPr>
          <p:cNvSpPr/>
          <p:nvPr userDrawn="1"/>
        </p:nvSpPr>
        <p:spPr>
          <a:xfrm>
            <a:off x="-1" y="0"/>
            <a:ext cx="230505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753367FE-A03A-0D4B-8464-6EA90E8DA41F}"/>
              </a:ext>
            </a:extLst>
          </p:cNvPr>
          <p:cNvPicPr>
            <a:picLocks noChangeAspect="1"/>
          </p:cNvPicPr>
          <p:nvPr/>
        </p:nvPicPr>
        <p:blipFill rotWithShape="1">
          <a:blip r:embed="rId2"/>
          <a:srcRect l="17162" t="77592" r="78736"/>
          <a:stretch/>
        </p:blipFill>
        <p:spPr>
          <a:xfrm rot="10800000">
            <a:off x="571499" y="110455"/>
            <a:ext cx="500083" cy="688786"/>
          </a:xfrm>
          <a:prstGeom prst="rect">
            <a:avLst/>
          </a:prstGeom>
        </p:spPr>
      </p:pic>
      <p:sp>
        <p:nvSpPr>
          <p:cNvPr id="11" name="Text Placeholder 14">
            <a:extLst>
              <a:ext uri="{FF2B5EF4-FFF2-40B4-BE49-F238E27FC236}">
                <a16:creationId xmlns:a16="http://schemas.microsoft.com/office/drawing/2014/main" id="{A239BCF8-7759-3A41-A514-3A4A72C6F9AF}"/>
              </a:ext>
            </a:extLst>
          </p:cNvPr>
          <p:cNvSpPr>
            <a:spLocks noGrp="1"/>
          </p:cNvSpPr>
          <p:nvPr>
            <p:ph type="body" sz="quarter" idx="15" hasCustomPrompt="1"/>
          </p:nvPr>
        </p:nvSpPr>
        <p:spPr>
          <a:xfrm>
            <a:off x="589421" y="3622452"/>
            <a:ext cx="1715629" cy="2706862"/>
          </a:xfrm>
          <a:prstGeom prst="rect">
            <a:avLst/>
          </a:prstGeom>
        </p:spPr>
        <p:txBody>
          <a:bodyPr>
            <a:noAutofit/>
          </a:bodyPr>
          <a:lstStyle>
            <a:lvl1pPr>
              <a:lnSpc>
                <a:spcPct val="100000"/>
              </a:lnSpc>
              <a:defRPr sz="1800" baseline="0">
                <a:solidFill>
                  <a:schemeClr val="bg1"/>
                </a:solidFill>
              </a:defRPr>
            </a:lvl1pPr>
          </a:lstStyle>
          <a:p>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con</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tetur</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al</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adipiscinge</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l </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sahanis</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nib</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u</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h</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eget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justo</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ne</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sed</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gravida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est</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asa</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0E3A340C-ED98-6C4F-A999-F28C9BE643E9}"/>
              </a:ext>
            </a:extLst>
          </p:cNvPr>
          <p:cNvSpPr>
            <a:spLocks noGrp="1"/>
          </p:cNvSpPr>
          <p:nvPr>
            <p:ph type="body" sz="quarter" idx="16" hasCustomPrompt="1"/>
          </p:nvPr>
        </p:nvSpPr>
        <p:spPr>
          <a:xfrm>
            <a:off x="571500" y="1222362"/>
            <a:ext cx="1729578" cy="461962"/>
          </a:xfrm>
          <a:prstGeom prst="rect">
            <a:avLst/>
          </a:prstGeom>
        </p:spPr>
        <p:txBody>
          <a:bodyPr>
            <a:noAutofit/>
          </a:bodyPr>
          <a:lstStyle>
            <a:lvl1pPr>
              <a:defRPr sz="1800" b="1" i="0" cap="all" spc="400" baseline="0">
                <a:solidFill>
                  <a:schemeClr val="bg1"/>
                </a:solidFill>
              </a:defRPr>
            </a:lvl1pPr>
          </a:lstStyle>
          <a:p>
            <a:r>
              <a:rPr lang="en-US" sz="2000" b="1" spc="300" dirty="0">
                <a:ln w="19050">
                  <a:noFill/>
                </a:ln>
                <a:solidFill>
                  <a:schemeClr val="bg1"/>
                </a:solidFill>
                <a:latin typeface="Arial" panose="020B0604020202020204" pitchFamily="34" charset="0"/>
                <a:cs typeface="Arial" panose="020B0604020202020204" pitchFamily="34" charset="0"/>
              </a:rPr>
              <a:t>SECTION HERE</a:t>
            </a:r>
          </a:p>
        </p:txBody>
      </p:sp>
      <p:sp>
        <p:nvSpPr>
          <p:cNvPr id="18" name="Text Placeholder 17">
            <a:extLst>
              <a:ext uri="{FF2B5EF4-FFF2-40B4-BE49-F238E27FC236}">
                <a16:creationId xmlns:a16="http://schemas.microsoft.com/office/drawing/2014/main" id="{4607F020-7CB7-FA45-8230-53C05BB43EA1}"/>
              </a:ext>
            </a:extLst>
          </p:cNvPr>
          <p:cNvSpPr>
            <a:spLocks noGrp="1"/>
          </p:cNvSpPr>
          <p:nvPr>
            <p:ph type="body" sz="quarter" idx="17" hasCustomPrompt="1"/>
          </p:nvPr>
        </p:nvSpPr>
        <p:spPr>
          <a:xfrm>
            <a:off x="571500" y="1866900"/>
            <a:ext cx="1729578" cy="1562100"/>
          </a:xfrm>
          <a:prstGeom prst="rect">
            <a:avLst/>
          </a:prstGeom>
        </p:spPr>
        <p:txBody>
          <a:bodyPr>
            <a:noAutofit/>
          </a:bodyPr>
          <a:lstStyle>
            <a:lvl1pPr>
              <a:defRPr sz="28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Headline Goes Here and Here</a:t>
            </a:r>
          </a:p>
        </p:txBody>
      </p:sp>
      <p:pic>
        <p:nvPicPr>
          <p:cNvPr id="12" name="Picture 11">
            <a:extLst>
              <a:ext uri="{FF2B5EF4-FFF2-40B4-BE49-F238E27FC236}">
                <a16:creationId xmlns:a16="http://schemas.microsoft.com/office/drawing/2014/main" id="{A19D2A7B-D949-D84A-B563-9285D56DA79D}"/>
              </a:ext>
            </a:extLst>
          </p:cNvPr>
          <p:cNvPicPr>
            <a:picLocks noChangeAspect="1"/>
          </p:cNvPicPr>
          <p:nvPr userDrawn="1"/>
        </p:nvPicPr>
        <p:blipFill rotWithShape="1">
          <a:blip r:embed="rId2"/>
          <a:srcRect l="17162" t="77592" r="78736"/>
          <a:stretch/>
        </p:blipFill>
        <p:spPr>
          <a:xfrm rot="10800000">
            <a:off x="571499" y="-1"/>
            <a:ext cx="500083" cy="799241"/>
          </a:xfrm>
          <a:prstGeom prst="rect">
            <a:avLst/>
          </a:prstGeom>
        </p:spPr>
      </p:pic>
      <p:sp>
        <p:nvSpPr>
          <p:cNvPr id="17" name="Content Placeholder 2">
            <a:extLst>
              <a:ext uri="{FF2B5EF4-FFF2-40B4-BE49-F238E27FC236}">
                <a16:creationId xmlns:a16="http://schemas.microsoft.com/office/drawing/2014/main" id="{A4D5C75C-330E-FF43-B40F-90030894A767}"/>
              </a:ext>
            </a:extLst>
          </p:cNvPr>
          <p:cNvSpPr>
            <a:spLocks noGrp="1"/>
          </p:cNvSpPr>
          <p:nvPr>
            <p:ph idx="18"/>
          </p:nvPr>
        </p:nvSpPr>
        <p:spPr>
          <a:xfrm>
            <a:off x="3004457" y="1222362"/>
            <a:ext cx="8598123" cy="4840508"/>
          </a:xfrm>
          <a:prstGeom prst="rect">
            <a:avLst/>
          </a:prstGeom>
        </p:spPr>
        <p:txBody>
          <a:bodyPr lIns="0" tIns="0" rIns="0" bIns="0"/>
          <a:lstStyle>
            <a:lvl1pPr>
              <a:defRPr sz="1600" b="1" cap="all" spc="300" baseline="0">
                <a:solidFill>
                  <a:schemeClr val="accent1"/>
                </a:solidFill>
              </a:defRPr>
            </a:lvl1pPr>
            <a:lvl2pPr marL="12700" indent="0">
              <a:buClr>
                <a:srgbClr val="001E62"/>
              </a:buClr>
              <a:buFontTx/>
              <a:buNone/>
              <a:tabLst/>
              <a:defRPr/>
            </a:lvl2pPr>
            <a:lvl3pPr marL="641350" indent="-171450">
              <a:buClr>
                <a:srgbClr val="001E62"/>
              </a:buClr>
              <a:buFont typeface="Arial" panose="020B0604020202020204" pitchFamily="34" charset="0"/>
              <a:buChar char="•"/>
              <a:tabLst/>
              <a:defRPr/>
            </a:lvl3pPr>
            <a:lvl4pPr marL="1485900" indent="-114300">
              <a:buClr>
                <a:srgbClr val="001E62"/>
              </a:buClr>
              <a:tabLst/>
              <a:defRPr sz="1200">
                <a:solidFill>
                  <a:schemeClr val="tx1"/>
                </a:solidFill>
              </a:defRPr>
            </a:lvl4pPr>
            <a:lvl5pPr marL="1952625" indent="-123825">
              <a:buClr>
                <a:srgbClr val="001E62"/>
              </a:buClr>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9" name="TextBox 18">
            <a:extLst>
              <a:ext uri="{FF2B5EF4-FFF2-40B4-BE49-F238E27FC236}">
                <a16:creationId xmlns:a16="http://schemas.microsoft.com/office/drawing/2014/main" id="{52DFFB21-BBD8-584B-AD40-5FF15F1975E2}"/>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bg1"/>
                </a:solidFill>
                <a:latin typeface="Arial" panose="020B0604020202020204" pitchFamily="34" charset="0"/>
                <a:cs typeface="Arial" panose="020B0604020202020204" pitchFamily="34" charset="0"/>
              </a:rPr>
              <a:t>‹#›</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61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FE3EE1A-FE2A-D841-84E7-BEC666CBB2FF}"/>
              </a:ext>
            </a:extLst>
          </p:cNvPr>
          <p:cNvSpPr>
            <a:spLocks noGrp="1"/>
          </p:cNvSpPr>
          <p:nvPr>
            <p:ph type="pic" sz="quarter" idx="12"/>
          </p:nvPr>
        </p:nvSpPr>
        <p:spPr>
          <a:xfrm>
            <a:off x="-803275" y="0"/>
            <a:ext cx="6248908" cy="687462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6858000"/>
              <a:gd name="connsiteY0" fmla="*/ 0 h 6858000"/>
              <a:gd name="connsiteX1" fmla="*/ 4862945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4862945"/>
              <a:gd name="connsiteY0" fmla="*/ 0 h 6874625"/>
              <a:gd name="connsiteX1" fmla="*/ 4862945 w 4862945"/>
              <a:gd name="connsiteY1" fmla="*/ 0 h 6874625"/>
              <a:gd name="connsiteX2" fmla="*/ 4846320 w 4862945"/>
              <a:gd name="connsiteY2" fmla="*/ 6874625 h 6874625"/>
              <a:gd name="connsiteX3" fmla="*/ 0 w 4862945"/>
              <a:gd name="connsiteY3" fmla="*/ 6858000 h 6874625"/>
              <a:gd name="connsiteX4" fmla="*/ 0 w 4862945"/>
              <a:gd name="connsiteY4" fmla="*/ 0 h 6874625"/>
              <a:gd name="connsiteX0" fmla="*/ 0 w 6130182"/>
              <a:gd name="connsiteY0" fmla="*/ 0 h 6874625"/>
              <a:gd name="connsiteX1" fmla="*/ 4862945 w 6130182"/>
              <a:gd name="connsiteY1" fmla="*/ 0 h 6874625"/>
              <a:gd name="connsiteX2" fmla="*/ 4846320 w 6130182"/>
              <a:gd name="connsiteY2" fmla="*/ 6874625 h 6874625"/>
              <a:gd name="connsiteX3" fmla="*/ 0 w 6130182"/>
              <a:gd name="connsiteY3" fmla="*/ 6858000 h 6874625"/>
              <a:gd name="connsiteX4" fmla="*/ 0 w 6130182"/>
              <a:gd name="connsiteY4" fmla="*/ 0 h 6874625"/>
              <a:gd name="connsiteX0" fmla="*/ 0 w 6248908"/>
              <a:gd name="connsiteY0" fmla="*/ 0 h 6874625"/>
              <a:gd name="connsiteX1" fmla="*/ 4862945 w 6248908"/>
              <a:gd name="connsiteY1" fmla="*/ 0 h 6874625"/>
              <a:gd name="connsiteX2" fmla="*/ 4846320 w 6248908"/>
              <a:gd name="connsiteY2" fmla="*/ 6874625 h 6874625"/>
              <a:gd name="connsiteX3" fmla="*/ 0 w 6248908"/>
              <a:gd name="connsiteY3" fmla="*/ 6858000 h 6874625"/>
              <a:gd name="connsiteX4" fmla="*/ 0 w 6248908"/>
              <a:gd name="connsiteY4" fmla="*/ 0 h 68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908" h="6874625">
                <a:moveTo>
                  <a:pt x="0" y="0"/>
                </a:moveTo>
                <a:lnTo>
                  <a:pt x="4862945" y="0"/>
                </a:lnTo>
                <a:cubicBezTo>
                  <a:pt x="5356167" y="479368"/>
                  <a:pt x="7728066" y="3552305"/>
                  <a:pt x="4846320" y="6874625"/>
                </a:cubicBezTo>
                <a:lnTo>
                  <a:pt x="0" y="6858000"/>
                </a:lnTo>
                <a:lnTo>
                  <a:pt x="0" y="0"/>
                </a:lnTo>
                <a:close/>
              </a:path>
            </a:pathLst>
          </a:custGeom>
          <a:pattFill prst="pct20">
            <a:fgClr>
              <a:schemeClr val="accent1"/>
            </a:fgClr>
            <a:bgClr>
              <a:schemeClr val="bg1"/>
            </a:bgClr>
          </a:pattFill>
        </p:spPr>
        <p:txBody>
          <a:bodyPr/>
          <a:lstStyle/>
          <a:p>
            <a:endParaRPr lang="en-US" dirty="0"/>
          </a:p>
        </p:txBody>
      </p:sp>
      <p:sp>
        <p:nvSpPr>
          <p:cNvPr id="5" name="Title 1">
            <a:extLst>
              <a:ext uri="{FF2B5EF4-FFF2-40B4-BE49-F238E27FC236}">
                <a16:creationId xmlns:a16="http://schemas.microsoft.com/office/drawing/2014/main" id="{BC3BE6E7-8A11-8F4B-B8D2-E622A7A18957}"/>
              </a:ext>
            </a:extLst>
          </p:cNvPr>
          <p:cNvSpPr>
            <a:spLocks noGrp="1"/>
          </p:cNvSpPr>
          <p:nvPr>
            <p:ph type="ctrTitle" hasCustomPrompt="1"/>
          </p:nvPr>
        </p:nvSpPr>
        <p:spPr>
          <a:xfrm>
            <a:off x="6105008" y="2205037"/>
            <a:ext cx="4920343" cy="1655763"/>
          </a:xfrm>
          <a:prstGeom prst="rect">
            <a:avLst/>
          </a:prstGeom>
        </p:spPr>
        <p:txBody>
          <a:bodyPr lIns="0" tIns="0" rIns="0" bIns="0" anchor="t">
            <a:normAutofit/>
          </a:bodyPr>
          <a:lstStyle>
            <a:lvl1pPr algn="l">
              <a:defRPr sz="3600" b="1">
                <a:solidFill>
                  <a:srgbClr val="001E62"/>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6" name="Subtitle 2">
            <a:extLst>
              <a:ext uri="{FF2B5EF4-FFF2-40B4-BE49-F238E27FC236}">
                <a16:creationId xmlns:a16="http://schemas.microsoft.com/office/drawing/2014/main" id="{07644AD0-57F7-094F-A3A4-D5E46E4E56D5}"/>
              </a:ext>
            </a:extLst>
          </p:cNvPr>
          <p:cNvSpPr>
            <a:spLocks noGrp="1"/>
          </p:cNvSpPr>
          <p:nvPr>
            <p:ph type="subTitle" idx="1" hasCustomPrompt="1"/>
          </p:nvPr>
        </p:nvSpPr>
        <p:spPr>
          <a:xfrm>
            <a:off x="6105008" y="4099548"/>
            <a:ext cx="4920344" cy="607572"/>
          </a:xfrm>
          <a:prstGeom prst="rect">
            <a:avLst/>
          </a:prstGeo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D9F05423-983C-0F42-AD62-09CC5937E61B}"/>
              </a:ext>
            </a:extLst>
          </p:cNvPr>
          <p:cNvPicPr>
            <a:picLocks noChangeAspect="1"/>
          </p:cNvPicPr>
          <p:nvPr/>
        </p:nvPicPr>
        <p:blipFill>
          <a:blip r:embed="rId2"/>
          <a:stretch>
            <a:fillRect/>
          </a:stretch>
        </p:blipFill>
        <p:spPr>
          <a:xfrm>
            <a:off x="6096000" y="5300680"/>
            <a:ext cx="3152330" cy="607572"/>
          </a:xfrm>
          <a:prstGeom prst="rect">
            <a:avLst/>
          </a:prstGeom>
        </p:spPr>
      </p:pic>
      <p:sp>
        <p:nvSpPr>
          <p:cNvPr id="8" name="Text Placeholder 9">
            <a:extLst>
              <a:ext uri="{FF2B5EF4-FFF2-40B4-BE49-F238E27FC236}">
                <a16:creationId xmlns:a16="http://schemas.microsoft.com/office/drawing/2014/main" id="{1B81A75D-6185-754B-94A9-530861CEF5ED}"/>
              </a:ext>
            </a:extLst>
          </p:cNvPr>
          <p:cNvSpPr>
            <a:spLocks noGrp="1"/>
          </p:cNvSpPr>
          <p:nvPr>
            <p:ph type="body" sz="quarter" idx="11" hasCustomPrompt="1"/>
          </p:nvPr>
        </p:nvSpPr>
        <p:spPr>
          <a:xfrm>
            <a:off x="6105008" y="1611477"/>
            <a:ext cx="2902358" cy="295275"/>
          </a:xfrm>
          <a:prstGeom prst="rect">
            <a:avLst/>
          </a:prstGeom>
        </p:spPr>
        <p:txBody>
          <a:bodyPr lIns="0" tIns="0" rIns="0" bIns="0"/>
          <a:lstStyle>
            <a:lvl1pPr marL="0" indent="0">
              <a:buFontTx/>
              <a:buNone/>
              <a:defRPr sz="1400" b="1" cap="all" spc="400" baseline="0">
                <a:solidFill>
                  <a:srgbClr val="D50032"/>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9" name="Picture 8">
            <a:extLst>
              <a:ext uri="{FF2B5EF4-FFF2-40B4-BE49-F238E27FC236}">
                <a16:creationId xmlns:a16="http://schemas.microsoft.com/office/drawing/2014/main" id="{CFA93E4F-6F26-3F4A-B98C-D14E3F97D593}"/>
              </a:ext>
            </a:extLst>
          </p:cNvPr>
          <p:cNvPicPr>
            <a:picLocks noChangeAspect="1"/>
          </p:cNvPicPr>
          <p:nvPr userDrawn="1"/>
        </p:nvPicPr>
        <p:blipFill>
          <a:blip r:embed="rId2"/>
          <a:stretch>
            <a:fillRect/>
          </a:stretch>
        </p:blipFill>
        <p:spPr>
          <a:xfrm>
            <a:off x="6096000" y="5300680"/>
            <a:ext cx="3152330" cy="607572"/>
          </a:xfrm>
          <a:prstGeom prst="rect">
            <a:avLst/>
          </a:prstGeom>
        </p:spPr>
      </p:pic>
      <p:sp>
        <p:nvSpPr>
          <p:cNvPr id="20" name="TextBox 19">
            <a:extLst>
              <a:ext uri="{FF2B5EF4-FFF2-40B4-BE49-F238E27FC236}">
                <a16:creationId xmlns:a16="http://schemas.microsoft.com/office/drawing/2014/main" id="{A766D111-EABD-934E-9606-C1FAEE903FAC}"/>
              </a:ext>
            </a:extLst>
          </p:cNvPr>
          <p:cNvSpPr txBox="1"/>
          <p:nvPr userDrawn="1"/>
        </p:nvSpPr>
        <p:spPr>
          <a:xfrm>
            <a:off x="2514600" y="-444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3945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84B8C-FA91-C54A-BD6B-A1BC753E5B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67D8984-ADB0-3045-B90A-B42AE6A3D17A}"/>
              </a:ext>
            </a:extLst>
          </p:cNvPr>
          <p:cNvSpPr/>
          <p:nvPr userDrawn="1"/>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0" name="Picture 9">
            <a:extLst>
              <a:ext uri="{FF2B5EF4-FFF2-40B4-BE49-F238E27FC236}">
                <a16:creationId xmlns:a16="http://schemas.microsoft.com/office/drawing/2014/main" id="{94D5E7C4-AA3A-714B-AB65-881F761FB1FA}"/>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D1C8BA7-EEFD-584D-BDC5-F7B7AAD50252}"/>
              </a:ext>
            </a:extLst>
          </p:cNvPr>
          <p:cNvSpPr/>
          <p:nvPr/>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1">
            <a:extLst>
              <a:ext uri="{FF2B5EF4-FFF2-40B4-BE49-F238E27FC236}">
                <a16:creationId xmlns:a16="http://schemas.microsoft.com/office/drawing/2014/main" id="{881D9BB0-FDB4-1643-A5BC-76B17B0E9E7A}"/>
              </a:ext>
            </a:extLst>
          </p:cNvPr>
          <p:cNvSpPr>
            <a:spLocks noGrp="1"/>
          </p:cNvSpPr>
          <p:nvPr>
            <p:ph type="ctrTitle" hasCustomPrompt="1"/>
          </p:nvPr>
        </p:nvSpPr>
        <p:spPr>
          <a:xfrm>
            <a:off x="2815271" y="2289120"/>
            <a:ext cx="6402301" cy="1655763"/>
          </a:xfrm>
          <a:prstGeom prst="rect">
            <a:avLst/>
          </a:prstGeom>
        </p:spPr>
        <p:txBody>
          <a:bodyPr lIns="0" tIns="0" rIns="0" bIns="0" anchor="t">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5" name="Text Placeholder 9">
            <a:extLst>
              <a:ext uri="{FF2B5EF4-FFF2-40B4-BE49-F238E27FC236}">
                <a16:creationId xmlns:a16="http://schemas.microsoft.com/office/drawing/2014/main" id="{145D1793-C324-2F44-822B-E01A274F1641}"/>
              </a:ext>
            </a:extLst>
          </p:cNvPr>
          <p:cNvSpPr>
            <a:spLocks noGrp="1"/>
          </p:cNvSpPr>
          <p:nvPr>
            <p:ph type="body" sz="quarter" idx="11" hasCustomPrompt="1"/>
          </p:nvPr>
        </p:nvSpPr>
        <p:spPr>
          <a:xfrm>
            <a:off x="4565242" y="1611477"/>
            <a:ext cx="2902358" cy="295275"/>
          </a:xfrm>
          <a:prstGeom prst="rect">
            <a:avLst/>
          </a:prstGeom>
        </p:spPr>
        <p:txBody>
          <a:bodyPr lIns="0" tIns="0" rIns="0" bIns="0">
            <a:normAutofit/>
          </a:bodyPr>
          <a:lstStyle>
            <a:lvl1pPr marL="0" indent="0" algn="ctr">
              <a:buFontTx/>
              <a:buNone/>
              <a:defRPr sz="18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sp>
        <p:nvSpPr>
          <p:cNvPr id="6" name="Subtitle 2">
            <a:extLst>
              <a:ext uri="{FF2B5EF4-FFF2-40B4-BE49-F238E27FC236}">
                <a16:creationId xmlns:a16="http://schemas.microsoft.com/office/drawing/2014/main" id="{12BC1185-857F-BF4F-A097-153EFBDA80F6}"/>
              </a:ext>
            </a:extLst>
          </p:cNvPr>
          <p:cNvSpPr>
            <a:spLocks noGrp="1"/>
          </p:cNvSpPr>
          <p:nvPr>
            <p:ph type="subTitle" idx="1" hasCustomPrompt="1"/>
          </p:nvPr>
        </p:nvSpPr>
        <p:spPr>
          <a:xfrm>
            <a:off x="3635828" y="4195872"/>
            <a:ext cx="4920344" cy="607572"/>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A5D443CC-0BC6-3D4A-A896-85EAC5F854CA}"/>
              </a:ext>
            </a:extLst>
          </p:cNvPr>
          <p:cNvPicPr>
            <a:picLocks noChangeAspect="1"/>
          </p:cNvPicPr>
          <p:nvPr/>
        </p:nvPicPr>
        <p:blipFill>
          <a:blip r:embed="rId3"/>
          <a:stretch>
            <a:fillRect/>
          </a:stretch>
        </p:blipFill>
        <p:spPr>
          <a:xfrm>
            <a:off x="5657850" y="5246523"/>
            <a:ext cx="876300" cy="876300"/>
          </a:xfrm>
          <a:prstGeom prst="rect">
            <a:avLst/>
          </a:prstGeom>
        </p:spPr>
      </p:pic>
      <p:pic>
        <p:nvPicPr>
          <p:cNvPr id="12" name="Picture 11">
            <a:extLst>
              <a:ext uri="{FF2B5EF4-FFF2-40B4-BE49-F238E27FC236}">
                <a16:creationId xmlns:a16="http://schemas.microsoft.com/office/drawing/2014/main" id="{F19FAC25-A7F3-C24E-B4E9-8EC49C30E529}"/>
              </a:ext>
            </a:extLst>
          </p:cNvPr>
          <p:cNvPicPr>
            <a:picLocks noChangeAspect="1"/>
          </p:cNvPicPr>
          <p:nvPr userDrawn="1"/>
        </p:nvPicPr>
        <p:blipFill>
          <a:blip r:embed="rId3"/>
          <a:stretch>
            <a:fillRect/>
          </a:stretch>
        </p:blipFill>
        <p:spPr>
          <a:xfrm>
            <a:off x="5657850" y="5246523"/>
            <a:ext cx="876300" cy="876300"/>
          </a:xfrm>
          <a:prstGeom prst="rect">
            <a:avLst/>
          </a:prstGeom>
        </p:spPr>
      </p:pic>
    </p:spTree>
    <p:extLst>
      <p:ext uri="{BB962C8B-B14F-4D97-AF65-F5344CB8AC3E}">
        <p14:creationId xmlns:p14="http://schemas.microsoft.com/office/powerpoint/2010/main" val="180211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rgbClr val="D5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5D4C-E2BA-FC41-B781-35F9710CC052}"/>
              </a:ext>
            </a:extLst>
          </p:cNvPr>
          <p:cNvSpPr>
            <a:spLocks noGrp="1"/>
          </p:cNvSpPr>
          <p:nvPr>
            <p:ph type="ctrTitle" hasCustomPrompt="1"/>
          </p:nvPr>
        </p:nvSpPr>
        <p:spPr>
          <a:xfrm>
            <a:off x="1732705" y="2205037"/>
            <a:ext cx="5876785" cy="1655763"/>
          </a:xfrm>
          <a:prstGeom prst="rect">
            <a:avLst/>
          </a:prstGeom>
        </p:spPr>
        <p:txBody>
          <a:bodyPr lIns="0" tIns="0" rIns="0" bIns="0" anchor="t">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3" name="Subtitle 2">
            <a:extLst>
              <a:ext uri="{FF2B5EF4-FFF2-40B4-BE49-F238E27FC236}">
                <a16:creationId xmlns:a16="http://schemas.microsoft.com/office/drawing/2014/main" id="{CF14086E-82B4-ED47-AD55-AB40607C0484}"/>
              </a:ext>
            </a:extLst>
          </p:cNvPr>
          <p:cNvSpPr>
            <a:spLocks noGrp="1"/>
          </p:cNvSpPr>
          <p:nvPr>
            <p:ph type="subTitle" idx="1" hasCustomPrompt="1"/>
          </p:nvPr>
        </p:nvSpPr>
        <p:spPr>
          <a:xfrm>
            <a:off x="1732705" y="4099548"/>
            <a:ext cx="5876784" cy="607572"/>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sp>
        <p:nvSpPr>
          <p:cNvPr id="4" name="Text Placeholder 9">
            <a:extLst>
              <a:ext uri="{FF2B5EF4-FFF2-40B4-BE49-F238E27FC236}">
                <a16:creationId xmlns:a16="http://schemas.microsoft.com/office/drawing/2014/main" id="{20A15A9D-096D-4642-BCED-084CA3DB7794}"/>
              </a:ext>
            </a:extLst>
          </p:cNvPr>
          <p:cNvSpPr>
            <a:spLocks noGrp="1"/>
          </p:cNvSpPr>
          <p:nvPr>
            <p:ph type="body" sz="quarter" idx="11" hasCustomPrompt="1"/>
          </p:nvPr>
        </p:nvSpPr>
        <p:spPr>
          <a:xfrm>
            <a:off x="1732705" y="4945868"/>
            <a:ext cx="2902358" cy="295275"/>
          </a:xfrm>
          <a:prstGeom prst="rect">
            <a:avLst/>
          </a:prstGeom>
        </p:spPr>
        <p:txBody>
          <a:bodyPr lIns="0" tIns="0" rIns="0" bIns="0"/>
          <a:lstStyle>
            <a:lvl1pPr marL="0" indent="0">
              <a:buFontTx/>
              <a:buNone/>
              <a:defRPr sz="14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5" name="Picture 4">
            <a:extLst>
              <a:ext uri="{FF2B5EF4-FFF2-40B4-BE49-F238E27FC236}">
                <a16:creationId xmlns:a16="http://schemas.microsoft.com/office/drawing/2014/main" id="{BF33A904-EC83-5743-9E0B-7E8D3EF4724E}"/>
              </a:ext>
            </a:extLst>
          </p:cNvPr>
          <p:cNvPicPr>
            <a:picLocks noChangeAspect="1"/>
          </p:cNvPicPr>
          <p:nvPr/>
        </p:nvPicPr>
        <p:blipFill rotWithShape="1">
          <a:blip r:embed="rId2"/>
          <a:srcRect l="13534" t="1686" r="76195" b="71329"/>
          <a:stretch/>
        </p:blipFill>
        <p:spPr>
          <a:xfrm>
            <a:off x="1650124" y="115614"/>
            <a:ext cx="1252234" cy="1850675"/>
          </a:xfrm>
          <a:prstGeom prst="rect">
            <a:avLst/>
          </a:prstGeom>
        </p:spPr>
      </p:pic>
      <p:pic>
        <p:nvPicPr>
          <p:cNvPr id="7" name="Picture 6">
            <a:extLst>
              <a:ext uri="{FF2B5EF4-FFF2-40B4-BE49-F238E27FC236}">
                <a16:creationId xmlns:a16="http://schemas.microsoft.com/office/drawing/2014/main" id="{67278586-14BC-D246-91E3-D3363FB09E18}"/>
              </a:ext>
            </a:extLst>
          </p:cNvPr>
          <p:cNvPicPr>
            <a:picLocks noChangeAspect="1"/>
          </p:cNvPicPr>
          <p:nvPr/>
        </p:nvPicPr>
        <p:blipFill>
          <a:blip r:embed="rId3"/>
          <a:stretch>
            <a:fillRect/>
          </a:stretch>
        </p:blipFill>
        <p:spPr>
          <a:xfrm>
            <a:off x="8577469" y="5865392"/>
            <a:ext cx="3091621" cy="595871"/>
          </a:xfrm>
          <a:prstGeom prst="rect">
            <a:avLst/>
          </a:prstGeom>
        </p:spPr>
      </p:pic>
      <p:pic>
        <p:nvPicPr>
          <p:cNvPr id="8" name="Picture 7">
            <a:extLst>
              <a:ext uri="{FF2B5EF4-FFF2-40B4-BE49-F238E27FC236}">
                <a16:creationId xmlns:a16="http://schemas.microsoft.com/office/drawing/2014/main" id="{E828457E-57CF-E648-BAF2-42E9BED8C4C8}"/>
              </a:ext>
            </a:extLst>
          </p:cNvPr>
          <p:cNvPicPr>
            <a:picLocks noChangeAspect="1"/>
          </p:cNvPicPr>
          <p:nvPr userDrawn="1"/>
        </p:nvPicPr>
        <p:blipFill rotWithShape="1">
          <a:blip r:embed="rId2"/>
          <a:srcRect l="13534" t="1686" r="76195" b="71329"/>
          <a:stretch/>
        </p:blipFill>
        <p:spPr>
          <a:xfrm>
            <a:off x="1650124" y="115614"/>
            <a:ext cx="1252234" cy="1850675"/>
          </a:xfrm>
          <a:prstGeom prst="rect">
            <a:avLst/>
          </a:prstGeom>
        </p:spPr>
      </p:pic>
      <p:pic>
        <p:nvPicPr>
          <p:cNvPr id="9" name="Picture 8">
            <a:extLst>
              <a:ext uri="{FF2B5EF4-FFF2-40B4-BE49-F238E27FC236}">
                <a16:creationId xmlns:a16="http://schemas.microsoft.com/office/drawing/2014/main" id="{46EDB8EA-EADE-B64F-8B29-2877668CCB48}"/>
              </a:ext>
            </a:extLst>
          </p:cNvPr>
          <p:cNvPicPr>
            <a:picLocks noChangeAspect="1"/>
          </p:cNvPicPr>
          <p:nvPr userDrawn="1"/>
        </p:nvPicPr>
        <p:blipFill>
          <a:blip r:embed="rId3"/>
          <a:stretch>
            <a:fillRect/>
          </a:stretch>
        </p:blipFill>
        <p:spPr>
          <a:xfrm>
            <a:off x="8577469" y="5865392"/>
            <a:ext cx="3091621" cy="595871"/>
          </a:xfrm>
          <a:prstGeom prst="rect">
            <a:avLst/>
          </a:prstGeom>
        </p:spPr>
      </p:pic>
    </p:spTree>
    <p:extLst>
      <p:ext uri="{BB962C8B-B14F-4D97-AF65-F5344CB8AC3E}">
        <p14:creationId xmlns:p14="http://schemas.microsoft.com/office/powerpoint/2010/main" val="165315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4350048"/>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F257AB-AF45-934E-BFF1-AE4DC3D9D764}"/>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5" name="Text Placeholder 2">
            <a:extLst>
              <a:ext uri="{FF2B5EF4-FFF2-40B4-BE49-F238E27FC236}">
                <a16:creationId xmlns:a16="http://schemas.microsoft.com/office/drawing/2014/main" id="{4F372C3B-4935-CC40-AD8B-F5A0EA68A95A}"/>
              </a:ext>
            </a:extLst>
          </p:cNvPr>
          <p:cNvSpPr>
            <a:spLocks noGrp="1"/>
          </p:cNvSpPr>
          <p:nvPr>
            <p:ph idx="1"/>
          </p:nvPr>
        </p:nvSpPr>
        <p:spPr>
          <a:xfrm>
            <a:off x="5715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Text Placeholder 2">
            <a:extLst>
              <a:ext uri="{FF2B5EF4-FFF2-40B4-BE49-F238E27FC236}">
                <a16:creationId xmlns:a16="http://schemas.microsoft.com/office/drawing/2014/main" id="{9959763C-470E-8D47-8354-F06F0B2376C3}"/>
              </a:ext>
            </a:extLst>
          </p:cNvPr>
          <p:cNvSpPr>
            <a:spLocks noGrp="1"/>
          </p:cNvSpPr>
          <p:nvPr>
            <p:ph idx="10"/>
          </p:nvPr>
        </p:nvSpPr>
        <p:spPr>
          <a:xfrm>
            <a:off x="63881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731522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hasCustomPrompt="1"/>
          </p:nvPr>
        </p:nvSpPr>
        <p:spPr/>
        <p:txBody>
          <a:bodyPr/>
          <a:lstStyle/>
          <a:p>
            <a:r>
              <a:rPr lang="en-US" dirty="0"/>
              <a:t>Slide Title</a:t>
            </a:r>
          </a:p>
        </p:txBody>
      </p:sp>
      <p:sp>
        <p:nvSpPr>
          <p:cNvPr id="3" name="Text Placeholder 2">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649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914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4798" y="304799"/>
            <a:ext cx="11582400" cy="381001"/>
          </a:xfrm>
          <a:prstGeom prst="rect">
            <a:avLst/>
          </a:prstGeom>
        </p:spPr>
        <p:txBody>
          <a:bodyPr/>
          <a:lstStyle>
            <a:lvl1pPr>
              <a:defRPr>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lvl1pPr>
              <a:defRPr>
                <a:latin typeface="Cabin" pitchFamily="2" charset="77"/>
              </a:defRPr>
            </a:lvl1pPr>
            <a:lvl2pPr>
              <a:defRPr>
                <a:latin typeface="Cabin" pitchFamily="2" charset="77"/>
              </a:defRPr>
            </a:lvl2pPr>
            <a:lvl3pPr>
              <a:defRPr>
                <a:latin typeface="Cabin" pitchFamily="2" charset="77"/>
              </a:defRPr>
            </a:lvl3pPr>
            <a:lvl4pPr>
              <a:defRPr>
                <a:latin typeface="Cabin" pitchFamily="2" charset="77"/>
              </a:defRPr>
            </a:lvl4pPr>
            <a:lvl5pPr>
              <a:defRPr>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44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670E8F9-5D9E-104F-82AD-62803F277A1F}"/>
              </a:ext>
            </a:extLst>
          </p:cNvPr>
          <p:cNvCxnSpPr/>
          <p:nvPr/>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4152CFAA-0912-6041-857E-9E2DB17FF3E5}"/>
              </a:ext>
            </a:extLst>
          </p:cNvPr>
          <p:cNvSpPr>
            <a:spLocks noGrp="1"/>
          </p:cNvSpPr>
          <p:nvPr>
            <p:ph type="body" sz="quarter" idx="12" hasCustomPrompt="1"/>
          </p:nvPr>
        </p:nvSpPr>
        <p:spPr>
          <a:xfrm>
            <a:off x="6926811" y="1439648"/>
            <a:ext cx="435077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8" name="Content Placeholder 11">
            <a:extLst>
              <a:ext uri="{FF2B5EF4-FFF2-40B4-BE49-F238E27FC236}">
                <a16:creationId xmlns:a16="http://schemas.microsoft.com/office/drawing/2014/main" id="{4534FDD0-98EB-0E4B-BA13-8EFEC697F5A6}"/>
              </a:ext>
            </a:extLst>
          </p:cNvPr>
          <p:cNvSpPr>
            <a:spLocks noGrp="1"/>
          </p:cNvSpPr>
          <p:nvPr>
            <p:ph sz="quarter" idx="13"/>
          </p:nvPr>
        </p:nvSpPr>
        <p:spPr>
          <a:xfrm>
            <a:off x="6926262" y="2759720"/>
            <a:ext cx="4351333" cy="29114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p:txBody>
      </p:sp>
      <p:sp>
        <p:nvSpPr>
          <p:cNvPr id="11" name="Picture Placeholder 4">
            <a:extLst>
              <a:ext uri="{FF2B5EF4-FFF2-40B4-BE49-F238E27FC236}">
                <a16:creationId xmlns:a16="http://schemas.microsoft.com/office/drawing/2014/main" id="{2AE6B37B-7A9E-AC4A-8603-521DF936A0CE}"/>
              </a:ext>
            </a:extLst>
          </p:cNvPr>
          <p:cNvSpPr>
            <a:spLocks noGrp="1"/>
          </p:cNvSpPr>
          <p:nvPr>
            <p:ph type="pic" sz="quarter" idx="10"/>
          </p:nvPr>
        </p:nvSpPr>
        <p:spPr>
          <a:xfrm>
            <a:off x="571500" y="996585"/>
            <a:ext cx="4838700" cy="4864830"/>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en-US"/>
              <a:t>Click icon to add picture</a:t>
            </a:r>
            <a:endParaRPr lang="id-ID"/>
          </a:p>
        </p:txBody>
      </p:sp>
      <p:cxnSp>
        <p:nvCxnSpPr>
          <p:cNvPr id="9" name="Straight Connector 8">
            <a:extLst>
              <a:ext uri="{FF2B5EF4-FFF2-40B4-BE49-F238E27FC236}">
                <a16:creationId xmlns:a16="http://schemas.microsoft.com/office/drawing/2014/main" id="{E503B19A-E5F1-7849-87E8-BC837A98B735}"/>
              </a:ext>
            </a:extLst>
          </p:cNvPr>
          <p:cNvCxnSpPr/>
          <p:nvPr userDrawn="1"/>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806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8475C8-B220-2F40-8250-A8DABF108741}"/>
              </a:ext>
            </a:extLst>
          </p:cNvPr>
          <p:cNvPicPr>
            <a:picLocks noChangeAspect="1"/>
          </p:cNvPicPr>
          <p:nvPr/>
        </p:nvPicPr>
        <p:blipFill rotWithShape="1">
          <a:blip r:embed="rId2"/>
          <a:srcRect t="-2" r="80192" b="1"/>
          <a:stretch/>
        </p:blipFill>
        <p:spPr>
          <a:xfrm>
            <a:off x="0" y="1"/>
            <a:ext cx="2414954" cy="6857999"/>
          </a:xfrm>
          <a:prstGeom prst="rect">
            <a:avLst/>
          </a:prstGeom>
        </p:spPr>
      </p:pic>
      <p:sp>
        <p:nvSpPr>
          <p:cNvPr id="3" name="Rectangle 2">
            <a:extLst>
              <a:ext uri="{FF2B5EF4-FFF2-40B4-BE49-F238E27FC236}">
                <a16:creationId xmlns:a16="http://schemas.microsoft.com/office/drawing/2014/main" id="{DCE3E459-9CC3-0140-8DAD-816081458959}"/>
              </a:ext>
            </a:extLst>
          </p:cNvPr>
          <p:cNvSpPr/>
          <p:nvPr userDrawn="1"/>
        </p:nvSpPr>
        <p:spPr>
          <a:xfrm>
            <a:off x="196645" y="6439768"/>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0F14035-00BE-DA4B-8DEA-5CF7088969E9}"/>
              </a:ext>
            </a:extLst>
          </p:cNvPr>
          <p:cNvSpPr txBox="1"/>
          <p:nvPr userDrawn="1"/>
        </p:nvSpPr>
        <p:spPr>
          <a:xfrm>
            <a:off x="157317" y="6409911"/>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EDD3743E-57E4-804E-B8B7-FE965FD0802B}"/>
              </a:ext>
            </a:extLst>
          </p:cNvPr>
          <p:cNvSpPr>
            <a:spLocks noGrp="1"/>
          </p:cNvSpPr>
          <p:nvPr>
            <p:ph type="body" sz="quarter" idx="12" hasCustomPrompt="1"/>
          </p:nvPr>
        </p:nvSpPr>
        <p:spPr>
          <a:xfrm>
            <a:off x="5637229" y="1439648"/>
            <a:ext cx="594831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11" name="Content Placeholder 11">
            <a:extLst>
              <a:ext uri="{FF2B5EF4-FFF2-40B4-BE49-F238E27FC236}">
                <a16:creationId xmlns:a16="http://schemas.microsoft.com/office/drawing/2014/main" id="{8CD0619C-95A7-664C-8775-F34BF89EE6A4}"/>
              </a:ext>
            </a:extLst>
          </p:cNvPr>
          <p:cNvSpPr>
            <a:spLocks noGrp="1"/>
          </p:cNvSpPr>
          <p:nvPr>
            <p:ph sz="quarter" idx="13"/>
          </p:nvPr>
        </p:nvSpPr>
        <p:spPr>
          <a:xfrm>
            <a:off x="5637230" y="2759720"/>
            <a:ext cx="5948312" cy="31697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F74CC7FA-159A-A245-AC24-50F9BEA24315}"/>
              </a:ext>
            </a:extLst>
          </p:cNvPr>
          <p:cNvSpPr>
            <a:spLocks noGrp="1"/>
          </p:cNvSpPr>
          <p:nvPr>
            <p:ph type="pic" sz="quarter" idx="11"/>
          </p:nvPr>
        </p:nvSpPr>
        <p:spPr>
          <a:xfrm>
            <a:off x="839435" y="1439648"/>
            <a:ext cx="3859565" cy="3970552"/>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pattFill prst="pct20">
            <a:fgClr>
              <a:schemeClr val="accent1"/>
            </a:fgClr>
            <a:bgClr>
              <a:schemeClr val="bg1"/>
            </a:bgClr>
          </a:pattFill>
        </p:spPr>
        <p:txBody>
          <a:bodyPr wrap="square" anchor="ctr">
            <a:noAutofit/>
          </a:bodyPr>
          <a:lstStyle>
            <a:lvl1pPr marL="0" indent="0" algn="ctr">
              <a:buNone/>
              <a:defRPr sz="1200"/>
            </a:lvl1pPr>
          </a:lstStyle>
          <a:p>
            <a:r>
              <a:rPr lang="en-US" dirty="0"/>
              <a:t>Click icon to add picture</a:t>
            </a:r>
            <a:endParaRPr lang="id-ID" dirty="0"/>
          </a:p>
        </p:txBody>
      </p:sp>
    </p:spTree>
    <p:extLst>
      <p:ext uri="{BB962C8B-B14F-4D97-AF65-F5344CB8AC3E}">
        <p14:creationId xmlns:p14="http://schemas.microsoft.com/office/powerpoint/2010/main" val="152554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09CDF7-6D7C-E843-B704-0D26734AE631}"/>
              </a:ext>
            </a:extLst>
          </p:cNvPr>
          <p:cNvPicPr>
            <a:picLocks noChangeAspect="1"/>
          </p:cNvPicPr>
          <p:nvPr userDrawn="1"/>
        </p:nvPicPr>
        <p:blipFill rotWithShape="1">
          <a:blip r:embed="rId2"/>
          <a:srcRect t="65897" r="80192"/>
          <a:stretch/>
        </p:blipFill>
        <p:spPr>
          <a:xfrm>
            <a:off x="9097108" y="3791960"/>
            <a:ext cx="2414954" cy="2338753"/>
          </a:xfrm>
          <a:prstGeom prst="rect">
            <a:avLst/>
          </a:prstGeom>
        </p:spPr>
      </p:pic>
      <p:sp>
        <p:nvSpPr>
          <p:cNvPr id="9" name="Picture Placeholder 8">
            <a:extLst>
              <a:ext uri="{FF2B5EF4-FFF2-40B4-BE49-F238E27FC236}">
                <a16:creationId xmlns:a16="http://schemas.microsoft.com/office/drawing/2014/main" id="{821B9663-D2FB-0A47-B820-68385720A808}"/>
              </a:ext>
            </a:extLst>
          </p:cNvPr>
          <p:cNvSpPr>
            <a:spLocks noGrp="1"/>
          </p:cNvSpPr>
          <p:nvPr>
            <p:ph type="pic" sz="quarter" idx="10"/>
          </p:nvPr>
        </p:nvSpPr>
        <p:spPr>
          <a:xfrm>
            <a:off x="6362702" y="1437125"/>
            <a:ext cx="4679887" cy="4218683"/>
          </a:xfrm>
          <a:prstGeom prst="rect">
            <a:avLst/>
          </a:prstGeom>
          <a:pattFill prst="pct20">
            <a:fgClr>
              <a:srgbClr val="D50032"/>
            </a:fgClr>
            <a:bgClr>
              <a:schemeClr val="bg1"/>
            </a:bgClr>
          </a:pattFill>
        </p:spPr>
        <p:txBody>
          <a:bodyPr/>
          <a:lstStyle/>
          <a:p>
            <a:r>
              <a:rPr lang="en-US" dirty="0"/>
              <a:t>Click icon to add picture</a:t>
            </a:r>
          </a:p>
        </p:txBody>
      </p:sp>
      <p:sp>
        <p:nvSpPr>
          <p:cNvPr id="10" name="Title Placeholder 1">
            <a:extLst>
              <a:ext uri="{FF2B5EF4-FFF2-40B4-BE49-F238E27FC236}">
                <a16:creationId xmlns:a16="http://schemas.microsoft.com/office/drawing/2014/main" id="{2CF2F6AE-C3BD-8C44-BCE8-28FA6E40252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DA79375B-0A10-644E-AB71-8BC27B044BBA}"/>
              </a:ext>
            </a:extLst>
          </p:cNvPr>
          <p:cNvSpPr>
            <a:spLocks noGrp="1"/>
          </p:cNvSpPr>
          <p:nvPr>
            <p:ph idx="1"/>
          </p:nvPr>
        </p:nvSpPr>
        <p:spPr>
          <a:xfrm>
            <a:off x="571500" y="1437126"/>
            <a:ext cx="55245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9495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D96AAD-EBAE-3C45-9A74-FE321ADD86E9}"/>
              </a:ext>
            </a:extLst>
          </p:cNvPr>
          <p:cNvPicPr>
            <a:picLocks noChangeAspect="1"/>
          </p:cNvPicPr>
          <p:nvPr/>
        </p:nvPicPr>
        <p:blipFill rotWithShape="1">
          <a:blip r:embed="rId2"/>
          <a:srcRect l="14776" t="88158" r="80191" b="1"/>
          <a:stretch/>
        </p:blipFill>
        <p:spPr>
          <a:xfrm rot="5400000">
            <a:off x="11507447" y="2192742"/>
            <a:ext cx="613620" cy="812045"/>
          </a:xfrm>
          <a:prstGeom prst="rect">
            <a:avLst/>
          </a:prstGeom>
        </p:spPr>
      </p:pic>
      <p:pic>
        <p:nvPicPr>
          <p:cNvPr id="7" name="Picture 6">
            <a:extLst>
              <a:ext uri="{FF2B5EF4-FFF2-40B4-BE49-F238E27FC236}">
                <a16:creationId xmlns:a16="http://schemas.microsoft.com/office/drawing/2014/main" id="{811B2469-2EB4-F84E-A129-5FBD41497F05}"/>
              </a:ext>
            </a:extLst>
          </p:cNvPr>
          <p:cNvPicPr>
            <a:picLocks noChangeAspect="1"/>
          </p:cNvPicPr>
          <p:nvPr/>
        </p:nvPicPr>
        <p:blipFill rotWithShape="1">
          <a:blip r:embed="rId2"/>
          <a:srcRect l="14776" t="88158" r="80191" b="1"/>
          <a:stretch/>
        </p:blipFill>
        <p:spPr>
          <a:xfrm rot="5400000">
            <a:off x="117451" y="2192743"/>
            <a:ext cx="613620" cy="812045"/>
          </a:xfrm>
          <a:prstGeom prst="rect">
            <a:avLst/>
          </a:prstGeom>
        </p:spPr>
      </p:pic>
      <p:sp>
        <p:nvSpPr>
          <p:cNvPr id="8" name="Title 1">
            <a:extLst>
              <a:ext uri="{FF2B5EF4-FFF2-40B4-BE49-F238E27FC236}">
                <a16:creationId xmlns:a16="http://schemas.microsoft.com/office/drawing/2014/main" id="{E3063953-EAE8-4743-B6C7-C20C322B3AD4}"/>
              </a:ext>
            </a:extLst>
          </p:cNvPr>
          <p:cNvSpPr>
            <a:spLocks noGrp="1"/>
          </p:cNvSpPr>
          <p:nvPr>
            <p:ph type="title" hasCustomPrompt="1"/>
          </p:nvPr>
        </p:nvSpPr>
        <p:spPr>
          <a:xfrm>
            <a:off x="588579" y="430105"/>
            <a:ext cx="11035861" cy="766989"/>
          </a:xfrm>
          <a:prstGeom prst="rect">
            <a:avLst/>
          </a:prstGeom>
        </p:spPr>
        <p:txBody>
          <a:bodyPr lIns="0" tIns="0" rIns="0" bIns="0" anchor="t"/>
          <a:lstStyle>
            <a:lvl1pPr algn="ctr">
              <a:defRPr/>
            </a:lvl1pPr>
          </a:lstStyle>
          <a:p>
            <a:r>
              <a:rPr lang="en-US" dirty="0"/>
              <a:t>Slide Title</a:t>
            </a:r>
          </a:p>
        </p:txBody>
      </p:sp>
      <p:sp>
        <p:nvSpPr>
          <p:cNvPr id="14" name="Text Placeholder 13">
            <a:extLst>
              <a:ext uri="{FF2B5EF4-FFF2-40B4-BE49-F238E27FC236}">
                <a16:creationId xmlns:a16="http://schemas.microsoft.com/office/drawing/2014/main" id="{4CA3B2DB-E136-9F42-8824-29B39C9C739D}"/>
              </a:ext>
            </a:extLst>
          </p:cNvPr>
          <p:cNvSpPr>
            <a:spLocks noGrp="1"/>
          </p:cNvSpPr>
          <p:nvPr>
            <p:ph type="body" sz="quarter" idx="14" hasCustomPrompt="1"/>
          </p:nvPr>
        </p:nvSpPr>
        <p:spPr>
          <a:xfrm>
            <a:off x="4793939" y="4108974"/>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7" name="Text Placeholder 13">
            <a:extLst>
              <a:ext uri="{FF2B5EF4-FFF2-40B4-BE49-F238E27FC236}">
                <a16:creationId xmlns:a16="http://schemas.microsoft.com/office/drawing/2014/main" id="{17F8106A-D2FC-2D47-99D6-D88B0EE4E5A6}"/>
              </a:ext>
            </a:extLst>
          </p:cNvPr>
          <p:cNvSpPr>
            <a:spLocks noGrp="1"/>
          </p:cNvSpPr>
          <p:nvPr>
            <p:ph type="body" sz="quarter" idx="16" hasCustomPrompt="1"/>
          </p:nvPr>
        </p:nvSpPr>
        <p:spPr>
          <a:xfrm>
            <a:off x="1108022" y="4108974"/>
            <a:ext cx="2606040" cy="438150"/>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latin typeface="Arial" panose="020B0604020202020204" pitchFamily="34" charset="0"/>
                <a:cs typeface="Arial" panose="020B0604020202020204" pitchFamily="34" charset="0"/>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9" name="Text Placeholder 13">
            <a:extLst>
              <a:ext uri="{FF2B5EF4-FFF2-40B4-BE49-F238E27FC236}">
                <a16:creationId xmlns:a16="http://schemas.microsoft.com/office/drawing/2014/main" id="{AB39890F-DEC5-6E46-8FE0-5701F842F9B2}"/>
              </a:ext>
            </a:extLst>
          </p:cNvPr>
          <p:cNvSpPr>
            <a:spLocks noGrp="1"/>
          </p:cNvSpPr>
          <p:nvPr>
            <p:ph type="body" sz="quarter" idx="18" hasCustomPrompt="1"/>
          </p:nvPr>
        </p:nvSpPr>
        <p:spPr>
          <a:xfrm>
            <a:off x="8455986" y="4110559"/>
            <a:ext cx="2606040"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20" name="Picture Placeholder 4">
            <a:extLst>
              <a:ext uri="{FF2B5EF4-FFF2-40B4-BE49-F238E27FC236}">
                <a16:creationId xmlns:a16="http://schemas.microsoft.com/office/drawing/2014/main" id="{0DA7729A-D4ED-284D-9571-BE3BCD72FD3E}"/>
              </a:ext>
            </a:extLst>
          </p:cNvPr>
          <p:cNvSpPr>
            <a:spLocks noGrp="1"/>
          </p:cNvSpPr>
          <p:nvPr>
            <p:ph type="pic" sz="quarter" idx="11" hasCustomPrompt="1"/>
          </p:nvPr>
        </p:nvSpPr>
        <p:spPr>
          <a:xfrm>
            <a:off x="1096145"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1" name="Picture Placeholder 4">
            <a:extLst>
              <a:ext uri="{FF2B5EF4-FFF2-40B4-BE49-F238E27FC236}">
                <a16:creationId xmlns:a16="http://schemas.microsoft.com/office/drawing/2014/main" id="{AC3DB5E5-FC54-CA41-88A0-0AA6CAECA36F}"/>
              </a:ext>
            </a:extLst>
          </p:cNvPr>
          <p:cNvSpPr>
            <a:spLocks noGrp="1"/>
          </p:cNvSpPr>
          <p:nvPr>
            <p:ph type="pic" sz="quarter" idx="19" hasCustomPrompt="1"/>
          </p:nvPr>
        </p:nvSpPr>
        <p:spPr>
          <a:xfrm>
            <a:off x="8468093"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2" name="Picture Placeholder 4">
            <a:extLst>
              <a:ext uri="{FF2B5EF4-FFF2-40B4-BE49-F238E27FC236}">
                <a16:creationId xmlns:a16="http://schemas.microsoft.com/office/drawing/2014/main" id="{8731F2BB-6641-754F-8594-AC40F886ED3F}"/>
              </a:ext>
            </a:extLst>
          </p:cNvPr>
          <p:cNvSpPr>
            <a:spLocks noGrp="1"/>
          </p:cNvSpPr>
          <p:nvPr>
            <p:ph type="pic" sz="quarter" idx="20" hasCustomPrompt="1"/>
          </p:nvPr>
        </p:nvSpPr>
        <p:spPr>
          <a:xfrm>
            <a:off x="4782062"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pic>
        <p:nvPicPr>
          <p:cNvPr id="15" name="Picture 14">
            <a:extLst>
              <a:ext uri="{FF2B5EF4-FFF2-40B4-BE49-F238E27FC236}">
                <a16:creationId xmlns:a16="http://schemas.microsoft.com/office/drawing/2014/main" id="{3249B61A-EC0D-074E-9EC9-5BF7523BCE24}"/>
              </a:ext>
            </a:extLst>
          </p:cNvPr>
          <p:cNvPicPr>
            <a:picLocks noChangeAspect="1"/>
          </p:cNvPicPr>
          <p:nvPr userDrawn="1"/>
        </p:nvPicPr>
        <p:blipFill rotWithShape="1">
          <a:blip r:embed="rId2"/>
          <a:srcRect l="14776" t="88158" r="80191" b="1"/>
          <a:stretch/>
        </p:blipFill>
        <p:spPr>
          <a:xfrm rot="5400000">
            <a:off x="11507447" y="2192742"/>
            <a:ext cx="613620" cy="812045"/>
          </a:xfrm>
          <a:prstGeom prst="rect">
            <a:avLst/>
          </a:prstGeom>
        </p:spPr>
      </p:pic>
      <p:pic>
        <p:nvPicPr>
          <p:cNvPr id="23" name="Picture 22">
            <a:extLst>
              <a:ext uri="{FF2B5EF4-FFF2-40B4-BE49-F238E27FC236}">
                <a16:creationId xmlns:a16="http://schemas.microsoft.com/office/drawing/2014/main" id="{8C460373-17B6-0F45-9FB4-204627AF6C4A}"/>
              </a:ext>
            </a:extLst>
          </p:cNvPr>
          <p:cNvPicPr>
            <a:picLocks noChangeAspect="1"/>
          </p:cNvPicPr>
          <p:nvPr userDrawn="1"/>
        </p:nvPicPr>
        <p:blipFill rotWithShape="1">
          <a:blip r:embed="rId2"/>
          <a:srcRect l="14776" t="88158" r="80191" b="1"/>
          <a:stretch/>
        </p:blipFill>
        <p:spPr>
          <a:xfrm rot="5400000">
            <a:off x="117451" y="2192743"/>
            <a:ext cx="613620" cy="812045"/>
          </a:xfrm>
          <a:prstGeom prst="rect">
            <a:avLst/>
          </a:prstGeom>
        </p:spPr>
      </p:pic>
      <p:sp>
        <p:nvSpPr>
          <p:cNvPr id="16" name="Text Placeholder 2">
            <a:extLst>
              <a:ext uri="{FF2B5EF4-FFF2-40B4-BE49-F238E27FC236}">
                <a16:creationId xmlns:a16="http://schemas.microsoft.com/office/drawing/2014/main" id="{84F077F0-1EB9-41EE-B833-8F206EC8E4A4}"/>
              </a:ext>
            </a:extLst>
          </p:cNvPr>
          <p:cNvSpPr>
            <a:spLocks noGrp="1"/>
          </p:cNvSpPr>
          <p:nvPr>
            <p:ph idx="23"/>
          </p:nvPr>
        </p:nvSpPr>
        <p:spPr>
          <a:xfrm>
            <a:off x="1108022" y="475297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C5260005-AD22-406B-97C9-E25EF40AC680}"/>
              </a:ext>
            </a:extLst>
          </p:cNvPr>
          <p:cNvSpPr>
            <a:spLocks noGrp="1"/>
          </p:cNvSpPr>
          <p:nvPr>
            <p:ph idx="24"/>
          </p:nvPr>
        </p:nvSpPr>
        <p:spPr>
          <a:xfrm>
            <a:off x="47939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595388C9-3CDC-45C8-84A7-DF524839F76F}"/>
              </a:ext>
            </a:extLst>
          </p:cNvPr>
          <p:cNvSpPr>
            <a:spLocks noGrp="1"/>
          </p:cNvSpPr>
          <p:nvPr>
            <p:ph idx="25"/>
          </p:nvPr>
        </p:nvSpPr>
        <p:spPr>
          <a:xfrm>
            <a:off x="8462039" y="4756140"/>
            <a:ext cx="2606040" cy="1714500"/>
          </a:xfrm>
          <a:prstGeom prst="rect">
            <a:avLst/>
          </a:prstGeom>
        </p:spPr>
        <p:txBody>
          <a:bodyPr vert="horz" lIns="0" tIns="0" rIns="0" bIns="0" rtlCol="0">
            <a:normAutofit/>
          </a:bodyPr>
          <a:lstStyle>
            <a:lvl1pPr algn="ctr">
              <a:defRPr sz="1600"/>
            </a:lvl1pPr>
            <a:lvl2pPr>
              <a:defRPr sz="16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1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9D45DC-DD11-2B43-BCCA-0080D714F989}"/>
              </a:ext>
            </a:extLst>
          </p:cNvPr>
          <p:cNvSpPr>
            <a:spLocks noGrp="1"/>
          </p:cNvSpPr>
          <p:nvPr>
            <p:ph type="pic" sz="quarter" idx="14" hasCustomPrompt="1"/>
          </p:nvPr>
        </p:nvSpPr>
        <p:spPr>
          <a:xfrm>
            <a:off x="6096000" y="1437126"/>
            <a:ext cx="5524500" cy="4050861"/>
          </a:xfrm>
          <a:prstGeom prst="rect">
            <a:avLst/>
          </a:prstGeom>
          <a:pattFill prst="pct20">
            <a:fgClr>
              <a:schemeClr val="accent1"/>
            </a:fgClr>
            <a:bgClr>
              <a:schemeClr val="bg1"/>
            </a:bgClr>
          </a:pattFill>
        </p:spPr>
        <p:txBody>
          <a:bodyPr/>
          <a:lstStyle/>
          <a:p>
            <a:r>
              <a:rPr lang="en-US" dirty="0"/>
              <a:t>Click to add picture</a:t>
            </a:r>
          </a:p>
        </p:txBody>
      </p:sp>
      <p:sp>
        <p:nvSpPr>
          <p:cNvPr id="12" name="Title Placeholder 1">
            <a:extLst>
              <a:ext uri="{FF2B5EF4-FFF2-40B4-BE49-F238E27FC236}">
                <a16:creationId xmlns:a16="http://schemas.microsoft.com/office/drawing/2014/main" id="{24BA1853-F735-F64E-807B-D2D79E7947EF}"/>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3" name="Text Placeholder 2">
            <a:extLst>
              <a:ext uri="{FF2B5EF4-FFF2-40B4-BE49-F238E27FC236}">
                <a16:creationId xmlns:a16="http://schemas.microsoft.com/office/drawing/2014/main" id="{C9E570CE-B5C1-B148-9C81-45F1379592DF}"/>
              </a:ext>
            </a:extLst>
          </p:cNvPr>
          <p:cNvSpPr>
            <a:spLocks noGrp="1"/>
          </p:cNvSpPr>
          <p:nvPr>
            <p:ph idx="1"/>
          </p:nvPr>
        </p:nvSpPr>
        <p:spPr>
          <a:xfrm>
            <a:off x="571500" y="1437126"/>
            <a:ext cx="50546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02205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54390B8-F5A6-DC4C-95B7-DC0760C0D9E3}"/>
              </a:ext>
            </a:extLst>
          </p:cNvPr>
          <p:cNvSpPr>
            <a:spLocks noGrp="1"/>
          </p:cNvSpPr>
          <p:nvPr>
            <p:ph type="pic" sz="quarter" idx="13"/>
          </p:nvPr>
        </p:nvSpPr>
        <p:spPr>
          <a:xfrm>
            <a:off x="7727950" y="427475"/>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13" name="Picture Placeholder 11">
            <a:extLst>
              <a:ext uri="{FF2B5EF4-FFF2-40B4-BE49-F238E27FC236}">
                <a16:creationId xmlns:a16="http://schemas.microsoft.com/office/drawing/2014/main" id="{B8FF2F8D-D4EF-6049-A031-899F44F0E30A}"/>
              </a:ext>
            </a:extLst>
          </p:cNvPr>
          <p:cNvSpPr>
            <a:spLocks noGrp="1"/>
          </p:cNvSpPr>
          <p:nvPr>
            <p:ph type="pic" sz="quarter" idx="14"/>
          </p:nvPr>
        </p:nvSpPr>
        <p:spPr>
          <a:xfrm>
            <a:off x="7727950" y="3293224"/>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3" name="Title 2">
            <a:extLst>
              <a:ext uri="{FF2B5EF4-FFF2-40B4-BE49-F238E27FC236}">
                <a16:creationId xmlns:a16="http://schemas.microsoft.com/office/drawing/2014/main" id="{69A2A977-0915-D942-8D9B-557EB78D8118}"/>
              </a:ext>
            </a:extLst>
          </p:cNvPr>
          <p:cNvSpPr>
            <a:spLocks noGrp="1"/>
          </p:cNvSpPr>
          <p:nvPr>
            <p:ph type="title" hasCustomPrompt="1"/>
          </p:nvPr>
        </p:nvSpPr>
        <p:spPr>
          <a:xfrm>
            <a:off x="571499" y="427475"/>
            <a:ext cx="6642100" cy="811005"/>
          </a:xfrm>
          <a:prstGeom prst="rect">
            <a:avLst/>
          </a:prstGeom>
        </p:spPr>
        <p:txBody>
          <a:bodyPr/>
          <a:lstStyle/>
          <a:p>
            <a:r>
              <a:rPr lang="en-US" dirty="0"/>
              <a:t>Slide Title</a:t>
            </a:r>
          </a:p>
        </p:txBody>
      </p:sp>
      <p:sp>
        <p:nvSpPr>
          <p:cNvPr id="16" name="Text Placeholder 2">
            <a:extLst>
              <a:ext uri="{FF2B5EF4-FFF2-40B4-BE49-F238E27FC236}">
                <a16:creationId xmlns:a16="http://schemas.microsoft.com/office/drawing/2014/main" id="{0EF65F6D-A292-1047-808C-B11F4A287E9E}"/>
              </a:ext>
            </a:extLst>
          </p:cNvPr>
          <p:cNvSpPr>
            <a:spLocks noGrp="1"/>
          </p:cNvSpPr>
          <p:nvPr>
            <p:ph idx="1"/>
          </p:nvPr>
        </p:nvSpPr>
        <p:spPr>
          <a:xfrm>
            <a:off x="571500" y="1437126"/>
            <a:ext cx="66421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55043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AF2651-3E17-AA4E-9587-82202DB57AD4}"/>
              </a:ext>
            </a:extLst>
          </p:cNvPr>
          <p:cNvSpPr>
            <a:spLocks noGrp="1"/>
          </p:cNvSpPr>
          <p:nvPr>
            <p:ph type="pic" sz="quarter" idx="13"/>
          </p:nvPr>
        </p:nvSpPr>
        <p:spPr>
          <a:xfrm>
            <a:off x="571500" y="1196599"/>
            <a:ext cx="11049000" cy="3157474"/>
          </a:xfrm>
          <a:prstGeom prst="rect">
            <a:avLst/>
          </a:prstGeom>
          <a:pattFill prst="pct20">
            <a:fgClr>
              <a:srgbClr val="D50032"/>
            </a:fgClr>
            <a:bgClr>
              <a:schemeClr val="bg1"/>
            </a:bgClr>
          </a:pattFill>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2E70F768-77C3-C24C-A38F-BE1E1E8A4EF9}"/>
              </a:ext>
            </a:extLst>
          </p:cNvPr>
          <p:cNvSpPr>
            <a:spLocks noGrp="1"/>
          </p:cNvSpPr>
          <p:nvPr>
            <p:ph type="title" hasCustomPrompt="1"/>
          </p:nvPr>
        </p:nvSpPr>
        <p:spPr>
          <a:xfrm>
            <a:off x="571500" y="429610"/>
            <a:ext cx="5980129" cy="766989"/>
          </a:xfrm>
          <a:prstGeom prst="rect">
            <a:avLst/>
          </a:prstGeom>
        </p:spPr>
        <p:txBody>
          <a:bodyPr lIns="0" tIns="0" rIns="0" bIns="0" anchor="t"/>
          <a:lstStyle/>
          <a:p>
            <a:r>
              <a:rPr lang="en-US" dirty="0"/>
              <a:t>Slide Title</a:t>
            </a:r>
          </a:p>
        </p:txBody>
      </p:sp>
      <p:sp>
        <p:nvSpPr>
          <p:cNvPr id="5" name="Text Placeholder 2">
            <a:extLst>
              <a:ext uri="{FF2B5EF4-FFF2-40B4-BE49-F238E27FC236}">
                <a16:creationId xmlns:a16="http://schemas.microsoft.com/office/drawing/2014/main" id="{FF7A3074-C68E-4852-9FE5-6529090A523B}"/>
              </a:ext>
            </a:extLst>
          </p:cNvPr>
          <p:cNvSpPr>
            <a:spLocks noGrp="1"/>
          </p:cNvSpPr>
          <p:nvPr>
            <p:ph idx="14"/>
          </p:nvPr>
        </p:nvSpPr>
        <p:spPr>
          <a:xfrm>
            <a:off x="571500" y="4654550"/>
            <a:ext cx="6196944" cy="15557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3835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85415-ECAB-7749-9438-98667466F0EE}"/>
              </a:ext>
            </a:extLst>
          </p:cNvPr>
          <p:cNvSpPr/>
          <p:nvPr/>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1E62"/>
              </a:solidFill>
              <a:latin typeface="Arial" panose="020B0604020202020204" pitchFamily="34" charset="0"/>
            </a:endParaRPr>
          </a:p>
        </p:txBody>
      </p:sp>
      <p:sp>
        <p:nvSpPr>
          <p:cNvPr id="10" name="Rectangle 9">
            <a:extLst>
              <a:ext uri="{FF2B5EF4-FFF2-40B4-BE49-F238E27FC236}">
                <a16:creationId xmlns:a16="http://schemas.microsoft.com/office/drawing/2014/main" id="{E05B460D-E86D-3A4C-92BA-4EDF763DFAFA}"/>
              </a:ext>
            </a:extLst>
          </p:cNvPr>
          <p:cNvSpPr/>
          <p:nvPr userDrawn="1"/>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753367FE-A03A-0D4B-8464-6EA90E8DA41F}"/>
              </a:ext>
            </a:extLst>
          </p:cNvPr>
          <p:cNvPicPr>
            <a:picLocks noChangeAspect="1"/>
          </p:cNvPicPr>
          <p:nvPr/>
        </p:nvPicPr>
        <p:blipFill rotWithShape="1">
          <a:blip r:embed="rId2"/>
          <a:srcRect l="17162" t="77592" r="78736"/>
          <a:stretch/>
        </p:blipFill>
        <p:spPr>
          <a:xfrm rot="10800000">
            <a:off x="571500" y="-737549"/>
            <a:ext cx="500083" cy="1536790"/>
          </a:xfrm>
          <a:prstGeom prst="rect">
            <a:avLst/>
          </a:prstGeom>
        </p:spPr>
      </p:pic>
      <p:sp>
        <p:nvSpPr>
          <p:cNvPr id="11" name="Text Placeholder 14">
            <a:extLst>
              <a:ext uri="{FF2B5EF4-FFF2-40B4-BE49-F238E27FC236}">
                <a16:creationId xmlns:a16="http://schemas.microsoft.com/office/drawing/2014/main" id="{A239BCF8-7759-3A41-A514-3A4A72C6F9AF}"/>
              </a:ext>
            </a:extLst>
          </p:cNvPr>
          <p:cNvSpPr>
            <a:spLocks noGrp="1"/>
          </p:cNvSpPr>
          <p:nvPr>
            <p:ph type="body" sz="quarter" idx="15" hasCustomPrompt="1"/>
          </p:nvPr>
        </p:nvSpPr>
        <p:spPr>
          <a:xfrm>
            <a:off x="589420" y="3622452"/>
            <a:ext cx="3239719" cy="2706862"/>
          </a:xfrm>
          <a:prstGeom prst="rect">
            <a:avLst/>
          </a:prstGeom>
        </p:spPr>
        <p:txBody>
          <a:bodyPr/>
          <a:lstStyle>
            <a:lvl1pPr>
              <a:lnSpc>
                <a:spcPct val="100000"/>
              </a:lnSpc>
              <a:defRPr baseline="0">
                <a:solidFill>
                  <a:schemeClr val="bg1"/>
                </a:solidFill>
              </a:defRPr>
            </a:lvl1pPr>
          </a:lstStyle>
          <a:p>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con</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tetur</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al</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adipiscinge</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l </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sahanis</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nib</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u</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h</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eget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justo</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ne</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sed</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gravida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est</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asa</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0E3A340C-ED98-6C4F-A999-F28C9BE643E9}"/>
              </a:ext>
            </a:extLst>
          </p:cNvPr>
          <p:cNvSpPr>
            <a:spLocks noGrp="1"/>
          </p:cNvSpPr>
          <p:nvPr>
            <p:ph type="body" sz="quarter" idx="16" hasCustomPrompt="1"/>
          </p:nvPr>
        </p:nvSpPr>
        <p:spPr>
          <a:xfrm>
            <a:off x="571499" y="1222362"/>
            <a:ext cx="3257639" cy="461962"/>
          </a:xfrm>
          <a:prstGeom prst="rect">
            <a:avLst/>
          </a:prstGeom>
        </p:spPr>
        <p:txBody>
          <a:bodyPr>
            <a:normAutofit/>
          </a:bodyPr>
          <a:lstStyle>
            <a:lvl1pPr>
              <a:defRPr sz="1800" b="1" i="0" cap="all" spc="400" baseline="0">
                <a:solidFill>
                  <a:schemeClr val="bg1"/>
                </a:solidFill>
              </a:defRPr>
            </a:lvl1pPr>
          </a:lstStyle>
          <a:p>
            <a:r>
              <a:rPr lang="en-US" sz="2000" b="1" spc="300" dirty="0">
                <a:ln w="19050">
                  <a:noFill/>
                </a:ln>
                <a:solidFill>
                  <a:schemeClr val="bg1"/>
                </a:solidFill>
                <a:latin typeface="Arial" panose="020B0604020202020204" pitchFamily="34" charset="0"/>
                <a:cs typeface="Arial" panose="020B0604020202020204" pitchFamily="34" charset="0"/>
              </a:rPr>
              <a:t>SECTION HERE</a:t>
            </a:r>
          </a:p>
        </p:txBody>
      </p:sp>
      <p:sp>
        <p:nvSpPr>
          <p:cNvPr id="18" name="Text Placeholder 17">
            <a:extLst>
              <a:ext uri="{FF2B5EF4-FFF2-40B4-BE49-F238E27FC236}">
                <a16:creationId xmlns:a16="http://schemas.microsoft.com/office/drawing/2014/main" id="{4607F020-7CB7-FA45-8230-53C05BB43EA1}"/>
              </a:ext>
            </a:extLst>
          </p:cNvPr>
          <p:cNvSpPr>
            <a:spLocks noGrp="1"/>
          </p:cNvSpPr>
          <p:nvPr>
            <p:ph type="body" sz="quarter" idx="17" hasCustomPrompt="1"/>
          </p:nvPr>
        </p:nvSpPr>
        <p:spPr>
          <a:xfrm>
            <a:off x="571500" y="1866900"/>
            <a:ext cx="3225800" cy="1562100"/>
          </a:xfrm>
          <a:prstGeom prst="rect">
            <a:avLst/>
          </a:prstGeom>
        </p:spPr>
        <p:txBody>
          <a:bodyPr>
            <a:noAutofit/>
          </a:bodyPr>
          <a:lstStyle>
            <a:lvl1pPr>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Headline Goes Here and Here</a:t>
            </a:r>
          </a:p>
        </p:txBody>
      </p:sp>
      <p:pic>
        <p:nvPicPr>
          <p:cNvPr id="12" name="Picture 11">
            <a:extLst>
              <a:ext uri="{FF2B5EF4-FFF2-40B4-BE49-F238E27FC236}">
                <a16:creationId xmlns:a16="http://schemas.microsoft.com/office/drawing/2014/main" id="{A19D2A7B-D949-D84A-B563-9285D56DA79D}"/>
              </a:ext>
            </a:extLst>
          </p:cNvPr>
          <p:cNvPicPr>
            <a:picLocks noChangeAspect="1"/>
          </p:cNvPicPr>
          <p:nvPr userDrawn="1"/>
        </p:nvPicPr>
        <p:blipFill rotWithShape="1">
          <a:blip r:embed="rId2"/>
          <a:srcRect l="17162" t="77592" r="78736"/>
          <a:stretch/>
        </p:blipFill>
        <p:spPr>
          <a:xfrm rot="10800000">
            <a:off x="571500" y="-737549"/>
            <a:ext cx="500083" cy="1536790"/>
          </a:xfrm>
          <a:prstGeom prst="rect">
            <a:avLst/>
          </a:prstGeom>
        </p:spPr>
      </p:pic>
      <p:sp>
        <p:nvSpPr>
          <p:cNvPr id="17" name="Content Placeholder 2">
            <a:extLst>
              <a:ext uri="{FF2B5EF4-FFF2-40B4-BE49-F238E27FC236}">
                <a16:creationId xmlns:a16="http://schemas.microsoft.com/office/drawing/2014/main" id="{A4D5C75C-330E-FF43-B40F-90030894A767}"/>
              </a:ext>
            </a:extLst>
          </p:cNvPr>
          <p:cNvSpPr>
            <a:spLocks noGrp="1"/>
          </p:cNvSpPr>
          <p:nvPr>
            <p:ph idx="18"/>
          </p:nvPr>
        </p:nvSpPr>
        <p:spPr>
          <a:xfrm>
            <a:off x="4805665" y="1222362"/>
            <a:ext cx="6796915" cy="4840508"/>
          </a:xfrm>
          <a:prstGeom prst="rect">
            <a:avLst/>
          </a:prstGeom>
        </p:spPr>
        <p:txBody>
          <a:bodyPr lIns="0" tIns="0" rIns="0" bIns="0"/>
          <a:lstStyle>
            <a:lvl1pPr>
              <a:defRPr sz="1600" b="1" cap="all" spc="300" baseline="0">
                <a:solidFill>
                  <a:schemeClr val="accent1"/>
                </a:solidFill>
              </a:defRPr>
            </a:lvl1pPr>
            <a:lvl2pPr marL="12700" indent="0">
              <a:buClr>
                <a:srgbClr val="001E62"/>
              </a:buClr>
              <a:buFontTx/>
              <a:buNone/>
              <a:tabLst/>
              <a:defRPr/>
            </a:lvl2pPr>
            <a:lvl3pPr marL="641350" indent="-171450">
              <a:buClr>
                <a:srgbClr val="001E62"/>
              </a:buClr>
              <a:buFont typeface="Arial" panose="020B0604020202020204" pitchFamily="34" charset="0"/>
              <a:buChar char="•"/>
              <a:tabLst/>
              <a:defRPr/>
            </a:lvl3pPr>
            <a:lvl4pPr marL="1485900" indent="-114300">
              <a:buClr>
                <a:srgbClr val="001E62"/>
              </a:buClr>
              <a:tabLst/>
              <a:defRPr sz="1200">
                <a:solidFill>
                  <a:schemeClr val="tx1"/>
                </a:solidFill>
              </a:defRPr>
            </a:lvl4pPr>
            <a:lvl5pPr marL="1952625" indent="-123825">
              <a:buClr>
                <a:srgbClr val="001E62"/>
              </a:buClr>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9" name="TextBox 18">
            <a:extLst>
              <a:ext uri="{FF2B5EF4-FFF2-40B4-BE49-F238E27FC236}">
                <a16:creationId xmlns:a16="http://schemas.microsoft.com/office/drawing/2014/main" id="{52DFFB21-BBD8-584B-AD40-5FF15F1975E2}"/>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bg1"/>
                </a:solidFill>
                <a:latin typeface="Arial" panose="020B0604020202020204" pitchFamily="34" charset="0"/>
                <a:cs typeface="Arial" panose="020B0604020202020204" pitchFamily="34" charset="0"/>
              </a:rPr>
              <a:t>‹#›</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438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040F-DDFD-4E49-B911-5258CAF2D3E7}"/>
              </a:ext>
            </a:extLst>
          </p:cNvPr>
          <p:cNvPicPr>
            <a:picLocks noChangeAspect="1"/>
          </p:cNvPicPr>
          <p:nvPr userDrawn="1"/>
        </p:nvPicPr>
        <p:blipFill rotWithShape="1">
          <a:blip r:embed="rId2"/>
          <a:srcRect t="61111" b="7037"/>
          <a:stretch/>
        </p:blipFill>
        <p:spPr>
          <a:xfrm>
            <a:off x="0" y="2331188"/>
            <a:ext cx="12192000" cy="2184400"/>
          </a:xfrm>
          <a:prstGeom prst="rect">
            <a:avLst/>
          </a:prstGeom>
        </p:spPr>
      </p:pic>
      <p:sp>
        <p:nvSpPr>
          <p:cNvPr id="5" name="Rectangle 4">
            <a:extLst>
              <a:ext uri="{FF2B5EF4-FFF2-40B4-BE49-F238E27FC236}">
                <a16:creationId xmlns:a16="http://schemas.microsoft.com/office/drawing/2014/main" id="{048638E0-CDBC-DC4F-8BB3-C27A3270B4E9}"/>
              </a:ext>
            </a:extLst>
          </p:cNvPr>
          <p:cNvSpPr/>
          <p:nvPr userDrawn="1"/>
        </p:nvSpPr>
        <p:spPr>
          <a:xfrm>
            <a:off x="-1" y="2340565"/>
            <a:ext cx="12192000" cy="21844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8" y="3156054"/>
            <a:ext cx="11035861" cy="766989"/>
          </a:xfrm>
          <a:prstGeom prst="rect">
            <a:avLst/>
          </a:prstGeom>
        </p:spPr>
        <p:txBody>
          <a:bodyPr lIns="0" tIns="0" rIns="0" bIns="0" anchor="ctr"/>
          <a:lstStyle>
            <a:lvl1pPr algn="ctr">
              <a:defRPr>
                <a:solidFill>
                  <a:schemeClr val="bg1"/>
                </a:solidFill>
              </a:defRPr>
            </a:lvl1pPr>
          </a:lstStyle>
          <a:p>
            <a:r>
              <a:rPr lang="en-US" dirty="0"/>
              <a:t>Divider Slide</a:t>
            </a:r>
          </a:p>
        </p:txBody>
      </p:sp>
    </p:spTree>
    <p:extLst>
      <p:ext uri="{BB962C8B-B14F-4D97-AF65-F5344CB8AC3E}">
        <p14:creationId xmlns:p14="http://schemas.microsoft.com/office/powerpoint/2010/main" val="1499654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736B9-CC46-8040-9B10-88C725D129B4}"/>
              </a:ext>
            </a:extLst>
          </p:cNvPr>
          <p:cNvPicPr>
            <a:picLocks noChangeAspect="1"/>
          </p:cNvPicPr>
          <p:nvPr userDrawn="1"/>
        </p:nvPicPr>
        <p:blipFill rotWithShape="1">
          <a:blip r:embed="rId2"/>
          <a:srcRect l="1" t="85786" r="3" b="1251"/>
          <a:stretch/>
        </p:blipFill>
        <p:spPr>
          <a:xfrm>
            <a:off x="0" y="6007100"/>
            <a:ext cx="12192000" cy="889000"/>
          </a:xfrm>
          <a:prstGeom prst="rect">
            <a:avLst/>
          </a:prstGeom>
        </p:spPr>
      </p:pic>
      <p:sp>
        <p:nvSpPr>
          <p:cNvPr id="5" name="Rectangle 4">
            <a:extLst>
              <a:ext uri="{FF2B5EF4-FFF2-40B4-BE49-F238E27FC236}">
                <a16:creationId xmlns:a16="http://schemas.microsoft.com/office/drawing/2014/main" id="{37BE2AD0-F3DD-C74E-AD44-71463A9CACDB}"/>
              </a:ext>
            </a:extLst>
          </p:cNvPr>
          <p:cNvSpPr/>
          <p:nvPr userDrawn="1"/>
        </p:nvSpPr>
        <p:spPr>
          <a:xfrm>
            <a:off x="196645" y="6409044"/>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9" y="2793176"/>
            <a:ext cx="11035861" cy="766989"/>
          </a:xfrm>
          <a:prstGeom prst="rect">
            <a:avLst/>
          </a:prstGeom>
        </p:spPr>
        <p:txBody>
          <a:bodyPr lIns="0" tIns="0" rIns="0" bIns="0" anchor="ctr"/>
          <a:lstStyle>
            <a:lvl1pPr algn="ctr">
              <a:defRPr>
                <a:solidFill>
                  <a:schemeClr val="accent2"/>
                </a:solidFill>
              </a:defRPr>
            </a:lvl1pPr>
          </a:lstStyle>
          <a:p>
            <a:r>
              <a:rPr lang="en-US" dirty="0"/>
              <a:t>Divider Slide</a:t>
            </a:r>
          </a:p>
        </p:txBody>
      </p:sp>
      <p:sp>
        <p:nvSpPr>
          <p:cNvPr id="4" name="TextBox 3">
            <a:extLst>
              <a:ext uri="{FF2B5EF4-FFF2-40B4-BE49-F238E27FC236}">
                <a16:creationId xmlns:a16="http://schemas.microsoft.com/office/drawing/2014/main" id="{F6AA68CF-ED20-AF4E-B696-23793AE24597}"/>
              </a:ext>
            </a:extLst>
          </p:cNvPr>
          <p:cNvSpPr txBox="1"/>
          <p:nvPr userDrawn="1"/>
        </p:nvSpPr>
        <p:spPr>
          <a:xfrm>
            <a:off x="157317" y="6369355"/>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42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00226" y="304799"/>
            <a:ext cx="11586971" cy="381001"/>
          </a:xfrm>
          <a:prstGeom prst="rect">
            <a:avLst/>
          </a:prstGeom>
        </p:spPr>
        <p:txBody>
          <a:bodyPr/>
          <a:lstStyle>
            <a:lvl1pPr>
              <a:defRPr>
                <a:latin typeface="Cabin" pitchFamily="2" charset="77"/>
              </a:defRPr>
            </a:lvl1pPr>
          </a:lstStyle>
          <a:p>
            <a:r>
              <a:rPr lang="en-US" dirty="0"/>
              <a:t>Click to edit Master title style</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463286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66824-B371-3F4A-BBC7-17B5B0E28245}"/>
              </a:ext>
            </a:extLst>
          </p:cNvPr>
          <p:cNvPicPr>
            <a:picLocks noChangeAspect="1"/>
          </p:cNvPicPr>
          <p:nvPr/>
        </p:nvPicPr>
        <p:blipFill>
          <a:blip r:embed="rId2"/>
          <a:stretch>
            <a:fillRect/>
          </a:stretch>
        </p:blipFill>
        <p:spPr>
          <a:xfrm>
            <a:off x="4932751" y="2295148"/>
            <a:ext cx="2326497" cy="2267704"/>
          </a:xfrm>
          <a:prstGeom prst="rect">
            <a:avLst/>
          </a:prstGeom>
        </p:spPr>
      </p:pic>
      <p:pic>
        <p:nvPicPr>
          <p:cNvPr id="3" name="Picture 2">
            <a:extLst>
              <a:ext uri="{FF2B5EF4-FFF2-40B4-BE49-F238E27FC236}">
                <a16:creationId xmlns:a16="http://schemas.microsoft.com/office/drawing/2014/main" id="{19AE039C-5A95-5E48-B5F3-0DE41F24E20F}"/>
              </a:ext>
            </a:extLst>
          </p:cNvPr>
          <p:cNvPicPr>
            <a:picLocks noChangeAspect="1"/>
          </p:cNvPicPr>
          <p:nvPr userDrawn="1"/>
        </p:nvPicPr>
        <p:blipFill>
          <a:blip r:embed="rId2"/>
          <a:stretch>
            <a:fillRect/>
          </a:stretch>
        </p:blipFill>
        <p:spPr>
          <a:xfrm>
            <a:off x="4932751" y="2295148"/>
            <a:ext cx="2326497" cy="2267704"/>
          </a:xfrm>
          <a:prstGeom prst="rect">
            <a:avLst/>
          </a:prstGeom>
        </p:spPr>
      </p:pic>
    </p:spTree>
    <p:extLst>
      <p:ext uri="{BB962C8B-B14F-4D97-AF65-F5344CB8AC3E}">
        <p14:creationId xmlns:p14="http://schemas.microsoft.com/office/powerpoint/2010/main" val="2096266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95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pic>
        <p:nvPicPr>
          <p:cNvPr id="19" name="Picture 18">
            <a:extLst>
              <a:ext uri="{FF2B5EF4-FFF2-40B4-BE49-F238E27FC236}">
                <a16:creationId xmlns:a16="http://schemas.microsoft.com/office/drawing/2014/main" id="{5092ACEB-7D7F-4392-8DBA-6C54D30EC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801" y="6172201"/>
            <a:ext cx="912185" cy="684139"/>
          </a:xfrm>
          <a:prstGeom prst="rect">
            <a:avLst/>
          </a:prstGeom>
        </p:spPr>
      </p:pic>
    </p:spTree>
    <p:extLst>
      <p:ext uri="{BB962C8B-B14F-4D97-AF65-F5344CB8AC3E}">
        <p14:creationId xmlns:p14="http://schemas.microsoft.com/office/powerpoint/2010/main" val="23366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265007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8" name="Group 7"/>
          <p:cNvGrpSpPr/>
          <p:nvPr/>
        </p:nvGrpSpPr>
        <p:grpSpPr>
          <a:xfrm>
            <a:off x="0" y="2514602"/>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1" y="0"/>
            <a:ext cx="1783188" cy="2971806"/>
          </a:xfrm>
          <a:prstGeom prst="rect">
            <a:avLst/>
          </a:prstGeom>
        </p:spPr>
      </p:pic>
      <p:sp>
        <p:nvSpPr>
          <p:cNvPr id="2" name="Title 1"/>
          <p:cNvSpPr>
            <a:spLocks noGrp="1"/>
          </p:cNvSpPr>
          <p:nvPr>
            <p:ph type="title"/>
          </p:nvPr>
        </p:nvSpPr>
        <p:spPr>
          <a:xfrm>
            <a:off x="1104900" y="2971806"/>
            <a:ext cx="10071099"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9/20/2022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pic>
        <p:nvPicPr>
          <p:cNvPr id="18" name="Picture 17">
            <a:extLst>
              <a:ext uri="{FF2B5EF4-FFF2-40B4-BE49-F238E27FC236}">
                <a16:creationId xmlns:a16="http://schemas.microsoft.com/office/drawing/2014/main" id="{D30132BA-F3A9-45BA-B8F3-766E868DD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01" y="6172201"/>
            <a:ext cx="912185" cy="684139"/>
          </a:xfrm>
          <a:prstGeom prst="rect">
            <a:avLst/>
          </a:prstGeom>
        </p:spPr>
      </p:pic>
    </p:spTree>
    <p:extLst>
      <p:ext uri="{BB962C8B-B14F-4D97-AF65-F5344CB8AC3E}">
        <p14:creationId xmlns:p14="http://schemas.microsoft.com/office/powerpoint/2010/main" val="6636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1" y="1600202"/>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1" y="1600202"/>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9/20/2022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1676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9/20/2022</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52040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20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a:xfrm>
            <a:off x="365760" y="304799"/>
            <a:ext cx="11521437" cy="381001"/>
          </a:xfrm>
          <a:prstGeom prst="rect">
            <a:avLst/>
          </a:prstGeom>
        </p:spPr>
        <p:txBody>
          <a:bodyPr/>
          <a:lstStyle>
            <a:lvl1pPr>
              <a:defRPr>
                <a:latin typeface="Cabin" pitchFamily="2" charset="77"/>
              </a:defRPr>
            </a:lvl1pPr>
          </a:lstStyle>
          <a:p>
            <a:r>
              <a:rPr lang="en-US" dirty="0"/>
              <a:t>Click to edit Master title style</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atin typeface="Cabin" pitchFamily="2" charset="77"/>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76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with full wid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097033"/>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a:xfrm>
            <a:off x="300226" y="304799"/>
            <a:ext cx="11586971" cy="381001"/>
          </a:xfrm>
          <a:prstGeom prst="rect">
            <a:avLst/>
          </a:prstGeom>
        </p:spPr>
        <p:txBody>
          <a:bodyPr/>
          <a:lstStyle>
            <a:lvl1pPr>
              <a:defRPr>
                <a:solidFill>
                  <a:srgbClr val="0564AC"/>
                </a:solidFill>
                <a:latin typeface="Cabin"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Cabin" pitchFamily="2" charset="77"/>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atin typeface="Cabin" pitchFamily="2" charset="77"/>
              </a:defRPr>
            </a:lvl1pPr>
            <a:lvl2pPr>
              <a:defRPr lang="en-US" dirty="0" smtClean="0">
                <a:latin typeface="Cabin" pitchFamily="2" charset="77"/>
              </a:defRPr>
            </a:lvl2pPr>
            <a:lvl3pPr>
              <a:defRPr lang="en-US" dirty="0" smtClean="0">
                <a:latin typeface="Cabin" pitchFamily="2" charset="77"/>
              </a:defRPr>
            </a:lvl3pPr>
            <a:lvl4pPr>
              <a:defRPr lang="en-US" dirty="0" smtClean="0">
                <a:latin typeface="Cabin" pitchFamily="2" charset="77"/>
              </a:defRPr>
            </a:lvl4pPr>
            <a:lvl5pPr>
              <a:defRPr lang="en-US" dirty="0">
                <a:latin typeface="Cabin"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52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317C2B-E8D5-6640-B3B6-1806F961CC8A}"/>
              </a:ext>
            </a:extLst>
          </p:cNvPr>
          <p:cNvPicPr>
            <a:picLocks noChangeAspect="1"/>
          </p:cNvPicPr>
          <p:nvPr userDrawn="1"/>
        </p:nvPicPr>
        <p:blipFill>
          <a:blip r:embed="rId2"/>
          <a:srcRect/>
          <a:stretch/>
        </p:blipFill>
        <p:spPr>
          <a:xfrm>
            <a:off x="0" y="3873565"/>
            <a:ext cx="12192000" cy="2983414"/>
          </a:xfrm>
          <a:prstGeom prst="rect">
            <a:avLst/>
          </a:prstGeom>
        </p:spPr>
      </p:pic>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5149583"/>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Cabin" pitchFamily="2" charset="77"/>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4078521"/>
            <a:ext cx="6096000" cy="1071062"/>
          </a:xfrm>
          <a:solidFill>
            <a:schemeClr val="bg1"/>
          </a:solidFill>
        </p:spPr>
        <p:txBody>
          <a:bodyPr wrap="square" lIns="292608" tIns="201168" rIns="292608" bIns="91440" anchor="b">
            <a:spAutoFit/>
          </a:bodyPr>
          <a:lstStyle>
            <a:lvl1pPr marL="0" indent="0">
              <a:lnSpc>
                <a:spcPct val="90000"/>
              </a:lnSpc>
              <a:buNone/>
              <a:defRPr sz="2800" b="1">
                <a:solidFill>
                  <a:srgbClr val="0564AC"/>
                </a:solidFill>
                <a:latin typeface="Cabin" pitchFamily="2" charset="77"/>
              </a:defRPr>
            </a:lvl1pPr>
          </a:lstStyle>
          <a:p>
            <a:pPr lvl="0"/>
            <a:r>
              <a:rPr lang="en-US" dirty="0"/>
              <a:t>Section title with full photo background</a:t>
            </a:r>
          </a:p>
        </p:txBody>
      </p:sp>
      <p:pic>
        <p:nvPicPr>
          <p:cNvPr id="4" name="Picture 3" descr="A close up of a logo&#10;&#10;Description automatically generated">
            <a:extLst>
              <a:ext uri="{FF2B5EF4-FFF2-40B4-BE49-F238E27FC236}">
                <a16:creationId xmlns:a16="http://schemas.microsoft.com/office/drawing/2014/main" id="{730B53A5-EA4D-0445-92E1-5C6846A4CE81}"/>
              </a:ext>
            </a:extLst>
          </p:cNvPr>
          <p:cNvPicPr>
            <a:picLocks noChangeAspect="1"/>
          </p:cNvPicPr>
          <p:nvPr userDrawn="1"/>
        </p:nvPicPr>
        <p:blipFill>
          <a:blip r:embed="rId3"/>
          <a:stretch>
            <a:fillRect/>
          </a:stretch>
        </p:blipFill>
        <p:spPr>
          <a:xfrm>
            <a:off x="0" y="0"/>
            <a:ext cx="2540000" cy="2540000"/>
          </a:xfrm>
          <a:prstGeom prst="rect">
            <a:avLst/>
          </a:prstGeom>
        </p:spPr>
      </p:pic>
    </p:spTree>
    <p:extLst>
      <p:ext uri="{BB962C8B-B14F-4D97-AF65-F5344CB8AC3E}">
        <p14:creationId xmlns:p14="http://schemas.microsoft.com/office/powerpoint/2010/main" val="428791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374941"/>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24A1100-1C0C-47E3-9B92-BD903E99E3C7}" type="slidenum">
              <a:rPr lang="en-US" smtClean="0"/>
              <a:t>‹#›</a:t>
            </a:fld>
            <a:endParaRPr lang="en-US" dirty="0"/>
          </a:p>
        </p:txBody>
      </p:sp>
    </p:spTree>
    <p:extLst>
      <p:ext uri="{BB962C8B-B14F-4D97-AF65-F5344CB8AC3E}">
        <p14:creationId xmlns:p14="http://schemas.microsoft.com/office/powerpoint/2010/main" val="11365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10.pn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pic>
        <p:nvPicPr>
          <p:cNvPr id="10" name="Picture 9" descr="A close up of a sign&#10;&#10;Description automatically generated">
            <a:extLst>
              <a:ext uri="{FF2B5EF4-FFF2-40B4-BE49-F238E27FC236}">
                <a16:creationId xmlns:a16="http://schemas.microsoft.com/office/drawing/2014/main" id="{7E0AFABF-3257-7D46-ABB8-C6E8A72F7BAD}"/>
              </a:ext>
            </a:extLst>
          </p:cNvPr>
          <p:cNvPicPr>
            <a:picLocks noChangeAspect="1"/>
          </p:cNvPicPr>
          <p:nvPr userDrawn="1"/>
        </p:nvPicPr>
        <p:blipFill>
          <a:blip r:embed="rId14"/>
          <a:stretch>
            <a:fillRect/>
          </a:stretch>
        </p:blipFill>
        <p:spPr>
          <a:xfrm>
            <a:off x="90359" y="6320820"/>
            <a:ext cx="1867606" cy="460135"/>
          </a:xfrm>
          <a:prstGeom prst="rect">
            <a:avLst/>
          </a:prstGeom>
        </p:spPr>
      </p:pic>
      <p:sp>
        <p:nvSpPr>
          <p:cNvPr id="11" name="Rectangle 10">
            <a:extLst>
              <a:ext uri="{FF2B5EF4-FFF2-40B4-BE49-F238E27FC236}">
                <a16:creationId xmlns:a16="http://schemas.microsoft.com/office/drawing/2014/main" id="{72494435-794B-8D4F-A495-DD499FF4DEAE}"/>
              </a:ext>
            </a:extLst>
          </p:cNvPr>
          <p:cNvSpPr/>
          <p:nvPr userDrawn="1"/>
        </p:nvSpPr>
        <p:spPr>
          <a:xfrm>
            <a:off x="0" y="6176963"/>
            <a:ext cx="12192000" cy="80495"/>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C0726734-CABA-8B43-9766-3D784207B7F3}"/>
              </a:ext>
            </a:extLst>
          </p:cNvPr>
          <p:cNvPicPr>
            <a:picLocks noChangeAspect="1"/>
          </p:cNvPicPr>
          <p:nvPr userDrawn="1"/>
        </p:nvPicPr>
        <p:blipFill>
          <a:blip r:embed="rId15"/>
          <a:stretch>
            <a:fillRect/>
          </a:stretch>
        </p:blipFill>
        <p:spPr>
          <a:xfrm>
            <a:off x="11107401" y="6414364"/>
            <a:ext cx="279400" cy="266700"/>
          </a:xfrm>
          <a:prstGeom prst="rect">
            <a:avLst/>
          </a:prstGeom>
        </p:spPr>
      </p:pic>
      <p:pic>
        <p:nvPicPr>
          <p:cNvPr id="13" name="Picture 12">
            <a:extLst>
              <a:ext uri="{FF2B5EF4-FFF2-40B4-BE49-F238E27FC236}">
                <a16:creationId xmlns:a16="http://schemas.microsoft.com/office/drawing/2014/main" id="{5E8EA7B9-0CCC-C948-A95B-36803F39A949}"/>
              </a:ext>
            </a:extLst>
          </p:cNvPr>
          <p:cNvPicPr>
            <a:picLocks noChangeAspect="1"/>
          </p:cNvPicPr>
          <p:nvPr userDrawn="1"/>
        </p:nvPicPr>
        <p:blipFill>
          <a:blip r:embed="rId16"/>
          <a:stretch>
            <a:fillRect/>
          </a:stretch>
        </p:blipFill>
        <p:spPr>
          <a:xfrm>
            <a:off x="9396615" y="6417537"/>
            <a:ext cx="279400" cy="266700"/>
          </a:xfrm>
          <a:prstGeom prst="rect">
            <a:avLst/>
          </a:prstGeom>
        </p:spPr>
      </p:pic>
      <p:pic>
        <p:nvPicPr>
          <p:cNvPr id="14" name="Picture 13">
            <a:extLst>
              <a:ext uri="{FF2B5EF4-FFF2-40B4-BE49-F238E27FC236}">
                <a16:creationId xmlns:a16="http://schemas.microsoft.com/office/drawing/2014/main" id="{8D4BD0D4-3ED2-DB40-9BED-B3CE898654D1}"/>
              </a:ext>
            </a:extLst>
          </p:cNvPr>
          <p:cNvPicPr>
            <a:picLocks noChangeAspect="1"/>
          </p:cNvPicPr>
          <p:nvPr userDrawn="1"/>
        </p:nvPicPr>
        <p:blipFill>
          <a:blip r:embed="rId17"/>
          <a:stretch>
            <a:fillRect/>
          </a:stretch>
        </p:blipFill>
        <p:spPr>
          <a:xfrm>
            <a:off x="8032480" y="6417537"/>
            <a:ext cx="279400" cy="266700"/>
          </a:xfrm>
          <a:prstGeom prst="rect">
            <a:avLst/>
          </a:prstGeom>
        </p:spPr>
      </p:pic>
      <p:sp>
        <p:nvSpPr>
          <p:cNvPr id="15" name="Rectangle 14">
            <a:extLst>
              <a:ext uri="{FF2B5EF4-FFF2-40B4-BE49-F238E27FC236}">
                <a16:creationId xmlns:a16="http://schemas.microsoft.com/office/drawing/2014/main" id="{1E52E985-5F2C-D04F-A6A1-4AB532C453CA}"/>
              </a:ext>
            </a:extLst>
          </p:cNvPr>
          <p:cNvSpPr/>
          <p:nvPr userDrawn="1"/>
        </p:nvSpPr>
        <p:spPr>
          <a:xfrm>
            <a:off x="11300629" y="6415128"/>
            <a:ext cx="721672"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a:solidFill>
                  <a:schemeClr val="bg2">
                    <a:lumMod val="25000"/>
                  </a:schemeClr>
                </a:solidFill>
                <a:latin typeface="Arial Narrow" panose="020B0604020202020204" pitchFamily="34" charset="0"/>
                <a:cs typeface="Arial Narrow" panose="020B0604020202020204" pitchFamily="34" charset="0"/>
              </a:rPr>
              <a:t>@PAPREN1</a:t>
            </a:r>
          </a:p>
        </p:txBody>
      </p:sp>
      <p:sp>
        <p:nvSpPr>
          <p:cNvPr id="16" name="Rectangle 15">
            <a:extLst>
              <a:ext uri="{FF2B5EF4-FFF2-40B4-BE49-F238E27FC236}">
                <a16:creationId xmlns:a16="http://schemas.microsoft.com/office/drawing/2014/main" id="{DA172C5C-4829-814D-8C8C-7CED74981B17}"/>
              </a:ext>
            </a:extLst>
          </p:cNvPr>
          <p:cNvSpPr/>
          <p:nvPr userDrawn="1"/>
        </p:nvSpPr>
        <p:spPr>
          <a:xfrm>
            <a:off x="9597952" y="6415128"/>
            <a:ext cx="1226618"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papren@umassmed.edu</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8" name="Rectangle 17">
            <a:extLst>
              <a:ext uri="{FF2B5EF4-FFF2-40B4-BE49-F238E27FC236}">
                <a16:creationId xmlns:a16="http://schemas.microsoft.com/office/drawing/2014/main" id="{5ED421F6-3BA6-D746-B4D4-410BA6312480}"/>
              </a:ext>
            </a:extLst>
          </p:cNvPr>
          <p:cNvSpPr/>
          <p:nvPr userDrawn="1"/>
        </p:nvSpPr>
        <p:spPr>
          <a:xfrm>
            <a:off x="8230567" y="6415128"/>
            <a:ext cx="877163"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dirty="0" err="1">
                <a:solidFill>
                  <a:schemeClr val="bg2">
                    <a:lumMod val="25000"/>
                  </a:schemeClr>
                </a:solidFill>
                <a:latin typeface="Arial Narrow" panose="020B0604020202020204" pitchFamily="34" charset="0"/>
                <a:cs typeface="Arial Narrow" panose="020B0604020202020204" pitchFamily="34" charset="0"/>
              </a:rPr>
              <a:t>www.papren.org</a:t>
            </a:r>
            <a:endParaRPr lang="en-US" sz="900" b="0" i="0" dirty="0">
              <a:solidFill>
                <a:schemeClr val="bg2">
                  <a:lumMod val="25000"/>
                </a:schemeClr>
              </a:solidFill>
              <a:latin typeface="Arial Narrow" panose="020B0604020202020204" pitchFamily="34" charset="0"/>
              <a:cs typeface="Arial Narrow" panose="020B0604020202020204" pitchFamily="34" charset="0"/>
            </a:endParaRPr>
          </a:p>
        </p:txBody>
      </p:sp>
      <p:sp>
        <p:nvSpPr>
          <p:cNvPr id="19" name="Rectangle 18">
            <a:extLst>
              <a:ext uri="{FF2B5EF4-FFF2-40B4-BE49-F238E27FC236}">
                <a16:creationId xmlns:a16="http://schemas.microsoft.com/office/drawing/2014/main" id="{3A8B96F6-A75C-6E42-BC15-FC9144EEB96E}"/>
              </a:ext>
            </a:extLst>
          </p:cNvPr>
          <p:cNvSpPr/>
          <p:nvPr userDrawn="1"/>
        </p:nvSpPr>
        <p:spPr>
          <a:xfrm>
            <a:off x="156938" y="0"/>
            <a:ext cx="81601" cy="600542"/>
          </a:xfrm>
          <a:prstGeom prst="rect">
            <a:avLst/>
          </a:prstGeom>
          <a:solidFill>
            <a:srgbClr val="05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245AC996-834F-0B41-A732-B2C6B38F49FA}"/>
              </a:ext>
            </a:extLst>
          </p:cNvPr>
          <p:cNvSpPr>
            <a:spLocks noGrp="1"/>
          </p:cNvSpPr>
          <p:nvPr>
            <p:ph type="title"/>
          </p:nvPr>
        </p:nvSpPr>
        <p:spPr>
          <a:xfrm>
            <a:off x="304800" y="304799"/>
            <a:ext cx="11582397" cy="381001"/>
          </a:xfrm>
          <a:prstGeom prst="rect">
            <a:avLst/>
          </a:prstGeom>
        </p:spPr>
        <p:txBody>
          <a:bodyPr vert="horz" wrap="square" lIns="0" tIns="0" rIns="0" bIns="0" rtlCol="0" anchor="t" anchorCtr="0">
            <a:noAutofit/>
          </a:bodyPr>
          <a:lstStyle/>
          <a:p>
            <a:r>
              <a:rPr lang="en-US" dirty="0"/>
              <a:t>Slide title [28pt Cabin]</a:t>
            </a:r>
          </a:p>
        </p:txBody>
      </p:sp>
    </p:spTree>
    <p:extLst>
      <p:ext uri="{BB962C8B-B14F-4D97-AF65-F5344CB8AC3E}">
        <p14:creationId xmlns:p14="http://schemas.microsoft.com/office/powerpoint/2010/main" val="1537524584"/>
      </p:ext>
    </p:extLst>
  </p:cSld>
  <p:clrMap bg1="lt1" tx1="dk1" bg2="lt2" tx2="dk2" accent1="accent1" accent2="accent2" accent3="accent3" accent4="accent4" accent5="accent5" accent6="accent6" hlink="hlink" folHlink="folHlink"/>
  <p:sldLayoutIdLst>
    <p:sldLayoutId id="2147484043" r:id="rId1"/>
    <p:sldLayoutId id="2147484038" r:id="rId2"/>
    <p:sldLayoutId id="2147484040" r:id="rId3"/>
    <p:sldLayoutId id="2147484042" r:id="rId4"/>
    <p:sldLayoutId id="2147484047" r:id="rId5"/>
    <p:sldLayoutId id="2147484032" r:id="rId6"/>
    <p:sldLayoutId id="2147484034" r:id="rId7"/>
    <p:sldLayoutId id="2147484048" r:id="rId8"/>
    <p:sldLayoutId id="2147484049" r:id="rId9"/>
    <p:sldLayoutId id="2147484051" r:id="rId10"/>
    <p:sldLayoutId id="2147484052" r:id="rId11"/>
    <p:sldLayoutId id="2147484053" r:id="rId12"/>
  </p:sldLayoutIdLst>
  <p:hf hdr="0" dt="0"/>
  <p:txStyles>
    <p:titleStyle>
      <a:lvl1pPr algn="l" defTabSz="914400" rtl="0" eaLnBrk="1" latinLnBrk="0" hangingPunct="1">
        <a:lnSpc>
          <a:spcPct val="90000"/>
        </a:lnSpc>
        <a:spcBef>
          <a:spcPct val="0"/>
        </a:spcBef>
        <a:buNone/>
        <a:defRPr sz="2800" b="1" kern="1200">
          <a:solidFill>
            <a:srgbClr val="0564AC"/>
          </a:solidFill>
          <a:latin typeface="Cabin" pitchFamily="2" charset="77"/>
          <a:ea typeface="+mj-ea"/>
          <a:cs typeface="+mj-cs"/>
        </a:defRPr>
      </a:lvl1pPr>
    </p:titleStyle>
    <p:bodyStyle>
      <a:lvl1pPr marL="287338" indent="-287338" algn="l" defTabSz="914400" rtl="0" eaLnBrk="1" latinLnBrk="0" hangingPunct="1">
        <a:lnSpc>
          <a:spcPct val="120000"/>
        </a:lnSpc>
        <a:spcBef>
          <a:spcPts val="200"/>
        </a:spcBef>
        <a:buClr>
          <a:srgbClr val="0564AC"/>
        </a:buClr>
        <a:buSzPct val="100000"/>
        <a:buFont typeface="Arial" panose="020B0604020202020204" pitchFamily="34" charset="0"/>
        <a:buChar char="•"/>
        <a:tabLst/>
        <a:defRPr sz="2000" b="0" kern="1200">
          <a:solidFill>
            <a:schemeClr val="tx1"/>
          </a:solidFill>
          <a:latin typeface="Cabin" pitchFamily="2" charset="77"/>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Cabin" pitchFamily="2" charset="77"/>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Cabin" pitchFamily="2" charset="77"/>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Cabin" pitchFamily="2" charset="77"/>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Cab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userDrawn="1">
          <p15:clr>
            <a:srgbClr val="F26B43"/>
          </p15:clr>
        </p15:guide>
        <p15:guide id="15" orient="horz" pos="552" userDrawn="1">
          <p15:clr>
            <a:srgbClr val="F26B43"/>
          </p15:clr>
        </p15:guide>
        <p15:guide id="16" orient="horz" pos="792" userDrawn="1">
          <p15:clr>
            <a:srgbClr val="F26B43"/>
          </p15:clr>
        </p15:guide>
        <p15:guide id="17" orient="horz" pos="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218E8F-10A9-6445-A422-50AED2FB7719}"/>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BB5935-E507-3B44-AD51-1D3B1F0405E1}"/>
              </a:ext>
            </a:extLst>
          </p:cNvPr>
          <p:cNvPicPr>
            <a:picLocks noChangeAspect="1"/>
          </p:cNvPicPr>
          <p:nvPr/>
        </p:nvPicPr>
        <p:blipFill>
          <a:blip r:embed="rId26"/>
          <a:stretch>
            <a:fillRect/>
          </a:stretch>
        </p:blipFill>
        <p:spPr>
          <a:xfrm>
            <a:off x="11462017" y="6126480"/>
            <a:ext cx="604558" cy="589280"/>
          </a:xfrm>
          <a:prstGeom prst="rect">
            <a:avLst/>
          </a:prstGeom>
        </p:spPr>
      </p:pic>
      <p:sp>
        <p:nvSpPr>
          <p:cNvPr id="9" name="Title Placeholder 1">
            <a:extLst>
              <a:ext uri="{FF2B5EF4-FFF2-40B4-BE49-F238E27FC236}">
                <a16:creationId xmlns:a16="http://schemas.microsoft.com/office/drawing/2014/main" id="{DBA86899-E688-504E-A570-178B715EA3C8}"/>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0" name="Text Placeholder 2">
            <a:extLst>
              <a:ext uri="{FF2B5EF4-FFF2-40B4-BE49-F238E27FC236}">
                <a16:creationId xmlns:a16="http://schemas.microsoft.com/office/drawing/2014/main" id="{005117A9-42CA-BD41-9D8D-547D5CDB2A2B}"/>
              </a:ext>
            </a:extLst>
          </p:cNvPr>
          <p:cNvSpPr>
            <a:spLocks noGrp="1"/>
          </p:cNvSpPr>
          <p:nvPr>
            <p:ph type="body"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1353ED9-6758-5C4A-B0DC-BD4F58B26932}"/>
              </a:ext>
            </a:extLst>
          </p:cNvPr>
          <p:cNvPicPr>
            <a:picLocks noChangeAspect="1"/>
          </p:cNvPicPr>
          <p:nvPr userDrawn="1"/>
        </p:nvPicPr>
        <p:blipFill>
          <a:blip r:embed="rId26"/>
          <a:stretch>
            <a:fillRect/>
          </a:stretch>
        </p:blipFill>
        <p:spPr>
          <a:xfrm>
            <a:off x="11462017" y="6126480"/>
            <a:ext cx="604558" cy="589280"/>
          </a:xfrm>
          <a:prstGeom prst="rect">
            <a:avLst/>
          </a:prstGeom>
        </p:spPr>
      </p:pic>
    </p:spTree>
    <p:extLst>
      <p:ext uri="{BB962C8B-B14F-4D97-AF65-F5344CB8AC3E}">
        <p14:creationId xmlns:p14="http://schemas.microsoft.com/office/powerpoint/2010/main" val="75840604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Lst>
  <p:hf hdr="0" ftr="0" dt="0"/>
  <p:txStyles>
    <p:titleStyle>
      <a:lvl1pPr algn="l" defTabSz="914400" rtl="0" eaLnBrk="1" latinLnBrk="0" hangingPunct="1">
        <a:lnSpc>
          <a:spcPct val="90000"/>
        </a:lnSpc>
        <a:spcBef>
          <a:spcPct val="0"/>
        </a:spcBef>
        <a:buNone/>
        <a:defRPr sz="3600" b="1" i="0" kern="1200">
          <a:solidFill>
            <a:srgbClr val="001E6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000" b="0" i="0" kern="1200">
          <a:solidFill>
            <a:schemeClr val="tx1"/>
          </a:solidFill>
          <a:latin typeface="Arial" panose="020B0604020202020204" pitchFamily="34" charset="0"/>
          <a:ea typeface="+mn-ea"/>
          <a:cs typeface="+mn-cs"/>
        </a:defRPr>
      </a:lvl1pPr>
      <a:lvl2pPr marL="635000" indent="-177800" algn="l" defTabSz="914400" rtl="0" eaLnBrk="1" latinLnBrk="0" hangingPunct="1">
        <a:lnSpc>
          <a:spcPct val="100000"/>
        </a:lnSpc>
        <a:spcBef>
          <a:spcPts val="500"/>
        </a:spcBef>
        <a:buClr>
          <a:srgbClr val="001E62"/>
        </a:buClr>
        <a:buFont typeface="Arial" panose="020B0604020202020204" pitchFamily="34" charset="0"/>
        <a:buChar char="•"/>
        <a:tabLst/>
        <a:defRPr sz="2000" b="0" i="0" kern="1200">
          <a:solidFill>
            <a:schemeClr val="tx1"/>
          </a:solidFill>
          <a:latin typeface="Arial" panose="020B0604020202020204" pitchFamily="34" charset="0"/>
          <a:ea typeface="+mn-ea"/>
          <a:cs typeface="+mn-cs"/>
        </a:defRPr>
      </a:lvl2pPr>
      <a:lvl3pPr marL="1098550" indent="-184150" algn="l" defTabSz="914400" rtl="0" eaLnBrk="1" latinLnBrk="0" hangingPunct="1">
        <a:lnSpc>
          <a:spcPct val="100000"/>
        </a:lnSpc>
        <a:spcBef>
          <a:spcPts val="500"/>
        </a:spcBef>
        <a:buClr>
          <a:srgbClr val="001E62"/>
        </a:buClr>
        <a:buFont typeface="System Font Regular"/>
        <a:buChar char="–"/>
        <a:tabLst/>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4">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edbikeimages.org/pubdetail.cfm?picid=750" TargetMode="External"/><Relationship Id="rId2" Type="http://schemas.openxmlformats.org/officeDocument/2006/relationships/image" Target="../media/image19.jp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go.uic.edu/zoningprimer" TargetMode="External"/><Relationship Id="rId7" Type="http://schemas.openxmlformats.org/officeDocument/2006/relationships/hyperlink" Target="http://go.uic.edu/zoningfactsheet2" TargetMode="External"/><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28.jpeg"/><Relationship Id="rId5" Type="http://schemas.openxmlformats.org/officeDocument/2006/relationships/hyperlink" Target="http://go.uic.edu/zoningfactsheet1" TargetMode="External"/><Relationship Id="rId4" Type="http://schemas.openxmlformats.org/officeDocument/2006/relationships/image" Target="../media/image27.jpeg"/><Relationship Id="rId9" Type="http://schemas.openxmlformats.org/officeDocument/2006/relationships/hyperlink" Target="https://ihrp.uic.edu/using-zoning-regulations-to-foster-walkable-communities-best-practic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apren.org/" TargetMode="External"/><Relationship Id="rId2" Type="http://schemas.openxmlformats.org/officeDocument/2006/relationships/hyperlink" Target="mailto:jchriqui@uic.edu" TargetMode="Externa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0BABE49-4248-4FEB-AA11-9FAF859CB6BC}"/>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550" r="4550"/>
          <a:stretch/>
        </p:blipFill>
        <p:spPr>
          <a:xfrm>
            <a:off x="-1" y="1"/>
            <a:ext cx="5445633" cy="6488668"/>
          </a:xfrm>
        </p:spPr>
      </p:pic>
      <p:sp>
        <p:nvSpPr>
          <p:cNvPr id="6" name="Title 5">
            <a:extLst>
              <a:ext uri="{FF2B5EF4-FFF2-40B4-BE49-F238E27FC236}">
                <a16:creationId xmlns:a16="http://schemas.microsoft.com/office/drawing/2014/main" id="{4882B7CF-F242-4839-82E1-CF44E5270384}"/>
              </a:ext>
            </a:extLst>
          </p:cNvPr>
          <p:cNvSpPr>
            <a:spLocks noGrp="1"/>
          </p:cNvSpPr>
          <p:nvPr>
            <p:ph type="ctrTitle"/>
          </p:nvPr>
        </p:nvSpPr>
        <p:spPr>
          <a:xfrm>
            <a:off x="6105008" y="1129553"/>
            <a:ext cx="5156904" cy="2731247"/>
          </a:xfrm>
        </p:spPr>
        <p:txBody>
          <a:bodyPr>
            <a:noAutofit/>
          </a:bodyPr>
          <a:lstStyle/>
          <a:p>
            <a:r>
              <a:rPr lang="en-US" sz="3200" kern="5000" spc="-127" dirty="0">
                <a:latin typeface="Arial Black"/>
                <a:cs typeface="Arial Black"/>
              </a:rPr>
              <a:t>Physical Activity Policies: Zoning, Land Use and Transportation- related Policies</a:t>
            </a:r>
            <a:endParaRPr lang="en-US" sz="3200" dirty="0"/>
          </a:p>
        </p:txBody>
      </p:sp>
      <p:sp>
        <p:nvSpPr>
          <p:cNvPr id="7" name="Subtitle 6">
            <a:extLst>
              <a:ext uri="{FF2B5EF4-FFF2-40B4-BE49-F238E27FC236}">
                <a16:creationId xmlns:a16="http://schemas.microsoft.com/office/drawing/2014/main" id="{770AE023-B9DB-49DC-90B6-569C4A1BE5D8}"/>
              </a:ext>
            </a:extLst>
          </p:cNvPr>
          <p:cNvSpPr>
            <a:spLocks noGrp="1"/>
          </p:cNvSpPr>
          <p:nvPr>
            <p:ph type="subTitle" idx="1"/>
          </p:nvPr>
        </p:nvSpPr>
        <p:spPr>
          <a:xfrm>
            <a:off x="6105008" y="3567920"/>
            <a:ext cx="4920344" cy="607572"/>
          </a:xfrm>
        </p:spPr>
        <p:txBody>
          <a:bodyPr>
            <a:noAutofit/>
          </a:bodyPr>
          <a:lstStyle/>
          <a:p>
            <a:pPr>
              <a:spcBef>
                <a:spcPts val="0"/>
              </a:spcBef>
            </a:pPr>
            <a:r>
              <a:rPr lang="en-US" sz="1600" b="1" dirty="0">
                <a:cs typeface="Arial" panose="020B0604020202020204" pitchFamily="34" charset="0"/>
              </a:rPr>
              <a:t>Jamie F. Chriqui, PhD, MHS (Twitter: @jfchriqui) </a:t>
            </a:r>
          </a:p>
          <a:p>
            <a:pPr>
              <a:spcBef>
                <a:spcPts val="0"/>
              </a:spcBef>
            </a:pPr>
            <a:r>
              <a:rPr lang="en-US" sz="1600" kern="1500" dirty="0">
                <a:cs typeface="Arial" panose="020B0604020202020204" pitchFamily="34" charset="0"/>
              </a:rPr>
              <a:t>Physical Activity and Public Health Research Course</a:t>
            </a:r>
          </a:p>
          <a:p>
            <a:pPr>
              <a:spcBef>
                <a:spcPts val="0"/>
              </a:spcBef>
            </a:pPr>
            <a:endParaRPr lang="en-US" sz="1600" kern="1500" dirty="0">
              <a:cs typeface="Arial" panose="020B0604020202020204" pitchFamily="34" charset="0"/>
            </a:endParaRPr>
          </a:p>
          <a:p>
            <a:pPr>
              <a:spcBef>
                <a:spcPts val="0"/>
              </a:spcBef>
            </a:pPr>
            <a:r>
              <a:rPr lang="en-US" sz="1600" kern="1500" dirty="0">
                <a:cs typeface="Arial" panose="020B0604020202020204" pitchFamily="34" charset="0"/>
              </a:rPr>
              <a:t>University of South Carolina</a:t>
            </a:r>
          </a:p>
          <a:p>
            <a:pPr>
              <a:spcBef>
                <a:spcPts val="0"/>
              </a:spcBef>
            </a:pPr>
            <a:r>
              <a:rPr lang="en-US" sz="1600" kern="1500" dirty="0">
                <a:cs typeface="Arial" panose="020B0604020202020204" pitchFamily="34" charset="0"/>
              </a:rPr>
              <a:t>September 20, 2022</a:t>
            </a:r>
            <a:endParaRPr lang="en-US" sz="1600" dirty="0">
              <a:cs typeface="Arial" panose="020B0604020202020204" pitchFamily="34" charset="0"/>
            </a:endParaRPr>
          </a:p>
        </p:txBody>
      </p:sp>
      <p:sp>
        <p:nvSpPr>
          <p:cNvPr id="11" name="TextBox 10">
            <a:extLst>
              <a:ext uri="{FF2B5EF4-FFF2-40B4-BE49-F238E27FC236}">
                <a16:creationId xmlns:a16="http://schemas.microsoft.com/office/drawing/2014/main" id="{70B156B8-95D8-42D3-B86A-D00857F192CF}"/>
              </a:ext>
            </a:extLst>
          </p:cNvPr>
          <p:cNvSpPr txBox="1"/>
          <p:nvPr/>
        </p:nvSpPr>
        <p:spPr>
          <a:xfrm>
            <a:off x="113059" y="6488668"/>
            <a:ext cx="33009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757"/>
                </a:solidFill>
                <a:effectLst/>
                <a:uLnTx/>
                <a:uFillTx/>
                <a:latin typeface="Calibri" panose="020F0502020204030204"/>
                <a:ea typeface="+mn-ea"/>
                <a:cs typeface="+mn-cs"/>
              </a:rPr>
              <a:t>Source: </a:t>
            </a:r>
            <a:r>
              <a:rPr kumimoji="0" lang="en-US" sz="900" b="0" i="0" u="sng" strike="noStrike" kern="1200" cap="none" spc="0" normalizeH="0" baseline="0" noProof="0" dirty="0">
                <a:ln>
                  <a:noFill/>
                </a:ln>
                <a:solidFill>
                  <a:srgbClr val="575757"/>
                </a:solidFill>
                <a:effectLst/>
                <a:uLnTx/>
                <a:uFillTx/>
                <a:latin typeface="Calibri" panose="020F0502020204030204"/>
                <a:ea typeface="+mn-ea"/>
                <a:cs typeface="+mn-cs"/>
                <a:hlinkClick r:id="rId3"/>
              </a:rPr>
              <a:t>https://www.pedbikeimages.org/pubdetail.cfm?picid=750</a:t>
            </a:r>
            <a:endParaRPr kumimoji="0" lang="en-US" sz="900" b="0" i="0" u="none" strike="noStrike" kern="1200" cap="none" spc="0" normalizeH="0" baseline="0" noProof="0" dirty="0">
              <a:ln>
                <a:noFill/>
              </a:ln>
              <a:solidFill>
                <a:srgbClr val="57575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75757"/>
              </a:solidFill>
              <a:effectLst/>
              <a:uLnTx/>
              <a:uFillTx/>
              <a:latin typeface="Calibri" panose="020F0502020204030204"/>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68379F09-B8AD-EA36-385B-6D7B11398A08}"/>
              </a:ext>
            </a:extLst>
          </p:cNvPr>
          <p:cNvPicPr>
            <a:picLocks noChangeAspect="1"/>
          </p:cNvPicPr>
          <p:nvPr/>
        </p:nvPicPr>
        <p:blipFill>
          <a:blip r:embed="rId4"/>
          <a:stretch>
            <a:fillRect/>
          </a:stretch>
        </p:blipFill>
        <p:spPr>
          <a:xfrm>
            <a:off x="10184921" y="4814977"/>
            <a:ext cx="1219200" cy="1219200"/>
          </a:xfrm>
          <a:prstGeom prst="rect">
            <a:avLst/>
          </a:prstGeom>
        </p:spPr>
      </p:pic>
    </p:spTree>
    <p:extLst>
      <p:ext uri="{BB962C8B-B14F-4D97-AF65-F5344CB8AC3E}">
        <p14:creationId xmlns:p14="http://schemas.microsoft.com/office/powerpoint/2010/main" val="197639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CEF7-BFAD-487C-AA25-B842D05C32C1}"/>
              </a:ext>
            </a:extLst>
          </p:cNvPr>
          <p:cNvSpPr>
            <a:spLocks noGrp="1"/>
          </p:cNvSpPr>
          <p:nvPr>
            <p:ph type="title"/>
          </p:nvPr>
        </p:nvSpPr>
        <p:spPr>
          <a:xfrm>
            <a:off x="571499" y="255199"/>
            <a:ext cx="11048999" cy="811005"/>
          </a:xfrm>
        </p:spPr>
        <p:txBody>
          <a:bodyPr/>
          <a:lstStyle/>
          <a:p>
            <a:r>
              <a:rPr lang="en-US" dirty="0"/>
              <a:t>Key Study Questions</a:t>
            </a:r>
          </a:p>
        </p:txBody>
      </p:sp>
      <p:sp>
        <p:nvSpPr>
          <p:cNvPr id="3" name="Content Placeholder 2">
            <a:extLst>
              <a:ext uri="{FF2B5EF4-FFF2-40B4-BE49-F238E27FC236}">
                <a16:creationId xmlns:a16="http://schemas.microsoft.com/office/drawing/2014/main" id="{B11AEB07-08F6-4A05-B592-50AEAEA28C15}"/>
              </a:ext>
            </a:extLst>
          </p:cNvPr>
          <p:cNvSpPr>
            <a:spLocks noGrp="1"/>
          </p:cNvSpPr>
          <p:nvPr>
            <p:ph idx="1"/>
          </p:nvPr>
        </p:nvSpPr>
        <p:spPr>
          <a:xfrm>
            <a:off x="571500" y="1008185"/>
            <a:ext cx="11049000" cy="5512358"/>
          </a:xfrm>
        </p:spPr>
        <p:txBody>
          <a:bodyPr vert="horz" lIns="0" tIns="0" rIns="0" bIns="0" numCol="2" spcCol="914400" rtlCol="0" anchor="t">
            <a:normAutofit/>
          </a:bodyPr>
          <a:lstStyle/>
          <a:p>
            <a:pPr marL="0" indent="0">
              <a:buNone/>
            </a:pPr>
            <a:r>
              <a:rPr lang="en-US" b="1" dirty="0"/>
              <a:t>PAPREN Applied Evaluation Project Study Questions</a:t>
            </a:r>
          </a:p>
          <a:p>
            <a:pPr marL="457200" indent="-457200">
              <a:buFont typeface="+mj-lt"/>
              <a:buAutoNum type="arabicPeriod"/>
            </a:pPr>
            <a:r>
              <a:rPr lang="en-US" b="1" dirty="0"/>
              <a:t>Has activity-supportive zoning increased nationwide over time (between 2010 and 2020)? </a:t>
            </a:r>
          </a:p>
          <a:p>
            <a:pPr marL="457200" indent="-457200">
              <a:buFont typeface="+mj-lt"/>
              <a:buAutoNum type="arabicPeriod"/>
            </a:pPr>
            <a:endParaRPr lang="en-US" b="1" dirty="0"/>
          </a:p>
          <a:p>
            <a:pPr marL="457200" indent="-457200">
              <a:buFont typeface="+mj-lt"/>
              <a:buAutoNum type="arabicPeriod"/>
            </a:pPr>
            <a:r>
              <a:rPr lang="en-US" dirty="0"/>
              <a:t>Have changes in activity-supportive zoning been associated with concomitant:</a:t>
            </a:r>
          </a:p>
          <a:p>
            <a:pPr marL="1092200" lvl="1" indent="-457200"/>
            <a:r>
              <a:rPr lang="en-US" dirty="0"/>
              <a:t>Increases in recreational activity or decreases in sedentary behavior</a:t>
            </a:r>
          </a:p>
          <a:p>
            <a:pPr marL="1092200" lvl="1" indent="-457200"/>
            <a:r>
              <a:rPr lang="en-US" dirty="0"/>
              <a:t>Increases in active travel to work</a:t>
            </a:r>
          </a:p>
          <a:p>
            <a:pPr marL="1092200" lvl="1" indent="-457200"/>
            <a:r>
              <a:rPr lang="en-US" dirty="0"/>
              <a:t>Reductions in pedestrian fatalities</a:t>
            </a:r>
          </a:p>
          <a:p>
            <a:pPr marL="635000" lvl="1" indent="0">
              <a:buNone/>
            </a:pPr>
            <a:r>
              <a:rPr lang="en-US" i="1" dirty="0"/>
              <a:t>These questions will be examined over the next 2 years</a:t>
            </a:r>
          </a:p>
          <a:p>
            <a:pPr marL="0" indent="0">
              <a:buNone/>
            </a:pPr>
            <a:endParaRPr lang="en-US" b="1" dirty="0">
              <a:solidFill>
                <a:srgbClr val="0564AC"/>
              </a:solidFill>
            </a:endParaRPr>
          </a:p>
          <a:p>
            <a:pPr marL="0" indent="0">
              <a:buNone/>
            </a:pPr>
            <a:r>
              <a:rPr lang="en-US" b="1" dirty="0">
                <a:solidFill>
                  <a:srgbClr val="0564AC"/>
                </a:solidFill>
              </a:rPr>
              <a:t>Focus of Today’s Presentation</a:t>
            </a:r>
          </a:p>
          <a:p>
            <a:pPr marL="457200" indent="-457200">
              <a:buFont typeface="+mj-lt"/>
              <a:buAutoNum type="arabicPeriod"/>
            </a:pPr>
            <a:r>
              <a:rPr lang="en-US" dirty="0">
                <a:solidFill>
                  <a:srgbClr val="0564AC"/>
                </a:solidFill>
              </a:rPr>
              <a:t>Changes in Code Reform and Pedestrian-oriented zoning over time</a:t>
            </a:r>
          </a:p>
          <a:p>
            <a:pPr marL="231775" lvl="1" indent="0">
              <a:buNone/>
            </a:pPr>
            <a:endParaRPr lang="en-US" dirty="0">
              <a:solidFill>
                <a:srgbClr val="0564AC"/>
              </a:solidFill>
            </a:endParaRPr>
          </a:p>
          <a:p>
            <a:pPr marL="457200" indent="-457200">
              <a:buFont typeface="+mj-lt"/>
              <a:buAutoNum type="arabicPeriod"/>
            </a:pPr>
            <a:r>
              <a:rPr lang="en-US" dirty="0">
                <a:solidFill>
                  <a:srgbClr val="0564AC"/>
                </a:solidFill>
              </a:rPr>
              <a:t>Additional markers captured ONLY for 2020</a:t>
            </a:r>
          </a:p>
          <a:p>
            <a:pPr marL="688975" lvl="1" indent="-457200"/>
            <a:r>
              <a:rPr lang="en-US" dirty="0">
                <a:solidFill>
                  <a:srgbClr val="0564AC"/>
                </a:solidFill>
              </a:rPr>
              <a:t>PA-related markers</a:t>
            </a:r>
          </a:p>
          <a:p>
            <a:pPr marL="688975" lvl="1" indent="-457200"/>
            <a:r>
              <a:rPr lang="en-US" dirty="0">
                <a:solidFill>
                  <a:srgbClr val="0564AC"/>
                </a:solidFill>
              </a:rPr>
              <a:t>Inclusionary zoning/housing affordability markers</a:t>
            </a:r>
          </a:p>
          <a:p>
            <a:pPr marL="0" indent="0">
              <a:buNone/>
            </a:pPr>
            <a:endParaRPr lang="en-US" dirty="0"/>
          </a:p>
        </p:txBody>
      </p:sp>
    </p:spTree>
    <p:extLst>
      <p:ext uri="{BB962C8B-B14F-4D97-AF65-F5344CB8AC3E}">
        <p14:creationId xmlns:p14="http://schemas.microsoft.com/office/powerpoint/2010/main" val="42871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45C7-AB47-4F67-84AF-B8C6E40A2A82}"/>
              </a:ext>
            </a:extLst>
          </p:cNvPr>
          <p:cNvSpPr>
            <a:spLocks noGrp="1"/>
          </p:cNvSpPr>
          <p:nvPr>
            <p:ph type="title"/>
          </p:nvPr>
        </p:nvSpPr>
        <p:spPr/>
        <p:txBody>
          <a:bodyPr>
            <a:normAutofit/>
          </a:bodyPr>
          <a:lstStyle/>
          <a:p>
            <a:r>
              <a:rPr lang="en-US" dirty="0"/>
              <a:t>First of its kind longitudinal study of physical activity-supportive zoning (including code reform zoning)</a:t>
            </a:r>
          </a:p>
        </p:txBody>
      </p:sp>
      <p:graphicFrame>
        <p:nvGraphicFramePr>
          <p:cNvPr id="4" name="Table 4">
            <a:extLst>
              <a:ext uri="{FF2B5EF4-FFF2-40B4-BE49-F238E27FC236}">
                <a16:creationId xmlns:a16="http://schemas.microsoft.com/office/drawing/2014/main" id="{00AD995B-BE6F-4F95-B0AC-C0EFE798AF62}"/>
              </a:ext>
            </a:extLst>
          </p:cNvPr>
          <p:cNvGraphicFramePr>
            <a:graphicFrameLocks noGrp="1"/>
          </p:cNvGraphicFramePr>
          <p:nvPr>
            <p:ph idx="1"/>
            <p:extLst>
              <p:ext uri="{D42A27DB-BD31-4B8C-83A1-F6EECF244321}">
                <p14:modId xmlns:p14="http://schemas.microsoft.com/office/powerpoint/2010/main" val="1834031977"/>
              </p:ext>
            </p:extLst>
          </p:nvPr>
        </p:nvGraphicFramePr>
        <p:xfrm>
          <a:off x="571500" y="1298148"/>
          <a:ext cx="11049000" cy="4658360"/>
        </p:xfrm>
        <a:graphic>
          <a:graphicData uri="http://schemas.openxmlformats.org/drawingml/2006/table">
            <a:tbl>
              <a:tblPr firstRow="1" bandRow="1">
                <a:tableStyleId>{5C22544A-7EE6-4342-B048-85BDC9FD1C3A}</a:tableStyleId>
              </a:tblPr>
              <a:tblGrid>
                <a:gridCol w="3683000">
                  <a:extLst>
                    <a:ext uri="{9D8B030D-6E8A-4147-A177-3AD203B41FA5}">
                      <a16:colId xmlns:a16="http://schemas.microsoft.com/office/drawing/2014/main" val="1053918744"/>
                    </a:ext>
                  </a:extLst>
                </a:gridCol>
                <a:gridCol w="3683000">
                  <a:extLst>
                    <a:ext uri="{9D8B030D-6E8A-4147-A177-3AD203B41FA5}">
                      <a16:colId xmlns:a16="http://schemas.microsoft.com/office/drawing/2014/main" val="2666228008"/>
                    </a:ext>
                  </a:extLst>
                </a:gridCol>
                <a:gridCol w="3683000">
                  <a:extLst>
                    <a:ext uri="{9D8B030D-6E8A-4147-A177-3AD203B41FA5}">
                      <a16:colId xmlns:a16="http://schemas.microsoft.com/office/drawing/2014/main" val="2883473068"/>
                    </a:ext>
                  </a:extLst>
                </a:gridCol>
              </a:tblGrid>
              <a:tr h="370840">
                <a:tc>
                  <a:txBody>
                    <a:bodyPr/>
                    <a:lstStyle/>
                    <a:p>
                      <a:endParaRPr lang="en-US" sz="1400" dirty="0">
                        <a:solidFill>
                          <a:schemeClr val="bg1"/>
                        </a:solidFill>
                      </a:endParaRPr>
                    </a:p>
                  </a:txBody>
                  <a:tcPr/>
                </a:tc>
                <a:tc>
                  <a:txBody>
                    <a:bodyPr/>
                    <a:lstStyle/>
                    <a:p>
                      <a:r>
                        <a:rPr lang="en-US" sz="1400" dirty="0">
                          <a:solidFill>
                            <a:schemeClr val="bg1"/>
                          </a:solidFill>
                        </a:rPr>
                        <a:t>2010 Baseline Study (NCI R01)</a:t>
                      </a:r>
                    </a:p>
                  </a:txBody>
                  <a:tcPr/>
                </a:tc>
                <a:tc>
                  <a:txBody>
                    <a:bodyPr/>
                    <a:lstStyle/>
                    <a:p>
                      <a:r>
                        <a:rPr lang="en-US" sz="1400" dirty="0">
                          <a:solidFill>
                            <a:schemeClr val="bg1"/>
                          </a:solidFill>
                        </a:rPr>
                        <a:t>2020 Follow-Up Study (PAPREN)</a:t>
                      </a:r>
                    </a:p>
                  </a:txBody>
                  <a:tcPr/>
                </a:tc>
                <a:extLst>
                  <a:ext uri="{0D108BD9-81ED-4DB2-BD59-A6C34878D82A}">
                    <a16:rowId xmlns:a16="http://schemas.microsoft.com/office/drawing/2014/main" val="2933388077"/>
                  </a:ext>
                </a:extLst>
              </a:tr>
              <a:tr h="287403">
                <a:tc>
                  <a:txBody>
                    <a:bodyPr/>
                    <a:lstStyle/>
                    <a:p>
                      <a:r>
                        <a:rPr lang="en-US" sz="1400" b="1" dirty="0">
                          <a:solidFill>
                            <a:schemeClr val="tx1"/>
                          </a:solidFill>
                        </a:rPr>
                        <a:t>Sample Frame</a:t>
                      </a:r>
                    </a:p>
                  </a:txBody>
                  <a:tcPr/>
                </a:tc>
                <a:tc>
                  <a:txBody>
                    <a:bodyPr/>
                    <a:lstStyle/>
                    <a:p>
                      <a:pPr marL="285750" indent="-285750">
                        <a:buFont typeface="Arial" panose="020B0604020202020204" pitchFamily="34" charset="0"/>
                        <a:buChar char="•"/>
                      </a:pPr>
                      <a:endParaRPr lang="en-US" sz="1400" dirty="0">
                        <a:solidFill>
                          <a:schemeClr val="tx1"/>
                        </a:solidFill>
                      </a:endParaRPr>
                    </a:p>
                  </a:txBody>
                  <a:tcPr/>
                </a:tc>
                <a:tc>
                  <a:txBody>
                    <a:bodyPr/>
                    <a:lstStyle/>
                    <a:p>
                      <a:endParaRPr lang="en-US" sz="1400" i="1" dirty="0">
                        <a:solidFill>
                          <a:schemeClr val="tx1"/>
                        </a:solidFill>
                      </a:endParaRPr>
                    </a:p>
                  </a:txBody>
                  <a:tcPr/>
                </a:tc>
                <a:extLst>
                  <a:ext uri="{0D108BD9-81ED-4DB2-BD59-A6C34878D82A}">
                    <a16:rowId xmlns:a16="http://schemas.microsoft.com/office/drawing/2014/main" val="2648768868"/>
                  </a:ext>
                </a:extLst>
              </a:tr>
              <a:tr h="246172">
                <a:tc>
                  <a:txBody>
                    <a:bodyPr/>
                    <a:lstStyle/>
                    <a:p>
                      <a:pPr lvl="1"/>
                      <a:r>
                        <a:rPr lang="en-US" sz="1400" dirty="0">
                          <a:solidFill>
                            <a:schemeClr val="tx1"/>
                          </a:solidFill>
                        </a:rPr>
                        <a:t># Counties</a:t>
                      </a:r>
                    </a:p>
                  </a:txBody>
                  <a:tcPr/>
                </a:tc>
                <a:tc>
                  <a:txBody>
                    <a:bodyPr/>
                    <a:lstStyle/>
                    <a:p>
                      <a:r>
                        <a:rPr lang="en-US" sz="1400" dirty="0">
                          <a:solidFill>
                            <a:schemeClr val="tx1"/>
                          </a:solidFill>
                        </a:rPr>
                        <a:t>496 most populous + 4 consolidated cities</a:t>
                      </a:r>
                    </a:p>
                  </a:txBody>
                  <a:tcPr/>
                </a:tc>
                <a:tc>
                  <a:txBody>
                    <a:bodyPr/>
                    <a:lstStyle/>
                    <a:p>
                      <a:r>
                        <a:rPr lang="en-US" sz="1400" dirty="0">
                          <a:solidFill>
                            <a:schemeClr val="tx1"/>
                          </a:solidFill>
                        </a:rPr>
                        <a:t>200 most populous from 2010 sample</a:t>
                      </a:r>
                    </a:p>
                  </a:txBody>
                  <a:tcPr/>
                </a:tc>
                <a:extLst>
                  <a:ext uri="{0D108BD9-81ED-4DB2-BD59-A6C34878D82A}">
                    <a16:rowId xmlns:a16="http://schemas.microsoft.com/office/drawing/2014/main" val="903216587"/>
                  </a:ext>
                </a:extLst>
              </a:tr>
              <a:tr h="155559">
                <a:tc>
                  <a:txBody>
                    <a:bodyPr/>
                    <a:lstStyle/>
                    <a:p>
                      <a:pPr lvl="1"/>
                      <a:r>
                        <a:rPr lang="en-US" sz="1400" dirty="0">
                          <a:solidFill>
                            <a:schemeClr val="tx1"/>
                          </a:solidFill>
                        </a:rPr>
                        <a:t># Jurisdictions </a:t>
                      </a:r>
                    </a:p>
                  </a:txBody>
                  <a:tcPr/>
                </a:tc>
                <a:tc>
                  <a:txBody>
                    <a:bodyPr/>
                    <a:lstStyle/>
                    <a:p>
                      <a:r>
                        <a:rPr lang="en-US" sz="1400" dirty="0">
                          <a:solidFill>
                            <a:schemeClr val="tx1"/>
                          </a:solidFill>
                        </a:rPr>
                        <a:t>3,921 municipalities + 483 unincorporated county areas (N=4404 jurisdictions)</a:t>
                      </a:r>
                    </a:p>
                  </a:txBody>
                  <a:tcPr/>
                </a:tc>
                <a:tc>
                  <a:txBody>
                    <a:bodyPr/>
                    <a:lstStyle/>
                    <a:p>
                      <a:r>
                        <a:rPr lang="en-US" sz="1400" dirty="0">
                          <a:solidFill>
                            <a:schemeClr val="tx1"/>
                          </a:solidFill>
                        </a:rPr>
                        <a:t>2102 municipalities + 185 unincorporated county areas* (N=2287 coded to date)</a:t>
                      </a:r>
                    </a:p>
                  </a:txBody>
                  <a:tcPr/>
                </a:tc>
                <a:extLst>
                  <a:ext uri="{0D108BD9-81ED-4DB2-BD59-A6C34878D82A}">
                    <a16:rowId xmlns:a16="http://schemas.microsoft.com/office/drawing/2014/main" val="3835841045"/>
                  </a:ext>
                </a:extLst>
              </a:tr>
              <a:tr h="370840">
                <a:tc>
                  <a:txBody>
                    <a:bodyPr/>
                    <a:lstStyle/>
                    <a:p>
                      <a:pPr lvl="1"/>
                      <a:r>
                        <a:rPr lang="en-US" sz="1400" dirty="0">
                          <a:solidFill>
                            <a:schemeClr val="tx1"/>
                          </a:solidFill>
                        </a:rPr>
                        <a:t># States Represented</a:t>
                      </a:r>
                    </a:p>
                  </a:txBody>
                  <a:tcPr/>
                </a:tc>
                <a:tc>
                  <a:txBody>
                    <a:bodyPr/>
                    <a:lstStyle/>
                    <a:p>
                      <a:r>
                        <a:rPr lang="en-US" sz="1400" dirty="0">
                          <a:solidFill>
                            <a:schemeClr val="tx1"/>
                          </a:solidFill>
                        </a:rPr>
                        <a:t>49 states + DC</a:t>
                      </a:r>
                    </a:p>
                  </a:txBody>
                  <a:tcPr/>
                </a:tc>
                <a:tc>
                  <a:txBody>
                    <a:bodyPr/>
                    <a:lstStyle/>
                    <a:p>
                      <a:r>
                        <a:rPr lang="en-US" sz="1400" dirty="0">
                          <a:solidFill>
                            <a:schemeClr val="tx1"/>
                          </a:solidFill>
                        </a:rPr>
                        <a:t>41 states + DC</a:t>
                      </a:r>
                    </a:p>
                  </a:txBody>
                  <a:tcPr/>
                </a:tc>
                <a:extLst>
                  <a:ext uri="{0D108BD9-81ED-4DB2-BD59-A6C34878D82A}">
                    <a16:rowId xmlns:a16="http://schemas.microsoft.com/office/drawing/2014/main" val="2623389135"/>
                  </a:ext>
                </a:extLst>
              </a:tr>
              <a:tr h="370840">
                <a:tc>
                  <a:txBody>
                    <a:bodyPr/>
                    <a:lstStyle/>
                    <a:p>
                      <a:pPr lvl="1"/>
                      <a:r>
                        <a:rPr lang="en-US" sz="1400" dirty="0">
                          <a:solidFill>
                            <a:schemeClr val="tx1"/>
                          </a:solidFill>
                        </a:rPr>
                        <a:t>% of US Population Covered</a:t>
                      </a:r>
                    </a:p>
                  </a:txBody>
                  <a:tcPr/>
                </a:tc>
                <a:tc>
                  <a:txBody>
                    <a:bodyPr/>
                    <a:lstStyle/>
                    <a:p>
                      <a:r>
                        <a:rPr lang="en-US" sz="1400" dirty="0">
                          <a:solidFill>
                            <a:schemeClr val="tx1"/>
                          </a:solidFill>
                        </a:rPr>
                        <a:t>~75%</a:t>
                      </a:r>
                    </a:p>
                  </a:txBody>
                  <a:tcPr/>
                </a:tc>
                <a:tc>
                  <a:txBody>
                    <a:bodyPr/>
                    <a:lstStyle/>
                    <a:p>
                      <a:r>
                        <a:rPr lang="en-US" sz="1400" dirty="0">
                          <a:solidFill>
                            <a:schemeClr val="tx1"/>
                          </a:solidFill>
                        </a:rPr>
                        <a:t>55.1%</a:t>
                      </a:r>
                    </a:p>
                  </a:txBody>
                  <a:tcPr/>
                </a:tc>
                <a:extLst>
                  <a:ext uri="{0D108BD9-81ED-4DB2-BD59-A6C34878D82A}">
                    <a16:rowId xmlns:a16="http://schemas.microsoft.com/office/drawing/2014/main" val="3734579150"/>
                  </a:ext>
                </a:extLst>
              </a:tr>
              <a:tr h="370840">
                <a:tc>
                  <a:txBody>
                    <a:bodyPr/>
                    <a:lstStyle/>
                    <a:p>
                      <a:r>
                        <a:rPr lang="en-US" sz="1400" b="1" dirty="0">
                          <a:solidFill>
                            <a:schemeClr val="tx1"/>
                          </a:solidFill>
                        </a:rPr>
                        <a:t>Included Land Use Policies-Data Source(s)</a:t>
                      </a:r>
                    </a:p>
                  </a:txBody>
                  <a:tcPr/>
                </a:tc>
                <a:tc>
                  <a:txBody>
                    <a:bodyPr/>
                    <a:lstStyle/>
                    <a:p>
                      <a:r>
                        <a:rPr lang="en-US" sz="1400" dirty="0">
                          <a:solidFill>
                            <a:schemeClr val="tx1"/>
                          </a:solidFill>
                        </a:rPr>
                        <a:t>Zoning codes, UDCs, form-based codes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Zoning codes, subdivision regulations, UDCs, form-based codes</a:t>
                      </a:r>
                    </a:p>
                  </a:txBody>
                  <a:tcPr/>
                </a:tc>
                <a:extLst>
                  <a:ext uri="{0D108BD9-81ED-4DB2-BD59-A6C34878D82A}">
                    <a16:rowId xmlns:a16="http://schemas.microsoft.com/office/drawing/2014/main" val="1669960629"/>
                  </a:ext>
                </a:extLst>
              </a:tr>
              <a:tr h="370840">
                <a:tc>
                  <a:txBody>
                    <a:bodyPr/>
                    <a:lstStyle/>
                    <a:p>
                      <a:r>
                        <a:rPr lang="en-US" sz="1400" b="1" dirty="0">
                          <a:solidFill>
                            <a:schemeClr val="tx1"/>
                          </a:solidFill>
                        </a:rPr>
                        <a:t>Effective Date of Zoning Codes</a:t>
                      </a:r>
                    </a:p>
                  </a:txBody>
                  <a:tcPr/>
                </a:tc>
                <a:tc>
                  <a:txBody>
                    <a:bodyPr/>
                    <a:lstStyle/>
                    <a:p>
                      <a:r>
                        <a:rPr lang="en-US" sz="1400" dirty="0">
                          <a:solidFill>
                            <a:schemeClr val="tx1"/>
                          </a:solidFill>
                        </a:rPr>
                        <a:t>January 2010</a:t>
                      </a:r>
                    </a:p>
                  </a:txBody>
                  <a:tcPr/>
                </a:tc>
                <a:tc>
                  <a:txBody>
                    <a:bodyPr/>
                    <a:lstStyle/>
                    <a:p>
                      <a:r>
                        <a:rPr lang="en-US" sz="1400" dirty="0">
                          <a:solidFill>
                            <a:schemeClr val="tx1"/>
                          </a:solidFill>
                        </a:rPr>
                        <a:t>January 2020</a:t>
                      </a:r>
                    </a:p>
                  </a:txBody>
                  <a:tcPr/>
                </a:tc>
                <a:extLst>
                  <a:ext uri="{0D108BD9-81ED-4DB2-BD59-A6C34878D82A}">
                    <a16:rowId xmlns:a16="http://schemas.microsoft.com/office/drawing/2014/main" val="3067681240"/>
                  </a:ext>
                </a:extLst>
              </a:tr>
              <a:tr h="370840">
                <a:tc>
                  <a:txBody>
                    <a:bodyPr/>
                    <a:lstStyle/>
                    <a:p>
                      <a:r>
                        <a:rPr lang="en-US" sz="1400" b="1" dirty="0">
                          <a:solidFill>
                            <a:schemeClr val="tx1"/>
                          </a:solidFill>
                        </a:rPr>
                        <a:t>Coding Process</a:t>
                      </a:r>
                    </a:p>
                  </a:txBody>
                  <a:tcPr/>
                </a:tc>
                <a:tc>
                  <a:txBody>
                    <a:bodyPr/>
                    <a:lstStyle/>
                    <a:p>
                      <a:r>
                        <a:rPr lang="en-US" sz="1400" dirty="0">
                          <a:solidFill>
                            <a:schemeClr val="tx1"/>
                          </a:solidFill>
                        </a:rPr>
                        <a:t>Zoning code audit tool developed for the project. Master’s+ trained urban planners/students coded all zoning codes using audit tool and detailed coding protocol. Regular coding meetings.</a:t>
                      </a:r>
                    </a:p>
                  </a:txBody>
                  <a:tcPr/>
                </a:tc>
                <a:tc>
                  <a:txBody>
                    <a:bodyPr/>
                    <a:lstStyle/>
                    <a:p>
                      <a:r>
                        <a:rPr lang="en-US" sz="1400" dirty="0">
                          <a:solidFill>
                            <a:schemeClr val="tx1"/>
                          </a:solidFill>
                        </a:rPr>
                        <a:t>Same process using updated audit tool and protocols</a:t>
                      </a:r>
                    </a:p>
                  </a:txBody>
                  <a:tcPr/>
                </a:tc>
                <a:extLst>
                  <a:ext uri="{0D108BD9-81ED-4DB2-BD59-A6C34878D82A}">
                    <a16:rowId xmlns:a16="http://schemas.microsoft.com/office/drawing/2014/main" val="1700186433"/>
                  </a:ext>
                </a:extLst>
              </a:tr>
              <a:tr h="370840">
                <a:tc>
                  <a:txBody>
                    <a:bodyPr/>
                    <a:lstStyle/>
                    <a:p>
                      <a:r>
                        <a:rPr lang="en-US" sz="1400" b="1" dirty="0">
                          <a:solidFill>
                            <a:schemeClr val="tx1"/>
                          </a:solidFill>
                        </a:rPr>
                        <a:t>Inter-coder Agreement</a:t>
                      </a:r>
                    </a:p>
                  </a:txBody>
                  <a:tcPr/>
                </a:tc>
                <a:tc>
                  <a:txBody>
                    <a:bodyPr/>
                    <a:lstStyle/>
                    <a:p>
                      <a:r>
                        <a:rPr lang="en-US" sz="1400" dirty="0">
                          <a:solidFill>
                            <a:schemeClr val="tx1"/>
                          </a:solidFill>
                        </a:rPr>
                        <a:t>90% agreement amongst coders</a:t>
                      </a:r>
                    </a:p>
                  </a:txBody>
                  <a:tcPr/>
                </a:tc>
                <a:tc>
                  <a:txBody>
                    <a:bodyPr/>
                    <a:lstStyle/>
                    <a:p>
                      <a:r>
                        <a:rPr lang="en-US" sz="1400" dirty="0">
                          <a:solidFill>
                            <a:schemeClr val="tx1"/>
                          </a:solidFill>
                        </a:rPr>
                        <a:t>&gt;90%</a:t>
                      </a:r>
                    </a:p>
                  </a:txBody>
                  <a:tcPr/>
                </a:tc>
                <a:extLst>
                  <a:ext uri="{0D108BD9-81ED-4DB2-BD59-A6C34878D82A}">
                    <a16:rowId xmlns:a16="http://schemas.microsoft.com/office/drawing/2014/main" val="4076004482"/>
                  </a:ext>
                </a:extLst>
              </a:tr>
            </a:tbl>
          </a:graphicData>
        </a:graphic>
      </p:graphicFrame>
      <p:sp>
        <p:nvSpPr>
          <p:cNvPr id="3" name="TextBox 2">
            <a:extLst>
              <a:ext uri="{FF2B5EF4-FFF2-40B4-BE49-F238E27FC236}">
                <a16:creationId xmlns:a16="http://schemas.microsoft.com/office/drawing/2014/main" id="{B0444594-F157-C0FF-6967-05AE645CD8C8}"/>
              </a:ext>
            </a:extLst>
          </p:cNvPr>
          <p:cNvSpPr txBox="1"/>
          <p:nvPr/>
        </p:nvSpPr>
        <p:spPr>
          <a:xfrm>
            <a:off x="7952509" y="5956508"/>
            <a:ext cx="4239491" cy="201184"/>
          </a:xfrm>
          <a:prstGeom prst="rect">
            <a:avLst/>
          </a:prstGeom>
          <a:noFill/>
        </p:spPr>
        <p:txBody>
          <a:bodyPr wrap="none" lIns="0" tIns="0" rIns="0" bIns="0" rtlCol="0">
            <a:normAutofit fontScale="92500" lnSpcReduction="10000"/>
          </a:bodyPr>
          <a:lstStyle/>
          <a:p>
            <a:pPr algn="l" defTabSz="914400">
              <a:lnSpc>
                <a:spcPct val="120000"/>
              </a:lnSpc>
              <a:spcBef>
                <a:spcPts val="200"/>
              </a:spcBef>
              <a:buClr>
                <a:schemeClr val="tx2"/>
              </a:buClr>
              <a:buSzPct val="100000"/>
            </a:pPr>
            <a:r>
              <a:rPr lang="en-US" sz="1400" dirty="0"/>
              <a:t>*there are a few jurisdictions awaiting final coding</a:t>
            </a:r>
          </a:p>
        </p:txBody>
      </p:sp>
    </p:spTree>
    <p:extLst>
      <p:ext uri="{BB962C8B-B14F-4D97-AF65-F5344CB8AC3E}">
        <p14:creationId xmlns:p14="http://schemas.microsoft.com/office/powerpoint/2010/main" val="183518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C8CD-D5AB-499A-872F-07AAAA704173}"/>
              </a:ext>
            </a:extLst>
          </p:cNvPr>
          <p:cNvSpPr>
            <a:spLocks noGrp="1"/>
          </p:cNvSpPr>
          <p:nvPr>
            <p:ph type="title"/>
          </p:nvPr>
        </p:nvSpPr>
        <p:spPr/>
        <p:txBody>
          <a:bodyPr/>
          <a:lstStyle/>
          <a:p>
            <a:r>
              <a:rPr lang="en-US" dirty="0"/>
              <a:t>Zoning Code Audit Tool – 2020 Version</a:t>
            </a:r>
          </a:p>
        </p:txBody>
      </p:sp>
      <p:pic>
        <p:nvPicPr>
          <p:cNvPr id="4" name="Picture 3" descr="Graphical user interface&#10;&#10;Description automatically generated with low confidence">
            <a:extLst>
              <a:ext uri="{FF2B5EF4-FFF2-40B4-BE49-F238E27FC236}">
                <a16:creationId xmlns:a16="http://schemas.microsoft.com/office/drawing/2014/main" id="{D6FEE8DF-F150-4B82-BAFC-CD81493BAB29}"/>
              </a:ext>
            </a:extLst>
          </p:cNvPr>
          <p:cNvPicPr>
            <a:picLocks noChangeAspect="1"/>
          </p:cNvPicPr>
          <p:nvPr/>
        </p:nvPicPr>
        <p:blipFill rotWithShape="1">
          <a:blip r:embed="rId3"/>
          <a:srcRect t="4603" r="10260" b="9682"/>
          <a:stretch/>
        </p:blipFill>
        <p:spPr>
          <a:xfrm>
            <a:off x="199784" y="979715"/>
            <a:ext cx="7964501" cy="5878285"/>
          </a:xfrm>
          <a:prstGeom prst="rect">
            <a:avLst/>
          </a:prstGeom>
          <a:ln>
            <a:solidFill>
              <a:schemeClr val="tx2"/>
            </a:solidFill>
          </a:ln>
        </p:spPr>
      </p:pic>
      <p:pic>
        <p:nvPicPr>
          <p:cNvPr id="6" name="Picture 5" descr="Table&#10;&#10;Description automatically generated">
            <a:extLst>
              <a:ext uri="{FF2B5EF4-FFF2-40B4-BE49-F238E27FC236}">
                <a16:creationId xmlns:a16="http://schemas.microsoft.com/office/drawing/2014/main" id="{9EB64655-0F54-478B-BBD0-B6C23A0158D2}"/>
              </a:ext>
            </a:extLst>
          </p:cNvPr>
          <p:cNvPicPr>
            <a:picLocks noChangeAspect="1"/>
          </p:cNvPicPr>
          <p:nvPr/>
        </p:nvPicPr>
        <p:blipFill rotWithShape="1">
          <a:blip r:embed="rId4"/>
          <a:srcRect b="18122"/>
          <a:stretch/>
        </p:blipFill>
        <p:spPr>
          <a:xfrm>
            <a:off x="5357611" y="128789"/>
            <a:ext cx="6262887" cy="6635248"/>
          </a:xfrm>
          <a:prstGeom prst="rect">
            <a:avLst/>
          </a:prstGeom>
          <a:ln>
            <a:solidFill>
              <a:schemeClr val="tx2"/>
            </a:solidFill>
          </a:ln>
        </p:spPr>
      </p:pic>
    </p:spTree>
    <p:extLst>
      <p:ext uri="{BB962C8B-B14F-4D97-AF65-F5344CB8AC3E}">
        <p14:creationId xmlns:p14="http://schemas.microsoft.com/office/powerpoint/2010/main" val="19497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764F7-8390-4F9A-479D-441E87FE9B0D}"/>
              </a:ext>
            </a:extLst>
          </p:cNvPr>
          <p:cNvSpPr>
            <a:spLocks noGrp="1"/>
          </p:cNvSpPr>
          <p:nvPr>
            <p:ph sz="quarter" idx="15"/>
          </p:nvPr>
        </p:nvSpPr>
        <p:spPr>
          <a:xfrm>
            <a:off x="0" y="4126659"/>
            <a:ext cx="6096000" cy="1458861"/>
          </a:xfrm>
        </p:spPr>
        <p:txBody>
          <a:bodyPr/>
          <a:lstStyle/>
          <a:p>
            <a:r>
              <a:rPr lang="en-US" dirty="0"/>
              <a:t>Changes in Code Reform and Pedestrian-Oriented Zoning Over Time</a:t>
            </a:r>
          </a:p>
        </p:txBody>
      </p:sp>
    </p:spTree>
    <p:extLst>
      <p:ext uri="{BB962C8B-B14F-4D97-AF65-F5344CB8AC3E}">
        <p14:creationId xmlns:p14="http://schemas.microsoft.com/office/powerpoint/2010/main" val="220945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A36A-79BB-4345-9C51-9E6F05BDFB3A}"/>
              </a:ext>
            </a:extLst>
          </p:cNvPr>
          <p:cNvSpPr>
            <a:spLocks noGrp="1"/>
          </p:cNvSpPr>
          <p:nvPr>
            <p:ph type="title"/>
          </p:nvPr>
        </p:nvSpPr>
        <p:spPr/>
        <p:txBody>
          <a:bodyPr>
            <a:noAutofit/>
          </a:bodyPr>
          <a:lstStyle/>
          <a:p>
            <a:r>
              <a:rPr lang="en-US" sz="2800" dirty="0"/>
              <a:t>Code reform zoning has significantly* increased over time </a:t>
            </a:r>
            <a:br>
              <a:rPr lang="en-US" sz="2800" dirty="0"/>
            </a:br>
            <a:r>
              <a:rPr lang="en-US" sz="2400" b="0" dirty="0"/>
              <a:t>(Longitudinal Panel; 2287 jurisdictions in 200 counties and 41 states + DC)</a:t>
            </a:r>
            <a:endParaRPr lang="en-US" sz="2800" b="0" dirty="0"/>
          </a:p>
        </p:txBody>
      </p:sp>
      <p:graphicFrame>
        <p:nvGraphicFramePr>
          <p:cNvPr id="9" name="Content Placeholder 8">
            <a:extLst>
              <a:ext uri="{FF2B5EF4-FFF2-40B4-BE49-F238E27FC236}">
                <a16:creationId xmlns:a16="http://schemas.microsoft.com/office/drawing/2014/main" id="{E1BB5BBA-5933-4596-A0B7-3ED1F9DC87EE}"/>
              </a:ext>
            </a:extLst>
          </p:cNvPr>
          <p:cNvGraphicFramePr>
            <a:graphicFrameLocks noGrp="1"/>
          </p:cNvGraphicFramePr>
          <p:nvPr>
            <p:ph idx="1"/>
            <p:extLst>
              <p:ext uri="{D42A27DB-BD31-4B8C-83A1-F6EECF244321}">
                <p14:modId xmlns:p14="http://schemas.microsoft.com/office/powerpoint/2010/main" val="4242461455"/>
              </p:ext>
            </p:extLst>
          </p:nvPr>
        </p:nvGraphicFramePr>
        <p:xfrm>
          <a:off x="424295" y="1676916"/>
          <a:ext cx="11049000" cy="44910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0D503E5-580C-4A23-B78F-9F22D8B9FBBA}"/>
              </a:ext>
            </a:extLst>
          </p:cNvPr>
          <p:cNvSpPr txBox="1"/>
          <p:nvPr/>
        </p:nvSpPr>
        <p:spPr>
          <a:xfrm>
            <a:off x="8672450" y="2503138"/>
            <a:ext cx="2948048" cy="923330"/>
          </a:xfrm>
          <a:prstGeom prst="rect">
            <a:avLst/>
          </a:prstGeom>
          <a:noFill/>
        </p:spPr>
        <p:txBody>
          <a:bodyPr wrap="square" rtlCol="0">
            <a:spAutoFit/>
          </a:bodyPr>
          <a:lstStyle/>
          <a:p>
            <a:r>
              <a:rPr lang="en-US" dirty="0"/>
              <a:t>*All changes significant at p&lt;.001 in both unadjusted, and adjusted models</a:t>
            </a:r>
          </a:p>
        </p:txBody>
      </p:sp>
    </p:spTree>
    <p:extLst>
      <p:ext uri="{BB962C8B-B14F-4D97-AF65-F5344CB8AC3E}">
        <p14:creationId xmlns:p14="http://schemas.microsoft.com/office/powerpoint/2010/main" val="422040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687D86-61E3-31C0-3087-3C2E0C0749AE}"/>
              </a:ext>
            </a:extLst>
          </p:cNvPr>
          <p:cNvSpPr>
            <a:spLocks noGrp="1"/>
          </p:cNvSpPr>
          <p:nvPr>
            <p:ph type="title"/>
          </p:nvPr>
        </p:nvSpPr>
        <p:spPr/>
        <p:txBody>
          <a:bodyPr/>
          <a:lstStyle/>
          <a:p>
            <a:r>
              <a:rPr lang="en-US" dirty="0"/>
              <a:t>Code reform zoning is concentrated in certain areas of the country</a:t>
            </a:r>
            <a:br>
              <a:rPr lang="en-US" dirty="0"/>
            </a:br>
            <a:endParaRPr lang="en-US" dirty="0"/>
          </a:p>
        </p:txBody>
      </p:sp>
      <p:pic>
        <p:nvPicPr>
          <p:cNvPr id="7" name="Content Placeholder 6" descr="Chart, scatter chart&#10;&#10;Description automatically generated">
            <a:extLst>
              <a:ext uri="{FF2B5EF4-FFF2-40B4-BE49-F238E27FC236}">
                <a16:creationId xmlns:a16="http://schemas.microsoft.com/office/drawing/2014/main" id="{45288E93-1C3B-7ADE-6B2B-65FE1696D626}"/>
              </a:ext>
            </a:extLst>
          </p:cNvPr>
          <p:cNvPicPr>
            <a:picLocks noGrp="1" noChangeAspect="1"/>
          </p:cNvPicPr>
          <p:nvPr>
            <p:ph sz="quarter" idx="14"/>
          </p:nvPr>
        </p:nvPicPr>
        <p:blipFill>
          <a:blip r:embed="rId3"/>
          <a:stretch>
            <a:fillRect/>
          </a:stretch>
        </p:blipFill>
        <p:spPr>
          <a:xfrm>
            <a:off x="1414130" y="893064"/>
            <a:ext cx="9232749" cy="5193422"/>
          </a:xfrm>
        </p:spPr>
      </p:pic>
      <p:sp>
        <p:nvSpPr>
          <p:cNvPr id="8" name="Text Placeholder 7">
            <a:extLst>
              <a:ext uri="{FF2B5EF4-FFF2-40B4-BE49-F238E27FC236}">
                <a16:creationId xmlns:a16="http://schemas.microsoft.com/office/drawing/2014/main" id="{07568339-0A7B-95B1-B1EF-89041D3DA8AC}"/>
              </a:ext>
            </a:extLst>
          </p:cNvPr>
          <p:cNvSpPr>
            <a:spLocks noGrp="1"/>
          </p:cNvSpPr>
          <p:nvPr>
            <p:ph type="body" sz="quarter" idx="11"/>
          </p:nvPr>
        </p:nvSpPr>
        <p:spPr>
          <a:xfrm>
            <a:off x="300226" y="691042"/>
            <a:ext cx="11591547" cy="381001"/>
          </a:xfrm>
        </p:spPr>
        <p:txBody>
          <a:bodyPr/>
          <a:lstStyle/>
          <a:p>
            <a:r>
              <a:rPr lang="en-US" dirty="0"/>
              <a:t>And has become more concentrated over the past decade</a:t>
            </a:r>
          </a:p>
        </p:txBody>
      </p:sp>
    </p:spTree>
    <p:extLst>
      <p:ext uri="{BB962C8B-B14F-4D97-AF65-F5344CB8AC3E}">
        <p14:creationId xmlns:p14="http://schemas.microsoft.com/office/powerpoint/2010/main" val="221193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EA6D-7416-46BE-B247-35EC41AFDC5F}"/>
              </a:ext>
            </a:extLst>
          </p:cNvPr>
          <p:cNvSpPr>
            <a:spLocks noGrp="1"/>
          </p:cNvSpPr>
          <p:nvPr>
            <p:ph type="title"/>
          </p:nvPr>
        </p:nvSpPr>
        <p:spPr/>
        <p:txBody>
          <a:bodyPr>
            <a:normAutofit/>
          </a:bodyPr>
          <a:lstStyle/>
          <a:p>
            <a:r>
              <a:rPr lang="en-US" dirty="0"/>
              <a:t>Population size and region drive code reform zoning</a:t>
            </a:r>
            <a:br>
              <a:rPr lang="en-US" dirty="0"/>
            </a:br>
            <a:r>
              <a:rPr lang="en-US" sz="2800" b="0" dirty="0"/>
              <a:t>(Longitudinal Panel; 2285 jurisdictions in 200 counties and 41 states + DC)</a:t>
            </a:r>
            <a:endParaRPr lang="en-US" sz="2700" dirty="0"/>
          </a:p>
        </p:txBody>
      </p:sp>
      <p:graphicFrame>
        <p:nvGraphicFramePr>
          <p:cNvPr id="9" name="Content Placeholder 8">
            <a:extLst>
              <a:ext uri="{FF2B5EF4-FFF2-40B4-BE49-F238E27FC236}">
                <a16:creationId xmlns:a16="http://schemas.microsoft.com/office/drawing/2014/main" id="{637445CF-4FE7-4551-8456-B0075C853CA4}"/>
              </a:ext>
            </a:extLst>
          </p:cNvPr>
          <p:cNvGraphicFramePr>
            <a:graphicFrameLocks noGrp="1"/>
          </p:cNvGraphicFramePr>
          <p:nvPr>
            <p:ph idx="1"/>
            <p:extLst>
              <p:ext uri="{D42A27DB-BD31-4B8C-83A1-F6EECF244321}">
                <p14:modId xmlns:p14="http://schemas.microsoft.com/office/powerpoint/2010/main" val="3658943887"/>
              </p:ext>
            </p:extLst>
          </p:nvPr>
        </p:nvGraphicFramePr>
        <p:xfrm>
          <a:off x="571500" y="1131451"/>
          <a:ext cx="11049000" cy="41738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CB6F8C4-77FB-4AA7-90F4-D6C1E3012635}"/>
              </a:ext>
            </a:extLst>
          </p:cNvPr>
          <p:cNvSpPr txBox="1"/>
          <p:nvPr/>
        </p:nvSpPr>
        <p:spPr>
          <a:xfrm>
            <a:off x="1581595" y="5570251"/>
            <a:ext cx="10373353" cy="646331"/>
          </a:xfrm>
          <a:prstGeom prst="rect">
            <a:avLst/>
          </a:prstGeom>
          <a:noFill/>
        </p:spPr>
        <p:txBody>
          <a:bodyPr wrap="none" rtlCol="0">
            <a:spAutoFit/>
          </a:bodyPr>
          <a:lstStyle/>
          <a:p>
            <a:r>
              <a:rPr lang="en-US" sz="1200" dirty="0"/>
              <a:t>*In multivariable regression models adjusted for time trends, median age (older-less likely to have CR); % household no vehicle (higher %, more likely </a:t>
            </a:r>
          </a:p>
          <a:p>
            <a:r>
              <a:rPr lang="en-US" sz="1200" dirty="0"/>
              <a:t>to have CR); majority race (majority Hispanic &lt;likely to have CR (than majority white); % urban (higher % more likely to have CR); household </a:t>
            </a:r>
          </a:p>
          <a:p>
            <a:r>
              <a:rPr lang="en-US" sz="1200" dirty="0"/>
              <a:t>poverty levels (not sig), and median household income (not sig). </a:t>
            </a:r>
          </a:p>
        </p:txBody>
      </p:sp>
      <p:sp>
        <p:nvSpPr>
          <p:cNvPr id="10" name="TextBox 9">
            <a:extLst>
              <a:ext uri="{FF2B5EF4-FFF2-40B4-BE49-F238E27FC236}">
                <a16:creationId xmlns:a16="http://schemas.microsoft.com/office/drawing/2014/main" id="{21A5595D-166F-4423-BDC3-15C861523DA7}"/>
              </a:ext>
            </a:extLst>
          </p:cNvPr>
          <p:cNvSpPr txBox="1"/>
          <p:nvPr/>
        </p:nvSpPr>
        <p:spPr>
          <a:xfrm>
            <a:off x="1399821" y="5212864"/>
            <a:ext cx="2787430" cy="369332"/>
          </a:xfrm>
          <a:prstGeom prst="rect">
            <a:avLst/>
          </a:prstGeom>
          <a:noFill/>
        </p:spPr>
        <p:txBody>
          <a:bodyPr wrap="none" rtlCol="0">
            <a:spAutoFit/>
          </a:bodyPr>
          <a:lstStyle/>
          <a:p>
            <a:r>
              <a:rPr lang="en-US" b="1" dirty="0"/>
              <a:t>Jurisdiction Population Size</a:t>
            </a:r>
          </a:p>
        </p:txBody>
      </p:sp>
      <p:sp>
        <p:nvSpPr>
          <p:cNvPr id="11" name="TextBox 10">
            <a:extLst>
              <a:ext uri="{FF2B5EF4-FFF2-40B4-BE49-F238E27FC236}">
                <a16:creationId xmlns:a16="http://schemas.microsoft.com/office/drawing/2014/main" id="{3432D262-9D47-4901-A24B-730255EA3505}"/>
              </a:ext>
            </a:extLst>
          </p:cNvPr>
          <p:cNvSpPr txBox="1"/>
          <p:nvPr/>
        </p:nvSpPr>
        <p:spPr>
          <a:xfrm>
            <a:off x="8336843" y="5259699"/>
            <a:ext cx="1558247" cy="369332"/>
          </a:xfrm>
          <a:prstGeom prst="rect">
            <a:avLst/>
          </a:prstGeom>
          <a:noFill/>
        </p:spPr>
        <p:txBody>
          <a:bodyPr wrap="none" rtlCol="0">
            <a:spAutoFit/>
          </a:bodyPr>
          <a:lstStyle/>
          <a:p>
            <a:r>
              <a:rPr lang="en-US" b="1" dirty="0"/>
              <a:t>Census Region</a:t>
            </a:r>
          </a:p>
        </p:txBody>
      </p:sp>
    </p:spTree>
    <p:extLst>
      <p:ext uri="{BB962C8B-B14F-4D97-AF65-F5344CB8AC3E}">
        <p14:creationId xmlns:p14="http://schemas.microsoft.com/office/powerpoint/2010/main" val="373828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687D86-61E3-31C0-3087-3C2E0C0749AE}"/>
              </a:ext>
            </a:extLst>
          </p:cNvPr>
          <p:cNvSpPr>
            <a:spLocks noGrp="1"/>
          </p:cNvSpPr>
          <p:nvPr>
            <p:ph type="title"/>
          </p:nvPr>
        </p:nvSpPr>
        <p:spPr/>
        <p:txBody>
          <a:bodyPr/>
          <a:lstStyle/>
          <a:p>
            <a:r>
              <a:rPr lang="en-US" dirty="0"/>
              <a:t>TOD zoning also is concentrated in certain areas of the country</a:t>
            </a:r>
            <a:br>
              <a:rPr lang="en-US" dirty="0"/>
            </a:br>
            <a:endParaRPr lang="en-US" dirty="0"/>
          </a:p>
        </p:txBody>
      </p:sp>
      <p:pic>
        <p:nvPicPr>
          <p:cNvPr id="5" name="Content Placeholder 4">
            <a:extLst>
              <a:ext uri="{FF2B5EF4-FFF2-40B4-BE49-F238E27FC236}">
                <a16:creationId xmlns:a16="http://schemas.microsoft.com/office/drawing/2014/main" id="{DB9874D1-9F04-4A76-98D6-5C43703D3C14}"/>
              </a:ext>
            </a:extLst>
          </p:cNvPr>
          <p:cNvPicPr>
            <a:picLocks noGrp="1" noChangeAspect="1"/>
          </p:cNvPicPr>
          <p:nvPr>
            <p:ph sz="quarter" idx="14"/>
          </p:nvPr>
        </p:nvPicPr>
        <p:blipFill>
          <a:blip r:embed="rId3"/>
          <a:srcRect/>
          <a:stretch/>
        </p:blipFill>
        <p:spPr>
          <a:xfrm>
            <a:off x="1479480" y="757416"/>
            <a:ext cx="9422616" cy="5298896"/>
          </a:xfrm>
        </p:spPr>
      </p:pic>
    </p:spTree>
    <p:extLst>
      <p:ext uri="{BB962C8B-B14F-4D97-AF65-F5344CB8AC3E}">
        <p14:creationId xmlns:p14="http://schemas.microsoft.com/office/powerpoint/2010/main" val="283004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EA6D-7416-46BE-B247-35EC41AFDC5F}"/>
              </a:ext>
            </a:extLst>
          </p:cNvPr>
          <p:cNvSpPr>
            <a:spLocks noGrp="1"/>
          </p:cNvSpPr>
          <p:nvPr>
            <p:ph type="title"/>
          </p:nvPr>
        </p:nvSpPr>
        <p:spPr/>
        <p:txBody>
          <a:bodyPr>
            <a:normAutofit/>
          </a:bodyPr>
          <a:lstStyle/>
          <a:p>
            <a:r>
              <a:rPr lang="en-US" dirty="0"/>
              <a:t>Population size and region also drive TOD zoning</a:t>
            </a:r>
            <a:br>
              <a:rPr lang="en-US" dirty="0"/>
            </a:br>
            <a:r>
              <a:rPr lang="en-US" sz="2800" b="0" dirty="0"/>
              <a:t>(Longitudinal Panel; 2285 jurisdictions in 200 counties and 41 states + DC)</a:t>
            </a:r>
            <a:endParaRPr lang="en-US" sz="2700" dirty="0"/>
          </a:p>
        </p:txBody>
      </p:sp>
      <p:graphicFrame>
        <p:nvGraphicFramePr>
          <p:cNvPr id="9" name="Content Placeholder 8">
            <a:extLst>
              <a:ext uri="{FF2B5EF4-FFF2-40B4-BE49-F238E27FC236}">
                <a16:creationId xmlns:a16="http://schemas.microsoft.com/office/drawing/2014/main" id="{637445CF-4FE7-4551-8456-B0075C853CA4}"/>
              </a:ext>
            </a:extLst>
          </p:cNvPr>
          <p:cNvGraphicFramePr>
            <a:graphicFrameLocks noGrp="1"/>
          </p:cNvGraphicFramePr>
          <p:nvPr>
            <p:ph idx="1"/>
            <p:extLst>
              <p:ext uri="{D42A27DB-BD31-4B8C-83A1-F6EECF244321}">
                <p14:modId xmlns:p14="http://schemas.microsoft.com/office/powerpoint/2010/main" val="2680393547"/>
              </p:ext>
            </p:extLst>
          </p:nvPr>
        </p:nvGraphicFramePr>
        <p:xfrm>
          <a:off x="571500" y="1131451"/>
          <a:ext cx="11049000" cy="41738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CB6F8C4-77FB-4AA7-90F4-D6C1E3012635}"/>
              </a:ext>
            </a:extLst>
          </p:cNvPr>
          <p:cNvSpPr txBox="1"/>
          <p:nvPr/>
        </p:nvSpPr>
        <p:spPr>
          <a:xfrm>
            <a:off x="1581595" y="5570251"/>
            <a:ext cx="10513006" cy="646331"/>
          </a:xfrm>
          <a:prstGeom prst="rect">
            <a:avLst/>
          </a:prstGeom>
          <a:noFill/>
        </p:spPr>
        <p:txBody>
          <a:bodyPr wrap="none" rtlCol="0">
            <a:spAutoFit/>
          </a:bodyPr>
          <a:lstStyle/>
          <a:p>
            <a:r>
              <a:rPr lang="en-US" sz="1200" dirty="0"/>
              <a:t>*In multivariable regression models adjusted for time trends, median age (older-less likely to have TOD); % household no vehicle (higher %, more likely </a:t>
            </a:r>
          </a:p>
          <a:p>
            <a:r>
              <a:rPr lang="en-US" sz="1200" dirty="0"/>
              <a:t>to have TOD); majority race (majority Hispanic &lt;likely and majority Black more likely to have TOD (than majority white); % urban (higher % more likely to</a:t>
            </a:r>
          </a:p>
          <a:p>
            <a:r>
              <a:rPr lang="en-US" sz="1200" dirty="0"/>
              <a:t> have TOD); household poverty levels (not sig), and median household income (not sig). </a:t>
            </a:r>
          </a:p>
        </p:txBody>
      </p:sp>
      <p:sp>
        <p:nvSpPr>
          <p:cNvPr id="10" name="TextBox 9">
            <a:extLst>
              <a:ext uri="{FF2B5EF4-FFF2-40B4-BE49-F238E27FC236}">
                <a16:creationId xmlns:a16="http://schemas.microsoft.com/office/drawing/2014/main" id="{21A5595D-166F-4423-BDC3-15C861523DA7}"/>
              </a:ext>
            </a:extLst>
          </p:cNvPr>
          <p:cNvSpPr txBox="1"/>
          <p:nvPr/>
        </p:nvSpPr>
        <p:spPr>
          <a:xfrm>
            <a:off x="1399821" y="5212864"/>
            <a:ext cx="2787430" cy="369332"/>
          </a:xfrm>
          <a:prstGeom prst="rect">
            <a:avLst/>
          </a:prstGeom>
          <a:noFill/>
        </p:spPr>
        <p:txBody>
          <a:bodyPr wrap="none" rtlCol="0">
            <a:spAutoFit/>
          </a:bodyPr>
          <a:lstStyle/>
          <a:p>
            <a:r>
              <a:rPr lang="en-US" b="1" dirty="0"/>
              <a:t>Jurisdiction Population Size</a:t>
            </a:r>
          </a:p>
        </p:txBody>
      </p:sp>
      <p:sp>
        <p:nvSpPr>
          <p:cNvPr id="11" name="TextBox 10">
            <a:extLst>
              <a:ext uri="{FF2B5EF4-FFF2-40B4-BE49-F238E27FC236}">
                <a16:creationId xmlns:a16="http://schemas.microsoft.com/office/drawing/2014/main" id="{3432D262-9D47-4901-A24B-730255EA3505}"/>
              </a:ext>
            </a:extLst>
          </p:cNvPr>
          <p:cNvSpPr txBox="1"/>
          <p:nvPr/>
        </p:nvSpPr>
        <p:spPr>
          <a:xfrm>
            <a:off x="8336843" y="5259699"/>
            <a:ext cx="1558247" cy="369332"/>
          </a:xfrm>
          <a:prstGeom prst="rect">
            <a:avLst/>
          </a:prstGeom>
          <a:noFill/>
        </p:spPr>
        <p:txBody>
          <a:bodyPr wrap="none" rtlCol="0">
            <a:spAutoFit/>
          </a:bodyPr>
          <a:lstStyle/>
          <a:p>
            <a:r>
              <a:rPr lang="en-US" b="1" dirty="0"/>
              <a:t>Census Region</a:t>
            </a:r>
          </a:p>
        </p:txBody>
      </p:sp>
    </p:spTree>
    <p:extLst>
      <p:ext uri="{BB962C8B-B14F-4D97-AF65-F5344CB8AC3E}">
        <p14:creationId xmlns:p14="http://schemas.microsoft.com/office/powerpoint/2010/main" val="90928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7C11FA-EED4-4EE2-B116-06558F382BB4}"/>
              </a:ext>
            </a:extLst>
          </p:cNvPr>
          <p:cNvGraphicFramePr>
            <a:graphicFrameLocks noGrp="1"/>
          </p:cNvGraphicFramePr>
          <p:nvPr>
            <p:ph idx="1"/>
            <p:extLst>
              <p:ext uri="{D42A27DB-BD31-4B8C-83A1-F6EECF244321}">
                <p14:modId xmlns:p14="http://schemas.microsoft.com/office/powerpoint/2010/main" val="974361875"/>
              </p:ext>
            </p:extLst>
          </p:nvPr>
        </p:nvGraphicFramePr>
        <p:xfrm>
          <a:off x="228600" y="1436688"/>
          <a:ext cx="11669486" cy="47137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E4F6046-167C-458B-B252-52EAD1BAFABE}"/>
              </a:ext>
            </a:extLst>
          </p:cNvPr>
          <p:cNvSpPr>
            <a:spLocks noGrp="1"/>
          </p:cNvSpPr>
          <p:nvPr>
            <p:ph type="title"/>
          </p:nvPr>
        </p:nvSpPr>
        <p:spPr>
          <a:xfrm>
            <a:off x="571499" y="187990"/>
            <a:ext cx="11048999" cy="811005"/>
          </a:xfrm>
        </p:spPr>
        <p:txBody>
          <a:bodyPr>
            <a:noAutofit/>
          </a:bodyPr>
          <a:lstStyle/>
          <a:p>
            <a:r>
              <a:rPr lang="en-US" sz="2800" dirty="0">
                <a:latin typeface="Arial"/>
                <a:cs typeface="Arial"/>
              </a:rPr>
              <a:t>Activity-supporting built environment features </a:t>
            </a:r>
            <a:r>
              <a:rPr lang="en-US" sz="2800" u="sng" dirty="0">
                <a:latin typeface="Arial"/>
                <a:cs typeface="Arial"/>
              </a:rPr>
              <a:t>addressed in zoning codes</a:t>
            </a:r>
            <a:r>
              <a:rPr lang="en-US" sz="2800" dirty="0">
                <a:latin typeface="Arial"/>
                <a:cs typeface="Arial"/>
              </a:rPr>
              <a:t> have increased* over time</a:t>
            </a:r>
            <a:br>
              <a:rPr lang="en-US" sz="2800" dirty="0"/>
            </a:br>
            <a:r>
              <a:rPr lang="en-US" sz="2400" b="0" dirty="0"/>
              <a:t>(Longitudinal Panel; 2287 jurisdictions in 200 counties and 41 states + DC)</a:t>
            </a:r>
            <a:endParaRPr lang="en-US" sz="2800" dirty="0">
              <a:latin typeface="Arial"/>
              <a:cs typeface="Arial"/>
            </a:endParaRPr>
          </a:p>
        </p:txBody>
      </p:sp>
      <p:sp>
        <p:nvSpPr>
          <p:cNvPr id="7" name="TextBox 6">
            <a:extLst>
              <a:ext uri="{FF2B5EF4-FFF2-40B4-BE49-F238E27FC236}">
                <a16:creationId xmlns:a16="http://schemas.microsoft.com/office/drawing/2014/main" id="{7C1C65B2-1A95-4E2F-92A7-7807DA32D6D1}"/>
              </a:ext>
            </a:extLst>
          </p:cNvPr>
          <p:cNvSpPr txBox="1"/>
          <p:nvPr/>
        </p:nvSpPr>
        <p:spPr>
          <a:xfrm>
            <a:off x="2496625" y="6300678"/>
            <a:ext cx="5314275" cy="369332"/>
          </a:xfrm>
          <a:prstGeom prst="rect">
            <a:avLst/>
          </a:prstGeom>
          <a:noFill/>
        </p:spPr>
        <p:txBody>
          <a:bodyPr wrap="none" rtlCol="0">
            <a:spAutoFit/>
          </a:bodyPr>
          <a:lstStyle/>
          <a:p>
            <a:r>
              <a:rPr lang="en-US" dirty="0"/>
              <a:t>*p&lt;.05 ***p&lt;.001 in unadjusted, bivariate analyses</a:t>
            </a:r>
          </a:p>
        </p:txBody>
      </p:sp>
      <p:sp>
        <p:nvSpPr>
          <p:cNvPr id="5" name="Rectangle 4">
            <a:extLst>
              <a:ext uri="{FF2B5EF4-FFF2-40B4-BE49-F238E27FC236}">
                <a16:creationId xmlns:a16="http://schemas.microsoft.com/office/drawing/2014/main" id="{3B688268-E4F4-E743-F311-A66F72A46C60}"/>
              </a:ext>
            </a:extLst>
          </p:cNvPr>
          <p:cNvSpPr/>
          <p:nvPr/>
        </p:nvSpPr>
        <p:spPr bwMode="auto">
          <a:xfrm>
            <a:off x="2647507" y="2541181"/>
            <a:ext cx="5624624" cy="3609248"/>
          </a:xfrm>
          <a:prstGeom prst="rect">
            <a:avLst/>
          </a:prstGeom>
          <a:noFill/>
          <a:ln w="31750" cap="flat" cmpd="sng" algn="ctr">
            <a:solidFill>
              <a:srgbClr val="91D0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8" name="Rectangle 7">
            <a:extLst>
              <a:ext uri="{FF2B5EF4-FFF2-40B4-BE49-F238E27FC236}">
                <a16:creationId xmlns:a16="http://schemas.microsoft.com/office/drawing/2014/main" id="{52E9CDFC-4F78-3BDB-F191-39F0B75AB8C1}"/>
              </a:ext>
            </a:extLst>
          </p:cNvPr>
          <p:cNvSpPr/>
          <p:nvPr/>
        </p:nvSpPr>
        <p:spPr bwMode="auto">
          <a:xfrm>
            <a:off x="10685720" y="2541181"/>
            <a:ext cx="1057941" cy="3609248"/>
          </a:xfrm>
          <a:prstGeom prst="rect">
            <a:avLst/>
          </a:prstGeom>
          <a:noFill/>
          <a:ln w="31750" cap="flat" cmpd="sng" algn="ctr">
            <a:solidFill>
              <a:srgbClr val="91D0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Tree>
    <p:extLst>
      <p:ext uri="{BB962C8B-B14F-4D97-AF65-F5344CB8AC3E}">
        <p14:creationId xmlns:p14="http://schemas.microsoft.com/office/powerpoint/2010/main" val="40314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14C-28F5-417E-B2E4-82EDADA25FC1}"/>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FE88031B-3C0F-4153-83DE-474ADCB2BEA3}"/>
              </a:ext>
            </a:extLst>
          </p:cNvPr>
          <p:cNvSpPr>
            <a:spLocks noGrp="1"/>
          </p:cNvSpPr>
          <p:nvPr>
            <p:ph idx="1"/>
          </p:nvPr>
        </p:nvSpPr>
        <p:spPr/>
        <p:txBody>
          <a:bodyPr>
            <a:normAutofit/>
          </a:bodyPr>
          <a:lstStyle/>
          <a:p>
            <a:pPr marL="457200" indent="-457200">
              <a:buFont typeface="+mj-lt"/>
              <a:buAutoNum type="arabicPeriod"/>
            </a:pPr>
            <a:r>
              <a:rPr lang="en-US" sz="2400" dirty="0"/>
              <a:t>Brief background on zoning, land use, and public health</a:t>
            </a:r>
          </a:p>
          <a:p>
            <a:pPr marL="457200" indent="-457200">
              <a:buFont typeface="+mj-lt"/>
              <a:buAutoNum type="arabicPeriod"/>
            </a:pPr>
            <a:endParaRPr lang="en-US" sz="2400" dirty="0"/>
          </a:p>
          <a:p>
            <a:pPr marL="457200" indent="-457200">
              <a:buFont typeface="+mj-lt"/>
              <a:buAutoNum type="arabicPeriod"/>
            </a:pPr>
            <a:r>
              <a:rPr lang="en-US" sz="2400" dirty="0"/>
              <a:t>Overview of the longitudinal nationwide zoning study</a:t>
            </a:r>
          </a:p>
          <a:p>
            <a:pPr marL="457200" indent="-457200">
              <a:buFont typeface="+mj-lt"/>
              <a:buAutoNum type="arabicPeriod"/>
            </a:pPr>
            <a:endParaRPr lang="en-US" sz="2400" dirty="0"/>
          </a:p>
          <a:p>
            <a:pPr marL="457200" indent="-457200">
              <a:buFont typeface="+mj-lt"/>
              <a:buAutoNum type="arabicPeriod"/>
            </a:pPr>
            <a:r>
              <a:rPr lang="en-US" sz="2400" dirty="0"/>
              <a:t>Snapshot of findings from the longitudinal nationwide zoning study</a:t>
            </a:r>
          </a:p>
          <a:p>
            <a:pPr marL="457200" indent="-457200">
              <a:buFont typeface="+mj-lt"/>
              <a:buAutoNum type="arabicPeriod"/>
            </a:pPr>
            <a:endParaRPr lang="en-US" sz="2400" dirty="0"/>
          </a:p>
          <a:p>
            <a:pPr marL="457200" indent="-457200">
              <a:buFont typeface="+mj-lt"/>
              <a:buAutoNum type="arabicPeriod"/>
            </a:pPr>
            <a:r>
              <a:rPr lang="en-US" sz="2400" dirty="0"/>
              <a:t>Historical work examining associations between zoning policies and PA</a:t>
            </a:r>
            <a:endParaRPr lang="en-US" sz="2200" dirty="0"/>
          </a:p>
          <a:p>
            <a:pPr marL="457200" indent="-457200">
              <a:buFont typeface="+mj-lt"/>
              <a:buAutoNum type="arabicPeriod"/>
            </a:pPr>
            <a:endParaRPr lang="en-US" sz="2400" i="1" dirty="0"/>
          </a:p>
          <a:p>
            <a:pPr marL="457200" indent="-457200">
              <a:buFont typeface="+mj-lt"/>
              <a:buAutoNum type="arabicPeriod"/>
            </a:pPr>
            <a:r>
              <a:rPr lang="en-US" sz="2400" dirty="0"/>
              <a:t>Next steps and opportunities</a:t>
            </a:r>
            <a:endParaRPr lang="en-US" sz="3200" dirty="0"/>
          </a:p>
        </p:txBody>
      </p:sp>
    </p:spTree>
    <p:extLst>
      <p:ext uri="{BB962C8B-B14F-4D97-AF65-F5344CB8AC3E}">
        <p14:creationId xmlns:p14="http://schemas.microsoft.com/office/powerpoint/2010/main" val="18979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6046-167C-458B-B252-52EAD1BAFABE}"/>
              </a:ext>
            </a:extLst>
          </p:cNvPr>
          <p:cNvSpPr>
            <a:spLocks noGrp="1"/>
          </p:cNvSpPr>
          <p:nvPr>
            <p:ph type="title"/>
          </p:nvPr>
        </p:nvSpPr>
        <p:spPr>
          <a:xfrm>
            <a:off x="571499" y="187990"/>
            <a:ext cx="11048999" cy="811005"/>
          </a:xfrm>
        </p:spPr>
        <p:txBody>
          <a:bodyPr>
            <a:noAutofit/>
          </a:bodyPr>
          <a:lstStyle/>
          <a:p>
            <a:r>
              <a:rPr lang="en-US" sz="2400" u="sng" dirty="0">
                <a:latin typeface="Arial"/>
                <a:cs typeface="Arial"/>
              </a:rPr>
              <a:t>Code reform zoning </a:t>
            </a:r>
            <a:r>
              <a:rPr lang="en-US" sz="2400" dirty="0">
                <a:latin typeface="Arial"/>
                <a:cs typeface="Arial"/>
              </a:rPr>
              <a:t>is heavily focused on activity-supportive built environment features and such features have increased over time</a:t>
            </a:r>
            <a:br>
              <a:rPr lang="en-US" sz="2400" dirty="0"/>
            </a:br>
            <a:r>
              <a:rPr lang="en-US" sz="2000" b="0" dirty="0"/>
              <a:t>(Longitudinal Panel; 594 jurisdictions </a:t>
            </a:r>
            <a:r>
              <a:rPr lang="en-US" sz="2000" u="sng" dirty="0"/>
              <a:t>with code reform zoning</a:t>
            </a:r>
            <a:r>
              <a:rPr lang="en-US" sz="2000" b="0" dirty="0"/>
              <a:t> in 182 counties and 40 states + DC)</a:t>
            </a:r>
            <a:endParaRPr lang="en-US" sz="2400" dirty="0">
              <a:latin typeface="Arial"/>
              <a:cs typeface="Arial"/>
            </a:endParaRPr>
          </a:p>
        </p:txBody>
      </p:sp>
      <p:graphicFrame>
        <p:nvGraphicFramePr>
          <p:cNvPr id="6" name="Content Placeholder 5">
            <a:extLst>
              <a:ext uri="{FF2B5EF4-FFF2-40B4-BE49-F238E27FC236}">
                <a16:creationId xmlns:a16="http://schemas.microsoft.com/office/drawing/2014/main" id="{777C11FA-EED4-4EE2-B116-06558F382BB4}"/>
              </a:ext>
            </a:extLst>
          </p:cNvPr>
          <p:cNvGraphicFramePr>
            <a:graphicFrameLocks noGrp="1"/>
          </p:cNvGraphicFramePr>
          <p:nvPr>
            <p:ph idx="1"/>
            <p:extLst>
              <p:ext uri="{D42A27DB-BD31-4B8C-83A1-F6EECF244321}">
                <p14:modId xmlns:p14="http://schemas.microsoft.com/office/powerpoint/2010/main" val="366567805"/>
              </p:ext>
            </p:extLst>
          </p:nvPr>
        </p:nvGraphicFramePr>
        <p:xfrm>
          <a:off x="228600" y="1436688"/>
          <a:ext cx="11669486" cy="47137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1C65B2-1A95-4E2F-92A7-7807DA32D6D1}"/>
              </a:ext>
            </a:extLst>
          </p:cNvPr>
          <p:cNvSpPr txBox="1"/>
          <p:nvPr/>
        </p:nvSpPr>
        <p:spPr>
          <a:xfrm>
            <a:off x="3442923" y="6330044"/>
            <a:ext cx="4269117" cy="369332"/>
          </a:xfrm>
          <a:prstGeom prst="rect">
            <a:avLst/>
          </a:prstGeom>
          <a:noFill/>
        </p:spPr>
        <p:txBody>
          <a:bodyPr wrap="none" rtlCol="0">
            <a:spAutoFit/>
          </a:bodyPr>
          <a:lstStyle/>
          <a:p>
            <a:r>
              <a:rPr lang="en-US" dirty="0"/>
              <a:t>*p&lt;.05 in unadjusted, bivariate analyses</a:t>
            </a:r>
          </a:p>
        </p:txBody>
      </p:sp>
    </p:spTree>
    <p:extLst>
      <p:ext uri="{BB962C8B-B14F-4D97-AF65-F5344CB8AC3E}">
        <p14:creationId xmlns:p14="http://schemas.microsoft.com/office/powerpoint/2010/main" val="147769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6046-167C-458B-B252-52EAD1BAFABE}"/>
              </a:ext>
            </a:extLst>
          </p:cNvPr>
          <p:cNvSpPr>
            <a:spLocks noGrp="1"/>
          </p:cNvSpPr>
          <p:nvPr>
            <p:ph type="title"/>
          </p:nvPr>
        </p:nvSpPr>
        <p:spPr>
          <a:xfrm>
            <a:off x="571499" y="187990"/>
            <a:ext cx="11048999" cy="811005"/>
          </a:xfrm>
        </p:spPr>
        <p:txBody>
          <a:bodyPr>
            <a:noAutofit/>
          </a:bodyPr>
          <a:lstStyle/>
          <a:p>
            <a:r>
              <a:rPr lang="en-US" sz="2400" dirty="0">
                <a:latin typeface="Arial"/>
                <a:cs typeface="Arial"/>
              </a:rPr>
              <a:t>Jurisdictions </a:t>
            </a:r>
            <a:r>
              <a:rPr lang="en-US" sz="2400" u="sng" dirty="0">
                <a:latin typeface="Arial"/>
                <a:cs typeface="Arial"/>
              </a:rPr>
              <a:t>without code reform zoning </a:t>
            </a:r>
            <a:r>
              <a:rPr lang="en-US" sz="2400" dirty="0">
                <a:latin typeface="Arial"/>
                <a:cs typeface="Arial"/>
              </a:rPr>
              <a:t>also have seen increases in activity-supportive built environment features</a:t>
            </a:r>
            <a:br>
              <a:rPr lang="en-US" sz="2400" dirty="0">
                <a:latin typeface="Arial"/>
                <a:cs typeface="Arial"/>
              </a:rPr>
            </a:br>
            <a:r>
              <a:rPr lang="en-US" sz="2000" b="0" dirty="0"/>
              <a:t>(Longitudinal Panel; 1693 jurisdictions </a:t>
            </a:r>
            <a:r>
              <a:rPr lang="en-US" sz="2000" b="0" u="sng" dirty="0"/>
              <a:t>without code reform zoning</a:t>
            </a:r>
            <a:r>
              <a:rPr lang="en-US" sz="2000" b="0" dirty="0"/>
              <a:t> in 184 counties and 41 states)</a:t>
            </a:r>
            <a:endParaRPr lang="en-US" sz="2400" dirty="0">
              <a:latin typeface="Arial"/>
              <a:cs typeface="Arial"/>
            </a:endParaRPr>
          </a:p>
        </p:txBody>
      </p:sp>
      <p:graphicFrame>
        <p:nvGraphicFramePr>
          <p:cNvPr id="6" name="Content Placeholder 5">
            <a:extLst>
              <a:ext uri="{FF2B5EF4-FFF2-40B4-BE49-F238E27FC236}">
                <a16:creationId xmlns:a16="http://schemas.microsoft.com/office/drawing/2014/main" id="{777C11FA-EED4-4EE2-B116-06558F382BB4}"/>
              </a:ext>
            </a:extLst>
          </p:cNvPr>
          <p:cNvGraphicFramePr>
            <a:graphicFrameLocks noGrp="1"/>
          </p:cNvGraphicFramePr>
          <p:nvPr>
            <p:ph idx="1"/>
          </p:nvPr>
        </p:nvGraphicFramePr>
        <p:xfrm>
          <a:off x="228600" y="1436688"/>
          <a:ext cx="11669486" cy="47137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1C65B2-1A95-4E2F-92A7-7807DA32D6D1}"/>
              </a:ext>
            </a:extLst>
          </p:cNvPr>
          <p:cNvSpPr txBox="1"/>
          <p:nvPr/>
        </p:nvSpPr>
        <p:spPr>
          <a:xfrm>
            <a:off x="3442923" y="6330044"/>
            <a:ext cx="4525598" cy="369332"/>
          </a:xfrm>
          <a:prstGeom prst="rect">
            <a:avLst/>
          </a:prstGeom>
          <a:noFill/>
        </p:spPr>
        <p:txBody>
          <a:bodyPr wrap="none" rtlCol="0">
            <a:spAutoFit/>
          </a:bodyPr>
          <a:lstStyle/>
          <a:p>
            <a:r>
              <a:rPr lang="en-US" dirty="0"/>
              <a:t>*p&lt;.001 in unadjusted, bivariate analyses</a:t>
            </a:r>
          </a:p>
        </p:txBody>
      </p:sp>
      <p:sp>
        <p:nvSpPr>
          <p:cNvPr id="3" name="TextBox 2">
            <a:extLst>
              <a:ext uri="{FF2B5EF4-FFF2-40B4-BE49-F238E27FC236}">
                <a16:creationId xmlns:a16="http://schemas.microsoft.com/office/drawing/2014/main" id="{581A0600-3F60-C07A-B750-E0FBA6D39742}"/>
              </a:ext>
            </a:extLst>
          </p:cNvPr>
          <p:cNvSpPr txBox="1"/>
          <p:nvPr/>
        </p:nvSpPr>
        <p:spPr>
          <a:xfrm>
            <a:off x="8074847" y="1254642"/>
            <a:ext cx="914400" cy="914400"/>
          </a:xfrm>
          <a:prstGeom prst="rect">
            <a:avLst/>
          </a:prstGeom>
          <a:noFill/>
        </p:spPr>
        <p:txBody>
          <a:bodyPr wrap="none" lIns="0" tIns="0" rIns="0" bIns="0" rtlCol="0">
            <a:normAutofit/>
          </a:bodyPr>
          <a:lstStyle/>
          <a:p>
            <a:pPr algn="l" defTabSz="914400">
              <a:spcBef>
                <a:spcPts val="200"/>
              </a:spcBef>
              <a:buClr>
                <a:schemeClr val="tx2"/>
              </a:buClr>
              <a:buSzPct val="100000"/>
            </a:pPr>
            <a:r>
              <a:rPr lang="en-US" sz="1600" b="1" dirty="0"/>
              <a:t>Note: Includes subdivision regulations</a:t>
            </a:r>
          </a:p>
          <a:p>
            <a:pPr algn="l" defTabSz="914400">
              <a:spcBef>
                <a:spcPts val="200"/>
              </a:spcBef>
              <a:buClr>
                <a:schemeClr val="tx2"/>
              </a:buClr>
              <a:buSzPct val="100000"/>
            </a:pPr>
            <a:r>
              <a:rPr lang="en-US" sz="1600" b="1" dirty="0"/>
              <a:t>for 2020</a:t>
            </a:r>
          </a:p>
        </p:txBody>
      </p:sp>
    </p:spTree>
    <p:extLst>
      <p:ext uri="{BB962C8B-B14F-4D97-AF65-F5344CB8AC3E}">
        <p14:creationId xmlns:p14="http://schemas.microsoft.com/office/powerpoint/2010/main" val="306347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3184-9880-9C77-9AC7-0C4FDDD6D4F0}"/>
              </a:ext>
            </a:extLst>
          </p:cNvPr>
          <p:cNvSpPr>
            <a:spLocks noGrp="1"/>
          </p:cNvSpPr>
          <p:nvPr>
            <p:ph type="title"/>
          </p:nvPr>
        </p:nvSpPr>
        <p:spPr/>
        <p:txBody>
          <a:bodyPr/>
          <a:lstStyle/>
          <a:p>
            <a:r>
              <a:rPr lang="en-US" dirty="0"/>
              <a:t>Additional PA-Markers Captured in 2020 Zoning Codes only</a:t>
            </a:r>
          </a:p>
        </p:txBody>
      </p:sp>
      <p:graphicFrame>
        <p:nvGraphicFramePr>
          <p:cNvPr id="6" name="Table 6">
            <a:extLst>
              <a:ext uri="{FF2B5EF4-FFF2-40B4-BE49-F238E27FC236}">
                <a16:creationId xmlns:a16="http://schemas.microsoft.com/office/drawing/2014/main" id="{4BF35B31-68A8-E07D-7270-DF89C72F495C}"/>
              </a:ext>
            </a:extLst>
          </p:cNvPr>
          <p:cNvGraphicFramePr>
            <a:graphicFrameLocks noGrp="1"/>
          </p:cNvGraphicFramePr>
          <p:nvPr>
            <p:ph sz="quarter" idx="14"/>
            <p:extLst>
              <p:ext uri="{D42A27DB-BD31-4B8C-83A1-F6EECF244321}">
                <p14:modId xmlns:p14="http://schemas.microsoft.com/office/powerpoint/2010/main" val="1041274886"/>
              </p:ext>
            </p:extLst>
          </p:nvPr>
        </p:nvGraphicFramePr>
        <p:xfrm>
          <a:off x="300037" y="873639"/>
          <a:ext cx="11591739" cy="5120640"/>
        </p:xfrm>
        <a:graphic>
          <a:graphicData uri="http://schemas.openxmlformats.org/drawingml/2006/table">
            <a:tbl>
              <a:tblPr firstRow="1" bandRow="1">
                <a:tableStyleId>{5C22544A-7EE6-4342-B048-85BDC9FD1C3A}</a:tableStyleId>
              </a:tblPr>
              <a:tblGrid>
                <a:gridCol w="2197750">
                  <a:extLst>
                    <a:ext uri="{9D8B030D-6E8A-4147-A177-3AD203B41FA5}">
                      <a16:colId xmlns:a16="http://schemas.microsoft.com/office/drawing/2014/main" val="3718497362"/>
                    </a:ext>
                  </a:extLst>
                </a:gridCol>
                <a:gridCol w="981015">
                  <a:extLst>
                    <a:ext uri="{9D8B030D-6E8A-4147-A177-3AD203B41FA5}">
                      <a16:colId xmlns:a16="http://schemas.microsoft.com/office/drawing/2014/main" val="3453130518"/>
                    </a:ext>
                  </a:extLst>
                </a:gridCol>
                <a:gridCol w="774221">
                  <a:extLst>
                    <a:ext uri="{9D8B030D-6E8A-4147-A177-3AD203B41FA5}">
                      <a16:colId xmlns:a16="http://schemas.microsoft.com/office/drawing/2014/main" val="2761267872"/>
                    </a:ext>
                  </a:extLst>
                </a:gridCol>
                <a:gridCol w="967563">
                  <a:extLst>
                    <a:ext uri="{9D8B030D-6E8A-4147-A177-3AD203B41FA5}">
                      <a16:colId xmlns:a16="http://schemas.microsoft.com/office/drawing/2014/main" val="191315809"/>
                    </a:ext>
                  </a:extLst>
                </a:gridCol>
                <a:gridCol w="1545935">
                  <a:extLst>
                    <a:ext uri="{9D8B030D-6E8A-4147-A177-3AD203B41FA5}">
                      <a16:colId xmlns:a16="http://schemas.microsoft.com/office/drawing/2014/main" val="2538373337"/>
                    </a:ext>
                  </a:extLst>
                </a:gridCol>
                <a:gridCol w="708167">
                  <a:extLst>
                    <a:ext uri="{9D8B030D-6E8A-4147-A177-3AD203B41FA5}">
                      <a16:colId xmlns:a16="http://schemas.microsoft.com/office/drawing/2014/main" val="1572715940"/>
                    </a:ext>
                  </a:extLst>
                </a:gridCol>
                <a:gridCol w="1424763">
                  <a:extLst>
                    <a:ext uri="{9D8B030D-6E8A-4147-A177-3AD203B41FA5}">
                      <a16:colId xmlns:a16="http://schemas.microsoft.com/office/drawing/2014/main" val="2355312395"/>
                    </a:ext>
                  </a:extLst>
                </a:gridCol>
                <a:gridCol w="1403498">
                  <a:extLst>
                    <a:ext uri="{9D8B030D-6E8A-4147-A177-3AD203B41FA5}">
                      <a16:colId xmlns:a16="http://schemas.microsoft.com/office/drawing/2014/main" val="3727089623"/>
                    </a:ext>
                  </a:extLst>
                </a:gridCol>
                <a:gridCol w="1588827">
                  <a:extLst>
                    <a:ext uri="{9D8B030D-6E8A-4147-A177-3AD203B41FA5}">
                      <a16:colId xmlns:a16="http://schemas.microsoft.com/office/drawing/2014/main" val="2202660813"/>
                    </a:ext>
                  </a:extLst>
                </a:gridCol>
              </a:tblGrid>
              <a:tr h="370840">
                <a:tc rowSpan="2">
                  <a:txBody>
                    <a:bodyPr/>
                    <a:lstStyle/>
                    <a:p>
                      <a:r>
                        <a:rPr lang="en-US" sz="1600" dirty="0"/>
                        <a:t>Marker</a:t>
                      </a:r>
                    </a:p>
                  </a:txBody>
                  <a:tcPr anchor="b"/>
                </a:tc>
                <a:tc rowSpan="2">
                  <a:txBody>
                    <a:bodyPr/>
                    <a:lstStyle/>
                    <a:p>
                      <a:pPr algn="ctr"/>
                      <a:r>
                        <a:rPr lang="en-US" sz="1600" dirty="0"/>
                        <a:t>Any</a:t>
                      </a:r>
                    </a:p>
                  </a:txBody>
                  <a:tcPr anchor="b"/>
                </a:tc>
                <a:tc gridSpan="7">
                  <a:txBody>
                    <a:bodyPr/>
                    <a:lstStyle/>
                    <a:p>
                      <a:pPr algn="ctr"/>
                      <a:r>
                        <a:rPr lang="en-US" sz="1600" dirty="0"/>
                        <a:t>Prevalence of Markers in Given District/Zone</a:t>
                      </a: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2990090"/>
                  </a:ext>
                </a:extLst>
              </a:tr>
              <a:tr h="370840">
                <a:tc vMerge="1">
                  <a:txBody>
                    <a:bodyPr/>
                    <a:lstStyle/>
                    <a:p>
                      <a:endParaRPr lang="en-US" dirty="0"/>
                    </a:p>
                  </a:txBody>
                  <a:tcPr/>
                </a:tc>
                <a:tc vMerge="1">
                  <a:txBody>
                    <a:bodyPr/>
                    <a:lstStyle/>
                    <a:p>
                      <a:r>
                        <a:rPr lang="en-US" dirty="0"/>
                        <a:t>Any</a:t>
                      </a:r>
                    </a:p>
                  </a:txBody>
                  <a:tcPr/>
                </a:tc>
                <a:tc>
                  <a:txBody>
                    <a:bodyPr/>
                    <a:lstStyle/>
                    <a:p>
                      <a:pPr algn="ctr"/>
                      <a:r>
                        <a:rPr lang="en-US" sz="1600" b="1" dirty="0"/>
                        <a:t>TOD</a:t>
                      </a:r>
                    </a:p>
                  </a:txBody>
                  <a:tcPr anchor="b"/>
                </a:tc>
                <a:tc>
                  <a:txBody>
                    <a:bodyPr/>
                    <a:lstStyle/>
                    <a:p>
                      <a:pPr algn="ctr"/>
                      <a:r>
                        <a:rPr lang="en-US" sz="1600" b="1"/>
                        <a:t>Code Reform</a:t>
                      </a:r>
                      <a:endParaRPr lang="en-US" sz="1600" b="1" dirty="0"/>
                    </a:p>
                  </a:txBody>
                  <a:tcPr anchor="b"/>
                </a:tc>
                <a:tc>
                  <a:txBody>
                    <a:bodyPr/>
                    <a:lstStyle/>
                    <a:p>
                      <a:pPr algn="ctr"/>
                      <a:r>
                        <a:rPr lang="en-US" sz="1600" b="1"/>
                        <a:t>Mixed Use</a:t>
                      </a:r>
                      <a:endParaRPr lang="en-US" sz="1600" b="1" dirty="0"/>
                    </a:p>
                  </a:txBody>
                  <a:tcPr anchor="b"/>
                </a:tc>
                <a:tc>
                  <a:txBody>
                    <a:bodyPr/>
                    <a:lstStyle/>
                    <a:p>
                      <a:pPr algn="ctr"/>
                      <a:r>
                        <a:rPr lang="en-US" sz="1600" b="1" dirty="0"/>
                        <a:t>PUD</a:t>
                      </a:r>
                    </a:p>
                  </a:txBody>
                  <a:tcPr anchor="b"/>
                </a:tc>
                <a:tc>
                  <a:txBody>
                    <a:bodyPr/>
                    <a:lstStyle/>
                    <a:p>
                      <a:pPr algn="ctr"/>
                      <a:r>
                        <a:rPr lang="en-US" sz="1600" b="1"/>
                        <a:t>Commercial</a:t>
                      </a:r>
                      <a:endParaRPr lang="en-US" sz="1600" b="1" dirty="0"/>
                    </a:p>
                  </a:txBody>
                  <a:tcPr anchor="b"/>
                </a:tc>
                <a:tc>
                  <a:txBody>
                    <a:bodyPr/>
                    <a:lstStyle/>
                    <a:p>
                      <a:pPr algn="ctr"/>
                      <a:r>
                        <a:rPr lang="en-US" sz="1600" b="1"/>
                        <a:t>Residential Multi-Family</a:t>
                      </a:r>
                      <a:endParaRPr lang="en-US" sz="1600" b="1" dirty="0"/>
                    </a:p>
                  </a:txBody>
                  <a:tcPr anchor="b"/>
                </a:tc>
                <a:tc>
                  <a:txBody>
                    <a:bodyPr/>
                    <a:lstStyle/>
                    <a:p>
                      <a:pPr algn="ctr"/>
                      <a:r>
                        <a:rPr lang="en-US" sz="1600" b="1"/>
                        <a:t>Residential Single Family</a:t>
                      </a:r>
                      <a:endParaRPr lang="en-US" sz="1600" b="1" dirty="0"/>
                    </a:p>
                  </a:txBody>
                  <a:tcPr anchor="b"/>
                </a:tc>
                <a:extLst>
                  <a:ext uri="{0D108BD9-81ED-4DB2-BD59-A6C34878D82A}">
                    <a16:rowId xmlns:a16="http://schemas.microsoft.com/office/drawing/2014/main" val="1555443670"/>
                  </a:ext>
                </a:extLst>
              </a:tr>
              <a:tr h="370840">
                <a:tc>
                  <a:txBody>
                    <a:bodyPr/>
                    <a:lstStyle/>
                    <a:p>
                      <a:pPr algn="l"/>
                      <a:r>
                        <a:rPr lang="en-US" sz="1600" b="1" dirty="0"/>
                        <a:t>N of Jurisdictions with District/Zone</a:t>
                      </a:r>
                    </a:p>
                  </a:txBody>
                  <a:tcPr>
                    <a:solidFill>
                      <a:srgbClr val="91D04F"/>
                    </a:solidFill>
                  </a:tcPr>
                </a:tc>
                <a:tc>
                  <a:txBody>
                    <a:bodyPr/>
                    <a:lstStyle/>
                    <a:p>
                      <a:pPr algn="ctr"/>
                      <a:r>
                        <a:rPr lang="en-US" sz="1600" b="1" dirty="0"/>
                        <a:t>2287</a:t>
                      </a:r>
                    </a:p>
                  </a:txBody>
                  <a:tcPr>
                    <a:solidFill>
                      <a:srgbClr val="91D04F"/>
                    </a:solidFill>
                  </a:tcPr>
                </a:tc>
                <a:tc>
                  <a:txBody>
                    <a:bodyPr/>
                    <a:lstStyle/>
                    <a:p>
                      <a:pPr algn="ctr"/>
                      <a:r>
                        <a:rPr lang="en-US" sz="1600" b="1" dirty="0"/>
                        <a:t>299</a:t>
                      </a:r>
                    </a:p>
                  </a:txBody>
                  <a:tcPr>
                    <a:solidFill>
                      <a:srgbClr val="91D04F"/>
                    </a:solidFill>
                  </a:tcPr>
                </a:tc>
                <a:tc>
                  <a:txBody>
                    <a:bodyPr/>
                    <a:lstStyle/>
                    <a:p>
                      <a:pPr algn="ctr"/>
                      <a:r>
                        <a:rPr lang="en-US" sz="1600" b="1" dirty="0"/>
                        <a:t>405</a:t>
                      </a:r>
                    </a:p>
                  </a:txBody>
                  <a:tcPr>
                    <a:solidFill>
                      <a:srgbClr val="91D04F"/>
                    </a:solidFill>
                  </a:tcPr>
                </a:tc>
                <a:tc>
                  <a:txBody>
                    <a:bodyPr/>
                    <a:lstStyle/>
                    <a:p>
                      <a:pPr algn="ctr"/>
                      <a:r>
                        <a:rPr lang="en-US" sz="1600" b="1" dirty="0"/>
                        <a:t>1016</a:t>
                      </a:r>
                    </a:p>
                  </a:txBody>
                  <a:tcPr>
                    <a:solidFill>
                      <a:srgbClr val="91D04F"/>
                    </a:solidFill>
                  </a:tcPr>
                </a:tc>
                <a:tc>
                  <a:txBody>
                    <a:bodyPr/>
                    <a:lstStyle/>
                    <a:p>
                      <a:pPr algn="ctr"/>
                      <a:r>
                        <a:rPr lang="en-US" sz="1600" b="1" dirty="0"/>
                        <a:t>1665</a:t>
                      </a:r>
                    </a:p>
                  </a:txBody>
                  <a:tcPr>
                    <a:solidFill>
                      <a:srgbClr val="91D04F"/>
                    </a:solidFill>
                  </a:tcPr>
                </a:tc>
                <a:tc>
                  <a:txBody>
                    <a:bodyPr/>
                    <a:lstStyle/>
                    <a:p>
                      <a:pPr algn="ctr"/>
                      <a:r>
                        <a:rPr lang="en-US" sz="1600" b="1" dirty="0"/>
                        <a:t>2155</a:t>
                      </a:r>
                    </a:p>
                  </a:txBody>
                  <a:tcPr>
                    <a:solidFill>
                      <a:srgbClr val="91D04F"/>
                    </a:solidFill>
                  </a:tcPr>
                </a:tc>
                <a:tc>
                  <a:txBody>
                    <a:bodyPr/>
                    <a:lstStyle/>
                    <a:p>
                      <a:pPr algn="ctr"/>
                      <a:r>
                        <a:rPr lang="en-US" sz="1600" b="1" dirty="0"/>
                        <a:t>1963</a:t>
                      </a:r>
                    </a:p>
                  </a:txBody>
                  <a:tcPr>
                    <a:solidFill>
                      <a:srgbClr val="91D04F"/>
                    </a:solidFill>
                  </a:tcPr>
                </a:tc>
                <a:tc>
                  <a:txBody>
                    <a:bodyPr/>
                    <a:lstStyle/>
                    <a:p>
                      <a:pPr algn="ctr"/>
                      <a:r>
                        <a:rPr lang="en-US" sz="1600" b="1" dirty="0"/>
                        <a:t>2190</a:t>
                      </a:r>
                    </a:p>
                  </a:txBody>
                  <a:tcPr>
                    <a:solidFill>
                      <a:srgbClr val="91D04F"/>
                    </a:solidFill>
                  </a:tcPr>
                </a:tc>
                <a:extLst>
                  <a:ext uri="{0D108BD9-81ED-4DB2-BD59-A6C34878D82A}">
                    <a16:rowId xmlns:a16="http://schemas.microsoft.com/office/drawing/2014/main" val="236539051"/>
                  </a:ext>
                </a:extLst>
              </a:tr>
              <a:tr h="370840">
                <a:tc>
                  <a:txBody>
                    <a:bodyPr/>
                    <a:lstStyle/>
                    <a:p>
                      <a:r>
                        <a:rPr lang="en-US" sz="1600" dirty="0"/>
                        <a:t>Access to public transportation</a:t>
                      </a:r>
                    </a:p>
                  </a:txBody>
                  <a:tcPr/>
                </a:tc>
                <a:tc>
                  <a:txBody>
                    <a:bodyPr/>
                    <a:lstStyle/>
                    <a:p>
                      <a:pPr algn="ctr"/>
                      <a:r>
                        <a:rPr lang="en-US" sz="1600" b="1" dirty="0"/>
                        <a:t>48%</a:t>
                      </a:r>
                    </a:p>
                  </a:txBody>
                  <a:tcPr/>
                </a:tc>
                <a:tc>
                  <a:txBody>
                    <a:bodyPr/>
                    <a:lstStyle/>
                    <a:p>
                      <a:pPr algn="ctr"/>
                      <a:r>
                        <a:rPr lang="en-US" sz="1600" dirty="0"/>
                        <a:t>95%</a:t>
                      </a:r>
                    </a:p>
                  </a:txBody>
                  <a:tcPr/>
                </a:tc>
                <a:tc>
                  <a:txBody>
                    <a:bodyPr/>
                    <a:lstStyle/>
                    <a:p>
                      <a:pPr algn="ctr"/>
                      <a:r>
                        <a:rPr lang="en-US" sz="1600" dirty="0"/>
                        <a:t>64%</a:t>
                      </a:r>
                    </a:p>
                  </a:txBody>
                  <a:tcPr/>
                </a:tc>
                <a:tc>
                  <a:txBody>
                    <a:bodyPr/>
                    <a:lstStyle/>
                    <a:p>
                      <a:pPr algn="ctr"/>
                      <a:r>
                        <a:rPr lang="en-US" sz="1600" dirty="0"/>
                        <a:t>35%</a:t>
                      </a:r>
                    </a:p>
                  </a:txBody>
                  <a:tcPr/>
                </a:tc>
                <a:tc>
                  <a:txBody>
                    <a:bodyPr/>
                    <a:lstStyle/>
                    <a:p>
                      <a:pPr algn="ctr"/>
                      <a:r>
                        <a:rPr lang="en-US" sz="1600" dirty="0"/>
                        <a:t>17%</a:t>
                      </a:r>
                    </a:p>
                  </a:txBody>
                  <a:tcPr/>
                </a:tc>
                <a:tc>
                  <a:txBody>
                    <a:bodyPr/>
                    <a:lstStyle/>
                    <a:p>
                      <a:pPr algn="ctr"/>
                      <a:r>
                        <a:rPr lang="en-US" sz="1600" dirty="0"/>
                        <a:t>15%</a:t>
                      </a:r>
                    </a:p>
                  </a:txBody>
                  <a:tcPr/>
                </a:tc>
                <a:tc>
                  <a:txBody>
                    <a:bodyPr/>
                    <a:lstStyle/>
                    <a:p>
                      <a:pPr algn="ctr"/>
                      <a:r>
                        <a:rPr lang="en-US" sz="1600" dirty="0"/>
                        <a:t>10%</a:t>
                      </a:r>
                    </a:p>
                  </a:txBody>
                  <a:tcPr/>
                </a:tc>
                <a:tc>
                  <a:txBody>
                    <a:bodyPr/>
                    <a:lstStyle/>
                    <a:p>
                      <a:pPr algn="ctr"/>
                      <a:r>
                        <a:rPr lang="en-US" sz="1600" dirty="0"/>
                        <a:t>4%</a:t>
                      </a:r>
                    </a:p>
                  </a:txBody>
                  <a:tcPr/>
                </a:tc>
                <a:extLst>
                  <a:ext uri="{0D108BD9-81ED-4DB2-BD59-A6C34878D82A}">
                    <a16:rowId xmlns:a16="http://schemas.microsoft.com/office/drawing/2014/main" val="511464988"/>
                  </a:ext>
                </a:extLst>
              </a:tr>
              <a:tr h="370840">
                <a:tc>
                  <a:txBody>
                    <a:bodyPr/>
                    <a:lstStyle/>
                    <a:p>
                      <a:pPr algn="l"/>
                      <a:r>
                        <a:rPr lang="en-US" sz="1600" dirty="0"/>
                        <a:t>Reduced/Eliminated Parking Requirements</a:t>
                      </a:r>
                    </a:p>
                  </a:txBody>
                  <a:tcPr/>
                </a:tc>
                <a:tc>
                  <a:txBody>
                    <a:bodyPr/>
                    <a:lstStyle/>
                    <a:p>
                      <a:pPr algn="ctr"/>
                      <a:r>
                        <a:rPr lang="en-US" sz="1600" b="1" dirty="0"/>
                        <a:t>42%</a:t>
                      </a:r>
                    </a:p>
                  </a:txBody>
                  <a:tcPr/>
                </a:tc>
                <a:tc>
                  <a:txBody>
                    <a:bodyPr/>
                    <a:lstStyle/>
                    <a:p>
                      <a:pPr algn="ctr"/>
                      <a:r>
                        <a:rPr lang="en-US" sz="1600" dirty="0"/>
                        <a:t>47%</a:t>
                      </a:r>
                    </a:p>
                  </a:txBody>
                  <a:tcPr/>
                </a:tc>
                <a:tc>
                  <a:txBody>
                    <a:bodyPr/>
                    <a:lstStyle/>
                    <a:p>
                      <a:pPr algn="ctr"/>
                      <a:r>
                        <a:rPr lang="en-US" sz="1600" dirty="0"/>
                        <a:t>40%</a:t>
                      </a:r>
                    </a:p>
                  </a:txBody>
                  <a:tcPr/>
                </a:tc>
                <a:tc>
                  <a:txBody>
                    <a:bodyPr/>
                    <a:lstStyle/>
                    <a:p>
                      <a:pPr algn="ctr"/>
                      <a:r>
                        <a:rPr lang="en-US" sz="1600" dirty="0"/>
                        <a:t>22%</a:t>
                      </a:r>
                    </a:p>
                  </a:txBody>
                  <a:tcPr/>
                </a:tc>
                <a:tc>
                  <a:txBody>
                    <a:bodyPr/>
                    <a:lstStyle/>
                    <a:p>
                      <a:pPr algn="ctr"/>
                      <a:r>
                        <a:rPr lang="en-US" sz="1600" dirty="0"/>
                        <a:t>4%</a:t>
                      </a:r>
                    </a:p>
                  </a:txBody>
                  <a:tcPr/>
                </a:tc>
                <a:tc>
                  <a:txBody>
                    <a:bodyPr/>
                    <a:lstStyle/>
                    <a:p>
                      <a:pPr algn="ctr"/>
                      <a:r>
                        <a:rPr lang="en-US" sz="1600" dirty="0"/>
                        <a:t>13%</a:t>
                      </a:r>
                    </a:p>
                  </a:txBody>
                  <a:tcPr/>
                </a:tc>
                <a:tc>
                  <a:txBody>
                    <a:bodyPr/>
                    <a:lstStyle/>
                    <a:p>
                      <a:pPr algn="ctr"/>
                      <a:r>
                        <a:rPr lang="en-US" sz="1600" dirty="0"/>
                        <a:t>4%</a:t>
                      </a:r>
                    </a:p>
                  </a:txBody>
                  <a:tcPr/>
                </a:tc>
                <a:tc>
                  <a:txBody>
                    <a:bodyPr/>
                    <a:lstStyle/>
                    <a:p>
                      <a:pPr algn="ctr"/>
                      <a:r>
                        <a:rPr lang="en-US" sz="1600" dirty="0"/>
                        <a:t>2%</a:t>
                      </a:r>
                    </a:p>
                  </a:txBody>
                  <a:tcPr/>
                </a:tc>
                <a:extLst>
                  <a:ext uri="{0D108BD9-81ED-4DB2-BD59-A6C34878D82A}">
                    <a16:rowId xmlns:a16="http://schemas.microsoft.com/office/drawing/2014/main" val="3679843016"/>
                  </a:ext>
                </a:extLst>
              </a:tr>
              <a:tr h="370840">
                <a:tc>
                  <a:txBody>
                    <a:bodyPr/>
                    <a:lstStyle/>
                    <a:p>
                      <a:pPr algn="l"/>
                      <a:r>
                        <a:rPr lang="en-US" sz="1600" dirty="0"/>
                        <a:t>Pedestrian Plazas</a:t>
                      </a:r>
                    </a:p>
                  </a:txBody>
                  <a:tcPr/>
                </a:tc>
                <a:tc>
                  <a:txBody>
                    <a:bodyPr/>
                    <a:lstStyle/>
                    <a:p>
                      <a:pPr algn="ctr"/>
                      <a:r>
                        <a:rPr lang="en-US" sz="1600" b="1" dirty="0"/>
                        <a:t>51%</a:t>
                      </a:r>
                    </a:p>
                  </a:txBody>
                  <a:tcPr/>
                </a:tc>
                <a:tc>
                  <a:txBody>
                    <a:bodyPr/>
                    <a:lstStyle/>
                    <a:p>
                      <a:pPr algn="ctr"/>
                      <a:r>
                        <a:rPr lang="en-US" sz="1600" dirty="0"/>
                        <a:t>57%</a:t>
                      </a:r>
                    </a:p>
                  </a:txBody>
                  <a:tcPr/>
                </a:tc>
                <a:tc>
                  <a:txBody>
                    <a:bodyPr/>
                    <a:lstStyle/>
                    <a:p>
                      <a:pPr algn="ctr"/>
                      <a:r>
                        <a:rPr lang="en-US" sz="1600" dirty="0"/>
                        <a:t>72%</a:t>
                      </a:r>
                    </a:p>
                  </a:txBody>
                  <a:tcPr/>
                </a:tc>
                <a:tc>
                  <a:txBody>
                    <a:bodyPr/>
                    <a:lstStyle/>
                    <a:p>
                      <a:pPr algn="ctr"/>
                      <a:r>
                        <a:rPr lang="en-US" sz="1600" dirty="0"/>
                        <a:t>44%</a:t>
                      </a:r>
                    </a:p>
                  </a:txBody>
                  <a:tcPr/>
                </a:tc>
                <a:tc>
                  <a:txBody>
                    <a:bodyPr/>
                    <a:lstStyle/>
                    <a:p>
                      <a:pPr algn="ctr"/>
                      <a:r>
                        <a:rPr lang="en-US" sz="1600" dirty="0"/>
                        <a:t>19%</a:t>
                      </a:r>
                    </a:p>
                  </a:txBody>
                  <a:tcPr/>
                </a:tc>
                <a:tc>
                  <a:txBody>
                    <a:bodyPr/>
                    <a:lstStyle/>
                    <a:p>
                      <a:pPr algn="ctr"/>
                      <a:r>
                        <a:rPr lang="en-US" sz="1600" dirty="0"/>
                        <a:t>21%</a:t>
                      </a:r>
                    </a:p>
                  </a:txBody>
                  <a:tcPr/>
                </a:tc>
                <a:tc>
                  <a:txBody>
                    <a:bodyPr/>
                    <a:lstStyle/>
                    <a:p>
                      <a:pPr algn="ctr"/>
                      <a:r>
                        <a:rPr lang="en-US" sz="1600" dirty="0"/>
                        <a:t>8%</a:t>
                      </a:r>
                    </a:p>
                  </a:txBody>
                  <a:tcPr/>
                </a:tc>
                <a:tc>
                  <a:txBody>
                    <a:bodyPr/>
                    <a:lstStyle/>
                    <a:p>
                      <a:pPr algn="ctr"/>
                      <a:r>
                        <a:rPr lang="en-US" sz="1600" dirty="0"/>
                        <a:t>4%</a:t>
                      </a:r>
                    </a:p>
                  </a:txBody>
                  <a:tcPr/>
                </a:tc>
                <a:extLst>
                  <a:ext uri="{0D108BD9-81ED-4DB2-BD59-A6C34878D82A}">
                    <a16:rowId xmlns:a16="http://schemas.microsoft.com/office/drawing/2014/main" val="2503838877"/>
                  </a:ext>
                </a:extLst>
              </a:tr>
              <a:tr h="370840">
                <a:tc gridSpan="9">
                  <a:txBody>
                    <a:bodyPr/>
                    <a:lstStyle/>
                    <a:p>
                      <a:pPr algn="l"/>
                      <a:r>
                        <a:rPr lang="en-US" sz="1600" b="1" dirty="0"/>
                        <a:t>Density Bonuses for…</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a:p>
                  </a:txBody>
                  <a:tcPr/>
                </a:tc>
                <a:tc hMerge="1">
                  <a:txBody>
                    <a:bodyPr/>
                    <a:lstStyle/>
                    <a:p>
                      <a:endParaRPr lang="en-US"/>
                    </a:p>
                  </a:txBody>
                  <a:tcPr/>
                </a:tc>
                <a:tc hMerge="1">
                  <a:txBody>
                    <a:bodyPr/>
                    <a:lstStyle/>
                    <a:p>
                      <a:endParaRPr lang="en-US" sz="16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9236634"/>
                  </a:ext>
                </a:extLst>
              </a:tr>
              <a:tr h="370840">
                <a:tc>
                  <a:txBody>
                    <a:bodyPr/>
                    <a:lstStyle/>
                    <a:p>
                      <a:pPr lvl="0" algn="r"/>
                      <a:r>
                        <a:rPr lang="en-US" sz="1600" dirty="0"/>
                        <a:t>Open/Greenspace</a:t>
                      </a:r>
                    </a:p>
                  </a:txBody>
                  <a:tcPr/>
                </a:tc>
                <a:tc>
                  <a:txBody>
                    <a:bodyPr/>
                    <a:lstStyle/>
                    <a:p>
                      <a:pPr algn="ctr"/>
                      <a:r>
                        <a:rPr lang="en-US" sz="1600" b="1" dirty="0"/>
                        <a:t>16%</a:t>
                      </a:r>
                    </a:p>
                  </a:txBody>
                  <a:tcPr/>
                </a:tc>
                <a:tc>
                  <a:txBody>
                    <a:bodyPr/>
                    <a:lstStyle/>
                    <a:p>
                      <a:pPr algn="ctr"/>
                      <a:r>
                        <a:rPr lang="en-US" sz="1600" dirty="0"/>
                        <a:t>18%</a:t>
                      </a:r>
                    </a:p>
                  </a:txBody>
                  <a:tcPr/>
                </a:tc>
                <a:tc>
                  <a:txBody>
                    <a:bodyPr/>
                    <a:lstStyle/>
                    <a:p>
                      <a:pPr algn="ctr"/>
                      <a:r>
                        <a:rPr lang="en-US" sz="1600"/>
                        <a:t>7%</a:t>
                      </a:r>
                      <a:endParaRPr lang="en-US" sz="1600" dirty="0"/>
                    </a:p>
                  </a:txBody>
                  <a:tcPr/>
                </a:tc>
                <a:tc>
                  <a:txBody>
                    <a:bodyPr/>
                    <a:lstStyle/>
                    <a:p>
                      <a:pPr algn="ctr"/>
                      <a:r>
                        <a:rPr lang="en-US" sz="1600"/>
                        <a:t>10%</a:t>
                      </a:r>
                      <a:endParaRPr lang="en-US" sz="1600" dirty="0"/>
                    </a:p>
                  </a:txBody>
                  <a:tcPr/>
                </a:tc>
                <a:tc>
                  <a:txBody>
                    <a:bodyPr/>
                    <a:lstStyle/>
                    <a:p>
                      <a:pPr algn="ctr"/>
                      <a:r>
                        <a:rPr lang="en-US" sz="1600" dirty="0"/>
                        <a:t>8%</a:t>
                      </a:r>
                    </a:p>
                  </a:txBody>
                  <a:tcPr/>
                </a:tc>
                <a:tc>
                  <a:txBody>
                    <a:bodyPr/>
                    <a:lstStyle/>
                    <a:p>
                      <a:pPr algn="ctr"/>
                      <a:r>
                        <a:rPr lang="en-US" sz="1600"/>
                        <a:t>3%</a:t>
                      </a:r>
                      <a:endParaRPr lang="en-US" sz="1600" dirty="0"/>
                    </a:p>
                  </a:txBody>
                  <a:tcPr/>
                </a:tc>
                <a:tc>
                  <a:txBody>
                    <a:bodyPr/>
                    <a:lstStyle/>
                    <a:p>
                      <a:pPr algn="ctr"/>
                      <a:r>
                        <a:rPr lang="en-US" sz="1600"/>
                        <a:t>4%</a:t>
                      </a:r>
                      <a:endParaRPr lang="en-US" sz="1600" dirty="0"/>
                    </a:p>
                  </a:txBody>
                  <a:tcPr/>
                </a:tc>
                <a:tc>
                  <a:txBody>
                    <a:bodyPr/>
                    <a:lstStyle/>
                    <a:p>
                      <a:pPr algn="ctr"/>
                      <a:r>
                        <a:rPr lang="en-US" sz="1600" dirty="0"/>
                        <a:t>3%</a:t>
                      </a:r>
                    </a:p>
                  </a:txBody>
                  <a:tcPr/>
                </a:tc>
                <a:extLst>
                  <a:ext uri="{0D108BD9-81ED-4DB2-BD59-A6C34878D82A}">
                    <a16:rowId xmlns:a16="http://schemas.microsoft.com/office/drawing/2014/main" val="3505976860"/>
                  </a:ext>
                </a:extLst>
              </a:tr>
              <a:tr h="370840">
                <a:tc>
                  <a:txBody>
                    <a:bodyPr/>
                    <a:lstStyle/>
                    <a:p>
                      <a:pPr algn="r"/>
                      <a:r>
                        <a:rPr lang="en-US" sz="1600" dirty="0"/>
                        <a:t>Pedestrian Amenities</a:t>
                      </a:r>
                    </a:p>
                  </a:txBody>
                  <a:tcPr/>
                </a:tc>
                <a:tc>
                  <a:txBody>
                    <a:bodyPr/>
                    <a:lstStyle/>
                    <a:p>
                      <a:pPr algn="ctr"/>
                      <a:r>
                        <a:rPr lang="en-US" sz="1600" b="1" dirty="0"/>
                        <a:t>10%</a:t>
                      </a:r>
                    </a:p>
                  </a:txBody>
                  <a:tcPr/>
                </a:tc>
                <a:tc>
                  <a:txBody>
                    <a:bodyPr/>
                    <a:lstStyle/>
                    <a:p>
                      <a:pPr algn="ctr"/>
                      <a:r>
                        <a:rPr lang="en-US" sz="1600" dirty="0"/>
                        <a:t>11%</a:t>
                      </a:r>
                    </a:p>
                  </a:txBody>
                  <a:tcPr/>
                </a:tc>
                <a:tc>
                  <a:txBody>
                    <a:bodyPr/>
                    <a:lstStyle/>
                    <a:p>
                      <a:pPr algn="ctr"/>
                      <a:r>
                        <a:rPr lang="en-US" sz="1600"/>
                        <a:t>4%</a:t>
                      </a:r>
                      <a:endParaRPr lang="en-US" sz="1600" dirty="0"/>
                    </a:p>
                  </a:txBody>
                  <a:tcPr/>
                </a:tc>
                <a:tc>
                  <a:txBody>
                    <a:bodyPr/>
                    <a:lstStyle/>
                    <a:p>
                      <a:pPr algn="ctr"/>
                      <a:r>
                        <a:rPr lang="en-US" sz="1600"/>
                        <a:t>8%</a:t>
                      </a:r>
                      <a:endParaRPr lang="en-US" sz="1600" dirty="0"/>
                    </a:p>
                  </a:txBody>
                  <a:tcPr/>
                </a:tc>
                <a:tc>
                  <a:txBody>
                    <a:bodyPr/>
                    <a:lstStyle/>
                    <a:p>
                      <a:pPr algn="ctr"/>
                      <a:r>
                        <a:rPr lang="en-US" sz="1600" dirty="0"/>
                        <a:t>4%</a:t>
                      </a:r>
                    </a:p>
                  </a:txBody>
                  <a:tcPr/>
                </a:tc>
                <a:tc>
                  <a:txBody>
                    <a:bodyPr/>
                    <a:lstStyle/>
                    <a:p>
                      <a:pPr algn="ctr"/>
                      <a:r>
                        <a:rPr lang="en-US" sz="1600"/>
                        <a:t>2%</a:t>
                      </a:r>
                      <a:endParaRPr lang="en-US" sz="1600" dirty="0"/>
                    </a:p>
                  </a:txBody>
                  <a:tcPr/>
                </a:tc>
                <a:tc>
                  <a:txBody>
                    <a:bodyPr/>
                    <a:lstStyle/>
                    <a:p>
                      <a:pPr algn="ctr"/>
                      <a:r>
                        <a:rPr lang="en-US" sz="1600"/>
                        <a:t>3%</a:t>
                      </a:r>
                      <a:endParaRPr lang="en-US" sz="1600" dirty="0"/>
                    </a:p>
                  </a:txBody>
                  <a:tcPr/>
                </a:tc>
                <a:tc>
                  <a:txBody>
                    <a:bodyPr/>
                    <a:lstStyle/>
                    <a:p>
                      <a:pPr algn="ctr"/>
                      <a:r>
                        <a:rPr lang="en-US" sz="1600" dirty="0"/>
                        <a:t>1%</a:t>
                      </a:r>
                    </a:p>
                  </a:txBody>
                  <a:tcPr/>
                </a:tc>
                <a:extLst>
                  <a:ext uri="{0D108BD9-81ED-4DB2-BD59-A6C34878D82A}">
                    <a16:rowId xmlns:a16="http://schemas.microsoft.com/office/drawing/2014/main" val="127764793"/>
                  </a:ext>
                </a:extLst>
              </a:tr>
              <a:tr h="370840">
                <a:tc>
                  <a:txBody>
                    <a:bodyPr/>
                    <a:lstStyle/>
                    <a:p>
                      <a:pPr algn="r"/>
                      <a:r>
                        <a:rPr lang="en-US" sz="1600" dirty="0"/>
                        <a:t>Bike amenities</a:t>
                      </a:r>
                    </a:p>
                  </a:txBody>
                  <a:tcPr/>
                </a:tc>
                <a:tc>
                  <a:txBody>
                    <a:bodyPr/>
                    <a:lstStyle/>
                    <a:p>
                      <a:pPr algn="ctr"/>
                      <a:r>
                        <a:rPr lang="en-US" sz="1600" b="1" dirty="0"/>
                        <a:t>5%</a:t>
                      </a:r>
                    </a:p>
                  </a:txBody>
                  <a:tcPr/>
                </a:tc>
                <a:tc>
                  <a:txBody>
                    <a:bodyPr/>
                    <a:lstStyle/>
                    <a:p>
                      <a:pPr algn="ctr"/>
                      <a:r>
                        <a:rPr lang="en-US" sz="1600" dirty="0"/>
                        <a:t>3%</a:t>
                      </a:r>
                    </a:p>
                  </a:txBody>
                  <a:tcPr/>
                </a:tc>
                <a:tc>
                  <a:txBody>
                    <a:bodyPr/>
                    <a:lstStyle/>
                    <a:p>
                      <a:pPr algn="ctr"/>
                      <a:r>
                        <a:rPr lang="en-US" sz="1600"/>
                        <a:t>3%</a:t>
                      </a:r>
                      <a:endParaRPr lang="en-US" sz="1600" dirty="0"/>
                    </a:p>
                  </a:txBody>
                  <a:tcPr/>
                </a:tc>
                <a:tc>
                  <a:txBody>
                    <a:bodyPr/>
                    <a:lstStyle/>
                    <a:p>
                      <a:pPr algn="ctr"/>
                      <a:r>
                        <a:rPr lang="en-US" sz="1600"/>
                        <a:t>3%</a:t>
                      </a:r>
                      <a:endParaRPr lang="en-US" sz="1600" dirty="0"/>
                    </a:p>
                  </a:txBody>
                  <a:tcPr/>
                </a:tc>
                <a:tc>
                  <a:txBody>
                    <a:bodyPr/>
                    <a:lstStyle/>
                    <a:p>
                      <a:pPr algn="ctr"/>
                      <a:r>
                        <a:rPr lang="en-US" sz="1600" dirty="0"/>
                        <a:t>2%</a:t>
                      </a:r>
                    </a:p>
                  </a:txBody>
                  <a:tcPr/>
                </a:tc>
                <a:tc>
                  <a:txBody>
                    <a:bodyPr/>
                    <a:lstStyle/>
                    <a:p>
                      <a:pPr algn="ctr"/>
                      <a:r>
                        <a:rPr lang="en-US" sz="1600"/>
                        <a:t>1%</a:t>
                      </a:r>
                      <a:endParaRPr lang="en-US" sz="1600" dirty="0"/>
                    </a:p>
                  </a:txBody>
                  <a:tcPr/>
                </a:tc>
                <a:tc>
                  <a:txBody>
                    <a:bodyPr/>
                    <a:lstStyle/>
                    <a:p>
                      <a:pPr algn="ctr"/>
                      <a:r>
                        <a:rPr lang="en-US" sz="1600" dirty="0"/>
                        <a:t>1%</a:t>
                      </a:r>
                    </a:p>
                  </a:txBody>
                  <a:tcPr/>
                </a:tc>
                <a:tc>
                  <a:txBody>
                    <a:bodyPr/>
                    <a:lstStyle/>
                    <a:p>
                      <a:pPr algn="ctr"/>
                      <a:r>
                        <a:rPr lang="en-US" sz="1600" dirty="0"/>
                        <a:t>1%</a:t>
                      </a:r>
                    </a:p>
                  </a:txBody>
                  <a:tcPr/>
                </a:tc>
                <a:extLst>
                  <a:ext uri="{0D108BD9-81ED-4DB2-BD59-A6C34878D82A}">
                    <a16:rowId xmlns:a16="http://schemas.microsoft.com/office/drawing/2014/main" val="1485590791"/>
                  </a:ext>
                </a:extLst>
              </a:tr>
              <a:tr h="370840">
                <a:tc>
                  <a:txBody>
                    <a:bodyPr/>
                    <a:lstStyle/>
                    <a:p>
                      <a:pPr algn="r"/>
                      <a:r>
                        <a:rPr lang="en-US" sz="1600" dirty="0"/>
                        <a:t>Streetscape improvements</a:t>
                      </a:r>
                    </a:p>
                  </a:txBody>
                  <a:tcPr/>
                </a:tc>
                <a:tc>
                  <a:txBody>
                    <a:bodyPr/>
                    <a:lstStyle/>
                    <a:p>
                      <a:pPr algn="ctr"/>
                      <a:r>
                        <a:rPr lang="en-US" sz="1600" b="1" dirty="0"/>
                        <a:t>6%</a:t>
                      </a:r>
                    </a:p>
                  </a:txBody>
                  <a:tcPr/>
                </a:tc>
                <a:tc>
                  <a:txBody>
                    <a:bodyPr/>
                    <a:lstStyle/>
                    <a:p>
                      <a:pPr algn="ctr"/>
                      <a:r>
                        <a:rPr lang="en-US" sz="1600" dirty="0"/>
                        <a:t>10%</a:t>
                      </a:r>
                    </a:p>
                  </a:txBody>
                  <a:tcPr/>
                </a:tc>
                <a:tc>
                  <a:txBody>
                    <a:bodyPr/>
                    <a:lstStyle/>
                    <a:p>
                      <a:pPr algn="ctr"/>
                      <a:r>
                        <a:rPr lang="en-US" sz="1600" dirty="0"/>
                        <a:t>2%</a:t>
                      </a:r>
                    </a:p>
                  </a:txBody>
                  <a:tcPr/>
                </a:tc>
                <a:tc>
                  <a:txBody>
                    <a:bodyPr/>
                    <a:lstStyle/>
                    <a:p>
                      <a:pPr algn="ctr"/>
                      <a:r>
                        <a:rPr lang="en-US" sz="1600" dirty="0"/>
                        <a:t>6%</a:t>
                      </a:r>
                    </a:p>
                  </a:txBody>
                  <a:tcPr/>
                </a:tc>
                <a:tc>
                  <a:txBody>
                    <a:bodyPr/>
                    <a:lstStyle/>
                    <a:p>
                      <a:pPr algn="ctr"/>
                      <a:r>
                        <a:rPr lang="en-US" sz="1600" dirty="0"/>
                        <a:t>2%</a:t>
                      </a:r>
                    </a:p>
                  </a:txBody>
                  <a:tcPr/>
                </a:tc>
                <a:tc>
                  <a:txBody>
                    <a:bodyPr/>
                    <a:lstStyle/>
                    <a:p>
                      <a:pPr algn="ctr"/>
                      <a:r>
                        <a:rPr lang="en-US" sz="1600" dirty="0"/>
                        <a:t>2%</a:t>
                      </a:r>
                    </a:p>
                  </a:txBody>
                  <a:tcPr/>
                </a:tc>
                <a:tc>
                  <a:txBody>
                    <a:bodyPr/>
                    <a:lstStyle/>
                    <a:p>
                      <a:pPr algn="ctr"/>
                      <a:r>
                        <a:rPr lang="en-US" sz="1600" dirty="0"/>
                        <a:t>1%</a:t>
                      </a:r>
                    </a:p>
                  </a:txBody>
                  <a:tcPr/>
                </a:tc>
                <a:tc>
                  <a:txBody>
                    <a:bodyPr/>
                    <a:lstStyle/>
                    <a:p>
                      <a:pPr algn="ctr"/>
                      <a:r>
                        <a:rPr lang="en-US" sz="1600" dirty="0"/>
                        <a:t>&lt;1%</a:t>
                      </a:r>
                    </a:p>
                  </a:txBody>
                  <a:tcPr/>
                </a:tc>
                <a:extLst>
                  <a:ext uri="{0D108BD9-81ED-4DB2-BD59-A6C34878D82A}">
                    <a16:rowId xmlns:a16="http://schemas.microsoft.com/office/drawing/2014/main" val="1967112046"/>
                  </a:ext>
                </a:extLst>
              </a:tr>
            </a:tbl>
          </a:graphicData>
        </a:graphic>
      </p:graphicFrame>
      <p:sp>
        <p:nvSpPr>
          <p:cNvPr id="8" name="Rectangle 7">
            <a:extLst>
              <a:ext uri="{FF2B5EF4-FFF2-40B4-BE49-F238E27FC236}">
                <a16:creationId xmlns:a16="http://schemas.microsoft.com/office/drawing/2014/main" id="{7528F8D0-D2B2-CFAD-F2D2-CCC875B5D186}"/>
              </a:ext>
            </a:extLst>
          </p:cNvPr>
          <p:cNvSpPr/>
          <p:nvPr/>
        </p:nvSpPr>
        <p:spPr bwMode="auto">
          <a:xfrm>
            <a:off x="304798" y="2456121"/>
            <a:ext cx="3129518" cy="1509823"/>
          </a:xfrm>
          <a:prstGeom prst="rect">
            <a:avLst/>
          </a:prstGeom>
          <a:noFill/>
          <a:ln w="31750" cap="flat" cmpd="sng" algn="ctr">
            <a:solidFill>
              <a:srgbClr val="91D0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Tree>
    <p:extLst>
      <p:ext uri="{BB962C8B-B14F-4D97-AF65-F5344CB8AC3E}">
        <p14:creationId xmlns:p14="http://schemas.microsoft.com/office/powerpoint/2010/main" val="125944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EDAB3-7C04-59B5-79DF-27699AE89E72}"/>
              </a:ext>
            </a:extLst>
          </p:cNvPr>
          <p:cNvSpPr>
            <a:spLocks noGrp="1"/>
          </p:cNvSpPr>
          <p:nvPr>
            <p:ph sz="quarter" idx="15"/>
          </p:nvPr>
        </p:nvSpPr>
        <p:spPr>
          <a:xfrm>
            <a:off x="0" y="4150802"/>
            <a:ext cx="6096000" cy="1458861"/>
          </a:xfrm>
        </p:spPr>
        <p:txBody>
          <a:bodyPr/>
          <a:lstStyle/>
          <a:p>
            <a:r>
              <a:rPr lang="en-US" dirty="0"/>
              <a:t>Examining the relationship between zoning and adult walking and inactivity</a:t>
            </a:r>
          </a:p>
        </p:txBody>
      </p:sp>
    </p:spTree>
    <p:extLst>
      <p:ext uri="{BB962C8B-B14F-4D97-AF65-F5344CB8AC3E}">
        <p14:creationId xmlns:p14="http://schemas.microsoft.com/office/powerpoint/2010/main" val="258517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9C84C-0069-474C-8A3F-C51BF7141361}"/>
              </a:ext>
            </a:extLst>
          </p:cNvPr>
          <p:cNvSpPr>
            <a:spLocks noGrp="1"/>
          </p:cNvSpPr>
          <p:nvPr>
            <p:ph type="title"/>
          </p:nvPr>
        </p:nvSpPr>
        <p:spPr/>
        <p:txBody>
          <a:bodyPr>
            <a:normAutofit fontScale="90000"/>
          </a:bodyPr>
          <a:lstStyle/>
          <a:p>
            <a:r>
              <a:rPr lang="en-US" dirty="0"/>
              <a:t>Zoning is associated with adult walking </a:t>
            </a:r>
            <a:br>
              <a:rPr lang="en-US" dirty="0"/>
            </a:br>
            <a:r>
              <a:rPr lang="en-US" dirty="0"/>
              <a:t>(Adjusted prevalence using BRFSS 2011 data)</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176867780"/>
              </p:ext>
            </p:extLst>
          </p:nvPr>
        </p:nvGraphicFramePr>
        <p:xfrm>
          <a:off x="571498" y="1352146"/>
          <a:ext cx="11048999" cy="4881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24254" y="6164608"/>
            <a:ext cx="3343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N=153,065 adults age 18-64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p&lt;.05 **p&lt;.01  ***p&lt;.001. </a:t>
            </a:r>
          </a:p>
        </p:txBody>
      </p:sp>
      <p:sp>
        <p:nvSpPr>
          <p:cNvPr id="6" name="TextBox 5">
            <a:extLst>
              <a:ext uri="{FF2B5EF4-FFF2-40B4-BE49-F238E27FC236}">
                <a16:creationId xmlns:a16="http://schemas.microsoft.com/office/drawing/2014/main" id="{DAD485E4-60CE-477B-8398-C58398F16E37}"/>
              </a:ext>
            </a:extLst>
          </p:cNvPr>
          <p:cNvSpPr txBox="1"/>
          <p:nvPr/>
        </p:nvSpPr>
        <p:spPr>
          <a:xfrm>
            <a:off x="5395610" y="6233859"/>
            <a:ext cx="44157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Calibri" panose="020F0502020204030204"/>
                <a:ea typeface="+mn-ea"/>
                <a:cs typeface="+mn-cs"/>
              </a:rPr>
              <a:t>Source: Chriqui et al., </a:t>
            </a:r>
            <a:r>
              <a:rPr kumimoji="0" lang="en-US" sz="1200" b="0" i="1" u="none" strike="noStrike" kern="1200" cap="none" spc="0" normalizeH="0" baseline="0" noProof="0" dirty="0" err="1">
                <a:ln>
                  <a:noFill/>
                </a:ln>
                <a:solidFill>
                  <a:srgbClr val="575757"/>
                </a:solidFill>
                <a:effectLst/>
                <a:uLnTx/>
                <a:uFillTx/>
                <a:latin typeface="Calibri" panose="020F0502020204030204"/>
                <a:ea typeface="+mn-ea"/>
                <a:cs typeface="+mn-cs"/>
              </a:rPr>
              <a:t>Env</a:t>
            </a:r>
            <a:r>
              <a:rPr kumimoji="0" lang="en-US" sz="1200" b="0" i="1" u="none" strike="noStrike" kern="1200" cap="none" spc="0" normalizeH="0" baseline="0" noProof="0" dirty="0">
                <a:ln>
                  <a:noFill/>
                </a:ln>
                <a:solidFill>
                  <a:srgbClr val="575757"/>
                </a:solidFill>
                <a:effectLst/>
                <a:uLnTx/>
                <a:uFillTx/>
                <a:latin typeface="Calibri" panose="020F0502020204030204"/>
                <a:ea typeface="+mn-ea"/>
                <a:cs typeface="+mn-cs"/>
              </a:rPr>
              <a:t> &amp; </a:t>
            </a:r>
            <a:r>
              <a:rPr kumimoji="0" lang="en-US" sz="1200" b="0" i="1" u="none" strike="noStrike" kern="1200" cap="none" spc="0" normalizeH="0" baseline="0" noProof="0" dirty="0" err="1">
                <a:ln>
                  <a:noFill/>
                </a:ln>
                <a:solidFill>
                  <a:srgbClr val="575757"/>
                </a:solidFill>
                <a:effectLst/>
                <a:uLnTx/>
                <a:uFillTx/>
                <a:latin typeface="Calibri" panose="020F0502020204030204"/>
                <a:ea typeface="+mn-ea"/>
                <a:cs typeface="+mn-cs"/>
              </a:rPr>
              <a:t>Beh</a:t>
            </a:r>
            <a:r>
              <a:rPr kumimoji="0" lang="en-US" sz="1200" b="0" i="1" u="none" strike="noStrike" kern="1200" cap="none" spc="0" normalizeH="0" baseline="0" noProof="0" dirty="0">
                <a:ln>
                  <a:noFill/>
                </a:ln>
                <a:solidFill>
                  <a:srgbClr val="575757"/>
                </a:solidFill>
                <a:effectLst/>
                <a:uLnTx/>
                <a:uFillTx/>
                <a:latin typeface="Calibri" panose="020F0502020204030204"/>
                <a:ea typeface="+mn-ea"/>
                <a:cs typeface="+mn-cs"/>
              </a:rPr>
              <a:t>. 2016; </a:t>
            </a:r>
            <a:r>
              <a:rPr kumimoji="0" lang="en-US" sz="1200" b="0" i="0" u="none" strike="noStrike" kern="1200" cap="none" spc="0" normalizeH="0" baseline="0" noProof="0" dirty="0">
                <a:ln>
                  <a:noFill/>
                </a:ln>
                <a:solidFill>
                  <a:srgbClr val="575757"/>
                </a:solidFill>
                <a:effectLst/>
                <a:uLnTx/>
                <a:uFillTx/>
                <a:latin typeface="Calibri" panose="020F0502020204030204"/>
                <a:ea typeface="+mn-ea"/>
                <a:cs typeface="+mn-cs"/>
              </a:rPr>
              <a:t>Chriqui et al, </a:t>
            </a:r>
            <a:r>
              <a:rPr kumimoji="0" lang="en-US" sz="1200" b="0" i="1" u="none" strike="noStrike" kern="1200" cap="none" spc="0" normalizeH="0" baseline="0" noProof="0" dirty="0" err="1">
                <a:ln>
                  <a:noFill/>
                </a:ln>
                <a:solidFill>
                  <a:srgbClr val="575757"/>
                </a:solidFill>
                <a:effectLst/>
                <a:uLnTx/>
                <a:uFillTx/>
                <a:latin typeface="Calibri" panose="020F0502020204030204"/>
                <a:ea typeface="+mn-ea"/>
                <a:cs typeface="+mn-cs"/>
              </a:rPr>
              <a:t>Prev</a:t>
            </a:r>
            <a:r>
              <a:rPr kumimoji="0" lang="en-US" sz="1200" b="0" i="1" u="none" strike="noStrike" kern="1200" cap="none" spc="0" normalizeH="0" baseline="0" noProof="0" dirty="0">
                <a:ln>
                  <a:noFill/>
                </a:ln>
                <a:solidFill>
                  <a:srgbClr val="575757"/>
                </a:solidFill>
                <a:effectLst/>
                <a:uLnTx/>
                <a:uFillTx/>
                <a:latin typeface="Calibri" panose="020F0502020204030204"/>
                <a:ea typeface="+mn-ea"/>
                <a:cs typeface="+mn-cs"/>
              </a:rPr>
              <a:t> Med</a:t>
            </a:r>
            <a:r>
              <a:rPr kumimoji="0" lang="en-US" sz="1200" b="0" i="0" u="none" strike="noStrike" kern="1200" cap="none" spc="0" normalizeH="0" baseline="0" noProof="0" dirty="0">
                <a:ln>
                  <a:noFill/>
                </a:ln>
                <a:solidFill>
                  <a:srgbClr val="575757"/>
                </a:solidFill>
                <a:effectLst/>
                <a:uLnTx/>
                <a:uFillTx/>
                <a:latin typeface="Calibri" panose="020F0502020204030204"/>
                <a:ea typeface="+mn-ea"/>
                <a:cs typeface="+mn-cs"/>
              </a:rPr>
              <a:t> 2017</a:t>
            </a:r>
          </a:p>
        </p:txBody>
      </p:sp>
    </p:spTree>
    <p:extLst>
      <p:ext uri="{BB962C8B-B14F-4D97-AF65-F5344CB8AC3E}">
        <p14:creationId xmlns:p14="http://schemas.microsoft.com/office/powerpoint/2010/main" val="13511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6A3B4-44A1-4AC6-AB0A-6F7BD6718C71}"/>
              </a:ext>
            </a:extLst>
          </p:cNvPr>
          <p:cNvSpPr>
            <a:spLocks noGrp="1"/>
          </p:cNvSpPr>
          <p:nvPr>
            <p:ph type="title"/>
          </p:nvPr>
        </p:nvSpPr>
        <p:spPr/>
        <p:txBody>
          <a:bodyPr>
            <a:normAutofit fontScale="90000"/>
          </a:bodyPr>
          <a:lstStyle/>
          <a:p>
            <a:r>
              <a:rPr lang="en-US" dirty="0"/>
              <a:t>Zoning is associated with </a:t>
            </a:r>
            <a:r>
              <a:rPr lang="en-US" b="1" dirty="0"/>
              <a:t>older</a:t>
            </a:r>
            <a:r>
              <a:rPr lang="en-US" dirty="0"/>
              <a:t> adult (&gt;=65) </a:t>
            </a:r>
            <a:r>
              <a:rPr lang="en-US" b="1" dirty="0"/>
              <a:t>walking </a:t>
            </a:r>
            <a:br>
              <a:rPr lang="en-US" dirty="0"/>
            </a:br>
            <a:r>
              <a:rPr lang="en-US" dirty="0"/>
              <a:t>(Adjusted prevalence using BRFSS 2011 data)</a:t>
            </a:r>
          </a:p>
        </p:txBody>
      </p:sp>
      <p:graphicFrame>
        <p:nvGraphicFramePr>
          <p:cNvPr id="8" name="Content Placeholder 5"/>
          <p:cNvGraphicFramePr>
            <a:graphicFrameLocks noGrp="1"/>
          </p:cNvGraphicFramePr>
          <p:nvPr>
            <p:ph idx="1"/>
          </p:nvPr>
        </p:nvGraphicFramePr>
        <p:xfrm>
          <a:off x="571498" y="1429966"/>
          <a:ext cx="10244547" cy="46790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88277" y="6245456"/>
            <a:ext cx="29594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N=60,397 adults age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*p&lt;.05  **p&lt;.01  ***p&lt;.001. </a:t>
            </a:r>
          </a:p>
        </p:txBody>
      </p:sp>
      <p:sp>
        <p:nvSpPr>
          <p:cNvPr id="6" name="Oval 5">
            <a:extLst>
              <a:ext uri="{FF2B5EF4-FFF2-40B4-BE49-F238E27FC236}">
                <a16:creationId xmlns:a16="http://schemas.microsoft.com/office/drawing/2014/main" id="{2F69D408-F34A-4C33-9981-C05FB3F379E6}"/>
              </a:ext>
            </a:extLst>
          </p:cNvPr>
          <p:cNvSpPr/>
          <p:nvPr/>
        </p:nvSpPr>
        <p:spPr>
          <a:xfrm>
            <a:off x="411481" y="1698031"/>
            <a:ext cx="5127914" cy="25669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F50189-0F6E-4712-860F-5C3DC56F2CDC}"/>
              </a:ext>
            </a:extLst>
          </p:cNvPr>
          <p:cNvSpPr txBox="1"/>
          <p:nvPr/>
        </p:nvSpPr>
        <p:spPr>
          <a:xfrm>
            <a:off x="6275963" y="6284069"/>
            <a:ext cx="2746649"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75757"/>
                </a:solidFill>
                <a:effectLst/>
                <a:uLnTx/>
                <a:uFillTx/>
                <a:latin typeface="Calibri" panose="020F0502020204030204"/>
                <a:ea typeface="+mn-ea"/>
                <a:cs typeface="+mn-cs"/>
              </a:rPr>
              <a:t>Source: Chriqui et al in development</a:t>
            </a:r>
          </a:p>
        </p:txBody>
      </p:sp>
    </p:spTree>
    <p:extLst>
      <p:ext uri="{BB962C8B-B14F-4D97-AF65-F5344CB8AC3E}">
        <p14:creationId xmlns:p14="http://schemas.microsoft.com/office/powerpoint/2010/main" val="22159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Adjusted Prevalence of Adult </a:t>
            </a:r>
            <a:r>
              <a:rPr lang="en-US" b="1" u="sng" dirty="0"/>
              <a:t>Inactivity</a:t>
            </a:r>
            <a:r>
              <a:rPr lang="en-US" dirty="0"/>
              <a:t> is Lower in Jurisdictions with More Activity-Friendly Zoning Provisions (BRFSS 2012 data)</a:t>
            </a:r>
          </a:p>
        </p:txBody>
      </p:sp>
      <p:graphicFrame>
        <p:nvGraphicFramePr>
          <p:cNvPr id="8" name="Content Placeholder 5"/>
          <p:cNvGraphicFramePr>
            <a:graphicFrameLocks noGrp="1"/>
          </p:cNvGraphicFramePr>
          <p:nvPr>
            <p:ph idx="1"/>
          </p:nvPr>
        </p:nvGraphicFramePr>
        <p:xfrm>
          <a:off x="571499" y="1876647"/>
          <a:ext cx="9950632" cy="4492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24254" y="6232702"/>
            <a:ext cx="3343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N=147,517 adults age 18-64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**p&lt;.01  ***p&lt;.001. </a:t>
            </a:r>
          </a:p>
        </p:txBody>
      </p:sp>
      <p:sp>
        <p:nvSpPr>
          <p:cNvPr id="5" name="TextBox 4">
            <a:extLst>
              <a:ext uri="{FF2B5EF4-FFF2-40B4-BE49-F238E27FC236}">
                <a16:creationId xmlns:a16="http://schemas.microsoft.com/office/drawing/2014/main" id="{A6C051D9-5B0C-4FCD-8F03-FCD5A2D1681F}"/>
              </a:ext>
            </a:extLst>
          </p:cNvPr>
          <p:cNvSpPr txBox="1"/>
          <p:nvPr/>
        </p:nvSpPr>
        <p:spPr>
          <a:xfrm>
            <a:off x="5395608" y="6301952"/>
            <a:ext cx="2759282"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75757"/>
                </a:solidFill>
                <a:effectLst/>
                <a:uLnTx/>
                <a:uFillTx/>
                <a:latin typeface="Calibri" panose="020F0502020204030204"/>
                <a:ea typeface="+mn-ea"/>
                <a:cs typeface="+mn-cs"/>
              </a:rPr>
              <a:t>Source: Leider et al., </a:t>
            </a:r>
            <a:r>
              <a:rPr kumimoji="0" lang="en-US" sz="1350" b="0" i="1" u="none" strike="noStrike" kern="1200" cap="none" spc="0" normalizeH="0" baseline="0" noProof="0" dirty="0" err="1">
                <a:ln>
                  <a:noFill/>
                </a:ln>
                <a:solidFill>
                  <a:srgbClr val="575757"/>
                </a:solidFill>
                <a:effectLst/>
                <a:uLnTx/>
                <a:uFillTx/>
                <a:latin typeface="Calibri" panose="020F0502020204030204"/>
                <a:ea typeface="+mn-ea"/>
                <a:cs typeface="+mn-cs"/>
              </a:rPr>
              <a:t>Prev</a:t>
            </a:r>
            <a:r>
              <a:rPr kumimoji="0" lang="en-US" sz="1350" b="0" i="1" u="none" strike="noStrike" kern="1200" cap="none" spc="0" normalizeH="0" baseline="0" noProof="0" dirty="0">
                <a:ln>
                  <a:noFill/>
                </a:ln>
                <a:solidFill>
                  <a:srgbClr val="575757"/>
                </a:solidFill>
                <a:effectLst/>
                <a:uLnTx/>
                <a:uFillTx/>
                <a:latin typeface="Calibri" panose="020F0502020204030204"/>
                <a:ea typeface="+mn-ea"/>
                <a:cs typeface="+mn-cs"/>
              </a:rPr>
              <a:t> Med</a:t>
            </a:r>
            <a:r>
              <a:rPr kumimoji="0" lang="en-US" sz="1350" b="0" i="0" u="none" strike="noStrike" kern="1200" cap="none" spc="0" normalizeH="0" baseline="0" noProof="0" dirty="0">
                <a:ln>
                  <a:noFill/>
                </a:ln>
                <a:solidFill>
                  <a:srgbClr val="575757"/>
                </a:solidFill>
                <a:effectLst/>
                <a:uLnTx/>
                <a:uFillTx/>
                <a:latin typeface="Calibri" panose="020F0502020204030204"/>
                <a:ea typeface="+mn-ea"/>
                <a:cs typeface="+mn-cs"/>
              </a:rPr>
              <a:t>, 2017</a:t>
            </a:r>
          </a:p>
        </p:txBody>
      </p:sp>
    </p:spTree>
    <p:extLst>
      <p:ext uri="{BB962C8B-B14F-4D97-AF65-F5344CB8AC3E}">
        <p14:creationId xmlns:p14="http://schemas.microsoft.com/office/powerpoint/2010/main" val="35265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Adjusted Prevalence of </a:t>
            </a:r>
            <a:r>
              <a:rPr lang="en-US" sz="2800" b="1" dirty="0"/>
              <a:t>Older </a:t>
            </a:r>
            <a:r>
              <a:rPr lang="en-US" sz="2800" dirty="0"/>
              <a:t>Adult (&gt;=65) </a:t>
            </a:r>
            <a:r>
              <a:rPr lang="en-US" sz="2800" b="1" u="sng" dirty="0"/>
              <a:t>Inactivity</a:t>
            </a:r>
            <a:r>
              <a:rPr lang="en-US" sz="2800" dirty="0"/>
              <a:t> is Lower in Jurisdictions with More Activity-Friendly Zoning Provisions BRFSS 2012 data)</a:t>
            </a:r>
          </a:p>
        </p:txBody>
      </p:sp>
      <p:graphicFrame>
        <p:nvGraphicFramePr>
          <p:cNvPr id="8" name="Content Placeholder 5"/>
          <p:cNvGraphicFramePr>
            <a:graphicFrameLocks noGrp="1"/>
          </p:cNvGraphicFramePr>
          <p:nvPr>
            <p:ph idx="1"/>
          </p:nvPr>
        </p:nvGraphicFramePr>
        <p:xfrm>
          <a:off x="571498" y="1322962"/>
          <a:ext cx="10721341" cy="4849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988277" y="5447787"/>
            <a:ext cx="29594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N=60,328 adults age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*p&lt;.05  **p&lt;.01  ***p&lt;.001. </a:t>
            </a:r>
          </a:p>
        </p:txBody>
      </p:sp>
      <p:sp>
        <p:nvSpPr>
          <p:cNvPr id="5" name="TextBox 4">
            <a:extLst>
              <a:ext uri="{FF2B5EF4-FFF2-40B4-BE49-F238E27FC236}">
                <a16:creationId xmlns:a16="http://schemas.microsoft.com/office/drawing/2014/main" id="{3D161AAA-27D3-451C-AEED-39CF601D6173}"/>
              </a:ext>
            </a:extLst>
          </p:cNvPr>
          <p:cNvSpPr txBox="1"/>
          <p:nvPr/>
        </p:nvSpPr>
        <p:spPr>
          <a:xfrm>
            <a:off x="6474772" y="6113813"/>
            <a:ext cx="2746649"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75757"/>
                </a:solidFill>
                <a:effectLst/>
                <a:uLnTx/>
                <a:uFillTx/>
                <a:latin typeface="Calibri" panose="020F0502020204030204"/>
                <a:ea typeface="+mn-ea"/>
                <a:cs typeface="+mn-cs"/>
              </a:rPr>
              <a:t>Source: Chriqui et al in development</a:t>
            </a:r>
          </a:p>
        </p:txBody>
      </p:sp>
    </p:spTree>
    <p:extLst>
      <p:ext uri="{BB962C8B-B14F-4D97-AF65-F5344CB8AC3E}">
        <p14:creationId xmlns:p14="http://schemas.microsoft.com/office/powerpoint/2010/main" val="10538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E911-DAD3-4D7E-9927-35C03FAC8EBA}"/>
              </a:ext>
            </a:extLst>
          </p:cNvPr>
          <p:cNvSpPr>
            <a:spLocks noGrp="1"/>
          </p:cNvSpPr>
          <p:nvPr>
            <p:ph type="title"/>
          </p:nvPr>
        </p:nvSpPr>
        <p:spPr/>
        <p:txBody>
          <a:bodyPr>
            <a:normAutofit fontScale="90000"/>
          </a:bodyPr>
          <a:lstStyle/>
          <a:p>
            <a:r>
              <a:rPr lang="en-US" dirty="0"/>
              <a:t>Relationship between zoning and adult active travel to work</a:t>
            </a:r>
          </a:p>
        </p:txBody>
      </p:sp>
    </p:spTree>
    <p:extLst>
      <p:ext uri="{BB962C8B-B14F-4D97-AF65-F5344CB8AC3E}">
        <p14:creationId xmlns:p14="http://schemas.microsoft.com/office/powerpoint/2010/main" val="899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Association between Zoning and Adult Walking to Work</a:t>
            </a:r>
          </a:p>
        </p:txBody>
      </p:sp>
      <p:graphicFrame>
        <p:nvGraphicFramePr>
          <p:cNvPr id="5" name="Content Placeholder 4"/>
          <p:cNvGraphicFramePr>
            <a:graphicFrameLocks noGrp="1"/>
          </p:cNvGraphicFramePr>
          <p:nvPr>
            <p:ph idx="1"/>
          </p:nvPr>
        </p:nvGraphicFramePr>
        <p:xfrm>
          <a:off x="2352676" y="1442134"/>
          <a:ext cx="7486653" cy="4787930"/>
        </p:xfrm>
        <a:graphic>
          <a:graphicData uri="http://schemas.openxmlformats.org/drawingml/2006/table">
            <a:tbl>
              <a:tblPr firstRow="1" bandRow="1">
                <a:tableStyleId>{21E4AEA4-8DFA-4A89-87EB-49C32662AFE0}</a:tableStyleId>
              </a:tblPr>
              <a:tblGrid>
                <a:gridCol w="1629977">
                  <a:extLst>
                    <a:ext uri="{9D8B030D-6E8A-4147-A177-3AD203B41FA5}">
                      <a16:colId xmlns:a16="http://schemas.microsoft.com/office/drawing/2014/main" val="20000"/>
                    </a:ext>
                  </a:extLst>
                </a:gridCol>
                <a:gridCol w="1464169">
                  <a:extLst>
                    <a:ext uri="{9D8B030D-6E8A-4147-A177-3AD203B41FA5}">
                      <a16:colId xmlns:a16="http://schemas.microsoft.com/office/drawing/2014/main" val="20001"/>
                    </a:ext>
                  </a:extLst>
                </a:gridCol>
                <a:gridCol w="1464169">
                  <a:extLst>
                    <a:ext uri="{9D8B030D-6E8A-4147-A177-3AD203B41FA5}">
                      <a16:colId xmlns:a16="http://schemas.microsoft.com/office/drawing/2014/main" val="20002"/>
                    </a:ext>
                  </a:extLst>
                </a:gridCol>
                <a:gridCol w="1464169">
                  <a:extLst>
                    <a:ext uri="{9D8B030D-6E8A-4147-A177-3AD203B41FA5}">
                      <a16:colId xmlns:a16="http://schemas.microsoft.com/office/drawing/2014/main" val="20003"/>
                    </a:ext>
                  </a:extLst>
                </a:gridCol>
                <a:gridCol w="1464169">
                  <a:extLst>
                    <a:ext uri="{9D8B030D-6E8A-4147-A177-3AD203B41FA5}">
                      <a16:colId xmlns:a16="http://schemas.microsoft.com/office/drawing/2014/main" val="20004"/>
                    </a:ext>
                  </a:extLst>
                </a:gridCol>
              </a:tblGrid>
              <a:tr h="491269">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dirty="0"/>
                        <a:t>Municipal-level 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46134">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491269">
                <a:tc>
                  <a:txBody>
                    <a:bodyPr/>
                    <a:lstStyle/>
                    <a:p>
                      <a:r>
                        <a:rPr lang="en-US" sz="1400" dirty="0"/>
                        <a:t>Code Reform Zoning</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-0.00,0.48</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0.26*</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0.04,0.48</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2"/>
                  </a:ext>
                </a:extLst>
              </a:tr>
              <a:tr h="346134">
                <a:tc>
                  <a:txBody>
                    <a:bodyPr/>
                    <a:lstStyle/>
                    <a:p>
                      <a:r>
                        <a:rPr lang="en-US" sz="1400" dirty="0"/>
                        <a:t>Sidewalks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0.17</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-0.07,0.40</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0.15</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-0.05,0.35</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46134">
                <a:tc>
                  <a:txBody>
                    <a:bodyPr/>
                    <a:lstStyle/>
                    <a:p>
                      <a:r>
                        <a:rPr lang="en-US" sz="1400" dirty="0"/>
                        <a:t>Crosswalks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0.12</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-0.10,0.35</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0.11</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-0.10,0.32</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491269">
                <a:tc>
                  <a:txBody>
                    <a:bodyPr/>
                    <a:lstStyle/>
                    <a:p>
                      <a:r>
                        <a:rPr lang="en-US" sz="1400"/>
                        <a:t>Bike-Ped </a:t>
                      </a:r>
                      <a:r>
                        <a:rPr lang="en-US" sz="1400" dirty="0"/>
                        <a:t>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0.12</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-0.08,0.33</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0.13</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-0.06,0.31</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46134">
                <a:tc>
                  <a:txBody>
                    <a:bodyPr/>
                    <a:lstStyle/>
                    <a:p>
                      <a:r>
                        <a:rPr lang="en-US" sz="1400" dirty="0"/>
                        <a:t>Street 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0.10</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-0.08,0.29</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0.10</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-0.07,0.27</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46134">
                <a:tc>
                  <a:txBody>
                    <a:bodyPr/>
                    <a:lstStyle/>
                    <a:p>
                      <a:r>
                        <a:rPr lang="en-US" sz="1400" dirty="0"/>
                        <a:t>Bike Lanes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-0.04,0.53</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0.23</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-0.03,0.49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7"/>
                  </a:ext>
                </a:extLst>
              </a:tr>
              <a:tr h="346134">
                <a:tc>
                  <a:txBody>
                    <a:bodyPr/>
                    <a:lstStyle/>
                    <a:p>
                      <a:r>
                        <a:rPr lang="en-US" sz="1400" dirty="0"/>
                        <a:t>Bike</a:t>
                      </a:r>
                      <a:r>
                        <a:rPr lang="en-US" sz="1400" baseline="0" dirty="0"/>
                        <a:t> Parking (street furniture)</a:t>
                      </a:r>
                      <a:endParaRPr lang="en-US" sz="1400" dirty="0"/>
                    </a:p>
                  </a:txBody>
                  <a:tcPr marL="41593" marR="41593">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0.38**</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0.14,0.62</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a:solidFill>
                            <a:schemeClr val="dk1"/>
                          </a:solidFill>
                          <a:effectLst/>
                        </a:rPr>
                        <a:t>0.37***</a:t>
                      </a:r>
                      <a:endParaRPr lang="en-US" sz="1800" kern="120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0.15,0.58</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8"/>
                  </a:ext>
                </a:extLst>
              </a:tr>
              <a:tr h="346134">
                <a:tc>
                  <a:txBody>
                    <a:bodyPr/>
                    <a:lstStyle/>
                    <a:p>
                      <a:r>
                        <a:rPr lang="en-US" sz="1400" dirty="0"/>
                        <a:t>Trails</a:t>
                      </a:r>
                    </a:p>
                  </a:txBody>
                  <a:tcPr marL="41593" marR="41593">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0.26*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0.05,0.47</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0.06,0.43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9"/>
                  </a:ext>
                </a:extLst>
              </a:tr>
              <a:tr h="346134">
                <a:tc>
                  <a:txBody>
                    <a:bodyPr/>
                    <a:lstStyle/>
                    <a:p>
                      <a:r>
                        <a:rPr lang="en-US" sz="1400" dirty="0"/>
                        <a:t>Pedestrian Plazas</a:t>
                      </a:r>
                    </a:p>
                  </a:txBody>
                  <a:tcPr marL="41593" marR="41593">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0.02,0.47</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0.23*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0.05,0.42</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10"/>
                  </a:ext>
                </a:extLst>
              </a:tr>
              <a:tr h="346134">
                <a:tc>
                  <a:txBody>
                    <a:bodyPr/>
                    <a:lstStyle/>
                    <a:p>
                      <a:r>
                        <a:rPr lang="en-US" sz="1400" dirty="0"/>
                        <a:t>Mixed Use</a:t>
                      </a:r>
                    </a:p>
                  </a:txBody>
                  <a:tcPr marL="41593" marR="41593">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a:solidFill>
                            <a:schemeClr val="dk1"/>
                          </a:solidFill>
                          <a:effectLst/>
                        </a:rPr>
                        <a:t>0.30**</a:t>
                      </a:r>
                      <a:endParaRPr lang="en-US" sz="1800" kern="120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0.10,0.50</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0.27**</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0.10,0.45</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2253574" y="6345069"/>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413460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72B63-29F8-6D46-4EAB-B29F94EF09A9}"/>
              </a:ext>
            </a:extLst>
          </p:cNvPr>
          <p:cNvSpPr>
            <a:spLocks noGrp="1"/>
          </p:cNvSpPr>
          <p:nvPr>
            <p:ph sz="quarter" idx="15"/>
          </p:nvPr>
        </p:nvSpPr>
        <p:spPr>
          <a:xfrm>
            <a:off x="0" y="4466319"/>
            <a:ext cx="6096000" cy="683264"/>
          </a:xfrm>
        </p:spPr>
        <p:txBody>
          <a:bodyPr/>
          <a:lstStyle/>
          <a:p>
            <a:r>
              <a:rPr lang="en-US" dirty="0"/>
              <a:t>Zoning, Land Use, and Public Health</a:t>
            </a:r>
          </a:p>
        </p:txBody>
      </p:sp>
    </p:spTree>
    <p:extLst>
      <p:ext uri="{BB962C8B-B14F-4D97-AF65-F5344CB8AC3E}">
        <p14:creationId xmlns:p14="http://schemas.microsoft.com/office/powerpoint/2010/main" val="1179377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Association between Zoning and Adult Walking OR Biking to Work</a:t>
            </a:r>
          </a:p>
        </p:txBody>
      </p:sp>
      <p:graphicFrame>
        <p:nvGraphicFramePr>
          <p:cNvPr id="5" name="Content Placeholder 4"/>
          <p:cNvGraphicFramePr>
            <a:graphicFrameLocks noGrp="1"/>
          </p:cNvGraphicFramePr>
          <p:nvPr>
            <p:ph idx="1"/>
          </p:nvPr>
        </p:nvGraphicFramePr>
        <p:xfrm>
          <a:off x="2352676" y="1493195"/>
          <a:ext cx="7486653" cy="4843290"/>
        </p:xfrm>
        <a:graphic>
          <a:graphicData uri="http://schemas.openxmlformats.org/drawingml/2006/table">
            <a:tbl>
              <a:tblPr firstRow="1" bandRow="1">
                <a:tableStyleId>{21E4AEA4-8DFA-4A89-87EB-49C32662AFE0}</a:tableStyleId>
              </a:tblPr>
              <a:tblGrid>
                <a:gridCol w="1629977">
                  <a:extLst>
                    <a:ext uri="{9D8B030D-6E8A-4147-A177-3AD203B41FA5}">
                      <a16:colId xmlns:a16="http://schemas.microsoft.com/office/drawing/2014/main" val="20000"/>
                    </a:ext>
                  </a:extLst>
                </a:gridCol>
                <a:gridCol w="1464169">
                  <a:extLst>
                    <a:ext uri="{9D8B030D-6E8A-4147-A177-3AD203B41FA5}">
                      <a16:colId xmlns:a16="http://schemas.microsoft.com/office/drawing/2014/main" val="20001"/>
                    </a:ext>
                  </a:extLst>
                </a:gridCol>
                <a:gridCol w="1464169">
                  <a:extLst>
                    <a:ext uri="{9D8B030D-6E8A-4147-A177-3AD203B41FA5}">
                      <a16:colId xmlns:a16="http://schemas.microsoft.com/office/drawing/2014/main" val="20002"/>
                    </a:ext>
                  </a:extLst>
                </a:gridCol>
                <a:gridCol w="1464169">
                  <a:extLst>
                    <a:ext uri="{9D8B030D-6E8A-4147-A177-3AD203B41FA5}">
                      <a16:colId xmlns:a16="http://schemas.microsoft.com/office/drawing/2014/main" val="20003"/>
                    </a:ext>
                  </a:extLst>
                </a:gridCol>
                <a:gridCol w="1464169">
                  <a:extLst>
                    <a:ext uri="{9D8B030D-6E8A-4147-A177-3AD203B41FA5}">
                      <a16:colId xmlns:a16="http://schemas.microsoft.com/office/drawing/2014/main" val="20004"/>
                    </a:ext>
                  </a:extLst>
                </a:gridCol>
              </a:tblGrid>
              <a:tr h="510657">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a:t>Municipal-level </a:t>
                      </a:r>
                      <a:r>
                        <a:rPr lang="en-US" sz="1400" dirty="0"/>
                        <a:t>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48207">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510657">
                <a:tc>
                  <a:txBody>
                    <a:bodyPr/>
                    <a:lstStyle/>
                    <a:p>
                      <a:r>
                        <a:rPr lang="en-US" sz="1400" dirty="0"/>
                        <a:t>Code Reform Zoning</a:t>
                      </a:r>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0.07,0.66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0.40**</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0.12,0.67</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2"/>
                  </a:ext>
                </a:extLst>
              </a:tr>
              <a:tr h="348207">
                <a:tc>
                  <a:txBody>
                    <a:bodyPr/>
                    <a:lstStyle/>
                    <a:p>
                      <a:r>
                        <a:rPr lang="en-US" sz="1400" dirty="0"/>
                        <a:t>Sidewalks</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-0.01,0.51</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0.24*</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0.02,0.46</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48207">
                <a:tc>
                  <a:txBody>
                    <a:bodyPr/>
                    <a:lstStyle/>
                    <a:p>
                      <a:r>
                        <a:rPr lang="en-US" sz="1400" dirty="0"/>
                        <a:t>Crosswalks</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0.19</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-0.09,0.47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0.18</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-0.08,0.44</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510657">
                <a:tc>
                  <a:txBody>
                    <a:bodyPr/>
                    <a:lstStyle/>
                    <a:p>
                      <a:r>
                        <a:rPr lang="en-US" sz="1400"/>
                        <a:t>Bike-Ped </a:t>
                      </a:r>
                      <a:r>
                        <a:rPr lang="en-US" sz="1400" dirty="0"/>
                        <a:t>Connectivity</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0.15</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-0.10,0.40</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0.16</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-0.07,0.39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48207">
                <a:tc>
                  <a:txBody>
                    <a:bodyPr/>
                    <a:lstStyle/>
                    <a:p>
                      <a:r>
                        <a:rPr lang="en-US" sz="1400" dirty="0"/>
                        <a:t>Street Connectivity</a:t>
                      </a:r>
                    </a:p>
                  </a:txBody>
                  <a:tcPr marL="41593" marR="41593"/>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0.18</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-0.04,0.41</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0.19</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-0.02,0.39</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48207">
                <a:tc>
                  <a:txBody>
                    <a:bodyPr/>
                    <a:lstStyle/>
                    <a:p>
                      <a:r>
                        <a:rPr lang="en-US" sz="1400" dirty="0"/>
                        <a:t>Bike Lanes</a:t>
                      </a:r>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0.40*</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0.05,0.75</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0.37*</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0.05,0.70</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7"/>
                  </a:ext>
                </a:extLst>
              </a:tr>
              <a:tr h="348207">
                <a:tc>
                  <a:txBody>
                    <a:bodyPr/>
                    <a:lstStyle/>
                    <a:p>
                      <a:r>
                        <a:rPr lang="en-US" sz="1400" dirty="0"/>
                        <a:t>Bike</a:t>
                      </a:r>
                      <a:r>
                        <a:rPr lang="en-US" sz="1400" baseline="0" dirty="0"/>
                        <a:t> Parking (street furniture)</a:t>
                      </a:r>
                      <a:endParaRPr lang="en-US" sz="1400" dirty="0"/>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0.68***</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0.39,0.97</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0.65***</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0.39,0.91</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8"/>
                  </a:ext>
                </a:extLst>
              </a:tr>
              <a:tr h="348207">
                <a:tc>
                  <a:txBody>
                    <a:bodyPr/>
                    <a:lstStyle/>
                    <a:p>
                      <a:r>
                        <a:rPr lang="en-US" sz="1400" dirty="0"/>
                        <a:t>Trails</a:t>
                      </a:r>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0.09,0.56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0.33**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0.12,0.53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9"/>
                  </a:ext>
                </a:extLst>
              </a:tr>
              <a:tr h="348207">
                <a:tc>
                  <a:txBody>
                    <a:bodyPr/>
                    <a:lstStyle/>
                    <a:p>
                      <a:r>
                        <a:rPr lang="en-US" sz="1400" dirty="0"/>
                        <a:t>Pedestrian Plazas</a:t>
                      </a:r>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0.34**</a:t>
                      </a:r>
                      <a:endParaRPr lang="en-US" sz="1800" kern="120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0.09,0.59</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0.34**</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0.13,0.55</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10"/>
                  </a:ext>
                </a:extLst>
              </a:tr>
              <a:tr h="348207">
                <a:tc>
                  <a:txBody>
                    <a:bodyPr/>
                    <a:lstStyle/>
                    <a:p>
                      <a:r>
                        <a:rPr lang="en-US" sz="1400" dirty="0"/>
                        <a:t>Mixed Use</a:t>
                      </a:r>
                    </a:p>
                  </a:txBody>
                  <a:tcPr marL="41593" marR="41593">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a:solidFill>
                            <a:schemeClr val="dk1"/>
                          </a:solidFill>
                          <a:effectLst/>
                        </a:rPr>
                        <a:t>0.42***</a:t>
                      </a:r>
                      <a:endParaRPr lang="en-US" sz="1800" kern="120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rPr>
                        <a:t>0.19,0.64</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0.39***</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0.19,0.59</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5A17795C-B6E0-4EF2-BA8F-399F73F42E5D}"/>
              </a:ext>
            </a:extLst>
          </p:cNvPr>
          <p:cNvSpPr txBox="1"/>
          <p:nvPr/>
        </p:nvSpPr>
        <p:spPr>
          <a:xfrm>
            <a:off x="2352675" y="6351491"/>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323420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Association between Zoning and Adult Any Active Travel to Work</a:t>
            </a:r>
          </a:p>
        </p:txBody>
      </p:sp>
      <p:graphicFrame>
        <p:nvGraphicFramePr>
          <p:cNvPr id="5" name="Content Placeholder 4"/>
          <p:cNvGraphicFramePr>
            <a:graphicFrameLocks noGrp="1"/>
          </p:cNvGraphicFramePr>
          <p:nvPr>
            <p:ph idx="1"/>
          </p:nvPr>
        </p:nvGraphicFramePr>
        <p:xfrm>
          <a:off x="2351535" y="1442133"/>
          <a:ext cx="7486653" cy="4982538"/>
        </p:xfrm>
        <a:graphic>
          <a:graphicData uri="http://schemas.openxmlformats.org/drawingml/2006/table">
            <a:tbl>
              <a:tblPr firstRow="1" bandRow="1">
                <a:tableStyleId>{21E4AEA4-8DFA-4A89-87EB-49C32662AFE0}</a:tableStyleId>
              </a:tblPr>
              <a:tblGrid>
                <a:gridCol w="1629977">
                  <a:extLst>
                    <a:ext uri="{9D8B030D-6E8A-4147-A177-3AD203B41FA5}">
                      <a16:colId xmlns:a16="http://schemas.microsoft.com/office/drawing/2014/main" val="20000"/>
                    </a:ext>
                  </a:extLst>
                </a:gridCol>
                <a:gridCol w="1464169">
                  <a:extLst>
                    <a:ext uri="{9D8B030D-6E8A-4147-A177-3AD203B41FA5}">
                      <a16:colId xmlns:a16="http://schemas.microsoft.com/office/drawing/2014/main" val="20001"/>
                    </a:ext>
                  </a:extLst>
                </a:gridCol>
                <a:gridCol w="1464169">
                  <a:extLst>
                    <a:ext uri="{9D8B030D-6E8A-4147-A177-3AD203B41FA5}">
                      <a16:colId xmlns:a16="http://schemas.microsoft.com/office/drawing/2014/main" val="20002"/>
                    </a:ext>
                  </a:extLst>
                </a:gridCol>
                <a:gridCol w="1464169">
                  <a:extLst>
                    <a:ext uri="{9D8B030D-6E8A-4147-A177-3AD203B41FA5}">
                      <a16:colId xmlns:a16="http://schemas.microsoft.com/office/drawing/2014/main" val="20003"/>
                    </a:ext>
                  </a:extLst>
                </a:gridCol>
                <a:gridCol w="1464169">
                  <a:extLst>
                    <a:ext uri="{9D8B030D-6E8A-4147-A177-3AD203B41FA5}">
                      <a16:colId xmlns:a16="http://schemas.microsoft.com/office/drawing/2014/main" val="20004"/>
                    </a:ext>
                  </a:extLst>
                </a:gridCol>
              </a:tblGrid>
              <a:tr h="512541">
                <a:tc rowSpan="2">
                  <a:txBody>
                    <a:bodyPr/>
                    <a:lstStyle/>
                    <a:p>
                      <a:r>
                        <a:rPr lang="en-US" sz="1400" dirty="0"/>
                        <a:t>Zoning</a:t>
                      </a:r>
                      <a:r>
                        <a:rPr lang="en-US" sz="1400" baseline="0" dirty="0"/>
                        <a:t> Predictor</a:t>
                      </a:r>
                      <a:endParaRPr lang="en-US" sz="1400" dirty="0"/>
                    </a:p>
                  </a:txBody>
                  <a:tcPr marL="41593" marR="41593" anchor="b"/>
                </a:tc>
                <a:tc gridSpan="2">
                  <a:txBody>
                    <a:bodyPr/>
                    <a:lstStyle/>
                    <a:p>
                      <a:pPr algn="ctr"/>
                      <a:r>
                        <a:rPr lang="en-US" sz="1400" dirty="0"/>
                        <a:t>Municipal-level ONLY</a:t>
                      </a:r>
                    </a:p>
                  </a:txBody>
                  <a:tcPr marL="83185" marR="83185" anchor="b"/>
                </a:tc>
                <a:tc hMerge="1">
                  <a:txBody>
                    <a:bodyPr/>
                    <a:lstStyle/>
                    <a:p>
                      <a:pPr algn="ctr"/>
                      <a:endParaRPr lang="en-US" dirty="0"/>
                    </a:p>
                  </a:txBody>
                  <a:tcPr/>
                </a:tc>
                <a:tc gridSpan="2">
                  <a:txBody>
                    <a:bodyPr/>
                    <a:lstStyle/>
                    <a:p>
                      <a:pPr algn="ctr"/>
                      <a:r>
                        <a:rPr lang="en-US" sz="1400" dirty="0"/>
                        <a:t>Municipal &amp;</a:t>
                      </a:r>
                      <a:r>
                        <a:rPr lang="en-US" sz="1400" baseline="0" dirty="0"/>
                        <a:t> Unincorporated Areas</a:t>
                      </a:r>
                      <a:endParaRPr lang="en-US" sz="1400" dirty="0"/>
                    </a:p>
                  </a:txBody>
                  <a:tcPr marL="83185" marR="83185" anchor="b"/>
                </a:tc>
                <a:tc hMerge="1">
                  <a:txBody>
                    <a:bodyPr/>
                    <a:lstStyle/>
                    <a:p>
                      <a:pPr algn="ctr"/>
                      <a:endParaRPr lang="en-US" dirty="0"/>
                    </a:p>
                  </a:txBody>
                  <a:tcPr/>
                </a:tc>
                <a:extLst>
                  <a:ext uri="{0D108BD9-81ED-4DB2-BD59-A6C34878D82A}">
                    <a16:rowId xmlns:a16="http://schemas.microsoft.com/office/drawing/2014/main" val="10000"/>
                  </a:ext>
                </a:extLst>
              </a:tr>
              <a:tr h="365142">
                <a:tc vMerge="1">
                  <a:txBody>
                    <a:bodyPr/>
                    <a:lstStyle/>
                    <a:p>
                      <a:endParaRPr lang="en-US" dirty="0"/>
                    </a:p>
                  </a:txBody>
                  <a:tcPr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tc>
                  <a:txBody>
                    <a:bodyPr/>
                    <a:lstStyle/>
                    <a:p>
                      <a:pPr algn="ctr"/>
                      <a:r>
                        <a:rPr lang="en-US" sz="1400" dirty="0" err="1"/>
                        <a:t>Coef</a:t>
                      </a:r>
                      <a:r>
                        <a:rPr lang="en-US" sz="1400" dirty="0"/>
                        <a:t>.</a:t>
                      </a:r>
                    </a:p>
                  </a:txBody>
                  <a:tcPr marL="41593" marR="41593" anchor="b"/>
                </a:tc>
                <a:tc>
                  <a:txBody>
                    <a:bodyPr/>
                    <a:lstStyle/>
                    <a:p>
                      <a:pPr algn="ctr"/>
                      <a:r>
                        <a:rPr lang="en-US" sz="1400" dirty="0"/>
                        <a:t>95% CI</a:t>
                      </a:r>
                    </a:p>
                  </a:txBody>
                  <a:tcPr marL="41593" marR="41593" anchor="b"/>
                </a:tc>
                <a:extLst>
                  <a:ext uri="{0D108BD9-81ED-4DB2-BD59-A6C34878D82A}">
                    <a16:rowId xmlns:a16="http://schemas.microsoft.com/office/drawing/2014/main" val="10001"/>
                  </a:ext>
                </a:extLst>
              </a:tr>
              <a:tr h="512541">
                <a:tc>
                  <a:txBody>
                    <a:bodyPr/>
                    <a:lstStyle/>
                    <a:p>
                      <a:r>
                        <a:rPr lang="en-US" sz="1400" dirty="0"/>
                        <a:t>Code Reform Zoning</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0.93**</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0.24,1.62</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1.02**</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0.38,1.65</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2"/>
                  </a:ext>
                </a:extLst>
              </a:tr>
              <a:tr h="365142">
                <a:tc>
                  <a:txBody>
                    <a:bodyPr/>
                    <a:lstStyle/>
                    <a:p>
                      <a:r>
                        <a:rPr lang="en-US" sz="1400" dirty="0"/>
                        <a:t>Sidewalks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0.29</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-0.19,0.77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0.38</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-0.07,0.82</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3"/>
                  </a:ext>
                </a:extLst>
              </a:tr>
              <a:tr h="365142">
                <a:tc>
                  <a:txBody>
                    <a:bodyPr/>
                    <a:lstStyle/>
                    <a:p>
                      <a:r>
                        <a:rPr lang="en-US" sz="1400" dirty="0"/>
                        <a:t>Crosswalks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0.30</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-0.28,0.87</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0.37</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-0.16,0.91</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4"/>
                  </a:ext>
                </a:extLst>
              </a:tr>
              <a:tr h="512541">
                <a:tc>
                  <a:txBody>
                    <a:bodyPr/>
                    <a:lstStyle/>
                    <a:p>
                      <a:r>
                        <a:rPr lang="en-US" sz="1400"/>
                        <a:t>Bike-Ped </a:t>
                      </a:r>
                      <a:r>
                        <a:rPr lang="en-US" sz="1400" dirty="0"/>
                        <a:t>Connectivity</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0.27</a:t>
                      </a:r>
                      <a:endParaRPr lang="en-US" sz="1800" kern="1200" dirty="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-0.24,0.78</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-0.13,0.78</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5"/>
                  </a:ext>
                </a:extLst>
              </a:tr>
              <a:tr h="365142">
                <a:tc>
                  <a:txBody>
                    <a:bodyPr/>
                    <a:lstStyle/>
                    <a:p>
                      <a:r>
                        <a:rPr lang="en-US" sz="1400" dirty="0"/>
                        <a:t>Street Connectivity</a:t>
                      </a:r>
                    </a:p>
                  </a:txBody>
                  <a:tcPr marL="41593" marR="41593"/>
                </a:tc>
                <a:tc>
                  <a:txBody>
                    <a:bodyPr/>
                    <a:lstStyle/>
                    <a:p>
                      <a:pPr marL="0" marR="0" algn="ctr">
                        <a:lnSpc>
                          <a:spcPct val="107000"/>
                        </a:lnSpc>
                        <a:spcBef>
                          <a:spcPts val="0"/>
                        </a:spcBef>
                        <a:spcAft>
                          <a:spcPts val="0"/>
                        </a:spcAft>
                      </a:pPr>
                      <a:r>
                        <a:rPr lang="en-US" sz="1800" kern="1200">
                          <a:solidFill>
                            <a:schemeClr val="dk1"/>
                          </a:solidFill>
                          <a:effectLst/>
                        </a:rPr>
                        <a:t>0.23</a:t>
                      </a:r>
                      <a:endParaRPr lang="en-US" sz="1800" kern="120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-0.21,0.66</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0.25</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a:solidFill>
                            <a:schemeClr val="dk1"/>
                          </a:solidFill>
                          <a:effectLst/>
                        </a:rPr>
                        <a:t>-0.16,0.65</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06"/>
                  </a:ext>
                </a:extLst>
              </a:tr>
              <a:tr h="365142">
                <a:tc>
                  <a:txBody>
                    <a:bodyPr/>
                    <a:lstStyle/>
                    <a:p>
                      <a:r>
                        <a:rPr lang="en-US" sz="1400" dirty="0"/>
                        <a:t>Bike Lanes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1.05*</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0.14,1.96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1.00*</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0.16,1.83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7"/>
                  </a:ext>
                </a:extLst>
              </a:tr>
              <a:tr h="365142">
                <a:tc>
                  <a:txBody>
                    <a:bodyPr/>
                    <a:lstStyle/>
                    <a:p>
                      <a:r>
                        <a:rPr lang="en-US" sz="1400" dirty="0"/>
                        <a:t>Bike</a:t>
                      </a:r>
                      <a:r>
                        <a:rPr lang="en-US" sz="1400" baseline="0" dirty="0"/>
                        <a:t> Parking (Street furniture)</a:t>
                      </a:r>
                      <a:endParaRPr lang="en-US" sz="1400" dirty="0"/>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1.02***</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0.49,1.55</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1.03***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0.57,1.50</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8"/>
                  </a:ext>
                </a:extLst>
              </a:tr>
              <a:tr h="365142">
                <a:tc>
                  <a:txBody>
                    <a:bodyPr/>
                    <a:lstStyle/>
                    <a:p>
                      <a:r>
                        <a:rPr lang="en-US" sz="1400" dirty="0"/>
                        <a:t>Trails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0.16</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-0.29,0.61</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a:solidFill>
                            <a:schemeClr val="dk1"/>
                          </a:solidFill>
                          <a:effectLst/>
                        </a:rPr>
                        <a:t>0.25</a:t>
                      </a:r>
                      <a:endParaRPr lang="en-US" sz="1800" kern="120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a:solidFill>
                            <a:schemeClr val="dk1"/>
                          </a:solidFill>
                          <a:effectLst/>
                        </a:rPr>
                        <a:t>-0.13,0.63</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09"/>
                  </a:ext>
                </a:extLst>
              </a:tr>
              <a:tr h="365142">
                <a:tc>
                  <a:txBody>
                    <a:bodyPr/>
                    <a:lstStyle/>
                    <a:p>
                      <a:r>
                        <a:rPr lang="en-US" sz="1400" dirty="0"/>
                        <a:t>Pedestrian Plazas</a:t>
                      </a:r>
                    </a:p>
                  </a:txBody>
                  <a:tcPr marL="41593" marR="41593"/>
                </a:tc>
                <a:tc>
                  <a:txBody>
                    <a:bodyPr/>
                    <a:lstStyle/>
                    <a:p>
                      <a:pPr marL="0" marR="0" algn="ctr">
                        <a:lnSpc>
                          <a:spcPct val="107000"/>
                        </a:lnSpc>
                        <a:spcBef>
                          <a:spcPts val="0"/>
                        </a:spcBef>
                        <a:spcAft>
                          <a:spcPts val="0"/>
                        </a:spcAft>
                      </a:pPr>
                      <a:r>
                        <a:rPr lang="en-US" sz="1800" kern="1200" dirty="0">
                          <a:solidFill>
                            <a:schemeClr val="dk1"/>
                          </a:solidFill>
                          <a:effectLst/>
                        </a:rPr>
                        <a:t>0.61*</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200" dirty="0">
                          <a:solidFill>
                            <a:schemeClr val="dk1"/>
                          </a:solidFill>
                          <a:effectLst/>
                        </a:rPr>
                        <a:t>0.12,1.09</a:t>
                      </a:r>
                      <a:endParaRPr lang="en-US" sz="1800" kern="1200" dirty="0">
                        <a:solidFill>
                          <a:schemeClr val="dk1"/>
                        </a:solidFill>
                        <a:effectLst/>
                        <a:latin typeface="+mn-lt"/>
                        <a:ea typeface="+mn-ea"/>
                        <a:cs typeface="+mn-cs"/>
                      </a:endParaRPr>
                    </a:p>
                  </a:txBody>
                  <a:tcPr marL="62389" marR="62389" marT="0" marB="0" anchor="ctr">
                    <a:solidFill>
                      <a:schemeClr val="accent5">
                        <a:lumMod val="20000"/>
                        <a:lumOff val="80000"/>
                      </a:schemeClr>
                    </a:solidFill>
                  </a:tcPr>
                </a:tc>
                <a:tc>
                  <a:txBody>
                    <a:bodyPr/>
                    <a:lstStyle/>
                    <a:p>
                      <a:pPr algn="ctr" fontAlgn="b"/>
                      <a:r>
                        <a:rPr lang="en-US" sz="1800" kern="1200" dirty="0">
                          <a:solidFill>
                            <a:schemeClr val="dk1"/>
                          </a:solidFill>
                          <a:effectLst/>
                        </a:rPr>
                        <a:t>0.65**</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tc>
                  <a:txBody>
                    <a:bodyPr/>
                    <a:lstStyle/>
                    <a:p>
                      <a:pPr algn="ctr" fontAlgn="b"/>
                      <a:r>
                        <a:rPr lang="en-US" sz="1800" kern="1200" dirty="0">
                          <a:solidFill>
                            <a:schemeClr val="dk1"/>
                          </a:solidFill>
                          <a:effectLst/>
                        </a:rPr>
                        <a:t>0.19,1.10</a:t>
                      </a:r>
                      <a:endParaRPr lang="en-US" sz="1800" kern="1200" dirty="0">
                        <a:solidFill>
                          <a:schemeClr val="dk1"/>
                        </a:solidFill>
                        <a:effectLst/>
                        <a:latin typeface="+mn-lt"/>
                        <a:ea typeface="+mn-ea"/>
                        <a:cs typeface="+mn-cs"/>
                      </a:endParaRPr>
                    </a:p>
                  </a:txBody>
                  <a:tcPr marL="8665" marR="8665" marT="9525" marB="0" anchor="ctr">
                    <a:solidFill>
                      <a:schemeClr val="accent5">
                        <a:lumMod val="20000"/>
                        <a:lumOff val="80000"/>
                      </a:schemeClr>
                    </a:solidFill>
                  </a:tcPr>
                </a:tc>
                <a:extLst>
                  <a:ext uri="{0D108BD9-81ED-4DB2-BD59-A6C34878D82A}">
                    <a16:rowId xmlns:a16="http://schemas.microsoft.com/office/drawing/2014/main" val="10010"/>
                  </a:ext>
                </a:extLst>
              </a:tr>
              <a:tr h="365142">
                <a:tc>
                  <a:txBody>
                    <a:bodyPr/>
                    <a:lstStyle/>
                    <a:p>
                      <a:r>
                        <a:rPr lang="en-US" sz="1400" dirty="0"/>
                        <a:t>Mixed Use</a:t>
                      </a:r>
                    </a:p>
                  </a:txBody>
                  <a:tcPr marL="41593" marR="41593"/>
                </a:tc>
                <a:tc>
                  <a:txBody>
                    <a:bodyPr/>
                    <a:lstStyle/>
                    <a:p>
                      <a:pPr marL="0" marR="0" algn="ctr">
                        <a:lnSpc>
                          <a:spcPct val="107000"/>
                        </a:lnSpc>
                        <a:spcBef>
                          <a:spcPts val="0"/>
                        </a:spcBef>
                        <a:spcAft>
                          <a:spcPts val="0"/>
                        </a:spcAft>
                      </a:pPr>
                      <a:r>
                        <a:rPr lang="en-US" sz="1800" kern="1200">
                          <a:solidFill>
                            <a:schemeClr val="dk1"/>
                          </a:solidFill>
                          <a:effectLst/>
                        </a:rPr>
                        <a:t>0.29</a:t>
                      </a:r>
                      <a:endParaRPr lang="en-US" sz="1800" kern="1200">
                        <a:solidFill>
                          <a:schemeClr val="dk1"/>
                        </a:solidFill>
                        <a:effectLst/>
                        <a:latin typeface="+mn-lt"/>
                        <a:ea typeface="+mn-ea"/>
                        <a:cs typeface="+mn-cs"/>
                      </a:endParaRPr>
                    </a:p>
                  </a:txBody>
                  <a:tcPr marL="62389" marR="62389" marT="0" marB="0" anchor="ctr"/>
                </a:tc>
                <a:tc>
                  <a:txBody>
                    <a:bodyPr/>
                    <a:lstStyle/>
                    <a:p>
                      <a:pPr marL="0" marR="0" algn="ctr">
                        <a:lnSpc>
                          <a:spcPct val="107000"/>
                        </a:lnSpc>
                        <a:spcBef>
                          <a:spcPts val="0"/>
                        </a:spcBef>
                        <a:spcAft>
                          <a:spcPts val="0"/>
                        </a:spcAft>
                      </a:pPr>
                      <a:r>
                        <a:rPr lang="en-US" sz="1800" kern="1200">
                          <a:solidFill>
                            <a:schemeClr val="dk1"/>
                          </a:solidFill>
                          <a:effectLst/>
                        </a:rPr>
                        <a:t>-0.08,0.66</a:t>
                      </a:r>
                      <a:endParaRPr lang="en-US" sz="1800" kern="1200" dirty="0">
                        <a:solidFill>
                          <a:schemeClr val="dk1"/>
                        </a:solidFill>
                        <a:effectLst/>
                        <a:latin typeface="+mn-lt"/>
                        <a:ea typeface="+mn-ea"/>
                        <a:cs typeface="+mn-cs"/>
                      </a:endParaRPr>
                    </a:p>
                  </a:txBody>
                  <a:tcPr marL="62389" marR="62389" marT="0" marB="0" anchor="ctr"/>
                </a:tc>
                <a:tc>
                  <a:txBody>
                    <a:bodyPr/>
                    <a:lstStyle/>
                    <a:p>
                      <a:pPr algn="ctr" fontAlgn="b"/>
                      <a:r>
                        <a:rPr lang="en-US" sz="1800" kern="1200" dirty="0">
                          <a:solidFill>
                            <a:schemeClr val="dk1"/>
                          </a:solidFill>
                          <a:effectLst/>
                        </a:rPr>
                        <a:t>0.32</a:t>
                      </a:r>
                      <a:endParaRPr lang="en-US" sz="1800" kern="1200" dirty="0">
                        <a:solidFill>
                          <a:schemeClr val="dk1"/>
                        </a:solidFill>
                        <a:effectLst/>
                        <a:latin typeface="+mn-lt"/>
                        <a:ea typeface="+mn-ea"/>
                        <a:cs typeface="+mn-cs"/>
                      </a:endParaRPr>
                    </a:p>
                  </a:txBody>
                  <a:tcPr marL="8665" marR="8665" marT="9525" marB="0" anchor="ctr"/>
                </a:tc>
                <a:tc>
                  <a:txBody>
                    <a:bodyPr/>
                    <a:lstStyle/>
                    <a:p>
                      <a:pPr algn="ctr" fontAlgn="b"/>
                      <a:r>
                        <a:rPr lang="en-US" sz="1800" kern="1200" dirty="0">
                          <a:solidFill>
                            <a:schemeClr val="dk1"/>
                          </a:solidFill>
                          <a:effectLst/>
                        </a:rPr>
                        <a:t>-0.01,0.66</a:t>
                      </a:r>
                      <a:endParaRPr lang="en-US" sz="1800" kern="1200" dirty="0">
                        <a:solidFill>
                          <a:schemeClr val="dk1"/>
                        </a:solidFill>
                        <a:effectLst/>
                        <a:latin typeface="+mn-lt"/>
                        <a:ea typeface="+mn-ea"/>
                        <a:cs typeface="+mn-cs"/>
                      </a:endParaRPr>
                    </a:p>
                  </a:txBody>
                  <a:tcPr marL="8665" marR="8665" marT="9525" marB="0" anchor="ctr"/>
                </a:tc>
                <a:extLst>
                  <a:ext uri="{0D108BD9-81ED-4DB2-BD59-A6C34878D82A}">
                    <a16:rowId xmlns:a16="http://schemas.microsoft.com/office/drawing/2014/main" val="10011"/>
                  </a:ext>
                </a:extLst>
              </a:tr>
            </a:tbl>
          </a:graphicData>
        </a:graphic>
      </p:graphicFrame>
      <p:sp>
        <p:nvSpPr>
          <p:cNvPr id="4" name="TextBox 3"/>
          <p:cNvSpPr txBox="1"/>
          <p:nvPr/>
        </p:nvSpPr>
        <p:spPr>
          <a:xfrm>
            <a:off x="2696939" y="3257931"/>
            <a:ext cx="7061200"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Having code reform zoning is associated with approximately 1% more people engaging in any active travel to work (via walking, biking, or taking public transit). </a:t>
            </a:r>
          </a:p>
        </p:txBody>
      </p:sp>
      <p:sp>
        <p:nvSpPr>
          <p:cNvPr id="6" name="TextBox 5">
            <a:extLst>
              <a:ext uri="{FF2B5EF4-FFF2-40B4-BE49-F238E27FC236}">
                <a16:creationId xmlns:a16="http://schemas.microsoft.com/office/drawing/2014/main" id="{CB9BAD74-1B79-462A-B4C6-462ED61AD60A}"/>
              </a:ext>
            </a:extLst>
          </p:cNvPr>
          <p:cNvSpPr txBox="1"/>
          <p:nvPr/>
        </p:nvSpPr>
        <p:spPr>
          <a:xfrm>
            <a:off x="2351534" y="6435909"/>
            <a:ext cx="822907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Muni models=3,914 jurisdictions covering 45% US population;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Muni+Uninc</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models=4,393 </a:t>
            </a:r>
            <a:r>
              <a:rPr kumimoji="0" lang="en-US" sz="105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muni+county</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areas covering 72% of US pop. All *p&lt;.05 **p&lt;.01  ***p&lt;.001. Source: Chriqui et al., Front Public Health, 2016.</a:t>
            </a:r>
          </a:p>
        </p:txBody>
      </p:sp>
    </p:spTree>
    <p:extLst>
      <p:ext uri="{BB962C8B-B14F-4D97-AF65-F5344CB8AC3E}">
        <p14:creationId xmlns:p14="http://schemas.microsoft.com/office/powerpoint/2010/main" val="21236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Findings</a:t>
            </a:r>
          </a:p>
        </p:txBody>
      </p:sp>
      <p:sp>
        <p:nvSpPr>
          <p:cNvPr id="3" name="Content Placeholder 2"/>
          <p:cNvSpPr>
            <a:spLocks noGrp="1"/>
          </p:cNvSpPr>
          <p:nvPr>
            <p:ph idx="1"/>
          </p:nvPr>
        </p:nvSpPr>
        <p:spPr/>
        <p:txBody>
          <a:bodyPr>
            <a:noAutofit/>
          </a:bodyPr>
          <a:lstStyle/>
          <a:p>
            <a:r>
              <a:rPr lang="en-US" sz="2400" dirty="0"/>
              <a:t>Active living-oriented zoning is associated with increased prevalence of walking and biking and decreased prevalence of inactivity among both adults age 18-64 and older adults age 65+.</a:t>
            </a:r>
          </a:p>
          <a:p>
            <a:endParaRPr lang="en-US" sz="2400" dirty="0"/>
          </a:p>
          <a:p>
            <a:r>
              <a:rPr lang="en-US" sz="2400" dirty="0"/>
              <a:t>Active living-oriented zoning measures (and TODs) are significantly associated with increased walking, walking/biking, and/or taking any active transportation (walking, biking, or public transportation) to work.</a:t>
            </a:r>
          </a:p>
          <a:p>
            <a:pPr lvl="1"/>
            <a:r>
              <a:rPr lang="en-US" sz="2100" dirty="0"/>
              <a:t>Results are generally similar with unincorporated areas.</a:t>
            </a:r>
          </a:p>
          <a:p>
            <a:pPr lvl="1"/>
            <a:endParaRPr lang="en-US" sz="2100" dirty="0"/>
          </a:p>
          <a:p>
            <a:r>
              <a:rPr lang="en-US" sz="2400" dirty="0"/>
              <a:t>Note: just associations NOT causation – longitudinal analysis underway through PAPREN</a:t>
            </a:r>
          </a:p>
          <a:p>
            <a:endParaRPr lang="en-US" sz="2400" dirty="0"/>
          </a:p>
        </p:txBody>
      </p:sp>
    </p:spTree>
    <p:extLst>
      <p:ext uri="{BB962C8B-B14F-4D97-AF65-F5344CB8AC3E}">
        <p14:creationId xmlns:p14="http://schemas.microsoft.com/office/powerpoint/2010/main" val="32766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BE3C-8EA4-44FA-BD71-466F5C30923C}"/>
              </a:ext>
            </a:extLst>
          </p:cNvPr>
          <p:cNvSpPr>
            <a:spLocks noGrp="1"/>
          </p:cNvSpPr>
          <p:nvPr>
            <p:ph type="title"/>
          </p:nvPr>
        </p:nvSpPr>
        <p:spPr/>
        <p:txBody>
          <a:bodyPr/>
          <a:lstStyle/>
          <a:p>
            <a:r>
              <a:rPr lang="en-US" dirty="0"/>
              <a:t>Zoning and Public Health Tools</a:t>
            </a:r>
          </a:p>
        </p:txBody>
      </p:sp>
      <p:pic>
        <p:nvPicPr>
          <p:cNvPr id="4" name="Picture Placeholder 5">
            <a:hlinkClick r:id="rId3"/>
            <a:extLst>
              <a:ext uri="{FF2B5EF4-FFF2-40B4-BE49-F238E27FC236}">
                <a16:creationId xmlns:a16="http://schemas.microsoft.com/office/drawing/2014/main" id="{74887DF0-85F3-49D3-910B-A7160EA60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72" y="1265210"/>
            <a:ext cx="3414252" cy="441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Placeholder 6">
            <a:hlinkClick r:id="rId5"/>
            <a:extLst>
              <a:ext uri="{FF2B5EF4-FFF2-40B4-BE49-F238E27FC236}">
                <a16:creationId xmlns:a16="http://schemas.microsoft.com/office/drawing/2014/main" id="{24F46484-FC3C-49F2-999A-DA472A258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813" y="1265210"/>
            <a:ext cx="3414252" cy="4418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Placeholder 6" descr="Zoning_Product3_v4.pdf">
            <a:hlinkClick r:id="rId7"/>
            <a:extLst>
              <a:ext uri="{FF2B5EF4-FFF2-40B4-BE49-F238E27FC236}">
                <a16:creationId xmlns:a16="http://schemas.microsoft.com/office/drawing/2014/main" id="{052D4050-7F02-4FE8-BB58-BB55726721D5}"/>
              </a:ext>
            </a:extLst>
          </p:cNvPr>
          <p:cNvPicPr>
            <a:picLocks noChangeAspect="1"/>
          </p:cNvPicPr>
          <p:nvPr/>
        </p:nvPicPr>
        <p:blipFill>
          <a:blip r:embed="rId8">
            <a:extLst>
              <a:ext uri="{28A0092B-C50C-407E-A947-70E740481C1C}">
                <a14:useLocalDpi xmlns:a14="http://schemas.microsoft.com/office/drawing/2010/main" val="0"/>
              </a:ext>
            </a:extLst>
          </a:blip>
          <a:srcRect l="14" r="14"/>
          <a:stretch>
            <a:fillRect/>
          </a:stretch>
        </p:blipFill>
        <p:spPr>
          <a:xfrm>
            <a:off x="8032354" y="1265211"/>
            <a:ext cx="3510257" cy="441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04D8C996-D8D4-403F-BB70-54CD674A0F95}"/>
              </a:ext>
            </a:extLst>
          </p:cNvPr>
          <p:cNvSpPr txBox="1"/>
          <p:nvPr/>
        </p:nvSpPr>
        <p:spPr>
          <a:xfrm>
            <a:off x="575981" y="5991971"/>
            <a:ext cx="104225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75757"/>
                </a:solidFill>
                <a:effectLst/>
                <a:uLnTx/>
                <a:uFillTx/>
                <a:latin typeface="Calibri" panose="020F0502020204030204"/>
                <a:ea typeface="+mn-ea"/>
                <a:cs typeface="+mn-cs"/>
                <a:hlinkClick r:id="rId9"/>
              </a:rPr>
              <a:t>https://ihrp.uic.edu/using-zoning-regulations-to-foster-walkable-communities-best-practices/</a:t>
            </a:r>
            <a:endParaRPr kumimoji="0" lang="en-US" sz="2000" b="0" i="0" u="none" strike="noStrike" kern="1200" cap="none" spc="0" normalizeH="0" baseline="0" noProof="0" dirty="0">
              <a:ln>
                <a:noFill/>
              </a:ln>
              <a:solidFill>
                <a:srgbClr val="5757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796DA-3647-784A-36E0-07DDD01CB6D7}"/>
              </a:ext>
            </a:extLst>
          </p:cNvPr>
          <p:cNvSpPr>
            <a:spLocks noGrp="1"/>
          </p:cNvSpPr>
          <p:nvPr>
            <p:ph sz="quarter" idx="15"/>
          </p:nvPr>
        </p:nvSpPr>
        <p:spPr>
          <a:xfrm>
            <a:off x="0" y="4466319"/>
            <a:ext cx="6096000" cy="683264"/>
          </a:xfrm>
        </p:spPr>
        <p:txBody>
          <a:bodyPr/>
          <a:lstStyle/>
          <a:p>
            <a:r>
              <a:rPr lang="en-US" dirty="0"/>
              <a:t>Questions</a:t>
            </a:r>
          </a:p>
        </p:txBody>
      </p:sp>
    </p:spTree>
    <p:extLst>
      <p:ext uri="{BB962C8B-B14F-4D97-AF65-F5344CB8AC3E}">
        <p14:creationId xmlns:p14="http://schemas.microsoft.com/office/powerpoint/2010/main" val="3135863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F0ACF2-FED2-45FE-AD38-62EA8E44536E}"/>
              </a:ext>
            </a:extLst>
          </p:cNvPr>
          <p:cNvSpPr>
            <a:spLocks noGrp="1"/>
          </p:cNvSpPr>
          <p:nvPr>
            <p:ph type="title"/>
          </p:nvPr>
        </p:nvSpPr>
        <p:spPr/>
        <p:txBody>
          <a:bodyPr/>
          <a:lstStyle/>
          <a:p>
            <a:r>
              <a:rPr lang="en-US" dirty="0"/>
              <a:t>Contact Information</a:t>
            </a:r>
          </a:p>
        </p:txBody>
      </p:sp>
      <p:sp>
        <p:nvSpPr>
          <p:cNvPr id="6" name="Content Placeholder 5">
            <a:extLst>
              <a:ext uri="{FF2B5EF4-FFF2-40B4-BE49-F238E27FC236}">
                <a16:creationId xmlns:a16="http://schemas.microsoft.com/office/drawing/2014/main" id="{F1544F23-64FA-4470-9133-BC315EF95C35}"/>
              </a:ext>
            </a:extLst>
          </p:cNvPr>
          <p:cNvSpPr>
            <a:spLocks noGrp="1"/>
          </p:cNvSpPr>
          <p:nvPr>
            <p:ph idx="1"/>
          </p:nvPr>
        </p:nvSpPr>
        <p:spPr/>
        <p:txBody>
          <a:bodyPr/>
          <a:lstStyle/>
          <a:p>
            <a:r>
              <a:rPr lang="en-US" b="1" dirty="0"/>
              <a:t>Jamie F. Chriqui, PhD. MHS</a:t>
            </a:r>
          </a:p>
          <a:p>
            <a:r>
              <a:rPr lang="en-US" dirty="0"/>
              <a:t>Sr. Associate Dean and Professor, Health Policy and Administration</a:t>
            </a:r>
          </a:p>
          <a:p>
            <a:r>
              <a:rPr lang="en-US" dirty="0"/>
              <a:t>Co- PI, CDC Physical Activity Policy Research and Evaluation Network</a:t>
            </a:r>
          </a:p>
          <a:p>
            <a:r>
              <a:rPr lang="en-US" dirty="0"/>
              <a:t>School of Public Health</a:t>
            </a:r>
          </a:p>
          <a:p>
            <a:r>
              <a:rPr lang="en-US" dirty="0"/>
              <a:t>University of Illinois at Chicago</a:t>
            </a:r>
          </a:p>
          <a:p>
            <a:r>
              <a:rPr lang="en-US" dirty="0">
                <a:hlinkClick r:id="rId2"/>
              </a:rPr>
              <a:t>jchriqui@uic.edu</a:t>
            </a:r>
            <a:r>
              <a:rPr lang="en-US" dirty="0"/>
              <a:t> </a:t>
            </a:r>
          </a:p>
          <a:p>
            <a:r>
              <a:rPr lang="en-US" dirty="0"/>
              <a:t>Twitter: @jfchriqui</a:t>
            </a:r>
          </a:p>
          <a:p>
            <a:r>
              <a:rPr lang="en-US" dirty="0">
                <a:hlinkClick r:id="rId3"/>
              </a:rPr>
              <a:t>https://papren.org</a:t>
            </a:r>
            <a:r>
              <a:rPr lang="en-US" dirty="0"/>
              <a:t>  </a:t>
            </a:r>
          </a:p>
        </p:txBody>
      </p:sp>
    </p:spTree>
    <p:extLst>
      <p:ext uri="{BB962C8B-B14F-4D97-AF65-F5344CB8AC3E}">
        <p14:creationId xmlns:p14="http://schemas.microsoft.com/office/powerpoint/2010/main" val="145939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2EB8-A112-43D5-8757-65FFBB4692A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A31874B-FED7-40EA-9688-3F7B7055D2AD}"/>
              </a:ext>
            </a:extLst>
          </p:cNvPr>
          <p:cNvSpPr>
            <a:spLocks noGrp="1"/>
          </p:cNvSpPr>
          <p:nvPr>
            <p:ph idx="1"/>
          </p:nvPr>
        </p:nvSpPr>
        <p:spPr/>
        <p:txBody>
          <a:bodyPr>
            <a:noAutofit/>
          </a:bodyPr>
          <a:lstStyle/>
          <a:p>
            <a:pPr marL="0" indent="0">
              <a:buNone/>
            </a:pPr>
            <a:r>
              <a:rPr lang="en-US" sz="1600" b="1" dirty="0">
                <a:latin typeface="Cabin"/>
              </a:rPr>
              <a:t>Coding/Analysis Team and Co-Authors</a:t>
            </a:r>
          </a:p>
          <a:p>
            <a:pPr marL="342900" indent="-342900">
              <a:buFont typeface="Arial" panose="020B0604020202020204" pitchFamily="34" charset="0"/>
              <a:buChar char="•"/>
            </a:pPr>
            <a:r>
              <a:rPr lang="en-US" sz="1600" dirty="0">
                <a:latin typeface="Cabin"/>
              </a:rPr>
              <a:t>Lindsey Realmuto, MPH, PhD cand.</a:t>
            </a:r>
          </a:p>
          <a:p>
            <a:pPr marL="342900" indent="-342900">
              <a:buFont typeface="Arial" panose="020B0604020202020204" pitchFamily="34" charset="0"/>
              <a:buChar char="•"/>
            </a:pPr>
            <a:r>
              <a:rPr lang="en-US" sz="1600" dirty="0">
                <a:latin typeface="Cabin"/>
              </a:rPr>
              <a:t>Meg Fredericks, MUPP</a:t>
            </a:r>
          </a:p>
          <a:p>
            <a:pPr marL="342900" indent="-342900">
              <a:buFont typeface="Arial" panose="020B0604020202020204" pitchFamily="34" charset="0"/>
              <a:buChar char="•"/>
            </a:pPr>
            <a:r>
              <a:rPr lang="en-US" sz="1600" dirty="0">
                <a:latin typeface="Cabin"/>
              </a:rPr>
              <a:t>Henry Siegel, MPH/MUPP cand.</a:t>
            </a:r>
          </a:p>
          <a:p>
            <a:pPr marL="342900" indent="-342900">
              <a:buFont typeface="Arial" panose="020B0604020202020204" pitchFamily="34" charset="0"/>
              <a:buChar char="•"/>
            </a:pPr>
            <a:r>
              <a:rPr lang="en-US" sz="1600" dirty="0">
                <a:latin typeface="Cabin"/>
              </a:rPr>
              <a:t>Julien Leider, MA </a:t>
            </a:r>
          </a:p>
          <a:p>
            <a:pPr marL="342900" indent="-342900">
              <a:buFont typeface="Arial" panose="020B0604020202020204" pitchFamily="34" charset="0"/>
              <a:buChar char="•"/>
            </a:pPr>
            <a:endParaRPr lang="en-US" sz="1600" dirty="0">
              <a:latin typeface="Cabin"/>
            </a:endParaRPr>
          </a:p>
          <a:p>
            <a:pPr marL="0" indent="0">
              <a:lnSpc>
                <a:spcPct val="120000"/>
              </a:lnSpc>
              <a:buNone/>
            </a:pPr>
            <a:r>
              <a:rPr lang="en-US" sz="1600" b="1" dirty="0">
                <a:latin typeface="Cabin"/>
              </a:rPr>
              <a:t>Funding Acknowledgements</a:t>
            </a:r>
          </a:p>
          <a:p>
            <a:pPr>
              <a:lnSpc>
                <a:spcPct val="120000"/>
              </a:lnSpc>
              <a:spcBef>
                <a:spcPts val="0"/>
              </a:spcBef>
            </a:pPr>
            <a:r>
              <a:rPr lang="en-US" sz="1600" b="1" dirty="0">
                <a:latin typeface="Cabin"/>
                <a:ea typeface="Calibri" panose="020F0502020204030204" pitchFamily="34" charset="0"/>
              </a:rPr>
              <a:t>National Cancer Institute</a:t>
            </a:r>
            <a:r>
              <a:rPr lang="en-US" sz="1600" dirty="0">
                <a:latin typeface="Cabin"/>
                <a:ea typeface="Calibri" panose="020F0502020204030204" pitchFamily="34" charset="0"/>
              </a:rPr>
              <a:t>, National Institutes of Health (grant number R01CA158035, PI Chriqui) – baseline data</a:t>
            </a:r>
          </a:p>
          <a:p>
            <a:pPr>
              <a:lnSpc>
                <a:spcPct val="120000"/>
              </a:lnSpc>
              <a:spcBef>
                <a:spcPts val="0"/>
              </a:spcBef>
            </a:pPr>
            <a:r>
              <a:rPr lang="en-US" sz="1600" b="1" dirty="0">
                <a:latin typeface="Cabin"/>
                <a:ea typeface="Calibri" panose="020F0502020204030204" pitchFamily="34" charset="0"/>
              </a:rPr>
              <a:t>Centers for Disease Control and Prevention</a:t>
            </a:r>
            <a:r>
              <a:rPr lang="en-US" sz="1600" dirty="0">
                <a:latin typeface="Cabin"/>
                <a:ea typeface="Calibri" panose="020F0502020204030204" pitchFamily="34" charset="0"/>
              </a:rPr>
              <a:t>, </a:t>
            </a:r>
            <a:r>
              <a:rPr lang="en-US" sz="1600" dirty="0">
                <a:effectLst/>
                <a:latin typeface="Cabin"/>
                <a:ea typeface="Calibri" panose="020F0502020204030204" pitchFamily="34" charset="0"/>
              </a:rPr>
              <a:t>Physical Activity Policy Research and Evaluation Network (PAPREN) applied research project (Cooperative Agreement Number U48DP006381, Drs. Stephenie Lemon and Jamie Chriqui, co-PIs) – updated data</a:t>
            </a:r>
            <a:endParaRPr lang="en-US" sz="1600" dirty="0">
              <a:latin typeface="Cabin"/>
            </a:endParaRPr>
          </a:p>
          <a:p>
            <a:pPr>
              <a:lnSpc>
                <a:spcPct val="120000"/>
              </a:lnSpc>
              <a:spcBef>
                <a:spcPts val="0"/>
              </a:spcBef>
            </a:pPr>
            <a:r>
              <a:rPr lang="en-US" sz="1600" dirty="0">
                <a:latin typeface="Cabin"/>
                <a:ea typeface="Calibri" panose="020F0502020204030204" pitchFamily="34" charset="0"/>
              </a:rPr>
              <a:t>The UIC Center for Clinical and Translational Science located within the Institute for Health Research and Policy at UIC (grant number UL1TR002003) provided the </a:t>
            </a:r>
            <a:r>
              <a:rPr lang="en-US" sz="1600" dirty="0" err="1">
                <a:latin typeface="Cabin"/>
                <a:ea typeface="Calibri" panose="020F0502020204030204" pitchFamily="34" charset="0"/>
              </a:rPr>
              <a:t>REDCap</a:t>
            </a:r>
            <a:r>
              <a:rPr lang="en-US" sz="1600" dirty="0">
                <a:latin typeface="Cabin"/>
                <a:ea typeface="Calibri" panose="020F0502020204030204" pitchFamily="34" charset="0"/>
              </a:rPr>
              <a:t> system which was used for policy collection and coding.</a:t>
            </a:r>
          </a:p>
          <a:p>
            <a:pPr>
              <a:lnSpc>
                <a:spcPct val="120000"/>
              </a:lnSpc>
              <a:spcBef>
                <a:spcPts val="0"/>
              </a:spcBef>
            </a:pPr>
            <a:endParaRPr lang="en-US" sz="1600" dirty="0">
              <a:latin typeface="Cabin"/>
            </a:endParaRPr>
          </a:p>
          <a:p>
            <a:pPr marL="0" indent="0">
              <a:lnSpc>
                <a:spcPct val="120000"/>
              </a:lnSpc>
              <a:spcBef>
                <a:spcPts val="0"/>
              </a:spcBef>
              <a:buNone/>
            </a:pPr>
            <a:r>
              <a:rPr lang="en-US" sz="1600" i="1" dirty="0">
                <a:effectLst/>
                <a:latin typeface="Cabin"/>
                <a:ea typeface="Calibri" panose="020F0502020204030204" pitchFamily="34" charset="0"/>
              </a:rPr>
              <a:t>The findings and conclusions in this presentation are those of the author(s) and do not necessarily represent the official position of the NCI, the CDC, or UIC.</a:t>
            </a:r>
            <a:endParaRPr lang="en-US" sz="1600" i="1" dirty="0">
              <a:latin typeface="Cabin"/>
            </a:endParaRPr>
          </a:p>
        </p:txBody>
      </p:sp>
    </p:spTree>
    <p:extLst>
      <p:ext uri="{BB962C8B-B14F-4D97-AF65-F5344CB8AC3E}">
        <p14:creationId xmlns:p14="http://schemas.microsoft.com/office/powerpoint/2010/main" val="71687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52A6-5B6E-4B80-BB55-1602350C3BF6}"/>
              </a:ext>
            </a:extLst>
          </p:cNvPr>
          <p:cNvSpPr>
            <a:spLocks noGrp="1"/>
          </p:cNvSpPr>
          <p:nvPr>
            <p:ph type="title"/>
          </p:nvPr>
        </p:nvSpPr>
        <p:spPr/>
        <p:txBody>
          <a:bodyPr/>
          <a:lstStyle/>
          <a:p>
            <a:r>
              <a:rPr lang="en-US" dirty="0"/>
              <a:t>Zoning and its relationship to public health</a:t>
            </a:r>
          </a:p>
        </p:txBody>
      </p:sp>
      <p:sp>
        <p:nvSpPr>
          <p:cNvPr id="3" name="Content Placeholder 2">
            <a:extLst>
              <a:ext uri="{FF2B5EF4-FFF2-40B4-BE49-F238E27FC236}">
                <a16:creationId xmlns:a16="http://schemas.microsoft.com/office/drawing/2014/main" id="{DF312C7B-2E27-4360-A21C-A5545D7524AC}"/>
              </a:ext>
            </a:extLst>
          </p:cNvPr>
          <p:cNvSpPr>
            <a:spLocks noGrp="1"/>
          </p:cNvSpPr>
          <p:nvPr>
            <p:ph idx="1"/>
          </p:nvPr>
        </p:nvSpPr>
        <p:spPr/>
        <p:txBody>
          <a:bodyPr>
            <a:normAutofit/>
          </a:bodyPr>
          <a:lstStyle/>
          <a:p>
            <a:pPr marL="257175" lvl="1" indent="-257175"/>
            <a:r>
              <a:rPr lang="en-US" sz="2100" dirty="0"/>
              <a:t>Zoning, subdivision regulation, and building codes are </a:t>
            </a:r>
            <a:r>
              <a:rPr lang="en-US" sz="2100" dirty="0">
                <a:solidFill>
                  <a:srgbClr val="FF0000"/>
                </a:solidFill>
              </a:rPr>
              <a:t>exercises of the states’ police powers under the 10</a:t>
            </a:r>
            <a:r>
              <a:rPr lang="en-US" sz="2100" baseline="30000" dirty="0">
                <a:solidFill>
                  <a:srgbClr val="FF0000"/>
                </a:solidFill>
              </a:rPr>
              <a:t>th</a:t>
            </a:r>
            <a:r>
              <a:rPr lang="en-US" sz="2100" dirty="0">
                <a:solidFill>
                  <a:srgbClr val="FF0000"/>
                </a:solidFill>
              </a:rPr>
              <a:t> Amendment</a:t>
            </a:r>
          </a:p>
          <a:p>
            <a:pPr marL="557213" lvl="2" indent="-257175">
              <a:buFont typeface="Wingdings" panose="05000000000000000000" pitchFamily="2" charset="2"/>
              <a:buChar char="Ø"/>
            </a:pPr>
            <a:r>
              <a:rPr lang="en-US" altLang="en-US" sz="1800" dirty="0">
                <a:sym typeface="Wingdings" pitchFamily="2" charset="2"/>
              </a:rPr>
              <a:t>States grant a</a:t>
            </a:r>
            <a:r>
              <a:rPr lang="en-US" altLang="en-US" sz="1800" dirty="0"/>
              <a:t>uthority to county/municipal governments to promote the health, safety, morals, and general welfare of their citizenry</a:t>
            </a:r>
          </a:p>
          <a:p>
            <a:pPr marL="557213" lvl="2" indent="-257175">
              <a:buFont typeface="Wingdings" panose="05000000000000000000" pitchFamily="2" charset="2"/>
              <a:buChar char="Ø"/>
            </a:pPr>
            <a:r>
              <a:rPr lang="en-US" altLang="en-US" sz="1800" dirty="0"/>
              <a:t>Zoning provides a regulatory framework to address public health problems arising from urbanization </a:t>
            </a:r>
          </a:p>
          <a:p>
            <a:pPr marL="214313" lvl="1" indent="-257175">
              <a:buFont typeface="Wingdings" panose="05000000000000000000" pitchFamily="2" charset="2"/>
              <a:buChar char="Ø"/>
            </a:pPr>
            <a:endParaRPr lang="en-US" sz="2250" dirty="0"/>
          </a:p>
          <a:p>
            <a:pPr marL="342900" lvl="1" indent="-342900"/>
            <a:r>
              <a:rPr lang="en-US" sz="2100" dirty="0"/>
              <a:t>Zoning regulations are laws that divide city or county areas into districts, or zones, that specify allowable uses and, also, may specify requirements for structural improvements </a:t>
            </a:r>
          </a:p>
          <a:p>
            <a:endParaRPr lang="en-US" sz="1800" dirty="0"/>
          </a:p>
        </p:txBody>
      </p:sp>
    </p:spTree>
    <p:extLst>
      <p:ext uri="{BB962C8B-B14F-4D97-AF65-F5344CB8AC3E}">
        <p14:creationId xmlns:p14="http://schemas.microsoft.com/office/powerpoint/2010/main" val="348090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016E8B-7D06-43D0-B110-DFB62CF2E642}"/>
              </a:ext>
            </a:extLst>
          </p:cNvPr>
          <p:cNvSpPr>
            <a:spLocks noGrp="1"/>
          </p:cNvSpPr>
          <p:nvPr>
            <p:ph type="title"/>
          </p:nvPr>
        </p:nvSpPr>
        <p:spPr/>
        <p:txBody>
          <a:bodyPr/>
          <a:lstStyle/>
          <a:p>
            <a:r>
              <a:rPr lang="en-US" dirty="0"/>
              <a:t>Traditional zoning is based on use and density</a:t>
            </a:r>
          </a:p>
        </p:txBody>
      </p:sp>
      <p:sp>
        <p:nvSpPr>
          <p:cNvPr id="6" name="Content Placeholder 5">
            <a:extLst>
              <a:ext uri="{FF2B5EF4-FFF2-40B4-BE49-F238E27FC236}">
                <a16:creationId xmlns:a16="http://schemas.microsoft.com/office/drawing/2014/main" id="{185AEC42-4F53-43D5-939F-F873E80A4567}"/>
              </a:ext>
            </a:extLst>
          </p:cNvPr>
          <p:cNvSpPr>
            <a:spLocks noGrp="1"/>
          </p:cNvSpPr>
          <p:nvPr>
            <p:ph sz="quarter" idx="14"/>
          </p:nvPr>
        </p:nvSpPr>
        <p:spPr/>
        <p:txBody>
          <a:bodyPr anchor="t">
            <a:normAutofit/>
          </a:bodyPr>
          <a:lstStyle/>
          <a:p>
            <a:pPr marL="0" indent="0">
              <a:buNone/>
            </a:pPr>
            <a:r>
              <a:rPr lang="en-US" sz="2800" dirty="0"/>
              <a:t>Traditional, </a:t>
            </a:r>
            <a:r>
              <a:rPr lang="en-US" sz="2800" i="1" dirty="0"/>
              <a:t>Euclidean </a:t>
            </a:r>
            <a:r>
              <a:rPr lang="en-US" sz="2800" dirty="0"/>
              <a:t>zoning divides community into districts (or zones) based on use and density</a:t>
            </a:r>
          </a:p>
          <a:p>
            <a:pPr lvl="1"/>
            <a:r>
              <a:rPr lang="en-US" sz="2400" dirty="0"/>
              <a:t>For example, commercial areas, residential areas, industrial areas, etc.</a:t>
            </a:r>
          </a:p>
          <a:p>
            <a:endParaRPr lang="en-US" sz="2800" dirty="0"/>
          </a:p>
        </p:txBody>
      </p:sp>
    </p:spTree>
    <p:extLst>
      <p:ext uri="{BB962C8B-B14F-4D97-AF65-F5344CB8AC3E}">
        <p14:creationId xmlns:p14="http://schemas.microsoft.com/office/powerpoint/2010/main" val="269243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Code Reforms</a:t>
            </a:r>
          </a:p>
        </p:txBody>
      </p:sp>
      <p:sp>
        <p:nvSpPr>
          <p:cNvPr id="3" name="Content Placeholder 2"/>
          <p:cNvSpPr>
            <a:spLocks noGrp="1"/>
          </p:cNvSpPr>
          <p:nvPr>
            <p:ph sz="half" idx="1"/>
          </p:nvPr>
        </p:nvSpPr>
        <p:spPr>
          <a:xfrm>
            <a:off x="338283" y="905973"/>
            <a:ext cx="4914900" cy="4933721"/>
          </a:xfrm>
        </p:spPr>
        <p:txBody>
          <a:bodyPr>
            <a:noAutofit/>
          </a:bodyPr>
          <a:lstStyle/>
          <a:p>
            <a:r>
              <a:rPr lang="en-US" dirty="0"/>
              <a:t>Emerged in the U.S. as a potential policy strategy to </a:t>
            </a:r>
            <a:r>
              <a:rPr lang="en-US" b="1" dirty="0"/>
              <a:t>reduce sprawl and reliance on cars </a:t>
            </a:r>
            <a:r>
              <a:rPr lang="en-US" dirty="0"/>
              <a:t>and increase physical activity. </a:t>
            </a:r>
            <a:r>
              <a:rPr lang="en-US" baseline="30000" dirty="0"/>
              <a:t>1-3</a:t>
            </a:r>
            <a:endParaRPr lang="en-US" dirty="0"/>
          </a:p>
          <a:p>
            <a:r>
              <a:rPr lang="en-US" dirty="0"/>
              <a:t>The reforms seek to:</a:t>
            </a:r>
          </a:p>
          <a:p>
            <a:pPr lvl="1"/>
            <a:r>
              <a:rPr lang="en-US" dirty="0"/>
              <a:t>Create </a:t>
            </a:r>
            <a:r>
              <a:rPr lang="en-US" b="1" dirty="0"/>
              <a:t>compact development</a:t>
            </a:r>
            <a:endParaRPr lang="en-US" dirty="0"/>
          </a:p>
          <a:p>
            <a:pPr lvl="1"/>
            <a:r>
              <a:rPr lang="en-US" dirty="0"/>
              <a:t>Create </a:t>
            </a:r>
            <a:r>
              <a:rPr lang="en-US" b="1" dirty="0"/>
              <a:t>pedestrian-friendly</a:t>
            </a:r>
            <a:r>
              <a:rPr lang="en-US" dirty="0"/>
              <a:t> or traditional neighborhoods</a:t>
            </a:r>
          </a:p>
          <a:p>
            <a:pPr lvl="1"/>
            <a:r>
              <a:rPr lang="en-US" dirty="0"/>
              <a:t>Increase </a:t>
            </a:r>
            <a:r>
              <a:rPr lang="en-US" b="1" dirty="0"/>
              <a:t>street connectivity</a:t>
            </a:r>
          </a:p>
          <a:p>
            <a:pPr lvl="1"/>
            <a:r>
              <a:rPr lang="en-US" dirty="0"/>
              <a:t>Create </a:t>
            </a:r>
            <a:r>
              <a:rPr lang="en-US" b="1" dirty="0"/>
              <a:t>mixed use </a:t>
            </a:r>
            <a:r>
              <a:rPr lang="en-US" dirty="0"/>
              <a:t>and higher density neighborhoods</a:t>
            </a:r>
          </a:p>
          <a:p>
            <a:pPr lvl="1"/>
            <a:r>
              <a:rPr lang="en-US" dirty="0"/>
              <a:t>Increase </a:t>
            </a:r>
            <a:r>
              <a:rPr lang="en-US" b="1" dirty="0"/>
              <a:t>open space </a:t>
            </a:r>
            <a:r>
              <a:rPr lang="en-US" dirty="0"/>
              <a:t>and </a:t>
            </a:r>
            <a:r>
              <a:rPr lang="en-US" b="1" dirty="0"/>
              <a:t>alternative transportation</a:t>
            </a:r>
            <a:r>
              <a:rPr lang="en-US" baseline="30000" dirty="0"/>
              <a:t>1-3</a:t>
            </a:r>
            <a:endParaRPr lang="en-US" dirty="0"/>
          </a:p>
          <a:p>
            <a:pPr lvl="1">
              <a:buNone/>
            </a:pPr>
            <a:endParaRPr lang="en-US" sz="2400" dirty="0"/>
          </a:p>
        </p:txBody>
      </p:sp>
      <p:sp>
        <p:nvSpPr>
          <p:cNvPr id="4" name="TextBox 3"/>
          <p:cNvSpPr txBox="1"/>
          <p:nvPr/>
        </p:nvSpPr>
        <p:spPr>
          <a:xfrm>
            <a:off x="1104900" y="5352389"/>
            <a:ext cx="8639463" cy="769441"/>
          </a:xfrm>
          <a:prstGeom prst="rect">
            <a:avLst/>
          </a:prstGeom>
          <a:noFill/>
        </p:spPr>
        <p:txBody>
          <a:bodyPr wrap="square" rtlCol="0">
            <a:spAutoFit/>
          </a:bodyPr>
          <a:lstStyle/>
          <a:p>
            <a:pPr marL="192876" indent="-192876">
              <a:buAutoNum type="arabicParenBoth"/>
            </a:pPr>
            <a:r>
              <a:rPr lang="en-US" sz="1100" dirty="0"/>
              <a:t>Schilling J, Linton LS. The public health roots of zoning: In search of active living's legal genealogy. </a:t>
            </a:r>
            <a:r>
              <a:rPr lang="en-US" sz="1100" i="1" dirty="0"/>
              <a:t>Am J Prev Med</a:t>
            </a:r>
            <a:r>
              <a:rPr lang="en-US" sz="1100" dirty="0"/>
              <a:t>. 2005;28:96-104.</a:t>
            </a:r>
          </a:p>
          <a:p>
            <a:pPr marL="192876" indent="-192876">
              <a:buAutoNum type="arabicParenBoth" startAt="2"/>
            </a:pPr>
            <a:r>
              <a:rPr lang="en-US" sz="1100" dirty="0"/>
              <a:t>Schilling J, Mishkovsky N. </a:t>
            </a:r>
            <a:r>
              <a:rPr lang="en-US" sz="1100" i="1" dirty="0"/>
              <a:t>Creating a Regulatory Blueprint for Healthy Community Design: A Local Government Guide to Reforming Zoning and Land Development Codes</a:t>
            </a:r>
            <a:r>
              <a:rPr lang="en-US" sz="1100" dirty="0"/>
              <a:t>. E-43346. 2005. Washington, D.C., ICMA. </a:t>
            </a:r>
          </a:p>
          <a:p>
            <a:pPr marL="192876" indent="-192876">
              <a:buAutoNum type="arabicParenBoth" startAt="2"/>
            </a:pPr>
            <a:r>
              <a:rPr lang="en-US" sz="1100" dirty="0"/>
              <a:t>American Planning Association. </a:t>
            </a:r>
            <a:r>
              <a:rPr lang="en-US" sz="1100" i="1" dirty="0"/>
              <a:t>Planning and Urban Design Standards</a:t>
            </a:r>
            <a:r>
              <a:rPr lang="en-US" sz="1100" dirty="0"/>
              <a:t>. 1st ed. Hoboken, NJ: John Wiley &amp; Sons, Inc., 2006.</a:t>
            </a:r>
            <a:endParaRPr lang="en-US" sz="2400" dirty="0"/>
          </a:p>
        </p:txBody>
      </p:sp>
      <p:sp>
        <p:nvSpPr>
          <p:cNvPr id="9" name="Content Placeholder 8">
            <a:extLst>
              <a:ext uri="{FF2B5EF4-FFF2-40B4-BE49-F238E27FC236}">
                <a16:creationId xmlns:a16="http://schemas.microsoft.com/office/drawing/2014/main" id="{77F0279D-D0A8-44B4-9DCA-307D5A0968EA}"/>
              </a:ext>
            </a:extLst>
          </p:cNvPr>
          <p:cNvSpPr>
            <a:spLocks noGrp="1"/>
          </p:cNvSpPr>
          <p:nvPr>
            <p:ph sz="half" idx="2"/>
          </p:nvPr>
        </p:nvSpPr>
        <p:spPr>
          <a:xfrm>
            <a:off x="5781078" y="905973"/>
            <a:ext cx="4786309" cy="4015817"/>
          </a:xfrm>
        </p:spPr>
        <p:txBody>
          <a:bodyPr>
            <a:normAutofit/>
          </a:bodyPr>
          <a:lstStyle/>
          <a:p>
            <a:pPr>
              <a:spcBef>
                <a:spcPts val="0"/>
              </a:spcBef>
            </a:pPr>
            <a:r>
              <a:rPr lang="en-US" b="1" dirty="0"/>
              <a:t>Examples of code reform zoning</a:t>
            </a:r>
          </a:p>
          <a:p>
            <a:pPr marL="574675" lvl="1" indent="-342900">
              <a:spcBef>
                <a:spcPts val="0"/>
              </a:spcBef>
            </a:pPr>
            <a:r>
              <a:rPr lang="en-US" dirty="0"/>
              <a:t>Form-Based Code</a:t>
            </a:r>
          </a:p>
          <a:p>
            <a:pPr marL="574675" lvl="1" indent="-342900">
              <a:spcBef>
                <a:spcPts val="0"/>
              </a:spcBef>
            </a:pPr>
            <a:r>
              <a:rPr lang="en-US" dirty="0"/>
              <a:t>Transect-Based Districts</a:t>
            </a:r>
          </a:p>
          <a:p>
            <a:pPr marL="574675" lvl="1" indent="-342900">
              <a:spcBef>
                <a:spcPts val="0"/>
              </a:spcBef>
            </a:pPr>
            <a:r>
              <a:rPr lang="en-US" dirty="0" err="1"/>
              <a:t>SmartCode</a:t>
            </a:r>
            <a:endParaRPr lang="en-US" dirty="0"/>
          </a:p>
          <a:p>
            <a:pPr marL="574675" lvl="1" indent="-342900">
              <a:spcBef>
                <a:spcPts val="0"/>
              </a:spcBef>
            </a:pPr>
            <a:r>
              <a:rPr lang="en-US" dirty="0"/>
              <a:t>New Urbanist Districts</a:t>
            </a:r>
          </a:p>
          <a:p>
            <a:pPr marL="574675" lvl="1" indent="-342900">
              <a:spcBef>
                <a:spcPts val="0"/>
              </a:spcBef>
            </a:pPr>
            <a:r>
              <a:rPr lang="en-US" dirty="0"/>
              <a:t>Pedestrian-Oriented Districts or Developments (POD)</a:t>
            </a:r>
          </a:p>
          <a:p>
            <a:pPr marL="574675" lvl="1" indent="-342900">
              <a:spcBef>
                <a:spcPts val="0"/>
              </a:spcBef>
            </a:pPr>
            <a:r>
              <a:rPr lang="en-US" b="1" dirty="0"/>
              <a:t>Transit-Oriented Districts or Developments (TOD)</a:t>
            </a:r>
          </a:p>
          <a:p>
            <a:pPr marL="574675" lvl="1" indent="-342900">
              <a:spcBef>
                <a:spcPts val="0"/>
              </a:spcBef>
            </a:pPr>
            <a:r>
              <a:rPr lang="en-US" dirty="0"/>
              <a:t>Traditional Neighborhood Districts or Developments (TND)</a:t>
            </a:r>
          </a:p>
          <a:p>
            <a:pPr marL="574675" lvl="1" indent="-342900">
              <a:spcBef>
                <a:spcPts val="0"/>
              </a:spcBef>
            </a:pPr>
            <a:r>
              <a:rPr lang="en-US" dirty="0"/>
              <a:t>Other (i.e. Smart Growth Districts)</a:t>
            </a:r>
          </a:p>
        </p:txBody>
      </p:sp>
    </p:spTree>
    <p:extLst>
      <p:ext uri="{BB962C8B-B14F-4D97-AF65-F5344CB8AC3E}">
        <p14:creationId xmlns:p14="http://schemas.microsoft.com/office/powerpoint/2010/main" val="16198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Traditional Zoning vs. Code Reform (Smart Code or Transect-based) Zoning</a:t>
            </a:r>
            <a:endParaRPr lang="en-US" dirty="0"/>
          </a:p>
        </p:txBody>
      </p:sp>
      <p:pic>
        <p:nvPicPr>
          <p:cNvPr id="5" name="Content Placeholder 3" descr="transect2.jpg">
            <a:extLst>
              <a:ext uri="{FF2B5EF4-FFF2-40B4-BE49-F238E27FC236}">
                <a16:creationId xmlns:a16="http://schemas.microsoft.com/office/drawing/2014/main" id="{D9756870-3DE7-4198-8A24-CBAD552551E4}"/>
              </a:ext>
            </a:extLst>
          </p:cNvPr>
          <p:cNvPicPr>
            <a:picLocks noGrp="1" noChangeAspect="1"/>
          </p:cNvPicPr>
          <p:nvPr>
            <p:ph idx="1"/>
          </p:nvPr>
        </p:nvPicPr>
        <p:blipFill>
          <a:blip r:embed="rId3" cstate="print"/>
          <a:stretch>
            <a:fillRect/>
          </a:stretch>
        </p:blipFill>
        <p:spPr>
          <a:xfrm>
            <a:off x="4693025" y="2943629"/>
            <a:ext cx="6880573" cy="2691193"/>
          </a:xfrm>
        </p:spPr>
      </p:pic>
      <p:sp>
        <p:nvSpPr>
          <p:cNvPr id="6" name="TextBox 5">
            <a:extLst>
              <a:ext uri="{FF2B5EF4-FFF2-40B4-BE49-F238E27FC236}">
                <a16:creationId xmlns:a16="http://schemas.microsoft.com/office/drawing/2014/main" id="{9FF8DEBD-C604-4BBC-988C-FC56DDC0BB0A}"/>
              </a:ext>
            </a:extLst>
          </p:cNvPr>
          <p:cNvSpPr txBox="1"/>
          <p:nvPr/>
        </p:nvSpPr>
        <p:spPr>
          <a:xfrm>
            <a:off x="4693025" y="5673395"/>
            <a:ext cx="1601272" cy="300082"/>
          </a:xfrm>
          <a:prstGeom prst="rect">
            <a:avLst/>
          </a:prstGeom>
          <a:noFill/>
        </p:spPr>
        <p:txBody>
          <a:bodyPr wrap="none" rtlCol="0">
            <a:spAutoFit/>
          </a:bodyPr>
          <a:lstStyle/>
          <a:p>
            <a:r>
              <a:rPr lang="en-US" sz="1350"/>
              <a:t>Source: transect.org</a:t>
            </a:r>
            <a:endParaRPr lang="en-US" sz="1350" dirty="0"/>
          </a:p>
        </p:txBody>
      </p:sp>
      <p:pic>
        <p:nvPicPr>
          <p:cNvPr id="3" name="Content Placeholder 8">
            <a:extLst>
              <a:ext uri="{FF2B5EF4-FFF2-40B4-BE49-F238E27FC236}">
                <a16:creationId xmlns:a16="http://schemas.microsoft.com/office/drawing/2014/main" id="{F7567BD3-ABA1-4B47-05C1-F9B31973366B}"/>
              </a:ext>
            </a:extLst>
          </p:cNvPr>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304800" y="995870"/>
            <a:ext cx="3686175" cy="2384087"/>
          </a:xfrm>
        </p:spPr>
      </p:pic>
      <p:sp>
        <p:nvSpPr>
          <p:cNvPr id="4" name="TextBox 3">
            <a:extLst>
              <a:ext uri="{FF2B5EF4-FFF2-40B4-BE49-F238E27FC236}">
                <a16:creationId xmlns:a16="http://schemas.microsoft.com/office/drawing/2014/main" id="{64D0BF4F-78A3-4005-E9C6-7ADC9B59B5C8}"/>
              </a:ext>
            </a:extLst>
          </p:cNvPr>
          <p:cNvSpPr txBox="1"/>
          <p:nvPr/>
        </p:nvSpPr>
        <p:spPr>
          <a:xfrm>
            <a:off x="1233487" y="3374825"/>
            <a:ext cx="914400" cy="914400"/>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Traditional Zoning</a:t>
            </a:r>
          </a:p>
        </p:txBody>
      </p:sp>
      <p:sp>
        <p:nvSpPr>
          <p:cNvPr id="7" name="TextBox 6">
            <a:extLst>
              <a:ext uri="{FF2B5EF4-FFF2-40B4-BE49-F238E27FC236}">
                <a16:creationId xmlns:a16="http://schemas.microsoft.com/office/drawing/2014/main" id="{ACA91429-D82F-ED7B-6226-C1488E0567CB}"/>
              </a:ext>
            </a:extLst>
          </p:cNvPr>
          <p:cNvSpPr txBox="1"/>
          <p:nvPr/>
        </p:nvSpPr>
        <p:spPr>
          <a:xfrm>
            <a:off x="7116836" y="2486429"/>
            <a:ext cx="914400" cy="914400"/>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t>Code Reform Zoning</a:t>
            </a:r>
          </a:p>
        </p:txBody>
      </p:sp>
    </p:spTree>
    <p:extLst>
      <p:ext uri="{BB962C8B-B14F-4D97-AF65-F5344CB8AC3E}">
        <p14:creationId xmlns:p14="http://schemas.microsoft.com/office/powerpoint/2010/main" val="8298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DDA-E8C5-4619-B811-738237CFCBB5}"/>
              </a:ext>
            </a:extLst>
          </p:cNvPr>
          <p:cNvSpPr>
            <a:spLocks noGrp="1"/>
          </p:cNvSpPr>
          <p:nvPr>
            <p:ph type="title"/>
          </p:nvPr>
        </p:nvSpPr>
        <p:spPr/>
        <p:txBody>
          <a:bodyPr>
            <a:normAutofit fontScale="90000"/>
          </a:bodyPr>
          <a:lstStyle/>
          <a:p>
            <a:r>
              <a:rPr lang="en-US" dirty="0"/>
              <a:t>Zoning (and code reform zoning) is a policy lever or strategy for codifying the Community Preventive Services Task Force (CPSTF) recommendations (May 2017) </a:t>
            </a:r>
          </a:p>
        </p:txBody>
      </p:sp>
      <p:sp>
        <p:nvSpPr>
          <p:cNvPr id="10" name="Content Placeholder 9">
            <a:extLst>
              <a:ext uri="{FF2B5EF4-FFF2-40B4-BE49-F238E27FC236}">
                <a16:creationId xmlns:a16="http://schemas.microsoft.com/office/drawing/2014/main" id="{90B6280E-D5FE-4F9C-AB38-6A8F8DB2D3B1}"/>
              </a:ext>
            </a:extLst>
          </p:cNvPr>
          <p:cNvSpPr>
            <a:spLocks noGrp="1"/>
          </p:cNvSpPr>
          <p:nvPr>
            <p:ph idx="1"/>
          </p:nvPr>
        </p:nvSpPr>
        <p:spPr>
          <a:xfrm>
            <a:off x="571499" y="1468087"/>
            <a:ext cx="11048999" cy="1142206"/>
          </a:xfrm>
        </p:spPr>
        <p:txBody>
          <a:bodyPr>
            <a:normAutofit/>
          </a:bodyPr>
          <a:lstStyle/>
          <a:p>
            <a:pPr>
              <a:lnSpc>
                <a:spcPct val="110000"/>
              </a:lnSpc>
            </a:pPr>
            <a:r>
              <a:rPr lang="en-US" dirty="0"/>
              <a:t>Recommends </a:t>
            </a:r>
            <a:r>
              <a:rPr lang="en-US" b="1" dirty="0"/>
              <a:t>built environment strategies combining</a:t>
            </a:r>
            <a:r>
              <a:rPr lang="en-US" dirty="0"/>
              <a:t> one or more intervention approaches to improve </a:t>
            </a:r>
            <a:r>
              <a:rPr lang="en-US" b="1" dirty="0"/>
              <a:t>pedestrian or bicycle transportation systems with</a:t>
            </a:r>
            <a:r>
              <a:rPr lang="en-US" dirty="0"/>
              <a:t> one or more </a:t>
            </a:r>
            <a:r>
              <a:rPr lang="en-US" b="1" dirty="0"/>
              <a:t>land use and environmental design interventions </a:t>
            </a:r>
            <a:r>
              <a:rPr lang="en-US" dirty="0"/>
              <a:t>based on sufficient evidence of effectiveness in increasing physical activity.</a:t>
            </a:r>
          </a:p>
          <a:p>
            <a:pPr>
              <a:lnSpc>
                <a:spcPct val="110000"/>
              </a:lnSpc>
            </a:pPr>
            <a:endParaRPr lang="en-US" dirty="0"/>
          </a:p>
        </p:txBody>
      </p:sp>
      <p:sp>
        <p:nvSpPr>
          <p:cNvPr id="11" name="Text Placeholder 4">
            <a:extLst>
              <a:ext uri="{FF2B5EF4-FFF2-40B4-BE49-F238E27FC236}">
                <a16:creationId xmlns:a16="http://schemas.microsoft.com/office/drawing/2014/main" id="{8FBC32F8-54CF-4A27-AF23-B6D59195F2D7}"/>
              </a:ext>
            </a:extLst>
          </p:cNvPr>
          <p:cNvSpPr txBox="1">
            <a:spLocks/>
          </p:cNvSpPr>
          <p:nvPr/>
        </p:nvSpPr>
        <p:spPr>
          <a:xfrm>
            <a:off x="539817" y="2748516"/>
            <a:ext cx="5288598" cy="945126"/>
          </a:xfrm>
          <a:prstGeom prst="rect">
            <a:avLst/>
          </a:prstGeom>
          <a:solidFill>
            <a:schemeClr val="accent4">
              <a:lumMod val="20000"/>
              <a:lumOff val="80000"/>
            </a:schemeClr>
          </a:solidFill>
          <a:ln w="12700">
            <a:solidFill>
              <a:schemeClr val="tx1"/>
            </a:solidFill>
          </a:ln>
        </p:spPr>
        <p:txBody>
          <a:bodyPr vert="horz" lIns="0" tIns="34290" rIns="0" bIns="3429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b="1" dirty="0"/>
              <a:t>Pedestrian &amp; Bicycle System Transportation Intervention Component</a:t>
            </a:r>
          </a:p>
        </p:txBody>
      </p:sp>
      <p:sp>
        <p:nvSpPr>
          <p:cNvPr id="12" name="Text Placeholder 6">
            <a:extLst>
              <a:ext uri="{FF2B5EF4-FFF2-40B4-BE49-F238E27FC236}">
                <a16:creationId xmlns:a16="http://schemas.microsoft.com/office/drawing/2014/main" id="{1A9DF731-7521-4E29-8296-50AB5CF207AF}"/>
              </a:ext>
            </a:extLst>
          </p:cNvPr>
          <p:cNvSpPr txBox="1">
            <a:spLocks/>
          </p:cNvSpPr>
          <p:nvPr/>
        </p:nvSpPr>
        <p:spPr>
          <a:xfrm>
            <a:off x="6363586" y="2748516"/>
            <a:ext cx="5117336" cy="945126"/>
          </a:xfrm>
          <a:prstGeom prst="rect">
            <a:avLst/>
          </a:prstGeom>
          <a:solidFill>
            <a:schemeClr val="accent4">
              <a:lumMod val="20000"/>
              <a:lumOff val="80000"/>
            </a:schemeClr>
          </a:solidFill>
          <a:ln w="12700">
            <a:solidFill>
              <a:schemeClr val="tx1"/>
            </a:solidFill>
          </a:ln>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b="1" dirty="0"/>
              <a:t>Land Use &amp; Environment Design Intervention Component</a:t>
            </a:r>
          </a:p>
        </p:txBody>
      </p:sp>
      <p:sp>
        <p:nvSpPr>
          <p:cNvPr id="13" name="Content Placeholder 5">
            <a:extLst>
              <a:ext uri="{FF2B5EF4-FFF2-40B4-BE49-F238E27FC236}">
                <a16:creationId xmlns:a16="http://schemas.microsoft.com/office/drawing/2014/main" id="{3F646BBD-9A6D-46EC-B16F-407E851A9403}"/>
              </a:ext>
            </a:extLst>
          </p:cNvPr>
          <p:cNvSpPr txBox="1">
            <a:spLocks/>
          </p:cNvSpPr>
          <p:nvPr/>
        </p:nvSpPr>
        <p:spPr>
          <a:xfrm>
            <a:off x="539817" y="3693643"/>
            <a:ext cx="5288598" cy="2152680"/>
          </a:xfrm>
          <a:prstGeom prst="rect">
            <a:avLst/>
          </a:prstGeom>
          <a:ln w="9525">
            <a:solidFill>
              <a:schemeClr val="tx1"/>
            </a:solidFill>
          </a:ln>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0"/>
              </a:spcBef>
            </a:pPr>
            <a:r>
              <a:rPr lang="en-US" dirty="0"/>
              <a:t>Street pattern design and connectivity</a:t>
            </a:r>
          </a:p>
          <a:p>
            <a:pPr>
              <a:lnSpc>
                <a:spcPct val="100000"/>
              </a:lnSpc>
              <a:spcBef>
                <a:spcPts val="0"/>
              </a:spcBef>
            </a:pPr>
            <a:r>
              <a:rPr lang="en-US" dirty="0"/>
              <a:t>Pedestrian infrastructure</a:t>
            </a:r>
          </a:p>
          <a:p>
            <a:pPr>
              <a:lnSpc>
                <a:spcPct val="100000"/>
              </a:lnSpc>
              <a:spcBef>
                <a:spcPts val="0"/>
              </a:spcBef>
            </a:pPr>
            <a:r>
              <a:rPr lang="en-US" dirty="0"/>
              <a:t>Bicycle infrastructure</a:t>
            </a:r>
          </a:p>
          <a:p>
            <a:pPr>
              <a:lnSpc>
                <a:spcPct val="100000"/>
              </a:lnSpc>
              <a:spcBef>
                <a:spcPts val="0"/>
              </a:spcBef>
            </a:pPr>
            <a:r>
              <a:rPr lang="en-US" dirty="0"/>
              <a:t>Public transit infrastructure and access</a:t>
            </a:r>
          </a:p>
        </p:txBody>
      </p:sp>
      <p:sp>
        <p:nvSpPr>
          <p:cNvPr id="14" name="Content Placeholder 7">
            <a:extLst>
              <a:ext uri="{FF2B5EF4-FFF2-40B4-BE49-F238E27FC236}">
                <a16:creationId xmlns:a16="http://schemas.microsoft.com/office/drawing/2014/main" id="{F015DC7D-828B-4A1F-845B-88C21D82E6C7}"/>
              </a:ext>
            </a:extLst>
          </p:cNvPr>
          <p:cNvSpPr txBox="1">
            <a:spLocks/>
          </p:cNvSpPr>
          <p:nvPr/>
        </p:nvSpPr>
        <p:spPr>
          <a:xfrm>
            <a:off x="6363586" y="3693643"/>
            <a:ext cx="5117336" cy="2152680"/>
          </a:xfrm>
          <a:prstGeom prst="rect">
            <a:avLst/>
          </a:prstGeom>
          <a:ln w="9525">
            <a:solidFill>
              <a:schemeClr val="tx1"/>
            </a:solidFill>
          </a:ln>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0"/>
              </a:spcBef>
            </a:pPr>
            <a:r>
              <a:rPr lang="en-US" dirty="0"/>
              <a:t>Mixed land use</a:t>
            </a:r>
          </a:p>
          <a:p>
            <a:pPr>
              <a:lnSpc>
                <a:spcPct val="100000"/>
              </a:lnSpc>
              <a:spcBef>
                <a:spcPts val="0"/>
              </a:spcBef>
            </a:pPr>
            <a:r>
              <a:rPr lang="en-US" dirty="0"/>
              <a:t>Increasing residential density</a:t>
            </a:r>
          </a:p>
          <a:p>
            <a:pPr>
              <a:lnSpc>
                <a:spcPct val="100000"/>
              </a:lnSpc>
              <a:spcBef>
                <a:spcPts val="0"/>
              </a:spcBef>
            </a:pPr>
            <a:r>
              <a:rPr lang="en-US" dirty="0"/>
              <a:t>Proximity to neighborhood or community destinations</a:t>
            </a:r>
          </a:p>
          <a:p>
            <a:pPr>
              <a:lnSpc>
                <a:spcPct val="100000"/>
              </a:lnSpc>
              <a:spcBef>
                <a:spcPts val="0"/>
              </a:spcBef>
            </a:pPr>
            <a:r>
              <a:rPr lang="en-US" dirty="0"/>
              <a:t>Parks and recreational facility access</a:t>
            </a:r>
          </a:p>
        </p:txBody>
      </p:sp>
    </p:spTree>
    <p:extLst>
      <p:ext uri="{BB962C8B-B14F-4D97-AF65-F5344CB8AC3E}">
        <p14:creationId xmlns:p14="http://schemas.microsoft.com/office/powerpoint/2010/main" val="40188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A9DC-0936-11A3-D91F-AB6B5237F591}"/>
              </a:ext>
            </a:extLst>
          </p:cNvPr>
          <p:cNvSpPr>
            <a:spLocks noGrp="1"/>
          </p:cNvSpPr>
          <p:nvPr>
            <p:ph sz="quarter" idx="15"/>
          </p:nvPr>
        </p:nvSpPr>
        <p:spPr>
          <a:xfrm>
            <a:off x="0" y="4466319"/>
            <a:ext cx="6096000" cy="683264"/>
          </a:xfrm>
        </p:spPr>
        <p:txBody>
          <a:bodyPr/>
          <a:lstStyle/>
          <a:p>
            <a:r>
              <a:rPr lang="en-US" dirty="0"/>
              <a:t>Study Overview and Methods</a:t>
            </a:r>
          </a:p>
        </p:txBody>
      </p:sp>
    </p:spTree>
    <p:extLst>
      <p:ext uri="{BB962C8B-B14F-4D97-AF65-F5344CB8AC3E}">
        <p14:creationId xmlns:p14="http://schemas.microsoft.com/office/powerpoint/2010/main" val="3778873982"/>
      </p:ext>
    </p:extLst>
  </p:cSld>
  <p:clrMapOvr>
    <a:masterClrMapping/>
  </p:clrMapOvr>
</p:sld>
</file>

<file path=ppt/theme/theme1.xml><?xml version="1.0" encoding="utf-8"?>
<a:theme xmlns:a="http://schemas.openxmlformats.org/drawingml/2006/main" name="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0A3AF59E-B783-4B37-B4CA-8AF5E342F910}" vid="{409D2D3A-C389-43EB-946B-D7A0DE524F97}"/>
    </a:ext>
  </a:extLst>
</a:theme>
</file>

<file path=ppt/theme/theme2.xml><?xml version="1.0" encoding="utf-8"?>
<a:theme xmlns:a="http://schemas.openxmlformats.org/drawingml/2006/main" name="1_UIC">
  <a:themeElements>
    <a:clrScheme name="UIC">
      <a:dk1>
        <a:srgbClr val="575757"/>
      </a:dk1>
      <a:lt1>
        <a:srgbClr val="FFFFFF"/>
      </a:lt1>
      <a:dk2>
        <a:srgbClr val="001D69"/>
      </a:dk2>
      <a:lt2>
        <a:srgbClr val="F2F7EB"/>
      </a:lt2>
      <a:accent1>
        <a:srgbClr val="D40032"/>
      </a:accent1>
      <a:accent2>
        <a:srgbClr val="001E61"/>
      </a:accent2>
      <a:accent3>
        <a:srgbClr val="41B6E5"/>
      </a:accent3>
      <a:accent4>
        <a:srgbClr val="FFBE3E"/>
      </a:accent4>
      <a:accent5>
        <a:srgbClr val="0085AD"/>
      </a:accent5>
      <a:accent6>
        <a:srgbClr val="D0D2CF"/>
      </a:accent6>
      <a:hlink>
        <a:srgbClr val="41B6E6"/>
      </a:hlink>
      <a:folHlink>
        <a:srgbClr val="001E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id="{B82EF8CA-CF45-B347-9F86-BDCB680E2AB6}" vid="{5E8F787F-D014-A040-8B66-4854019F9F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948B3CF23A144A486E4E782C08A15" ma:contentTypeVersion="15" ma:contentTypeDescription="Create a new document." ma:contentTypeScope="" ma:versionID="d3fef39993e4d4bbad762957cd8b29ff">
  <xsd:schema xmlns:xsd="http://www.w3.org/2001/XMLSchema" xmlns:xs="http://www.w3.org/2001/XMLSchema" xmlns:p="http://schemas.microsoft.com/office/2006/metadata/properties" xmlns:ns1="http://schemas.microsoft.com/sharepoint/v3" xmlns:ns2="5c0ed19a-6442-486d-a068-86457d131ec5" xmlns:ns3="a2ac5cde-4468-402a-ac20-5b556603971c" targetNamespace="http://schemas.microsoft.com/office/2006/metadata/properties" ma:root="true" ma:fieldsID="2d35b1a1a35de0c0f0dfbcdb44a152b1" ns1:_="" ns2:_="" ns3:_="">
    <xsd:import namespace="http://schemas.microsoft.com/sharepoint/v3"/>
    <xsd:import namespace="5c0ed19a-6442-486d-a068-86457d131ec5"/>
    <xsd:import namespace="a2ac5cde-4468-402a-ac20-5b55660397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ed19a-6442-486d-a068-86457d131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ac5cde-4468-402a-ac20-5b55660397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06BEF-B4F7-4884-BC0B-05374E51E93C}">
  <ds:schemaRef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sharepoint/v3"/>
    <ds:schemaRef ds:uri="http://schemas.openxmlformats.org/package/2006/metadata/core-properties"/>
    <ds:schemaRef ds:uri="a2ac5cde-4468-402a-ac20-5b556603971c"/>
    <ds:schemaRef ds:uri="http://schemas.microsoft.com/office/infopath/2007/PartnerControls"/>
    <ds:schemaRef ds:uri="5c0ed19a-6442-486d-a068-86457d131ec5"/>
    <ds:schemaRef ds:uri="http://www.w3.org/XML/1998/namespace"/>
  </ds:schemaRefs>
</ds:datastoreItem>
</file>

<file path=customXml/itemProps2.xml><?xml version="1.0" encoding="utf-8"?>
<ds:datastoreItem xmlns:ds="http://schemas.openxmlformats.org/officeDocument/2006/customXml" ds:itemID="{1D8E5FD0-3C89-4917-8A1B-B584DABE156D}">
  <ds:schemaRefs>
    <ds:schemaRef ds:uri="http://schemas.microsoft.com/sharepoint/v3/contenttype/forms"/>
  </ds:schemaRefs>
</ds:datastoreItem>
</file>

<file path=customXml/itemProps3.xml><?xml version="1.0" encoding="utf-8"?>
<ds:datastoreItem xmlns:ds="http://schemas.openxmlformats.org/officeDocument/2006/customXml" ds:itemID="{6BEB6EE1-497D-4E7E-AE66-60A7A02F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0ed19a-6442-486d-a068-86457d131ec5"/>
    <ds:schemaRef ds:uri="a2ac5cde-4468-402a-ac20-5b5566039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Thermo 1</Template>
  <TotalTime>1557</TotalTime>
  <Words>3943</Words>
  <Application>Microsoft Office PowerPoint</Application>
  <PresentationFormat>Widescreen</PresentationFormat>
  <Paragraphs>539</Paragraphs>
  <Slides>36</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Arial Black</vt:lpstr>
      <vt:lpstr>Arial Narrow</vt:lpstr>
      <vt:lpstr>Cabin</vt:lpstr>
      <vt:lpstr>Calibri</vt:lpstr>
      <vt:lpstr>Segoe UI</vt:lpstr>
      <vt:lpstr>System Font Regular</vt:lpstr>
      <vt:lpstr>Wingdings</vt:lpstr>
      <vt:lpstr>Thermo 1</vt:lpstr>
      <vt:lpstr>1_UIC</vt:lpstr>
      <vt:lpstr>Physical Activity Policies: Zoning, Land Use and Transportation- related Policies</vt:lpstr>
      <vt:lpstr>Presentation Overview</vt:lpstr>
      <vt:lpstr>PowerPoint Presentation</vt:lpstr>
      <vt:lpstr>Zoning and its relationship to public health</vt:lpstr>
      <vt:lpstr>Traditional zoning is based on use and density</vt:lpstr>
      <vt:lpstr>Zoning Code Reforms</vt:lpstr>
      <vt:lpstr>Traditional Zoning vs. Code Reform (Smart Code or Transect-based) Zoning</vt:lpstr>
      <vt:lpstr>Zoning (and code reform zoning) is a policy lever or strategy for codifying the Community Preventive Services Task Force (CPSTF) recommendations (May 2017) </vt:lpstr>
      <vt:lpstr>PowerPoint Presentation</vt:lpstr>
      <vt:lpstr>Key Study Questions</vt:lpstr>
      <vt:lpstr>First of its kind longitudinal study of physical activity-supportive zoning (including code reform zoning)</vt:lpstr>
      <vt:lpstr>Zoning Code Audit Tool – 2020 Version</vt:lpstr>
      <vt:lpstr>PowerPoint Presentation</vt:lpstr>
      <vt:lpstr>Code reform zoning has significantly* increased over time  (Longitudinal Panel; 2287 jurisdictions in 200 counties and 41 states + DC)</vt:lpstr>
      <vt:lpstr>Code reform zoning is concentrated in certain areas of the country </vt:lpstr>
      <vt:lpstr>Population size and region drive code reform zoning (Longitudinal Panel; 2285 jurisdictions in 200 counties and 41 states + DC)</vt:lpstr>
      <vt:lpstr>TOD zoning also is concentrated in certain areas of the country </vt:lpstr>
      <vt:lpstr>Population size and region also drive TOD zoning (Longitudinal Panel; 2285 jurisdictions in 200 counties and 41 states + DC)</vt:lpstr>
      <vt:lpstr>Activity-supporting built environment features addressed in zoning codes have increased* over time (Longitudinal Panel; 2287 jurisdictions in 200 counties and 41 states + DC)</vt:lpstr>
      <vt:lpstr>Code reform zoning is heavily focused on activity-supportive built environment features and such features have increased over time (Longitudinal Panel; 594 jurisdictions with code reform zoning in 182 counties and 40 states + DC)</vt:lpstr>
      <vt:lpstr>Jurisdictions without code reform zoning also have seen increases in activity-supportive built environment features (Longitudinal Panel; 1693 jurisdictions without code reform zoning in 184 counties and 41 states)</vt:lpstr>
      <vt:lpstr>Additional PA-Markers Captured in 2020 Zoning Codes only</vt:lpstr>
      <vt:lpstr>PowerPoint Presentation</vt:lpstr>
      <vt:lpstr>Zoning is associated with adult walking  (Adjusted prevalence using BRFSS 2011 data)</vt:lpstr>
      <vt:lpstr>Zoning is associated with older adult (&gt;=65) walking  (Adjusted prevalence using BRFSS 2011 data)</vt:lpstr>
      <vt:lpstr>Adjusted Prevalence of Adult Inactivity is Lower in Jurisdictions with More Activity-Friendly Zoning Provisions (BRFSS 2012 data)</vt:lpstr>
      <vt:lpstr>Adjusted Prevalence of Older Adult (&gt;=65) Inactivity is Lower in Jurisdictions with More Activity-Friendly Zoning Provisions BRFSS 2012 data)</vt:lpstr>
      <vt:lpstr>Relationship between zoning and adult active travel to work</vt:lpstr>
      <vt:lpstr>Association between Zoning and Adult Walking to Work</vt:lpstr>
      <vt:lpstr>Association between Zoning and Adult Walking OR Biking to Work</vt:lpstr>
      <vt:lpstr>Association between Zoning and Adult Any Active Travel to Work</vt:lpstr>
      <vt:lpstr>Summary of Findings</vt:lpstr>
      <vt:lpstr>Zoning and Public Health Tools</vt:lpstr>
      <vt:lpstr>PowerPoint Presentation</vt:lpstr>
      <vt:lpstr>Contact Information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Day, Steve H.</dc:creator>
  <cp:lastModifiedBy>Chriqui, Jamie F.</cp:lastModifiedBy>
  <cp:revision>67</cp:revision>
  <dcterms:created xsi:type="dcterms:W3CDTF">2020-07-14T14:41:16Z</dcterms:created>
  <dcterms:modified xsi:type="dcterms:W3CDTF">2022-09-20T05:33:12Z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0x010100C20948B3CF23A144A486E4E782C08A15</vt:lpwstr>
  </property>
</Properties>
</file>