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3" r:id="rId4"/>
    <p:sldMasterId id="2147484053" r:id="rId5"/>
    <p:sldMasterId id="2147484077" r:id="rId6"/>
  </p:sldMasterIdLst>
  <p:notesMasterIdLst>
    <p:notesMasterId r:id="rId41"/>
  </p:notesMasterIdLst>
  <p:handoutMasterIdLst>
    <p:handoutMasterId r:id="rId42"/>
  </p:handoutMasterIdLst>
  <p:sldIdLst>
    <p:sldId id="290" r:id="rId7"/>
    <p:sldId id="345" r:id="rId8"/>
    <p:sldId id="349" r:id="rId9"/>
    <p:sldId id="348" r:id="rId10"/>
    <p:sldId id="347" r:id="rId11"/>
    <p:sldId id="268" r:id="rId12"/>
    <p:sldId id="352" r:id="rId13"/>
    <p:sldId id="373" r:id="rId14"/>
    <p:sldId id="351" r:id="rId15"/>
    <p:sldId id="337" r:id="rId16"/>
    <p:sldId id="353" r:id="rId17"/>
    <p:sldId id="410" r:id="rId18"/>
    <p:sldId id="339" r:id="rId19"/>
    <p:sldId id="400" r:id="rId20"/>
    <p:sldId id="401" r:id="rId21"/>
    <p:sldId id="376" r:id="rId22"/>
    <p:sldId id="382" r:id="rId23"/>
    <p:sldId id="391" r:id="rId24"/>
    <p:sldId id="318" r:id="rId25"/>
    <p:sldId id="319" r:id="rId26"/>
    <p:sldId id="321" r:id="rId27"/>
    <p:sldId id="407" r:id="rId28"/>
    <p:sldId id="408" r:id="rId29"/>
    <p:sldId id="409" r:id="rId30"/>
    <p:sldId id="392" r:id="rId31"/>
    <p:sldId id="393" r:id="rId32"/>
    <p:sldId id="365" r:id="rId33"/>
    <p:sldId id="395" r:id="rId34"/>
    <p:sldId id="390" r:id="rId35"/>
    <p:sldId id="323" r:id="rId36"/>
    <p:sldId id="411" r:id="rId37"/>
    <p:sldId id="398" r:id="rId38"/>
    <p:sldId id="354" r:id="rId39"/>
    <p:sldId id="3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id="{47C4F763-02B7-3948-BD15-D373E308762F}">
          <p14:sldIdLst>
            <p14:sldId id="290"/>
            <p14:sldId id="345"/>
            <p14:sldId id="349"/>
            <p14:sldId id="348"/>
            <p14:sldId id="347"/>
            <p14:sldId id="268"/>
            <p14:sldId id="352"/>
            <p14:sldId id="373"/>
            <p14:sldId id="351"/>
            <p14:sldId id="337"/>
            <p14:sldId id="353"/>
            <p14:sldId id="410"/>
            <p14:sldId id="339"/>
            <p14:sldId id="400"/>
            <p14:sldId id="401"/>
            <p14:sldId id="376"/>
            <p14:sldId id="382"/>
            <p14:sldId id="391"/>
            <p14:sldId id="318"/>
            <p14:sldId id="319"/>
            <p14:sldId id="321"/>
            <p14:sldId id="407"/>
            <p14:sldId id="408"/>
            <p14:sldId id="409"/>
            <p14:sldId id="392"/>
            <p14:sldId id="393"/>
            <p14:sldId id="365"/>
            <p14:sldId id="395"/>
            <p14:sldId id="390"/>
            <p14:sldId id="323"/>
            <p14:sldId id="411"/>
            <p14:sldId id="398"/>
            <p14:sldId id="354"/>
            <p14:sldId id="3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76D712-8A36-08A7-D72A-D0A419A7E41C}" name="Leider, Julien Thomas" initials="LJT" userId="S::jleide2@uic.edu::13971d82-920e-480d-9055-6506cce7b11f" providerId="AD"/>
  <p188:author id="{923C1F53-4531-3B3C-92D0-09588C97C184}" name="Chriqui, Jamie F." initials="CJF" userId="Chriqui, Jamie F." providerId="None"/>
  <p188:author id="{35D2BF9C-017F-B658-E6E4-8551162773E9}" name="Chriqui, Jamie F." initials="CJF" userId="S::jchriqui@uic.edu::0f1cc612-76f2-4216-8cf7-ba3ceb1251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4AC"/>
    <a:srgbClr val="471D6F"/>
    <a:srgbClr val="F1B431"/>
    <a:srgbClr val="91D04F"/>
    <a:srgbClr val="6F31A1"/>
    <a:srgbClr val="00B0F0"/>
    <a:srgbClr val="767676"/>
    <a:srgbClr val="5E5618"/>
    <a:srgbClr val="E71316"/>
    <a:srgbClr val="740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4" autoAdjust="0"/>
    <p:restoredTop sz="78692" autoAdjust="0"/>
  </p:normalViewPr>
  <p:slideViewPr>
    <p:cSldViewPr snapToGrid="0" snapToObjects="1">
      <p:cViewPr varScale="1">
        <p:scale>
          <a:sx n="83" d="100"/>
          <a:sy n="83" d="100"/>
        </p:scale>
        <p:origin x="1638" y="9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Code Reform (Any)*</c:v>
                </c:pt>
                <c:pt idx="1">
                  <c:v>TOD Zoning*</c:v>
                </c:pt>
                <c:pt idx="2">
                  <c:v>Form-based Code*</c:v>
                </c:pt>
              </c:strCache>
            </c:strRef>
          </c:cat>
          <c:val>
            <c:numRef>
              <c:f>Sheet1!$B$2:$B$4</c:f>
              <c:numCache>
                <c:formatCode>0%</c:formatCode>
                <c:ptCount val="3"/>
                <c:pt idx="0">
                  <c:v>0.17358899999999999</c:v>
                </c:pt>
                <c:pt idx="1">
                  <c:v>8.3900000000000002E-2</c:v>
                </c:pt>
                <c:pt idx="2">
                  <c:v>5.0279999999999998E-2</c:v>
                </c:pt>
              </c:numCache>
            </c:numRef>
          </c:val>
          <c:extLst>
            <c:ext xmlns:c16="http://schemas.microsoft.com/office/drawing/2014/chart" uri="{C3380CC4-5D6E-409C-BE32-E72D297353CC}">
              <c16:uniqueId val="{00000000-ECEB-4EAB-A06E-C02370103EFA}"/>
            </c:ext>
          </c:extLst>
        </c:ser>
        <c:ser>
          <c:idx val="1"/>
          <c:order val="1"/>
          <c:tx>
            <c:strRef>
              <c:f>Sheet1!$C$1</c:f>
              <c:strCache>
                <c:ptCount val="1"/>
                <c:pt idx="0">
                  <c:v>2020</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Code Reform (Any)*</c:v>
                </c:pt>
                <c:pt idx="1">
                  <c:v>TOD Zoning*</c:v>
                </c:pt>
                <c:pt idx="2">
                  <c:v>Form-based Code*</c:v>
                </c:pt>
              </c:strCache>
            </c:strRef>
          </c:cat>
          <c:val>
            <c:numRef>
              <c:f>Sheet1!$C$2:$C$4</c:f>
              <c:numCache>
                <c:formatCode>0%</c:formatCode>
                <c:ptCount val="3"/>
                <c:pt idx="0">
                  <c:v>0.25969999999999999</c:v>
                </c:pt>
                <c:pt idx="1">
                  <c:v>0.13070000000000001</c:v>
                </c:pt>
                <c:pt idx="2">
                  <c:v>8.3070000000000005E-2</c:v>
                </c:pt>
              </c:numCache>
            </c:numRef>
          </c:val>
          <c:extLst>
            <c:ext xmlns:c16="http://schemas.microsoft.com/office/drawing/2014/chart" uri="{C3380CC4-5D6E-409C-BE32-E72D297353CC}">
              <c16:uniqueId val="{00000001-ECEB-4EAB-A06E-C02370103EFA}"/>
            </c:ext>
          </c:extLst>
        </c:ser>
        <c:dLbls>
          <c:dLblPos val="outEnd"/>
          <c:showLegendKey val="0"/>
          <c:showVal val="1"/>
          <c:showCatName val="0"/>
          <c:showSerName val="0"/>
          <c:showPercent val="0"/>
          <c:showBubbleSize val="0"/>
        </c:dLbls>
        <c:gapWidth val="219"/>
        <c:overlap val="-27"/>
        <c:axId val="927095696"/>
        <c:axId val="927098320"/>
      </c:barChart>
      <c:catAx>
        <c:axId val="9270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098320"/>
        <c:crosses val="autoZero"/>
        <c:auto val="1"/>
        <c:lblAlgn val="ctr"/>
        <c:lblOffset val="100"/>
        <c:noMultiLvlLbl val="0"/>
      </c:catAx>
      <c:valAx>
        <c:axId val="927098320"/>
        <c:scaling>
          <c:orientation val="minMax"/>
        </c:scaling>
        <c:delete val="1"/>
        <c:axPos val="l"/>
        <c:numFmt formatCode="0%" sourceLinked="1"/>
        <c:majorTickMark val="none"/>
        <c:minorTickMark val="none"/>
        <c:tickLblPos val="nextTo"/>
        <c:crossAx val="927095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Sidewalks***</c:v>
                </c:pt>
                <c:pt idx="1">
                  <c:v>Mixed 
use***</c:v>
                </c:pt>
                <c:pt idx="2">
                  <c:v>Bike/ped 
trails***</c:v>
                </c:pt>
                <c:pt idx="3">
                  <c:v>Bike/ped connectivity***</c:v>
                </c:pt>
                <c:pt idx="4">
                  <c:v>Bike
parking***</c:v>
                </c:pt>
                <c:pt idx="5">
                  <c:v>Street connectivity***</c:v>
                </c:pt>
                <c:pt idx="6">
                  <c:v>Crosswalks***</c:v>
                </c:pt>
                <c:pt idx="7">
                  <c:v>Bike lanes***</c:v>
                </c:pt>
              </c:strCache>
            </c:strRef>
          </c:cat>
          <c:val>
            <c:numRef>
              <c:f>Sheet1!$B$2:$B$9</c:f>
              <c:numCache>
                <c:formatCode>0%</c:formatCode>
                <c:ptCount val="8"/>
                <c:pt idx="0">
                  <c:v>0.83</c:v>
                </c:pt>
                <c:pt idx="1">
                  <c:v>0.74</c:v>
                </c:pt>
                <c:pt idx="2">
                  <c:v>0.62</c:v>
                </c:pt>
                <c:pt idx="3">
                  <c:v>0.44</c:v>
                </c:pt>
                <c:pt idx="4">
                  <c:v>0.42</c:v>
                </c:pt>
                <c:pt idx="5">
                  <c:v>0.35</c:v>
                </c:pt>
                <c:pt idx="6">
                  <c:v>0.2</c:v>
                </c:pt>
                <c:pt idx="7">
                  <c:v>0.13</c:v>
                </c:pt>
              </c:numCache>
            </c:numRef>
          </c:val>
          <c:extLst>
            <c:ext xmlns:c16="http://schemas.microsoft.com/office/drawing/2014/chart" uri="{C3380CC4-5D6E-409C-BE32-E72D297353CC}">
              <c16:uniqueId val="{00000000-EE92-4996-AA92-BB46753E770D}"/>
            </c:ext>
          </c:extLst>
        </c:ser>
        <c:ser>
          <c:idx val="1"/>
          <c:order val="1"/>
          <c:tx>
            <c:strRef>
              <c:f>Sheet1!$C$1</c:f>
              <c:strCache>
                <c:ptCount val="1"/>
                <c:pt idx="0">
                  <c:v>2020</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Sidewalks***</c:v>
                </c:pt>
                <c:pt idx="1">
                  <c:v>Mixed 
use***</c:v>
                </c:pt>
                <c:pt idx="2">
                  <c:v>Bike/ped 
trails***</c:v>
                </c:pt>
                <c:pt idx="3">
                  <c:v>Bike/ped connectivity***</c:v>
                </c:pt>
                <c:pt idx="4">
                  <c:v>Bike
parking***</c:v>
                </c:pt>
                <c:pt idx="5">
                  <c:v>Street connectivity***</c:v>
                </c:pt>
                <c:pt idx="6">
                  <c:v>Crosswalks***</c:v>
                </c:pt>
                <c:pt idx="7">
                  <c:v>Bike lanes***</c:v>
                </c:pt>
              </c:strCache>
            </c:strRef>
          </c:cat>
          <c:val>
            <c:numRef>
              <c:f>Sheet1!$C$2:$C$9</c:f>
              <c:numCache>
                <c:formatCode>0%</c:formatCode>
                <c:ptCount val="8"/>
                <c:pt idx="0">
                  <c:v>0.88</c:v>
                </c:pt>
                <c:pt idx="1">
                  <c:v>0.85</c:v>
                </c:pt>
                <c:pt idx="2">
                  <c:v>0.72</c:v>
                </c:pt>
                <c:pt idx="3">
                  <c:v>0.61</c:v>
                </c:pt>
                <c:pt idx="4">
                  <c:v>0.53</c:v>
                </c:pt>
                <c:pt idx="5">
                  <c:v>0.43</c:v>
                </c:pt>
                <c:pt idx="6">
                  <c:v>0.27</c:v>
                </c:pt>
                <c:pt idx="7">
                  <c:v>0.25</c:v>
                </c:pt>
              </c:numCache>
            </c:numRef>
          </c:val>
          <c:extLst>
            <c:ext xmlns:c16="http://schemas.microsoft.com/office/drawing/2014/chart" uri="{C3380CC4-5D6E-409C-BE32-E72D297353CC}">
              <c16:uniqueId val="{00000001-EE92-4996-AA92-BB46753E770D}"/>
            </c:ext>
          </c:extLst>
        </c:ser>
        <c:dLbls>
          <c:dLblPos val="outEnd"/>
          <c:showLegendKey val="0"/>
          <c:showVal val="1"/>
          <c:showCatName val="0"/>
          <c:showSerName val="0"/>
          <c:showPercent val="0"/>
          <c:showBubbleSize val="0"/>
        </c:dLbls>
        <c:gapWidth val="100"/>
        <c:axId val="924227936"/>
        <c:axId val="924228264"/>
      </c:barChart>
      <c:catAx>
        <c:axId val="9242279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dirty="0"/>
                  <a:t>Zoning for…</a:t>
                </a:r>
                <a:endParaRPr lang="en-US"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24228264"/>
        <c:crosses val="autoZero"/>
        <c:auto val="1"/>
        <c:lblAlgn val="ctr"/>
        <c:lblOffset val="100"/>
        <c:noMultiLvlLbl val="0"/>
      </c:catAx>
      <c:valAx>
        <c:axId val="924228264"/>
        <c:scaling>
          <c:orientation val="minMax"/>
        </c:scaling>
        <c:delete val="1"/>
        <c:axPos val="l"/>
        <c:numFmt formatCode="0%" sourceLinked="1"/>
        <c:majorTickMark val="none"/>
        <c:minorTickMark val="none"/>
        <c:tickLblPos val="nextTo"/>
        <c:crossAx val="92422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Mixed 
use***</c:v>
                </c:pt>
                <c:pt idx="1">
                  <c:v>Sidewalks***</c:v>
                </c:pt>
                <c:pt idx="2">
                  <c:v>Bike/ped 
trails***</c:v>
                </c:pt>
                <c:pt idx="3">
                  <c:v>Bike/ped connectivity***</c:v>
                </c:pt>
                <c:pt idx="4">
                  <c:v>Bike
parking***</c:v>
                </c:pt>
                <c:pt idx="5">
                  <c:v>Street connectivity***</c:v>
                </c:pt>
                <c:pt idx="6">
                  <c:v>Crosswalks***</c:v>
                </c:pt>
                <c:pt idx="7">
                  <c:v>Bike lanes***</c:v>
                </c:pt>
              </c:strCache>
            </c:strRef>
          </c:cat>
          <c:val>
            <c:numRef>
              <c:f>Sheet1!$B$2:$B$9</c:f>
              <c:numCache>
                <c:formatCode>0%</c:formatCode>
                <c:ptCount val="8"/>
                <c:pt idx="0">
                  <c:v>0.98</c:v>
                </c:pt>
                <c:pt idx="1">
                  <c:v>0.97</c:v>
                </c:pt>
                <c:pt idx="2">
                  <c:v>0.86</c:v>
                </c:pt>
                <c:pt idx="3">
                  <c:v>0.77</c:v>
                </c:pt>
                <c:pt idx="4">
                  <c:v>0.73</c:v>
                </c:pt>
                <c:pt idx="5">
                  <c:v>0.65</c:v>
                </c:pt>
                <c:pt idx="6">
                  <c:v>0.41</c:v>
                </c:pt>
                <c:pt idx="7">
                  <c:v>0.37</c:v>
                </c:pt>
              </c:numCache>
            </c:numRef>
          </c:val>
          <c:extLst>
            <c:ext xmlns:c16="http://schemas.microsoft.com/office/drawing/2014/chart" uri="{C3380CC4-5D6E-409C-BE32-E72D297353CC}">
              <c16:uniqueId val="{00000000-EE92-4996-AA92-BB46753E770D}"/>
            </c:ext>
          </c:extLst>
        </c:ser>
        <c:ser>
          <c:idx val="1"/>
          <c:order val="1"/>
          <c:tx>
            <c:strRef>
              <c:f>Sheet1!$C$1</c:f>
              <c:strCache>
                <c:ptCount val="1"/>
                <c:pt idx="0">
                  <c:v>Non-CR</c:v>
                </c:pt>
              </c:strCache>
            </c:strRef>
          </c:tx>
          <c:spPr>
            <a:solidFill>
              <a:srgbClr val="F1B4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Mixed 
use***</c:v>
                </c:pt>
                <c:pt idx="1">
                  <c:v>Sidewalks***</c:v>
                </c:pt>
                <c:pt idx="2">
                  <c:v>Bike/ped 
trails***</c:v>
                </c:pt>
                <c:pt idx="3">
                  <c:v>Bike/ped connectivity***</c:v>
                </c:pt>
                <c:pt idx="4">
                  <c:v>Bike
parking***</c:v>
                </c:pt>
                <c:pt idx="5">
                  <c:v>Street connectivity***</c:v>
                </c:pt>
                <c:pt idx="6">
                  <c:v>Crosswalks***</c:v>
                </c:pt>
                <c:pt idx="7">
                  <c:v>Bike lanes***</c:v>
                </c:pt>
              </c:strCache>
            </c:strRef>
          </c:cat>
          <c:val>
            <c:numRef>
              <c:f>Sheet1!$C$2:$C$9</c:f>
              <c:numCache>
                <c:formatCode>0%</c:formatCode>
                <c:ptCount val="8"/>
                <c:pt idx="0">
                  <c:v>0.75</c:v>
                </c:pt>
                <c:pt idx="1">
                  <c:v>0.82</c:v>
                </c:pt>
                <c:pt idx="2">
                  <c:v>0.62</c:v>
                </c:pt>
                <c:pt idx="3">
                  <c:v>0.46</c:v>
                </c:pt>
                <c:pt idx="4">
                  <c:v>0.41</c:v>
                </c:pt>
                <c:pt idx="5">
                  <c:v>0.32</c:v>
                </c:pt>
                <c:pt idx="6">
                  <c:v>0.18</c:v>
                </c:pt>
                <c:pt idx="7">
                  <c:v>0.13</c:v>
                </c:pt>
              </c:numCache>
            </c:numRef>
          </c:val>
          <c:extLst>
            <c:ext xmlns:c16="http://schemas.microsoft.com/office/drawing/2014/chart" uri="{C3380CC4-5D6E-409C-BE32-E72D297353CC}">
              <c16:uniqueId val="{00000001-EE92-4996-AA92-BB46753E770D}"/>
            </c:ext>
          </c:extLst>
        </c:ser>
        <c:dLbls>
          <c:dLblPos val="outEnd"/>
          <c:showLegendKey val="0"/>
          <c:showVal val="1"/>
          <c:showCatName val="0"/>
          <c:showSerName val="0"/>
          <c:showPercent val="0"/>
          <c:showBubbleSize val="0"/>
        </c:dLbls>
        <c:gapWidth val="100"/>
        <c:axId val="924227936"/>
        <c:axId val="924228264"/>
      </c:barChart>
      <c:catAx>
        <c:axId val="9242279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t>Zoning for…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24228264"/>
        <c:crosses val="autoZero"/>
        <c:auto val="1"/>
        <c:lblAlgn val="ctr"/>
        <c:lblOffset val="100"/>
        <c:noMultiLvlLbl val="0"/>
      </c:catAx>
      <c:valAx>
        <c:axId val="924228264"/>
        <c:scaling>
          <c:orientation val="minMax"/>
        </c:scaling>
        <c:delete val="1"/>
        <c:axPos val="l"/>
        <c:numFmt formatCode="0%" sourceLinked="1"/>
        <c:majorTickMark val="none"/>
        <c:minorTickMark val="none"/>
        <c:tickLblPos val="nextTo"/>
        <c:crossAx val="92422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Bicycle Amenities</c:v>
                </c:pt>
                <c:pt idx="1">
                  <c:v>Streetscape Improvements</c:v>
                </c:pt>
                <c:pt idx="2">
                  <c:v>Pedestrian Amenities</c:v>
                </c:pt>
                <c:pt idx="3">
                  <c:v>Open/Greenspace</c:v>
                </c:pt>
                <c:pt idx="5">
                  <c:v>Reduced/Eliminated Parking Requirements</c:v>
                </c:pt>
                <c:pt idx="6">
                  <c:v>Access to Public Transit</c:v>
                </c:pt>
                <c:pt idx="7">
                  <c:v>Pedestrian Plazas</c:v>
                </c:pt>
              </c:strCache>
            </c:strRef>
          </c:cat>
          <c:val>
            <c:numRef>
              <c:f>Sheet1!$B$2:$B$9</c:f>
              <c:numCache>
                <c:formatCode>0%</c:formatCode>
                <c:ptCount val="8"/>
                <c:pt idx="0">
                  <c:v>0.05</c:v>
                </c:pt>
                <c:pt idx="1">
                  <c:v>6.4799999999999996E-2</c:v>
                </c:pt>
                <c:pt idx="2">
                  <c:v>9.9699999999999997E-2</c:v>
                </c:pt>
                <c:pt idx="3">
                  <c:v>0.1641</c:v>
                </c:pt>
                <c:pt idx="5">
                  <c:v>0.4204</c:v>
                </c:pt>
                <c:pt idx="6">
                  <c:v>0.49480000000000002</c:v>
                </c:pt>
                <c:pt idx="7">
                  <c:v>0.51780000000000004</c:v>
                </c:pt>
              </c:numCache>
            </c:numRef>
          </c:val>
          <c:extLst>
            <c:ext xmlns:c16="http://schemas.microsoft.com/office/drawing/2014/chart" uri="{C3380CC4-5D6E-409C-BE32-E72D297353CC}">
              <c16:uniqueId val="{00000000-3F84-4EB0-9994-B8015979D2F4}"/>
            </c:ext>
          </c:extLst>
        </c:ser>
        <c:dLbls>
          <c:showLegendKey val="0"/>
          <c:showVal val="0"/>
          <c:showCatName val="0"/>
          <c:showSerName val="0"/>
          <c:showPercent val="0"/>
          <c:showBubbleSize val="0"/>
        </c:dLbls>
        <c:gapWidth val="182"/>
        <c:axId val="784157624"/>
        <c:axId val="784157944"/>
      </c:barChart>
      <c:catAx>
        <c:axId val="784157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84157944"/>
        <c:crosses val="autoZero"/>
        <c:auto val="1"/>
        <c:lblAlgn val="ctr"/>
        <c:lblOffset val="100"/>
        <c:noMultiLvlLbl val="0"/>
      </c:catAx>
      <c:valAx>
        <c:axId val="784157944"/>
        <c:scaling>
          <c:orientation val="minMax"/>
        </c:scaling>
        <c:delete val="1"/>
        <c:axPos val="b"/>
        <c:numFmt formatCode="0%" sourceLinked="1"/>
        <c:majorTickMark val="none"/>
        <c:minorTickMark val="none"/>
        <c:tickLblPos val="nextTo"/>
        <c:crossAx val="784157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C696F-97B0-4CB9-92A0-0D17225F2ECE}" type="doc">
      <dgm:prSet loTypeId="urn:microsoft.com/office/officeart/2005/8/layout/radial3" loCatId="cycle" qsTypeId="urn:microsoft.com/office/officeart/2005/8/quickstyle/3d3" qsCatId="3D" csTypeId="urn:microsoft.com/office/officeart/2005/8/colors/colorful1" csCatId="colorful" phldr="1"/>
      <dgm:spPr/>
      <dgm:t>
        <a:bodyPr/>
        <a:lstStyle/>
        <a:p>
          <a:endParaRPr lang="en-US"/>
        </a:p>
      </dgm:t>
    </dgm:pt>
    <dgm:pt modelId="{39BD695E-DDC3-48DD-9323-ACE72BACAD76}">
      <dgm:prSet phldrT="[Text]"/>
      <dgm:spPr>
        <a:solidFill>
          <a:schemeClr val="accent1">
            <a:alpha val="50000"/>
          </a:schemeClr>
        </a:solidFill>
      </dgm:spPr>
      <dgm:t>
        <a:bodyPr/>
        <a:lstStyle/>
        <a:p>
          <a:r>
            <a:rPr lang="en-US" b="1" dirty="0"/>
            <a:t>Equity &amp; Resilience</a:t>
          </a:r>
        </a:p>
      </dgm:t>
    </dgm:pt>
    <dgm:pt modelId="{408DDD1B-10B9-4630-AA71-7F147C0F3830}" type="parTrans" cxnId="{3F515914-5E9D-4076-A0DB-9B0370B89346}">
      <dgm:prSet/>
      <dgm:spPr/>
      <dgm:t>
        <a:bodyPr/>
        <a:lstStyle/>
        <a:p>
          <a:endParaRPr lang="en-US"/>
        </a:p>
      </dgm:t>
    </dgm:pt>
    <dgm:pt modelId="{E84EB6A7-D12D-45C1-AEE4-04609DF2C039}" type="sibTrans" cxnId="{3F515914-5E9D-4076-A0DB-9B0370B89346}">
      <dgm:prSet/>
      <dgm:spPr/>
      <dgm:t>
        <a:bodyPr/>
        <a:lstStyle/>
        <a:p>
          <a:endParaRPr lang="en-US"/>
        </a:p>
      </dgm:t>
    </dgm:pt>
    <dgm:pt modelId="{E7CD3D95-B073-45B2-A93C-D86BADFE2A5D}">
      <dgm:prSet phldrT="[Text]"/>
      <dgm:spPr/>
      <dgm:t>
        <a:bodyPr/>
        <a:lstStyle/>
        <a:p>
          <a:r>
            <a:rPr lang="en-US" b="1" dirty="0"/>
            <a:t>Transportation Policy &amp; Planning</a:t>
          </a:r>
        </a:p>
      </dgm:t>
    </dgm:pt>
    <dgm:pt modelId="{74B0606F-7771-40FA-BE25-01A184784909}" type="parTrans" cxnId="{7F498C13-F9E7-4DB1-8316-DAD578601A34}">
      <dgm:prSet/>
      <dgm:spPr/>
      <dgm:t>
        <a:bodyPr/>
        <a:lstStyle/>
        <a:p>
          <a:endParaRPr lang="en-US"/>
        </a:p>
      </dgm:t>
    </dgm:pt>
    <dgm:pt modelId="{62B0DB24-4095-49EA-A11B-D1C8B95CEA05}" type="sibTrans" cxnId="{7F498C13-F9E7-4DB1-8316-DAD578601A34}">
      <dgm:prSet/>
      <dgm:spPr/>
      <dgm:t>
        <a:bodyPr/>
        <a:lstStyle/>
        <a:p>
          <a:endParaRPr lang="en-US"/>
        </a:p>
      </dgm:t>
    </dgm:pt>
    <dgm:pt modelId="{6A6D66A7-AC1B-4D9B-91F3-F00DCAED44A5}">
      <dgm:prSet phldrT="[Text]"/>
      <dgm:spPr/>
      <dgm:t>
        <a:bodyPr/>
        <a:lstStyle/>
        <a:p>
          <a:r>
            <a:rPr lang="en-US" b="1" dirty="0"/>
            <a:t>Rural Active Living</a:t>
          </a:r>
        </a:p>
      </dgm:t>
    </dgm:pt>
    <dgm:pt modelId="{3076068B-20A3-43ED-8DA8-A91E5285BD04}" type="parTrans" cxnId="{573B09AE-4F07-42A7-9EFC-F45BAAC1300B}">
      <dgm:prSet/>
      <dgm:spPr/>
      <dgm:t>
        <a:bodyPr/>
        <a:lstStyle/>
        <a:p>
          <a:endParaRPr lang="en-US"/>
        </a:p>
      </dgm:t>
    </dgm:pt>
    <dgm:pt modelId="{B345D226-4E1A-4029-9EF3-9E7DAA2C4C10}" type="sibTrans" cxnId="{573B09AE-4F07-42A7-9EFC-F45BAAC1300B}">
      <dgm:prSet/>
      <dgm:spPr/>
      <dgm:t>
        <a:bodyPr/>
        <a:lstStyle/>
        <a:p>
          <a:endParaRPr lang="en-US"/>
        </a:p>
      </dgm:t>
    </dgm:pt>
    <dgm:pt modelId="{8202FDF0-BC02-43A1-8695-F1065F5CF917}">
      <dgm:prSet phldrT="[Text]"/>
      <dgm:spPr/>
      <dgm:t>
        <a:bodyPr/>
        <a:lstStyle/>
        <a:p>
          <a:r>
            <a:rPr lang="en-US" b="1" dirty="0"/>
            <a:t>Parks &amp; Greenspace</a:t>
          </a:r>
        </a:p>
      </dgm:t>
    </dgm:pt>
    <dgm:pt modelId="{E0D0996C-33EE-42E0-BA64-6D149951E500}" type="parTrans" cxnId="{F1F24938-AC1B-448C-9177-493B727E8404}">
      <dgm:prSet/>
      <dgm:spPr/>
      <dgm:t>
        <a:bodyPr/>
        <a:lstStyle/>
        <a:p>
          <a:endParaRPr lang="en-US"/>
        </a:p>
      </dgm:t>
    </dgm:pt>
    <dgm:pt modelId="{9F1A538D-3889-45E5-A9D2-0B54F1D23690}" type="sibTrans" cxnId="{F1F24938-AC1B-448C-9177-493B727E8404}">
      <dgm:prSet/>
      <dgm:spPr/>
      <dgm:t>
        <a:bodyPr/>
        <a:lstStyle/>
        <a:p>
          <a:endParaRPr lang="en-US"/>
        </a:p>
      </dgm:t>
    </dgm:pt>
    <dgm:pt modelId="{DE10A14F-4310-4D5D-8A7D-F34B7377B7D4}">
      <dgm:prSet phldrT="[Text]"/>
      <dgm:spPr/>
      <dgm:t>
        <a:bodyPr/>
        <a:lstStyle/>
        <a:p>
          <a:r>
            <a:rPr lang="en-US" b="1" dirty="0"/>
            <a:t>School Wellness</a:t>
          </a:r>
        </a:p>
      </dgm:t>
    </dgm:pt>
    <dgm:pt modelId="{2435E45B-B736-4AA2-BF41-72415E270EE2}" type="parTrans" cxnId="{28BDCC30-AF3F-4AC1-A27F-056723EE19A0}">
      <dgm:prSet/>
      <dgm:spPr/>
      <dgm:t>
        <a:bodyPr/>
        <a:lstStyle/>
        <a:p>
          <a:endParaRPr lang="en-US"/>
        </a:p>
      </dgm:t>
    </dgm:pt>
    <dgm:pt modelId="{EFD8FB28-64C6-4608-AE5E-13A3C0ACFDC7}" type="sibTrans" cxnId="{28BDCC30-AF3F-4AC1-A27F-056723EE19A0}">
      <dgm:prSet/>
      <dgm:spPr/>
      <dgm:t>
        <a:bodyPr/>
        <a:lstStyle/>
        <a:p>
          <a:endParaRPr lang="en-US"/>
        </a:p>
      </dgm:t>
    </dgm:pt>
    <dgm:pt modelId="{7D580350-CBA4-407D-BBF3-72F1FCEE489F}">
      <dgm:prSet/>
      <dgm:spPr/>
      <dgm:t>
        <a:bodyPr/>
        <a:lstStyle/>
        <a:p>
          <a:r>
            <a:rPr lang="en-US" b="0" dirty="0"/>
            <a:t>Worksite Wellness</a:t>
          </a:r>
        </a:p>
      </dgm:t>
    </dgm:pt>
    <dgm:pt modelId="{8EAE01C7-E659-40D9-B3B0-6155C591DC79}" type="parTrans" cxnId="{D282041D-F6EC-4A59-B2E1-339DF90E8023}">
      <dgm:prSet/>
      <dgm:spPr/>
      <dgm:t>
        <a:bodyPr/>
        <a:lstStyle/>
        <a:p>
          <a:endParaRPr lang="en-US"/>
        </a:p>
      </dgm:t>
    </dgm:pt>
    <dgm:pt modelId="{E0DF5730-8A5F-47F8-AB87-2C637AFAA91B}" type="sibTrans" cxnId="{D282041D-F6EC-4A59-B2E1-339DF90E8023}">
      <dgm:prSet/>
      <dgm:spPr/>
      <dgm:t>
        <a:bodyPr/>
        <a:lstStyle/>
        <a:p>
          <a:endParaRPr lang="en-US"/>
        </a:p>
      </dgm:t>
    </dgm:pt>
    <dgm:pt modelId="{E23574F1-0E41-4BE4-AF56-1E919C02A9D3}" type="pres">
      <dgm:prSet presAssocID="{3F3C696F-97B0-4CB9-92A0-0D17225F2ECE}" presName="composite" presStyleCnt="0">
        <dgm:presLayoutVars>
          <dgm:chMax val="1"/>
          <dgm:dir/>
          <dgm:resizeHandles val="exact"/>
        </dgm:presLayoutVars>
      </dgm:prSet>
      <dgm:spPr/>
    </dgm:pt>
    <dgm:pt modelId="{441C49CC-E415-43FF-9182-13B0EC76EA3C}" type="pres">
      <dgm:prSet presAssocID="{3F3C696F-97B0-4CB9-92A0-0D17225F2ECE}" presName="radial" presStyleCnt="0">
        <dgm:presLayoutVars>
          <dgm:animLvl val="ctr"/>
        </dgm:presLayoutVars>
      </dgm:prSet>
      <dgm:spPr/>
    </dgm:pt>
    <dgm:pt modelId="{D66573AB-68B2-4891-BF82-7DF167FF4A02}" type="pres">
      <dgm:prSet presAssocID="{39BD695E-DDC3-48DD-9323-ACE72BACAD76}" presName="centerShape" presStyleLbl="vennNode1" presStyleIdx="0" presStyleCnt="6" custScaleX="90909" custScaleY="90909"/>
      <dgm:spPr/>
    </dgm:pt>
    <dgm:pt modelId="{D83E68A9-96D5-4D26-BD63-41928DE89BAC}" type="pres">
      <dgm:prSet presAssocID="{E7CD3D95-B073-45B2-A93C-D86BADFE2A5D}" presName="node" presStyleLbl="vennNode1" presStyleIdx="1" presStyleCnt="6" custScaleX="146410" custScaleY="146410">
        <dgm:presLayoutVars>
          <dgm:bulletEnabled val="1"/>
        </dgm:presLayoutVars>
      </dgm:prSet>
      <dgm:spPr/>
    </dgm:pt>
    <dgm:pt modelId="{75AA25BA-E6C6-4CD5-A99F-FEBAE8939AEF}" type="pres">
      <dgm:prSet presAssocID="{6A6D66A7-AC1B-4D9B-91F3-F00DCAED44A5}" presName="node" presStyleLbl="vennNode1" presStyleIdx="2" presStyleCnt="6" custScaleX="146410" custScaleY="146410">
        <dgm:presLayoutVars>
          <dgm:bulletEnabled val="1"/>
        </dgm:presLayoutVars>
      </dgm:prSet>
      <dgm:spPr/>
    </dgm:pt>
    <dgm:pt modelId="{09D5686B-EF03-42D8-B8D0-16D6DF19DB77}" type="pres">
      <dgm:prSet presAssocID="{8202FDF0-BC02-43A1-8695-F1065F5CF917}" presName="node" presStyleLbl="vennNode1" presStyleIdx="3" presStyleCnt="6" custScaleX="146410" custScaleY="146410">
        <dgm:presLayoutVars>
          <dgm:bulletEnabled val="1"/>
        </dgm:presLayoutVars>
      </dgm:prSet>
      <dgm:spPr/>
    </dgm:pt>
    <dgm:pt modelId="{96DEB081-40BD-46F8-9ABB-8AC2B524A832}" type="pres">
      <dgm:prSet presAssocID="{DE10A14F-4310-4D5D-8A7D-F34B7377B7D4}" presName="node" presStyleLbl="vennNode1" presStyleIdx="4" presStyleCnt="6" custScaleX="146410" custScaleY="146410">
        <dgm:presLayoutVars>
          <dgm:bulletEnabled val="1"/>
        </dgm:presLayoutVars>
      </dgm:prSet>
      <dgm:spPr/>
    </dgm:pt>
    <dgm:pt modelId="{B37AAC16-DF53-4470-BE52-969A066D7B00}" type="pres">
      <dgm:prSet presAssocID="{7D580350-CBA4-407D-BBF3-72F1FCEE489F}" presName="node" presStyleLbl="vennNode1" presStyleIdx="5" presStyleCnt="6" custScaleX="146410" custScaleY="146410">
        <dgm:presLayoutVars>
          <dgm:bulletEnabled val="1"/>
        </dgm:presLayoutVars>
      </dgm:prSet>
      <dgm:spPr/>
    </dgm:pt>
  </dgm:ptLst>
  <dgm:cxnLst>
    <dgm:cxn modelId="{7F498C13-F9E7-4DB1-8316-DAD578601A34}" srcId="{39BD695E-DDC3-48DD-9323-ACE72BACAD76}" destId="{E7CD3D95-B073-45B2-A93C-D86BADFE2A5D}" srcOrd="0" destOrd="0" parTransId="{74B0606F-7771-40FA-BE25-01A184784909}" sibTransId="{62B0DB24-4095-49EA-A11B-D1C8B95CEA05}"/>
    <dgm:cxn modelId="{3F515914-5E9D-4076-A0DB-9B0370B89346}" srcId="{3F3C696F-97B0-4CB9-92A0-0D17225F2ECE}" destId="{39BD695E-DDC3-48DD-9323-ACE72BACAD76}" srcOrd="0" destOrd="0" parTransId="{408DDD1B-10B9-4630-AA71-7F147C0F3830}" sibTransId="{E84EB6A7-D12D-45C1-AEE4-04609DF2C039}"/>
    <dgm:cxn modelId="{D282041D-F6EC-4A59-B2E1-339DF90E8023}" srcId="{39BD695E-DDC3-48DD-9323-ACE72BACAD76}" destId="{7D580350-CBA4-407D-BBF3-72F1FCEE489F}" srcOrd="4" destOrd="0" parTransId="{8EAE01C7-E659-40D9-B3B0-6155C591DC79}" sibTransId="{E0DF5730-8A5F-47F8-AB87-2C637AFAA91B}"/>
    <dgm:cxn modelId="{9A727320-B453-4606-B46E-BC8751441EBD}" type="presOf" srcId="{39BD695E-DDC3-48DD-9323-ACE72BACAD76}" destId="{D66573AB-68B2-4891-BF82-7DF167FF4A02}" srcOrd="0" destOrd="0" presId="urn:microsoft.com/office/officeart/2005/8/layout/radial3"/>
    <dgm:cxn modelId="{28BDCC30-AF3F-4AC1-A27F-056723EE19A0}" srcId="{39BD695E-DDC3-48DD-9323-ACE72BACAD76}" destId="{DE10A14F-4310-4D5D-8A7D-F34B7377B7D4}" srcOrd="3" destOrd="0" parTransId="{2435E45B-B736-4AA2-BF41-72415E270EE2}" sibTransId="{EFD8FB28-64C6-4608-AE5E-13A3C0ACFDC7}"/>
    <dgm:cxn modelId="{8A5EF231-EB47-4155-8997-E5BDE84993AE}" type="presOf" srcId="{8202FDF0-BC02-43A1-8695-F1065F5CF917}" destId="{09D5686B-EF03-42D8-B8D0-16D6DF19DB77}" srcOrd="0" destOrd="0" presId="urn:microsoft.com/office/officeart/2005/8/layout/radial3"/>
    <dgm:cxn modelId="{F1F24938-AC1B-448C-9177-493B727E8404}" srcId="{39BD695E-DDC3-48DD-9323-ACE72BACAD76}" destId="{8202FDF0-BC02-43A1-8695-F1065F5CF917}" srcOrd="2" destOrd="0" parTransId="{E0D0996C-33EE-42E0-BA64-6D149951E500}" sibTransId="{9F1A538D-3889-45E5-A9D2-0B54F1D23690}"/>
    <dgm:cxn modelId="{701C705B-6D93-4E4D-BBDF-BA8311D85EFD}" type="presOf" srcId="{6A6D66A7-AC1B-4D9B-91F3-F00DCAED44A5}" destId="{75AA25BA-E6C6-4CD5-A99F-FEBAE8939AEF}" srcOrd="0" destOrd="0" presId="urn:microsoft.com/office/officeart/2005/8/layout/radial3"/>
    <dgm:cxn modelId="{AA75B794-A83C-4014-A737-33B75E60D46A}" type="presOf" srcId="{3F3C696F-97B0-4CB9-92A0-0D17225F2ECE}" destId="{E23574F1-0E41-4BE4-AF56-1E919C02A9D3}" srcOrd="0" destOrd="0" presId="urn:microsoft.com/office/officeart/2005/8/layout/radial3"/>
    <dgm:cxn modelId="{C84DB298-0DC9-4225-B7DF-9F792E61D582}" type="presOf" srcId="{DE10A14F-4310-4D5D-8A7D-F34B7377B7D4}" destId="{96DEB081-40BD-46F8-9ABB-8AC2B524A832}" srcOrd="0" destOrd="0" presId="urn:microsoft.com/office/officeart/2005/8/layout/radial3"/>
    <dgm:cxn modelId="{573B09AE-4F07-42A7-9EFC-F45BAAC1300B}" srcId="{39BD695E-DDC3-48DD-9323-ACE72BACAD76}" destId="{6A6D66A7-AC1B-4D9B-91F3-F00DCAED44A5}" srcOrd="1" destOrd="0" parTransId="{3076068B-20A3-43ED-8DA8-A91E5285BD04}" sibTransId="{B345D226-4E1A-4029-9EF3-9E7DAA2C4C10}"/>
    <dgm:cxn modelId="{A0C8B6BF-079E-4183-9A32-41E2E5831EB3}" type="presOf" srcId="{7D580350-CBA4-407D-BBF3-72F1FCEE489F}" destId="{B37AAC16-DF53-4470-BE52-969A066D7B00}" srcOrd="0" destOrd="0" presId="urn:microsoft.com/office/officeart/2005/8/layout/radial3"/>
    <dgm:cxn modelId="{2E5ED1DB-C419-40AB-9D89-6D1F58E0402F}" type="presOf" srcId="{E7CD3D95-B073-45B2-A93C-D86BADFE2A5D}" destId="{D83E68A9-96D5-4D26-BD63-41928DE89BAC}" srcOrd="0" destOrd="0" presId="urn:microsoft.com/office/officeart/2005/8/layout/radial3"/>
    <dgm:cxn modelId="{2F2DB42A-663B-431F-BA1F-62D0A364BC7E}" type="presParOf" srcId="{E23574F1-0E41-4BE4-AF56-1E919C02A9D3}" destId="{441C49CC-E415-43FF-9182-13B0EC76EA3C}" srcOrd="0" destOrd="0" presId="urn:microsoft.com/office/officeart/2005/8/layout/radial3"/>
    <dgm:cxn modelId="{C2895A7F-C57F-4C9D-8FF7-944C5A7EC714}" type="presParOf" srcId="{441C49CC-E415-43FF-9182-13B0EC76EA3C}" destId="{D66573AB-68B2-4891-BF82-7DF167FF4A02}" srcOrd="0" destOrd="0" presId="urn:microsoft.com/office/officeart/2005/8/layout/radial3"/>
    <dgm:cxn modelId="{E86E8EDE-2D94-456E-AB60-CF4B446179D7}" type="presParOf" srcId="{441C49CC-E415-43FF-9182-13B0EC76EA3C}" destId="{D83E68A9-96D5-4D26-BD63-41928DE89BAC}" srcOrd="1" destOrd="0" presId="urn:microsoft.com/office/officeart/2005/8/layout/radial3"/>
    <dgm:cxn modelId="{CBB1EA26-E19E-4F46-885B-796266FCA062}" type="presParOf" srcId="{441C49CC-E415-43FF-9182-13B0EC76EA3C}" destId="{75AA25BA-E6C6-4CD5-A99F-FEBAE8939AEF}" srcOrd="2" destOrd="0" presId="urn:microsoft.com/office/officeart/2005/8/layout/radial3"/>
    <dgm:cxn modelId="{4A783BEA-C2B9-4E8F-BD88-2C703A55D545}" type="presParOf" srcId="{441C49CC-E415-43FF-9182-13B0EC76EA3C}" destId="{09D5686B-EF03-42D8-B8D0-16D6DF19DB77}" srcOrd="3" destOrd="0" presId="urn:microsoft.com/office/officeart/2005/8/layout/radial3"/>
    <dgm:cxn modelId="{703981D1-ADAC-48E0-AD22-03010F12B5A2}" type="presParOf" srcId="{441C49CC-E415-43FF-9182-13B0EC76EA3C}" destId="{96DEB081-40BD-46F8-9ABB-8AC2B524A832}" srcOrd="4" destOrd="0" presId="urn:microsoft.com/office/officeart/2005/8/layout/radial3"/>
    <dgm:cxn modelId="{CE020CEA-A93C-4AD6-9117-6B449B4D3184}" type="presParOf" srcId="{441C49CC-E415-43FF-9182-13B0EC76EA3C}" destId="{B37AAC16-DF53-4470-BE52-969A066D7B0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573AB-68B2-4891-BF82-7DF167FF4A02}">
      <dsp:nvSpPr>
        <dsp:cNvPr id="0" name=""/>
        <dsp:cNvSpPr/>
      </dsp:nvSpPr>
      <dsp:spPr>
        <a:xfrm>
          <a:off x="4588675" y="1264020"/>
          <a:ext cx="2409811" cy="2409811"/>
        </a:xfrm>
        <a:prstGeom prst="ellipse">
          <a:avLst/>
        </a:prstGeom>
        <a:solidFill>
          <a:schemeClr val="accent1">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Equity &amp; Resilience</a:t>
          </a:r>
        </a:p>
      </dsp:txBody>
      <dsp:txXfrm>
        <a:off x="4941584" y="1616929"/>
        <a:ext cx="1703993" cy="1703993"/>
      </dsp:txXfrm>
    </dsp:sp>
    <dsp:sp modelId="{D83E68A9-96D5-4D26-BD63-41928DE89BAC}">
      <dsp:nvSpPr>
        <dsp:cNvPr id="0" name=""/>
        <dsp:cNvSpPr/>
      </dsp:nvSpPr>
      <dsp:spPr>
        <a:xfrm>
          <a:off x="4823323" y="-225775"/>
          <a:ext cx="1940514" cy="194051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Transportation Policy &amp; Planning</a:t>
          </a:r>
        </a:p>
      </dsp:txBody>
      <dsp:txXfrm>
        <a:off x="5107505" y="58407"/>
        <a:ext cx="1372150" cy="1372150"/>
      </dsp:txXfrm>
    </dsp:sp>
    <dsp:sp modelId="{75AA25BA-E6C6-4CD5-A99F-FEBAE8939AEF}">
      <dsp:nvSpPr>
        <dsp:cNvPr id="0" name=""/>
        <dsp:cNvSpPr/>
      </dsp:nvSpPr>
      <dsp:spPr>
        <a:xfrm>
          <a:off x="6463367" y="965786"/>
          <a:ext cx="1940514" cy="1940514"/>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Rural Active Living</a:t>
          </a:r>
        </a:p>
      </dsp:txBody>
      <dsp:txXfrm>
        <a:off x="6747549" y="1249968"/>
        <a:ext cx="1372150" cy="1372150"/>
      </dsp:txXfrm>
    </dsp:sp>
    <dsp:sp modelId="{09D5686B-EF03-42D8-B8D0-16D6DF19DB77}">
      <dsp:nvSpPr>
        <dsp:cNvPr id="0" name=""/>
        <dsp:cNvSpPr/>
      </dsp:nvSpPr>
      <dsp:spPr>
        <a:xfrm>
          <a:off x="5836926" y="2893773"/>
          <a:ext cx="1940514" cy="194051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Parks &amp; Greenspace</a:t>
          </a:r>
        </a:p>
      </dsp:txBody>
      <dsp:txXfrm>
        <a:off x="6121108" y="3177955"/>
        <a:ext cx="1372150" cy="1372150"/>
      </dsp:txXfrm>
    </dsp:sp>
    <dsp:sp modelId="{96DEB081-40BD-46F8-9ABB-8AC2B524A832}">
      <dsp:nvSpPr>
        <dsp:cNvPr id="0" name=""/>
        <dsp:cNvSpPr/>
      </dsp:nvSpPr>
      <dsp:spPr>
        <a:xfrm>
          <a:off x="3809720" y="2893773"/>
          <a:ext cx="1940514" cy="1940514"/>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School Wellness</a:t>
          </a:r>
        </a:p>
      </dsp:txBody>
      <dsp:txXfrm>
        <a:off x="4093902" y="3177955"/>
        <a:ext cx="1372150" cy="1372150"/>
      </dsp:txXfrm>
    </dsp:sp>
    <dsp:sp modelId="{B37AAC16-DF53-4470-BE52-969A066D7B00}">
      <dsp:nvSpPr>
        <dsp:cNvPr id="0" name=""/>
        <dsp:cNvSpPr/>
      </dsp:nvSpPr>
      <dsp:spPr>
        <a:xfrm>
          <a:off x="3183279" y="965786"/>
          <a:ext cx="1940514" cy="194051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t>Worksite Wellness</a:t>
          </a:r>
        </a:p>
      </dsp:txBody>
      <dsp:txXfrm>
        <a:off x="3467461" y="1249968"/>
        <a:ext cx="1372150" cy="13721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DD2D10-3FEC-F54B-B50B-D69718342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5D5D3-3C21-4F45-8B4A-1D939AEA7D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52BB0-1A15-7C48-B3CA-112E40890915}" type="datetimeFigureOut">
              <a:rPr lang="en-US" smtClean="0"/>
              <a:t>9/23/2023</a:t>
            </a:fld>
            <a:endParaRPr lang="en-US" dirty="0"/>
          </a:p>
        </p:txBody>
      </p:sp>
      <p:sp>
        <p:nvSpPr>
          <p:cNvPr id="4" name="Footer Placeholder 3">
            <a:extLst>
              <a:ext uri="{FF2B5EF4-FFF2-40B4-BE49-F238E27FC236}">
                <a16:creationId xmlns:a16="http://schemas.microsoft.com/office/drawing/2014/main" id="{668EA9B2-1BA6-014F-ACBE-F9E77B4195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805B2E-E420-144D-B0B7-A2CF11D1E3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171B7-7380-AD4F-8771-5DA705385427}" type="slidenum">
              <a:rPr lang="en-US" smtClean="0"/>
              <a:t>‹#›</a:t>
            </a:fld>
            <a:endParaRPr lang="en-US" dirty="0"/>
          </a:p>
        </p:txBody>
      </p:sp>
    </p:spTree>
    <p:extLst>
      <p:ext uri="{BB962C8B-B14F-4D97-AF65-F5344CB8AC3E}">
        <p14:creationId xmlns:p14="http://schemas.microsoft.com/office/powerpoint/2010/main" val="3526622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8631-ED1E-9948-A907-B94A85DD2013}" type="datetimeFigureOut">
              <a:rPr lang="en-US" smtClean="0"/>
              <a:t>9/23/2023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BF975-AA5D-424C-B259-1BB0C7806E29}" type="slidenum">
              <a:rPr lang="en-US" smtClean="0"/>
              <a:t>‹#›</a:t>
            </a:fld>
            <a:endParaRPr lang="en-US" dirty="0"/>
          </a:p>
        </p:txBody>
      </p:sp>
    </p:spTree>
    <p:extLst>
      <p:ext uri="{BB962C8B-B14F-4D97-AF65-F5344CB8AC3E}">
        <p14:creationId xmlns:p14="http://schemas.microsoft.com/office/powerpoint/2010/main" val="137716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1</a:t>
            </a:fld>
            <a:endParaRPr lang="en-US" dirty="0"/>
          </a:p>
        </p:txBody>
      </p:sp>
    </p:spTree>
    <p:extLst>
      <p:ext uri="{BB962C8B-B14F-4D97-AF65-F5344CB8AC3E}">
        <p14:creationId xmlns:p14="http://schemas.microsoft.com/office/powerpoint/2010/main" val="145015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pulled out illustrative examples. </a:t>
            </a:r>
          </a:p>
          <a:p>
            <a:r>
              <a:rPr lang="en-US" dirty="0"/>
              <a:t>Code reform change over time also holds up in adjusted models controlling for jurisdictional characteristics and the results are essentially identical</a:t>
            </a:r>
          </a:p>
          <a:p>
            <a:r>
              <a:rPr lang="en-US" dirty="0"/>
              <a:t>Same for TOD Zoning –results identical in adjusted models</a:t>
            </a:r>
            <a:endParaRPr lang="en-US" dirty="0">
              <a:cs typeface="Calibri"/>
            </a:endParaRPr>
          </a:p>
        </p:txBody>
      </p:sp>
      <p:sp>
        <p:nvSpPr>
          <p:cNvPr id="4" name="Slide Number Placeholder 3"/>
          <p:cNvSpPr>
            <a:spLocks noGrp="1"/>
          </p:cNvSpPr>
          <p:nvPr>
            <p:ph type="sldNum" sz="quarter" idx="5"/>
          </p:nvPr>
        </p:nvSpPr>
        <p:spPr/>
        <p:txBody>
          <a:bodyPr/>
          <a:lstStyle/>
          <a:p>
            <a:fld id="{FCFDF244-9769-4A4F-8A52-7801F8D12EA0}" type="slidenum">
              <a:rPr lang="en-US" smtClean="0"/>
              <a:t>13</a:t>
            </a:fld>
            <a:endParaRPr lang="en-US"/>
          </a:p>
        </p:txBody>
      </p:sp>
    </p:spTree>
    <p:extLst>
      <p:ext uri="{BB962C8B-B14F-4D97-AF65-F5344CB8AC3E}">
        <p14:creationId xmlns:p14="http://schemas.microsoft.com/office/powerpoint/2010/main" val="89409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DF244-9769-4A4F-8A52-7801F8D12E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64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DF244-9769-4A4F-8A52-7801F8D12E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94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Plazas and public transit access are addressed with CPSTF</a:t>
            </a:r>
          </a:p>
        </p:txBody>
      </p:sp>
      <p:sp>
        <p:nvSpPr>
          <p:cNvPr id="4" name="Slide Number Placeholder 3"/>
          <p:cNvSpPr>
            <a:spLocks noGrp="1"/>
          </p:cNvSpPr>
          <p:nvPr>
            <p:ph type="sldNum" sz="quarter" idx="5"/>
          </p:nvPr>
        </p:nvSpPr>
        <p:spPr/>
        <p:txBody>
          <a:bodyPr/>
          <a:lstStyle/>
          <a:p>
            <a:fld id="{181BF975-AA5D-424C-B259-1BB0C7806E29}" type="slidenum">
              <a:rPr lang="en-US" smtClean="0"/>
              <a:t>16</a:t>
            </a:fld>
            <a:endParaRPr lang="en-US" dirty="0"/>
          </a:p>
        </p:txBody>
      </p:sp>
    </p:spTree>
    <p:extLst>
      <p:ext uri="{BB962C8B-B14F-4D97-AF65-F5344CB8AC3E}">
        <p14:creationId xmlns:p14="http://schemas.microsoft.com/office/powerpoint/2010/main" val="132171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Actual %age</a:t>
            </a:r>
            <a:r>
              <a:rPr lang="en-US" b="1" baseline="0" dirty="0"/>
              <a:t> point increases in walking to work associated with zoning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9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Actual %age</a:t>
            </a:r>
            <a:r>
              <a:rPr lang="en-US" b="1" baseline="0" dirty="0"/>
              <a:t> point increases in walking or biking to work associated with zoning measures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47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Actual %age</a:t>
            </a:r>
            <a:r>
              <a:rPr lang="en-US" b="1" baseline="0" dirty="0"/>
              <a:t> point increases in AT to work associated with zoning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1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Walkability from EPA’s National Walkability Index, outcomes from CDC Places data </a:t>
            </a:r>
          </a:p>
        </p:txBody>
      </p:sp>
      <p:sp>
        <p:nvSpPr>
          <p:cNvPr id="4" name="Slide Number Placeholder 3"/>
          <p:cNvSpPr>
            <a:spLocks noGrp="1"/>
          </p:cNvSpPr>
          <p:nvPr>
            <p:ph type="sldNum" sz="quarter" idx="5"/>
          </p:nvPr>
        </p:nvSpPr>
        <p:spPr/>
        <p:txBody>
          <a:bodyPr/>
          <a:lstStyle/>
          <a:p>
            <a:fld id="{181BF975-AA5D-424C-B259-1BB0C7806E29}" type="slidenum">
              <a:rPr lang="en-US" smtClean="0"/>
              <a:t>22</a:t>
            </a:fld>
            <a:endParaRPr lang="en-US" dirty="0"/>
          </a:p>
        </p:txBody>
      </p:sp>
    </p:spTree>
    <p:extLst>
      <p:ext uri="{BB962C8B-B14F-4D97-AF65-F5344CB8AC3E}">
        <p14:creationId xmlns:p14="http://schemas.microsoft.com/office/powerpoint/2010/main" val="39160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without zoning CR, workers in jurisdictions in the more deprived quintiles were significantly less likely to engage in both PT use (Q1-Q4: OR= 0.36 – 0.52,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 and overall AT to work (Q1-Q4: OR= 0.31 – 0.55,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 when compared to the most privileged quintile.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test of moderation was significant when looking at the interactions between RES and zoning CR with both PT use and overall AT to work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&lt;0.05). There was no association between zoning CR and PT use for the two highest quintiles of RES, but zoning CR was positively associated with PT use for the three most deprived quintiles (OR=1.53 – 2.38,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&lt;0.01).</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overall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to work, there was a positive association between CR zoning and AT to work for the two most deprived quintiles (OR=1.42 – 1.69,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&lt;0.01), as well as the second most privileged quintile (OR=1.26,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25</a:t>
            </a:fld>
            <a:endParaRPr lang="en-US" dirty="0"/>
          </a:p>
        </p:txBody>
      </p:sp>
    </p:spTree>
    <p:extLst>
      <p:ext uri="{BB962C8B-B14F-4D97-AF65-F5344CB8AC3E}">
        <p14:creationId xmlns:p14="http://schemas.microsoft.com/office/powerpoint/2010/main" val="586102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without pedestrian-oriented zoning provisions, workers in jurisdictions in the more deprived quintiles were significantly less likely to engage in both PT use (Q1-Q4: OR= 0.23 – 0.35,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 and overall AT to work (Q1-Q4: OR= 0.22 – 0.41,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 when compared to the most privileged quintile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test of moderation was significant when looking at interactions between the pedestrian-oriented zoning provisions and RES with both PT use and AT to work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&lt;0.001). In the most privileged quintile, a higher zoning scale score is negatively associated with both PT use (OR=0.91,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&lt;0.001) and overall AT to work (OR=0.94,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&lt;0.01). However, in the most deprived quintiles, a higher zoning scale score is positively associated with both PT use (Q2: OR=1.13,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&lt;0.01) and AT to work (Q1-Q2: OR=1.07 – 1.09,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26</a:t>
            </a:fld>
            <a:endParaRPr lang="en-US" dirty="0"/>
          </a:p>
        </p:txBody>
      </p:sp>
    </p:spTree>
    <p:extLst>
      <p:ext uri="{BB962C8B-B14F-4D97-AF65-F5344CB8AC3E}">
        <p14:creationId xmlns:p14="http://schemas.microsoft.com/office/powerpoint/2010/main" val="391741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2</a:t>
            </a:fld>
            <a:endParaRPr lang="en-US"/>
          </a:p>
        </p:txBody>
      </p:sp>
    </p:spTree>
    <p:extLst>
      <p:ext uri="{BB962C8B-B14F-4D97-AF65-F5344CB8AC3E}">
        <p14:creationId xmlns:p14="http://schemas.microsoft.com/office/powerpoint/2010/main" val="180942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8A59A-43E0-4A77-801E-E01D4B81F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8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truly are dedicated to multi-sectoral collaboration and welcome all recipients and your colleagues to join the Network!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F3D44-5E17-45A4-B262-145E5CCD5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821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6 work groups.  Equity &amp; Resilience is a separate group but is central to the work of all of our groups and therefore presented at the core. Next I will highlight examples of our current equity-related projects being conducted by the workgroups in Bold.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F3D44-5E17-45A4-B262-145E5CCD5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54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our website to sign up for the Network (to get on our email list) and/or to join a workgroup (or two)! TO join, select “Get Involved” at the top of our site. To simply receive our newsletter, scroll to the bottom of any page on our site and sign up! It’s that simple!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F3D44-5E17-45A4-B262-145E5CCD5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09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of these strategies are addressed through zoning, and land use decisions</a:t>
            </a:r>
          </a:p>
        </p:txBody>
      </p:sp>
      <p:sp>
        <p:nvSpPr>
          <p:cNvPr id="4" name="Slide Number Placeholder 3"/>
          <p:cNvSpPr>
            <a:spLocks noGrp="1"/>
          </p:cNvSpPr>
          <p:nvPr>
            <p:ph type="sldNum" sz="quarter" idx="5"/>
          </p:nvPr>
        </p:nvSpPr>
        <p:spPr/>
        <p:txBody>
          <a:bodyPr/>
          <a:lstStyle/>
          <a:p>
            <a:fld id="{FCFDF244-9769-4A4F-8A52-7801F8D12EA0}" type="slidenum">
              <a:rPr lang="en-US" smtClean="0"/>
              <a:t>4</a:t>
            </a:fld>
            <a:endParaRPr lang="en-US"/>
          </a:p>
        </p:txBody>
      </p:sp>
    </p:spTree>
    <p:extLst>
      <p:ext uri="{BB962C8B-B14F-4D97-AF65-F5344CB8AC3E}">
        <p14:creationId xmlns:p14="http://schemas.microsoft.com/office/powerpoint/2010/main" val="295439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213" lvl="2" indent="-257175">
              <a:buFont typeface="Wingdings" panose="05000000000000000000" pitchFamily="2" charset="2"/>
              <a:buChar char="Ø"/>
            </a:pPr>
            <a:r>
              <a:rPr lang="en-US" altLang="en-US" sz="1200" dirty="0">
                <a:sym typeface="Wingdings" pitchFamily="2" charset="2"/>
              </a:rPr>
              <a:t>States grant a</a:t>
            </a:r>
            <a:r>
              <a:rPr lang="en-US" altLang="en-US" sz="1200" dirty="0"/>
              <a:t>uthority to county/municipal governments to promote the health, safety, morals, and general welfare of their citizenry</a:t>
            </a:r>
          </a:p>
        </p:txBody>
      </p:sp>
      <p:sp>
        <p:nvSpPr>
          <p:cNvPr id="4" name="Slide Number Placeholder 3"/>
          <p:cNvSpPr>
            <a:spLocks noGrp="1"/>
          </p:cNvSpPr>
          <p:nvPr>
            <p:ph type="sldNum" sz="quarter" idx="10"/>
          </p:nvPr>
        </p:nvSpPr>
        <p:spPr/>
        <p:txBody>
          <a:bodyPr/>
          <a:lstStyle/>
          <a:p>
            <a:fld id="{57A8A59A-43E0-4A77-801E-E01D4B81FE45}" type="slidenum">
              <a:rPr lang="en-US" smtClean="0"/>
              <a:t>5</a:t>
            </a:fld>
            <a:endParaRPr lang="en-US" dirty="0"/>
          </a:p>
        </p:txBody>
      </p:sp>
    </p:spTree>
    <p:extLst>
      <p:ext uri="{BB962C8B-B14F-4D97-AF65-F5344CB8AC3E}">
        <p14:creationId xmlns:p14="http://schemas.microsoft.com/office/powerpoint/2010/main" val="165370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dirty="0">
                <a:latin typeface="Arial" charset="0"/>
              </a:rPr>
              <a:t>This slide shows the differences in what a zoning map looks like under traditional vs. new urbanist zoning.</a:t>
            </a:r>
          </a:p>
          <a:p>
            <a:endParaRPr 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Traditional, </a:t>
            </a:r>
            <a:r>
              <a:rPr lang="en-US" sz="1200" i="1" dirty="0"/>
              <a:t>Euclidean </a:t>
            </a:r>
            <a:r>
              <a:rPr lang="en-US" sz="1200" dirty="0"/>
              <a:t>zoning divides community into districts (or zones) based on use and density such as commercial, residential, mixed uses, industrial, with no overlap.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latin typeface="Arial" charset="0"/>
              </a:rPr>
              <a:t>The </a:t>
            </a:r>
            <a:r>
              <a:rPr lang="en-US" b="1" dirty="0" err="1">
                <a:latin typeface="Arial" charset="0"/>
              </a:rPr>
              <a:t>SmartCode</a:t>
            </a:r>
            <a:r>
              <a:rPr lang="en-US" dirty="0">
                <a:latin typeface="Arial" charset="0"/>
              </a:rPr>
              <a:t> is a commercially licensed version of a form-based code that integrates New Urbanist and smart growth concepts into the </a:t>
            </a:r>
            <a:r>
              <a:rPr lang="en-US" i="1" dirty="0">
                <a:latin typeface="Arial" charset="0"/>
              </a:rPr>
              <a:t>Transect</a:t>
            </a:r>
            <a:r>
              <a:rPr lang="en-US" dirty="0">
                <a:latin typeface="Arial" charset="0"/>
              </a:rPr>
              <a:t>. The Transect is divided into 6 zones, ranging from rural (T1) to urban (T6), each with its own density and built environment characteristics. Zones T4-T6 are particularly suited for walkable and active living-oriented communities and pedestrian-oriented development as they have mixed uses; parks, plazas, and squares for recreational purposes; streets with curb cuts and tight street networks; medium-wide sidewalks; and street landscaping to provide aesthetic appeal.</a:t>
            </a:r>
            <a:r>
              <a:rPr lang="en-US" baseline="30000" dirty="0">
                <a:latin typeface="Arial" charset="0"/>
              </a:rPr>
              <a:t>5</a:t>
            </a:r>
            <a:endParaRPr lang="en-US" dirty="0">
              <a:latin typeface="Arial" charset="0"/>
            </a:endParaRPr>
          </a:p>
        </p:txBody>
      </p:sp>
      <p:sp>
        <p:nvSpPr>
          <p:cNvPr id="4" name="Slide Number Placeholder 3"/>
          <p:cNvSpPr>
            <a:spLocks noGrp="1"/>
          </p:cNvSpPr>
          <p:nvPr>
            <p:ph type="sldNum" sz="quarter" idx="10"/>
          </p:nvPr>
        </p:nvSpPr>
        <p:spPr/>
        <p:txBody>
          <a:bodyPr/>
          <a:lstStyle/>
          <a:p>
            <a:fld id="{6C3D3BF2-459E-4F3A-B293-10EFEC16928A}" type="slidenum">
              <a:rPr lang="en-US" altLang="en-US" smtClean="0"/>
              <a:pPr/>
              <a:t>6</a:t>
            </a:fld>
            <a:endParaRPr lang="en-US" altLang="en-US" dirty="0"/>
          </a:p>
        </p:txBody>
      </p:sp>
    </p:spTree>
    <p:extLst>
      <p:ext uri="{BB962C8B-B14F-4D97-AF65-F5344CB8AC3E}">
        <p14:creationId xmlns:p14="http://schemas.microsoft.com/office/powerpoint/2010/main" val="14446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92500" lnSpcReduction="10000"/>
          </a:bodyPr>
          <a:lstStyle/>
          <a:p>
            <a:pPr defTabSz="931774" eaLnBrk="0" fontAlgn="base" hangingPunct="0">
              <a:spcBef>
                <a:spcPct val="30000"/>
              </a:spcBef>
              <a:spcAft>
                <a:spcPct val="0"/>
              </a:spcAft>
              <a:defRPr/>
            </a:pPr>
            <a:r>
              <a:rPr lang="en-US" b="1" dirty="0">
                <a:latin typeface="Arial" charset="0"/>
              </a:rPr>
              <a:t>Today I’ll focus on the broad grouping of code reform and TODs</a:t>
            </a:r>
          </a:p>
          <a:p>
            <a:pPr defTabSz="931774" eaLnBrk="0" fontAlgn="base" hangingPunct="0">
              <a:spcBef>
                <a:spcPct val="30000"/>
              </a:spcBef>
              <a:spcAft>
                <a:spcPct val="0"/>
              </a:spcAft>
              <a:defRPr/>
            </a:pPr>
            <a:endParaRPr lang="en-US" b="1" dirty="0">
              <a:latin typeface="Arial" charset="0"/>
            </a:endParaRPr>
          </a:p>
          <a:p>
            <a:pPr defTabSz="931774" eaLnBrk="0" fontAlgn="base" hangingPunct="0">
              <a:spcBef>
                <a:spcPct val="30000"/>
              </a:spcBef>
              <a:spcAft>
                <a:spcPct val="0"/>
              </a:spcAft>
              <a:defRPr/>
            </a:pPr>
            <a:r>
              <a:rPr lang="en-US" b="1" dirty="0">
                <a:latin typeface="Arial" charset="0"/>
              </a:rPr>
              <a:t>Form-based</a:t>
            </a:r>
            <a:r>
              <a:rPr lang="en-US" dirty="0">
                <a:latin typeface="Arial" charset="0"/>
              </a:rPr>
              <a:t> codes establish zones based on pedestrian accessibility as well as the scale and character of development.</a:t>
            </a:r>
            <a:r>
              <a:rPr lang="en-US" baseline="30000" dirty="0">
                <a:latin typeface="Arial" charset="0"/>
              </a:rPr>
              <a:t>3</a:t>
            </a:r>
            <a:r>
              <a:rPr lang="en-US" dirty="0">
                <a:latin typeface="Arial" charset="0"/>
              </a:rPr>
              <a:t> By allowing form based development “by right,” form-based codes legalize compact, mixed-use and walkable development that otherwise may be constrained by the community’s traditional </a:t>
            </a:r>
            <a:r>
              <a:rPr lang="en-US" i="1" dirty="0">
                <a:latin typeface="Arial" charset="0"/>
              </a:rPr>
              <a:t>Euclidean </a:t>
            </a:r>
            <a:r>
              <a:rPr lang="en-US" dirty="0">
                <a:latin typeface="Arial" charset="0"/>
              </a:rPr>
              <a:t>zoning codes.</a:t>
            </a:r>
            <a:r>
              <a:rPr lang="en-US" baseline="30000" dirty="0">
                <a:latin typeface="Arial" charset="0"/>
              </a:rPr>
              <a:t>1-3;55;56</a:t>
            </a:r>
            <a:r>
              <a:rPr lang="en-US" dirty="0">
                <a:latin typeface="Arial" charset="0"/>
              </a:rPr>
              <a:t> </a:t>
            </a:r>
          </a:p>
          <a:p>
            <a:pPr defTabSz="931774" eaLnBrk="0" fontAlgn="base" hangingPunct="0">
              <a:spcBef>
                <a:spcPct val="30000"/>
              </a:spcBef>
              <a:spcAft>
                <a:spcPct val="0"/>
              </a:spcAft>
              <a:defRPr/>
            </a:pPr>
            <a:r>
              <a:rPr lang="en-US" b="1" dirty="0">
                <a:latin typeface="Arial" charset="0"/>
              </a:rPr>
              <a:t>Pedestrian-oriented developments/districts (PODs) </a:t>
            </a:r>
            <a:r>
              <a:rPr lang="en-US" dirty="0">
                <a:latin typeface="Arial" charset="0"/>
              </a:rPr>
              <a:t>are</a:t>
            </a:r>
            <a:r>
              <a:rPr lang="en-US" b="1" dirty="0">
                <a:latin typeface="Arial" charset="0"/>
              </a:rPr>
              <a:t> </a:t>
            </a:r>
            <a:r>
              <a:rPr lang="en-US" dirty="0">
                <a:latin typeface="Arial" charset="0"/>
              </a:rPr>
              <a:t>designed with an emphasis on sidewalks, street furniture, and pedestrian-centered access to building sites through mixed-use and related types of land use planning. </a:t>
            </a:r>
          </a:p>
          <a:p>
            <a:pPr defTabSz="931774" eaLnBrk="0" fontAlgn="base" hangingPunct="0">
              <a:spcBef>
                <a:spcPct val="30000"/>
              </a:spcBef>
              <a:spcAft>
                <a:spcPct val="0"/>
              </a:spcAft>
              <a:defRPr/>
            </a:pPr>
            <a:r>
              <a:rPr lang="en-US" dirty="0">
                <a:latin typeface="Arial" charset="0"/>
              </a:rPr>
              <a:t>Similarly, </a:t>
            </a:r>
            <a:r>
              <a:rPr lang="en-US" b="1" dirty="0">
                <a:latin typeface="Arial" charset="0"/>
              </a:rPr>
              <a:t>transit-oriented districts (TODs) </a:t>
            </a:r>
            <a:r>
              <a:rPr lang="en-US" dirty="0">
                <a:latin typeface="Arial" charset="0"/>
              </a:rPr>
              <a:t>are mixed-use developments/districts located near a transit stop and core commercial areas and they mix residential, retail, office, and public uses in a walkable environment, making it convenient for residents and employees to travel by transit, bicycle, foot, or car.</a:t>
            </a:r>
            <a:r>
              <a:rPr lang="en-US" baseline="30000" dirty="0">
                <a:latin typeface="Arial" charset="0"/>
              </a:rPr>
              <a:t>58</a:t>
            </a:r>
            <a:r>
              <a:rPr lang="en-US" dirty="0">
                <a:latin typeface="Arial" charset="0"/>
              </a:rPr>
              <a:t> </a:t>
            </a:r>
          </a:p>
          <a:p>
            <a:pPr defTabSz="931774" eaLnBrk="0" fontAlgn="base" hangingPunct="0">
              <a:spcBef>
                <a:spcPct val="30000"/>
              </a:spcBef>
              <a:spcAft>
                <a:spcPct val="0"/>
              </a:spcAft>
              <a:defRPr/>
            </a:pPr>
            <a:r>
              <a:rPr lang="en-US" b="1" dirty="0">
                <a:latin typeface="Arial" charset="0"/>
              </a:rPr>
              <a:t>Traditional Neighborhood Developments (TND) </a:t>
            </a:r>
            <a:r>
              <a:rPr lang="en-US" dirty="0">
                <a:latin typeface="Arial" charset="0"/>
              </a:rPr>
              <a:t>seek to promote dense, mixed-use neighborhoods that are pedestrian-oriented and that help to reduce sprawl by locating commercial areas in close proximity to residential areas so that residents can walk to such amenities rather than drive. TNDs typically have well-connected street systems; street furniture (e.g., benches, transit shelters, bike parking kiosks, etc.) and landscaping; and neighborhood amenities including shopping, recreational areas, restaurants, and workplaces all within ¼ of a mile or a 10-minute walk.</a:t>
            </a:r>
            <a:r>
              <a:rPr lang="en-US" baseline="30000" dirty="0">
                <a:latin typeface="Arial" charset="0"/>
              </a:rPr>
              <a:t>2</a:t>
            </a:r>
            <a:r>
              <a:rPr lang="en-US" dirty="0">
                <a:latin typeface="Arial"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6C3D3BF2-459E-4F3A-B293-10EFEC16928A}" type="slidenum">
              <a:rPr lang="en-US" altLang="en-US" smtClean="0"/>
              <a:pPr/>
              <a:t>7</a:t>
            </a:fld>
            <a:endParaRPr lang="en-US" altLang="en-US" dirty="0"/>
          </a:p>
        </p:txBody>
      </p:sp>
    </p:spTree>
    <p:extLst>
      <p:ext uri="{BB962C8B-B14F-4D97-AF65-F5344CB8AC3E}">
        <p14:creationId xmlns:p14="http://schemas.microsoft.com/office/powerpoint/2010/main" val="204379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share a link to the tool following the presentation</a:t>
            </a:r>
          </a:p>
          <a:p>
            <a:endParaRPr lang="en-US" dirty="0"/>
          </a:p>
          <a:p>
            <a:r>
              <a:rPr lang="en-US" dirty="0"/>
              <a:t>This is from the 2020 Zoning Audit tool; very similar to 2010 with some new markers for the most part</a:t>
            </a:r>
          </a:p>
          <a:p>
            <a:r>
              <a:rPr lang="en-US" dirty="0"/>
              <a:t>Zoom in when presenting in slideshow mode to show the markers for code reform on both page 1 and page 2</a:t>
            </a:r>
          </a:p>
          <a:p>
            <a:r>
              <a:rPr lang="en-US" dirty="0"/>
              <a:t>For page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The tool captures the presence of traditional districts along with the presence of code reform districts.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FF0000"/>
                </a:solidFill>
              </a:rPr>
              <a:t>Page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For each district category including code reform, we coded the active living-oriented elements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For 2020, we have also captured a number of affordable housing related markers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For each jurisdiction, compiled yes/no indicators for each element being addressed in the jurisdiction.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10</a:t>
            </a:fld>
            <a:endParaRPr lang="en-US"/>
          </a:p>
        </p:txBody>
      </p:sp>
    </p:spTree>
    <p:extLst>
      <p:ext uri="{BB962C8B-B14F-4D97-AF65-F5344CB8AC3E}">
        <p14:creationId xmlns:p14="http://schemas.microsoft.com/office/powerpoint/2010/main" val="195364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had two rounds of funding to longitudinally examine activity-oriented zoning. The first was through an NCI R01 that examined zoning codes effective as of January 2010 in over 4000 jurisdictions in the most populous 496 counties and 4 consolidated cities. Through PAPREN, we’ve been able to update the data longitudinally for zoning codes effective as of January 2020 for 2297 municipal and unincorporated county areas located within the 200 most populous counties from the original sample frame. </a:t>
            </a:r>
          </a:p>
          <a:p>
            <a:endParaRPr lang="en-US" dirty="0"/>
          </a:p>
          <a:p>
            <a:pPr marL="0" algn="l" rtl="0" eaLnBrk="1" fontAlgn="t" latinLnBrk="0" hangingPunct="1">
              <a:spcBef>
                <a:spcPts val="0"/>
              </a:spcBef>
              <a:spcAft>
                <a:spcPts val="0"/>
              </a:spcAft>
            </a:pPr>
            <a:r>
              <a:rPr lang="en-US" sz="1800" b="0" i="0" u="none" strike="noStrike" kern="1200" dirty="0">
                <a:solidFill>
                  <a:srgbClr val="222222"/>
                </a:solidFill>
                <a:effectLst/>
                <a:latin typeface="Arial" panose="020B0604020202020204" pitchFamily="34" charset="0"/>
              </a:rPr>
              <a:t>41 states + DC</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222222"/>
                </a:solidFill>
                <a:effectLst/>
                <a:latin typeface="Arial" panose="020B0604020202020204" pitchFamily="34" charset="0"/>
              </a:rPr>
              <a:t>55.1%</a:t>
            </a:r>
            <a:endParaRPr lang="en-US"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222222"/>
                </a:solidFill>
                <a:effectLst/>
                <a:latin typeface="Arial" panose="020B0604020202020204" pitchFamily="34" charset="0"/>
              </a:rPr>
              <a:t>Zoning codes, subdivision regulations, UDCs, form-based codes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11</a:t>
            </a:fld>
            <a:endParaRPr lang="en-US" dirty="0"/>
          </a:p>
        </p:txBody>
      </p:sp>
    </p:spTree>
    <p:extLst>
      <p:ext uri="{BB962C8B-B14F-4D97-AF65-F5344CB8AC3E}">
        <p14:creationId xmlns:p14="http://schemas.microsoft.com/office/powerpoint/2010/main" val="203121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DF244-9769-4A4F-8A52-7801F8D12E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9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title slide">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283193" y="3532673"/>
            <a:ext cx="310510" cy="188737"/>
          </a:xfrm>
          <a:prstGeom prst="parallelogram">
            <a:avLst>
              <a:gd name="adj" fmla="val 31844"/>
            </a:avLst>
          </a:prstGeom>
          <a:solidFill>
            <a:srgbClr val="0564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rgbClr val="0564AC"/>
                </a:solidFill>
                <a:latin typeface="Cabin" pitchFamily="2" charset="77"/>
              </a:defRPr>
            </a:lvl1pPr>
            <a:lvl2pPr marL="114300" indent="4763">
              <a:spcAft>
                <a:spcPts val="0"/>
              </a:spcAft>
              <a:buFontTx/>
              <a:buNone/>
              <a:defRPr sz="1400" i="1" baseline="0">
                <a:solidFill>
                  <a:schemeClr val="tx1"/>
                </a:solidFill>
              </a:defRPr>
            </a:lvl2pPr>
          </a:lstStyle>
          <a:p>
            <a:pPr lvl="0"/>
            <a:r>
              <a:rPr lang="en-US" dirty="0"/>
              <a:t>Presenter name [16pt Cabin]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674370" y="1726100"/>
            <a:ext cx="5421630" cy="2071868"/>
          </a:xfrm>
          <a:prstGeom prst="rect">
            <a:avLst/>
          </a:prstGeom>
          <a:noFill/>
        </p:spPr>
        <p:txBody>
          <a:bodyPr wrap="square" lIns="0" tIns="0" rIns="0" bIns="0" anchor="b">
            <a:noAutofit/>
          </a:bodyPr>
          <a:lstStyle>
            <a:lvl1pPr>
              <a:lnSpc>
                <a:spcPct val="90000"/>
              </a:lnSpc>
              <a:defRPr sz="2800" b="1">
                <a:solidFill>
                  <a:schemeClr val="tx1"/>
                </a:solidFill>
                <a:latin typeface="Cabin" pitchFamily="2" charset="77"/>
              </a:defRPr>
            </a:lvl1pPr>
          </a:lstStyle>
          <a:p>
            <a:r>
              <a:rPr lang="en-US" dirty="0"/>
              <a:t>Title [28pt Cabin] </a:t>
            </a:r>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411480" marR="0" indent="-411480"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lumMod val="90000"/>
                    <a:lumOff val="10000"/>
                  </a:schemeClr>
                </a:solidFill>
                <a:latin typeface="Cabin" pitchFamily="2" charset="77"/>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Cabin]</a:t>
            </a:r>
            <a:br>
              <a:rPr lang="en-US" dirty="0"/>
            </a:br>
            <a:r>
              <a:rPr lang="en-US" dirty="0"/>
              <a:t>Date [14pt Cabin] </a:t>
            </a:r>
          </a:p>
        </p:txBody>
      </p:sp>
      <p:sp>
        <p:nvSpPr>
          <p:cNvPr id="2" name="Rectangle 1">
            <a:extLst>
              <a:ext uri="{FF2B5EF4-FFF2-40B4-BE49-F238E27FC236}">
                <a16:creationId xmlns:a16="http://schemas.microsoft.com/office/drawing/2014/main" id="{555492A1-CDEB-4E4D-AC0D-E39908D2B8C3}"/>
              </a:ext>
            </a:extLst>
          </p:cNvPr>
          <p:cNvSpPr/>
          <p:nvPr userDrawn="1"/>
        </p:nvSpPr>
        <p:spPr bwMode="auto">
          <a:xfrm>
            <a:off x="105878" y="0"/>
            <a:ext cx="3700592" cy="1395663"/>
          </a:xfrm>
          <a:prstGeom prst="rect">
            <a:avLst/>
          </a:prstGeom>
          <a:solidFill>
            <a:schemeClr val="bg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pic>
        <p:nvPicPr>
          <p:cNvPr id="16" name="Picture 15">
            <a:extLst>
              <a:ext uri="{FF2B5EF4-FFF2-40B4-BE49-F238E27FC236}">
                <a16:creationId xmlns:a16="http://schemas.microsoft.com/office/drawing/2014/main" id="{0B25FE21-38C6-7748-8C15-E001236D8FA7}"/>
              </a:ext>
            </a:extLst>
          </p:cNvPr>
          <p:cNvPicPr>
            <a:picLocks noChangeAspect="1"/>
          </p:cNvPicPr>
          <p:nvPr userDrawn="1"/>
        </p:nvPicPr>
        <p:blipFill>
          <a:blip r:embed="rId2"/>
          <a:srcRect/>
          <a:stretch/>
        </p:blipFill>
        <p:spPr>
          <a:xfrm>
            <a:off x="283193" y="274832"/>
            <a:ext cx="3523277" cy="868053"/>
          </a:xfrm>
          <a:prstGeom prst="rect">
            <a:avLst/>
          </a:prstGeom>
        </p:spPr>
      </p:pic>
      <p:sp>
        <p:nvSpPr>
          <p:cNvPr id="20" name="Rectangle 19">
            <a:extLst>
              <a:ext uri="{FF2B5EF4-FFF2-40B4-BE49-F238E27FC236}">
                <a16:creationId xmlns:a16="http://schemas.microsoft.com/office/drawing/2014/main" id="{16558528-1AD5-D247-8572-9E3DC7C174D3}"/>
              </a:ext>
            </a:extLst>
          </p:cNvPr>
          <p:cNvSpPr/>
          <p:nvPr userDrawn="1"/>
        </p:nvSpPr>
        <p:spPr bwMode="auto">
          <a:xfrm>
            <a:off x="-1" y="5462337"/>
            <a:ext cx="12192001" cy="1395663"/>
          </a:xfrm>
          <a:prstGeom prst="rect">
            <a:avLst/>
          </a:prstGeom>
          <a:solidFill>
            <a:schemeClr val="bg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pic>
        <p:nvPicPr>
          <p:cNvPr id="4" name="Picture 3" descr="A picture containing people, lot, person, large&#10;&#10;Description automatically generated">
            <a:extLst>
              <a:ext uri="{FF2B5EF4-FFF2-40B4-BE49-F238E27FC236}">
                <a16:creationId xmlns:a16="http://schemas.microsoft.com/office/drawing/2014/main" id="{9380E1C6-F252-FA41-AE92-6B9D8BD38561}"/>
              </a:ext>
            </a:extLst>
          </p:cNvPr>
          <p:cNvPicPr>
            <a:picLocks noChangeAspect="1"/>
          </p:cNvPicPr>
          <p:nvPr userDrawn="1"/>
        </p:nvPicPr>
        <p:blipFill>
          <a:blip r:embed="rId3"/>
          <a:stretch>
            <a:fillRect/>
          </a:stretch>
        </p:blipFill>
        <p:spPr>
          <a:xfrm>
            <a:off x="7408333" y="0"/>
            <a:ext cx="4783667" cy="6858000"/>
          </a:xfrm>
          <a:prstGeom prst="rect">
            <a:avLst/>
          </a:prstGeom>
        </p:spPr>
      </p:pic>
    </p:spTree>
    <p:extLst>
      <p:ext uri="{BB962C8B-B14F-4D97-AF65-F5344CB8AC3E}">
        <p14:creationId xmlns:p14="http://schemas.microsoft.com/office/powerpoint/2010/main" val="349775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1" y="1600202"/>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1" y="1600202"/>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9/23/2023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30517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988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FE3EE1A-FE2A-D841-84E7-BEC666CBB2FF}"/>
              </a:ext>
            </a:extLst>
          </p:cNvPr>
          <p:cNvSpPr>
            <a:spLocks noGrp="1"/>
          </p:cNvSpPr>
          <p:nvPr>
            <p:ph type="pic" sz="quarter" idx="12"/>
          </p:nvPr>
        </p:nvSpPr>
        <p:spPr>
          <a:xfrm>
            <a:off x="-803275" y="0"/>
            <a:ext cx="6248908" cy="687462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6858000"/>
              <a:gd name="connsiteY0" fmla="*/ 0 h 6858000"/>
              <a:gd name="connsiteX1" fmla="*/ 4862945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4862945"/>
              <a:gd name="connsiteY0" fmla="*/ 0 h 6874625"/>
              <a:gd name="connsiteX1" fmla="*/ 4862945 w 4862945"/>
              <a:gd name="connsiteY1" fmla="*/ 0 h 6874625"/>
              <a:gd name="connsiteX2" fmla="*/ 4846320 w 4862945"/>
              <a:gd name="connsiteY2" fmla="*/ 6874625 h 6874625"/>
              <a:gd name="connsiteX3" fmla="*/ 0 w 4862945"/>
              <a:gd name="connsiteY3" fmla="*/ 6858000 h 6874625"/>
              <a:gd name="connsiteX4" fmla="*/ 0 w 4862945"/>
              <a:gd name="connsiteY4" fmla="*/ 0 h 6874625"/>
              <a:gd name="connsiteX0" fmla="*/ 0 w 6130182"/>
              <a:gd name="connsiteY0" fmla="*/ 0 h 6874625"/>
              <a:gd name="connsiteX1" fmla="*/ 4862945 w 6130182"/>
              <a:gd name="connsiteY1" fmla="*/ 0 h 6874625"/>
              <a:gd name="connsiteX2" fmla="*/ 4846320 w 6130182"/>
              <a:gd name="connsiteY2" fmla="*/ 6874625 h 6874625"/>
              <a:gd name="connsiteX3" fmla="*/ 0 w 6130182"/>
              <a:gd name="connsiteY3" fmla="*/ 6858000 h 6874625"/>
              <a:gd name="connsiteX4" fmla="*/ 0 w 6130182"/>
              <a:gd name="connsiteY4" fmla="*/ 0 h 6874625"/>
              <a:gd name="connsiteX0" fmla="*/ 0 w 6248908"/>
              <a:gd name="connsiteY0" fmla="*/ 0 h 6874625"/>
              <a:gd name="connsiteX1" fmla="*/ 4862945 w 6248908"/>
              <a:gd name="connsiteY1" fmla="*/ 0 h 6874625"/>
              <a:gd name="connsiteX2" fmla="*/ 4846320 w 6248908"/>
              <a:gd name="connsiteY2" fmla="*/ 6874625 h 6874625"/>
              <a:gd name="connsiteX3" fmla="*/ 0 w 6248908"/>
              <a:gd name="connsiteY3" fmla="*/ 6858000 h 6874625"/>
              <a:gd name="connsiteX4" fmla="*/ 0 w 6248908"/>
              <a:gd name="connsiteY4" fmla="*/ 0 h 687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908" h="6874625">
                <a:moveTo>
                  <a:pt x="0" y="0"/>
                </a:moveTo>
                <a:lnTo>
                  <a:pt x="4862945" y="0"/>
                </a:lnTo>
                <a:cubicBezTo>
                  <a:pt x="5356167" y="479368"/>
                  <a:pt x="7728066" y="3552305"/>
                  <a:pt x="4846320" y="6874625"/>
                </a:cubicBezTo>
                <a:lnTo>
                  <a:pt x="0" y="6858000"/>
                </a:lnTo>
                <a:lnTo>
                  <a:pt x="0" y="0"/>
                </a:lnTo>
                <a:close/>
              </a:path>
            </a:pathLst>
          </a:custGeom>
          <a:pattFill prst="pct20">
            <a:fgClr>
              <a:schemeClr val="accent1"/>
            </a:fgClr>
            <a:bgClr>
              <a:schemeClr val="bg1"/>
            </a:bgClr>
          </a:pattFill>
        </p:spPr>
        <p:txBody>
          <a:bodyPr/>
          <a:lstStyle/>
          <a:p>
            <a:endParaRPr lang="en-US" dirty="0"/>
          </a:p>
        </p:txBody>
      </p:sp>
      <p:sp>
        <p:nvSpPr>
          <p:cNvPr id="5" name="Title 1">
            <a:extLst>
              <a:ext uri="{FF2B5EF4-FFF2-40B4-BE49-F238E27FC236}">
                <a16:creationId xmlns:a16="http://schemas.microsoft.com/office/drawing/2014/main" id="{BC3BE6E7-8A11-8F4B-B8D2-E622A7A18957}"/>
              </a:ext>
            </a:extLst>
          </p:cNvPr>
          <p:cNvSpPr>
            <a:spLocks noGrp="1"/>
          </p:cNvSpPr>
          <p:nvPr>
            <p:ph type="ctrTitle" hasCustomPrompt="1"/>
          </p:nvPr>
        </p:nvSpPr>
        <p:spPr>
          <a:xfrm>
            <a:off x="6105008" y="2205037"/>
            <a:ext cx="4920343" cy="1655763"/>
          </a:xfrm>
          <a:prstGeom prst="rect">
            <a:avLst/>
          </a:prstGeom>
        </p:spPr>
        <p:txBody>
          <a:bodyPr lIns="0" tIns="0" rIns="0" bIns="0" anchor="t">
            <a:normAutofit/>
          </a:bodyPr>
          <a:lstStyle>
            <a:lvl1pPr algn="l">
              <a:defRPr sz="3600" b="1">
                <a:solidFill>
                  <a:srgbClr val="001E62"/>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6" name="Subtitle 2">
            <a:extLst>
              <a:ext uri="{FF2B5EF4-FFF2-40B4-BE49-F238E27FC236}">
                <a16:creationId xmlns:a16="http://schemas.microsoft.com/office/drawing/2014/main" id="{07644AD0-57F7-094F-A3A4-D5E46E4E56D5}"/>
              </a:ext>
            </a:extLst>
          </p:cNvPr>
          <p:cNvSpPr>
            <a:spLocks noGrp="1"/>
          </p:cNvSpPr>
          <p:nvPr>
            <p:ph type="subTitle" idx="1" hasCustomPrompt="1"/>
          </p:nvPr>
        </p:nvSpPr>
        <p:spPr>
          <a:xfrm>
            <a:off x="6105008" y="4099548"/>
            <a:ext cx="4920344" cy="607572"/>
          </a:xfrm>
          <a:prstGeom prst="rect">
            <a:avLst/>
          </a:prstGeom>
        </p:spPr>
        <p:txBody>
          <a:bodyPr lIns="0" tIns="0" rIns="0" b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D9F05423-983C-0F42-AD62-09CC5937E61B}"/>
              </a:ext>
            </a:extLst>
          </p:cNvPr>
          <p:cNvPicPr>
            <a:picLocks noChangeAspect="1"/>
          </p:cNvPicPr>
          <p:nvPr/>
        </p:nvPicPr>
        <p:blipFill>
          <a:blip r:embed="rId2"/>
          <a:stretch>
            <a:fillRect/>
          </a:stretch>
        </p:blipFill>
        <p:spPr>
          <a:xfrm>
            <a:off x="6096000" y="5300680"/>
            <a:ext cx="3152330" cy="607572"/>
          </a:xfrm>
          <a:prstGeom prst="rect">
            <a:avLst/>
          </a:prstGeom>
        </p:spPr>
      </p:pic>
      <p:sp>
        <p:nvSpPr>
          <p:cNvPr id="8" name="Text Placeholder 9">
            <a:extLst>
              <a:ext uri="{FF2B5EF4-FFF2-40B4-BE49-F238E27FC236}">
                <a16:creationId xmlns:a16="http://schemas.microsoft.com/office/drawing/2014/main" id="{1B81A75D-6185-754B-94A9-530861CEF5ED}"/>
              </a:ext>
            </a:extLst>
          </p:cNvPr>
          <p:cNvSpPr>
            <a:spLocks noGrp="1"/>
          </p:cNvSpPr>
          <p:nvPr>
            <p:ph type="body" sz="quarter" idx="11" hasCustomPrompt="1"/>
          </p:nvPr>
        </p:nvSpPr>
        <p:spPr>
          <a:xfrm>
            <a:off x="6105008" y="1611477"/>
            <a:ext cx="2902358" cy="295275"/>
          </a:xfrm>
          <a:prstGeom prst="rect">
            <a:avLst/>
          </a:prstGeom>
        </p:spPr>
        <p:txBody>
          <a:bodyPr lIns="0" tIns="0" rIns="0" bIns="0"/>
          <a:lstStyle>
            <a:lvl1pPr marL="0" indent="0">
              <a:buFontTx/>
              <a:buNone/>
              <a:defRPr sz="1400" b="1" cap="all" spc="400" baseline="0">
                <a:solidFill>
                  <a:srgbClr val="D50032"/>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9" name="Picture 8">
            <a:extLst>
              <a:ext uri="{FF2B5EF4-FFF2-40B4-BE49-F238E27FC236}">
                <a16:creationId xmlns:a16="http://schemas.microsoft.com/office/drawing/2014/main" id="{CFA93E4F-6F26-3F4A-B98C-D14E3F97D593}"/>
              </a:ext>
            </a:extLst>
          </p:cNvPr>
          <p:cNvPicPr>
            <a:picLocks noChangeAspect="1"/>
          </p:cNvPicPr>
          <p:nvPr userDrawn="1"/>
        </p:nvPicPr>
        <p:blipFill>
          <a:blip r:embed="rId2"/>
          <a:stretch>
            <a:fillRect/>
          </a:stretch>
        </p:blipFill>
        <p:spPr>
          <a:xfrm>
            <a:off x="6096000" y="5300680"/>
            <a:ext cx="3152330" cy="607572"/>
          </a:xfrm>
          <a:prstGeom prst="rect">
            <a:avLst/>
          </a:prstGeom>
        </p:spPr>
      </p:pic>
      <p:sp>
        <p:nvSpPr>
          <p:cNvPr id="20" name="TextBox 19">
            <a:extLst>
              <a:ext uri="{FF2B5EF4-FFF2-40B4-BE49-F238E27FC236}">
                <a16:creationId xmlns:a16="http://schemas.microsoft.com/office/drawing/2014/main" id="{A766D111-EABD-934E-9606-C1FAEE903FAC}"/>
              </a:ext>
            </a:extLst>
          </p:cNvPr>
          <p:cNvSpPr txBox="1"/>
          <p:nvPr userDrawn="1"/>
        </p:nvSpPr>
        <p:spPr>
          <a:xfrm>
            <a:off x="2514600" y="-444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1957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84B8C-FA91-C54A-BD6B-A1BC753E5B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67D8984-ADB0-3045-B90A-B42AE6A3D17A}"/>
              </a:ext>
            </a:extLst>
          </p:cNvPr>
          <p:cNvSpPr/>
          <p:nvPr userDrawn="1"/>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10" name="Picture 9">
            <a:extLst>
              <a:ext uri="{FF2B5EF4-FFF2-40B4-BE49-F238E27FC236}">
                <a16:creationId xmlns:a16="http://schemas.microsoft.com/office/drawing/2014/main" id="{94D5E7C4-AA3A-714B-AB65-881F761FB1FA}"/>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D1C8BA7-EEFD-584D-BDC5-F7B7AAD50252}"/>
              </a:ext>
            </a:extLst>
          </p:cNvPr>
          <p:cNvSpPr/>
          <p:nvPr/>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1">
            <a:extLst>
              <a:ext uri="{FF2B5EF4-FFF2-40B4-BE49-F238E27FC236}">
                <a16:creationId xmlns:a16="http://schemas.microsoft.com/office/drawing/2014/main" id="{881D9BB0-FDB4-1643-A5BC-76B17B0E9E7A}"/>
              </a:ext>
            </a:extLst>
          </p:cNvPr>
          <p:cNvSpPr>
            <a:spLocks noGrp="1"/>
          </p:cNvSpPr>
          <p:nvPr>
            <p:ph type="ctrTitle" hasCustomPrompt="1"/>
          </p:nvPr>
        </p:nvSpPr>
        <p:spPr>
          <a:xfrm>
            <a:off x="2815271" y="2289120"/>
            <a:ext cx="6402301" cy="1655763"/>
          </a:xfrm>
          <a:prstGeom prst="rect">
            <a:avLst/>
          </a:prstGeom>
        </p:spPr>
        <p:txBody>
          <a:bodyPr lIns="0" tIns="0" rIns="0" bIns="0" anchor="t">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5" name="Text Placeholder 9">
            <a:extLst>
              <a:ext uri="{FF2B5EF4-FFF2-40B4-BE49-F238E27FC236}">
                <a16:creationId xmlns:a16="http://schemas.microsoft.com/office/drawing/2014/main" id="{145D1793-C324-2F44-822B-E01A274F1641}"/>
              </a:ext>
            </a:extLst>
          </p:cNvPr>
          <p:cNvSpPr>
            <a:spLocks noGrp="1"/>
          </p:cNvSpPr>
          <p:nvPr>
            <p:ph type="body" sz="quarter" idx="11" hasCustomPrompt="1"/>
          </p:nvPr>
        </p:nvSpPr>
        <p:spPr>
          <a:xfrm>
            <a:off x="4565242" y="1611477"/>
            <a:ext cx="2902358" cy="295275"/>
          </a:xfrm>
          <a:prstGeom prst="rect">
            <a:avLst/>
          </a:prstGeom>
        </p:spPr>
        <p:txBody>
          <a:bodyPr lIns="0" tIns="0" rIns="0" bIns="0">
            <a:normAutofit/>
          </a:bodyPr>
          <a:lstStyle>
            <a:lvl1pPr marL="0" indent="0" algn="ctr">
              <a:buFontTx/>
              <a:buNone/>
              <a:defRPr sz="18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sp>
        <p:nvSpPr>
          <p:cNvPr id="6" name="Subtitle 2">
            <a:extLst>
              <a:ext uri="{FF2B5EF4-FFF2-40B4-BE49-F238E27FC236}">
                <a16:creationId xmlns:a16="http://schemas.microsoft.com/office/drawing/2014/main" id="{12BC1185-857F-BF4F-A097-153EFBDA80F6}"/>
              </a:ext>
            </a:extLst>
          </p:cNvPr>
          <p:cNvSpPr>
            <a:spLocks noGrp="1"/>
          </p:cNvSpPr>
          <p:nvPr>
            <p:ph type="subTitle" idx="1" hasCustomPrompt="1"/>
          </p:nvPr>
        </p:nvSpPr>
        <p:spPr>
          <a:xfrm>
            <a:off x="3635828" y="4195872"/>
            <a:ext cx="4920344" cy="607572"/>
          </a:xfrm>
          <a:prstGeom prst="rect">
            <a:avLst/>
          </a:prstGeo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A5D443CC-0BC6-3D4A-A896-85EAC5F854CA}"/>
              </a:ext>
            </a:extLst>
          </p:cNvPr>
          <p:cNvPicPr>
            <a:picLocks noChangeAspect="1"/>
          </p:cNvPicPr>
          <p:nvPr/>
        </p:nvPicPr>
        <p:blipFill>
          <a:blip r:embed="rId3"/>
          <a:stretch>
            <a:fillRect/>
          </a:stretch>
        </p:blipFill>
        <p:spPr>
          <a:xfrm>
            <a:off x="5657850" y="5246523"/>
            <a:ext cx="876300" cy="876300"/>
          </a:xfrm>
          <a:prstGeom prst="rect">
            <a:avLst/>
          </a:prstGeom>
        </p:spPr>
      </p:pic>
      <p:pic>
        <p:nvPicPr>
          <p:cNvPr id="12" name="Picture 11">
            <a:extLst>
              <a:ext uri="{FF2B5EF4-FFF2-40B4-BE49-F238E27FC236}">
                <a16:creationId xmlns:a16="http://schemas.microsoft.com/office/drawing/2014/main" id="{F19FAC25-A7F3-C24E-B4E9-8EC49C30E529}"/>
              </a:ext>
            </a:extLst>
          </p:cNvPr>
          <p:cNvPicPr>
            <a:picLocks noChangeAspect="1"/>
          </p:cNvPicPr>
          <p:nvPr userDrawn="1"/>
        </p:nvPicPr>
        <p:blipFill>
          <a:blip r:embed="rId3"/>
          <a:stretch>
            <a:fillRect/>
          </a:stretch>
        </p:blipFill>
        <p:spPr>
          <a:xfrm>
            <a:off x="5657850" y="5246523"/>
            <a:ext cx="876300" cy="876300"/>
          </a:xfrm>
          <a:prstGeom prst="rect">
            <a:avLst/>
          </a:prstGeom>
        </p:spPr>
      </p:pic>
    </p:spTree>
    <p:extLst>
      <p:ext uri="{BB962C8B-B14F-4D97-AF65-F5344CB8AC3E}">
        <p14:creationId xmlns:p14="http://schemas.microsoft.com/office/powerpoint/2010/main" val="220741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rgbClr val="D5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5D4C-E2BA-FC41-B781-35F9710CC052}"/>
              </a:ext>
            </a:extLst>
          </p:cNvPr>
          <p:cNvSpPr>
            <a:spLocks noGrp="1"/>
          </p:cNvSpPr>
          <p:nvPr>
            <p:ph type="ctrTitle" hasCustomPrompt="1"/>
          </p:nvPr>
        </p:nvSpPr>
        <p:spPr>
          <a:xfrm>
            <a:off x="1732705" y="2205037"/>
            <a:ext cx="5876785" cy="1655763"/>
          </a:xfrm>
          <a:prstGeom prst="rect">
            <a:avLst/>
          </a:prstGeom>
        </p:spPr>
        <p:txBody>
          <a:bodyPr lIns="0" tIns="0" rIns="0" bIns="0" anchor="t">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3" name="Subtitle 2">
            <a:extLst>
              <a:ext uri="{FF2B5EF4-FFF2-40B4-BE49-F238E27FC236}">
                <a16:creationId xmlns:a16="http://schemas.microsoft.com/office/drawing/2014/main" id="{CF14086E-82B4-ED47-AD55-AB40607C0484}"/>
              </a:ext>
            </a:extLst>
          </p:cNvPr>
          <p:cNvSpPr>
            <a:spLocks noGrp="1"/>
          </p:cNvSpPr>
          <p:nvPr>
            <p:ph type="subTitle" idx="1" hasCustomPrompt="1"/>
          </p:nvPr>
        </p:nvSpPr>
        <p:spPr>
          <a:xfrm>
            <a:off x="1732705" y="4099548"/>
            <a:ext cx="5876784" cy="607572"/>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sp>
        <p:nvSpPr>
          <p:cNvPr id="4" name="Text Placeholder 9">
            <a:extLst>
              <a:ext uri="{FF2B5EF4-FFF2-40B4-BE49-F238E27FC236}">
                <a16:creationId xmlns:a16="http://schemas.microsoft.com/office/drawing/2014/main" id="{20A15A9D-096D-4642-BCED-084CA3DB7794}"/>
              </a:ext>
            </a:extLst>
          </p:cNvPr>
          <p:cNvSpPr>
            <a:spLocks noGrp="1"/>
          </p:cNvSpPr>
          <p:nvPr>
            <p:ph type="body" sz="quarter" idx="11" hasCustomPrompt="1"/>
          </p:nvPr>
        </p:nvSpPr>
        <p:spPr>
          <a:xfrm>
            <a:off x="1732705" y="4945868"/>
            <a:ext cx="2902358" cy="295275"/>
          </a:xfrm>
          <a:prstGeom prst="rect">
            <a:avLst/>
          </a:prstGeom>
        </p:spPr>
        <p:txBody>
          <a:bodyPr lIns="0" tIns="0" rIns="0" bIns="0"/>
          <a:lstStyle>
            <a:lvl1pPr marL="0" indent="0">
              <a:buFontTx/>
              <a:buNone/>
              <a:defRPr sz="14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5" name="Picture 4">
            <a:extLst>
              <a:ext uri="{FF2B5EF4-FFF2-40B4-BE49-F238E27FC236}">
                <a16:creationId xmlns:a16="http://schemas.microsoft.com/office/drawing/2014/main" id="{BF33A904-EC83-5743-9E0B-7E8D3EF4724E}"/>
              </a:ext>
            </a:extLst>
          </p:cNvPr>
          <p:cNvPicPr>
            <a:picLocks noChangeAspect="1"/>
          </p:cNvPicPr>
          <p:nvPr/>
        </p:nvPicPr>
        <p:blipFill rotWithShape="1">
          <a:blip r:embed="rId2"/>
          <a:srcRect l="13534" t="1686" r="76195" b="71329"/>
          <a:stretch/>
        </p:blipFill>
        <p:spPr>
          <a:xfrm>
            <a:off x="1650124" y="115614"/>
            <a:ext cx="1252234" cy="1850675"/>
          </a:xfrm>
          <a:prstGeom prst="rect">
            <a:avLst/>
          </a:prstGeom>
        </p:spPr>
      </p:pic>
      <p:pic>
        <p:nvPicPr>
          <p:cNvPr id="7" name="Picture 6">
            <a:extLst>
              <a:ext uri="{FF2B5EF4-FFF2-40B4-BE49-F238E27FC236}">
                <a16:creationId xmlns:a16="http://schemas.microsoft.com/office/drawing/2014/main" id="{67278586-14BC-D246-91E3-D3363FB09E18}"/>
              </a:ext>
            </a:extLst>
          </p:cNvPr>
          <p:cNvPicPr>
            <a:picLocks noChangeAspect="1"/>
          </p:cNvPicPr>
          <p:nvPr/>
        </p:nvPicPr>
        <p:blipFill>
          <a:blip r:embed="rId3"/>
          <a:stretch>
            <a:fillRect/>
          </a:stretch>
        </p:blipFill>
        <p:spPr>
          <a:xfrm>
            <a:off x="8577469" y="5865392"/>
            <a:ext cx="3091621" cy="595871"/>
          </a:xfrm>
          <a:prstGeom prst="rect">
            <a:avLst/>
          </a:prstGeom>
        </p:spPr>
      </p:pic>
      <p:pic>
        <p:nvPicPr>
          <p:cNvPr id="8" name="Picture 7">
            <a:extLst>
              <a:ext uri="{FF2B5EF4-FFF2-40B4-BE49-F238E27FC236}">
                <a16:creationId xmlns:a16="http://schemas.microsoft.com/office/drawing/2014/main" id="{E828457E-57CF-E648-BAF2-42E9BED8C4C8}"/>
              </a:ext>
            </a:extLst>
          </p:cNvPr>
          <p:cNvPicPr>
            <a:picLocks noChangeAspect="1"/>
          </p:cNvPicPr>
          <p:nvPr userDrawn="1"/>
        </p:nvPicPr>
        <p:blipFill rotWithShape="1">
          <a:blip r:embed="rId2"/>
          <a:srcRect l="13534" t="1686" r="76195" b="71329"/>
          <a:stretch/>
        </p:blipFill>
        <p:spPr>
          <a:xfrm>
            <a:off x="1650124" y="115614"/>
            <a:ext cx="1252234" cy="1850675"/>
          </a:xfrm>
          <a:prstGeom prst="rect">
            <a:avLst/>
          </a:prstGeom>
        </p:spPr>
      </p:pic>
      <p:pic>
        <p:nvPicPr>
          <p:cNvPr id="9" name="Picture 8">
            <a:extLst>
              <a:ext uri="{FF2B5EF4-FFF2-40B4-BE49-F238E27FC236}">
                <a16:creationId xmlns:a16="http://schemas.microsoft.com/office/drawing/2014/main" id="{46EDB8EA-EADE-B64F-8B29-2877668CCB48}"/>
              </a:ext>
            </a:extLst>
          </p:cNvPr>
          <p:cNvPicPr>
            <a:picLocks noChangeAspect="1"/>
          </p:cNvPicPr>
          <p:nvPr userDrawn="1"/>
        </p:nvPicPr>
        <p:blipFill>
          <a:blip r:embed="rId3"/>
          <a:stretch>
            <a:fillRect/>
          </a:stretch>
        </p:blipFill>
        <p:spPr>
          <a:xfrm>
            <a:off x="8577469" y="5865392"/>
            <a:ext cx="3091621" cy="595871"/>
          </a:xfrm>
          <a:prstGeom prst="rect">
            <a:avLst/>
          </a:prstGeom>
        </p:spPr>
      </p:pic>
    </p:spTree>
    <p:extLst>
      <p:ext uri="{BB962C8B-B14F-4D97-AF65-F5344CB8AC3E}">
        <p14:creationId xmlns:p14="http://schemas.microsoft.com/office/powerpoint/2010/main" val="394595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5663512"/>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F257AB-AF45-934E-BFF1-AE4DC3D9D764}"/>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5" name="Text Placeholder 2">
            <a:extLst>
              <a:ext uri="{FF2B5EF4-FFF2-40B4-BE49-F238E27FC236}">
                <a16:creationId xmlns:a16="http://schemas.microsoft.com/office/drawing/2014/main" id="{4F372C3B-4935-CC40-AD8B-F5A0EA68A95A}"/>
              </a:ext>
            </a:extLst>
          </p:cNvPr>
          <p:cNvSpPr>
            <a:spLocks noGrp="1"/>
          </p:cNvSpPr>
          <p:nvPr>
            <p:ph idx="1"/>
          </p:nvPr>
        </p:nvSpPr>
        <p:spPr>
          <a:xfrm>
            <a:off x="5715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7" name="Text Placeholder 2">
            <a:extLst>
              <a:ext uri="{FF2B5EF4-FFF2-40B4-BE49-F238E27FC236}">
                <a16:creationId xmlns:a16="http://schemas.microsoft.com/office/drawing/2014/main" id="{9959763C-470E-8D47-8354-F06F0B2376C3}"/>
              </a:ext>
            </a:extLst>
          </p:cNvPr>
          <p:cNvSpPr>
            <a:spLocks noGrp="1"/>
          </p:cNvSpPr>
          <p:nvPr>
            <p:ph idx="10"/>
          </p:nvPr>
        </p:nvSpPr>
        <p:spPr>
          <a:xfrm>
            <a:off x="63881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493622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6C8-2EBB-C945-9D96-59D1AC7D5F51}"/>
              </a:ext>
            </a:extLst>
          </p:cNvPr>
          <p:cNvSpPr>
            <a:spLocks noGrp="1"/>
          </p:cNvSpPr>
          <p:nvPr>
            <p:ph type="title" hasCustomPrompt="1"/>
          </p:nvPr>
        </p:nvSpPr>
        <p:spPr/>
        <p:txBody>
          <a:bodyPr/>
          <a:lstStyle/>
          <a:p>
            <a:r>
              <a:rPr lang="en-US" dirty="0"/>
              <a:t>Slide Title</a:t>
            </a:r>
          </a:p>
        </p:txBody>
      </p:sp>
      <p:sp>
        <p:nvSpPr>
          <p:cNvPr id="3" name="Text Placeholder 2">
            <a:extLst>
              <a:ext uri="{FF2B5EF4-FFF2-40B4-BE49-F238E27FC236}">
                <a16:creationId xmlns:a16="http://schemas.microsoft.com/office/drawing/2014/main" id="{CBEFCDC9-0012-9940-B483-68070FCFA483}"/>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45711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205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670E8F9-5D9E-104F-82AD-62803F277A1F}"/>
              </a:ext>
            </a:extLst>
          </p:cNvPr>
          <p:cNvCxnSpPr/>
          <p:nvPr/>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4152CFAA-0912-6041-857E-9E2DB17FF3E5}"/>
              </a:ext>
            </a:extLst>
          </p:cNvPr>
          <p:cNvSpPr>
            <a:spLocks noGrp="1"/>
          </p:cNvSpPr>
          <p:nvPr>
            <p:ph type="body" sz="quarter" idx="12" hasCustomPrompt="1"/>
          </p:nvPr>
        </p:nvSpPr>
        <p:spPr>
          <a:xfrm>
            <a:off x="6926811" y="1439648"/>
            <a:ext cx="435077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8" name="Content Placeholder 11">
            <a:extLst>
              <a:ext uri="{FF2B5EF4-FFF2-40B4-BE49-F238E27FC236}">
                <a16:creationId xmlns:a16="http://schemas.microsoft.com/office/drawing/2014/main" id="{4534FDD0-98EB-0E4B-BA13-8EFEC697F5A6}"/>
              </a:ext>
            </a:extLst>
          </p:cNvPr>
          <p:cNvSpPr>
            <a:spLocks noGrp="1"/>
          </p:cNvSpPr>
          <p:nvPr>
            <p:ph sz="quarter" idx="13"/>
          </p:nvPr>
        </p:nvSpPr>
        <p:spPr>
          <a:xfrm>
            <a:off x="6926262" y="2759720"/>
            <a:ext cx="4351333" cy="291147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p:txBody>
      </p:sp>
      <p:sp>
        <p:nvSpPr>
          <p:cNvPr id="11" name="Picture Placeholder 4">
            <a:extLst>
              <a:ext uri="{FF2B5EF4-FFF2-40B4-BE49-F238E27FC236}">
                <a16:creationId xmlns:a16="http://schemas.microsoft.com/office/drawing/2014/main" id="{2AE6B37B-7A9E-AC4A-8603-521DF936A0CE}"/>
              </a:ext>
            </a:extLst>
          </p:cNvPr>
          <p:cNvSpPr>
            <a:spLocks noGrp="1"/>
          </p:cNvSpPr>
          <p:nvPr>
            <p:ph type="pic" sz="quarter" idx="10"/>
          </p:nvPr>
        </p:nvSpPr>
        <p:spPr>
          <a:xfrm>
            <a:off x="571500" y="996585"/>
            <a:ext cx="4838700" cy="4864830"/>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en-US"/>
              <a:t>Click icon to add picture</a:t>
            </a:r>
            <a:endParaRPr lang="id-ID"/>
          </a:p>
        </p:txBody>
      </p:sp>
      <p:cxnSp>
        <p:nvCxnSpPr>
          <p:cNvPr id="9" name="Straight Connector 8">
            <a:extLst>
              <a:ext uri="{FF2B5EF4-FFF2-40B4-BE49-F238E27FC236}">
                <a16:creationId xmlns:a16="http://schemas.microsoft.com/office/drawing/2014/main" id="{E503B19A-E5F1-7849-87E8-BC837A98B735}"/>
              </a:ext>
            </a:extLst>
          </p:cNvPr>
          <p:cNvCxnSpPr/>
          <p:nvPr userDrawn="1"/>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774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04798" y="304799"/>
            <a:ext cx="11582400" cy="381001"/>
          </a:xfrm>
          <a:prstGeom prst="rect">
            <a:avLst/>
          </a:prstGeom>
        </p:spPr>
        <p:txBody>
          <a:bodyPr/>
          <a:lstStyle>
            <a:lvl1pPr>
              <a:defRPr>
                <a:latin typeface="Cabin"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lvl1pPr>
              <a:defRPr>
                <a:latin typeface="Cabin" pitchFamily="2" charset="77"/>
              </a:defRPr>
            </a:lvl1pPr>
            <a:lvl2pPr>
              <a:defRPr>
                <a:latin typeface="Cabin" pitchFamily="2" charset="77"/>
              </a:defRPr>
            </a:lvl2pPr>
            <a:lvl3pPr>
              <a:defRPr>
                <a:latin typeface="Cabin" pitchFamily="2" charset="77"/>
              </a:defRPr>
            </a:lvl3pPr>
            <a:lvl4pPr>
              <a:defRPr>
                <a:latin typeface="Cabin" pitchFamily="2" charset="77"/>
              </a:defRPr>
            </a:lvl4pPr>
            <a:lvl5pPr>
              <a:defRPr>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44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8475C8-B220-2F40-8250-A8DABF108741}"/>
              </a:ext>
            </a:extLst>
          </p:cNvPr>
          <p:cNvPicPr>
            <a:picLocks noChangeAspect="1"/>
          </p:cNvPicPr>
          <p:nvPr/>
        </p:nvPicPr>
        <p:blipFill rotWithShape="1">
          <a:blip r:embed="rId2"/>
          <a:srcRect t="-2" r="80192" b="1"/>
          <a:stretch/>
        </p:blipFill>
        <p:spPr>
          <a:xfrm>
            <a:off x="0" y="1"/>
            <a:ext cx="2414954" cy="6857999"/>
          </a:xfrm>
          <a:prstGeom prst="rect">
            <a:avLst/>
          </a:prstGeom>
        </p:spPr>
      </p:pic>
      <p:sp>
        <p:nvSpPr>
          <p:cNvPr id="3" name="Rectangle 2">
            <a:extLst>
              <a:ext uri="{FF2B5EF4-FFF2-40B4-BE49-F238E27FC236}">
                <a16:creationId xmlns:a16="http://schemas.microsoft.com/office/drawing/2014/main" id="{DCE3E459-9CC3-0140-8DAD-816081458959}"/>
              </a:ext>
            </a:extLst>
          </p:cNvPr>
          <p:cNvSpPr/>
          <p:nvPr userDrawn="1"/>
        </p:nvSpPr>
        <p:spPr>
          <a:xfrm>
            <a:off x="196645" y="6439768"/>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0F14035-00BE-DA4B-8DEA-5CF7088969E9}"/>
              </a:ext>
            </a:extLst>
          </p:cNvPr>
          <p:cNvSpPr txBox="1"/>
          <p:nvPr userDrawn="1"/>
        </p:nvSpPr>
        <p:spPr>
          <a:xfrm>
            <a:off x="157317" y="6409911"/>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EDD3743E-57E4-804E-B8B7-FE965FD0802B}"/>
              </a:ext>
            </a:extLst>
          </p:cNvPr>
          <p:cNvSpPr>
            <a:spLocks noGrp="1"/>
          </p:cNvSpPr>
          <p:nvPr>
            <p:ph type="body" sz="quarter" idx="12" hasCustomPrompt="1"/>
          </p:nvPr>
        </p:nvSpPr>
        <p:spPr>
          <a:xfrm>
            <a:off x="5637229" y="1439648"/>
            <a:ext cx="594831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11" name="Content Placeholder 11">
            <a:extLst>
              <a:ext uri="{FF2B5EF4-FFF2-40B4-BE49-F238E27FC236}">
                <a16:creationId xmlns:a16="http://schemas.microsoft.com/office/drawing/2014/main" id="{8CD0619C-95A7-664C-8775-F34BF89EE6A4}"/>
              </a:ext>
            </a:extLst>
          </p:cNvPr>
          <p:cNvSpPr>
            <a:spLocks noGrp="1"/>
          </p:cNvSpPr>
          <p:nvPr>
            <p:ph sz="quarter" idx="13"/>
          </p:nvPr>
        </p:nvSpPr>
        <p:spPr>
          <a:xfrm>
            <a:off x="5637230" y="2759720"/>
            <a:ext cx="5948312" cy="316974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F74CC7FA-159A-A245-AC24-50F9BEA24315}"/>
              </a:ext>
            </a:extLst>
          </p:cNvPr>
          <p:cNvSpPr>
            <a:spLocks noGrp="1"/>
          </p:cNvSpPr>
          <p:nvPr>
            <p:ph type="pic" sz="quarter" idx="11"/>
          </p:nvPr>
        </p:nvSpPr>
        <p:spPr>
          <a:xfrm>
            <a:off x="839435" y="1439648"/>
            <a:ext cx="3859565" cy="3970552"/>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pattFill prst="pct20">
            <a:fgClr>
              <a:schemeClr val="accent1"/>
            </a:fgClr>
            <a:bgClr>
              <a:schemeClr val="bg1"/>
            </a:bgClr>
          </a:pattFill>
        </p:spPr>
        <p:txBody>
          <a:bodyPr wrap="square" anchor="ctr">
            <a:noAutofit/>
          </a:bodyPr>
          <a:lstStyle>
            <a:lvl1pPr marL="0" indent="0" algn="ctr">
              <a:buNone/>
              <a:defRPr sz="1200"/>
            </a:lvl1pPr>
          </a:lstStyle>
          <a:p>
            <a:r>
              <a:rPr lang="en-US" dirty="0"/>
              <a:t>Click icon to add picture</a:t>
            </a:r>
            <a:endParaRPr lang="id-ID" dirty="0"/>
          </a:p>
        </p:txBody>
      </p:sp>
    </p:spTree>
    <p:extLst>
      <p:ext uri="{BB962C8B-B14F-4D97-AF65-F5344CB8AC3E}">
        <p14:creationId xmlns:p14="http://schemas.microsoft.com/office/powerpoint/2010/main" val="4205992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09CDF7-6D7C-E843-B704-0D26734AE631}"/>
              </a:ext>
            </a:extLst>
          </p:cNvPr>
          <p:cNvPicPr>
            <a:picLocks noChangeAspect="1"/>
          </p:cNvPicPr>
          <p:nvPr userDrawn="1"/>
        </p:nvPicPr>
        <p:blipFill rotWithShape="1">
          <a:blip r:embed="rId2"/>
          <a:srcRect t="65897" r="80192"/>
          <a:stretch/>
        </p:blipFill>
        <p:spPr>
          <a:xfrm>
            <a:off x="9097108" y="3791960"/>
            <a:ext cx="2414954" cy="2338753"/>
          </a:xfrm>
          <a:prstGeom prst="rect">
            <a:avLst/>
          </a:prstGeom>
        </p:spPr>
      </p:pic>
      <p:sp>
        <p:nvSpPr>
          <p:cNvPr id="9" name="Picture Placeholder 8">
            <a:extLst>
              <a:ext uri="{FF2B5EF4-FFF2-40B4-BE49-F238E27FC236}">
                <a16:creationId xmlns:a16="http://schemas.microsoft.com/office/drawing/2014/main" id="{821B9663-D2FB-0A47-B820-68385720A808}"/>
              </a:ext>
            </a:extLst>
          </p:cNvPr>
          <p:cNvSpPr>
            <a:spLocks noGrp="1"/>
          </p:cNvSpPr>
          <p:nvPr>
            <p:ph type="pic" sz="quarter" idx="10"/>
          </p:nvPr>
        </p:nvSpPr>
        <p:spPr>
          <a:xfrm>
            <a:off x="6362702" y="1437125"/>
            <a:ext cx="4679887" cy="4218683"/>
          </a:xfrm>
          <a:prstGeom prst="rect">
            <a:avLst/>
          </a:prstGeom>
          <a:pattFill prst="pct20">
            <a:fgClr>
              <a:srgbClr val="D50032"/>
            </a:fgClr>
            <a:bgClr>
              <a:schemeClr val="bg1"/>
            </a:bgClr>
          </a:pattFill>
        </p:spPr>
        <p:txBody>
          <a:bodyPr/>
          <a:lstStyle/>
          <a:p>
            <a:r>
              <a:rPr lang="en-US" dirty="0"/>
              <a:t>Click icon to add picture</a:t>
            </a:r>
          </a:p>
        </p:txBody>
      </p:sp>
      <p:sp>
        <p:nvSpPr>
          <p:cNvPr id="10" name="Title Placeholder 1">
            <a:extLst>
              <a:ext uri="{FF2B5EF4-FFF2-40B4-BE49-F238E27FC236}">
                <a16:creationId xmlns:a16="http://schemas.microsoft.com/office/drawing/2014/main" id="{2CF2F6AE-C3BD-8C44-BCE8-28FA6E40252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DA79375B-0A10-644E-AB71-8BC27B044BBA}"/>
              </a:ext>
            </a:extLst>
          </p:cNvPr>
          <p:cNvSpPr>
            <a:spLocks noGrp="1"/>
          </p:cNvSpPr>
          <p:nvPr>
            <p:ph idx="1"/>
          </p:nvPr>
        </p:nvSpPr>
        <p:spPr>
          <a:xfrm>
            <a:off x="571500" y="1437126"/>
            <a:ext cx="55245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4282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D96AAD-EBAE-3C45-9A74-FE321ADD86E9}"/>
              </a:ext>
            </a:extLst>
          </p:cNvPr>
          <p:cNvPicPr>
            <a:picLocks noChangeAspect="1"/>
          </p:cNvPicPr>
          <p:nvPr/>
        </p:nvPicPr>
        <p:blipFill rotWithShape="1">
          <a:blip r:embed="rId2"/>
          <a:srcRect l="14776" t="88158" r="80191" b="1"/>
          <a:stretch/>
        </p:blipFill>
        <p:spPr>
          <a:xfrm rot="5400000">
            <a:off x="11507447" y="2192742"/>
            <a:ext cx="613620" cy="812045"/>
          </a:xfrm>
          <a:prstGeom prst="rect">
            <a:avLst/>
          </a:prstGeom>
        </p:spPr>
      </p:pic>
      <p:pic>
        <p:nvPicPr>
          <p:cNvPr id="7" name="Picture 6">
            <a:extLst>
              <a:ext uri="{FF2B5EF4-FFF2-40B4-BE49-F238E27FC236}">
                <a16:creationId xmlns:a16="http://schemas.microsoft.com/office/drawing/2014/main" id="{811B2469-2EB4-F84E-A129-5FBD41497F05}"/>
              </a:ext>
            </a:extLst>
          </p:cNvPr>
          <p:cNvPicPr>
            <a:picLocks noChangeAspect="1"/>
          </p:cNvPicPr>
          <p:nvPr/>
        </p:nvPicPr>
        <p:blipFill rotWithShape="1">
          <a:blip r:embed="rId2"/>
          <a:srcRect l="14776" t="88158" r="80191" b="1"/>
          <a:stretch/>
        </p:blipFill>
        <p:spPr>
          <a:xfrm rot="5400000">
            <a:off x="117451" y="2192743"/>
            <a:ext cx="613620" cy="812045"/>
          </a:xfrm>
          <a:prstGeom prst="rect">
            <a:avLst/>
          </a:prstGeom>
        </p:spPr>
      </p:pic>
      <p:sp>
        <p:nvSpPr>
          <p:cNvPr id="8" name="Title 1">
            <a:extLst>
              <a:ext uri="{FF2B5EF4-FFF2-40B4-BE49-F238E27FC236}">
                <a16:creationId xmlns:a16="http://schemas.microsoft.com/office/drawing/2014/main" id="{E3063953-EAE8-4743-B6C7-C20C322B3AD4}"/>
              </a:ext>
            </a:extLst>
          </p:cNvPr>
          <p:cNvSpPr>
            <a:spLocks noGrp="1"/>
          </p:cNvSpPr>
          <p:nvPr>
            <p:ph type="title" hasCustomPrompt="1"/>
          </p:nvPr>
        </p:nvSpPr>
        <p:spPr>
          <a:xfrm>
            <a:off x="588579" y="430105"/>
            <a:ext cx="11035861" cy="766989"/>
          </a:xfrm>
          <a:prstGeom prst="rect">
            <a:avLst/>
          </a:prstGeom>
        </p:spPr>
        <p:txBody>
          <a:bodyPr lIns="0" tIns="0" rIns="0" bIns="0" anchor="t"/>
          <a:lstStyle>
            <a:lvl1pPr algn="ctr">
              <a:defRPr/>
            </a:lvl1pPr>
          </a:lstStyle>
          <a:p>
            <a:r>
              <a:rPr lang="en-US" dirty="0"/>
              <a:t>Slide Title</a:t>
            </a:r>
          </a:p>
        </p:txBody>
      </p:sp>
      <p:sp>
        <p:nvSpPr>
          <p:cNvPr id="14" name="Text Placeholder 13">
            <a:extLst>
              <a:ext uri="{FF2B5EF4-FFF2-40B4-BE49-F238E27FC236}">
                <a16:creationId xmlns:a16="http://schemas.microsoft.com/office/drawing/2014/main" id="{4CA3B2DB-E136-9F42-8824-29B39C9C739D}"/>
              </a:ext>
            </a:extLst>
          </p:cNvPr>
          <p:cNvSpPr>
            <a:spLocks noGrp="1"/>
          </p:cNvSpPr>
          <p:nvPr>
            <p:ph type="body" sz="quarter" idx="14" hasCustomPrompt="1"/>
          </p:nvPr>
        </p:nvSpPr>
        <p:spPr>
          <a:xfrm>
            <a:off x="4793939" y="4108974"/>
            <a:ext cx="2606040"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7" name="Text Placeholder 13">
            <a:extLst>
              <a:ext uri="{FF2B5EF4-FFF2-40B4-BE49-F238E27FC236}">
                <a16:creationId xmlns:a16="http://schemas.microsoft.com/office/drawing/2014/main" id="{17F8106A-D2FC-2D47-99D6-D88B0EE4E5A6}"/>
              </a:ext>
            </a:extLst>
          </p:cNvPr>
          <p:cNvSpPr>
            <a:spLocks noGrp="1"/>
          </p:cNvSpPr>
          <p:nvPr>
            <p:ph type="body" sz="quarter" idx="16" hasCustomPrompt="1"/>
          </p:nvPr>
        </p:nvSpPr>
        <p:spPr>
          <a:xfrm>
            <a:off x="1108022" y="4108974"/>
            <a:ext cx="2606040" cy="438150"/>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latin typeface="Arial" panose="020B0604020202020204" pitchFamily="34" charset="0"/>
                <a:cs typeface="Arial" panose="020B0604020202020204" pitchFamily="34" charset="0"/>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9" name="Text Placeholder 13">
            <a:extLst>
              <a:ext uri="{FF2B5EF4-FFF2-40B4-BE49-F238E27FC236}">
                <a16:creationId xmlns:a16="http://schemas.microsoft.com/office/drawing/2014/main" id="{AB39890F-DEC5-6E46-8FE0-5701F842F9B2}"/>
              </a:ext>
            </a:extLst>
          </p:cNvPr>
          <p:cNvSpPr>
            <a:spLocks noGrp="1"/>
          </p:cNvSpPr>
          <p:nvPr>
            <p:ph type="body" sz="quarter" idx="18" hasCustomPrompt="1"/>
          </p:nvPr>
        </p:nvSpPr>
        <p:spPr>
          <a:xfrm>
            <a:off x="8455986" y="4110559"/>
            <a:ext cx="2606040"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20" name="Picture Placeholder 4">
            <a:extLst>
              <a:ext uri="{FF2B5EF4-FFF2-40B4-BE49-F238E27FC236}">
                <a16:creationId xmlns:a16="http://schemas.microsoft.com/office/drawing/2014/main" id="{0DA7729A-D4ED-284D-9571-BE3BCD72FD3E}"/>
              </a:ext>
            </a:extLst>
          </p:cNvPr>
          <p:cNvSpPr>
            <a:spLocks noGrp="1"/>
          </p:cNvSpPr>
          <p:nvPr>
            <p:ph type="pic" sz="quarter" idx="11" hasCustomPrompt="1"/>
          </p:nvPr>
        </p:nvSpPr>
        <p:spPr>
          <a:xfrm>
            <a:off x="1096145"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1" name="Picture Placeholder 4">
            <a:extLst>
              <a:ext uri="{FF2B5EF4-FFF2-40B4-BE49-F238E27FC236}">
                <a16:creationId xmlns:a16="http://schemas.microsoft.com/office/drawing/2014/main" id="{AC3DB5E5-FC54-CA41-88A0-0AA6CAECA36F}"/>
              </a:ext>
            </a:extLst>
          </p:cNvPr>
          <p:cNvSpPr>
            <a:spLocks noGrp="1"/>
          </p:cNvSpPr>
          <p:nvPr>
            <p:ph type="pic" sz="quarter" idx="19" hasCustomPrompt="1"/>
          </p:nvPr>
        </p:nvSpPr>
        <p:spPr>
          <a:xfrm>
            <a:off x="8468093"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2" name="Picture Placeholder 4">
            <a:extLst>
              <a:ext uri="{FF2B5EF4-FFF2-40B4-BE49-F238E27FC236}">
                <a16:creationId xmlns:a16="http://schemas.microsoft.com/office/drawing/2014/main" id="{8731F2BB-6641-754F-8594-AC40F886ED3F}"/>
              </a:ext>
            </a:extLst>
          </p:cNvPr>
          <p:cNvSpPr>
            <a:spLocks noGrp="1"/>
          </p:cNvSpPr>
          <p:nvPr>
            <p:ph type="pic" sz="quarter" idx="20" hasCustomPrompt="1"/>
          </p:nvPr>
        </p:nvSpPr>
        <p:spPr>
          <a:xfrm>
            <a:off x="4782062"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pic>
        <p:nvPicPr>
          <p:cNvPr id="15" name="Picture 14">
            <a:extLst>
              <a:ext uri="{FF2B5EF4-FFF2-40B4-BE49-F238E27FC236}">
                <a16:creationId xmlns:a16="http://schemas.microsoft.com/office/drawing/2014/main" id="{3249B61A-EC0D-074E-9EC9-5BF7523BCE24}"/>
              </a:ext>
            </a:extLst>
          </p:cNvPr>
          <p:cNvPicPr>
            <a:picLocks noChangeAspect="1"/>
          </p:cNvPicPr>
          <p:nvPr userDrawn="1"/>
        </p:nvPicPr>
        <p:blipFill rotWithShape="1">
          <a:blip r:embed="rId2"/>
          <a:srcRect l="14776" t="88158" r="80191" b="1"/>
          <a:stretch/>
        </p:blipFill>
        <p:spPr>
          <a:xfrm rot="5400000">
            <a:off x="11507447" y="2192742"/>
            <a:ext cx="613620" cy="812045"/>
          </a:xfrm>
          <a:prstGeom prst="rect">
            <a:avLst/>
          </a:prstGeom>
        </p:spPr>
      </p:pic>
      <p:pic>
        <p:nvPicPr>
          <p:cNvPr id="23" name="Picture 22">
            <a:extLst>
              <a:ext uri="{FF2B5EF4-FFF2-40B4-BE49-F238E27FC236}">
                <a16:creationId xmlns:a16="http://schemas.microsoft.com/office/drawing/2014/main" id="{8C460373-17B6-0F45-9FB4-204627AF6C4A}"/>
              </a:ext>
            </a:extLst>
          </p:cNvPr>
          <p:cNvPicPr>
            <a:picLocks noChangeAspect="1"/>
          </p:cNvPicPr>
          <p:nvPr userDrawn="1"/>
        </p:nvPicPr>
        <p:blipFill rotWithShape="1">
          <a:blip r:embed="rId2"/>
          <a:srcRect l="14776" t="88158" r="80191" b="1"/>
          <a:stretch/>
        </p:blipFill>
        <p:spPr>
          <a:xfrm rot="5400000">
            <a:off x="117451" y="2192743"/>
            <a:ext cx="613620" cy="812045"/>
          </a:xfrm>
          <a:prstGeom prst="rect">
            <a:avLst/>
          </a:prstGeom>
        </p:spPr>
      </p:pic>
      <p:sp>
        <p:nvSpPr>
          <p:cNvPr id="16" name="Text Placeholder 2">
            <a:extLst>
              <a:ext uri="{FF2B5EF4-FFF2-40B4-BE49-F238E27FC236}">
                <a16:creationId xmlns:a16="http://schemas.microsoft.com/office/drawing/2014/main" id="{84F077F0-1EB9-41EE-B833-8F206EC8E4A4}"/>
              </a:ext>
            </a:extLst>
          </p:cNvPr>
          <p:cNvSpPr>
            <a:spLocks noGrp="1"/>
          </p:cNvSpPr>
          <p:nvPr>
            <p:ph idx="23"/>
          </p:nvPr>
        </p:nvSpPr>
        <p:spPr>
          <a:xfrm>
            <a:off x="1108022" y="475297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C5260005-AD22-406B-97C9-E25EF40AC680}"/>
              </a:ext>
            </a:extLst>
          </p:cNvPr>
          <p:cNvSpPr>
            <a:spLocks noGrp="1"/>
          </p:cNvSpPr>
          <p:nvPr>
            <p:ph idx="24"/>
          </p:nvPr>
        </p:nvSpPr>
        <p:spPr>
          <a:xfrm>
            <a:off x="4793939" y="475614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595388C9-3CDC-45C8-84A7-DF524839F76F}"/>
              </a:ext>
            </a:extLst>
          </p:cNvPr>
          <p:cNvSpPr>
            <a:spLocks noGrp="1"/>
          </p:cNvSpPr>
          <p:nvPr>
            <p:ph idx="25"/>
          </p:nvPr>
        </p:nvSpPr>
        <p:spPr>
          <a:xfrm>
            <a:off x="8462039" y="475614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646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9D45DC-DD11-2B43-BCCA-0080D714F989}"/>
              </a:ext>
            </a:extLst>
          </p:cNvPr>
          <p:cNvSpPr>
            <a:spLocks noGrp="1"/>
          </p:cNvSpPr>
          <p:nvPr>
            <p:ph type="pic" sz="quarter" idx="14" hasCustomPrompt="1"/>
          </p:nvPr>
        </p:nvSpPr>
        <p:spPr>
          <a:xfrm>
            <a:off x="6096000" y="1437126"/>
            <a:ext cx="5524500" cy="4050861"/>
          </a:xfrm>
          <a:prstGeom prst="rect">
            <a:avLst/>
          </a:prstGeom>
          <a:pattFill prst="pct20">
            <a:fgClr>
              <a:schemeClr val="accent1"/>
            </a:fgClr>
            <a:bgClr>
              <a:schemeClr val="bg1"/>
            </a:bgClr>
          </a:pattFill>
        </p:spPr>
        <p:txBody>
          <a:bodyPr/>
          <a:lstStyle/>
          <a:p>
            <a:r>
              <a:rPr lang="en-US" dirty="0"/>
              <a:t>Click to add picture</a:t>
            </a:r>
          </a:p>
        </p:txBody>
      </p:sp>
      <p:sp>
        <p:nvSpPr>
          <p:cNvPr id="12" name="Title Placeholder 1">
            <a:extLst>
              <a:ext uri="{FF2B5EF4-FFF2-40B4-BE49-F238E27FC236}">
                <a16:creationId xmlns:a16="http://schemas.microsoft.com/office/drawing/2014/main" id="{24BA1853-F735-F64E-807B-D2D79E7947EF}"/>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3" name="Text Placeholder 2">
            <a:extLst>
              <a:ext uri="{FF2B5EF4-FFF2-40B4-BE49-F238E27FC236}">
                <a16:creationId xmlns:a16="http://schemas.microsoft.com/office/drawing/2014/main" id="{C9E570CE-B5C1-B148-9C81-45F1379592DF}"/>
              </a:ext>
            </a:extLst>
          </p:cNvPr>
          <p:cNvSpPr>
            <a:spLocks noGrp="1"/>
          </p:cNvSpPr>
          <p:nvPr>
            <p:ph idx="1"/>
          </p:nvPr>
        </p:nvSpPr>
        <p:spPr>
          <a:xfrm>
            <a:off x="571500" y="1437126"/>
            <a:ext cx="50546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6974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54390B8-F5A6-DC4C-95B7-DC0760C0D9E3}"/>
              </a:ext>
            </a:extLst>
          </p:cNvPr>
          <p:cNvSpPr>
            <a:spLocks noGrp="1"/>
          </p:cNvSpPr>
          <p:nvPr>
            <p:ph type="pic" sz="quarter" idx="13"/>
          </p:nvPr>
        </p:nvSpPr>
        <p:spPr>
          <a:xfrm>
            <a:off x="7727950" y="427475"/>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13" name="Picture Placeholder 11">
            <a:extLst>
              <a:ext uri="{FF2B5EF4-FFF2-40B4-BE49-F238E27FC236}">
                <a16:creationId xmlns:a16="http://schemas.microsoft.com/office/drawing/2014/main" id="{B8FF2F8D-D4EF-6049-A031-899F44F0E30A}"/>
              </a:ext>
            </a:extLst>
          </p:cNvPr>
          <p:cNvSpPr>
            <a:spLocks noGrp="1"/>
          </p:cNvSpPr>
          <p:nvPr>
            <p:ph type="pic" sz="quarter" idx="14"/>
          </p:nvPr>
        </p:nvSpPr>
        <p:spPr>
          <a:xfrm>
            <a:off x="7727950" y="3293224"/>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3" name="Title 2">
            <a:extLst>
              <a:ext uri="{FF2B5EF4-FFF2-40B4-BE49-F238E27FC236}">
                <a16:creationId xmlns:a16="http://schemas.microsoft.com/office/drawing/2014/main" id="{69A2A977-0915-D942-8D9B-557EB78D8118}"/>
              </a:ext>
            </a:extLst>
          </p:cNvPr>
          <p:cNvSpPr>
            <a:spLocks noGrp="1"/>
          </p:cNvSpPr>
          <p:nvPr>
            <p:ph type="title" hasCustomPrompt="1"/>
          </p:nvPr>
        </p:nvSpPr>
        <p:spPr>
          <a:xfrm>
            <a:off x="571499" y="427475"/>
            <a:ext cx="6642100" cy="811005"/>
          </a:xfrm>
          <a:prstGeom prst="rect">
            <a:avLst/>
          </a:prstGeom>
        </p:spPr>
        <p:txBody>
          <a:bodyPr/>
          <a:lstStyle/>
          <a:p>
            <a:r>
              <a:rPr lang="en-US" dirty="0"/>
              <a:t>Slide Title</a:t>
            </a:r>
          </a:p>
        </p:txBody>
      </p:sp>
      <p:sp>
        <p:nvSpPr>
          <p:cNvPr id="16" name="Text Placeholder 2">
            <a:extLst>
              <a:ext uri="{FF2B5EF4-FFF2-40B4-BE49-F238E27FC236}">
                <a16:creationId xmlns:a16="http://schemas.microsoft.com/office/drawing/2014/main" id="{0EF65F6D-A292-1047-808C-B11F4A287E9E}"/>
              </a:ext>
            </a:extLst>
          </p:cNvPr>
          <p:cNvSpPr>
            <a:spLocks noGrp="1"/>
          </p:cNvSpPr>
          <p:nvPr>
            <p:ph idx="1"/>
          </p:nvPr>
        </p:nvSpPr>
        <p:spPr>
          <a:xfrm>
            <a:off x="571500" y="1437126"/>
            <a:ext cx="66421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5715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AF2651-3E17-AA4E-9587-82202DB57AD4}"/>
              </a:ext>
            </a:extLst>
          </p:cNvPr>
          <p:cNvSpPr>
            <a:spLocks noGrp="1"/>
          </p:cNvSpPr>
          <p:nvPr>
            <p:ph type="pic" sz="quarter" idx="13"/>
          </p:nvPr>
        </p:nvSpPr>
        <p:spPr>
          <a:xfrm>
            <a:off x="571500" y="1196599"/>
            <a:ext cx="11049000" cy="3157474"/>
          </a:xfrm>
          <a:prstGeom prst="rect">
            <a:avLst/>
          </a:prstGeom>
          <a:pattFill prst="pct20">
            <a:fgClr>
              <a:srgbClr val="D50032"/>
            </a:fgClr>
            <a:bgClr>
              <a:schemeClr val="bg1"/>
            </a:bgClr>
          </a:pattFill>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2E70F768-77C3-C24C-A38F-BE1E1E8A4EF9}"/>
              </a:ext>
            </a:extLst>
          </p:cNvPr>
          <p:cNvSpPr>
            <a:spLocks noGrp="1"/>
          </p:cNvSpPr>
          <p:nvPr>
            <p:ph type="title" hasCustomPrompt="1"/>
          </p:nvPr>
        </p:nvSpPr>
        <p:spPr>
          <a:xfrm>
            <a:off x="571500" y="429610"/>
            <a:ext cx="5980129" cy="766989"/>
          </a:xfrm>
          <a:prstGeom prst="rect">
            <a:avLst/>
          </a:prstGeom>
        </p:spPr>
        <p:txBody>
          <a:bodyPr lIns="0" tIns="0" rIns="0" bIns="0" anchor="t"/>
          <a:lstStyle/>
          <a:p>
            <a:r>
              <a:rPr lang="en-US" dirty="0"/>
              <a:t>Slide Title</a:t>
            </a:r>
          </a:p>
        </p:txBody>
      </p:sp>
      <p:sp>
        <p:nvSpPr>
          <p:cNvPr id="5" name="Text Placeholder 2">
            <a:extLst>
              <a:ext uri="{FF2B5EF4-FFF2-40B4-BE49-F238E27FC236}">
                <a16:creationId xmlns:a16="http://schemas.microsoft.com/office/drawing/2014/main" id="{FF7A3074-C68E-4852-9FE5-6529090A523B}"/>
              </a:ext>
            </a:extLst>
          </p:cNvPr>
          <p:cNvSpPr>
            <a:spLocks noGrp="1"/>
          </p:cNvSpPr>
          <p:nvPr>
            <p:ph idx="14"/>
          </p:nvPr>
        </p:nvSpPr>
        <p:spPr>
          <a:xfrm>
            <a:off x="571500" y="4654550"/>
            <a:ext cx="6196944" cy="15557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4937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85415-ECAB-7749-9438-98667466F0EE}"/>
              </a:ext>
            </a:extLst>
          </p:cNvPr>
          <p:cNvSpPr/>
          <p:nvPr/>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1E62"/>
              </a:solidFill>
              <a:latin typeface="Arial" panose="020B0604020202020204" pitchFamily="34" charset="0"/>
            </a:endParaRPr>
          </a:p>
        </p:txBody>
      </p:sp>
      <p:sp>
        <p:nvSpPr>
          <p:cNvPr id="10" name="Rectangle 9">
            <a:extLst>
              <a:ext uri="{FF2B5EF4-FFF2-40B4-BE49-F238E27FC236}">
                <a16:creationId xmlns:a16="http://schemas.microsoft.com/office/drawing/2014/main" id="{E05B460D-E86D-3A4C-92BA-4EDF763DFAFA}"/>
              </a:ext>
            </a:extLst>
          </p:cNvPr>
          <p:cNvSpPr/>
          <p:nvPr userDrawn="1"/>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Arial" panose="020B0604020202020204" pitchFamily="34" charset="0"/>
            </a:endParaRPr>
          </a:p>
        </p:txBody>
      </p:sp>
      <p:pic>
        <p:nvPicPr>
          <p:cNvPr id="9" name="Picture 8">
            <a:extLst>
              <a:ext uri="{FF2B5EF4-FFF2-40B4-BE49-F238E27FC236}">
                <a16:creationId xmlns:a16="http://schemas.microsoft.com/office/drawing/2014/main" id="{753367FE-A03A-0D4B-8464-6EA90E8DA41F}"/>
              </a:ext>
            </a:extLst>
          </p:cNvPr>
          <p:cNvPicPr>
            <a:picLocks noChangeAspect="1"/>
          </p:cNvPicPr>
          <p:nvPr/>
        </p:nvPicPr>
        <p:blipFill rotWithShape="1">
          <a:blip r:embed="rId2"/>
          <a:srcRect l="17162" t="77592" r="78736"/>
          <a:stretch/>
        </p:blipFill>
        <p:spPr>
          <a:xfrm rot="10800000">
            <a:off x="571500" y="-737549"/>
            <a:ext cx="500083" cy="1536790"/>
          </a:xfrm>
          <a:prstGeom prst="rect">
            <a:avLst/>
          </a:prstGeom>
        </p:spPr>
      </p:pic>
      <p:sp>
        <p:nvSpPr>
          <p:cNvPr id="11" name="Text Placeholder 14">
            <a:extLst>
              <a:ext uri="{FF2B5EF4-FFF2-40B4-BE49-F238E27FC236}">
                <a16:creationId xmlns:a16="http://schemas.microsoft.com/office/drawing/2014/main" id="{A239BCF8-7759-3A41-A514-3A4A72C6F9AF}"/>
              </a:ext>
            </a:extLst>
          </p:cNvPr>
          <p:cNvSpPr>
            <a:spLocks noGrp="1"/>
          </p:cNvSpPr>
          <p:nvPr>
            <p:ph type="body" sz="quarter" idx="15" hasCustomPrompt="1"/>
          </p:nvPr>
        </p:nvSpPr>
        <p:spPr>
          <a:xfrm>
            <a:off x="589420" y="3622452"/>
            <a:ext cx="3239719" cy="2706862"/>
          </a:xfrm>
          <a:prstGeom prst="rect">
            <a:avLst/>
          </a:prstGeom>
        </p:spPr>
        <p:txBody>
          <a:bodyPr/>
          <a:lstStyle>
            <a:lvl1pPr>
              <a:lnSpc>
                <a:spcPct val="100000"/>
              </a:lnSpc>
              <a:defRPr baseline="0">
                <a:solidFill>
                  <a:schemeClr val="bg1"/>
                </a:solidFill>
              </a:defRPr>
            </a:lvl1pPr>
          </a:lstStyle>
          <a:p>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con</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tetur</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al</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adipiscinge</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l </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sahanis</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nib</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u</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h</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eget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justo</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ne</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sed</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gravida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est</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asa</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0E3A340C-ED98-6C4F-A999-F28C9BE643E9}"/>
              </a:ext>
            </a:extLst>
          </p:cNvPr>
          <p:cNvSpPr>
            <a:spLocks noGrp="1"/>
          </p:cNvSpPr>
          <p:nvPr>
            <p:ph type="body" sz="quarter" idx="16" hasCustomPrompt="1"/>
          </p:nvPr>
        </p:nvSpPr>
        <p:spPr>
          <a:xfrm>
            <a:off x="571499" y="1222362"/>
            <a:ext cx="3257639" cy="461962"/>
          </a:xfrm>
          <a:prstGeom prst="rect">
            <a:avLst/>
          </a:prstGeom>
        </p:spPr>
        <p:txBody>
          <a:bodyPr>
            <a:normAutofit/>
          </a:bodyPr>
          <a:lstStyle>
            <a:lvl1pPr>
              <a:defRPr sz="1800" b="1" i="0" cap="all" spc="400" baseline="0">
                <a:solidFill>
                  <a:schemeClr val="bg1"/>
                </a:solidFill>
              </a:defRPr>
            </a:lvl1pPr>
          </a:lstStyle>
          <a:p>
            <a:r>
              <a:rPr lang="en-US" sz="2000" b="1" spc="300" dirty="0">
                <a:ln w="19050">
                  <a:noFill/>
                </a:ln>
                <a:solidFill>
                  <a:schemeClr val="bg1"/>
                </a:solidFill>
                <a:latin typeface="Arial" panose="020B0604020202020204" pitchFamily="34" charset="0"/>
                <a:cs typeface="Arial" panose="020B0604020202020204" pitchFamily="34" charset="0"/>
              </a:rPr>
              <a:t>SECTION HERE</a:t>
            </a:r>
          </a:p>
        </p:txBody>
      </p:sp>
      <p:sp>
        <p:nvSpPr>
          <p:cNvPr id="18" name="Text Placeholder 17">
            <a:extLst>
              <a:ext uri="{FF2B5EF4-FFF2-40B4-BE49-F238E27FC236}">
                <a16:creationId xmlns:a16="http://schemas.microsoft.com/office/drawing/2014/main" id="{4607F020-7CB7-FA45-8230-53C05BB43EA1}"/>
              </a:ext>
            </a:extLst>
          </p:cNvPr>
          <p:cNvSpPr>
            <a:spLocks noGrp="1"/>
          </p:cNvSpPr>
          <p:nvPr>
            <p:ph type="body" sz="quarter" idx="17" hasCustomPrompt="1"/>
          </p:nvPr>
        </p:nvSpPr>
        <p:spPr>
          <a:xfrm>
            <a:off x="571500" y="1866900"/>
            <a:ext cx="3225800" cy="1562100"/>
          </a:xfrm>
          <a:prstGeom prst="rect">
            <a:avLst/>
          </a:prstGeom>
        </p:spPr>
        <p:txBody>
          <a:bodyPr>
            <a:noAutofit/>
          </a:bodyPr>
          <a:lstStyle>
            <a:lvl1pPr>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Headline Goes Here and Here</a:t>
            </a:r>
          </a:p>
        </p:txBody>
      </p:sp>
      <p:pic>
        <p:nvPicPr>
          <p:cNvPr id="12" name="Picture 11">
            <a:extLst>
              <a:ext uri="{FF2B5EF4-FFF2-40B4-BE49-F238E27FC236}">
                <a16:creationId xmlns:a16="http://schemas.microsoft.com/office/drawing/2014/main" id="{A19D2A7B-D949-D84A-B563-9285D56DA79D}"/>
              </a:ext>
            </a:extLst>
          </p:cNvPr>
          <p:cNvPicPr>
            <a:picLocks noChangeAspect="1"/>
          </p:cNvPicPr>
          <p:nvPr userDrawn="1"/>
        </p:nvPicPr>
        <p:blipFill rotWithShape="1">
          <a:blip r:embed="rId2"/>
          <a:srcRect l="17162" t="77592" r="78736"/>
          <a:stretch/>
        </p:blipFill>
        <p:spPr>
          <a:xfrm rot="10800000">
            <a:off x="571500" y="-737549"/>
            <a:ext cx="500083" cy="1536790"/>
          </a:xfrm>
          <a:prstGeom prst="rect">
            <a:avLst/>
          </a:prstGeom>
        </p:spPr>
      </p:pic>
      <p:sp>
        <p:nvSpPr>
          <p:cNvPr id="17" name="Content Placeholder 2">
            <a:extLst>
              <a:ext uri="{FF2B5EF4-FFF2-40B4-BE49-F238E27FC236}">
                <a16:creationId xmlns:a16="http://schemas.microsoft.com/office/drawing/2014/main" id="{A4D5C75C-330E-FF43-B40F-90030894A767}"/>
              </a:ext>
            </a:extLst>
          </p:cNvPr>
          <p:cNvSpPr>
            <a:spLocks noGrp="1"/>
          </p:cNvSpPr>
          <p:nvPr>
            <p:ph idx="18"/>
          </p:nvPr>
        </p:nvSpPr>
        <p:spPr>
          <a:xfrm>
            <a:off x="4805665" y="1222362"/>
            <a:ext cx="6796915" cy="4840508"/>
          </a:xfrm>
          <a:prstGeom prst="rect">
            <a:avLst/>
          </a:prstGeom>
        </p:spPr>
        <p:txBody>
          <a:bodyPr lIns="0" tIns="0" rIns="0" bIns="0"/>
          <a:lstStyle>
            <a:lvl1pPr>
              <a:defRPr sz="1600" b="1" cap="all" spc="300" baseline="0">
                <a:solidFill>
                  <a:schemeClr val="accent1"/>
                </a:solidFill>
              </a:defRPr>
            </a:lvl1pPr>
            <a:lvl2pPr marL="12700" indent="0">
              <a:buClr>
                <a:srgbClr val="001E62"/>
              </a:buClr>
              <a:buFontTx/>
              <a:buNone/>
              <a:tabLst/>
              <a:defRPr/>
            </a:lvl2pPr>
            <a:lvl3pPr marL="641350" indent="-171450">
              <a:buClr>
                <a:srgbClr val="001E62"/>
              </a:buClr>
              <a:buFont typeface="Arial" panose="020B0604020202020204" pitchFamily="34" charset="0"/>
              <a:buChar char="•"/>
              <a:tabLst/>
              <a:defRPr/>
            </a:lvl3pPr>
            <a:lvl4pPr marL="1485900" indent="-114300">
              <a:buClr>
                <a:srgbClr val="001E62"/>
              </a:buClr>
              <a:tabLst/>
              <a:defRPr sz="1200">
                <a:solidFill>
                  <a:schemeClr val="tx1"/>
                </a:solidFill>
              </a:defRPr>
            </a:lvl4pPr>
            <a:lvl5pPr marL="1952625" indent="-123825">
              <a:buClr>
                <a:srgbClr val="001E62"/>
              </a:buClr>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9" name="TextBox 18">
            <a:extLst>
              <a:ext uri="{FF2B5EF4-FFF2-40B4-BE49-F238E27FC236}">
                <a16:creationId xmlns:a16="http://schemas.microsoft.com/office/drawing/2014/main" id="{52DFFB21-BBD8-584B-AD40-5FF15F1975E2}"/>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bg1"/>
                </a:solidFill>
                <a:latin typeface="Arial" panose="020B0604020202020204" pitchFamily="34" charset="0"/>
                <a:cs typeface="Arial" panose="020B0604020202020204" pitchFamily="34" charset="0"/>
              </a:rPr>
              <a:t>‹#›</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640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A040F-DDFD-4E49-B911-5258CAF2D3E7}"/>
              </a:ext>
            </a:extLst>
          </p:cNvPr>
          <p:cNvPicPr>
            <a:picLocks noChangeAspect="1"/>
          </p:cNvPicPr>
          <p:nvPr userDrawn="1"/>
        </p:nvPicPr>
        <p:blipFill rotWithShape="1">
          <a:blip r:embed="rId2"/>
          <a:srcRect t="61111" b="7037"/>
          <a:stretch/>
        </p:blipFill>
        <p:spPr>
          <a:xfrm>
            <a:off x="0" y="2331188"/>
            <a:ext cx="12192000" cy="2184400"/>
          </a:xfrm>
          <a:prstGeom prst="rect">
            <a:avLst/>
          </a:prstGeom>
        </p:spPr>
      </p:pic>
      <p:sp>
        <p:nvSpPr>
          <p:cNvPr id="5" name="Rectangle 4">
            <a:extLst>
              <a:ext uri="{FF2B5EF4-FFF2-40B4-BE49-F238E27FC236}">
                <a16:creationId xmlns:a16="http://schemas.microsoft.com/office/drawing/2014/main" id="{048638E0-CDBC-DC4F-8BB3-C27A3270B4E9}"/>
              </a:ext>
            </a:extLst>
          </p:cNvPr>
          <p:cNvSpPr/>
          <p:nvPr userDrawn="1"/>
        </p:nvSpPr>
        <p:spPr>
          <a:xfrm>
            <a:off x="-1" y="2340565"/>
            <a:ext cx="12192000" cy="21844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8" y="3156054"/>
            <a:ext cx="11035861" cy="766989"/>
          </a:xfrm>
          <a:prstGeom prst="rect">
            <a:avLst/>
          </a:prstGeom>
        </p:spPr>
        <p:txBody>
          <a:bodyPr lIns="0" tIns="0" rIns="0" bIns="0" anchor="ctr"/>
          <a:lstStyle>
            <a:lvl1pPr algn="ctr">
              <a:defRPr>
                <a:solidFill>
                  <a:schemeClr val="bg1"/>
                </a:solidFill>
              </a:defRPr>
            </a:lvl1pPr>
          </a:lstStyle>
          <a:p>
            <a:r>
              <a:rPr lang="en-US" dirty="0"/>
              <a:t>Divider Slide</a:t>
            </a:r>
          </a:p>
        </p:txBody>
      </p:sp>
    </p:spTree>
    <p:extLst>
      <p:ext uri="{BB962C8B-B14F-4D97-AF65-F5344CB8AC3E}">
        <p14:creationId xmlns:p14="http://schemas.microsoft.com/office/powerpoint/2010/main" val="39181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736B9-CC46-8040-9B10-88C725D129B4}"/>
              </a:ext>
            </a:extLst>
          </p:cNvPr>
          <p:cNvPicPr>
            <a:picLocks noChangeAspect="1"/>
          </p:cNvPicPr>
          <p:nvPr userDrawn="1"/>
        </p:nvPicPr>
        <p:blipFill rotWithShape="1">
          <a:blip r:embed="rId2"/>
          <a:srcRect l="1" t="85786" r="3" b="1251"/>
          <a:stretch/>
        </p:blipFill>
        <p:spPr>
          <a:xfrm>
            <a:off x="0" y="6007100"/>
            <a:ext cx="12192000" cy="889000"/>
          </a:xfrm>
          <a:prstGeom prst="rect">
            <a:avLst/>
          </a:prstGeom>
        </p:spPr>
      </p:pic>
      <p:sp>
        <p:nvSpPr>
          <p:cNvPr id="5" name="Rectangle 4">
            <a:extLst>
              <a:ext uri="{FF2B5EF4-FFF2-40B4-BE49-F238E27FC236}">
                <a16:creationId xmlns:a16="http://schemas.microsoft.com/office/drawing/2014/main" id="{37BE2AD0-F3DD-C74E-AD44-71463A9CACDB}"/>
              </a:ext>
            </a:extLst>
          </p:cNvPr>
          <p:cNvSpPr/>
          <p:nvPr userDrawn="1"/>
        </p:nvSpPr>
        <p:spPr>
          <a:xfrm>
            <a:off x="196645" y="6409044"/>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9" y="2793176"/>
            <a:ext cx="11035861" cy="766989"/>
          </a:xfrm>
          <a:prstGeom prst="rect">
            <a:avLst/>
          </a:prstGeom>
        </p:spPr>
        <p:txBody>
          <a:bodyPr lIns="0" tIns="0" rIns="0" bIns="0" anchor="ctr"/>
          <a:lstStyle>
            <a:lvl1pPr algn="ctr">
              <a:defRPr>
                <a:solidFill>
                  <a:schemeClr val="accent2"/>
                </a:solidFill>
              </a:defRPr>
            </a:lvl1pPr>
          </a:lstStyle>
          <a:p>
            <a:r>
              <a:rPr lang="en-US" dirty="0"/>
              <a:t>Divider Slide</a:t>
            </a:r>
          </a:p>
        </p:txBody>
      </p:sp>
      <p:sp>
        <p:nvSpPr>
          <p:cNvPr id="4" name="TextBox 3">
            <a:extLst>
              <a:ext uri="{FF2B5EF4-FFF2-40B4-BE49-F238E27FC236}">
                <a16:creationId xmlns:a16="http://schemas.microsoft.com/office/drawing/2014/main" id="{F6AA68CF-ED20-AF4E-B696-23793AE24597}"/>
              </a:ext>
            </a:extLst>
          </p:cNvPr>
          <p:cNvSpPr txBox="1"/>
          <p:nvPr userDrawn="1"/>
        </p:nvSpPr>
        <p:spPr>
          <a:xfrm>
            <a:off x="157317" y="6369355"/>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80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66824-B371-3F4A-BBC7-17B5B0E28245}"/>
              </a:ext>
            </a:extLst>
          </p:cNvPr>
          <p:cNvPicPr>
            <a:picLocks noChangeAspect="1"/>
          </p:cNvPicPr>
          <p:nvPr/>
        </p:nvPicPr>
        <p:blipFill>
          <a:blip r:embed="rId2"/>
          <a:stretch>
            <a:fillRect/>
          </a:stretch>
        </p:blipFill>
        <p:spPr>
          <a:xfrm>
            <a:off x="4932751" y="2295148"/>
            <a:ext cx="2326497" cy="2267704"/>
          </a:xfrm>
          <a:prstGeom prst="rect">
            <a:avLst/>
          </a:prstGeom>
        </p:spPr>
      </p:pic>
      <p:pic>
        <p:nvPicPr>
          <p:cNvPr id="3" name="Picture 2">
            <a:extLst>
              <a:ext uri="{FF2B5EF4-FFF2-40B4-BE49-F238E27FC236}">
                <a16:creationId xmlns:a16="http://schemas.microsoft.com/office/drawing/2014/main" id="{19AE039C-5A95-5E48-B5F3-0DE41F24E20F}"/>
              </a:ext>
            </a:extLst>
          </p:cNvPr>
          <p:cNvPicPr>
            <a:picLocks noChangeAspect="1"/>
          </p:cNvPicPr>
          <p:nvPr userDrawn="1"/>
        </p:nvPicPr>
        <p:blipFill>
          <a:blip r:embed="rId2"/>
          <a:stretch>
            <a:fillRect/>
          </a:stretch>
        </p:blipFill>
        <p:spPr>
          <a:xfrm>
            <a:off x="4932751" y="2295148"/>
            <a:ext cx="2326497" cy="2267704"/>
          </a:xfrm>
          <a:prstGeom prst="rect">
            <a:avLst/>
          </a:prstGeom>
        </p:spPr>
      </p:pic>
    </p:spTree>
    <p:extLst>
      <p:ext uri="{BB962C8B-B14F-4D97-AF65-F5344CB8AC3E}">
        <p14:creationId xmlns:p14="http://schemas.microsoft.com/office/powerpoint/2010/main" val="11505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00226" y="304799"/>
            <a:ext cx="11586971" cy="381001"/>
          </a:xfrm>
          <a:prstGeom prst="rect">
            <a:avLst/>
          </a:prstGeom>
        </p:spPr>
        <p:txBody>
          <a:bodyPr/>
          <a:lstStyle>
            <a:lvl1pPr>
              <a:defRPr>
                <a:latin typeface="Cabin" pitchFamily="2" charset="77"/>
              </a:defRPr>
            </a:lvl1pPr>
          </a:lstStyle>
          <a:p>
            <a:r>
              <a:rPr lang="en-US" dirty="0"/>
              <a:t>Click to edit Master title style</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463286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52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4" name="Group 13"/>
          <p:cNvGrpSpPr/>
          <p:nvPr/>
        </p:nvGrpSpPr>
        <p:grpSpPr>
          <a:xfrm>
            <a:off x="0" y="1143002"/>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grpSp>
        <p:nvGrpSpPr>
          <p:cNvPr id="13" name="Group 12"/>
          <p:cNvGrpSpPr/>
          <p:nvPr/>
        </p:nvGrpSpPr>
        <p:grpSpPr>
          <a:xfrm rot="10800000">
            <a:off x="0" y="5645512"/>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pic>
        <p:nvPicPr>
          <p:cNvPr id="19" name="Picture 18">
            <a:extLst>
              <a:ext uri="{FF2B5EF4-FFF2-40B4-BE49-F238E27FC236}">
                <a16:creationId xmlns:a16="http://schemas.microsoft.com/office/drawing/2014/main" id="{5092ACEB-7D7F-4392-8DBA-6C54D30EC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801" y="6172201"/>
            <a:ext cx="912185" cy="684139"/>
          </a:xfrm>
          <a:prstGeom prst="rect">
            <a:avLst/>
          </a:prstGeom>
        </p:spPr>
      </p:pic>
    </p:spTree>
    <p:extLst>
      <p:ext uri="{BB962C8B-B14F-4D97-AF65-F5344CB8AC3E}">
        <p14:creationId xmlns:p14="http://schemas.microsoft.com/office/powerpoint/2010/main" val="106336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9/23/2023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406280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grpSp>
        <p:nvGrpSpPr>
          <p:cNvPr id="8" name="Group 7"/>
          <p:cNvGrpSpPr/>
          <p:nvPr/>
        </p:nvGrpSpPr>
        <p:grpSpPr>
          <a:xfrm>
            <a:off x="0" y="2514602"/>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1" y="0"/>
            <a:ext cx="1783188" cy="2971806"/>
          </a:xfrm>
          <a:prstGeom prst="rect">
            <a:avLst/>
          </a:prstGeom>
        </p:spPr>
      </p:pic>
      <p:sp>
        <p:nvSpPr>
          <p:cNvPr id="2" name="Title 1"/>
          <p:cNvSpPr>
            <a:spLocks noGrp="1"/>
          </p:cNvSpPr>
          <p:nvPr>
            <p:ph type="title"/>
          </p:nvPr>
        </p:nvSpPr>
        <p:spPr>
          <a:xfrm>
            <a:off x="1104900" y="2971806"/>
            <a:ext cx="10071099"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900" y="4655956"/>
            <a:ext cx="10071099"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9/23/2023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24A1100-1C0C-47E3-9B92-BD903E99E3C7}" type="slidenum">
              <a:rPr lang="en-US" smtClean="0"/>
              <a:t>‹#›</a:t>
            </a:fld>
            <a:endParaRPr lang="en-US" dirty="0"/>
          </a:p>
        </p:txBody>
      </p:sp>
      <p:pic>
        <p:nvPicPr>
          <p:cNvPr id="18" name="Picture 17">
            <a:extLst>
              <a:ext uri="{FF2B5EF4-FFF2-40B4-BE49-F238E27FC236}">
                <a16:creationId xmlns:a16="http://schemas.microsoft.com/office/drawing/2014/main" id="{D30132BA-F3A9-45BA-B8F3-766E868DD9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01" y="6172201"/>
            <a:ext cx="912185" cy="684139"/>
          </a:xfrm>
          <a:prstGeom prst="rect">
            <a:avLst/>
          </a:prstGeom>
        </p:spPr>
      </p:pic>
    </p:spTree>
    <p:extLst>
      <p:ext uri="{BB962C8B-B14F-4D97-AF65-F5344CB8AC3E}">
        <p14:creationId xmlns:p14="http://schemas.microsoft.com/office/powerpoint/2010/main" val="58785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1" y="1600202"/>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1" y="1600202"/>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9/23/2023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6078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title slide">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283193" y="3532673"/>
            <a:ext cx="310510" cy="188737"/>
          </a:xfrm>
          <a:prstGeom prst="parallelogram">
            <a:avLst>
              <a:gd name="adj" fmla="val 31844"/>
            </a:avLst>
          </a:prstGeom>
          <a:solidFill>
            <a:srgbClr val="0564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rgbClr val="0564AC"/>
                </a:solidFill>
                <a:latin typeface="Cabin" pitchFamily="2" charset="77"/>
              </a:defRPr>
            </a:lvl1pPr>
            <a:lvl2pPr marL="114300" indent="4763">
              <a:spcAft>
                <a:spcPts val="0"/>
              </a:spcAft>
              <a:buFontTx/>
              <a:buNone/>
              <a:defRPr sz="1400" i="1" baseline="0">
                <a:solidFill>
                  <a:schemeClr val="tx1"/>
                </a:solidFill>
              </a:defRPr>
            </a:lvl2pPr>
          </a:lstStyle>
          <a:p>
            <a:pPr lvl="0"/>
            <a:r>
              <a:rPr lang="en-US" dirty="0"/>
              <a:t>Presenter name [16pt Cabin]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674370" y="1726100"/>
            <a:ext cx="5421630" cy="2071868"/>
          </a:xfrm>
          <a:prstGeom prst="rect">
            <a:avLst/>
          </a:prstGeom>
          <a:noFill/>
        </p:spPr>
        <p:txBody>
          <a:bodyPr wrap="square" lIns="0" tIns="0" rIns="0" bIns="0" anchor="b">
            <a:noAutofit/>
          </a:bodyPr>
          <a:lstStyle>
            <a:lvl1pPr>
              <a:lnSpc>
                <a:spcPct val="90000"/>
              </a:lnSpc>
              <a:defRPr sz="2800" b="1">
                <a:solidFill>
                  <a:schemeClr val="tx1"/>
                </a:solidFill>
                <a:latin typeface="Cabin" pitchFamily="2" charset="77"/>
              </a:defRPr>
            </a:lvl1pPr>
          </a:lstStyle>
          <a:p>
            <a:r>
              <a:rPr lang="en-US" dirty="0"/>
              <a:t>Title [28pt Cabin] </a:t>
            </a:r>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411480" marR="0" indent="-411480"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lumMod val="90000"/>
                    <a:lumOff val="10000"/>
                  </a:schemeClr>
                </a:solidFill>
                <a:latin typeface="Cabin" pitchFamily="2" charset="77"/>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Cabin]</a:t>
            </a:r>
            <a:br>
              <a:rPr lang="en-US" dirty="0"/>
            </a:br>
            <a:r>
              <a:rPr lang="en-US" dirty="0"/>
              <a:t>Date [14pt Cabin] </a:t>
            </a:r>
          </a:p>
        </p:txBody>
      </p:sp>
      <p:sp>
        <p:nvSpPr>
          <p:cNvPr id="2" name="Rectangle 1">
            <a:extLst>
              <a:ext uri="{FF2B5EF4-FFF2-40B4-BE49-F238E27FC236}">
                <a16:creationId xmlns:a16="http://schemas.microsoft.com/office/drawing/2014/main" id="{555492A1-CDEB-4E4D-AC0D-E39908D2B8C3}"/>
              </a:ext>
            </a:extLst>
          </p:cNvPr>
          <p:cNvSpPr/>
          <p:nvPr userDrawn="1"/>
        </p:nvSpPr>
        <p:spPr bwMode="auto">
          <a:xfrm>
            <a:off x="105878" y="0"/>
            <a:ext cx="3700592" cy="1395663"/>
          </a:xfrm>
          <a:prstGeom prst="rect">
            <a:avLst/>
          </a:prstGeom>
          <a:solidFill>
            <a:schemeClr val="bg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pic>
        <p:nvPicPr>
          <p:cNvPr id="16" name="Picture 15">
            <a:extLst>
              <a:ext uri="{FF2B5EF4-FFF2-40B4-BE49-F238E27FC236}">
                <a16:creationId xmlns:a16="http://schemas.microsoft.com/office/drawing/2014/main" id="{0B25FE21-38C6-7748-8C15-E001236D8FA7}"/>
              </a:ext>
            </a:extLst>
          </p:cNvPr>
          <p:cNvPicPr>
            <a:picLocks noChangeAspect="1"/>
          </p:cNvPicPr>
          <p:nvPr userDrawn="1"/>
        </p:nvPicPr>
        <p:blipFill>
          <a:blip r:embed="rId2"/>
          <a:srcRect/>
          <a:stretch/>
        </p:blipFill>
        <p:spPr>
          <a:xfrm>
            <a:off x="283193" y="274832"/>
            <a:ext cx="3523277" cy="868053"/>
          </a:xfrm>
          <a:prstGeom prst="rect">
            <a:avLst/>
          </a:prstGeom>
        </p:spPr>
      </p:pic>
      <p:sp>
        <p:nvSpPr>
          <p:cNvPr id="20" name="Rectangle 19">
            <a:extLst>
              <a:ext uri="{FF2B5EF4-FFF2-40B4-BE49-F238E27FC236}">
                <a16:creationId xmlns:a16="http://schemas.microsoft.com/office/drawing/2014/main" id="{16558528-1AD5-D247-8572-9E3DC7C174D3}"/>
              </a:ext>
            </a:extLst>
          </p:cNvPr>
          <p:cNvSpPr/>
          <p:nvPr userDrawn="1"/>
        </p:nvSpPr>
        <p:spPr bwMode="auto">
          <a:xfrm>
            <a:off x="-1" y="5462337"/>
            <a:ext cx="12192001" cy="1395663"/>
          </a:xfrm>
          <a:prstGeom prst="rect">
            <a:avLst/>
          </a:prstGeom>
          <a:solidFill>
            <a:schemeClr val="bg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pic>
        <p:nvPicPr>
          <p:cNvPr id="4" name="Picture 3" descr="A picture containing people, lot, person, large&#10;&#10;Description automatically generated">
            <a:extLst>
              <a:ext uri="{FF2B5EF4-FFF2-40B4-BE49-F238E27FC236}">
                <a16:creationId xmlns:a16="http://schemas.microsoft.com/office/drawing/2014/main" id="{9380E1C6-F252-FA41-AE92-6B9D8BD38561}"/>
              </a:ext>
            </a:extLst>
          </p:cNvPr>
          <p:cNvPicPr>
            <a:picLocks noChangeAspect="1"/>
          </p:cNvPicPr>
          <p:nvPr userDrawn="1"/>
        </p:nvPicPr>
        <p:blipFill>
          <a:blip r:embed="rId3"/>
          <a:stretch>
            <a:fillRect/>
          </a:stretch>
        </p:blipFill>
        <p:spPr>
          <a:xfrm>
            <a:off x="7408333" y="0"/>
            <a:ext cx="4783667" cy="6858000"/>
          </a:xfrm>
          <a:prstGeom prst="rect">
            <a:avLst/>
          </a:prstGeom>
        </p:spPr>
      </p:pic>
    </p:spTree>
    <p:extLst>
      <p:ext uri="{BB962C8B-B14F-4D97-AF65-F5344CB8AC3E}">
        <p14:creationId xmlns:p14="http://schemas.microsoft.com/office/powerpoint/2010/main" val="2312369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D351-FB49-4649-BD51-7F2228F8A180}"/>
              </a:ext>
            </a:extLst>
          </p:cNvPr>
          <p:cNvSpPr>
            <a:spLocks noGrp="1"/>
          </p:cNvSpPr>
          <p:nvPr>
            <p:ph type="title"/>
          </p:nvPr>
        </p:nvSpPr>
        <p:spPr>
          <a:xfrm>
            <a:off x="300226" y="304799"/>
            <a:ext cx="11586971" cy="381001"/>
          </a:xfrm>
          <a:prstGeom prst="rect">
            <a:avLst/>
          </a:prstGeom>
        </p:spPr>
        <p:txBody>
          <a:bodyPr/>
          <a:lstStyle>
            <a:lvl1pPr>
              <a:defRPr>
                <a:solidFill>
                  <a:srgbClr val="0564AC"/>
                </a:solidFill>
                <a:latin typeface="Cabin" pitchFamily="2" charset="77"/>
              </a:defRPr>
            </a:lvl1pPr>
          </a:lstStyle>
          <a:p>
            <a:r>
              <a:rPr lang="en-US" dirty="0"/>
              <a:t>Click to edit Master title style</a:t>
            </a:r>
          </a:p>
        </p:txBody>
      </p:sp>
      <p:sp>
        <p:nvSpPr>
          <p:cNvPr id="6" name="Text Placeholder 7">
            <a:extLst>
              <a:ext uri="{FF2B5EF4-FFF2-40B4-BE49-F238E27FC236}">
                <a16:creationId xmlns:a16="http://schemas.microsoft.com/office/drawing/2014/main" id="{AC6D37E8-5E1B-4025-9CB6-9AADD0B2F568}"/>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2901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guide id="3" pos="39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04798" y="304799"/>
            <a:ext cx="11582400" cy="381001"/>
          </a:xfrm>
          <a:prstGeom prst="rect">
            <a:avLst/>
          </a:prstGeom>
        </p:spPr>
        <p:txBody>
          <a:bodyPr/>
          <a:lstStyle>
            <a:lvl1pPr>
              <a:defRPr>
                <a:latin typeface="Cabin"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lvl1pPr>
              <a:defRPr>
                <a:solidFill>
                  <a:schemeClr val="tx1"/>
                </a:solidFill>
                <a:latin typeface="Cabin" pitchFamily="2" charset="77"/>
              </a:defRPr>
            </a:lvl1pPr>
            <a:lvl2pPr>
              <a:defRPr>
                <a:solidFill>
                  <a:schemeClr val="tx1"/>
                </a:solidFill>
                <a:latin typeface="Cabin" pitchFamily="2" charset="77"/>
              </a:defRPr>
            </a:lvl2pPr>
            <a:lvl3pPr>
              <a:defRPr>
                <a:solidFill>
                  <a:schemeClr val="tx1"/>
                </a:solidFill>
                <a:latin typeface="Cabin" pitchFamily="2" charset="77"/>
              </a:defRPr>
            </a:lvl3pPr>
            <a:lvl4pPr>
              <a:defRPr>
                <a:solidFill>
                  <a:schemeClr val="tx1"/>
                </a:solidFill>
                <a:latin typeface="Cabin" pitchFamily="2" charset="77"/>
              </a:defRPr>
            </a:lvl4pPr>
            <a:lvl5pPr>
              <a:defRPr>
                <a:solidFill>
                  <a:schemeClr val="tx1"/>
                </a:solidFill>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406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00226" y="304799"/>
            <a:ext cx="11586971" cy="381001"/>
          </a:xfrm>
          <a:prstGeom prst="rect">
            <a:avLst/>
          </a:prstGeom>
        </p:spPr>
        <p:txBody>
          <a:bodyPr/>
          <a:lstStyle>
            <a:lvl1pPr>
              <a:defRPr>
                <a:latin typeface="Cabin" pitchFamily="2" charset="77"/>
              </a:defRPr>
            </a:lvl1pPr>
          </a:lstStyle>
          <a:p>
            <a:r>
              <a:rPr lang="en-US" dirty="0"/>
              <a:t>Click to edit Master title style</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1755219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65760" y="304799"/>
            <a:ext cx="11521437" cy="381001"/>
          </a:xfrm>
          <a:prstGeom prst="rect">
            <a:avLst/>
          </a:prstGeom>
        </p:spPr>
        <p:txBody>
          <a:bodyPr/>
          <a:lstStyle>
            <a:lvl1pPr>
              <a:defRPr>
                <a:latin typeface="Cabin" pitchFamily="2" charset="77"/>
              </a:defRPr>
            </a:lvl1pPr>
          </a:lstStyle>
          <a:p>
            <a:r>
              <a:rPr lang="en-US" dirty="0"/>
              <a:t>Click to edit Master title style</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341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65760" y="304799"/>
            <a:ext cx="11521437" cy="381001"/>
          </a:xfrm>
          <a:prstGeom prst="rect">
            <a:avLst/>
          </a:prstGeom>
        </p:spPr>
        <p:txBody>
          <a:bodyPr/>
          <a:lstStyle>
            <a:lvl1pPr>
              <a:defRPr>
                <a:latin typeface="Cabin" pitchFamily="2" charset="77"/>
              </a:defRPr>
            </a:lvl1pPr>
          </a:lstStyle>
          <a:p>
            <a:r>
              <a:rPr lang="en-US" dirty="0"/>
              <a:t>Click to edit Master title style</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205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65760" y="304799"/>
            <a:ext cx="11521437" cy="381001"/>
          </a:xfrm>
          <a:prstGeom prst="rect">
            <a:avLst/>
          </a:prstGeom>
        </p:spPr>
        <p:txBody>
          <a:bodyPr/>
          <a:lstStyle>
            <a:lvl1pPr>
              <a:defRPr>
                <a:latin typeface="Cabin" pitchFamily="2" charset="77"/>
              </a:defRPr>
            </a:lvl1pPr>
          </a:lstStyle>
          <a:p>
            <a:r>
              <a:rPr lang="en-US" dirty="0"/>
              <a:t>Click to edit Master title style</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155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with full wid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097033"/>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dirty="0"/>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a:xfrm>
            <a:off x="300226" y="304799"/>
            <a:ext cx="11586971" cy="381001"/>
          </a:xfrm>
          <a:prstGeom prst="rect">
            <a:avLst/>
          </a:prstGeom>
        </p:spPr>
        <p:txBody>
          <a:bodyPr/>
          <a:lstStyle>
            <a:lvl1pPr>
              <a:defRPr>
                <a:solidFill>
                  <a:srgbClr val="0564AC"/>
                </a:solidFill>
                <a:latin typeface="Cabin"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627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with photo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317C2B-E8D5-6640-B3B6-1806F961CC8A}"/>
              </a:ext>
            </a:extLst>
          </p:cNvPr>
          <p:cNvPicPr>
            <a:picLocks noChangeAspect="1"/>
          </p:cNvPicPr>
          <p:nvPr userDrawn="1"/>
        </p:nvPicPr>
        <p:blipFill>
          <a:blip r:embed="rId2"/>
          <a:srcRect/>
          <a:stretch/>
        </p:blipFill>
        <p:spPr>
          <a:xfrm>
            <a:off x="0" y="3873565"/>
            <a:ext cx="12192000" cy="2983414"/>
          </a:xfrm>
          <a:prstGeom prst="rect">
            <a:avLst/>
          </a:prstGeom>
        </p:spPr>
      </p:pic>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5149583"/>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Cabin" pitchFamily="2" charset="77"/>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4078521"/>
            <a:ext cx="6096000" cy="1071062"/>
          </a:xfrm>
          <a:solidFill>
            <a:schemeClr val="bg1"/>
          </a:solidFill>
        </p:spPr>
        <p:txBody>
          <a:bodyPr wrap="square" lIns="292608" tIns="201168" rIns="292608" bIns="91440" anchor="b">
            <a:spAutoFit/>
          </a:bodyPr>
          <a:lstStyle>
            <a:lvl1pPr marL="0" indent="0">
              <a:lnSpc>
                <a:spcPct val="90000"/>
              </a:lnSpc>
              <a:buNone/>
              <a:defRPr sz="2800" b="1">
                <a:solidFill>
                  <a:srgbClr val="0564AC"/>
                </a:solidFill>
                <a:latin typeface="Cabin" pitchFamily="2" charset="77"/>
              </a:defRPr>
            </a:lvl1pPr>
          </a:lstStyle>
          <a:p>
            <a:pPr lvl="0"/>
            <a:r>
              <a:rPr lang="en-US" dirty="0"/>
              <a:t>Section title with full photo background</a:t>
            </a:r>
          </a:p>
        </p:txBody>
      </p:sp>
      <p:pic>
        <p:nvPicPr>
          <p:cNvPr id="4" name="Picture 3" descr="A close up of a logo&#10;&#10;Description automatically generated">
            <a:extLst>
              <a:ext uri="{FF2B5EF4-FFF2-40B4-BE49-F238E27FC236}">
                <a16:creationId xmlns:a16="http://schemas.microsoft.com/office/drawing/2014/main" id="{730B53A5-EA4D-0445-92E1-5C6846A4CE81}"/>
              </a:ext>
            </a:extLst>
          </p:cNvPr>
          <p:cNvPicPr>
            <a:picLocks noChangeAspect="1"/>
          </p:cNvPicPr>
          <p:nvPr userDrawn="1"/>
        </p:nvPicPr>
        <p:blipFill>
          <a:blip r:embed="rId3"/>
          <a:stretch>
            <a:fillRect/>
          </a:stretch>
        </p:blipFill>
        <p:spPr>
          <a:xfrm>
            <a:off x="0" y="0"/>
            <a:ext cx="2540000" cy="2540000"/>
          </a:xfrm>
          <a:prstGeom prst="rect">
            <a:avLst/>
          </a:prstGeom>
        </p:spPr>
      </p:pic>
    </p:spTree>
    <p:extLst>
      <p:ext uri="{BB962C8B-B14F-4D97-AF65-F5344CB8AC3E}">
        <p14:creationId xmlns:p14="http://schemas.microsoft.com/office/powerpoint/2010/main" val="8196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65760" y="304799"/>
            <a:ext cx="11521437" cy="381001"/>
          </a:xfrm>
          <a:prstGeom prst="rect">
            <a:avLst/>
          </a:prstGeom>
        </p:spPr>
        <p:txBody>
          <a:bodyPr/>
          <a:lstStyle>
            <a:lvl1pPr>
              <a:defRPr>
                <a:latin typeface="Cabin" pitchFamily="2" charset="77"/>
              </a:defRPr>
            </a:lvl1pPr>
          </a:lstStyle>
          <a:p>
            <a:r>
              <a:rPr lang="en-US" dirty="0"/>
              <a:t>Click to edit Master title style</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76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with full wid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097033"/>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dirty="0"/>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a:xfrm>
            <a:off x="300226" y="304799"/>
            <a:ext cx="11586971" cy="381001"/>
          </a:xfrm>
          <a:prstGeom prst="rect">
            <a:avLst/>
          </a:prstGeom>
        </p:spPr>
        <p:txBody>
          <a:bodyPr/>
          <a:lstStyle>
            <a:lvl1pPr>
              <a:defRPr>
                <a:solidFill>
                  <a:srgbClr val="0564AC"/>
                </a:solidFill>
                <a:latin typeface="Cabin"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52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ith photo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317C2B-E8D5-6640-B3B6-1806F961CC8A}"/>
              </a:ext>
            </a:extLst>
          </p:cNvPr>
          <p:cNvPicPr>
            <a:picLocks noChangeAspect="1"/>
          </p:cNvPicPr>
          <p:nvPr userDrawn="1"/>
        </p:nvPicPr>
        <p:blipFill>
          <a:blip r:embed="rId2"/>
          <a:srcRect/>
          <a:stretch/>
        </p:blipFill>
        <p:spPr>
          <a:xfrm>
            <a:off x="0" y="3873565"/>
            <a:ext cx="12192000" cy="2983414"/>
          </a:xfrm>
          <a:prstGeom prst="rect">
            <a:avLst/>
          </a:prstGeom>
        </p:spPr>
      </p:pic>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5149583"/>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Cabin" pitchFamily="2" charset="77"/>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4078521"/>
            <a:ext cx="6096000" cy="1071062"/>
          </a:xfrm>
          <a:solidFill>
            <a:schemeClr val="bg1"/>
          </a:solidFill>
        </p:spPr>
        <p:txBody>
          <a:bodyPr wrap="square" lIns="292608" tIns="201168" rIns="292608" bIns="91440" anchor="b">
            <a:spAutoFit/>
          </a:bodyPr>
          <a:lstStyle>
            <a:lvl1pPr marL="0" indent="0">
              <a:lnSpc>
                <a:spcPct val="90000"/>
              </a:lnSpc>
              <a:buNone/>
              <a:defRPr sz="2800" b="1">
                <a:solidFill>
                  <a:srgbClr val="0564AC"/>
                </a:solidFill>
                <a:latin typeface="Cabin" pitchFamily="2" charset="77"/>
              </a:defRPr>
            </a:lvl1pPr>
          </a:lstStyle>
          <a:p>
            <a:pPr lvl="0"/>
            <a:r>
              <a:rPr lang="en-US" dirty="0"/>
              <a:t>Section title with full photo background</a:t>
            </a:r>
          </a:p>
        </p:txBody>
      </p:sp>
      <p:pic>
        <p:nvPicPr>
          <p:cNvPr id="4" name="Picture 3" descr="A close up of a logo&#10;&#10;Description automatically generated">
            <a:extLst>
              <a:ext uri="{FF2B5EF4-FFF2-40B4-BE49-F238E27FC236}">
                <a16:creationId xmlns:a16="http://schemas.microsoft.com/office/drawing/2014/main" id="{730B53A5-EA4D-0445-92E1-5C6846A4CE81}"/>
              </a:ext>
            </a:extLst>
          </p:cNvPr>
          <p:cNvPicPr>
            <a:picLocks noChangeAspect="1"/>
          </p:cNvPicPr>
          <p:nvPr userDrawn="1"/>
        </p:nvPicPr>
        <p:blipFill>
          <a:blip r:embed="rId3"/>
          <a:stretch>
            <a:fillRect/>
          </a:stretch>
        </p:blipFill>
        <p:spPr>
          <a:xfrm>
            <a:off x="0" y="0"/>
            <a:ext cx="2540000" cy="2540000"/>
          </a:xfrm>
          <a:prstGeom prst="rect">
            <a:avLst/>
          </a:prstGeom>
        </p:spPr>
      </p:pic>
    </p:spTree>
    <p:extLst>
      <p:ext uri="{BB962C8B-B14F-4D97-AF65-F5344CB8AC3E}">
        <p14:creationId xmlns:p14="http://schemas.microsoft.com/office/powerpoint/2010/main" val="428791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374941"/>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113654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9.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jpeg"/><Relationship Id="rId5" Type="http://schemas.openxmlformats.org/officeDocument/2006/relationships/slideLayout" Target="../slideLayouts/slideLayout39.xml"/><Relationship Id="rId10" Type="http://schemas.openxmlformats.org/officeDocument/2006/relationships/image" Target="../media/image1.jpg"/><Relationship Id="rId4" Type="http://schemas.openxmlformats.org/officeDocument/2006/relationships/slideLayout" Target="../slideLayouts/slideLayout3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pic>
        <p:nvPicPr>
          <p:cNvPr id="10" name="Picture 9" descr="A close up of a sign&#10;&#10;Description automatically generated">
            <a:extLst>
              <a:ext uri="{FF2B5EF4-FFF2-40B4-BE49-F238E27FC236}">
                <a16:creationId xmlns:a16="http://schemas.microsoft.com/office/drawing/2014/main" id="{7E0AFABF-3257-7D46-ABB8-C6E8A72F7BAD}"/>
              </a:ext>
            </a:extLst>
          </p:cNvPr>
          <p:cNvPicPr>
            <a:picLocks noChangeAspect="1"/>
          </p:cNvPicPr>
          <p:nvPr userDrawn="1"/>
        </p:nvPicPr>
        <p:blipFill>
          <a:blip r:embed="rId13"/>
          <a:stretch>
            <a:fillRect/>
          </a:stretch>
        </p:blipFill>
        <p:spPr>
          <a:xfrm>
            <a:off x="90359" y="6320820"/>
            <a:ext cx="1867606" cy="460135"/>
          </a:xfrm>
          <a:prstGeom prst="rect">
            <a:avLst/>
          </a:prstGeom>
        </p:spPr>
      </p:pic>
      <p:sp>
        <p:nvSpPr>
          <p:cNvPr id="11" name="Rectangle 10">
            <a:extLst>
              <a:ext uri="{FF2B5EF4-FFF2-40B4-BE49-F238E27FC236}">
                <a16:creationId xmlns:a16="http://schemas.microsoft.com/office/drawing/2014/main" id="{72494435-794B-8D4F-A495-DD499FF4DEAE}"/>
              </a:ext>
            </a:extLst>
          </p:cNvPr>
          <p:cNvSpPr/>
          <p:nvPr userDrawn="1"/>
        </p:nvSpPr>
        <p:spPr>
          <a:xfrm>
            <a:off x="0" y="6176963"/>
            <a:ext cx="12192000" cy="80495"/>
          </a:xfrm>
          <a:prstGeom prst="rect">
            <a:avLst/>
          </a:prstGeom>
          <a:solidFill>
            <a:srgbClr val="05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C0726734-CABA-8B43-9766-3D784207B7F3}"/>
              </a:ext>
            </a:extLst>
          </p:cNvPr>
          <p:cNvPicPr>
            <a:picLocks noChangeAspect="1"/>
          </p:cNvPicPr>
          <p:nvPr userDrawn="1"/>
        </p:nvPicPr>
        <p:blipFill>
          <a:blip r:embed="rId14"/>
          <a:stretch>
            <a:fillRect/>
          </a:stretch>
        </p:blipFill>
        <p:spPr>
          <a:xfrm>
            <a:off x="11107401" y="6414364"/>
            <a:ext cx="279400" cy="266700"/>
          </a:xfrm>
          <a:prstGeom prst="rect">
            <a:avLst/>
          </a:prstGeom>
        </p:spPr>
      </p:pic>
      <p:pic>
        <p:nvPicPr>
          <p:cNvPr id="13" name="Picture 12">
            <a:extLst>
              <a:ext uri="{FF2B5EF4-FFF2-40B4-BE49-F238E27FC236}">
                <a16:creationId xmlns:a16="http://schemas.microsoft.com/office/drawing/2014/main" id="{5E8EA7B9-0CCC-C948-A95B-36803F39A949}"/>
              </a:ext>
            </a:extLst>
          </p:cNvPr>
          <p:cNvPicPr>
            <a:picLocks noChangeAspect="1"/>
          </p:cNvPicPr>
          <p:nvPr userDrawn="1"/>
        </p:nvPicPr>
        <p:blipFill>
          <a:blip r:embed="rId15"/>
          <a:stretch>
            <a:fillRect/>
          </a:stretch>
        </p:blipFill>
        <p:spPr>
          <a:xfrm>
            <a:off x="9396615" y="6417537"/>
            <a:ext cx="279400" cy="266700"/>
          </a:xfrm>
          <a:prstGeom prst="rect">
            <a:avLst/>
          </a:prstGeom>
        </p:spPr>
      </p:pic>
      <p:pic>
        <p:nvPicPr>
          <p:cNvPr id="14" name="Picture 13">
            <a:extLst>
              <a:ext uri="{FF2B5EF4-FFF2-40B4-BE49-F238E27FC236}">
                <a16:creationId xmlns:a16="http://schemas.microsoft.com/office/drawing/2014/main" id="{8D4BD0D4-3ED2-DB40-9BED-B3CE898654D1}"/>
              </a:ext>
            </a:extLst>
          </p:cNvPr>
          <p:cNvPicPr>
            <a:picLocks noChangeAspect="1"/>
          </p:cNvPicPr>
          <p:nvPr userDrawn="1"/>
        </p:nvPicPr>
        <p:blipFill>
          <a:blip r:embed="rId16"/>
          <a:stretch>
            <a:fillRect/>
          </a:stretch>
        </p:blipFill>
        <p:spPr>
          <a:xfrm>
            <a:off x="8032480" y="6417537"/>
            <a:ext cx="279400" cy="266700"/>
          </a:xfrm>
          <a:prstGeom prst="rect">
            <a:avLst/>
          </a:prstGeom>
        </p:spPr>
      </p:pic>
      <p:sp>
        <p:nvSpPr>
          <p:cNvPr id="15" name="Rectangle 14">
            <a:extLst>
              <a:ext uri="{FF2B5EF4-FFF2-40B4-BE49-F238E27FC236}">
                <a16:creationId xmlns:a16="http://schemas.microsoft.com/office/drawing/2014/main" id="{1E52E985-5F2C-D04F-A6A1-4AB532C453CA}"/>
              </a:ext>
            </a:extLst>
          </p:cNvPr>
          <p:cNvSpPr/>
          <p:nvPr userDrawn="1"/>
        </p:nvSpPr>
        <p:spPr>
          <a:xfrm>
            <a:off x="11300629" y="6415128"/>
            <a:ext cx="721672"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a:solidFill>
                  <a:schemeClr val="bg2">
                    <a:lumMod val="25000"/>
                  </a:schemeClr>
                </a:solidFill>
                <a:latin typeface="Arial Narrow" panose="020B0604020202020204" pitchFamily="34" charset="0"/>
                <a:cs typeface="Arial Narrow" panose="020B0604020202020204" pitchFamily="34" charset="0"/>
              </a:rPr>
              <a:t>@PAPREN1</a:t>
            </a:r>
          </a:p>
        </p:txBody>
      </p:sp>
      <p:sp>
        <p:nvSpPr>
          <p:cNvPr id="16" name="Rectangle 15">
            <a:extLst>
              <a:ext uri="{FF2B5EF4-FFF2-40B4-BE49-F238E27FC236}">
                <a16:creationId xmlns:a16="http://schemas.microsoft.com/office/drawing/2014/main" id="{DA172C5C-4829-814D-8C8C-7CED74981B17}"/>
              </a:ext>
            </a:extLst>
          </p:cNvPr>
          <p:cNvSpPr/>
          <p:nvPr userDrawn="1"/>
        </p:nvSpPr>
        <p:spPr>
          <a:xfrm>
            <a:off x="9597952" y="6415128"/>
            <a:ext cx="1226618"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err="1">
                <a:solidFill>
                  <a:schemeClr val="bg2">
                    <a:lumMod val="25000"/>
                  </a:schemeClr>
                </a:solidFill>
                <a:latin typeface="Arial Narrow" panose="020B0604020202020204" pitchFamily="34" charset="0"/>
                <a:cs typeface="Arial Narrow" panose="020B0604020202020204" pitchFamily="34" charset="0"/>
              </a:rPr>
              <a:t>papren@umassmed.edu</a:t>
            </a:r>
            <a:endParaRPr lang="en-US" sz="900" b="0" i="0" dirty="0">
              <a:solidFill>
                <a:schemeClr val="bg2">
                  <a:lumMod val="25000"/>
                </a:schemeClr>
              </a:solidFill>
              <a:latin typeface="Arial Narrow" panose="020B0604020202020204" pitchFamily="34" charset="0"/>
              <a:cs typeface="Arial Narrow" panose="020B0604020202020204" pitchFamily="34" charset="0"/>
            </a:endParaRPr>
          </a:p>
        </p:txBody>
      </p:sp>
      <p:sp>
        <p:nvSpPr>
          <p:cNvPr id="18" name="Rectangle 17">
            <a:extLst>
              <a:ext uri="{FF2B5EF4-FFF2-40B4-BE49-F238E27FC236}">
                <a16:creationId xmlns:a16="http://schemas.microsoft.com/office/drawing/2014/main" id="{5ED421F6-3BA6-D746-B4D4-410BA6312480}"/>
              </a:ext>
            </a:extLst>
          </p:cNvPr>
          <p:cNvSpPr/>
          <p:nvPr userDrawn="1"/>
        </p:nvSpPr>
        <p:spPr>
          <a:xfrm>
            <a:off x="8230567" y="6415128"/>
            <a:ext cx="877163"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err="1">
                <a:solidFill>
                  <a:schemeClr val="bg2">
                    <a:lumMod val="25000"/>
                  </a:schemeClr>
                </a:solidFill>
                <a:latin typeface="Arial Narrow" panose="020B0604020202020204" pitchFamily="34" charset="0"/>
                <a:cs typeface="Arial Narrow" panose="020B0604020202020204" pitchFamily="34" charset="0"/>
              </a:rPr>
              <a:t>www.papren.org</a:t>
            </a:r>
            <a:endParaRPr lang="en-US" sz="900" b="0" i="0" dirty="0">
              <a:solidFill>
                <a:schemeClr val="bg2">
                  <a:lumMod val="25000"/>
                </a:schemeClr>
              </a:solidFill>
              <a:latin typeface="Arial Narrow" panose="020B0604020202020204" pitchFamily="34" charset="0"/>
              <a:cs typeface="Arial Narrow" panose="020B0604020202020204" pitchFamily="34" charset="0"/>
            </a:endParaRPr>
          </a:p>
        </p:txBody>
      </p:sp>
      <p:sp>
        <p:nvSpPr>
          <p:cNvPr id="19" name="Rectangle 18">
            <a:extLst>
              <a:ext uri="{FF2B5EF4-FFF2-40B4-BE49-F238E27FC236}">
                <a16:creationId xmlns:a16="http://schemas.microsoft.com/office/drawing/2014/main" id="{3A8B96F6-A75C-6E42-BC15-FC9144EEB96E}"/>
              </a:ext>
            </a:extLst>
          </p:cNvPr>
          <p:cNvSpPr/>
          <p:nvPr userDrawn="1"/>
        </p:nvSpPr>
        <p:spPr>
          <a:xfrm>
            <a:off x="156938" y="0"/>
            <a:ext cx="81601" cy="600542"/>
          </a:xfrm>
          <a:prstGeom prst="rect">
            <a:avLst/>
          </a:prstGeom>
          <a:solidFill>
            <a:srgbClr val="05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245AC996-834F-0B41-A732-B2C6B38F49FA}"/>
              </a:ext>
            </a:extLst>
          </p:cNvPr>
          <p:cNvSpPr>
            <a:spLocks noGrp="1"/>
          </p:cNvSpPr>
          <p:nvPr>
            <p:ph type="title"/>
          </p:nvPr>
        </p:nvSpPr>
        <p:spPr>
          <a:xfrm>
            <a:off x="304800" y="304799"/>
            <a:ext cx="11582397" cy="381001"/>
          </a:xfrm>
          <a:prstGeom prst="rect">
            <a:avLst/>
          </a:prstGeom>
        </p:spPr>
        <p:txBody>
          <a:bodyPr vert="horz" wrap="square" lIns="0" tIns="0" rIns="0" bIns="0" rtlCol="0" anchor="t" anchorCtr="0">
            <a:noAutofit/>
          </a:bodyPr>
          <a:lstStyle/>
          <a:p>
            <a:r>
              <a:rPr lang="en-US" dirty="0"/>
              <a:t>Slide title [28pt Cabin]</a:t>
            </a:r>
          </a:p>
        </p:txBody>
      </p:sp>
    </p:spTree>
    <p:extLst>
      <p:ext uri="{BB962C8B-B14F-4D97-AF65-F5344CB8AC3E}">
        <p14:creationId xmlns:p14="http://schemas.microsoft.com/office/powerpoint/2010/main" val="1537524584"/>
      </p:ext>
    </p:extLst>
  </p:cSld>
  <p:clrMap bg1="lt1" tx1="dk1" bg2="lt2" tx2="dk2" accent1="accent1" accent2="accent2" accent3="accent3" accent4="accent4" accent5="accent5" accent6="accent6" hlink="hlink" folHlink="folHlink"/>
  <p:sldLayoutIdLst>
    <p:sldLayoutId id="2147484043" r:id="rId1"/>
    <p:sldLayoutId id="2147484038" r:id="rId2"/>
    <p:sldLayoutId id="2147484040" r:id="rId3"/>
    <p:sldLayoutId id="2147484042" r:id="rId4"/>
    <p:sldLayoutId id="2147484047" r:id="rId5"/>
    <p:sldLayoutId id="2147484032" r:id="rId6"/>
    <p:sldLayoutId id="2147484034" r:id="rId7"/>
    <p:sldLayoutId id="2147484048" r:id="rId8"/>
    <p:sldLayoutId id="2147484049" r:id="rId9"/>
    <p:sldLayoutId id="2147484051" r:id="rId10"/>
    <p:sldLayoutId id="2147484052" r:id="rId11"/>
  </p:sldLayoutIdLst>
  <p:hf hdr="0" dt="0"/>
  <p:txStyles>
    <p:titleStyle>
      <a:lvl1pPr algn="l" defTabSz="914400" rtl="0" eaLnBrk="1" latinLnBrk="0" hangingPunct="1">
        <a:lnSpc>
          <a:spcPct val="90000"/>
        </a:lnSpc>
        <a:spcBef>
          <a:spcPct val="0"/>
        </a:spcBef>
        <a:buNone/>
        <a:defRPr sz="2800" b="1" kern="1200">
          <a:solidFill>
            <a:srgbClr val="0564AC"/>
          </a:solidFill>
          <a:latin typeface="Cabin" pitchFamily="2" charset="77"/>
          <a:ea typeface="+mj-ea"/>
          <a:cs typeface="+mj-cs"/>
        </a:defRPr>
      </a:lvl1pPr>
    </p:titleStyle>
    <p:bodyStyle>
      <a:lvl1pPr marL="287338" indent="-287338" algn="l" defTabSz="914400" rtl="0" eaLnBrk="1" latinLnBrk="0" hangingPunct="1">
        <a:lnSpc>
          <a:spcPct val="120000"/>
        </a:lnSpc>
        <a:spcBef>
          <a:spcPts val="200"/>
        </a:spcBef>
        <a:buClr>
          <a:srgbClr val="0564AC"/>
        </a:buClr>
        <a:buSzPct val="100000"/>
        <a:buFont typeface="Arial" panose="020B0604020202020204" pitchFamily="34" charset="0"/>
        <a:buChar char="•"/>
        <a:tabLst/>
        <a:defRPr sz="2000" b="0" kern="1200">
          <a:solidFill>
            <a:schemeClr val="tx1"/>
          </a:solidFill>
          <a:latin typeface="Cabin" pitchFamily="2" charset="77"/>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Cabin" pitchFamily="2" charset="77"/>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Cabin" pitchFamily="2" charset="77"/>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Cabin" pitchFamily="2" charset="77"/>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Cab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userDrawn="1">
          <p15:clr>
            <a:srgbClr val="F26B43"/>
          </p15:clr>
        </p15:guide>
        <p15:guide id="15" orient="horz" pos="552" userDrawn="1">
          <p15:clr>
            <a:srgbClr val="F26B43"/>
          </p15:clr>
        </p15:guide>
        <p15:guide id="16" orient="horz" pos="792" userDrawn="1">
          <p15:clr>
            <a:srgbClr val="F26B43"/>
          </p15:clr>
        </p15:guide>
        <p15:guide id="17" orient="horz" pos="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218E8F-10A9-6445-A422-50AED2FB7719}"/>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BB5935-E507-3B44-AD51-1D3B1F0405E1}"/>
              </a:ext>
            </a:extLst>
          </p:cNvPr>
          <p:cNvPicPr>
            <a:picLocks noChangeAspect="1"/>
          </p:cNvPicPr>
          <p:nvPr/>
        </p:nvPicPr>
        <p:blipFill>
          <a:blip r:embed="rId25"/>
          <a:stretch>
            <a:fillRect/>
          </a:stretch>
        </p:blipFill>
        <p:spPr>
          <a:xfrm>
            <a:off x="11462017" y="6126480"/>
            <a:ext cx="604558" cy="589280"/>
          </a:xfrm>
          <a:prstGeom prst="rect">
            <a:avLst/>
          </a:prstGeom>
        </p:spPr>
      </p:pic>
      <p:sp>
        <p:nvSpPr>
          <p:cNvPr id="9" name="Title Placeholder 1">
            <a:extLst>
              <a:ext uri="{FF2B5EF4-FFF2-40B4-BE49-F238E27FC236}">
                <a16:creationId xmlns:a16="http://schemas.microsoft.com/office/drawing/2014/main" id="{DBA86899-E688-504E-A570-178B715EA3C8}"/>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0" name="Text Placeholder 2">
            <a:extLst>
              <a:ext uri="{FF2B5EF4-FFF2-40B4-BE49-F238E27FC236}">
                <a16:creationId xmlns:a16="http://schemas.microsoft.com/office/drawing/2014/main" id="{005117A9-42CA-BD41-9D8D-547D5CDB2A2B}"/>
              </a:ext>
            </a:extLst>
          </p:cNvPr>
          <p:cNvSpPr>
            <a:spLocks noGrp="1"/>
          </p:cNvSpPr>
          <p:nvPr>
            <p:ph type="body"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51353ED9-6758-5C4A-B0DC-BD4F58B26932}"/>
              </a:ext>
            </a:extLst>
          </p:cNvPr>
          <p:cNvPicPr>
            <a:picLocks noChangeAspect="1"/>
          </p:cNvPicPr>
          <p:nvPr userDrawn="1"/>
        </p:nvPicPr>
        <p:blipFill>
          <a:blip r:embed="rId25"/>
          <a:stretch>
            <a:fillRect/>
          </a:stretch>
        </p:blipFill>
        <p:spPr>
          <a:xfrm>
            <a:off x="11462017" y="6126480"/>
            <a:ext cx="604558" cy="589280"/>
          </a:xfrm>
          <a:prstGeom prst="rect">
            <a:avLst/>
          </a:prstGeom>
        </p:spPr>
      </p:pic>
    </p:spTree>
    <p:extLst>
      <p:ext uri="{BB962C8B-B14F-4D97-AF65-F5344CB8AC3E}">
        <p14:creationId xmlns:p14="http://schemas.microsoft.com/office/powerpoint/2010/main" val="3174274394"/>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Lst>
  <p:hf hdr="0" ftr="0" dt="0"/>
  <p:txStyles>
    <p:titleStyle>
      <a:lvl1pPr algn="l" defTabSz="914400" rtl="0" eaLnBrk="1" latinLnBrk="0" hangingPunct="1">
        <a:lnSpc>
          <a:spcPct val="90000"/>
        </a:lnSpc>
        <a:spcBef>
          <a:spcPct val="0"/>
        </a:spcBef>
        <a:buNone/>
        <a:defRPr sz="3600" b="1" i="0" kern="1200">
          <a:solidFill>
            <a:srgbClr val="001E6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000" b="0" i="0" kern="1200">
          <a:solidFill>
            <a:schemeClr val="tx1"/>
          </a:solidFill>
          <a:latin typeface="Arial" panose="020B0604020202020204" pitchFamily="34" charset="0"/>
          <a:ea typeface="+mn-ea"/>
          <a:cs typeface="+mn-cs"/>
        </a:defRPr>
      </a:lvl1pPr>
      <a:lvl2pPr marL="635000" indent="-177800" algn="l" defTabSz="914400" rtl="0" eaLnBrk="1" latinLnBrk="0" hangingPunct="1">
        <a:lnSpc>
          <a:spcPct val="100000"/>
        </a:lnSpc>
        <a:spcBef>
          <a:spcPts val="500"/>
        </a:spcBef>
        <a:buClr>
          <a:srgbClr val="001E62"/>
        </a:buClr>
        <a:buFont typeface="Arial" panose="020B0604020202020204" pitchFamily="34" charset="0"/>
        <a:buChar char="•"/>
        <a:tabLst/>
        <a:defRPr sz="2000" b="0" i="0" kern="1200">
          <a:solidFill>
            <a:schemeClr val="tx1"/>
          </a:solidFill>
          <a:latin typeface="Arial" panose="020B0604020202020204" pitchFamily="34" charset="0"/>
          <a:ea typeface="+mn-ea"/>
          <a:cs typeface="+mn-cs"/>
        </a:defRPr>
      </a:lvl2pPr>
      <a:lvl3pPr marL="1098550" indent="-184150" algn="l" defTabSz="914400" rtl="0" eaLnBrk="1" latinLnBrk="0" hangingPunct="1">
        <a:lnSpc>
          <a:spcPct val="100000"/>
        </a:lnSpc>
        <a:spcBef>
          <a:spcPts val="500"/>
        </a:spcBef>
        <a:buClr>
          <a:srgbClr val="001E62"/>
        </a:buClr>
        <a:buFont typeface="System Font Regular"/>
        <a:buChar char="–"/>
        <a:tabLst/>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4">
          <p15:clr>
            <a:srgbClr val="F26B43"/>
          </p15:clr>
        </p15:guide>
        <p15:guide id="4" pos="3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pic>
        <p:nvPicPr>
          <p:cNvPr id="10" name="Picture 9" descr="A close up of a sign&#10;&#10;Description automatically generated">
            <a:extLst>
              <a:ext uri="{FF2B5EF4-FFF2-40B4-BE49-F238E27FC236}">
                <a16:creationId xmlns:a16="http://schemas.microsoft.com/office/drawing/2014/main" id="{7E0AFABF-3257-7D46-ABB8-C6E8A72F7BAD}"/>
              </a:ext>
            </a:extLst>
          </p:cNvPr>
          <p:cNvPicPr>
            <a:picLocks noChangeAspect="1"/>
          </p:cNvPicPr>
          <p:nvPr userDrawn="1"/>
        </p:nvPicPr>
        <p:blipFill>
          <a:blip r:embed="rId10"/>
          <a:stretch>
            <a:fillRect/>
          </a:stretch>
        </p:blipFill>
        <p:spPr>
          <a:xfrm>
            <a:off x="90359" y="6320820"/>
            <a:ext cx="1867606" cy="460135"/>
          </a:xfrm>
          <a:prstGeom prst="rect">
            <a:avLst/>
          </a:prstGeom>
        </p:spPr>
      </p:pic>
      <p:sp>
        <p:nvSpPr>
          <p:cNvPr id="11" name="Rectangle 10">
            <a:extLst>
              <a:ext uri="{FF2B5EF4-FFF2-40B4-BE49-F238E27FC236}">
                <a16:creationId xmlns:a16="http://schemas.microsoft.com/office/drawing/2014/main" id="{72494435-794B-8D4F-A495-DD499FF4DEAE}"/>
              </a:ext>
            </a:extLst>
          </p:cNvPr>
          <p:cNvSpPr/>
          <p:nvPr userDrawn="1"/>
        </p:nvSpPr>
        <p:spPr>
          <a:xfrm>
            <a:off x="0" y="6176963"/>
            <a:ext cx="12192000" cy="80495"/>
          </a:xfrm>
          <a:prstGeom prst="rect">
            <a:avLst/>
          </a:prstGeom>
          <a:solidFill>
            <a:srgbClr val="05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C0726734-CABA-8B43-9766-3D784207B7F3}"/>
              </a:ext>
            </a:extLst>
          </p:cNvPr>
          <p:cNvPicPr>
            <a:picLocks noChangeAspect="1"/>
          </p:cNvPicPr>
          <p:nvPr userDrawn="1"/>
        </p:nvPicPr>
        <p:blipFill>
          <a:blip r:embed="rId11"/>
          <a:stretch>
            <a:fillRect/>
          </a:stretch>
        </p:blipFill>
        <p:spPr>
          <a:xfrm>
            <a:off x="11107401" y="6414364"/>
            <a:ext cx="279400" cy="266700"/>
          </a:xfrm>
          <a:prstGeom prst="rect">
            <a:avLst/>
          </a:prstGeom>
        </p:spPr>
      </p:pic>
      <p:pic>
        <p:nvPicPr>
          <p:cNvPr id="13" name="Picture 12">
            <a:extLst>
              <a:ext uri="{FF2B5EF4-FFF2-40B4-BE49-F238E27FC236}">
                <a16:creationId xmlns:a16="http://schemas.microsoft.com/office/drawing/2014/main" id="{5E8EA7B9-0CCC-C948-A95B-36803F39A949}"/>
              </a:ext>
            </a:extLst>
          </p:cNvPr>
          <p:cNvPicPr>
            <a:picLocks noChangeAspect="1"/>
          </p:cNvPicPr>
          <p:nvPr userDrawn="1"/>
        </p:nvPicPr>
        <p:blipFill>
          <a:blip r:embed="rId12"/>
          <a:stretch>
            <a:fillRect/>
          </a:stretch>
        </p:blipFill>
        <p:spPr>
          <a:xfrm>
            <a:off x="9396615" y="6417537"/>
            <a:ext cx="279400" cy="266700"/>
          </a:xfrm>
          <a:prstGeom prst="rect">
            <a:avLst/>
          </a:prstGeom>
        </p:spPr>
      </p:pic>
      <p:pic>
        <p:nvPicPr>
          <p:cNvPr id="14" name="Picture 13">
            <a:extLst>
              <a:ext uri="{FF2B5EF4-FFF2-40B4-BE49-F238E27FC236}">
                <a16:creationId xmlns:a16="http://schemas.microsoft.com/office/drawing/2014/main" id="{8D4BD0D4-3ED2-DB40-9BED-B3CE898654D1}"/>
              </a:ext>
            </a:extLst>
          </p:cNvPr>
          <p:cNvPicPr>
            <a:picLocks noChangeAspect="1"/>
          </p:cNvPicPr>
          <p:nvPr userDrawn="1"/>
        </p:nvPicPr>
        <p:blipFill>
          <a:blip r:embed="rId13"/>
          <a:stretch>
            <a:fillRect/>
          </a:stretch>
        </p:blipFill>
        <p:spPr>
          <a:xfrm>
            <a:off x="8032480" y="6417537"/>
            <a:ext cx="279400" cy="266700"/>
          </a:xfrm>
          <a:prstGeom prst="rect">
            <a:avLst/>
          </a:prstGeom>
        </p:spPr>
      </p:pic>
      <p:sp>
        <p:nvSpPr>
          <p:cNvPr id="15" name="Rectangle 14">
            <a:extLst>
              <a:ext uri="{FF2B5EF4-FFF2-40B4-BE49-F238E27FC236}">
                <a16:creationId xmlns:a16="http://schemas.microsoft.com/office/drawing/2014/main" id="{1E52E985-5F2C-D04F-A6A1-4AB532C453CA}"/>
              </a:ext>
            </a:extLst>
          </p:cNvPr>
          <p:cNvSpPr/>
          <p:nvPr userDrawn="1"/>
        </p:nvSpPr>
        <p:spPr>
          <a:xfrm>
            <a:off x="11300629" y="6415128"/>
            <a:ext cx="721672"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a:solidFill>
                  <a:schemeClr val="bg2">
                    <a:lumMod val="25000"/>
                  </a:schemeClr>
                </a:solidFill>
                <a:latin typeface="Arial Narrow" panose="020B0604020202020204" pitchFamily="34" charset="0"/>
                <a:cs typeface="Arial Narrow" panose="020B0604020202020204" pitchFamily="34" charset="0"/>
              </a:rPr>
              <a:t>@PAPREN1</a:t>
            </a:r>
          </a:p>
        </p:txBody>
      </p:sp>
      <p:sp>
        <p:nvSpPr>
          <p:cNvPr id="16" name="Rectangle 15">
            <a:extLst>
              <a:ext uri="{FF2B5EF4-FFF2-40B4-BE49-F238E27FC236}">
                <a16:creationId xmlns:a16="http://schemas.microsoft.com/office/drawing/2014/main" id="{DA172C5C-4829-814D-8C8C-7CED74981B17}"/>
              </a:ext>
            </a:extLst>
          </p:cNvPr>
          <p:cNvSpPr/>
          <p:nvPr userDrawn="1"/>
        </p:nvSpPr>
        <p:spPr>
          <a:xfrm>
            <a:off x="9597952" y="6415128"/>
            <a:ext cx="1226618"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err="1">
                <a:solidFill>
                  <a:schemeClr val="bg2">
                    <a:lumMod val="25000"/>
                  </a:schemeClr>
                </a:solidFill>
                <a:latin typeface="Arial Narrow" panose="020B0604020202020204" pitchFamily="34" charset="0"/>
                <a:cs typeface="Arial Narrow" panose="020B0604020202020204" pitchFamily="34" charset="0"/>
              </a:rPr>
              <a:t>papren@umassmed.edu</a:t>
            </a:r>
            <a:endParaRPr lang="en-US" sz="900" b="0" i="0" dirty="0">
              <a:solidFill>
                <a:schemeClr val="bg2">
                  <a:lumMod val="25000"/>
                </a:schemeClr>
              </a:solidFill>
              <a:latin typeface="Arial Narrow" panose="020B0604020202020204" pitchFamily="34" charset="0"/>
              <a:cs typeface="Arial Narrow" panose="020B0604020202020204" pitchFamily="34" charset="0"/>
            </a:endParaRPr>
          </a:p>
        </p:txBody>
      </p:sp>
      <p:sp>
        <p:nvSpPr>
          <p:cNvPr id="18" name="Rectangle 17">
            <a:extLst>
              <a:ext uri="{FF2B5EF4-FFF2-40B4-BE49-F238E27FC236}">
                <a16:creationId xmlns:a16="http://schemas.microsoft.com/office/drawing/2014/main" id="{5ED421F6-3BA6-D746-B4D4-410BA6312480}"/>
              </a:ext>
            </a:extLst>
          </p:cNvPr>
          <p:cNvSpPr/>
          <p:nvPr userDrawn="1"/>
        </p:nvSpPr>
        <p:spPr>
          <a:xfrm>
            <a:off x="8230567" y="6415128"/>
            <a:ext cx="877163"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err="1">
                <a:solidFill>
                  <a:schemeClr val="bg2">
                    <a:lumMod val="25000"/>
                  </a:schemeClr>
                </a:solidFill>
                <a:latin typeface="Arial Narrow" panose="020B0604020202020204" pitchFamily="34" charset="0"/>
                <a:cs typeface="Arial Narrow" panose="020B0604020202020204" pitchFamily="34" charset="0"/>
              </a:rPr>
              <a:t>www.papren.org</a:t>
            </a:r>
            <a:endParaRPr lang="en-US" sz="900" b="0" i="0" dirty="0">
              <a:solidFill>
                <a:schemeClr val="bg2">
                  <a:lumMod val="25000"/>
                </a:schemeClr>
              </a:solidFill>
              <a:latin typeface="Arial Narrow" panose="020B0604020202020204" pitchFamily="34" charset="0"/>
              <a:cs typeface="Arial Narrow" panose="020B0604020202020204" pitchFamily="34" charset="0"/>
            </a:endParaRPr>
          </a:p>
        </p:txBody>
      </p:sp>
      <p:sp>
        <p:nvSpPr>
          <p:cNvPr id="19" name="Rectangle 18">
            <a:extLst>
              <a:ext uri="{FF2B5EF4-FFF2-40B4-BE49-F238E27FC236}">
                <a16:creationId xmlns:a16="http://schemas.microsoft.com/office/drawing/2014/main" id="{3A8B96F6-A75C-6E42-BC15-FC9144EEB96E}"/>
              </a:ext>
            </a:extLst>
          </p:cNvPr>
          <p:cNvSpPr/>
          <p:nvPr userDrawn="1"/>
        </p:nvSpPr>
        <p:spPr>
          <a:xfrm>
            <a:off x="156938" y="0"/>
            <a:ext cx="81601" cy="600542"/>
          </a:xfrm>
          <a:prstGeom prst="rect">
            <a:avLst/>
          </a:prstGeom>
          <a:solidFill>
            <a:srgbClr val="05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245AC996-834F-0B41-A732-B2C6B38F49FA}"/>
              </a:ext>
            </a:extLst>
          </p:cNvPr>
          <p:cNvSpPr>
            <a:spLocks noGrp="1"/>
          </p:cNvSpPr>
          <p:nvPr>
            <p:ph type="title"/>
          </p:nvPr>
        </p:nvSpPr>
        <p:spPr>
          <a:xfrm>
            <a:off x="304800" y="304799"/>
            <a:ext cx="11582397" cy="381001"/>
          </a:xfrm>
          <a:prstGeom prst="rect">
            <a:avLst/>
          </a:prstGeom>
        </p:spPr>
        <p:txBody>
          <a:bodyPr vert="horz" wrap="square" lIns="0" tIns="0" rIns="0" bIns="0" rtlCol="0" anchor="t" anchorCtr="0">
            <a:noAutofit/>
          </a:bodyPr>
          <a:lstStyle/>
          <a:p>
            <a:r>
              <a:rPr lang="en-US" dirty="0"/>
              <a:t>Slide title [28pt Cabin]</a:t>
            </a:r>
          </a:p>
        </p:txBody>
      </p:sp>
    </p:spTree>
    <p:extLst>
      <p:ext uri="{BB962C8B-B14F-4D97-AF65-F5344CB8AC3E}">
        <p14:creationId xmlns:p14="http://schemas.microsoft.com/office/powerpoint/2010/main" val="4138001304"/>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Lst>
  <p:hf hdr="0" dt="0"/>
  <p:txStyles>
    <p:titleStyle>
      <a:lvl1pPr algn="l" defTabSz="914400" rtl="0" eaLnBrk="1" latinLnBrk="0" hangingPunct="1">
        <a:lnSpc>
          <a:spcPct val="90000"/>
        </a:lnSpc>
        <a:spcBef>
          <a:spcPct val="0"/>
        </a:spcBef>
        <a:buNone/>
        <a:defRPr sz="2800" b="1" kern="1200">
          <a:solidFill>
            <a:srgbClr val="0564AC"/>
          </a:solidFill>
          <a:latin typeface="Cabin" pitchFamily="2" charset="77"/>
          <a:ea typeface="+mj-ea"/>
          <a:cs typeface="+mj-cs"/>
        </a:defRPr>
      </a:lvl1pPr>
    </p:titleStyle>
    <p:bodyStyle>
      <a:lvl1pPr marL="287338" indent="-287338" algn="l" defTabSz="914400" rtl="0" eaLnBrk="1" latinLnBrk="0" hangingPunct="1">
        <a:lnSpc>
          <a:spcPct val="120000"/>
        </a:lnSpc>
        <a:spcBef>
          <a:spcPts val="200"/>
        </a:spcBef>
        <a:buClr>
          <a:srgbClr val="0564AC"/>
        </a:buClr>
        <a:buSzPct val="100000"/>
        <a:buFont typeface="Arial" panose="020B0604020202020204" pitchFamily="34" charset="0"/>
        <a:buChar char="•"/>
        <a:tabLst/>
        <a:defRPr sz="2000" b="0" kern="1200">
          <a:solidFill>
            <a:schemeClr val="tx1"/>
          </a:solidFill>
          <a:latin typeface="Cabin" pitchFamily="2" charset="77"/>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Cabin" pitchFamily="2" charset="77"/>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Cabin" pitchFamily="2" charset="77"/>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Cabin" pitchFamily="2" charset="77"/>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Cab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p15:clr>
            <a:srgbClr val="F26B43"/>
          </p15:clr>
        </p15:guide>
        <p15:guide id="15" orient="horz" pos="552">
          <p15:clr>
            <a:srgbClr val="F26B43"/>
          </p15:clr>
        </p15:guide>
        <p15:guide id="16" orient="horz" pos="792">
          <p15:clr>
            <a:srgbClr val="F26B43"/>
          </p15:clr>
        </p15:guide>
        <p15:guide id="17" orient="horz" pos="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go.uic.edu/zoningprimer" TargetMode="External"/><Relationship Id="rId7" Type="http://schemas.openxmlformats.org/officeDocument/2006/relationships/hyperlink" Target="http://go.uic.edu/zoningfactsheet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go.uic.edu/zoningfactsheet1" TargetMode="External"/><Relationship Id="rId4" Type="http://schemas.openxmlformats.org/officeDocument/2006/relationships/image" Target="../media/image26.jpeg"/><Relationship Id="rId9" Type="http://schemas.openxmlformats.org/officeDocument/2006/relationships/hyperlink" Target="https://ihrp.uic.edu/using-zoning-regulations-to-foster-walkable-communities-best-practic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papren@umassmed.edu" TargetMode="External"/><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papre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housingmatters.urban.org/" TargetMode="External"/><Relationship Id="rId2" Type="http://schemas.openxmlformats.org/officeDocument/2006/relationships/hyperlink" Target="https://www.epa.gov/smartgrowth/parking-spacescommunity-place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88C5C6D-BED9-4F4E-8740-3F13D447DDA4}"/>
              </a:ext>
            </a:extLst>
          </p:cNvPr>
          <p:cNvSpPr>
            <a:spLocks noGrp="1"/>
          </p:cNvSpPr>
          <p:nvPr>
            <p:ph type="body" sz="quarter" idx="10"/>
          </p:nvPr>
        </p:nvSpPr>
        <p:spPr>
          <a:prstGeom prst="rect">
            <a:avLst/>
          </a:prstGeom>
        </p:spPr>
        <p:txBody>
          <a:bodyPr>
            <a:normAutofit fontScale="70000" lnSpcReduction="20000"/>
          </a:bodyPr>
          <a:lstStyle/>
          <a:p>
            <a:r>
              <a:rPr lang="en-US" sz="2600" b="1" dirty="0"/>
              <a:t>Jamie Chriqui, PhD, MHS (Twitter: @jfchriqui, @PAPREN1</a:t>
            </a:r>
            <a:r>
              <a:rPr lang="en-US" sz="2000" b="1" dirty="0"/>
              <a:t>)</a:t>
            </a:r>
          </a:p>
        </p:txBody>
      </p:sp>
      <p:sp>
        <p:nvSpPr>
          <p:cNvPr id="6" name="Title 5">
            <a:extLst>
              <a:ext uri="{FF2B5EF4-FFF2-40B4-BE49-F238E27FC236}">
                <a16:creationId xmlns:a16="http://schemas.microsoft.com/office/drawing/2014/main" id="{786D66FD-53D5-AC41-B0E3-F241BF8D5FF0}"/>
              </a:ext>
            </a:extLst>
          </p:cNvPr>
          <p:cNvSpPr>
            <a:spLocks noGrp="1"/>
          </p:cNvSpPr>
          <p:nvPr>
            <p:ph type="title"/>
          </p:nvPr>
        </p:nvSpPr>
        <p:spPr/>
        <p:txBody>
          <a:bodyPr/>
          <a:lstStyle/>
          <a:p>
            <a:r>
              <a:rPr lang="en-US" dirty="0">
                <a:latin typeface="Cabin" pitchFamily="2" charset="77"/>
              </a:rPr>
              <a:t>Zoning and Land Use Policy as Tools for Creating Active Communities: Rationale and Theory, Policy Approaches, and Impact</a:t>
            </a:r>
            <a:endParaRPr lang="en-US" sz="2400" b="0" dirty="0">
              <a:latin typeface="Cabin" pitchFamily="2" charset="77"/>
            </a:endParaRPr>
          </a:p>
        </p:txBody>
      </p:sp>
      <p:sp>
        <p:nvSpPr>
          <p:cNvPr id="4" name="Text Placeholder 3">
            <a:extLst>
              <a:ext uri="{FF2B5EF4-FFF2-40B4-BE49-F238E27FC236}">
                <a16:creationId xmlns:a16="http://schemas.microsoft.com/office/drawing/2014/main" id="{3E74B7A9-FA57-6548-9399-92851A72D805}"/>
              </a:ext>
            </a:extLst>
          </p:cNvPr>
          <p:cNvSpPr>
            <a:spLocks noGrp="1"/>
          </p:cNvSpPr>
          <p:nvPr>
            <p:ph type="body" sz="quarter" idx="14"/>
          </p:nvPr>
        </p:nvSpPr>
        <p:spPr>
          <a:prstGeom prst="rect">
            <a:avLst/>
          </a:prstGeom>
        </p:spPr>
        <p:txBody>
          <a:bodyPr>
            <a:noAutofit/>
          </a:bodyPr>
          <a:lstStyle/>
          <a:p>
            <a:r>
              <a:rPr lang="en-US" sz="1600" dirty="0"/>
              <a:t>Physical Activity and Public Health Course</a:t>
            </a:r>
          </a:p>
          <a:p>
            <a:r>
              <a:rPr lang="en-US" sz="1600" dirty="0"/>
              <a:t>Theory &amp; Practice in Planning and Zoning: A Largely Untapped Public Health and PA Opportunity</a:t>
            </a:r>
          </a:p>
          <a:p>
            <a:endParaRPr lang="en-US" sz="1600" dirty="0"/>
          </a:p>
          <a:p>
            <a:r>
              <a:rPr lang="en-US" sz="1600" dirty="0"/>
              <a:t>September 22, 2023</a:t>
            </a:r>
          </a:p>
        </p:txBody>
      </p:sp>
      <p:pic>
        <p:nvPicPr>
          <p:cNvPr id="2" name="Picture 1">
            <a:extLst>
              <a:ext uri="{FF2B5EF4-FFF2-40B4-BE49-F238E27FC236}">
                <a16:creationId xmlns:a16="http://schemas.microsoft.com/office/drawing/2014/main" id="{4B62D10D-894B-A209-01B5-9CE60CB54677}"/>
              </a:ext>
            </a:extLst>
          </p:cNvPr>
          <p:cNvPicPr>
            <a:picLocks noChangeAspect="1"/>
          </p:cNvPicPr>
          <p:nvPr/>
        </p:nvPicPr>
        <p:blipFill rotWithShape="1">
          <a:blip r:embed="rId3"/>
          <a:srcRect r="16291"/>
          <a:stretch/>
        </p:blipFill>
        <p:spPr>
          <a:xfrm>
            <a:off x="7454194" y="125262"/>
            <a:ext cx="4557293" cy="6486706"/>
          </a:xfrm>
          <a:prstGeom prst="rect">
            <a:avLst/>
          </a:prstGeom>
        </p:spPr>
      </p:pic>
    </p:spTree>
    <p:extLst>
      <p:ext uri="{BB962C8B-B14F-4D97-AF65-F5344CB8AC3E}">
        <p14:creationId xmlns:p14="http://schemas.microsoft.com/office/powerpoint/2010/main" val="274003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C8CD-D5AB-499A-872F-07AAAA704173}"/>
              </a:ext>
            </a:extLst>
          </p:cNvPr>
          <p:cNvSpPr>
            <a:spLocks noGrp="1"/>
          </p:cNvSpPr>
          <p:nvPr>
            <p:ph type="title"/>
          </p:nvPr>
        </p:nvSpPr>
        <p:spPr/>
        <p:txBody>
          <a:bodyPr/>
          <a:lstStyle/>
          <a:p>
            <a:r>
              <a:rPr lang="en-US" dirty="0"/>
              <a:t>Zoning Code Audit Tool – 2020 Version</a:t>
            </a:r>
          </a:p>
        </p:txBody>
      </p:sp>
      <p:pic>
        <p:nvPicPr>
          <p:cNvPr id="4" name="Picture 3" descr="Graphical user interface&#10;&#10;Description automatically generated with low confidence">
            <a:extLst>
              <a:ext uri="{FF2B5EF4-FFF2-40B4-BE49-F238E27FC236}">
                <a16:creationId xmlns:a16="http://schemas.microsoft.com/office/drawing/2014/main" id="{D6FEE8DF-F150-4B82-BAFC-CD81493BAB29}"/>
              </a:ext>
            </a:extLst>
          </p:cNvPr>
          <p:cNvPicPr>
            <a:picLocks noChangeAspect="1"/>
          </p:cNvPicPr>
          <p:nvPr/>
        </p:nvPicPr>
        <p:blipFill rotWithShape="1">
          <a:blip r:embed="rId3"/>
          <a:srcRect t="4603" r="10260" b="9682"/>
          <a:stretch/>
        </p:blipFill>
        <p:spPr>
          <a:xfrm>
            <a:off x="199784" y="979715"/>
            <a:ext cx="7964501" cy="5878285"/>
          </a:xfrm>
          <a:prstGeom prst="rect">
            <a:avLst/>
          </a:prstGeom>
          <a:ln>
            <a:solidFill>
              <a:schemeClr val="tx2"/>
            </a:solidFill>
          </a:ln>
        </p:spPr>
      </p:pic>
      <p:grpSp>
        <p:nvGrpSpPr>
          <p:cNvPr id="5" name="Group 4">
            <a:extLst>
              <a:ext uri="{FF2B5EF4-FFF2-40B4-BE49-F238E27FC236}">
                <a16:creationId xmlns:a16="http://schemas.microsoft.com/office/drawing/2014/main" id="{653F9E80-BAFD-AAA5-381D-9C798C19E2C8}"/>
              </a:ext>
            </a:extLst>
          </p:cNvPr>
          <p:cNvGrpSpPr/>
          <p:nvPr/>
        </p:nvGrpSpPr>
        <p:grpSpPr>
          <a:xfrm>
            <a:off x="2133600" y="685800"/>
            <a:ext cx="9941111" cy="6155765"/>
            <a:chOff x="3023859" y="615576"/>
            <a:chExt cx="8596640" cy="4294095"/>
          </a:xfrm>
        </p:grpSpPr>
        <p:pic>
          <p:nvPicPr>
            <p:cNvPr id="3" name="Picture 2" descr="Table&#10;&#10;Description automatically generated">
              <a:extLst>
                <a:ext uri="{FF2B5EF4-FFF2-40B4-BE49-F238E27FC236}">
                  <a16:creationId xmlns:a16="http://schemas.microsoft.com/office/drawing/2014/main" id="{86368727-2A2D-25D6-DC8C-60D8577BD53A}"/>
                </a:ext>
              </a:extLst>
            </p:cNvPr>
            <p:cNvPicPr>
              <a:picLocks noChangeAspect="1"/>
            </p:cNvPicPr>
            <p:nvPr/>
          </p:nvPicPr>
          <p:blipFill rotWithShape="1">
            <a:blip r:embed="rId4"/>
            <a:srcRect t="48299" b="40230"/>
            <a:stretch/>
          </p:blipFill>
          <p:spPr>
            <a:xfrm>
              <a:off x="3023859" y="3633694"/>
              <a:ext cx="8596640" cy="1275977"/>
            </a:xfrm>
            <a:prstGeom prst="rect">
              <a:avLst/>
            </a:prstGeom>
            <a:ln>
              <a:noFill/>
            </a:ln>
          </p:spPr>
        </p:pic>
        <p:pic>
          <p:nvPicPr>
            <p:cNvPr id="6" name="Picture 5" descr="Table&#10;&#10;Description automatically generated">
              <a:extLst>
                <a:ext uri="{FF2B5EF4-FFF2-40B4-BE49-F238E27FC236}">
                  <a16:creationId xmlns:a16="http://schemas.microsoft.com/office/drawing/2014/main" id="{9EB64655-0F54-478B-BBD0-B6C23A0158D2}"/>
                </a:ext>
              </a:extLst>
            </p:cNvPr>
            <p:cNvPicPr>
              <a:picLocks noChangeAspect="1"/>
            </p:cNvPicPr>
            <p:nvPr/>
          </p:nvPicPr>
          <p:blipFill rotWithShape="1">
            <a:blip r:embed="rId4"/>
            <a:srcRect t="4377" b="68491"/>
            <a:stretch/>
          </p:blipFill>
          <p:spPr>
            <a:xfrm>
              <a:off x="3023859" y="615576"/>
              <a:ext cx="8596640" cy="3018118"/>
            </a:xfrm>
            <a:prstGeom prst="rect">
              <a:avLst/>
            </a:prstGeom>
            <a:ln>
              <a:solidFill>
                <a:schemeClr val="tx1"/>
              </a:solidFill>
            </a:ln>
          </p:spPr>
        </p:pic>
      </p:grpSp>
    </p:spTree>
    <p:extLst>
      <p:ext uri="{BB962C8B-B14F-4D97-AF65-F5344CB8AC3E}">
        <p14:creationId xmlns:p14="http://schemas.microsoft.com/office/powerpoint/2010/main" val="19497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764F7-8390-4F9A-479D-441E87FE9B0D}"/>
              </a:ext>
            </a:extLst>
          </p:cNvPr>
          <p:cNvSpPr>
            <a:spLocks noGrp="1"/>
          </p:cNvSpPr>
          <p:nvPr>
            <p:ph sz="quarter" idx="15"/>
          </p:nvPr>
        </p:nvSpPr>
        <p:spPr>
          <a:xfrm>
            <a:off x="0" y="4375467"/>
            <a:ext cx="6096000" cy="1846659"/>
          </a:xfrm>
        </p:spPr>
        <p:txBody>
          <a:bodyPr/>
          <a:lstStyle/>
          <a:p>
            <a:r>
              <a:rPr lang="en-US" dirty="0"/>
              <a:t>Prevalence of Activity-Oriented Zoning Provisions in the 200 Most Populous US Counties (2297 jurisdictions)</a:t>
            </a:r>
          </a:p>
        </p:txBody>
      </p:sp>
    </p:spTree>
    <p:extLst>
      <p:ext uri="{BB962C8B-B14F-4D97-AF65-F5344CB8AC3E}">
        <p14:creationId xmlns:p14="http://schemas.microsoft.com/office/powerpoint/2010/main" val="220945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45C7-AB47-4F67-84AF-B8C6E40A2A82}"/>
              </a:ext>
            </a:extLst>
          </p:cNvPr>
          <p:cNvSpPr>
            <a:spLocks noGrp="1"/>
          </p:cNvSpPr>
          <p:nvPr>
            <p:ph type="title"/>
          </p:nvPr>
        </p:nvSpPr>
        <p:spPr/>
        <p:txBody>
          <a:bodyPr>
            <a:normAutofit/>
          </a:bodyPr>
          <a:lstStyle/>
          <a:p>
            <a:r>
              <a:rPr lang="en-US" dirty="0"/>
              <a:t>Longitudinal Panel Sample Characteristics (N=2297 municipal and unincorporated county areas in 41 states &amp; DC)</a:t>
            </a:r>
          </a:p>
        </p:txBody>
      </p:sp>
      <p:graphicFrame>
        <p:nvGraphicFramePr>
          <p:cNvPr id="8" name="Table 8">
            <a:extLst>
              <a:ext uri="{FF2B5EF4-FFF2-40B4-BE49-F238E27FC236}">
                <a16:creationId xmlns:a16="http://schemas.microsoft.com/office/drawing/2014/main" id="{99DDAF52-F8E8-5BD8-2B12-325D5D540590}"/>
              </a:ext>
            </a:extLst>
          </p:cNvPr>
          <p:cNvGraphicFramePr>
            <a:graphicFrameLocks noGrp="1"/>
          </p:cNvGraphicFramePr>
          <p:nvPr>
            <p:ph idx="1"/>
          </p:nvPr>
        </p:nvGraphicFramePr>
        <p:xfrm>
          <a:off x="571500" y="1237275"/>
          <a:ext cx="10274839" cy="5089104"/>
        </p:xfrm>
        <a:graphic>
          <a:graphicData uri="http://schemas.openxmlformats.org/drawingml/2006/table">
            <a:tbl>
              <a:tblPr firstRow="1" bandRow="1">
                <a:tableStyleId>{5C22544A-7EE6-4342-B048-85BDC9FD1C3A}</a:tableStyleId>
              </a:tblPr>
              <a:tblGrid>
                <a:gridCol w="3397385">
                  <a:extLst>
                    <a:ext uri="{9D8B030D-6E8A-4147-A177-3AD203B41FA5}">
                      <a16:colId xmlns:a16="http://schemas.microsoft.com/office/drawing/2014/main" val="4152696367"/>
                    </a:ext>
                  </a:extLst>
                </a:gridCol>
                <a:gridCol w="6877454">
                  <a:extLst>
                    <a:ext uri="{9D8B030D-6E8A-4147-A177-3AD203B41FA5}">
                      <a16:colId xmlns:a16="http://schemas.microsoft.com/office/drawing/2014/main" val="2227995115"/>
                    </a:ext>
                  </a:extLst>
                </a:gridCol>
              </a:tblGrid>
              <a:tr h="300924">
                <a:tc>
                  <a:txBody>
                    <a:bodyPr/>
                    <a:lstStyle/>
                    <a:p>
                      <a:r>
                        <a:rPr lang="en-US" sz="1200" dirty="0"/>
                        <a:t>Characteristic</a:t>
                      </a:r>
                    </a:p>
                  </a:txBody>
                  <a:tcPr/>
                </a:tc>
                <a:tc>
                  <a:txBody>
                    <a:bodyPr/>
                    <a:lstStyle/>
                    <a:p>
                      <a:r>
                        <a:rPr lang="en-US" sz="1200"/>
                        <a:t>Mean (SD)</a:t>
                      </a:r>
                      <a:endParaRPr lang="en-US" sz="1200" dirty="0"/>
                    </a:p>
                  </a:txBody>
                  <a:tcPr/>
                </a:tc>
                <a:extLst>
                  <a:ext uri="{0D108BD9-81ED-4DB2-BD59-A6C34878D82A}">
                    <a16:rowId xmlns:a16="http://schemas.microsoft.com/office/drawing/2014/main" val="1623498652"/>
                  </a:ext>
                </a:extLst>
              </a:tr>
              <a:tr h="300924">
                <a:tc>
                  <a:txBody>
                    <a:bodyPr/>
                    <a:lstStyle/>
                    <a:p>
                      <a:r>
                        <a:rPr lang="en-US" sz="1200" dirty="0"/>
                        <a:t>Population size (# persons)</a:t>
                      </a:r>
                    </a:p>
                  </a:txBody>
                  <a:tcPr/>
                </a:tc>
                <a:tc>
                  <a:txBody>
                    <a:bodyPr/>
                    <a:lstStyle/>
                    <a:p>
                      <a:r>
                        <a:rPr lang="en-US" sz="1200" dirty="0"/>
                        <a:t>73,909 (192,604); Range: 1,734 - 3,795,761 (</a:t>
                      </a:r>
                      <a:r>
                        <a:rPr lang="en-US" sz="1200" b="1" dirty="0"/>
                        <a:t>1/3 </a:t>
                      </a:r>
                      <a:r>
                        <a:rPr lang="en-US" sz="1200" b="0" dirty="0"/>
                        <a:t>of the jurisdictions had ≤</a:t>
                      </a:r>
                      <a:r>
                        <a:rPr lang="en-US" sz="1200" b="1" dirty="0"/>
                        <a:t>11,336 persons)</a:t>
                      </a:r>
                      <a:endParaRPr lang="en-US" sz="1200" dirty="0"/>
                    </a:p>
                  </a:txBody>
                  <a:tcPr/>
                </a:tc>
                <a:extLst>
                  <a:ext uri="{0D108BD9-81ED-4DB2-BD59-A6C34878D82A}">
                    <a16:rowId xmlns:a16="http://schemas.microsoft.com/office/drawing/2014/main" val="274289559"/>
                  </a:ext>
                </a:extLst>
              </a:tr>
              <a:tr h="300924">
                <a:tc>
                  <a:txBody>
                    <a:bodyPr/>
                    <a:lstStyle/>
                    <a:p>
                      <a:r>
                        <a:rPr lang="en-US" sz="1200" dirty="0"/>
                        <a:t>% households in poverty</a:t>
                      </a:r>
                    </a:p>
                  </a:txBody>
                  <a:tcPr/>
                </a:tc>
                <a:tc>
                  <a:txBody>
                    <a:bodyPr/>
                    <a:lstStyle/>
                    <a:p>
                      <a:r>
                        <a:rPr lang="en-US" sz="1200" dirty="0"/>
                        <a:t>10.31 (6.47)</a:t>
                      </a:r>
                    </a:p>
                  </a:txBody>
                  <a:tcPr/>
                </a:tc>
                <a:extLst>
                  <a:ext uri="{0D108BD9-81ED-4DB2-BD59-A6C34878D82A}">
                    <a16:rowId xmlns:a16="http://schemas.microsoft.com/office/drawing/2014/main" val="403092251"/>
                  </a:ext>
                </a:extLst>
              </a:tr>
              <a:tr h="300924">
                <a:tc>
                  <a:txBody>
                    <a:bodyPr/>
                    <a:lstStyle/>
                    <a:p>
                      <a:r>
                        <a:rPr lang="en-US" sz="1200" dirty="0"/>
                        <a:t>Median Age (years)</a:t>
                      </a:r>
                    </a:p>
                  </a:txBody>
                  <a:tcPr/>
                </a:tc>
                <a:tc>
                  <a:txBody>
                    <a:bodyPr/>
                    <a:lstStyle/>
                    <a:p>
                      <a:r>
                        <a:rPr lang="en-US" sz="1200" dirty="0"/>
                        <a:t>39.5 (6.2)</a:t>
                      </a:r>
                    </a:p>
                  </a:txBody>
                  <a:tcPr/>
                </a:tc>
                <a:extLst>
                  <a:ext uri="{0D108BD9-81ED-4DB2-BD59-A6C34878D82A}">
                    <a16:rowId xmlns:a16="http://schemas.microsoft.com/office/drawing/2014/main" val="901677312"/>
                  </a:ext>
                </a:extLst>
              </a:tr>
              <a:tr h="300924">
                <a:tc>
                  <a:txBody>
                    <a:bodyPr/>
                    <a:lstStyle/>
                    <a:p>
                      <a:r>
                        <a:rPr lang="en-US" sz="1200" dirty="0"/>
                        <a:t>% occupied housing with no vehicle</a:t>
                      </a:r>
                    </a:p>
                  </a:txBody>
                  <a:tcPr/>
                </a:tc>
                <a:tc>
                  <a:txBody>
                    <a:bodyPr/>
                    <a:lstStyle/>
                    <a:p>
                      <a:r>
                        <a:rPr lang="en-US" sz="1200" dirty="0"/>
                        <a:t>6.76 (5.79)</a:t>
                      </a:r>
                    </a:p>
                  </a:txBody>
                  <a:tcPr/>
                </a:tc>
                <a:extLst>
                  <a:ext uri="{0D108BD9-81ED-4DB2-BD59-A6C34878D82A}">
                    <a16:rowId xmlns:a16="http://schemas.microsoft.com/office/drawing/2014/main" val="3460881897"/>
                  </a:ext>
                </a:extLst>
              </a:tr>
              <a:tr h="300924">
                <a:tc>
                  <a:txBody>
                    <a:bodyPr/>
                    <a:lstStyle/>
                    <a:p>
                      <a:r>
                        <a:rPr lang="en-US" sz="1200" dirty="0"/>
                        <a:t>% living in urban area</a:t>
                      </a:r>
                    </a:p>
                  </a:txBody>
                  <a:tcPr/>
                </a:tc>
                <a:tc>
                  <a:txBody>
                    <a:bodyPr/>
                    <a:lstStyle/>
                    <a:p>
                      <a:r>
                        <a:rPr lang="en-US" sz="1200" dirty="0"/>
                        <a:t>97.4 (9.23); Range: 0-100%</a:t>
                      </a:r>
                    </a:p>
                  </a:txBody>
                  <a:tcPr/>
                </a:tc>
                <a:extLst>
                  <a:ext uri="{0D108BD9-81ED-4DB2-BD59-A6C34878D82A}">
                    <a16:rowId xmlns:a16="http://schemas.microsoft.com/office/drawing/2014/main" val="3382840980"/>
                  </a:ext>
                </a:extLst>
              </a:tr>
              <a:tr h="300924">
                <a:tc gridSpan="2">
                  <a:txBody>
                    <a:bodyPr/>
                    <a:lstStyle/>
                    <a:p>
                      <a:r>
                        <a:rPr lang="en-US" sz="1200" dirty="0"/>
                        <a:t>Racialized economic segregation (ICE Measure)</a:t>
                      </a:r>
                    </a:p>
                  </a:txBody>
                  <a:tcPr/>
                </a:tc>
                <a:tc hMerge="1">
                  <a:txBody>
                    <a:bodyPr/>
                    <a:lstStyle/>
                    <a:p>
                      <a:endParaRPr lang="en-US"/>
                    </a:p>
                  </a:txBody>
                  <a:tcPr/>
                </a:tc>
                <a:extLst>
                  <a:ext uri="{0D108BD9-81ED-4DB2-BD59-A6C34878D82A}">
                    <a16:rowId xmlns:a16="http://schemas.microsoft.com/office/drawing/2014/main" val="1879952172"/>
                  </a:ext>
                </a:extLst>
              </a:tr>
              <a:tr h="300924">
                <a:tc>
                  <a:txBody>
                    <a:bodyPr/>
                    <a:lstStyle/>
                    <a:p>
                      <a:pPr lvl="1"/>
                      <a:r>
                        <a:rPr lang="en-US" sz="1200" dirty="0"/>
                        <a:t>Quintile 1 (-0.41-0.02)</a:t>
                      </a:r>
                    </a:p>
                  </a:txBody>
                  <a:tcPr/>
                </a:tc>
                <a:tc>
                  <a:txBody>
                    <a:bodyPr/>
                    <a:lstStyle/>
                    <a:p>
                      <a:pPr lvl="1"/>
                      <a:r>
                        <a:rPr lang="en-US" sz="1200" dirty="0"/>
                        <a:t>20.03%</a:t>
                      </a:r>
                    </a:p>
                  </a:txBody>
                  <a:tcPr/>
                </a:tc>
                <a:extLst>
                  <a:ext uri="{0D108BD9-81ED-4DB2-BD59-A6C34878D82A}">
                    <a16:rowId xmlns:a16="http://schemas.microsoft.com/office/drawing/2014/main" val="3575279136"/>
                  </a:ext>
                </a:extLst>
              </a:tr>
              <a:tr h="300924">
                <a:tc>
                  <a:txBody>
                    <a:bodyPr/>
                    <a:lstStyle/>
                    <a:p>
                      <a:pPr lvl="1"/>
                      <a:r>
                        <a:rPr lang="en-US" sz="1200" dirty="0"/>
                        <a:t>Quintile 2 (&gt;0.02-0.12)</a:t>
                      </a:r>
                    </a:p>
                  </a:txBody>
                  <a:tcPr/>
                </a:tc>
                <a:tc>
                  <a:txBody>
                    <a:bodyPr/>
                    <a:lstStyle/>
                    <a:p>
                      <a:pPr lvl="1"/>
                      <a:r>
                        <a:rPr lang="en-US" sz="1200" dirty="0"/>
                        <a:t>20.03%</a:t>
                      </a:r>
                    </a:p>
                  </a:txBody>
                  <a:tcPr/>
                </a:tc>
                <a:extLst>
                  <a:ext uri="{0D108BD9-81ED-4DB2-BD59-A6C34878D82A}">
                    <a16:rowId xmlns:a16="http://schemas.microsoft.com/office/drawing/2014/main" val="2841758683"/>
                  </a:ext>
                </a:extLst>
              </a:tr>
              <a:tr h="300924">
                <a:tc>
                  <a:txBody>
                    <a:bodyPr/>
                    <a:lstStyle/>
                    <a:p>
                      <a:pPr lvl="1"/>
                      <a:r>
                        <a:rPr lang="en-US" sz="1200" dirty="0"/>
                        <a:t>Quintile 3 (&gt;0.12-0.20)</a:t>
                      </a:r>
                    </a:p>
                  </a:txBody>
                  <a:tcPr/>
                </a:tc>
                <a:tc>
                  <a:txBody>
                    <a:bodyPr/>
                    <a:lstStyle/>
                    <a:p>
                      <a:pPr lvl="1"/>
                      <a:r>
                        <a:rPr lang="en-US" sz="1200" dirty="0"/>
                        <a:t>19.98%</a:t>
                      </a:r>
                    </a:p>
                  </a:txBody>
                  <a:tcPr/>
                </a:tc>
                <a:extLst>
                  <a:ext uri="{0D108BD9-81ED-4DB2-BD59-A6C34878D82A}">
                    <a16:rowId xmlns:a16="http://schemas.microsoft.com/office/drawing/2014/main" val="1313991856"/>
                  </a:ext>
                </a:extLst>
              </a:tr>
              <a:tr h="300924">
                <a:tc>
                  <a:txBody>
                    <a:bodyPr/>
                    <a:lstStyle/>
                    <a:p>
                      <a:pPr lvl="1"/>
                      <a:r>
                        <a:rPr lang="en-US" sz="1200" dirty="0"/>
                        <a:t>Quintile 4 (&gt;0.20-0.31)</a:t>
                      </a:r>
                    </a:p>
                  </a:txBody>
                  <a:tcPr/>
                </a:tc>
                <a:tc>
                  <a:txBody>
                    <a:bodyPr/>
                    <a:lstStyle/>
                    <a:p>
                      <a:pPr lvl="1"/>
                      <a:r>
                        <a:rPr lang="en-US" sz="1200" dirty="0"/>
                        <a:t>20.03%</a:t>
                      </a:r>
                    </a:p>
                  </a:txBody>
                  <a:tcPr/>
                </a:tc>
                <a:extLst>
                  <a:ext uri="{0D108BD9-81ED-4DB2-BD59-A6C34878D82A}">
                    <a16:rowId xmlns:a16="http://schemas.microsoft.com/office/drawing/2014/main" val="538996754"/>
                  </a:ext>
                </a:extLst>
              </a:tr>
              <a:tr h="300924">
                <a:tc>
                  <a:txBody>
                    <a:bodyPr/>
                    <a:lstStyle/>
                    <a:p>
                      <a:pPr lvl="1"/>
                      <a:r>
                        <a:rPr lang="en-US" sz="1200" dirty="0"/>
                        <a:t>Quintile 5 (&gt;0.31-0.76)</a:t>
                      </a:r>
                    </a:p>
                  </a:txBody>
                  <a:tcPr/>
                </a:tc>
                <a:tc>
                  <a:txBody>
                    <a:bodyPr/>
                    <a:lstStyle/>
                    <a:p>
                      <a:pPr lvl="1"/>
                      <a:r>
                        <a:rPr lang="en-US" sz="1200" dirty="0"/>
                        <a:t>19.94%</a:t>
                      </a:r>
                    </a:p>
                  </a:txBody>
                  <a:tcPr/>
                </a:tc>
                <a:extLst>
                  <a:ext uri="{0D108BD9-81ED-4DB2-BD59-A6C34878D82A}">
                    <a16:rowId xmlns:a16="http://schemas.microsoft.com/office/drawing/2014/main" val="2871947553"/>
                  </a:ext>
                </a:extLst>
              </a:tr>
              <a:tr h="300924">
                <a:tc>
                  <a:txBody>
                    <a:bodyPr/>
                    <a:lstStyle/>
                    <a:p>
                      <a:pPr lvl="0"/>
                      <a:r>
                        <a:rPr lang="en-US" sz="1200" dirty="0"/>
                        <a:t>Region</a:t>
                      </a:r>
                    </a:p>
                  </a:txBody>
                  <a:tcPr/>
                </a:tc>
                <a:tc>
                  <a:txBody>
                    <a:bodyPr/>
                    <a:lstStyle/>
                    <a:p>
                      <a:pPr lvl="1"/>
                      <a:endParaRPr lang="en-US" sz="1200" dirty="0"/>
                    </a:p>
                  </a:txBody>
                  <a:tcPr/>
                </a:tc>
                <a:extLst>
                  <a:ext uri="{0D108BD9-81ED-4DB2-BD59-A6C34878D82A}">
                    <a16:rowId xmlns:a16="http://schemas.microsoft.com/office/drawing/2014/main" val="3747007884"/>
                  </a:ext>
                </a:extLst>
              </a:tr>
              <a:tr h="300924">
                <a:tc>
                  <a:txBody>
                    <a:bodyPr/>
                    <a:lstStyle/>
                    <a:p>
                      <a:pPr lvl="1"/>
                      <a:r>
                        <a:rPr lang="en-US" sz="1200" dirty="0"/>
                        <a:t>West</a:t>
                      </a:r>
                    </a:p>
                  </a:txBody>
                  <a:tcPr/>
                </a:tc>
                <a:tc>
                  <a:txBody>
                    <a:bodyPr/>
                    <a:lstStyle/>
                    <a:p>
                      <a:pPr lvl="1"/>
                      <a:r>
                        <a:rPr lang="en-US" sz="1200" dirty="0"/>
                        <a:t>23.9%</a:t>
                      </a:r>
                    </a:p>
                  </a:txBody>
                  <a:tcPr/>
                </a:tc>
                <a:extLst>
                  <a:ext uri="{0D108BD9-81ED-4DB2-BD59-A6C34878D82A}">
                    <a16:rowId xmlns:a16="http://schemas.microsoft.com/office/drawing/2014/main" val="470454073"/>
                  </a:ext>
                </a:extLst>
              </a:tr>
              <a:tr h="300924">
                <a:tc>
                  <a:txBody>
                    <a:bodyPr/>
                    <a:lstStyle/>
                    <a:p>
                      <a:pPr lvl="1"/>
                      <a:r>
                        <a:rPr lang="en-US" sz="1200" dirty="0"/>
                        <a:t>Midwest</a:t>
                      </a:r>
                    </a:p>
                  </a:txBody>
                  <a:tcPr/>
                </a:tc>
                <a:tc>
                  <a:txBody>
                    <a:bodyPr/>
                    <a:lstStyle/>
                    <a:p>
                      <a:pPr lvl="1"/>
                      <a:r>
                        <a:rPr lang="en-US" sz="1200" dirty="0"/>
                        <a:t>27.0%</a:t>
                      </a:r>
                    </a:p>
                  </a:txBody>
                  <a:tcPr/>
                </a:tc>
                <a:extLst>
                  <a:ext uri="{0D108BD9-81ED-4DB2-BD59-A6C34878D82A}">
                    <a16:rowId xmlns:a16="http://schemas.microsoft.com/office/drawing/2014/main" val="2650910680"/>
                  </a:ext>
                </a:extLst>
              </a:tr>
              <a:tr h="300924">
                <a:tc>
                  <a:txBody>
                    <a:bodyPr/>
                    <a:lstStyle/>
                    <a:p>
                      <a:pPr lvl="1"/>
                      <a:r>
                        <a:rPr lang="en-US" sz="1200" dirty="0"/>
                        <a:t>Northeast</a:t>
                      </a:r>
                    </a:p>
                  </a:txBody>
                  <a:tcPr/>
                </a:tc>
                <a:tc>
                  <a:txBody>
                    <a:bodyPr/>
                    <a:lstStyle/>
                    <a:p>
                      <a:pPr lvl="1"/>
                      <a:r>
                        <a:rPr lang="en-US" sz="1200" dirty="0"/>
                        <a:t>24.6%</a:t>
                      </a:r>
                    </a:p>
                  </a:txBody>
                  <a:tcPr/>
                </a:tc>
                <a:extLst>
                  <a:ext uri="{0D108BD9-81ED-4DB2-BD59-A6C34878D82A}">
                    <a16:rowId xmlns:a16="http://schemas.microsoft.com/office/drawing/2014/main" val="414395392"/>
                  </a:ext>
                </a:extLst>
              </a:tr>
              <a:tr h="0">
                <a:tc>
                  <a:txBody>
                    <a:bodyPr/>
                    <a:lstStyle/>
                    <a:p>
                      <a:pPr lvl="1"/>
                      <a:r>
                        <a:rPr lang="en-US" sz="1200" dirty="0"/>
                        <a:t>South</a:t>
                      </a:r>
                    </a:p>
                  </a:txBody>
                  <a:tcPr/>
                </a:tc>
                <a:tc>
                  <a:txBody>
                    <a:bodyPr/>
                    <a:lstStyle/>
                    <a:p>
                      <a:pPr lvl="1"/>
                      <a:r>
                        <a:rPr lang="en-US" sz="1200" dirty="0"/>
                        <a:t>24.5%</a:t>
                      </a:r>
                    </a:p>
                  </a:txBody>
                  <a:tcPr/>
                </a:tc>
                <a:extLst>
                  <a:ext uri="{0D108BD9-81ED-4DB2-BD59-A6C34878D82A}">
                    <a16:rowId xmlns:a16="http://schemas.microsoft.com/office/drawing/2014/main" val="1463455691"/>
                  </a:ext>
                </a:extLst>
              </a:tr>
            </a:tbl>
          </a:graphicData>
        </a:graphic>
      </p:graphicFrame>
    </p:spTree>
    <p:extLst>
      <p:ext uri="{BB962C8B-B14F-4D97-AF65-F5344CB8AC3E}">
        <p14:creationId xmlns:p14="http://schemas.microsoft.com/office/powerpoint/2010/main" val="146863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A36A-79BB-4345-9C51-9E6F05BDFB3A}"/>
              </a:ext>
            </a:extLst>
          </p:cNvPr>
          <p:cNvSpPr>
            <a:spLocks noGrp="1"/>
          </p:cNvSpPr>
          <p:nvPr>
            <p:ph type="title"/>
          </p:nvPr>
        </p:nvSpPr>
        <p:spPr/>
        <p:txBody>
          <a:bodyPr>
            <a:noAutofit/>
          </a:bodyPr>
          <a:lstStyle/>
          <a:p>
            <a:r>
              <a:rPr lang="en-US" sz="2800" dirty="0"/>
              <a:t>Code reform zoning has significantly* increased over time </a:t>
            </a:r>
            <a:br>
              <a:rPr lang="en-US" sz="2800" dirty="0"/>
            </a:br>
            <a:r>
              <a:rPr lang="en-US" sz="2400" b="0" dirty="0"/>
              <a:t>(Longitudinal Panel; 2297 jurisdictions in 200 counties and 41 states + DC)</a:t>
            </a:r>
            <a:endParaRPr lang="en-US" sz="2800" b="0" dirty="0"/>
          </a:p>
        </p:txBody>
      </p:sp>
      <p:graphicFrame>
        <p:nvGraphicFramePr>
          <p:cNvPr id="9" name="Content Placeholder 8">
            <a:extLst>
              <a:ext uri="{FF2B5EF4-FFF2-40B4-BE49-F238E27FC236}">
                <a16:creationId xmlns:a16="http://schemas.microsoft.com/office/drawing/2014/main" id="{E1BB5BBA-5933-4596-A0B7-3ED1F9DC87EE}"/>
              </a:ext>
            </a:extLst>
          </p:cNvPr>
          <p:cNvGraphicFramePr>
            <a:graphicFrameLocks noGrp="1"/>
          </p:cNvGraphicFramePr>
          <p:nvPr>
            <p:ph idx="1"/>
            <p:extLst>
              <p:ext uri="{D42A27DB-BD31-4B8C-83A1-F6EECF244321}">
                <p14:modId xmlns:p14="http://schemas.microsoft.com/office/powerpoint/2010/main" val="4242461455"/>
              </p:ext>
            </p:extLst>
          </p:nvPr>
        </p:nvGraphicFramePr>
        <p:xfrm>
          <a:off x="424295" y="1676916"/>
          <a:ext cx="11049000" cy="44910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0D503E5-580C-4A23-B78F-9F22D8B9FBBA}"/>
              </a:ext>
            </a:extLst>
          </p:cNvPr>
          <p:cNvSpPr txBox="1"/>
          <p:nvPr/>
        </p:nvSpPr>
        <p:spPr>
          <a:xfrm>
            <a:off x="8672450" y="2503138"/>
            <a:ext cx="2948048" cy="923330"/>
          </a:xfrm>
          <a:prstGeom prst="rect">
            <a:avLst/>
          </a:prstGeom>
          <a:noFill/>
        </p:spPr>
        <p:txBody>
          <a:bodyPr wrap="square" rtlCol="0">
            <a:spAutoFit/>
          </a:bodyPr>
          <a:lstStyle/>
          <a:p>
            <a:r>
              <a:rPr lang="en-US" dirty="0"/>
              <a:t>*All changes significant at p&lt;.001 in both unadjusted, and adjusted models</a:t>
            </a:r>
          </a:p>
        </p:txBody>
      </p:sp>
    </p:spTree>
    <p:extLst>
      <p:ext uri="{BB962C8B-B14F-4D97-AF65-F5344CB8AC3E}">
        <p14:creationId xmlns:p14="http://schemas.microsoft.com/office/powerpoint/2010/main" val="422040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77C11FA-EED4-4EE2-B116-06558F382BB4}"/>
              </a:ext>
            </a:extLst>
          </p:cNvPr>
          <p:cNvGraphicFramePr>
            <a:graphicFrameLocks noGrp="1"/>
          </p:cNvGraphicFramePr>
          <p:nvPr>
            <p:ph idx="1"/>
          </p:nvPr>
        </p:nvGraphicFramePr>
        <p:xfrm>
          <a:off x="228600" y="1436688"/>
          <a:ext cx="11669486" cy="47137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E4F6046-167C-458B-B252-52EAD1BAFABE}"/>
              </a:ext>
            </a:extLst>
          </p:cNvPr>
          <p:cNvSpPr>
            <a:spLocks noGrp="1"/>
          </p:cNvSpPr>
          <p:nvPr>
            <p:ph type="title"/>
          </p:nvPr>
        </p:nvSpPr>
        <p:spPr>
          <a:xfrm>
            <a:off x="571499" y="187990"/>
            <a:ext cx="11048999" cy="811005"/>
          </a:xfrm>
        </p:spPr>
        <p:txBody>
          <a:bodyPr>
            <a:noAutofit/>
          </a:bodyPr>
          <a:lstStyle/>
          <a:p>
            <a:r>
              <a:rPr lang="en-US" sz="2800" dirty="0">
                <a:latin typeface="Arial"/>
                <a:cs typeface="Arial"/>
              </a:rPr>
              <a:t>Activity-supporting built environment features </a:t>
            </a:r>
            <a:r>
              <a:rPr lang="en-US" sz="2800" u="sng" dirty="0">
                <a:latin typeface="Arial"/>
                <a:cs typeface="Arial"/>
              </a:rPr>
              <a:t>addressed in zoning codes</a:t>
            </a:r>
            <a:r>
              <a:rPr lang="en-US" sz="2800" dirty="0">
                <a:latin typeface="Arial"/>
                <a:cs typeface="Arial"/>
              </a:rPr>
              <a:t> have increased* over time</a:t>
            </a:r>
            <a:br>
              <a:rPr lang="en-US" sz="2800" dirty="0"/>
            </a:br>
            <a:r>
              <a:rPr lang="en-US" sz="2400" b="0" dirty="0"/>
              <a:t>(Longitudinal Panel; 2297 jurisdictions in 200 counties and 41 states + DC)</a:t>
            </a:r>
            <a:endParaRPr lang="en-US" sz="2800" dirty="0">
              <a:latin typeface="Arial"/>
              <a:cs typeface="Arial"/>
            </a:endParaRPr>
          </a:p>
        </p:txBody>
      </p:sp>
      <p:sp>
        <p:nvSpPr>
          <p:cNvPr id="7" name="TextBox 6">
            <a:extLst>
              <a:ext uri="{FF2B5EF4-FFF2-40B4-BE49-F238E27FC236}">
                <a16:creationId xmlns:a16="http://schemas.microsoft.com/office/drawing/2014/main" id="{7C1C65B2-1A95-4E2F-92A7-7807DA32D6D1}"/>
              </a:ext>
            </a:extLst>
          </p:cNvPr>
          <p:cNvSpPr txBox="1"/>
          <p:nvPr/>
        </p:nvSpPr>
        <p:spPr>
          <a:xfrm>
            <a:off x="3681188" y="6300678"/>
            <a:ext cx="385874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a:ea typeface="+mn-ea"/>
                <a:cs typeface="+mn-cs"/>
              </a:rPr>
              <a:t>***p&lt;.001 in </a:t>
            </a:r>
            <a:r>
              <a:rPr kumimoji="0" lang="en-US" sz="1800" b="0" i="0" u="none" strike="noStrike" kern="1200" cap="none" spc="0" normalizeH="0" baseline="0" noProof="0" dirty="0" err="1">
                <a:ln>
                  <a:noFill/>
                </a:ln>
                <a:solidFill>
                  <a:srgbClr val="222222"/>
                </a:solidFill>
                <a:effectLst/>
                <a:uLnTx/>
                <a:uFillTx/>
                <a:latin typeface="Arial" panose="020B0604020202020204"/>
                <a:ea typeface="+mn-ea"/>
                <a:cs typeface="+mn-cs"/>
              </a:rPr>
              <a:t>unadj</a:t>
            </a:r>
            <a:r>
              <a:rPr kumimoji="0" lang="en-US" sz="1800" b="0" i="0" u="none" strike="noStrike" kern="1200" cap="none" spc="0" normalizeH="0" baseline="0" noProof="0" dirty="0">
                <a:ln>
                  <a:noFill/>
                </a:ln>
                <a:solidFill>
                  <a:srgbClr val="222222"/>
                </a:solidFill>
                <a:effectLst/>
                <a:uLnTx/>
                <a:uFillTx/>
                <a:latin typeface="Arial" panose="020B0604020202020204"/>
                <a:ea typeface="+mn-ea"/>
                <a:cs typeface="+mn-cs"/>
              </a:rPr>
              <a:t>. and adj. models</a:t>
            </a:r>
          </a:p>
        </p:txBody>
      </p:sp>
    </p:spTree>
    <p:extLst>
      <p:ext uri="{BB962C8B-B14F-4D97-AF65-F5344CB8AC3E}">
        <p14:creationId xmlns:p14="http://schemas.microsoft.com/office/powerpoint/2010/main" val="270214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77C11FA-EED4-4EE2-B116-06558F382BB4}"/>
              </a:ext>
            </a:extLst>
          </p:cNvPr>
          <p:cNvGraphicFramePr>
            <a:graphicFrameLocks noGrp="1"/>
          </p:cNvGraphicFramePr>
          <p:nvPr>
            <p:ph idx="1"/>
          </p:nvPr>
        </p:nvGraphicFramePr>
        <p:xfrm>
          <a:off x="228600" y="1436688"/>
          <a:ext cx="11669486" cy="47137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E4F6046-167C-458B-B252-52EAD1BAFABE}"/>
              </a:ext>
            </a:extLst>
          </p:cNvPr>
          <p:cNvSpPr>
            <a:spLocks noGrp="1"/>
          </p:cNvSpPr>
          <p:nvPr>
            <p:ph type="title"/>
          </p:nvPr>
        </p:nvSpPr>
        <p:spPr>
          <a:xfrm>
            <a:off x="571499" y="187990"/>
            <a:ext cx="11048999" cy="811005"/>
          </a:xfrm>
        </p:spPr>
        <p:txBody>
          <a:bodyPr>
            <a:noAutofit/>
          </a:bodyPr>
          <a:lstStyle/>
          <a:p>
            <a:r>
              <a:rPr lang="en-US" sz="2800" dirty="0">
                <a:latin typeface="Arial"/>
                <a:cs typeface="Arial"/>
              </a:rPr>
              <a:t>Activity-supporting built environment features addressed in zoning codes are </a:t>
            </a:r>
            <a:r>
              <a:rPr lang="en-US" sz="2800" u="sng" dirty="0">
                <a:latin typeface="Arial"/>
                <a:cs typeface="Arial"/>
              </a:rPr>
              <a:t>more prevalent in code reform </a:t>
            </a:r>
            <a:r>
              <a:rPr lang="en-US" sz="2800" dirty="0">
                <a:latin typeface="Arial"/>
                <a:cs typeface="Arial"/>
              </a:rPr>
              <a:t>jurisdictions</a:t>
            </a:r>
            <a:br>
              <a:rPr lang="en-US" sz="2800" dirty="0"/>
            </a:br>
            <a:r>
              <a:rPr lang="en-US" sz="2400" b="0" dirty="0"/>
              <a:t>(Longitudinal Panel; 2297 jurisdictions in 200 counties and 41 states + DC; 2020 data)</a:t>
            </a:r>
            <a:endParaRPr lang="en-US" sz="2800" dirty="0">
              <a:latin typeface="Arial"/>
              <a:cs typeface="Arial"/>
            </a:endParaRPr>
          </a:p>
        </p:txBody>
      </p:sp>
      <p:sp>
        <p:nvSpPr>
          <p:cNvPr id="7" name="TextBox 6">
            <a:extLst>
              <a:ext uri="{FF2B5EF4-FFF2-40B4-BE49-F238E27FC236}">
                <a16:creationId xmlns:a16="http://schemas.microsoft.com/office/drawing/2014/main" id="{7C1C65B2-1A95-4E2F-92A7-7807DA32D6D1}"/>
              </a:ext>
            </a:extLst>
          </p:cNvPr>
          <p:cNvSpPr txBox="1"/>
          <p:nvPr/>
        </p:nvSpPr>
        <p:spPr>
          <a:xfrm>
            <a:off x="3681188" y="6300678"/>
            <a:ext cx="31534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a:ea typeface="+mn-ea"/>
                <a:cs typeface="+mn-cs"/>
              </a:rPr>
              <a:t>***p&lt;.001 in adjusted models</a:t>
            </a:r>
          </a:p>
        </p:txBody>
      </p:sp>
    </p:spTree>
    <p:extLst>
      <p:ext uri="{BB962C8B-B14F-4D97-AF65-F5344CB8AC3E}">
        <p14:creationId xmlns:p14="http://schemas.microsoft.com/office/powerpoint/2010/main" val="180965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399553-BAFA-F161-2DA7-0B7EB13311FD}"/>
              </a:ext>
            </a:extLst>
          </p:cNvPr>
          <p:cNvSpPr>
            <a:spLocks noGrp="1"/>
          </p:cNvSpPr>
          <p:nvPr>
            <p:ph type="title"/>
          </p:nvPr>
        </p:nvSpPr>
        <p:spPr/>
        <p:txBody>
          <a:bodyPr/>
          <a:lstStyle/>
          <a:p>
            <a:r>
              <a:rPr lang="en-US" sz="2400" dirty="0">
                <a:latin typeface="Arial"/>
                <a:cs typeface="Arial"/>
              </a:rPr>
              <a:t>Additional PA-supportive Infrastructure Improvements are more Prevalent than PA-related Density Bonuses in Zoning Codes (2020 data only)</a:t>
            </a:r>
            <a:br>
              <a:rPr lang="en-US" sz="2400" dirty="0"/>
            </a:br>
            <a:r>
              <a:rPr lang="en-US" sz="2000" b="0" dirty="0"/>
              <a:t>(2297 jurisdictions in 200 counties and 41 states + DC)</a:t>
            </a:r>
            <a:endParaRPr lang="en-US" sz="2400" dirty="0"/>
          </a:p>
        </p:txBody>
      </p:sp>
      <p:graphicFrame>
        <p:nvGraphicFramePr>
          <p:cNvPr id="12" name="Content Placeholder 11">
            <a:extLst>
              <a:ext uri="{FF2B5EF4-FFF2-40B4-BE49-F238E27FC236}">
                <a16:creationId xmlns:a16="http://schemas.microsoft.com/office/drawing/2014/main" id="{CBF4DE7F-F44D-2A63-387E-8A0D59A953EE}"/>
              </a:ext>
            </a:extLst>
          </p:cNvPr>
          <p:cNvGraphicFramePr>
            <a:graphicFrameLocks noGrp="1"/>
          </p:cNvGraphicFramePr>
          <p:nvPr>
            <p:ph sz="quarter" idx="14"/>
            <p:extLst>
              <p:ext uri="{D42A27DB-BD31-4B8C-83A1-F6EECF244321}">
                <p14:modId xmlns:p14="http://schemas.microsoft.com/office/powerpoint/2010/main" val="3078486360"/>
              </p:ext>
            </p:extLst>
          </p:nvPr>
        </p:nvGraphicFramePr>
        <p:xfrm>
          <a:off x="300038" y="1447800"/>
          <a:ext cx="11587162" cy="460851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Bracket 12">
            <a:extLst>
              <a:ext uri="{FF2B5EF4-FFF2-40B4-BE49-F238E27FC236}">
                <a16:creationId xmlns:a16="http://schemas.microsoft.com/office/drawing/2014/main" id="{DB104815-08D7-A3FB-812F-C27D689AC150}"/>
              </a:ext>
            </a:extLst>
          </p:cNvPr>
          <p:cNvSpPr/>
          <p:nvPr/>
        </p:nvSpPr>
        <p:spPr>
          <a:xfrm>
            <a:off x="7171426" y="3933645"/>
            <a:ext cx="316302" cy="1811547"/>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370658F9-2807-FEBF-8CDD-1A373F1A0EB6}"/>
              </a:ext>
            </a:extLst>
          </p:cNvPr>
          <p:cNvSpPr txBox="1"/>
          <p:nvPr/>
        </p:nvSpPr>
        <p:spPr>
          <a:xfrm>
            <a:off x="7792528" y="4635260"/>
            <a:ext cx="2254370" cy="414068"/>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b="1" dirty="0"/>
              <a:t>Density Bonuses</a:t>
            </a:r>
          </a:p>
        </p:txBody>
      </p:sp>
    </p:spTree>
    <p:extLst>
      <p:ext uri="{BB962C8B-B14F-4D97-AF65-F5344CB8AC3E}">
        <p14:creationId xmlns:p14="http://schemas.microsoft.com/office/powerpoint/2010/main" val="3547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CF622A0-A54E-72F7-39E6-F69C92F0CBDD}"/>
              </a:ext>
            </a:extLst>
          </p:cNvPr>
          <p:cNvSpPr>
            <a:spLocks noGrp="1"/>
          </p:cNvSpPr>
          <p:nvPr>
            <p:ph type="title"/>
          </p:nvPr>
        </p:nvSpPr>
        <p:spPr/>
        <p:txBody>
          <a:bodyPr/>
          <a:lstStyle/>
          <a:p>
            <a:r>
              <a:rPr lang="en-US" dirty="0"/>
              <a:t>Most Common Factors Associated with Activity-Oriented Zoning</a:t>
            </a:r>
          </a:p>
        </p:txBody>
      </p:sp>
      <p:sp>
        <p:nvSpPr>
          <p:cNvPr id="18" name="Content Placeholder 17">
            <a:extLst>
              <a:ext uri="{FF2B5EF4-FFF2-40B4-BE49-F238E27FC236}">
                <a16:creationId xmlns:a16="http://schemas.microsoft.com/office/drawing/2014/main" id="{8B9DCE3D-E87D-AFF2-9E3E-BF38D503BFFE}"/>
              </a:ext>
            </a:extLst>
          </p:cNvPr>
          <p:cNvSpPr>
            <a:spLocks noGrp="1"/>
          </p:cNvSpPr>
          <p:nvPr>
            <p:ph sz="quarter" idx="14"/>
          </p:nvPr>
        </p:nvSpPr>
        <p:spPr>
          <a:xfrm>
            <a:off x="300038" y="943156"/>
            <a:ext cx="11587162" cy="5113158"/>
          </a:xfrm>
        </p:spPr>
        <p:txBody>
          <a:bodyPr>
            <a:normAutofit/>
          </a:bodyPr>
          <a:lstStyle/>
          <a:p>
            <a:r>
              <a:rPr lang="en-US" sz="2800" b="1" dirty="0"/>
              <a:t>Larger Jurisdictions (population size)</a:t>
            </a:r>
          </a:p>
          <a:p>
            <a:pPr marL="234950" lvl="1" indent="0">
              <a:buNone/>
            </a:pPr>
            <a:endParaRPr lang="en-US" sz="2400" dirty="0"/>
          </a:p>
          <a:p>
            <a:r>
              <a:rPr lang="en-US" sz="2800" b="1" dirty="0"/>
              <a:t>Jurisdictions in the South</a:t>
            </a:r>
          </a:p>
          <a:p>
            <a:pPr marL="0" indent="0">
              <a:buNone/>
            </a:pPr>
            <a:endParaRPr lang="en-US" sz="2800" dirty="0"/>
          </a:p>
          <a:p>
            <a:r>
              <a:rPr lang="en-US" sz="2800" b="1" dirty="0"/>
              <a:t>% households with no vehicle</a:t>
            </a:r>
          </a:p>
          <a:p>
            <a:endParaRPr lang="en-US" sz="2800" dirty="0"/>
          </a:p>
          <a:p>
            <a:endParaRPr lang="en-US" sz="2800" dirty="0"/>
          </a:p>
        </p:txBody>
      </p:sp>
    </p:spTree>
    <p:extLst>
      <p:ext uri="{BB962C8B-B14F-4D97-AF65-F5344CB8AC3E}">
        <p14:creationId xmlns:p14="http://schemas.microsoft.com/office/powerpoint/2010/main" val="222381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95B78-26CA-35BF-F9C8-C425241901B0}"/>
              </a:ext>
            </a:extLst>
          </p:cNvPr>
          <p:cNvSpPr>
            <a:spLocks noGrp="1"/>
          </p:cNvSpPr>
          <p:nvPr>
            <p:ph sz="quarter" idx="15"/>
          </p:nvPr>
        </p:nvSpPr>
        <p:spPr>
          <a:xfrm>
            <a:off x="0" y="4420152"/>
            <a:ext cx="6096000" cy="1458861"/>
          </a:xfrm>
        </p:spPr>
        <p:txBody>
          <a:bodyPr/>
          <a:lstStyle/>
          <a:p>
            <a:r>
              <a:rPr lang="en-US" dirty="0"/>
              <a:t>What About the Relationship between Zoning and PA-related Outcomes?</a:t>
            </a:r>
          </a:p>
        </p:txBody>
      </p:sp>
    </p:spTree>
    <p:extLst>
      <p:ext uri="{BB962C8B-B14F-4D97-AF65-F5344CB8AC3E}">
        <p14:creationId xmlns:p14="http://schemas.microsoft.com/office/powerpoint/2010/main" val="94010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Certain Zoning Provisions are Particularly Associated with Increased Rates of Adult Walking to Work</a:t>
            </a: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188559648"/>
              </p:ext>
            </p:extLst>
          </p:nvPr>
        </p:nvGraphicFramePr>
        <p:xfrm>
          <a:off x="300038" y="1447800"/>
          <a:ext cx="11587158" cy="4589013"/>
        </p:xfrm>
        <a:graphic>
          <a:graphicData uri="http://schemas.openxmlformats.org/drawingml/2006/table">
            <a:tbl>
              <a:tblPr firstRow="1" bandRow="1">
                <a:tableStyleId>{5C22544A-7EE6-4342-B048-85BDC9FD1C3A}</a:tableStyleId>
              </a:tblPr>
              <a:tblGrid>
                <a:gridCol w="2522730">
                  <a:extLst>
                    <a:ext uri="{9D8B030D-6E8A-4147-A177-3AD203B41FA5}">
                      <a16:colId xmlns:a16="http://schemas.microsoft.com/office/drawing/2014/main" val="20000"/>
                    </a:ext>
                  </a:extLst>
                </a:gridCol>
                <a:gridCol w="2266107">
                  <a:extLst>
                    <a:ext uri="{9D8B030D-6E8A-4147-A177-3AD203B41FA5}">
                      <a16:colId xmlns:a16="http://schemas.microsoft.com/office/drawing/2014/main" val="20001"/>
                    </a:ext>
                  </a:extLst>
                </a:gridCol>
                <a:gridCol w="2266107">
                  <a:extLst>
                    <a:ext uri="{9D8B030D-6E8A-4147-A177-3AD203B41FA5}">
                      <a16:colId xmlns:a16="http://schemas.microsoft.com/office/drawing/2014/main" val="20002"/>
                    </a:ext>
                  </a:extLst>
                </a:gridCol>
                <a:gridCol w="2266107">
                  <a:extLst>
                    <a:ext uri="{9D8B030D-6E8A-4147-A177-3AD203B41FA5}">
                      <a16:colId xmlns:a16="http://schemas.microsoft.com/office/drawing/2014/main" val="20003"/>
                    </a:ext>
                  </a:extLst>
                </a:gridCol>
                <a:gridCol w="2266107">
                  <a:extLst>
                    <a:ext uri="{9D8B030D-6E8A-4147-A177-3AD203B41FA5}">
                      <a16:colId xmlns:a16="http://schemas.microsoft.com/office/drawing/2014/main" val="20004"/>
                    </a:ext>
                  </a:extLst>
                </a:gridCol>
              </a:tblGrid>
              <a:tr h="491269">
                <a:tc rowSpan="2">
                  <a:txBody>
                    <a:bodyPr/>
                    <a:lstStyle/>
                    <a:p>
                      <a:r>
                        <a:rPr lang="en-US" sz="1400" dirty="0"/>
                        <a:t>Zoning</a:t>
                      </a:r>
                      <a:r>
                        <a:rPr lang="en-US" sz="1400" baseline="0" dirty="0"/>
                        <a:t> Predictor</a:t>
                      </a:r>
                      <a:endParaRPr lang="en-US" sz="1400" dirty="0"/>
                    </a:p>
                  </a:txBody>
                  <a:tcPr marL="41593" marR="41593" anchor="b"/>
                </a:tc>
                <a:tc gridSpan="2">
                  <a:txBody>
                    <a:bodyPr/>
                    <a:lstStyle/>
                    <a:p>
                      <a:pPr algn="ctr"/>
                      <a:r>
                        <a:rPr lang="en-US" sz="1400" dirty="0"/>
                        <a:t>Municipal-level ONLY</a:t>
                      </a:r>
                    </a:p>
                  </a:txBody>
                  <a:tcPr marL="83185" marR="83185" anchor="b"/>
                </a:tc>
                <a:tc hMerge="1">
                  <a:txBody>
                    <a:bodyPr/>
                    <a:lstStyle/>
                    <a:p>
                      <a:pPr algn="ctr"/>
                      <a:endParaRPr lang="en-US" dirty="0"/>
                    </a:p>
                  </a:txBody>
                  <a:tcPr/>
                </a:tc>
                <a:tc gridSpan="2">
                  <a:txBody>
                    <a:bodyPr/>
                    <a:lstStyle/>
                    <a:p>
                      <a:pPr algn="ctr"/>
                      <a:r>
                        <a:rPr lang="en-US" sz="1400" dirty="0"/>
                        <a:t>Municipal &amp;</a:t>
                      </a:r>
                      <a:r>
                        <a:rPr lang="en-US" sz="1400" baseline="0" dirty="0"/>
                        <a:t> Unincorporated Areas</a:t>
                      </a:r>
                      <a:endParaRPr lang="en-US" sz="1400" dirty="0"/>
                    </a:p>
                  </a:txBody>
                  <a:tcPr marL="83185" marR="83185" anchor="b"/>
                </a:tc>
                <a:tc hMerge="1">
                  <a:txBody>
                    <a:bodyPr/>
                    <a:lstStyle/>
                    <a:p>
                      <a:pPr algn="ctr"/>
                      <a:endParaRPr lang="en-US" dirty="0"/>
                    </a:p>
                  </a:txBody>
                  <a:tcPr/>
                </a:tc>
                <a:extLst>
                  <a:ext uri="{0D108BD9-81ED-4DB2-BD59-A6C34878D82A}">
                    <a16:rowId xmlns:a16="http://schemas.microsoft.com/office/drawing/2014/main" val="10000"/>
                  </a:ext>
                </a:extLst>
              </a:tr>
              <a:tr h="346134">
                <a:tc vMerge="1">
                  <a:txBody>
                    <a:bodyPr/>
                    <a:lstStyle/>
                    <a:p>
                      <a:endParaRPr lang="en-US" dirty="0"/>
                    </a:p>
                  </a:txBody>
                  <a:tcPr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extLst>
                  <a:ext uri="{0D108BD9-81ED-4DB2-BD59-A6C34878D82A}">
                    <a16:rowId xmlns:a16="http://schemas.microsoft.com/office/drawing/2014/main" val="10001"/>
                  </a:ext>
                </a:extLst>
              </a:tr>
              <a:tr h="491269">
                <a:tc>
                  <a:txBody>
                    <a:bodyPr/>
                    <a:lstStyle/>
                    <a:p>
                      <a:r>
                        <a:rPr lang="en-US" sz="1400" dirty="0"/>
                        <a:t>Code Reform Zoning</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0.24</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-0.00,0.48</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0.26*</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0.04,0.48</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2"/>
                  </a:ext>
                </a:extLst>
              </a:tr>
              <a:tr h="346134">
                <a:tc>
                  <a:txBody>
                    <a:bodyPr/>
                    <a:lstStyle/>
                    <a:p>
                      <a:r>
                        <a:rPr lang="en-US" sz="1400" dirty="0"/>
                        <a:t>Sidewalks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0.17</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-0.07,0.40</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0.15</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-0.05,0.35</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3"/>
                  </a:ext>
                </a:extLst>
              </a:tr>
              <a:tr h="346134">
                <a:tc>
                  <a:txBody>
                    <a:bodyPr/>
                    <a:lstStyle/>
                    <a:p>
                      <a:r>
                        <a:rPr lang="en-US" sz="1400" dirty="0"/>
                        <a:t>Crosswalks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0.12</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-0.10,0.35</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0.11</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-0.10,0.32</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4"/>
                  </a:ext>
                </a:extLst>
              </a:tr>
              <a:tr h="491269">
                <a:tc>
                  <a:txBody>
                    <a:bodyPr/>
                    <a:lstStyle/>
                    <a:p>
                      <a:r>
                        <a:rPr lang="en-US" sz="1400"/>
                        <a:t>Bike-Ped </a:t>
                      </a:r>
                      <a:r>
                        <a:rPr lang="en-US" sz="1400" dirty="0"/>
                        <a:t>Connectivity</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0.12</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-0.08,0.33</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0.13</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-0.06,0.31</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5"/>
                  </a:ext>
                </a:extLst>
              </a:tr>
              <a:tr h="346134">
                <a:tc>
                  <a:txBody>
                    <a:bodyPr/>
                    <a:lstStyle/>
                    <a:p>
                      <a:r>
                        <a:rPr lang="en-US" sz="1400" dirty="0"/>
                        <a:t>Street Connectivity</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0.10</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-0.08,0.29</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0.10</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-0.07,0.27</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6"/>
                  </a:ext>
                </a:extLst>
              </a:tr>
              <a:tr h="346134">
                <a:tc>
                  <a:txBody>
                    <a:bodyPr/>
                    <a:lstStyle/>
                    <a:p>
                      <a:r>
                        <a:rPr lang="en-US" sz="1400" dirty="0"/>
                        <a:t>Bike Lanes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-0.04,0.53</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0.23</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-0.03,0.49</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7"/>
                  </a:ext>
                </a:extLst>
              </a:tr>
              <a:tr h="346134">
                <a:tc>
                  <a:txBody>
                    <a:bodyPr/>
                    <a:lstStyle/>
                    <a:p>
                      <a:r>
                        <a:rPr lang="en-US" sz="1400" dirty="0"/>
                        <a:t>Bike</a:t>
                      </a:r>
                      <a:r>
                        <a:rPr lang="en-US" sz="1400" baseline="0" dirty="0"/>
                        <a:t> Parking (street furniture)</a:t>
                      </a:r>
                      <a:endParaRPr lang="en-US" sz="1400" dirty="0"/>
                    </a:p>
                  </a:txBody>
                  <a:tcPr marL="41593" marR="41593">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0.38**</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0.14,0.62</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a:solidFill>
                            <a:schemeClr val="dk1"/>
                          </a:solidFill>
                          <a:effectLst/>
                        </a:rPr>
                        <a:t>0.37***</a:t>
                      </a:r>
                      <a:endParaRPr lang="en-US" sz="1800" kern="120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0.15,0.58</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8"/>
                  </a:ext>
                </a:extLst>
              </a:tr>
              <a:tr h="346134">
                <a:tc>
                  <a:txBody>
                    <a:bodyPr/>
                    <a:lstStyle/>
                    <a:p>
                      <a:r>
                        <a:rPr lang="en-US" sz="1400" dirty="0"/>
                        <a:t>Trails</a:t>
                      </a:r>
                    </a:p>
                  </a:txBody>
                  <a:tcPr marL="41593" marR="41593">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0.26*</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0.05,0.47</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0.24**</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0.06,0.43</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9"/>
                  </a:ext>
                </a:extLst>
              </a:tr>
              <a:tr h="346134">
                <a:tc>
                  <a:txBody>
                    <a:bodyPr/>
                    <a:lstStyle/>
                    <a:p>
                      <a:r>
                        <a:rPr lang="en-US" sz="1400" dirty="0"/>
                        <a:t>Pedestrian Plazas</a:t>
                      </a:r>
                    </a:p>
                  </a:txBody>
                  <a:tcPr marL="41593" marR="41593">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0.02,0.47</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0.23*</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0.05,0.42</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10"/>
                  </a:ext>
                </a:extLst>
              </a:tr>
              <a:tr h="346134">
                <a:tc>
                  <a:txBody>
                    <a:bodyPr/>
                    <a:lstStyle/>
                    <a:p>
                      <a:r>
                        <a:rPr lang="en-US" sz="1400" dirty="0"/>
                        <a:t>Mixed Use</a:t>
                      </a:r>
                    </a:p>
                  </a:txBody>
                  <a:tcPr marL="41593" marR="41593">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0.30**</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0.10,0.50</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0.27**</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0.10,0.45</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11"/>
                  </a:ext>
                </a:extLst>
              </a:tr>
            </a:tbl>
          </a:graphicData>
        </a:graphic>
      </p:graphicFrame>
      <p:sp>
        <p:nvSpPr>
          <p:cNvPr id="3" name="TextBox 2"/>
          <p:cNvSpPr txBox="1"/>
          <p:nvPr/>
        </p:nvSpPr>
        <p:spPr>
          <a:xfrm>
            <a:off x="2253574" y="6345069"/>
            <a:ext cx="822907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Muni models=3,914 jurisdictions covering 45% US population;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Muni+Uninc</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models=4,393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muni+county</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areas covering 72% of US pop. All *p&lt;.05 **p&lt;.01  ***p&lt;.001. Source: Chriqui et al., Front Public Health, 2016.</a:t>
            </a:r>
          </a:p>
        </p:txBody>
      </p:sp>
    </p:spTree>
    <p:extLst>
      <p:ext uri="{BB962C8B-B14F-4D97-AF65-F5344CB8AC3E}">
        <p14:creationId xmlns:p14="http://schemas.microsoft.com/office/powerpoint/2010/main" val="413460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2EB8-A112-43D5-8757-65FFBB4692A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A31874B-FED7-40EA-9688-3F7B7055D2AD}"/>
              </a:ext>
            </a:extLst>
          </p:cNvPr>
          <p:cNvSpPr>
            <a:spLocks noGrp="1"/>
          </p:cNvSpPr>
          <p:nvPr>
            <p:ph idx="1"/>
          </p:nvPr>
        </p:nvSpPr>
        <p:spPr/>
        <p:txBody>
          <a:bodyPr>
            <a:noAutofit/>
          </a:bodyPr>
          <a:lstStyle/>
          <a:p>
            <a:pPr marL="0" indent="0">
              <a:buNone/>
            </a:pPr>
            <a:r>
              <a:rPr lang="en-US" sz="1600" b="1" dirty="0">
                <a:latin typeface="Cabin"/>
              </a:rPr>
              <a:t>Coding/Analysis Team and Co-Authors</a:t>
            </a:r>
          </a:p>
          <a:p>
            <a:pPr marL="342900" indent="-342900">
              <a:buFont typeface="Arial" panose="020B0604020202020204" pitchFamily="34" charset="0"/>
              <a:buChar char="•"/>
            </a:pPr>
            <a:r>
              <a:rPr lang="en-US" sz="1600" dirty="0">
                <a:latin typeface="Cabin"/>
              </a:rPr>
              <a:t>Lindsey Realmuto, MPH, PhD cand.</a:t>
            </a:r>
          </a:p>
          <a:p>
            <a:pPr marL="342900" indent="-342900">
              <a:buFont typeface="Arial" panose="020B0604020202020204" pitchFamily="34" charset="0"/>
              <a:buChar char="•"/>
            </a:pPr>
            <a:r>
              <a:rPr lang="en-US" sz="1600" dirty="0">
                <a:latin typeface="Cabin"/>
              </a:rPr>
              <a:t>Meg Fredericks, MUPP</a:t>
            </a:r>
          </a:p>
          <a:p>
            <a:pPr marL="342900" indent="-342900">
              <a:buFont typeface="Arial" panose="020B0604020202020204" pitchFamily="34" charset="0"/>
              <a:buChar char="•"/>
            </a:pPr>
            <a:r>
              <a:rPr lang="en-US" sz="1600" dirty="0">
                <a:latin typeface="Cabin"/>
              </a:rPr>
              <a:t>Henry Siegel, MPH/MUPP cand.</a:t>
            </a:r>
          </a:p>
          <a:p>
            <a:pPr marL="342900" indent="-342900">
              <a:buFont typeface="Arial" panose="020B0604020202020204" pitchFamily="34" charset="0"/>
              <a:buChar char="•"/>
            </a:pPr>
            <a:r>
              <a:rPr lang="en-US" sz="1600" dirty="0">
                <a:latin typeface="Cabin"/>
              </a:rPr>
              <a:t>Julien Leider, MA </a:t>
            </a:r>
          </a:p>
          <a:p>
            <a:pPr marL="342900" indent="-342900">
              <a:buFont typeface="Arial" panose="020B0604020202020204" pitchFamily="34" charset="0"/>
              <a:buChar char="•"/>
            </a:pPr>
            <a:endParaRPr lang="en-US" sz="1600" dirty="0">
              <a:latin typeface="Cabin"/>
            </a:endParaRPr>
          </a:p>
          <a:p>
            <a:pPr marL="0" indent="0">
              <a:lnSpc>
                <a:spcPct val="120000"/>
              </a:lnSpc>
              <a:buNone/>
            </a:pPr>
            <a:r>
              <a:rPr lang="en-US" sz="1600" b="1" dirty="0">
                <a:latin typeface="Cabin"/>
              </a:rPr>
              <a:t>Funding Acknowledgements</a:t>
            </a:r>
          </a:p>
          <a:p>
            <a:pPr>
              <a:lnSpc>
                <a:spcPct val="120000"/>
              </a:lnSpc>
              <a:spcBef>
                <a:spcPts val="0"/>
              </a:spcBef>
            </a:pPr>
            <a:r>
              <a:rPr lang="en-US" sz="1600" b="1" dirty="0">
                <a:latin typeface="Cabin"/>
                <a:ea typeface="Calibri" panose="020F0502020204030204" pitchFamily="34" charset="0"/>
              </a:rPr>
              <a:t>National Cancer Institute</a:t>
            </a:r>
            <a:r>
              <a:rPr lang="en-US" sz="1600" dirty="0">
                <a:latin typeface="Cabin"/>
                <a:ea typeface="Calibri" panose="020F0502020204030204" pitchFamily="34" charset="0"/>
              </a:rPr>
              <a:t>, National Institutes of Health (grant number R01CA158035, PI Chriqui) – baseline data</a:t>
            </a:r>
          </a:p>
          <a:p>
            <a:pPr>
              <a:lnSpc>
                <a:spcPct val="120000"/>
              </a:lnSpc>
              <a:spcBef>
                <a:spcPts val="0"/>
              </a:spcBef>
            </a:pPr>
            <a:r>
              <a:rPr lang="en-US" sz="1600" b="1" dirty="0">
                <a:latin typeface="Cabin"/>
                <a:ea typeface="Calibri" panose="020F0502020204030204" pitchFamily="34" charset="0"/>
              </a:rPr>
              <a:t>Centers for Disease Control and Prevention</a:t>
            </a:r>
            <a:r>
              <a:rPr lang="en-US" sz="1600" dirty="0">
                <a:latin typeface="Cabin"/>
                <a:ea typeface="Calibri" panose="020F0502020204030204" pitchFamily="34" charset="0"/>
              </a:rPr>
              <a:t>, </a:t>
            </a:r>
            <a:r>
              <a:rPr lang="en-US" sz="1600" b="1" dirty="0">
                <a:effectLst/>
                <a:latin typeface="Cabin"/>
                <a:ea typeface="Calibri" panose="020F0502020204030204" pitchFamily="34" charset="0"/>
              </a:rPr>
              <a:t>Physical Activity Policy Research and Evaluation Network (PAPREN) </a:t>
            </a:r>
            <a:r>
              <a:rPr lang="en-US" sz="1600" dirty="0">
                <a:effectLst/>
                <a:latin typeface="Cabin"/>
                <a:ea typeface="Calibri" panose="020F0502020204030204" pitchFamily="34" charset="0"/>
              </a:rPr>
              <a:t>applied research project (Cooperative Agreement Number U48DP006381, Drs. Stephenie Lemon and Jamie Chriqui, co-PIs) – updated data</a:t>
            </a:r>
            <a:endParaRPr lang="en-US" sz="1600" dirty="0">
              <a:latin typeface="Cabin"/>
            </a:endParaRPr>
          </a:p>
          <a:p>
            <a:pPr>
              <a:lnSpc>
                <a:spcPct val="120000"/>
              </a:lnSpc>
              <a:spcBef>
                <a:spcPts val="0"/>
              </a:spcBef>
            </a:pPr>
            <a:r>
              <a:rPr lang="en-US" sz="1600" dirty="0">
                <a:latin typeface="Cabin"/>
                <a:ea typeface="Calibri" panose="020F0502020204030204" pitchFamily="34" charset="0"/>
              </a:rPr>
              <a:t>The UIC Center for Clinical and Translational Science located within the Institute for Health Research and Policy at UIC (grant number UL1TR002003) provided the </a:t>
            </a:r>
            <a:r>
              <a:rPr lang="en-US" sz="1600" dirty="0" err="1">
                <a:latin typeface="Cabin"/>
                <a:ea typeface="Calibri" panose="020F0502020204030204" pitchFamily="34" charset="0"/>
              </a:rPr>
              <a:t>REDCap</a:t>
            </a:r>
            <a:r>
              <a:rPr lang="en-US" sz="1600" dirty="0">
                <a:latin typeface="Cabin"/>
                <a:ea typeface="Calibri" panose="020F0502020204030204" pitchFamily="34" charset="0"/>
              </a:rPr>
              <a:t> system which was used for policy collection and coding.</a:t>
            </a:r>
          </a:p>
          <a:p>
            <a:pPr>
              <a:lnSpc>
                <a:spcPct val="120000"/>
              </a:lnSpc>
              <a:spcBef>
                <a:spcPts val="0"/>
              </a:spcBef>
            </a:pPr>
            <a:endParaRPr lang="en-US" sz="1600" dirty="0">
              <a:latin typeface="Cabin"/>
            </a:endParaRPr>
          </a:p>
          <a:p>
            <a:pPr marL="0" indent="0">
              <a:lnSpc>
                <a:spcPct val="120000"/>
              </a:lnSpc>
              <a:spcBef>
                <a:spcPts val="0"/>
              </a:spcBef>
              <a:buNone/>
            </a:pPr>
            <a:r>
              <a:rPr lang="en-US" sz="1600" i="1" dirty="0">
                <a:effectLst/>
                <a:latin typeface="Cabin"/>
                <a:ea typeface="Calibri" panose="020F0502020204030204" pitchFamily="34" charset="0"/>
              </a:rPr>
              <a:t>The findings and conclusions in this presentation are those of the author(s) and do not necessarily represent the official position of the NCI, the CDC, or UIC.</a:t>
            </a:r>
            <a:endParaRPr lang="en-US" sz="1600" i="1" dirty="0">
              <a:latin typeface="Cabin"/>
            </a:endParaRPr>
          </a:p>
        </p:txBody>
      </p:sp>
    </p:spTree>
    <p:extLst>
      <p:ext uri="{BB962C8B-B14F-4D97-AF65-F5344CB8AC3E}">
        <p14:creationId xmlns:p14="http://schemas.microsoft.com/office/powerpoint/2010/main" val="71687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Certain Zoning Provisions are Particularly Associated with Increased Rates of Adult Walking OR Biking to Work</a:t>
            </a: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468084548"/>
              </p:ext>
            </p:extLst>
          </p:nvPr>
        </p:nvGraphicFramePr>
        <p:xfrm>
          <a:off x="300038" y="1447800"/>
          <a:ext cx="11587158" cy="4665834"/>
        </p:xfrm>
        <a:graphic>
          <a:graphicData uri="http://schemas.openxmlformats.org/drawingml/2006/table">
            <a:tbl>
              <a:tblPr firstRow="1" bandRow="1">
                <a:tableStyleId>{5C22544A-7EE6-4342-B048-85BDC9FD1C3A}</a:tableStyleId>
              </a:tblPr>
              <a:tblGrid>
                <a:gridCol w="2522730">
                  <a:extLst>
                    <a:ext uri="{9D8B030D-6E8A-4147-A177-3AD203B41FA5}">
                      <a16:colId xmlns:a16="http://schemas.microsoft.com/office/drawing/2014/main" val="20000"/>
                    </a:ext>
                  </a:extLst>
                </a:gridCol>
                <a:gridCol w="2266107">
                  <a:extLst>
                    <a:ext uri="{9D8B030D-6E8A-4147-A177-3AD203B41FA5}">
                      <a16:colId xmlns:a16="http://schemas.microsoft.com/office/drawing/2014/main" val="20001"/>
                    </a:ext>
                  </a:extLst>
                </a:gridCol>
                <a:gridCol w="2266107">
                  <a:extLst>
                    <a:ext uri="{9D8B030D-6E8A-4147-A177-3AD203B41FA5}">
                      <a16:colId xmlns:a16="http://schemas.microsoft.com/office/drawing/2014/main" val="20002"/>
                    </a:ext>
                  </a:extLst>
                </a:gridCol>
                <a:gridCol w="2266107">
                  <a:extLst>
                    <a:ext uri="{9D8B030D-6E8A-4147-A177-3AD203B41FA5}">
                      <a16:colId xmlns:a16="http://schemas.microsoft.com/office/drawing/2014/main" val="20003"/>
                    </a:ext>
                  </a:extLst>
                </a:gridCol>
                <a:gridCol w="2266107">
                  <a:extLst>
                    <a:ext uri="{9D8B030D-6E8A-4147-A177-3AD203B41FA5}">
                      <a16:colId xmlns:a16="http://schemas.microsoft.com/office/drawing/2014/main" val="20004"/>
                    </a:ext>
                  </a:extLst>
                </a:gridCol>
              </a:tblGrid>
              <a:tr h="510657">
                <a:tc rowSpan="2">
                  <a:txBody>
                    <a:bodyPr/>
                    <a:lstStyle/>
                    <a:p>
                      <a:r>
                        <a:rPr lang="en-US" sz="1400" dirty="0"/>
                        <a:t>Zoning</a:t>
                      </a:r>
                      <a:r>
                        <a:rPr lang="en-US" sz="1400" baseline="0" dirty="0"/>
                        <a:t> Predictor</a:t>
                      </a:r>
                      <a:endParaRPr lang="en-US" sz="1400" dirty="0"/>
                    </a:p>
                  </a:txBody>
                  <a:tcPr marL="41593" marR="41593" anchor="b"/>
                </a:tc>
                <a:tc gridSpan="2">
                  <a:txBody>
                    <a:bodyPr/>
                    <a:lstStyle/>
                    <a:p>
                      <a:pPr algn="ctr"/>
                      <a:r>
                        <a:rPr lang="en-US" sz="1400"/>
                        <a:t>Municipal-level </a:t>
                      </a:r>
                      <a:r>
                        <a:rPr lang="en-US" sz="1400" dirty="0"/>
                        <a:t>ONLY</a:t>
                      </a:r>
                    </a:p>
                  </a:txBody>
                  <a:tcPr marL="83185" marR="83185" anchor="b"/>
                </a:tc>
                <a:tc hMerge="1">
                  <a:txBody>
                    <a:bodyPr/>
                    <a:lstStyle/>
                    <a:p>
                      <a:pPr algn="ctr"/>
                      <a:endParaRPr lang="en-US" dirty="0"/>
                    </a:p>
                  </a:txBody>
                  <a:tcPr/>
                </a:tc>
                <a:tc gridSpan="2">
                  <a:txBody>
                    <a:bodyPr/>
                    <a:lstStyle/>
                    <a:p>
                      <a:pPr algn="ctr"/>
                      <a:r>
                        <a:rPr lang="en-US" sz="1400" dirty="0"/>
                        <a:t>Municipal &amp;</a:t>
                      </a:r>
                      <a:r>
                        <a:rPr lang="en-US" sz="1400" baseline="0" dirty="0"/>
                        <a:t> Unincorporated Areas</a:t>
                      </a:r>
                      <a:endParaRPr lang="en-US" sz="1400" dirty="0"/>
                    </a:p>
                  </a:txBody>
                  <a:tcPr marL="83185" marR="83185" anchor="b"/>
                </a:tc>
                <a:tc hMerge="1">
                  <a:txBody>
                    <a:bodyPr/>
                    <a:lstStyle/>
                    <a:p>
                      <a:pPr algn="ctr"/>
                      <a:endParaRPr lang="en-US" dirty="0"/>
                    </a:p>
                  </a:txBody>
                  <a:tcPr/>
                </a:tc>
                <a:extLst>
                  <a:ext uri="{0D108BD9-81ED-4DB2-BD59-A6C34878D82A}">
                    <a16:rowId xmlns:a16="http://schemas.microsoft.com/office/drawing/2014/main" val="10000"/>
                  </a:ext>
                </a:extLst>
              </a:tr>
              <a:tr h="348207">
                <a:tc vMerge="1">
                  <a:txBody>
                    <a:bodyPr/>
                    <a:lstStyle/>
                    <a:p>
                      <a:endParaRPr lang="en-US" dirty="0"/>
                    </a:p>
                  </a:txBody>
                  <a:tcPr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extLst>
                  <a:ext uri="{0D108BD9-81ED-4DB2-BD59-A6C34878D82A}">
                    <a16:rowId xmlns:a16="http://schemas.microsoft.com/office/drawing/2014/main" val="10001"/>
                  </a:ext>
                </a:extLst>
              </a:tr>
              <a:tr h="510657">
                <a:tc>
                  <a:txBody>
                    <a:bodyPr/>
                    <a:lstStyle/>
                    <a:p>
                      <a:r>
                        <a:rPr lang="en-US" sz="1400" dirty="0"/>
                        <a:t>Code Reform Zoning</a:t>
                      </a:r>
                    </a:p>
                  </a:txBody>
                  <a:tcPr marL="41593" marR="41593">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0.36*</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0.07,0.66</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0.40**</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0.12,0.67</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2"/>
                  </a:ext>
                </a:extLst>
              </a:tr>
              <a:tr h="348207">
                <a:tc>
                  <a:txBody>
                    <a:bodyPr/>
                    <a:lstStyle/>
                    <a:p>
                      <a:r>
                        <a:rPr lang="en-US" sz="1400" dirty="0"/>
                        <a:t>Sidewalks</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-0.01,0.51</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0.24*</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0.02,0.46</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3"/>
                  </a:ext>
                </a:extLst>
              </a:tr>
              <a:tr h="348207">
                <a:tc>
                  <a:txBody>
                    <a:bodyPr/>
                    <a:lstStyle/>
                    <a:p>
                      <a:r>
                        <a:rPr lang="en-US" sz="1400" dirty="0"/>
                        <a:t>Crosswalks</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0.19</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-0.09,0.47</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0.18</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-0.08,0.44</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4"/>
                  </a:ext>
                </a:extLst>
              </a:tr>
              <a:tr h="510657">
                <a:tc>
                  <a:txBody>
                    <a:bodyPr/>
                    <a:lstStyle/>
                    <a:p>
                      <a:r>
                        <a:rPr lang="en-US" sz="1400"/>
                        <a:t>Bike-Ped </a:t>
                      </a:r>
                      <a:r>
                        <a:rPr lang="en-US" sz="1400" dirty="0"/>
                        <a:t>Connectivity</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-0.10,0.40</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0.16</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-0.07,0.39</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5"/>
                  </a:ext>
                </a:extLst>
              </a:tr>
              <a:tr h="348207">
                <a:tc>
                  <a:txBody>
                    <a:bodyPr/>
                    <a:lstStyle/>
                    <a:p>
                      <a:r>
                        <a:rPr lang="en-US" sz="1400" dirty="0"/>
                        <a:t>Street Connectivity</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0.18</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-0.04,0.41</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0.19</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-0.02,0.39</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6"/>
                  </a:ext>
                </a:extLst>
              </a:tr>
              <a:tr h="348207">
                <a:tc>
                  <a:txBody>
                    <a:bodyPr/>
                    <a:lstStyle/>
                    <a:p>
                      <a:r>
                        <a:rPr lang="en-US" sz="1400" dirty="0"/>
                        <a:t>Bike Lanes</a:t>
                      </a:r>
                    </a:p>
                  </a:txBody>
                  <a:tcPr marL="41593" marR="41593">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0.40*</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0.05,0.75</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0.37*</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0.05,0.70</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7"/>
                  </a:ext>
                </a:extLst>
              </a:tr>
              <a:tr h="348207">
                <a:tc>
                  <a:txBody>
                    <a:bodyPr/>
                    <a:lstStyle/>
                    <a:p>
                      <a:r>
                        <a:rPr lang="en-US" sz="1400" dirty="0"/>
                        <a:t>Bike</a:t>
                      </a:r>
                      <a:r>
                        <a:rPr lang="en-US" sz="1400" baseline="0" dirty="0"/>
                        <a:t> Parking (street furniture)</a:t>
                      </a:r>
                      <a:endParaRPr lang="en-US" sz="1400" dirty="0"/>
                    </a:p>
                  </a:txBody>
                  <a:tcPr marL="41593" marR="41593">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0.68***</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0.39,0.97</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0.65***</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0.39,0.91</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8"/>
                  </a:ext>
                </a:extLst>
              </a:tr>
              <a:tr h="348207">
                <a:tc>
                  <a:txBody>
                    <a:bodyPr/>
                    <a:lstStyle/>
                    <a:p>
                      <a:r>
                        <a:rPr lang="en-US" sz="1400" dirty="0"/>
                        <a:t>Trails</a:t>
                      </a:r>
                    </a:p>
                  </a:txBody>
                  <a:tcPr marL="41593" marR="41593">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0.32**</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0.09,0.56</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0.33**</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0.12,0.53</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9"/>
                  </a:ext>
                </a:extLst>
              </a:tr>
              <a:tr h="348207">
                <a:tc>
                  <a:txBody>
                    <a:bodyPr/>
                    <a:lstStyle/>
                    <a:p>
                      <a:r>
                        <a:rPr lang="en-US" sz="1400" dirty="0"/>
                        <a:t>Pedestrian Plazas</a:t>
                      </a:r>
                    </a:p>
                  </a:txBody>
                  <a:tcPr marL="41593" marR="41593">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0.34**</a:t>
                      </a:r>
                      <a:endParaRPr lang="en-US" sz="1800" kern="120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0.09,0.59</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0.34**</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0.13,0.55</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10"/>
                  </a:ext>
                </a:extLst>
              </a:tr>
              <a:tr h="348207">
                <a:tc>
                  <a:txBody>
                    <a:bodyPr/>
                    <a:lstStyle/>
                    <a:p>
                      <a:r>
                        <a:rPr lang="en-US" sz="1400" dirty="0"/>
                        <a:t>Mixed Use</a:t>
                      </a:r>
                    </a:p>
                  </a:txBody>
                  <a:tcPr marL="41593" marR="41593">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0.42***</a:t>
                      </a:r>
                      <a:endParaRPr lang="en-US" sz="1800" kern="120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0.19,0.64</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0.39***</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0.19,0.59</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5A17795C-B6E0-4EF2-BA8F-399F73F42E5D}"/>
              </a:ext>
            </a:extLst>
          </p:cNvPr>
          <p:cNvSpPr txBox="1"/>
          <p:nvPr/>
        </p:nvSpPr>
        <p:spPr>
          <a:xfrm>
            <a:off x="2352675" y="6351491"/>
            <a:ext cx="822907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Muni models=3,914 jurisdictions covering 45% US population;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Muni+Uninc</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models=4,393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muni+county</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areas covering 72% of US pop. All *p&lt;.05 **p&lt;.01  ***p&lt;.001. Source: Chriqui et al., Front Public Health, 2016.</a:t>
            </a:r>
          </a:p>
        </p:txBody>
      </p:sp>
    </p:spTree>
    <p:extLst>
      <p:ext uri="{BB962C8B-B14F-4D97-AF65-F5344CB8AC3E}">
        <p14:creationId xmlns:p14="http://schemas.microsoft.com/office/powerpoint/2010/main" val="323420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Code reform zoning is associated with more people engaging in any active travel to work</a:t>
            </a: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3339327584"/>
              </p:ext>
            </p:extLst>
          </p:nvPr>
        </p:nvGraphicFramePr>
        <p:xfrm>
          <a:off x="300038" y="1447800"/>
          <a:ext cx="11587158" cy="4823901"/>
        </p:xfrm>
        <a:graphic>
          <a:graphicData uri="http://schemas.openxmlformats.org/drawingml/2006/table">
            <a:tbl>
              <a:tblPr firstRow="1" bandRow="1">
                <a:tableStyleId>{5C22544A-7EE6-4342-B048-85BDC9FD1C3A}</a:tableStyleId>
              </a:tblPr>
              <a:tblGrid>
                <a:gridCol w="2522730">
                  <a:extLst>
                    <a:ext uri="{9D8B030D-6E8A-4147-A177-3AD203B41FA5}">
                      <a16:colId xmlns:a16="http://schemas.microsoft.com/office/drawing/2014/main" val="20000"/>
                    </a:ext>
                  </a:extLst>
                </a:gridCol>
                <a:gridCol w="2266107">
                  <a:extLst>
                    <a:ext uri="{9D8B030D-6E8A-4147-A177-3AD203B41FA5}">
                      <a16:colId xmlns:a16="http://schemas.microsoft.com/office/drawing/2014/main" val="20001"/>
                    </a:ext>
                  </a:extLst>
                </a:gridCol>
                <a:gridCol w="2266107">
                  <a:extLst>
                    <a:ext uri="{9D8B030D-6E8A-4147-A177-3AD203B41FA5}">
                      <a16:colId xmlns:a16="http://schemas.microsoft.com/office/drawing/2014/main" val="20002"/>
                    </a:ext>
                  </a:extLst>
                </a:gridCol>
                <a:gridCol w="2266107">
                  <a:extLst>
                    <a:ext uri="{9D8B030D-6E8A-4147-A177-3AD203B41FA5}">
                      <a16:colId xmlns:a16="http://schemas.microsoft.com/office/drawing/2014/main" val="20003"/>
                    </a:ext>
                  </a:extLst>
                </a:gridCol>
                <a:gridCol w="2266107">
                  <a:extLst>
                    <a:ext uri="{9D8B030D-6E8A-4147-A177-3AD203B41FA5}">
                      <a16:colId xmlns:a16="http://schemas.microsoft.com/office/drawing/2014/main" val="20004"/>
                    </a:ext>
                  </a:extLst>
                </a:gridCol>
              </a:tblGrid>
              <a:tr h="512541">
                <a:tc rowSpan="2">
                  <a:txBody>
                    <a:bodyPr/>
                    <a:lstStyle/>
                    <a:p>
                      <a:r>
                        <a:rPr lang="en-US" sz="1400" dirty="0"/>
                        <a:t>Zoning</a:t>
                      </a:r>
                      <a:r>
                        <a:rPr lang="en-US" sz="1400" baseline="0" dirty="0"/>
                        <a:t> Predictor</a:t>
                      </a:r>
                      <a:endParaRPr lang="en-US" sz="1400" dirty="0"/>
                    </a:p>
                  </a:txBody>
                  <a:tcPr marL="41593" marR="41593" anchor="b"/>
                </a:tc>
                <a:tc gridSpan="2">
                  <a:txBody>
                    <a:bodyPr/>
                    <a:lstStyle/>
                    <a:p>
                      <a:pPr algn="ctr"/>
                      <a:r>
                        <a:rPr lang="en-US" sz="1400" dirty="0"/>
                        <a:t>Municipal-level ONLY</a:t>
                      </a:r>
                    </a:p>
                  </a:txBody>
                  <a:tcPr marL="83185" marR="83185" anchor="b"/>
                </a:tc>
                <a:tc hMerge="1">
                  <a:txBody>
                    <a:bodyPr/>
                    <a:lstStyle/>
                    <a:p>
                      <a:pPr algn="ctr"/>
                      <a:endParaRPr lang="en-US" dirty="0"/>
                    </a:p>
                  </a:txBody>
                  <a:tcPr/>
                </a:tc>
                <a:tc gridSpan="2">
                  <a:txBody>
                    <a:bodyPr/>
                    <a:lstStyle/>
                    <a:p>
                      <a:pPr algn="ctr"/>
                      <a:r>
                        <a:rPr lang="en-US" sz="1400" dirty="0"/>
                        <a:t>Municipal &amp;</a:t>
                      </a:r>
                      <a:r>
                        <a:rPr lang="en-US" sz="1400" baseline="0" dirty="0"/>
                        <a:t> Unincorporated Areas</a:t>
                      </a:r>
                      <a:endParaRPr lang="en-US" sz="1400" dirty="0"/>
                    </a:p>
                  </a:txBody>
                  <a:tcPr marL="83185" marR="83185" anchor="b"/>
                </a:tc>
                <a:tc hMerge="1">
                  <a:txBody>
                    <a:bodyPr/>
                    <a:lstStyle/>
                    <a:p>
                      <a:pPr algn="ctr"/>
                      <a:endParaRPr lang="en-US" dirty="0"/>
                    </a:p>
                  </a:txBody>
                  <a:tcPr/>
                </a:tc>
                <a:extLst>
                  <a:ext uri="{0D108BD9-81ED-4DB2-BD59-A6C34878D82A}">
                    <a16:rowId xmlns:a16="http://schemas.microsoft.com/office/drawing/2014/main" val="10000"/>
                  </a:ext>
                </a:extLst>
              </a:tr>
              <a:tr h="365142">
                <a:tc vMerge="1">
                  <a:txBody>
                    <a:bodyPr/>
                    <a:lstStyle/>
                    <a:p>
                      <a:endParaRPr lang="en-US" dirty="0"/>
                    </a:p>
                  </a:txBody>
                  <a:tcPr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extLst>
                  <a:ext uri="{0D108BD9-81ED-4DB2-BD59-A6C34878D82A}">
                    <a16:rowId xmlns:a16="http://schemas.microsoft.com/office/drawing/2014/main" val="10001"/>
                  </a:ext>
                </a:extLst>
              </a:tr>
              <a:tr h="512541">
                <a:tc>
                  <a:txBody>
                    <a:bodyPr/>
                    <a:lstStyle/>
                    <a:p>
                      <a:r>
                        <a:rPr lang="en-US" sz="1400" dirty="0"/>
                        <a:t>Code Reform Zoning</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0.93**</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marL="0" marR="0" algn="ctr">
                        <a:lnSpc>
                          <a:spcPct val="107000"/>
                        </a:lnSpc>
                        <a:spcBef>
                          <a:spcPts val="0"/>
                        </a:spcBef>
                        <a:spcAft>
                          <a:spcPts val="0"/>
                        </a:spcAft>
                      </a:pPr>
                      <a:r>
                        <a:rPr lang="en-US" sz="1800" kern="1200" dirty="0">
                          <a:solidFill>
                            <a:schemeClr val="dk1"/>
                          </a:solidFill>
                          <a:effectLst/>
                        </a:rPr>
                        <a:t>0.24,1.62</a:t>
                      </a:r>
                      <a:endParaRPr lang="en-US" sz="1800" kern="1200" dirty="0">
                        <a:solidFill>
                          <a:schemeClr val="dk1"/>
                        </a:solidFill>
                        <a:effectLst/>
                        <a:latin typeface="+mn-lt"/>
                        <a:ea typeface="+mn-ea"/>
                        <a:cs typeface="+mn-cs"/>
                      </a:endParaRPr>
                    </a:p>
                  </a:txBody>
                  <a:tcPr marL="62389" marR="62389" marT="0" marB="0" anchor="ctr">
                    <a:solidFill>
                      <a:schemeClr val="accent2"/>
                    </a:solidFill>
                  </a:tcPr>
                </a:tc>
                <a:tc>
                  <a:txBody>
                    <a:bodyPr/>
                    <a:lstStyle/>
                    <a:p>
                      <a:pPr algn="ctr" fontAlgn="b"/>
                      <a:r>
                        <a:rPr lang="en-US" sz="1800" kern="1200" dirty="0">
                          <a:solidFill>
                            <a:schemeClr val="dk1"/>
                          </a:solidFill>
                          <a:effectLst/>
                        </a:rPr>
                        <a:t>1.02**</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tc>
                  <a:txBody>
                    <a:bodyPr/>
                    <a:lstStyle/>
                    <a:p>
                      <a:pPr algn="ctr" fontAlgn="b"/>
                      <a:r>
                        <a:rPr lang="en-US" sz="1800" kern="1200" dirty="0">
                          <a:solidFill>
                            <a:schemeClr val="dk1"/>
                          </a:solidFill>
                          <a:effectLst/>
                        </a:rPr>
                        <a:t>0.38,1.65</a:t>
                      </a:r>
                      <a:endParaRPr lang="en-US" sz="1800" kern="1200" dirty="0">
                        <a:solidFill>
                          <a:schemeClr val="dk1"/>
                        </a:solidFill>
                        <a:effectLst/>
                        <a:latin typeface="+mn-lt"/>
                        <a:ea typeface="+mn-ea"/>
                        <a:cs typeface="+mn-cs"/>
                      </a:endParaRPr>
                    </a:p>
                  </a:txBody>
                  <a:tcPr marL="8665" marR="8665" marT="9525" marB="0" anchor="ctr">
                    <a:solidFill>
                      <a:schemeClr val="accent2"/>
                    </a:solidFill>
                  </a:tcPr>
                </a:tc>
                <a:extLst>
                  <a:ext uri="{0D108BD9-81ED-4DB2-BD59-A6C34878D82A}">
                    <a16:rowId xmlns:a16="http://schemas.microsoft.com/office/drawing/2014/main" val="10002"/>
                  </a:ext>
                </a:extLst>
              </a:tr>
              <a:tr h="365142">
                <a:tc>
                  <a:txBody>
                    <a:bodyPr/>
                    <a:lstStyle/>
                    <a:p>
                      <a:r>
                        <a:rPr lang="en-US" sz="1400" dirty="0"/>
                        <a:t>Sidewalks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0.29</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-0.19,0.77</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0.38</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-0.07,0.82</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3"/>
                  </a:ext>
                </a:extLst>
              </a:tr>
              <a:tr h="365142">
                <a:tc>
                  <a:txBody>
                    <a:bodyPr/>
                    <a:lstStyle/>
                    <a:p>
                      <a:r>
                        <a:rPr lang="en-US" sz="1400" dirty="0"/>
                        <a:t>Crosswalks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0.30</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-0.28,0.87</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0.37</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-0.16,0.91</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4"/>
                  </a:ext>
                </a:extLst>
              </a:tr>
              <a:tr h="512541">
                <a:tc>
                  <a:txBody>
                    <a:bodyPr/>
                    <a:lstStyle/>
                    <a:p>
                      <a:r>
                        <a:rPr lang="en-US" sz="1400"/>
                        <a:t>Bike-Ped </a:t>
                      </a:r>
                      <a:r>
                        <a:rPr lang="en-US" sz="1400" dirty="0"/>
                        <a:t>Connectivity</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0.27</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-0.24,0.78</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0.32</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-0.13,0.78</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5"/>
                  </a:ext>
                </a:extLst>
              </a:tr>
              <a:tr h="365142">
                <a:tc>
                  <a:txBody>
                    <a:bodyPr/>
                    <a:lstStyle/>
                    <a:p>
                      <a:r>
                        <a:rPr lang="en-US" sz="1400" dirty="0"/>
                        <a:t>Street Connectivity</a:t>
                      </a:r>
                    </a:p>
                  </a:txBody>
                  <a:tcPr marL="41593" marR="41593"/>
                </a:tc>
                <a:tc>
                  <a:txBody>
                    <a:bodyPr/>
                    <a:lstStyle/>
                    <a:p>
                      <a:pPr marL="0" marR="0" algn="ctr">
                        <a:lnSpc>
                          <a:spcPct val="107000"/>
                        </a:lnSpc>
                        <a:spcBef>
                          <a:spcPts val="0"/>
                        </a:spcBef>
                        <a:spcAft>
                          <a:spcPts val="0"/>
                        </a:spcAft>
                      </a:pPr>
                      <a:r>
                        <a:rPr lang="en-US" sz="1800" kern="1200">
                          <a:solidFill>
                            <a:schemeClr val="dk1"/>
                          </a:solidFill>
                          <a:effectLst/>
                        </a:rPr>
                        <a:t>0.23</a:t>
                      </a:r>
                      <a:endParaRPr lang="en-US" sz="1800" kern="120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-0.21,0.66</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-0.16,0.65</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6"/>
                  </a:ext>
                </a:extLst>
              </a:tr>
              <a:tr h="365142">
                <a:tc>
                  <a:txBody>
                    <a:bodyPr/>
                    <a:lstStyle/>
                    <a:p>
                      <a:r>
                        <a:rPr lang="en-US" sz="1400" dirty="0"/>
                        <a:t>Bike Lanes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1.05*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dirty="0">
                          <a:solidFill>
                            <a:schemeClr val="dk1"/>
                          </a:solidFill>
                          <a:effectLst/>
                        </a:rPr>
                        <a:t>0.14,1.96</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1.00*</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0.16,1.83</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7"/>
                  </a:ext>
                </a:extLst>
              </a:tr>
              <a:tr h="365142">
                <a:tc>
                  <a:txBody>
                    <a:bodyPr/>
                    <a:lstStyle/>
                    <a:p>
                      <a:r>
                        <a:rPr lang="en-US" sz="1400" dirty="0"/>
                        <a:t>Bike</a:t>
                      </a:r>
                      <a:r>
                        <a:rPr lang="en-US" sz="1400" baseline="0" dirty="0"/>
                        <a:t> Parking (Street furniture)</a:t>
                      </a:r>
                      <a:endParaRPr lang="en-US" sz="1400" dirty="0"/>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1.02***</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dirty="0">
                          <a:solidFill>
                            <a:schemeClr val="dk1"/>
                          </a:solidFill>
                          <a:effectLst/>
                        </a:rPr>
                        <a:t>0.49,1.55</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1.03***</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0.57,1.50</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8"/>
                  </a:ext>
                </a:extLst>
              </a:tr>
              <a:tr h="365142">
                <a:tc>
                  <a:txBody>
                    <a:bodyPr/>
                    <a:lstStyle/>
                    <a:p>
                      <a:r>
                        <a:rPr lang="en-US" sz="1400" dirty="0"/>
                        <a:t>Trails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0.16</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dirty="0">
                          <a:solidFill>
                            <a:schemeClr val="dk1"/>
                          </a:solidFill>
                          <a:effectLst/>
                        </a:rPr>
                        <a:t>-0.29,0.61</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a:solidFill>
                            <a:schemeClr val="dk1"/>
                          </a:solidFill>
                          <a:effectLst/>
                        </a:rPr>
                        <a:t>0.25</a:t>
                      </a:r>
                      <a:endParaRPr lang="en-US" sz="1800" kern="120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-0.13,0.63</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9"/>
                  </a:ext>
                </a:extLst>
              </a:tr>
              <a:tr h="365142">
                <a:tc>
                  <a:txBody>
                    <a:bodyPr/>
                    <a:lstStyle/>
                    <a:p>
                      <a:r>
                        <a:rPr lang="en-US" sz="1400" dirty="0"/>
                        <a:t>Pedestrian Plazas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0.61*</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dirty="0">
                          <a:solidFill>
                            <a:schemeClr val="dk1"/>
                          </a:solidFill>
                          <a:effectLst/>
                        </a:rPr>
                        <a:t>0.12,1.09</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0.65**</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0.19,1.10</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10"/>
                  </a:ext>
                </a:extLst>
              </a:tr>
              <a:tr h="365142">
                <a:tc>
                  <a:txBody>
                    <a:bodyPr/>
                    <a:lstStyle/>
                    <a:p>
                      <a:r>
                        <a:rPr lang="en-US" sz="1400" dirty="0"/>
                        <a:t>Mixed Use</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0.29</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-0.08,0.66</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0.32</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-0.01,0.66</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11"/>
                  </a:ext>
                </a:extLst>
              </a:tr>
            </a:tbl>
          </a:graphicData>
        </a:graphic>
      </p:graphicFrame>
      <p:sp>
        <p:nvSpPr>
          <p:cNvPr id="4" name="TextBox 3"/>
          <p:cNvSpPr txBox="1"/>
          <p:nvPr/>
        </p:nvSpPr>
        <p:spPr>
          <a:xfrm>
            <a:off x="2696939" y="3257931"/>
            <a:ext cx="7061200"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Having code reform zoning is associated with approximately 1% more people engaging in any active travel to work (via walking, biking, or taking public transit). </a:t>
            </a:r>
          </a:p>
        </p:txBody>
      </p:sp>
      <p:sp>
        <p:nvSpPr>
          <p:cNvPr id="6" name="TextBox 5">
            <a:extLst>
              <a:ext uri="{FF2B5EF4-FFF2-40B4-BE49-F238E27FC236}">
                <a16:creationId xmlns:a16="http://schemas.microsoft.com/office/drawing/2014/main" id="{CB9BAD74-1B79-462A-B4C6-462ED61AD60A}"/>
              </a:ext>
            </a:extLst>
          </p:cNvPr>
          <p:cNvSpPr txBox="1"/>
          <p:nvPr/>
        </p:nvSpPr>
        <p:spPr>
          <a:xfrm>
            <a:off x="2351534" y="6435909"/>
            <a:ext cx="822907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Muni models=3,914 jurisdictions covering 45% US population;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Muni+Uninc</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models=4,393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muni+county</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areas covering 72% of US pop. All *p&lt;.05 **p&lt;.01  ***p&lt;.001. Source: Chriqui et al., Front Public Health, 2016.</a:t>
            </a:r>
          </a:p>
        </p:txBody>
      </p:sp>
    </p:spTree>
    <p:extLst>
      <p:ext uri="{BB962C8B-B14F-4D97-AF65-F5344CB8AC3E}">
        <p14:creationId xmlns:p14="http://schemas.microsoft.com/office/powerpoint/2010/main" val="21236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A628-752D-A9C0-20A5-70A934006517}"/>
              </a:ext>
            </a:extLst>
          </p:cNvPr>
          <p:cNvSpPr>
            <a:spLocks noGrp="1"/>
          </p:cNvSpPr>
          <p:nvPr>
            <p:ph type="title"/>
          </p:nvPr>
        </p:nvSpPr>
        <p:spPr/>
        <p:txBody>
          <a:bodyPr/>
          <a:lstStyle/>
          <a:p>
            <a:r>
              <a:rPr lang="en-US" dirty="0"/>
              <a:t>Code reform zoning is associated with lower rates of no activity, and this association is partially mediated by walkability</a:t>
            </a:r>
          </a:p>
        </p:txBody>
      </p:sp>
      <p:sp>
        <p:nvSpPr>
          <p:cNvPr id="5" name="TextBox 4">
            <a:extLst>
              <a:ext uri="{FF2B5EF4-FFF2-40B4-BE49-F238E27FC236}">
                <a16:creationId xmlns:a16="http://schemas.microsoft.com/office/drawing/2014/main" id="{AA5CE10C-3A1C-7343-403C-781E70027BCF}"/>
              </a:ext>
            </a:extLst>
          </p:cNvPr>
          <p:cNvSpPr txBox="1"/>
          <p:nvPr/>
        </p:nvSpPr>
        <p:spPr>
          <a:xfrm>
            <a:off x="1596390" y="4572000"/>
            <a:ext cx="2686051" cy="697230"/>
          </a:xfrm>
          <a:prstGeom prst="rect">
            <a:avLst/>
          </a:prstGeom>
          <a:solidFill>
            <a:schemeClr val="bg1"/>
          </a:solidFill>
          <a:ln w="63500" cap="rnd">
            <a:solidFill>
              <a:srgbClr val="0564AC"/>
            </a:solidFill>
          </a:ln>
          <a:effectLst/>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Code Reform Zoning</a:t>
            </a:r>
          </a:p>
        </p:txBody>
      </p:sp>
      <p:sp>
        <p:nvSpPr>
          <p:cNvPr id="6" name="TextBox 5">
            <a:extLst>
              <a:ext uri="{FF2B5EF4-FFF2-40B4-BE49-F238E27FC236}">
                <a16:creationId xmlns:a16="http://schemas.microsoft.com/office/drawing/2014/main" id="{6E106CB2-8EE8-2920-8AFF-04AC1B08C74C}"/>
              </a:ext>
            </a:extLst>
          </p:cNvPr>
          <p:cNvSpPr txBox="1"/>
          <p:nvPr/>
        </p:nvSpPr>
        <p:spPr>
          <a:xfrm>
            <a:off x="4850128" y="1529715"/>
            <a:ext cx="2491740" cy="697230"/>
          </a:xfrm>
          <a:prstGeom prst="rect">
            <a:avLst/>
          </a:prstGeom>
          <a:noFill/>
          <a:ln w="63500" cap="rnd">
            <a:solidFill>
              <a:srgbClr val="F1B431"/>
            </a:solidFill>
          </a:ln>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Walkability</a:t>
            </a:r>
          </a:p>
        </p:txBody>
      </p:sp>
      <p:sp>
        <p:nvSpPr>
          <p:cNvPr id="7" name="TextBox 6">
            <a:extLst>
              <a:ext uri="{FF2B5EF4-FFF2-40B4-BE49-F238E27FC236}">
                <a16:creationId xmlns:a16="http://schemas.microsoft.com/office/drawing/2014/main" id="{7981A288-F68A-3E3D-9662-6F08C8DADF51}"/>
              </a:ext>
            </a:extLst>
          </p:cNvPr>
          <p:cNvSpPr txBox="1"/>
          <p:nvPr/>
        </p:nvSpPr>
        <p:spPr>
          <a:xfrm>
            <a:off x="7909560" y="4572000"/>
            <a:ext cx="3722370" cy="697230"/>
          </a:xfrm>
          <a:prstGeom prst="rect">
            <a:avLst/>
          </a:prstGeom>
          <a:noFill/>
          <a:ln w="63500" cap="rnd">
            <a:solidFill>
              <a:srgbClr val="6F31A1"/>
            </a:solidFill>
          </a:ln>
        </p:spPr>
        <p:txBody>
          <a:bodyPr wrap="square" lIns="0" tIns="0" rIns="0" bIns="0" rtlCol="0" anchor="ctr">
            <a:normAutofit lnSpcReduction="10000"/>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 Adults Engaging in No Leisure-Time Physical Activity</a:t>
            </a:r>
          </a:p>
        </p:txBody>
      </p:sp>
      <p:cxnSp>
        <p:nvCxnSpPr>
          <p:cNvPr id="9" name="Straight Arrow Connector 8">
            <a:extLst>
              <a:ext uri="{FF2B5EF4-FFF2-40B4-BE49-F238E27FC236}">
                <a16:creationId xmlns:a16="http://schemas.microsoft.com/office/drawing/2014/main" id="{03F550E6-3C42-0B7F-4FA5-85B5DB35C5D1}"/>
              </a:ext>
            </a:extLst>
          </p:cNvPr>
          <p:cNvCxnSpPr>
            <a:stCxn id="5" idx="0"/>
            <a:endCxn id="6" idx="2"/>
          </p:cNvCxnSpPr>
          <p:nvPr/>
        </p:nvCxnSpPr>
        <p:spPr>
          <a:xfrm flipV="1">
            <a:off x="2939416" y="2226945"/>
            <a:ext cx="3156582" cy="234505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99C3B1-9100-43E3-D6EB-CFB9EC3092D7}"/>
              </a:ext>
            </a:extLst>
          </p:cNvPr>
          <p:cNvCxnSpPr>
            <a:stCxn id="6" idx="2"/>
            <a:endCxn id="7" idx="0"/>
          </p:cNvCxnSpPr>
          <p:nvPr/>
        </p:nvCxnSpPr>
        <p:spPr>
          <a:xfrm>
            <a:off x="6095998" y="2226945"/>
            <a:ext cx="3674747" cy="234505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7E65FE-5C66-49C8-C8F2-061F6AFF223E}"/>
              </a:ext>
            </a:extLst>
          </p:cNvPr>
          <p:cNvCxnSpPr>
            <a:cxnSpLocks/>
          </p:cNvCxnSpPr>
          <p:nvPr/>
        </p:nvCxnSpPr>
        <p:spPr>
          <a:xfrm>
            <a:off x="4282441" y="5057775"/>
            <a:ext cx="3627119"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15E6B5-EB7B-BDA1-45A5-255C684EA5B9}"/>
              </a:ext>
            </a:extLst>
          </p:cNvPr>
          <p:cNvCxnSpPr>
            <a:cxnSpLocks/>
          </p:cNvCxnSpPr>
          <p:nvPr/>
        </p:nvCxnSpPr>
        <p:spPr>
          <a:xfrm>
            <a:off x="4282441" y="4783455"/>
            <a:ext cx="3627119"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FD0D3C-A895-6934-72C1-AF12B0D07BB0}"/>
              </a:ext>
            </a:extLst>
          </p:cNvPr>
          <p:cNvSpPr txBox="1"/>
          <p:nvPr/>
        </p:nvSpPr>
        <p:spPr>
          <a:xfrm>
            <a:off x="5638800" y="513969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 = -0.96***</a:t>
            </a:r>
          </a:p>
        </p:txBody>
      </p:sp>
      <p:sp>
        <p:nvSpPr>
          <p:cNvPr id="17" name="TextBox 16">
            <a:extLst>
              <a:ext uri="{FF2B5EF4-FFF2-40B4-BE49-F238E27FC236}">
                <a16:creationId xmlns:a16="http://schemas.microsoft.com/office/drawing/2014/main" id="{B9DF4C29-429C-7987-D70F-78D5A5307307}"/>
              </a:ext>
            </a:extLst>
          </p:cNvPr>
          <p:cNvSpPr txBox="1"/>
          <p:nvPr/>
        </p:nvSpPr>
        <p:spPr>
          <a:xfrm>
            <a:off x="8338180" y="317754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b = -0.28***</a:t>
            </a:r>
          </a:p>
        </p:txBody>
      </p:sp>
      <p:sp>
        <p:nvSpPr>
          <p:cNvPr id="18" name="TextBox 17">
            <a:extLst>
              <a:ext uri="{FF2B5EF4-FFF2-40B4-BE49-F238E27FC236}">
                <a16:creationId xmlns:a16="http://schemas.microsoft.com/office/drawing/2014/main" id="{7330584E-62DC-D35B-CEE3-45F20F059FFC}"/>
              </a:ext>
            </a:extLst>
          </p:cNvPr>
          <p:cNvSpPr txBox="1"/>
          <p:nvPr/>
        </p:nvSpPr>
        <p:spPr>
          <a:xfrm>
            <a:off x="2939416" y="317754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a = 0.52**</a:t>
            </a:r>
          </a:p>
        </p:txBody>
      </p:sp>
      <p:sp>
        <p:nvSpPr>
          <p:cNvPr id="19" name="TextBox 18">
            <a:extLst>
              <a:ext uri="{FF2B5EF4-FFF2-40B4-BE49-F238E27FC236}">
                <a16:creationId xmlns:a16="http://schemas.microsoft.com/office/drawing/2014/main" id="{65104460-8AB2-C31B-2BAF-B95400C7D63A}"/>
              </a:ext>
            </a:extLst>
          </p:cNvPr>
          <p:cNvSpPr txBox="1"/>
          <p:nvPr/>
        </p:nvSpPr>
        <p:spPr>
          <a:xfrm>
            <a:off x="5638800" y="4369117"/>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 = -0.14*</a:t>
            </a:r>
          </a:p>
        </p:txBody>
      </p:sp>
      <p:sp>
        <p:nvSpPr>
          <p:cNvPr id="20" name="TextBox 19">
            <a:extLst>
              <a:ext uri="{FF2B5EF4-FFF2-40B4-BE49-F238E27FC236}">
                <a16:creationId xmlns:a16="http://schemas.microsoft.com/office/drawing/2014/main" id="{180D7DED-6163-4013-2720-80AAD82CF361}"/>
              </a:ext>
            </a:extLst>
          </p:cNvPr>
          <p:cNvSpPr txBox="1"/>
          <p:nvPr/>
        </p:nvSpPr>
        <p:spPr>
          <a:xfrm>
            <a:off x="304798" y="5638801"/>
            <a:ext cx="914400" cy="91440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Arial" panose="020B0604020202020204"/>
                <a:ea typeface="+mn-ea"/>
                <a:cs typeface="+mn-cs"/>
              </a:rPr>
              <a:t>* p&lt;.05 ** p&lt;.01 *** p&lt;.001</a:t>
            </a:r>
          </a:p>
        </p:txBody>
      </p:sp>
      <p:sp>
        <p:nvSpPr>
          <p:cNvPr id="4" name="TextBox 3">
            <a:extLst>
              <a:ext uri="{FF2B5EF4-FFF2-40B4-BE49-F238E27FC236}">
                <a16:creationId xmlns:a16="http://schemas.microsoft.com/office/drawing/2014/main" id="{130C7B4A-514D-B0C5-3AAB-BF559B34F01B}"/>
              </a:ext>
            </a:extLst>
          </p:cNvPr>
          <p:cNvSpPr txBox="1"/>
          <p:nvPr/>
        </p:nvSpPr>
        <p:spPr>
          <a:xfrm>
            <a:off x="2419109" y="6334730"/>
            <a:ext cx="914400" cy="367012"/>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Source: Chriqui, Leider, et al. in preparation</a:t>
            </a:r>
          </a:p>
        </p:txBody>
      </p:sp>
    </p:spTree>
    <p:extLst>
      <p:ext uri="{BB962C8B-B14F-4D97-AF65-F5344CB8AC3E}">
        <p14:creationId xmlns:p14="http://schemas.microsoft.com/office/powerpoint/2010/main" val="91835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A628-752D-A9C0-20A5-70A934006517}"/>
              </a:ext>
            </a:extLst>
          </p:cNvPr>
          <p:cNvSpPr>
            <a:spLocks noGrp="1"/>
          </p:cNvSpPr>
          <p:nvPr>
            <p:ph type="title"/>
          </p:nvPr>
        </p:nvSpPr>
        <p:spPr/>
        <p:txBody>
          <a:bodyPr/>
          <a:lstStyle/>
          <a:p>
            <a:r>
              <a:rPr lang="en-US" dirty="0"/>
              <a:t>Activity-oriented zoning index is associated with lower rates of no activity, and this association is partially mediated by walkability</a:t>
            </a:r>
          </a:p>
        </p:txBody>
      </p:sp>
      <p:sp>
        <p:nvSpPr>
          <p:cNvPr id="5" name="TextBox 4">
            <a:extLst>
              <a:ext uri="{FF2B5EF4-FFF2-40B4-BE49-F238E27FC236}">
                <a16:creationId xmlns:a16="http://schemas.microsoft.com/office/drawing/2014/main" id="{AA5CE10C-3A1C-7343-403C-781E70027BCF}"/>
              </a:ext>
            </a:extLst>
          </p:cNvPr>
          <p:cNvSpPr txBox="1"/>
          <p:nvPr/>
        </p:nvSpPr>
        <p:spPr>
          <a:xfrm>
            <a:off x="1596390" y="4572000"/>
            <a:ext cx="2686051" cy="697230"/>
          </a:xfrm>
          <a:prstGeom prst="rect">
            <a:avLst/>
          </a:prstGeom>
          <a:solidFill>
            <a:schemeClr val="bg1"/>
          </a:solidFill>
          <a:ln w="63500" cap="rnd">
            <a:solidFill>
              <a:srgbClr val="0564AC"/>
            </a:solidFill>
          </a:ln>
          <a:effectLst/>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Activity-Oriented Zoning</a:t>
            </a:r>
          </a:p>
        </p:txBody>
      </p:sp>
      <p:sp>
        <p:nvSpPr>
          <p:cNvPr id="6" name="TextBox 5">
            <a:extLst>
              <a:ext uri="{FF2B5EF4-FFF2-40B4-BE49-F238E27FC236}">
                <a16:creationId xmlns:a16="http://schemas.microsoft.com/office/drawing/2014/main" id="{6E106CB2-8EE8-2920-8AFF-04AC1B08C74C}"/>
              </a:ext>
            </a:extLst>
          </p:cNvPr>
          <p:cNvSpPr txBox="1"/>
          <p:nvPr/>
        </p:nvSpPr>
        <p:spPr>
          <a:xfrm>
            <a:off x="4850128" y="1529715"/>
            <a:ext cx="2491740" cy="697230"/>
          </a:xfrm>
          <a:prstGeom prst="rect">
            <a:avLst/>
          </a:prstGeom>
          <a:noFill/>
          <a:ln w="63500" cap="rnd">
            <a:solidFill>
              <a:srgbClr val="F1B431"/>
            </a:solidFill>
          </a:ln>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Walkability</a:t>
            </a:r>
          </a:p>
        </p:txBody>
      </p:sp>
      <p:sp>
        <p:nvSpPr>
          <p:cNvPr id="7" name="TextBox 6">
            <a:extLst>
              <a:ext uri="{FF2B5EF4-FFF2-40B4-BE49-F238E27FC236}">
                <a16:creationId xmlns:a16="http://schemas.microsoft.com/office/drawing/2014/main" id="{7981A288-F68A-3E3D-9662-6F08C8DADF51}"/>
              </a:ext>
            </a:extLst>
          </p:cNvPr>
          <p:cNvSpPr txBox="1"/>
          <p:nvPr/>
        </p:nvSpPr>
        <p:spPr>
          <a:xfrm>
            <a:off x="7909560" y="4572000"/>
            <a:ext cx="3722370" cy="697230"/>
          </a:xfrm>
          <a:prstGeom prst="rect">
            <a:avLst/>
          </a:prstGeom>
          <a:noFill/>
          <a:ln w="63500" cap="rnd">
            <a:solidFill>
              <a:srgbClr val="6F31A1"/>
            </a:solidFill>
          </a:ln>
        </p:spPr>
        <p:txBody>
          <a:bodyPr wrap="square" lIns="0" tIns="0" rIns="0" bIns="0" rtlCol="0" anchor="ctr">
            <a:normAutofit lnSpcReduction="10000"/>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 Adults Engaging in No Leisure-Time Physical Activity</a:t>
            </a:r>
          </a:p>
        </p:txBody>
      </p:sp>
      <p:cxnSp>
        <p:nvCxnSpPr>
          <p:cNvPr id="9" name="Straight Arrow Connector 8">
            <a:extLst>
              <a:ext uri="{FF2B5EF4-FFF2-40B4-BE49-F238E27FC236}">
                <a16:creationId xmlns:a16="http://schemas.microsoft.com/office/drawing/2014/main" id="{03F550E6-3C42-0B7F-4FA5-85B5DB35C5D1}"/>
              </a:ext>
            </a:extLst>
          </p:cNvPr>
          <p:cNvCxnSpPr>
            <a:stCxn id="5" idx="0"/>
            <a:endCxn id="6" idx="2"/>
          </p:cNvCxnSpPr>
          <p:nvPr/>
        </p:nvCxnSpPr>
        <p:spPr>
          <a:xfrm flipV="1">
            <a:off x="2939416" y="2226945"/>
            <a:ext cx="3156582" cy="234505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99C3B1-9100-43E3-D6EB-CFB9EC3092D7}"/>
              </a:ext>
            </a:extLst>
          </p:cNvPr>
          <p:cNvCxnSpPr>
            <a:stCxn id="6" idx="2"/>
            <a:endCxn id="7" idx="0"/>
          </p:cNvCxnSpPr>
          <p:nvPr/>
        </p:nvCxnSpPr>
        <p:spPr>
          <a:xfrm>
            <a:off x="6095998" y="2226945"/>
            <a:ext cx="3674747" cy="234505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7E65FE-5C66-49C8-C8F2-061F6AFF223E}"/>
              </a:ext>
            </a:extLst>
          </p:cNvPr>
          <p:cNvCxnSpPr>
            <a:cxnSpLocks/>
          </p:cNvCxnSpPr>
          <p:nvPr/>
        </p:nvCxnSpPr>
        <p:spPr>
          <a:xfrm>
            <a:off x="4282441" y="5057775"/>
            <a:ext cx="3627119"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15E6B5-EB7B-BDA1-45A5-255C684EA5B9}"/>
              </a:ext>
            </a:extLst>
          </p:cNvPr>
          <p:cNvCxnSpPr>
            <a:cxnSpLocks/>
          </p:cNvCxnSpPr>
          <p:nvPr/>
        </p:nvCxnSpPr>
        <p:spPr>
          <a:xfrm>
            <a:off x="4282441" y="4783455"/>
            <a:ext cx="3627119"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FD0D3C-A895-6934-72C1-AF12B0D07BB0}"/>
              </a:ext>
            </a:extLst>
          </p:cNvPr>
          <p:cNvSpPr txBox="1"/>
          <p:nvPr/>
        </p:nvSpPr>
        <p:spPr>
          <a:xfrm>
            <a:off x="5638800" y="513969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 = -0.23***</a:t>
            </a:r>
          </a:p>
        </p:txBody>
      </p:sp>
      <p:sp>
        <p:nvSpPr>
          <p:cNvPr id="17" name="TextBox 16">
            <a:extLst>
              <a:ext uri="{FF2B5EF4-FFF2-40B4-BE49-F238E27FC236}">
                <a16:creationId xmlns:a16="http://schemas.microsoft.com/office/drawing/2014/main" id="{B9DF4C29-429C-7987-D70F-78D5A5307307}"/>
              </a:ext>
            </a:extLst>
          </p:cNvPr>
          <p:cNvSpPr txBox="1"/>
          <p:nvPr/>
        </p:nvSpPr>
        <p:spPr>
          <a:xfrm>
            <a:off x="8338180" y="317754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b = -0.27***</a:t>
            </a:r>
          </a:p>
        </p:txBody>
      </p:sp>
      <p:sp>
        <p:nvSpPr>
          <p:cNvPr id="18" name="TextBox 17">
            <a:extLst>
              <a:ext uri="{FF2B5EF4-FFF2-40B4-BE49-F238E27FC236}">
                <a16:creationId xmlns:a16="http://schemas.microsoft.com/office/drawing/2014/main" id="{7330584E-62DC-D35B-CEE3-45F20F059FFC}"/>
              </a:ext>
            </a:extLst>
          </p:cNvPr>
          <p:cNvSpPr txBox="1"/>
          <p:nvPr/>
        </p:nvSpPr>
        <p:spPr>
          <a:xfrm>
            <a:off x="2939416" y="317754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a = 0.06*</a:t>
            </a:r>
          </a:p>
        </p:txBody>
      </p:sp>
      <p:sp>
        <p:nvSpPr>
          <p:cNvPr id="19" name="TextBox 18">
            <a:extLst>
              <a:ext uri="{FF2B5EF4-FFF2-40B4-BE49-F238E27FC236}">
                <a16:creationId xmlns:a16="http://schemas.microsoft.com/office/drawing/2014/main" id="{65104460-8AB2-C31B-2BAF-B95400C7D63A}"/>
              </a:ext>
            </a:extLst>
          </p:cNvPr>
          <p:cNvSpPr txBox="1"/>
          <p:nvPr/>
        </p:nvSpPr>
        <p:spPr>
          <a:xfrm>
            <a:off x="5638800" y="4369117"/>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 = -0.02*</a:t>
            </a:r>
          </a:p>
        </p:txBody>
      </p:sp>
      <p:sp>
        <p:nvSpPr>
          <p:cNvPr id="3" name="TextBox 2">
            <a:extLst>
              <a:ext uri="{FF2B5EF4-FFF2-40B4-BE49-F238E27FC236}">
                <a16:creationId xmlns:a16="http://schemas.microsoft.com/office/drawing/2014/main" id="{2EE830E6-499F-9013-BF61-C45B7C245A38}"/>
              </a:ext>
            </a:extLst>
          </p:cNvPr>
          <p:cNvSpPr txBox="1"/>
          <p:nvPr/>
        </p:nvSpPr>
        <p:spPr>
          <a:xfrm>
            <a:off x="304798" y="5638801"/>
            <a:ext cx="914400" cy="91440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Arial" panose="020B0604020202020204"/>
                <a:ea typeface="+mn-ea"/>
                <a:cs typeface="+mn-cs"/>
              </a:rPr>
              <a:t>* p&lt;.05 *** p&lt;.001</a:t>
            </a:r>
          </a:p>
        </p:txBody>
      </p:sp>
      <p:sp>
        <p:nvSpPr>
          <p:cNvPr id="4" name="TextBox 3">
            <a:extLst>
              <a:ext uri="{FF2B5EF4-FFF2-40B4-BE49-F238E27FC236}">
                <a16:creationId xmlns:a16="http://schemas.microsoft.com/office/drawing/2014/main" id="{4D7D62BE-6FCE-96B8-230A-CCA22EFE4D5D}"/>
              </a:ext>
            </a:extLst>
          </p:cNvPr>
          <p:cNvSpPr txBox="1"/>
          <p:nvPr/>
        </p:nvSpPr>
        <p:spPr>
          <a:xfrm>
            <a:off x="2419109" y="6334730"/>
            <a:ext cx="914400" cy="367012"/>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Source: Chriqui, Leider, et al. in preparation</a:t>
            </a:r>
          </a:p>
        </p:txBody>
      </p:sp>
    </p:spTree>
    <p:extLst>
      <p:ext uri="{BB962C8B-B14F-4D97-AF65-F5344CB8AC3E}">
        <p14:creationId xmlns:p14="http://schemas.microsoft.com/office/powerpoint/2010/main" val="528998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A628-752D-A9C0-20A5-70A934006517}"/>
              </a:ext>
            </a:extLst>
          </p:cNvPr>
          <p:cNvSpPr>
            <a:spLocks noGrp="1"/>
          </p:cNvSpPr>
          <p:nvPr>
            <p:ph type="title"/>
          </p:nvPr>
        </p:nvSpPr>
        <p:spPr/>
        <p:txBody>
          <a:bodyPr/>
          <a:lstStyle/>
          <a:p>
            <a:r>
              <a:rPr lang="en-US" dirty="0"/>
              <a:t>TOD zoning is associated with higher rates of active travel to work, and this association is partially mediated by walkability</a:t>
            </a:r>
          </a:p>
        </p:txBody>
      </p:sp>
      <p:sp>
        <p:nvSpPr>
          <p:cNvPr id="5" name="TextBox 4">
            <a:extLst>
              <a:ext uri="{FF2B5EF4-FFF2-40B4-BE49-F238E27FC236}">
                <a16:creationId xmlns:a16="http://schemas.microsoft.com/office/drawing/2014/main" id="{AA5CE10C-3A1C-7343-403C-781E70027BCF}"/>
              </a:ext>
            </a:extLst>
          </p:cNvPr>
          <p:cNvSpPr txBox="1"/>
          <p:nvPr/>
        </p:nvSpPr>
        <p:spPr>
          <a:xfrm>
            <a:off x="1596390" y="4572000"/>
            <a:ext cx="2686051" cy="697230"/>
          </a:xfrm>
          <a:prstGeom prst="rect">
            <a:avLst/>
          </a:prstGeom>
          <a:solidFill>
            <a:schemeClr val="bg1"/>
          </a:solidFill>
          <a:ln w="63500" cap="rnd">
            <a:solidFill>
              <a:srgbClr val="0564AC"/>
            </a:solidFill>
          </a:ln>
          <a:effectLst/>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TOD Zoning</a:t>
            </a:r>
          </a:p>
        </p:txBody>
      </p:sp>
      <p:sp>
        <p:nvSpPr>
          <p:cNvPr id="6" name="TextBox 5">
            <a:extLst>
              <a:ext uri="{FF2B5EF4-FFF2-40B4-BE49-F238E27FC236}">
                <a16:creationId xmlns:a16="http://schemas.microsoft.com/office/drawing/2014/main" id="{6E106CB2-8EE8-2920-8AFF-04AC1B08C74C}"/>
              </a:ext>
            </a:extLst>
          </p:cNvPr>
          <p:cNvSpPr txBox="1"/>
          <p:nvPr/>
        </p:nvSpPr>
        <p:spPr>
          <a:xfrm>
            <a:off x="4850128" y="1529715"/>
            <a:ext cx="2491740" cy="697230"/>
          </a:xfrm>
          <a:prstGeom prst="rect">
            <a:avLst/>
          </a:prstGeom>
          <a:noFill/>
          <a:ln w="63500" cap="rnd">
            <a:solidFill>
              <a:srgbClr val="F1B431"/>
            </a:solidFill>
          </a:ln>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Walkability</a:t>
            </a:r>
          </a:p>
        </p:txBody>
      </p:sp>
      <p:sp>
        <p:nvSpPr>
          <p:cNvPr id="7" name="TextBox 6">
            <a:extLst>
              <a:ext uri="{FF2B5EF4-FFF2-40B4-BE49-F238E27FC236}">
                <a16:creationId xmlns:a16="http://schemas.microsoft.com/office/drawing/2014/main" id="{7981A288-F68A-3E3D-9662-6F08C8DADF51}"/>
              </a:ext>
            </a:extLst>
          </p:cNvPr>
          <p:cNvSpPr txBox="1"/>
          <p:nvPr/>
        </p:nvSpPr>
        <p:spPr>
          <a:xfrm>
            <a:off x="7909560" y="4572000"/>
            <a:ext cx="3829050" cy="697230"/>
          </a:xfrm>
          <a:prstGeom prst="rect">
            <a:avLst/>
          </a:prstGeom>
          <a:noFill/>
          <a:ln w="63500" cap="rnd">
            <a:solidFill>
              <a:srgbClr val="6F31A1"/>
            </a:solidFill>
          </a:ln>
        </p:spPr>
        <p:txBody>
          <a:bodyPr wrap="square" lIns="0" tIns="0" rIns="0" bIns="0" rtlCol="0" anchor="ctr">
            <a:normAutofit lnSpcReduction="10000"/>
          </a:bodyPr>
          <a:lstStyle/>
          <a:p>
            <a:pPr marL="0" marR="0" lvl="0" indent="0" algn="ctr"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 Workers Engaging in Active Travel to Work</a:t>
            </a:r>
          </a:p>
        </p:txBody>
      </p:sp>
      <p:cxnSp>
        <p:nvCxnSpPr>
          <p:cNvPr id="9" name="Straight Arrow Connector 8">
            <a:extLst>
              <a:ext uri="{FF2B5EF4-FFF2-40B4-BE49-F238E27FC236}">
                <a16:creationId xmlns:a16="http://schemas.microsoft.com/office/drawing/2014/main" id="{03F550E6-3C42-0B7F-4FA5-85B5DB35C5D1}"/>
              </a:ext>
            </a:extLst>
          </p:cNvPr>
          <p:cNvCxnSpPr>
            <a:stCxn id="5" idx="0"/>
            <a:endCxn id="6" idx="2"/>
          </p:cNvCxnSpPr>
          <p:nvPr/>
        </p:nvCxnSpPr>
        <p:spPr>
          <a:xfrm flipV="1">
            <a:off x="2939416" y="2226945"/>
            <a:ext cx="3156582" cy="234505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99C3B1-9100-43E3-D6EB-CFB9EC3092D7}"/>
              </a:ext>
            </a:extLst>
          </p:cNvPr>
          <p:cNvCxnSpPr>
            <a:cxnSpLocks/>
            <a:stCxn id="6" idx="2"/>
            <a:endCxn id="7" idx="0"/>
          </p:cNvCxnSpPr>
          <p:nvPr/>
        </p:nvCxnSpPr>
        <p:spPr>
          <a:xfrm>
            <a:off x="6095998" y="2226945"/>
            <a:ext cx="3728087" cy="234505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7E65FE-5C66-49C8-C8F2-061F6AFF223E}"/>
              </a:ext>
            </a:extLst>
          </p:cNvPr>
          <p:cNvCxnSpPr>
            <a:cxnSpLocks/>
          </p:cNvCxnSpPr>
          <p:nvPr/>
        </p:nvCxnSpPr>
        <p:spPr>
          <a:xfrm>
            <a:off x="4282441" y="5057775"/>
            <a:ext cx="3627119"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15E6B5-EB7B-BDA1-45A5-255C684EA5B9}"/>
              </a:ext>
            </a:extLst>
          </p:cNvPr>
          <p:cNvCxnSpPr>
            <a:cxnSpLocks/>
          </p:cNvCxnSpPr>
          <p:nvPr/>
        </p:nvCxnSpPr>
        <p:spPr>
          <a:xfrm>
            <a:off x="4282441" y="4783455"/>
            <a:ext cx="3627119"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FD0D3C-A895-6934-72C1-AF12B0D07BB0}"/>
              </a:ext>
            </a:extLst>
          </p:cNvPr>
          <p:cNvSpPr txBox="1"/>
          <p:nvPr/>
        </p:nvSpPr>
        <p:spPr>
          <a:xfrm>
            <a:off x="5638800" y="513969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 = 2.49**</a:t>
            </a:r>
          </a:p>
        </p:txBody>
      </p:sp>
      <p:sp>
        <p:nvSpPr>
          <p:cNvPr id="17" name="TextBox 16">
            <a:extLst>
              <a:ext uri="{FF2B5EF4-FFF2-40B4-BE49-F238E27FC236}">
                <a16:creationId xmlns:a16="http://schemas.microsoft.com/office/drawing/2014/main" id="{B9DF4C29-429C-7987-D70F-78D5A5307307}"/>
              </a:ext>
            </a:extLst>
          </p:cNvPr>
          <p:cNvSpPr txBox="1"/>
          <p:nvPr/>
        </p:nvSpPr>
        <p:spPr>
          <a:xfrm>
            <a:off x="8338180" y="317754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b = 0.77***</a:t>
            </a:r>
          </a:p>
        </p:txBody>
      </p:sp>
      <p:sp>
        <p:nvSpPr>
          <p:cNvPr id="18" name="TextBox 17">
            <a:extLst>
              <a:ext uri="{FF2B5EF4-FFF2-40B4-BE49-F238E27FC236}">
                <a16:creationId xmlns:a16="http://schemas.microsoft.com/office/drawing/2014/main" id="{7330584E-62DC-D35B-CEE3-45F20F059FFC}"/>
              </a:ext>
            </a:extLst>
          </p:cNvPr>
          <p:cNvSpPr txBox="1"/>
          <p:nvPr/>
        </p:nvSpPr>
        <p:spPr>
          <a:xfrm>
            <a:off x="2939416" y="3177540"/>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a = 1.67***</a:t>
            </a:r>
          </a:p>
        </p:txBody>
      </p:sp>
      <p:sp>
        <p:nvSpPr>
          <p:cNvPr id="19" name="TextBox 18">
            <a:extLst>
              <a:ext uri="{FF2B5EF4-FFF2-40B4-BE49-F238E27FC236}">
                <a16:creationId xmlns:a16="http://schemas.microsoft.com/office/drawing/2014/main" id="{65104460-8AB2-C31B-2BAF-B95400C7D63A}"/>
              </a:ext>
            </a:extLst>
          </p:cNvPr>
          <p:cNvSpPr txBox="1"/>
          <p:nvPr/>
        </p:nvSpPr>
        <p:spPr>
          <a:xfrm>
            <a:off x="5638800" y="4369117"/>
            <a:ext cx="914400" cy="37719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Cabin"/>
                <a:ea typeface="+mn-ea"/>
                <a:cs typeface="+mn-cs"/>
              </a:rPr>
              <a:t>c’ = 1.28***</a:t>
            </a:r>
          </a:p>
        </p:txBody>
      </p:sp>
      <p:sp>
        <p:nvSpPr>
          <p:cNvPr id="3" name="TextBox 2">
            <a:extLst>
              <a:ext uri="{FF2B5EF4-FFF2-40B4-BE49-F238E27FC236}">
                <a16:creationId xmlns:a16="http://schemas.microsoft.com/office/drawing/2014/main" id="{07D0AE2E-428E-B354-9FD8-A6EC44D37300}"/>
              </a:ext>
            </a:extLst>
          </p:cNvPr>
          <p:cNvSpPr txBox="1"/>
          <p:nvPr/>
        </p:nvSpPr>
        <p:spPr>
          <a:xfrm>
            <a:off x="304798" y="5638801"/>
            <a:ext cx="914400" cy="914400"/>
          </a:xfrm>
          <a:prstGeom prst="rect">
            <a:avLst/>
          </a:prstGeom>
          <a:noFill/>
        </p:spPr>
        <p:txBody>
          <a:bodyPr wrap="none" lIns="0" tIns="0" rIns="0" bIns="0" rtlCol="0">
            <a:normAutofit/>
          </a:bodyPr>
          <a:lstStyle/>
          <a:p>
            <a:pPr marL="0" marR="0" lvl="0" indent="0" algn="l" defTabSz="914400" rtl="0" eaLnBrk="1" fontAlgn="auto" latinLnBrk="0" hangingPunct="1">
              <a:lnSpc>
                <a:spcPct val="120000"/>
              </a:lnSpc>
              <a:spcBef>
                <a:spcPts val="200"/>
              </a:spcBef>
              <a:spcAft>
                <a:spcPts val="0"/>
              </a:spcAft>
              <a:buClr>
                <a:srgbClr val="E61316"/>
              </a:buClr>
              <a:buSzPct val="100000"/>
              <a:buFontTx/>
              <a:buNone/>
              <a:tabLst/>
              <a:defRPr/>
            </a:pPr>
            <a:r>
              <a:rPr kumimoji="0" lang="en-US" sz="2000" b="0" i="0" u="none" strike="noStrike" kern="1200" cap="none" spc="0" normalizeH="0" baseline="0" noProof="0" dirty="0">
                <a:ln>
                  <a:noFill/>
                </a:ln>
                <a:solidFill>
                  <a:srgbClr val="222222"/>
                </a:solidFill>
                <a:effectLst/>
                <a:uLnTx/>
                <a:uFillTx/>
                <a:latin typeface="Arial" panose="020B0604020202020204"/>
                <a:ea typeface="+mn-ea"/>
                <a:cs typeface="+mn-cs"/>
              </a:rPr>
              <a:t>** p&lt;.01 *** p&lt;.001</a:t>
            </a:r>
          </a:p>
        </p:txBody>
      </p:sp>
      <p:sp>
        <p:nvSpPr>
          <p:cNvPr id="4" name="TextBox 3">
            <a:extLst>
              <a:ext uri="{FF2B5EF4-FFF2-40B4-BE49-F238E27FC236}">
                <a16:creationId xmlns:a16="http://schemas.microsoft.com/office/drawing/2014/main" id="{892F559A-527E-BC9A-2286-33BB0B4AC41E}"/>
              </a:ext>
            </a:extLst>
          </p:cNvPr>
          <p:cNvSpPr txBox="1"/>
          <p:nvPr/>
        </p:nvSpPr>
        <p:spPr>
          <a:xfrm>
            <a:off x="2419109" y="6334730"/>
            <a:ext cx="914400" cy="367012"/>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Source: Chriqui, Leider, et al. in preparation</a:t>
            </a:r>
          </a:p>
        </p:txBody>
      </p:sp>
    </p:spTree>
    <p:extLst>
      <p:ext uri="{BB962C8B-B14F-4D97-AF65-F5344CB8AC3E}">
        <p14:creationId xmlns:p14="http://schemas.microsoft.com/office/powerpoint/2010/main" val="420667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AEF1-3888-852E-6039-BB1A89CFA46B}"/>
              </a:ext>
            </a:extLst>
          </p:cNvPr>
          <p:cNvSpPr>
            <a:spLocks noGrp="1"/>
          </p:cNvSpPr>
          <p:nvPr>
            <p:ph type="title"/>
          </p:nvPr>
        </p:nvSpPr>
        <p:spPr/>
        <p:txBody>
          <a:bodyPr/>
          <a:lstStyle/>
          <a:p>
            <a:r>
              <a:rPr lang="en-US" dirty="0"/>
              <a:t>Zoning code reforms moderate the relationship between </a:t>
            </a:r>
            <a:r>
              <a:rPr lang="en-US" sz="2800" kern="1200" dirty="0">
                <a:effectLst/>
              </a:rPr>
              <a:t>municipal-level racialized economic segregation, public transit use, and active travel </a:t>
            </a:r>
            <a:br>
              <a:rPr lang="en-US" sz="2800" kern="1200" dirty="0">
                <a:effectLst/>
              </a:rPr>
            </a:br>
            <a:r>
              <a:rPr lang="en-US" sz="2000" kern="1200" dirty="0">
                <a:effectLst/>
              </a:rPr>
              <a:t>(2010 zoning data only)</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Table 4">
            <a:extLst>
              <a:ext uri="{FF2B5EF4-FFF2-40B4-BE49-F238E27FC236}">
                <a16:creationId xmlns:a16="http://schemas.microsoft.com/office/drawing/2014/main" id="{CB72E9AD-B718-E4E3-456E-5B5D834D3C2F}"/>
              </a:ext>
            </a:extLst>
          </p:cNvPr>
          <p:cNvGraphicFramePr>
            <a:graphicFrameLocks noGrp="1"/>
          </p:cNvGraphicFramePr>
          <p:nvPr>
            <p:extLst>
              <p:ext uri="{D42A27DB-BD31-4B8C-83A1-F6EECF244321}">
                <p14:modId xmlns:p14="http://schemas.microsoft.com/office/powerpoint/2010/main" val="1040901892"/>
              </p:ext>
            </p:extLst>
          </p:nvPr>
        </p:nvGraphicFramePr>
        <p:xfrm>
          <a:off x="729204" y="1320359"/>
          <a:ext cx="10313045" cy="4702265"/>
        </p:xfrm>
        <a:graphic>
          <a:graphicData uri="http://schemas.openxmlformats.org/drawingml/2006/table">
            <a:tbl>
              <a:tblPr firstRow="1" firstCol="1" bandRow="1">
                <a:tableStyleId>{5C22544A-7EE6-4342-B048-85BDC9FD1C3A}</a:tableStyleId>
              </a:tblPr>
              <a:tblGrid>
                <a:gridCol w="2062609">
                  <a:extLst>
                    <a:ext uri="{9D8B030D-6E8A-4147-A177-3AD203B41FA5}">
                      <a16:colId xmlns:a16="http://schemas.microsoft.com/office/drawing/2014/main" val="2952651248"/>
                    </a:ext>
                  </a:extLst>
                </a:gridCol>
                <a:gridCol w="2062609">
                  <a:extLst>
                    <a:ext uri="{9D8B030D-6E8A-4147-A177-3AD203B41FA5}">
                      <a16:colId xmlns:a16="http://schemas.microsoft.com/office/drawing/2014/main" val="1902861556"/>
                    </a:ext>
                  </a:extLst>
                </a:gridCol>
                <a:gridCol w="2062609">
                  <a:extLst>
                    <a:ext uri="{9D8B030D-6E8A-4147-A177-3AD203B41FA5}">
                      <a16:colId xmlns:a16="http://schemas.microsoft.com/office/drawing/2014/main" val="763500536"/>
                    </a:ext>
                  </a:extLst>
                </a:gridCol>
                <a:gridCol w="2062609">
                  <a:extLst>
                    <a:ext uri="{9D8B030D-6E8A-4147-A177-3AD203B41FA5}">
                      <a16:colId xmlns:a16="http://schemas.microsoft.com/office/drawing/2014/main" val="3861218426"/>
                    </a:ext>
                  </a:extLst>
                </a:gridCol>
                <a:gridCol w="2062609">
                  <a:extLst>
                    <a:ext uri="{9D8B030D-6E8A-4147-A177-3AD203B41FA5}">
                      <a16:colId xmlns:a16="http://schemas.microsoft.com/office/drawing/2014/main" val="3281989476"/>
                    </a:ext>
                  </a:extLst>
                </a:gridCol>
              </a:tblGrid>
              <a:tr h="243562">
                <a:tc>
                  <a:txBody>
                    <a:bodyPr/>
                    <a:lstStyle/>
                    <a:p>
                      <a:pPr marL="0" marR="0" algn="l">
                        <a:lnSpc>
                          <a:spcPct val="106000"/>
                        </a:lnSpc>
                        <a:spcBef>
                          <a:spcPts val="0"/>
                        </a:spcBef>
                        <a:spcAft>
                          <a:spcPts val="0"/>
                        </a:spcAft>
                      </a:pPr>
                      <a:r>
                        <a:rPr lang="en-US" sz="1600" kern="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gridSpan="2">
                  <a:txBody>
                    <a:bodyPr/>
                    <a:lstStyle/>
                    <a:p>
                      <a:pPr marL="0" marR="0" algn="l">
                        <a:lnSpc>
                          <a:spcPct val="106000"/>
                        </a:lnSpc>
                        <a:spcBef>
                          <a:spcPts val="0"/>
                        </a:spcBef>
                        <a:spcAft>
                          <a:spcPts val="0"/>
                        </a:spcAft>
                      </a:pPr>
                      <a:r>
                        <a:rPr lang="en-US" sz="1600" kern="1200">
                          <a:effectLst/>
                        </a:rPr>
                        <a:t>Public Transit 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gridSpan="2">
                  <a:txBody>
                    <a:bodyPr/>
                    <a:lstStyle/>
                    <a:p>
                      <a:pPr marL="0" marR="0" algn="l">
                        <a:lnSpc>
                          <a:spcPct val="106000"/>
                        </a:lnSpc>
                        <a:spcBef>
                          <a:spcPts val="0"/>
                        </a:spcBef>
                        <a:spcAft>
                          <a:spcPts val="0"/>
                        </a:spcAft>
                      </a:pPr>
                      <a:r>
                        <a:rPr lang="en-US" sz="1600" kern="1200" dirty="0">
                          <a:effectLst/>
                        </a:rPr>
                        <a:t>Active Travel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extLst>
                  <a:ext uri="{0D108BD9-81ED-4DB2-BD59-A6C34878D82A}">
                    <a16:rowId xmlns:a16="http://schemas.microsoft.com/office/drawing/2014/main" val="1132473540"/>
                  </a:ext>
                </a:extLst>
              </a:tr>
              <a:tr h="243562">
                <a:tc>
                  <a:txBody>
                    <a:bodyPr/>
                    <a:lstStyle/>
                    <a:p>
                      <a:pPr marL="0" marR="0" algn="l">
                        <a:lnSpc>
                          <a:spcPct val="106000"/>
                        </a:lnSpc>
                        <a:spcBef>
                          <a:spcPts val="0"/>
                        </a:spcBef>
                        <a:spcAft>
                          <a:spcPts val="0"/>
                        </a:spcAft>
                      </a:pPr>
                      <a:r>
                        <a:rPr lang="en-US" sz="1600" kern="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Odds Ratio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95% CI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Odds Ratio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95% CI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760080936"/>
                  </a:ext>
                </a:extLst>
              </a:tr>
              <a:tr h="243562">
                <a:tc gridSpan="5">
                  <a:txBody>
                    <a:bodyPr/>
                    <a:lstStyle/>
                    <a:p>
                      <a:pPr marL="0" marR="0" algn="l">
                        <a:lnSpc>
                          <a:spcPct val="106000"/>
                        </a:lnSpc>
                        <a:spcBef>
                          <a:spcPts val="0"/>
                        </a:spcBef>
                        <a:spcAft>
                          <a:spcPts val="0"/>
                        </a:spcAft>
                      </a:pPr>
                      <a:r>
                        <a:rPr lang="en-US" sz="1600" kern="1200" dirty="0">
                          <a:effectLst/>
                        </a:rPr>
                        <a:t>Associations with RES, without zoning code reform (Compared to RES Q5 – most privileged)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8954645"/>
                  </a:ext>
                </a:extLst>
              </a:tr>
              <a:tr h="490030">
                <a:tc>
                  <a:txBody>
                    <a:bodyPr/>
                    <a:lstStyle/>
                    <a:p>
                      <a:pPr marL="0" marR="0" algn="ctr">
                        <a:lnSpc>
                          <a:spcPct val="106000"/>
                        </a:lnSpc>
                        <a:spcBef>
                          <a:spcPts val="0"/>
                        </a:spcBef>
                        <a:spcAft>
                          <a:spcPts val="0"/>
                        </a:spcAft>
                      </a:pPr>
                      <a:r>
                        <a:rPr lang="en-US" sz="1600" kern="1200" dirty="0">
                          <a:effectLst/>
                        </a:rPr>
                        <a:t>RES Q1 – most deprived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0.52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0.35 – 0.78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0.24 – 0.40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990321520"/>
                  </a:ext>
                </a:extLst>
              </a:tr>
              <a:tr h="243562">
                <a:tc>
                  <a:txBody>
                    <a:bodyPr/>
                    <a:lstStyle/>
                    <a:p>
                      <a:pPr marL="0" marR="0" algn="ctr">
                        <a:lnSpc>
                          <a:spcPct val="106000"/>
                        </a:lnSpc>
                        <a:spcBef>
                          <a:spcPts val="0"/>
                        </a:spcBef>
                        <a:spcAft>
                          <a:spcPts val="0"/>
                        </a:spcAft>
                      </a:pPr>
                      <a:r>
                        <a:rPr lang="en-US" sz="1600" kern="1200">
                          <a:effectLst/>
                        </a:rPr>
                        <a:t>RES Q2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0.27 – 0.49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0.30 – 0.45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685447089"/>
                  </a:ext>
                </a:extLst>
              </a:tr>
              <a:tr h="243562">
                <a:tc>
                  <a:txBody>
                    <a:bodyPr/>
                    <a:lstStyle/>
                    <a:p>
                      <a:pPr marL="0" marR="0" algn="ctr">
                        <a:lnSpc>
                          <a:spcPct val="106000"/>
                        </a:lnSpc>
                        <a:spcBef>
                          <a:spcPts val="0"/>
                        </a:spcBef>
                        <a:spcAft>
                          <a:spcPts val="0"/>
                        </a:spcAft>
                      </a:pPr>
                      <a:r>
                        <a:rPr lang="en-US" sz="1600" kern="1200">
                          <a:effectLst/>
                        </a:rPr>
                        <a:t>RES Q3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0.28 – 0.47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0.44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0.37 – 0.53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939971603"/>
                  </a:ext>
                </a:extLst>
              </a:tr>
              <a:tr h="243562">
                <a:tc>
                  <a:txBody>
                    <a:bodyPr/>
                    <a:lstStyle/>
                    <a:p>
                      <a:pPr marL="0" marR="0" algn="ctr">
                        <a:lnSpc>
                          <a:spcPct val="106000"/>
                        </a:lnSpc>
                        <a:spcBef>
                          <a:spcPts val="0"/>
                        </a:spcBef>
                        <a:spcAft>
                          <a:spcPts val="0"/>
                        </a:spcAft>
                      </a:pPr>
                      <a:r>
                        <a:rPr lang="en-US" sz="1600" kern="1200">
                          <a:effectLst/>
                        </a:rPr>
                        <a:t>RES Q4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0.48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0.38 – 0.60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0.55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0.47 – 0.65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055630940"/>
                  </a:ext>
                </a:extLst>
              </a:tr>
              <a:tr h="243562">
                <a:tc gridSpan="5">
                  <a:txBody>
                    <a:bodyPr/>
                    <a:lstStyle/>
                    <a:p>
                      <a:pPr marL="0" marR="0" algn="l">
                        <a:lnSpc>
                          <a:spcPct val="106000"/>
                        </a:lnSpc>
                        <a:spcBef>
                          <a:spcPts val="0"/>
                        </a:spcBef>
                        <a:spcAft>
                          <a:spcPts val="0"/>
                        </a:spcAft>
                      </a:pPr>
                      <a:r>
                        <a:rPr lang="en-US" sz="1600" kern="1200">
                          <a:effectLst/>
                        </a:rPr>
                        <a:t>Associations with zoning code reform by RES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2584164"/>
                  </a:ext>
                </a:extLst>
              </a:tr>
              <a:tr h="243562">
                <a:tc>
                  <a:txBody>
                    <a:bodyPr/>
                    <a:lstStyle/>
                    <a:p>
                      <a:pPr marL="0" marR="0" algn="ctr">
                        <a:lnSpc>
                          <a:spcPct val="106000"/>
                        </a:lnSpc>
                        <a:spcBef>
                          <a:spcPts val="0"/>
                        </a:spcBef>
                        <a:spcAft>
                          <a:spcPts val="0"/>
                        </a:spcAft>
                      </a:pPr>
                      <a:r>
                        <a:rPr lang="en-US" sz="1600" kern="1200">
                          <a:effectLst/>
                        </a:rPr>
                        <a:t>RES Q1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1.72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1.18 – 2.52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1.42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1.12 – 1.79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315687280"/>
                  </a:ext>
                </a:extLst>
              </a:tr>
              <a:tr h="243562">
                <a:tc>
                  <a:txBody>
                    <a:bodyPr/>
                    <a:lstStyle/>
                    <a:p>
                      <a:pPr marL="0" marR="0" algn="ctr">
                        <a:lnSpc>
                          <a:spcPct val="106000"/>
                        </a:lnSpc>
                        <a:spcBef>
                          <a:spcPts val="0"/>
                        </a:spcBef>
                        <a:spcAft>
                          <a:spcPts val="0"/>
                        </a:spcAft>
                      </a:pPr>
                      <a:r>
                        <a:rPr lang="en-US" sz="1600" kern="1200">
                          <a:effectLst/>
                        </a:rPr>
                        <a:t>RES Q2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2.38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1.69 – 3.37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1.69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1.31 – 2.18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549874130"/>
                  </a:ext>
                </a:extLst>
              </a:tr>
              <a:tr h="243562">
                <a:tc>
                  <a:txBody>
                    <a:bodyPr/>
                    <a:lstStyle/>
                    <a:p>
                      <a:pPr marL="0" marR="0" algn="ctr">
                        <a:lnSpc>
                          <a:spcPct val="106000"/>
                        </a:lnSpc>
                        <a:spcBef>
                          <a:spcPts val="0"/>
                        </a:spcBef>
                        <a:spcAft>
                          <a:spcPts val="0"/>
                        </a:spcAft>
                      </a:pPr>
                      <a:r>
                        <a:rPr lang="en-US" sz="1600" kern="1200">
                          <a:effectLst/>
                        </a:rPr>
                        <a:t>RES Q3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1.53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1.13 – 2.08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0" dirty="0">
                          <a:effectLst/>
                        </a:rPr>
                        <a:t>1.19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0" dirty="0">
                          <a:effectLst/>
                        </a:rPr>
                        <a:t>1.00 – 1.41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186558547"/>
                  </a:ext>
                </a:extLst>
              </a:tr>
              <a:tr h="243562">
                <a:tc>
                  <a:txBody>
                    <a:bodyPr/>
                    <a:lstStyle/>
                    <a:p>
                      <a:pPr marL="0" marR="0" algn="ctr">
                        <a:lnSpc>
                          <a:spcPct val="106000"/>
                        </a:lnSpc>
                        <a:spcBef>
                          <a:spcPts val="0"/>
                        </a:spcBef>
                        <a:spcAft>
                          <a:spcPts val="0"/>
                        </a:spcAft>
                      </a:pPr>
                      <a:r>
                        <a:rPr lang="en-US" sz="1600" kern="1200">
                          <a:effectLst/>
                        </a:rPr>
                        <a:t>RES Q4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0.89 – 1.91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1.26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1.00 – 1.58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269343015"/>
                  </a:ext>
                </a:extLst>
              </a:tr>
              <a:tr h="243562">
                <a:tc>
                  <a:txBody>
                    <a:bodyPr/>
                    <a:lstStyle/>
                    <a:p>
                      <a:pPr marL="0" marR="0" algn="ctr">
                        <a:lnSpc>
                          <a:spcPct val="106000"/>
                        </a:lnSpc>
                        <a:spcBef>
                          <a:spcPts val="0"/>
                        </a:spcBef>
                        <a:spcAft>
                          <a:spcPts val="0"/>
                        </a:spcAft>
                      </a:pPr>
                      <a:r>
                        <a:rPr lang="en-US" sz="1600" kern="1200">
                          <a:effectLst/>
                        </a:rPr>
                        <a:t>RES Q5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0.66 – 1.22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0.75 – 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99337656"/>
                  </a:ext>
                </a:extLst>
              </a:tr>
              <a:tr h="1123659">
                <a:tc gridSpan="5">
                  <a:txBody>
                    <a:bodyPr/>
                    <a:lstStyle/>
                    <a:p>
                      <a:pPr marL="0" marR="0" algn="l">
                        <a:lnSpc>
                          <a:spcPct val="106000"/>
                        </a:lnSpc>
                        <a:spcBef>
                          <a:spcPts val="0"/>
                        </a:spcBef>
                        <a:spcAft>
                          <a:spcPts val="0"/>
                        </a:spcAft>
                      </a:pPr>
                      <a:r>
                        <a:rPr lang="en-US" sz="1200" kern="1200" dirty="0">
                          <a:effectLst/>
                        </a:rPr>
                        <a:t>Fractional logit model controlling for municipal-level median age, percent household poverty, region, walkability, percent occupied housing with no vehicle, population size, and interactions between zoning code reform and racialized economic segregation, with robust standard errors clustered on county. Bold indicates a significant association (p&lt;.05). N=3,914 municipalities representing 45.45% of the U.S. population in 471 of the most populous counties and 2 consolidated cities located in 48 states and the District of Columbia.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5494485"/>
                  </a:ext>
                </a:extLst>
              </a:tr>
            </a:tbl>
          </a:graphicData>
        </a:graphic>
      </p:graphicFrame>
      <p:sp>
        <p:nvSpPr>
          <p:cNvPr id="6" name="TextBox 5">
            <a:extLst>
              <a:ext uri="{FF2B5EF4-FFF2-40B4-BE49-F238E27FC236}">
                <a16:creationId xmlns:a16="http://schemas.microsoft.com/office/drawing/2014/main" id="{3FD9B79A-FBAF-34A2-02AF-BFC12BF61F17}"/>
              </a:ext>
            </a:extLst>
          </p:cNvPr>
          <p:cNvSpPr txBox="1"/>
          <p:nvPr/>
        </p:nvSpPr>
        <p:spPr>
          <a:xfrm>
            <a:off x="2453833" y="6400800"/>
            <a:ext cx="914400" cy="914400"/>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Source: Serrano, Leider, Chriqui, under review</a:t>
            </a:r>
          </a:p>
        </p:txBody>
      </p:sp>
    </p:spTree>
    <p:extLst>
      <p:ext uri="{BB962C8B-B14F-4D97-AF65-F5344CB8AC3E}">
        <p14:creationId xmlns:p14="http://schemas.microsoft.com/office/powerpoint/2010/main" val="305039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AEF1-3888-852E-6039-BB1A89CFA46B}"/>
              </a:ext>
            </a:extLst>
          </p:cNvPr>
          <p:cNvSpPr>
            <a:spLocks noGrp="1"/>
          </p:cNvSpPr>
          <p:nvPr>
            <p:ph type="title"/>
          </p:nvPr>
        </p:nvSpPr>
        <p:spPr/>
        <p:txBody>
          <a:bodyPr/>
          <a:lstStyle/>
          <a:p>
            <a:r>
              <a:rPr lang="en-US" kern="1200" dirty="0">
                <a:effectLst/>
              </a:rPr>
              <a:t>Pedestrian-oriented zoning moderates the relationship between municipal-level racialized economic segregation, public transit use, and active travel</a:t>
            </a:r>
            <a:br>
              <a:rPr lang="en-US" kern="1200" dirty="0">
                <a:effectLst/>
              </a:rPr>
            </a:br>
            <a:r>
              <a:rPr lang="en-US" sz="2000" kern="1200" dirty="0">
                <a:effectLst/>
              </a:rPr>
              <a:t>(2010 zoning data only)</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3FD9B79A-FBAF-34A2-02AF-BFC12BF61F17}"/>
              </a:ext>
            </a:extLst>
          </p:cNvPr>
          <p:cNvSpPr txBox="1"/>
          <p:nvPr/>
        </p:nvSpPr>
        <p:spPr>
          <a:xfrm>
            <a:off x="2453833" y="6400800"/>
            <a:ext cx="914400" cy="914400"/>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Source: Serrano, Leider, Chriqui, under review</a:t>
            </a:r>
          </a:p>
        </p:txBody>
      </p:sp>
      <p:graphicFrame>
        <p:nvGraphicFramePr>
          <p:cNvPr id="3" name="Table 2">
            <a:extLst>
              <a:ext uri="{FF2B5EF4-FFF2-40B4-BE49-F238E27FC236}">
                <a16:creationId xmlns:a16="http://schemas.microsoft.com/office/drawing/2014/main" id="{3D670969-D000-4274-587B-AC1B5D7A81C3}"/>
              </a:ext>
            </a:extLst>
          </p:cNvPr>
          <p:cNvGraphicFramePr>
            <a:graphicFrameLocks noGrp="1"/>
          </p:cNvGraphicFramePr>
          <p:nvPr>
            <p:extLst>
              <p:ext uri="{D42A27DB-BD31-4B8C-83A1-F6EECF244321}">
                <p14:modId xmlns:p14="http://schemas.microsoft.com/office/powerpoint/2010/main" val="3832178862"/>
              </p:ext>
            </p:extLst>
          </p:nvPr>
        </p:nvGraphicFramePr>
        <p:xfrm>
          <a:off x="3032568" y="1102993"/>
          <a:ext cx="8434106" cy="5124420"/>
        </p:xfrm>
        <a:graphic>
          <a:graphicData uri="http://schemas.openxmlformats.org/drawingml/2006/table">
            <a:tbl>
              <a:tblPr firstRow="1" firstCol="1" bandRow="1">
                <a:tableStyleId>{5C22544A-7EE6-4342-B048-85BDC9FD1C3A}</a:tableStyleId>
              </a:tblPr>
              <a:tblGrid>
                <a:gridCol w="1771029">
                  <a:extLst>
                    <a:ext uri="{9D8B030D-6E8A-4147-A177-3AD203B41FA5}">
                      <a16:colId xmlns:a16="http://schemas.microsoft.com/office/drawing/2014/main" val="3083275988"/>
                    </a:ext>
                  </a:extLst>
                </a:gridCol>
                <a:gridCol w="1620341">
                  <a:extLst>
                    <a:ext uri="{9D8B030D-6E8A-4147-A177-3AD203B41FA5}">
                      <a16:colId xmlns:a16="http://schemas.microsoft.com/office/drawing/2014/main" val="3077590536"/>
                    </a:ext>
                  </a:extLst>
                </a:gridCol>
                <a:gridCol w="2118499">
                  <a:extLst>
                    <a:ext uri="{9D8B030D-6E8A-4147-A177-3AD203B41FA5}">
                      <a16:colId xmlns:a16="http://schemas.microsoft.com/office/drawing/2014/main" val="4076128954"/>
                    </a:ext>
                  </a:extLst>
                </a:gridCol>
                <a:gridCol w="1308328">
                  <a:extLst>
                    <a:ext uri="{9D8B030D-6E8A-4147-A177-3AD203B41FA5}">
                      <a16:colId xmlns:a16="http://schemas.microsoft.com/office/drawing/2014/main" val="4204687804"/>
                    </a:ext>
                  </a:extLst>
                </a:gridCol>
                <a:gridCol w="1615909">
                  <a:extLst>
                    <a:ext uri="{9D8B030D-6E8A-4147-A177-3AD203B41FA5}">
                      <a16:colId xmlns:a16="http://schemas.microsoft.com/office/drawing/2014/main" val="2593334406"/>
                    </a:ext>
                  </a:extLst>
                </a:gridCol>
              </a:tblGrid>
              <a:tr h="243825">
                <a:tc>
                  <a:txBody>
                    <a:bodyPr/>
                    <a:lstStyle/>
                    <a:p>
                      <a:pPr marL="0" marR="0" algn="l">
                        <a:lnSpc>
                          <a:spcPct val="106000"/>
                        </a:lnSpc>
                        <a:spcBef>
                          <a:spcPts val="0"/>
                        </a:spcBef>
                        <a:spcAft>
                          <a:spcPts val="0"/>
                        </a:spcAft>
                      </a:pPr>
                      <a:r>
                        <a:rPr lang="en-US" sz="1600" kern="12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gridSpan="2">
                  <a:txBody>
                    <a:bodyPr/>
                    <a:lstStyle/>
                    <a:p>
                      <a:pPr marL="0" marR="0" algn="l">
                        <a:lnSpc>
                          <a:spcPct val="106000"/>
                        </a:lnSpc>
                        <a:spcBef>
                          <a:spcPts val="0"/>
                        </a:spcBef>
                        <a:spcAft>
                          <a:spcPts val="0"/>
                        </a:spcAft>
                      </a:pPr>
                      <a:r>
                        <a:rPr lang="en-US" sz="1600" kern="1200">
                          <a:effectLst/>
                        </a:rPr>
                        <a:t>Public Transit 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gridSpan="2">
                  <a:txBody>
                    <a:bodyPr/>
                    <a:lstStyle/>
                    <a:p>
                      <a:pPr marL="0" marR="0" algn="l">
                        <a:lnSpc>
                          <a:spcPct val="106000"/>
                        </a:lnSpc>
                        <a:spcBef>
                          <a:spcPts val="0"/>
                        </a:spcBef>
                        <a:spcAft>
                          <a:spcPts val="0"/>
                        </a:spcAft>
                      </a:pPr>
                      <a:r>
                        <a:rPr lang="en-US" sz="1600" kern="1200" dirty="0">
                          <a:effectLst/>
                        </a:rPr>
                        <a:t>Active Travel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extLst>
                  <a:ext uri="{0D108BD9-81ED-4DB2-BD59-A6C34878D82A}">
                    <a16:rowId xmlns:a16="http://schemas.microsoft.com/office/drawing/2014/main" val="441449693"/>
                  </a:ext>
                </a:extLst>
              </a:tr>
              <a:tr h="243825">
                <a:tc>
                  <a:txBody>
                    <a:bodyPr/>
                    <a:lstStyle/>
                    <a:p>
                      <a:pPr marL="0" marR="0" algn="l">
                        <a:lnSpc>
                          <a:spcPct val="106000"/>
                        </a:lnSpc>
                        <a:spcBef>
                          <a:spcPts val="0"/>
                        </a:spcBef>
                        <a:spcAft>
                          <a:spcPts val="0"/>
                        </a:spcAft>
                      </a:pPr>
                      <a:r>
                        <a:rPr lang="en-US" sz="1600" kern="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Odds Ratio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95% CI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Odds Ratio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kern="1200">
                          <a:effectLst/>
                        </a:rPr>
                        <a:t>95% CI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655109753"/>
                  </a:ext>
                </a:extLst>
              </a:tr>
              <a:tr h="276098">
                <a:tc gridSpan="5">
                  <a:txBody>
                    <a:bodyPr/>
                    <a:lstStyle/>
                    <a:p>
                      <a:pPr marL="0" marR="0" algn="l">
                        <a:lnSpc>
                          <a:spcPct val="106000"/>
                        </a:lnSpc>
                        <a:spcBef>
                          <a:spcPts val="0"/>
                        </a:spcBef>
                        <a:spcAft>
                          <a:spcPts val="0"/>
                        </a:spcAft>
                      </a:pPr>
                      <a:r>
                        <a:rPr lang="en-US" sz="1600" kern="1200" dirty="0">
                          <a:effectLst/>
                        </a:rPr>
                        <a:t>Associations with RES, without pedestrian-oriented zoning provisions (Ref: RES Q5)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1850896"/>
                  </a:ext>
                </a:extLst>
              </a:tr>
              <a:tr h="490561">
                <a:tc>
                  <a:txBody>
                    <a:bodyPr/>
                    <a:lstStyle/>
                    <a:p>
                      <a:pPr marL="0" marR="0" algn="ctr">
                        <a:lnSpc>
                          <a:spcPct val="106000"/>
                        </a:lnSpc>
                        <a:spcBef>
                          <a:spcPts val="0"/>
                        </a:spcBef>
                        <a:spcAft>
                          <a:spcPts val="0"/>
                        </a:spcAft>
                      </a:pPr>
                      <a:r>
                        <a:rPr lang="en-US" sz="1600" kern="1200" dirty="0">
                          <a:effectLst/>
                        </a:rPr>
                        <a:t>RES Q1 – most deprived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0.32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0.18 – 0.54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0.22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0.16 – 0.31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730428229"/>
                  </a:ext>
                </a:extLst>
              </a:tr>
              <a:tr h="243825">
                <a:tc>
                  <a:txBody>
                    <a:bodyPr/>
                    <a:lstStyle/>
                    <a:p>
                      <a:pPr marL="0" marR="0" algn="ctr">
                        <a:lnSpc>
                          <a:spcPct val="106000"/>
                        </a:lnSpc>
                        <a:spcBef>
                          <a:spcPts val="0"/>
                        </a:spcBef>
                        <a:spcAft>
                          <a:spcPts val="0"/>
                        </a:spcAft>
                      </a:pPr>
                      <a:r>
                        <a:rPr lang="en-US" sz="1600" kern="1200">
                          <a:effectLst/>
                        </a:rPr>
                        <a:t>RES Q2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0.15 – 0.34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0.25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0.19 – 0.33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0305483"/>
                  </a:ext>
                </a:extLst>
              </a:tr>
              <a:tr h="243825">
                <a:tc>
                  <a:txBody>
                    <a:bodyPr/>
                    <a:lstStyle/>
                    <a:p>
                      <a:pPr marL="0" marR="0" algn="ctr">
                        <a:lnSpc>
                          <a:spcPct val="106000"/>
                        </a:lnSpc>
                        <a:spcBef>
                          <a:spcPts val="0"/>
                        </a:spcBef>
                        <a:spcAft>
                          <a:spcPts val="0"/>
                        </a:spcAft>
                      </a:pPr>
                      <a:r>
                        <a:rPr lang="en-US" sz="1600" kern="1200">
                          <a:effectLst/>
                        </a:rPr>
                        <a:t>RES Q3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0.25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0.17 – 0.36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0.26 – 0.43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862137947"/>
                  </a:ext>
                </a:extLst>
              </a:tr>
              <a:tr h="243825">
                <a:tc>
                  <a:txBody>
                    <a:bodyPr/>
                    <a:lstStyle/>
                    <a:p>
                      <a:pPr marL="0" marR="0" algn="ctr">
                        <a:lnSpc>
                          <a:spcPct val="106000"/>
                        </a:lnSpc>
                        <a:spcBef>
                          <a:spcPts val="0"/>
                        </a:spcBef>
                        <a:spcAft>
                          <a:spcPts val="0"/>
                        </a:spcAft>
                      </a:pPr>
                      <a:r>
                        <a:rPr lang="en-US" sz="1600" kern="1200">
                          <a:effectLst/>
                        </a:rPr>
                        <a:t>RES Q4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a:effectLst/>
                        </a:rPr>
                        <a:t>0.35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0.25 – 0.48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0.41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kern="1200" dirty="0">
                          <a:effectLst/>
                        </a:rPr>
                        <a:t>0.32 – 0.52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964416768"/>
                  </a:ext>
                </a:extLst>
              </a:tr>
              <a:tr h="490561">
                <a:tc gridSpan="5">
                  <a:txBody>
                    <a:bodyPr/>
                    <a:lstStyle/>
                    <a:p>
                      <a:pPr marL="0" marR="0" algn="l">
                        <a:lnSpc>
                          <a:spcPct val="106000"/>
                        </a:lnSpc>
                        <a:spcBef>
                          <a:spcPts val="0"/>
                        </a:spcBef>
                        <a:spcAft>
                          <a:spcPts val="0"/>
                        </a:spcAft>
                      </a:pPr>
                      <a:r>
                        <a:rPr lang="en-US" sz="1600" kern="1200">
                          <a:effectLst/>
                        </a:rPr>
                        <a:t>Associations with pedestrian-oriented zoning provisions (i.e., zoning scale score) by RES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2921298"/>
                  </a:ext>
                </a:extLst>
              </a:tr>
              <a:tr h="243825">
                <a:tc>
                  <a:txBody>
                    <a:bodyPr/>
                    <a:lstStyle/>
                    <a:p>
                      <a:pPr marL="0" marR="0" algn="ctr">
                        <a:lnSpc>
                          <a:spcPct val="106000"/>
                        </a:lnSpc>
                        <a:spcBef>
                          <a:spcPts val="0"/>
                        </a:spcBef>
                        <a:spcAft>
                          <a:spcPts val="0"/>
                        </a:spcAft>
                      </a:pPr>
                      <a:r>
                        <a:rPr lang="en-US" sz="1600" kern="1200">
                          <a:effectLst/>
                        </a:rPr>
                        <a:t>RES Q1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1.00 – 1.21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1.07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a:effectLst/>
                        </a:rPr>
                        <a:t>1.01 – 1.12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796159626"/>
                  </a:ext>
                </a:extLst>
              </a:tr>
              <a:tr h="243825">
                <a:tc>
                  <a:txBody>
                    <a:bodyPr/>
                    <a:lstStyle/>
                    <a:p>
                      <a:pPr marL="0" marR="0" algn="ctr">
                        <a:lnSpc>
                          <a:spcPct val="106000"/>
                        </a:lnSpc>
                        <a:spcBef>
                          <a:spcPts val="0"/>
                        </a:spcBef>
                        <a:spcAft>
                          <a:spcPts val="0"/>
                        </a:spcAft>
                      </a:pPr>
                      <a:r>
                        <a:rPr lang="en-US" sz="1600" kern="1200">
                          <a:effectLst/>
                        </a:rPr>
                        <a:t>RES Q2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1.05 – 1.21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1.09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1.05 – 1.14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694576268"/>
                  </a:ext>
                </a:extLst>
              </a:tr>
              <a:tr h="243825">
                <a:tc>
                  <a:txBody>
                    <a:bodyPr/>
                    <a:lstStyle/>
                    <a:p>
                      <a:pPr marL="0" marR="0" algn="ctr">
                        <a:lnSpc>
                          <a:spcPct val="106000"/>
                        </a:lnSpc>
                        <a:spcBef>
                          <a:spcPts val="0"/>
                        </a:spcBef>
                        <a:spcAft>
                          <a:spcPts val="0"/>
                        </a:spcAft>
                      </a:pPr>
                      <a:r>
                        <a:rPr lang="en-US" sz="1600" kern="1200">
                          <a:effectLst/>
                        </a:rPr>
                        <a:t>RES Q3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0.99 – 1.12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1.00 – 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07613407"/>
                  </a:ext>
                </a:extLst>
              </a:tr>
              <a:tr h="243825">
                <a:tc>
                  <a:txBody>
                    <a:bodyPr/>
                    <a:lstStyle/>
                    <a:p>
                      <a:pPr marL="0" marR="0" algn="ctr">
                        <a:lnSpc>
                          <a:spcPct val="106000"/>
                        </a:lnSpc>
                        <a:spcBef>
                          <a:spcPts val="0"/>
                        </a:spcBef>
                        <a:spcAft>
                          <a:spcPts val="0"/>
                        </a:spcAft>
                      </a:pPr>
                      <a:r>
                        <a:rPr lang="en-US" sz="1600" kern="1200">
                          <a:effectLst/>
                        </a:rPr>
                        <a:t>RES Q4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0.96 – 1.09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a:effectLst/>
                        </a:rPr>
                        <a:t>1.00 – 1.08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12353185"/>
                  </a:ext>
                </a:extLst>
              </a:tr>
              <a:tr h="243825">
                <a:tc>
                  <a:txBody>
                    <a:bodyPr/>
                    <a:lstStyle/>
                    <a:p>
                      <a:pPr marL="0" marR="0" algn="ctr">
                        <a:lnSpc>
                          <a:spcPct val="106000"/>
                        </a:lnSpc>
                        <a:spcBef>
                          <a:spcPts val="0"/>
                        </a:spcBef>
                        <a:spcAft>
                          <a:spcPts val="0"/>
                        </a:spcAft>
                      </a:pPr>
                      <a:r>
                        <a:rPr lang="en-US" sz="1600" kern="1200">
                          <a:effectLst/>
                        </a:rPr>
                        <a:t>RES Q5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0.91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0.87 – 0.96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0.94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600" b="1" dirty="0">
                          <a:effectLst/>
                        </a:rPr>
                        <a:t>0.90 – 0.98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452065786"/>
                  </a:ext>
                </a:extLst>
              </a:tr>
              <a:tr h="1266668">
                <a:tc gridSpan="5">
                  <a:txBody>
                    <a:bodyPr/>
                    <a:lstStyle/>
                    <a:p>
                      <a:pPr marL="0" marR="0" algn="l">
                        <a:lnSpc>
                          <a:spcPct val="106000"/>
                        </a:lnSpc>
                        <a:spcBef>
                          <a:spcPts val="0"/>
                        </a:spcBef>
                        <a:spcAft>
                          <a:spcPts val="0"/>
                        </a:spcAft>
                      </a:pPr>
                      <a:r>
                        <a:rPr lang="en-US" sz="1200" kern="1200" dirty="0">
                          <a:effectLst/>
                        </a:rPr>
                        <a:t>Fractional logit model controlling for municipal-level median age, percent household poverty, region, walkability, percent occupied housing with no vehicle, population size, and interactions between zoning scale score and racialized economic segregation, with robust standard errors clustered on county. Bold indicates a significant association (p&lt;.05). N=3,914 municipalities representing 45.45% of the U.S. population in 471 of the most populous counties and 2 consolidated cities located in 48 states and the District of Columbia.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9217955"/>
                  </a:ext>
                </a:extLst>
              </a:tr>
            </a:tbl>
          </a:graphicData>
        </a:graphic>
      </p:graphicFrame>
    </p:spTree>
    <p:extLst>
      <p:ext uri="{BB962C8B-B14F-4D97-AF65-F5344CB8AC3E}">
        <p14:creationId xmlns:p14="http://schemas.microsoft.com/office/powerpoint/2010/main" val="382750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0DE93-943E-1545-24C6-C357177BCEEB}"/>
              </a:ext>
            </a:extLst>
          </p:cNvPr>
          <p:cNvSpPr>
            <a:spLocks noGrp="1"/>
          </p:cNvSpPr>
          <p:nvPr>
            <p:ph sz="quarter" idx="15"/>
          </p:nvPr>
        </p:nvSpPr>
        <p:spPr>
          <a:xfrm>
            <a:off x="0" y="4466319"/>
            <a:ext cx="6096000" cy="683264"/>
          </a:xfrm>
        </p:spPr>
        <p:txBody>
          <a:bodyPr/>
          <a:lstStyle/>
          <a:p>
            <a:r>
              <a:rPr lang="en-US" dirty="0"/>
              <a:t>Opportunities and More Information</a:t>
            </a:r>
          </a:p>
        </p:txBody>
      </p:sp>
    </p:spTree>
    <p:extLst>
      <p:ext uri="{BB962C8B-B14F-4D97-AF65-F5344CB8AC3E}">
        <p14:creationId xmlns:p14="http://schemas.microsoft.com/office/powerpoint/2010/main" val="3220663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6A45-5F8A-47AF-20DA-24AC29405143}"/>
              </a:ext>
            </a:extLst>
          </p:cNvPr>
          <p:cNvSpPr>
            <a:spLocks noGrp="1"/>
          </p:cNvSpPr>
          <p:nvPr>
            <p:ph type="title"/>
          </p:nvPr>
        </p:nvSpPr>
        <p:spPr/>
        <p:txBody>
          <a:bodyPr/>
          <a:lstStyle/>
          <a:p>
            <a:r>
              <a:rPr lang="en-US" dirty="0"/>
              <a:t>What opportunities exist? What else do we need to know?	</a:t>
            </a:r>
          </a:p>
        </p:txBody>
      </p:sp>
      <p:sp>
        <p:nvSpPr>
          <p:cNvPr id="4" name="Content Placeholder 3">
            <a:extLst>
              <a:ext uri="{FF2B5EF4-FFF2-40B4-BE49-F238E27FC236}">
                <a16:creationId xmlns:a16="http://schemas.microsoft.com/office/drawing/2014/main" id="{07BE7F67-DB68-9A8D-23E6-E9FA6C9B9534}"/>
              </a:ext>
            </a:extLst>
          </p:cNvPr>
          <p:cNvSpPr>
            <a:spLocks noGrp="1"/>
          </p:cNvSpPr>
          <p:nvPr>
            <p:ph sz="quarter" idx="14"/>
          </p:nvPr>
        </p:nvSpPr>
        <p:spPr>
          <a:xfrm>
            <a:off x="304798" y="996388"/>
            <a:ext cx="11587162" cy="4608513"/>
          </a:xfrm>
        </p:spPr>
        <p:txBody>
          <a:bodyPr>
            <a:normAutofit fontScale="92500" lnSpcReduction="10000"/>
          </a:bodyPr>
          <a:lstStyle/>
          <a:p>
            <a:r>
              <a:rPr lang="en-US" sz="3200" dirty="0"/>
              <a:t>Reliable data on the ground of zoning implementation in practice</a:t>
            </a:r>
          </a:p>
          <a:p>
            <a:r>
              <a:rPr lang="en-US" sz="3200" dirty="0"/>
              <a:t>Studying the process of implementation and understanding what implementation strategies WORK</a:t>
            </a:r>
          </a:p>
          <a:p>
            <a:pPr lvl="1"/>
            <a:r>
              <a:rPr lang="en-US" sz="2800" dirty="0"/>
              <a:t>Mixed methods</a:t>
            </a:r>
          </a:p>
          <a:p>
            <a:r>
              <a:rPr lang="en-US" sz="3200" dirty="0"/>
              <a:t>Having local level data on PA to examine the true relationship between zoning, the built environment (implementation), and PA-related outcomes</a:t>
            </a:r>
          </a:p>
          <a:p>
            <a:pPr lvl="1"/>
            <a:r>
              <a:rPr lang="en-US" sz="2800" dirty="0"/>
              <a:t>A lot of the data we work with nationally is limited to municipal or county level data or, when individual, only has county geocodes</a:t>
            </a:r>
          </a:p>
        </p:txBody>
      </p:sp>
    </p:spTree>
    <p:extLst>
      <p:ext uri="{BB962C8B-B14F-4D97-AF65-F5344CB8AC3E}">
        <p14:creationId xmlns:p14="http://schemas.microsoft.com/office/powerpoint/2010/main" val="264528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CF622A0-A54E-72F7-39E6-F69C92F0CBDD}"/>
              </a:ext>
            </a:extLst>
          </p:cNvPr>
          <p:cNvSpPr>
            <a:spLocks noGrp="1"/>
          </p:cNvSpPr>
          <p:nvPr>
            <p:ph type="title"/>
          </p:nvPr>
        </p:nvSpPr>
        <p:spPr/>
        <p:txBody>
          <a:bodyPr/>
          <a:lstStyle/>
          <a:p>
            <a:r>
              <a:rPr lang="en-US" dirty="0"/>
              <a:t>Opportunities for Public Health Community</a:t>
            </a:r>
          </a:p>
        </p:txBody>
      </p:sp>
      <p:sp>
        <p:nvSpPr>
          <p:cNvPr id="18" name="Content Placeholder 17">
            <a:extLst>
              <a:ext uri="{FF2B5EF4-FFF2-40B4-BE49-F238E27FC236}">
                <a16:creationId xmlns:a16="http://schemas.microsoft.com/office/drawing/2014/main" id="{8B9DCE3D-E87D-AFF2-9E3E-BF38D503BFFE}"/>
              </a:ext>
            </a:extLst>
          </p:cNvPr>
          <p:cNvSpPr>
            <a:spLocks noGrp="1"/>
          </p:cNvSpPr>
          <p:nvPr>
            <p:ph sz="quarter" idx="14"/>
          </p:nvPr>
        </p:nvSpPr>
        <p:spPr>
          <a:xfrm>
            <a:off x="300038" y="943156"/>
            <a:ext cx="11587162" cy="5113158"/>
          </a:xfrm>
        </p:spPr>
        <p:txBody>
          <a:bodyPr>
            <a:normAutofit/>
          </a:bodyPr>
          <a:lstStyle/>
          <a:p>
            <a:r>
              <a:rPr lang="en-US" sz="2800" dirty="0"/>
              <a:t>Public health government staff </a:t>
            </a:r>
          </a:p>
          <a:p>
            <a:pPr lvl="1"/>
            <a:r>
              <a:rPr lang="en-US" sz="2600" dirty="0"/>
              <a:t>Partner with planning, zoning, and transportation agencies when considering revising zoning codes to make a PA-orientation a priority for rezoning/new zoning efforts</a:t>
            </a:r>
          </a:p>
          <a:p>
            <a:r>
              <a:rPr lang="en-US" sz="3000" dirty="0"/>
              <a:t>Advocates</a:t>
            </a:r>
          </a:p>
          <a:p>
            <a:pPr lvl="1"/>
            <a:r>
              <a:rPr lang="en-US" sz="2800" dirty="0"/>
              <a:t>Work across sectors to advocate for PA-related zoning provisions </a:t>
            </a:r>
          </a:p>
          <a:p>
            <a:pPr lvl="1"/>
            <a:r>
              <a:rPr lang="en-US" sz="2800" dirty="0"/>
              <a:t>Work to advocate for funding to support implementation </a:t>
            </a:r>
          </a:p>
          <a:p>
            <a:endParaRPr lang="en-US" sz="2800" dirty="0"/>
          </a:p>
          <a:p>
            <a:endParaRPr lang="en-US" sz="2800" dirty="0"/>
          </a:p>
        </p:txBody>
      </p:sp>
    </p:spTree>
    <p:extLst>
      <p:ext uri="{BB962C8B-B14F-4D97-AF65-F5344CB8AC3E}">
        <p14:creationId xmlns:p14="http://schemas.microsoft.com/office/powerpoint/2010/main" val="244154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72B63-29F8-6D46-4EAB-B29F94EF09A9}"/>
              </a:ext>
            </a:extLst>
          </p:cNvPr>
          <p:cNvSpPr>
            <a:spLocks noGrp="1"/>
          </p:cNvSpPr>
          <p:nvPr>
            <p:ph sz="quarter" idx="15"/>
          </p:nvPr>
        </p:nvSpPr>
        <p:spPr>
          <a:xfrm>
            <a:off x="0" y="4078521"/>
            <a:ext cx="6096000" cy="1071062"/>
          </a:xfrm>
        </p:spPr>
        <p:txBody>
          <a:bodyPr/>
          <a:lstStyle/>
          <a:p>
            <a:r>
              <a:rPr lang="en-US" dirty="0"/>
              <a:t>Land Use, Transportation and PA and the Role of Zoning </a:t>
            </a:r>
          </a:p>
        </p:txBody>
      </p:sp>
    </p:spTree>
    <p:extLst>
      <p:ext uri="{BB962C8B-B14F-4D97-AF65-F5344CB8AC3E}">
        <p14:creationId xmlns:p14="http://schemas.microsoft.com/office/powerpoint/2010/main" val="1179377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BE3C-8EA4-44FA-BD71-466F5C30923C}"/>
              </a:ext>
            </a:extLst>
          </p:cNvPr>
          <p:cNvSpPr>
            <a:spLocks noGrp="1"/>
          </p:cNvSpPr>
          <p:nvPr>
            <p:ph type="title"/>
          </p:nvPr>
        </p:nvSpPr>
        <p:spPr/>
        <p:txBody>
          <a:bodyPr/>
          <a:lstStyle/>
          <a:p>
            <a:r>
              <a:rPr lang="en-US" dirty="0"/>
              <a:t>Zoning and Public Health Tools</a:t>
            </a:r>
          </a:p>
        </p:txBody>
      </p:sp>
      <p:pic>
        <p:nvPicPr>
          <p:cNvPr id="4" name="Picture Placeholder 5">
            <a:hlinkClick r:id="rId3"/>
            <a:extLst>
              <a:ext uri="{FF2B5EF4-FFF2-40B4-BE49-F238E27FC236}">
                <a16:creationId xmlns:a16="http://schemas.microsoft.com/office/drawing/2014/main" id="{74887DF0-85F3-49D3-910B-A7160EA60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72" y="813798"/>
            <a:ext cx="3414252" cy="4418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Placeholder 6">
            <a:hlinkClick r:id="rId5"/>
            <a:extLst>
              <a:ext uri="{FF2B5EF4-FFF2-40B4-BE49-F238E27FC236}">
                <a16:creationId xmlns:a16="http://schemas.microsoft.com/office/drawing/2014/main" id="{24F46484-FC3C-49F2-999A-DA472A258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9813" y="813798"/>
            <a:ext cx="3414252" cy="4418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Placeholder 6" descr="Zoning_Product3_v4.pdf">
            <a:hlinkClick r:id="rId7"/>
            <a:extLst>
              <a:ext uri="{FF2B5EF4-FFF2-40B4-BE49-F238E27FC236}">
                <a16:creationId xmlns:a16="http://schemas.microsoft.com/office/drawing/2014/main" id="{052D4050-7F02-4FE8-BB58-BB55726721D5}"/>
              </a:ext>
            </a:extLst>
          </p:cNvPr>
          <p:cNvPicPr>
            <a:picLocks noChangeAspect="1"/>
          </p:cNvPicPr>
          <p:nvPr/>
        </p:nvPicPr>
        <p:blipFill>
          <a:blip r:embed="rId8">
            <a:extLst>
              <a:ext uri="{28A0092B-C50C-407E-A947-70E740481C1C}">
                <a14:useLocalDpi xmlns:a14="http://schemas.microsoft.com/office/drawing/2010/main" val="0"/>
              </a:ext>
            </a:extLst>
          </a:blip>
          <a:srcRect l="14" r="14"/>
          <a:stretch>
            <a:fillRect/>
          </a:stretch>
        </p:blipFill>
        <p:spPr>
          <a:xfrm>
            <a:off x="8032354" y="813799"/>
            <a:ext cx="3510257" cy="4418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04D8C996-D8D4-403F-BB70-54CD674A0F95}"/>
              </a:ext>
            </a:extLst>
          </p:cNvPr>
          <p:cNvSpPr txBox="1"/>
          <p:nvPr/>
        </p:nvSpPr>
        <p:spPr>
          <a:xfrm>
            <a:off x="575981" y="5586856"/>
            <a:ext cx="104225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75757"/>
                </a:solidFill>
                <a:effectLst/>
                <a:uLnTx/>
                <a:uFillTx/>
                <a:latin typeface="Calibri" panose="020F0502020204030204"/>
                <a:ea typeface="+mn-ea"/>
                <a:cs typeface="+mn-cs"/>
                <a:hlinkClick r:id="rId9"/>
              </a:rPr>
              <a:t>https://ihrp.uic.edu/using-zoning-regulations-to-foster-walkable-communities-best-practices/</a:t>
            </a:r>
            <a:endParaRPr kumimoji="0" lang="en-US" sz="2000" b="0" i="0" u="none" strike="noStrike" kern="1200" cap="none" spc="0" normalizeH="0" baseline="0" noProof="0" dirty="0">
              <a:ln>
                <a:noFill/>
              </a:ln>
              <a:solidFill>
                <a:srgbClr val="5757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73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93738-87D6-B8BC-F8CE-9B2B1C6D75D8}"/>
              </a:ext>
            </a:extLst>
          </p:cNvPr>
          <p:cNvSpPr>
            <a:spLocks noGrp="1"/>
          </p:cNvSpPr>
          <p:nvPr>
            <p:ph sz="quarter" idx="15"/>
          </p:nvPr>
        </p:nvSpPr>
        <p:spPr>
          <a:xfrm>
            <a:off x="0" y="4466319"/>
            <a:ext cx="6096000" cy="683264"/>
          </a:xfrm>
        </p:spPr>
        <p:txBody>
          <a:bodyPr/>
          <a:lstStyle/>
          <a:p>
            <a:r>
              <a:rPr lang="en-US" dirty="0"/>
              <a:t>Learn More about PAPREN</a:t>
            </a:r>
          </a:p>
        </p:txBody>
      </p:sp>
    </p:spTree>
    <p:extLst>
      <p:ext uri="{BB962C8B-B14F-4D97-AF65-F5344CB8AC3E}">
        <p14:creationId xmlns:p14="http://schemas.microsoft.com/office/powerpoint/2010/main" val="176658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466E-6DD9-4367-A66A-43D3547ADED1}"/>
              </a:ext>
            </a:extLst>
          </p:cNvPr>
          <p:cNvSpPr>
            <a:spLocks noGrp="1"/>
          </p:cNvSpPr>
          <p:nvPr>
            <p:ph type="title"/>
          </p:nvPr>
        </p:nvSpPr>
        <p:spPr/>
        <p:txBody>
          <a:bodyPr/>
          <a:lstStyle/>
          <a:p>
            <a:r>
              <a:rPr lang="en-US" dirty="0"/>
              <a:t>What is PAPREN?</a:t>
            </a:r>
          </a:p>
        </p:txBody>
      </p:sp>
      <p:sp>
        <p:nvSpPr>
          <p:cNvPr id="4" name="Content Placeholder 3">
            <a:extLst>
              <a:ext uri="{FF2B5EF4-FFF2-40B4-BE49-F238E27FC236}">
                <a16:creationId xmlns:a16="http://schemas.microsoft.com/office/drawing/2014/main" id="{4D739DB1-0AB0-412D-9FAD-EC6BBB30C1AC}"/>
              </a:ext>
            </a:extLst>
          </p:cNvPr>
          <p:cNvSpPr>
            <a:spLocks noGrp="1"/>
          </p:cNvSpPr>
          <p:nvPr>
            <p:ph sz="quarter" idx="14"/>
          </p:nvPr>
        </p:nvSpPr>
        <p:spPr>
          <a:xfrm>
            <a:off x="300038" y="1032734"/>
            <a:ext cx="11587162" cy="5023579"/>
          </a:xfrm>
        </p:spPr>
        <p:txBody>
          <a:bodyPr>
            <a:normAutofit fontScale="92500" lnSpcReduction="10000"/>
          </a:bodyPr>
          <a:lstStyle/>
          <a:p>
            <a:r>
              <a:rPr lang="en-US" sz="2400" dirty="0">
                <a:latin typeface="Cabin"/>
              </a:rPr>
              <a:t>A</a:t>
            </a:r>
            <a:r>
              <a:rPr lang="en-US" sz="2400" b="0" i="0" u="none" strike="noStrike" baseline="0" dirty="0">
                <a:latin typeface="Cabin"/>
              </a:rPr>
              <a:t> </a:t>
            </a:r>
            <a:r>
              <a:rPr lang="en-US" sz="2400" b="1" i="0" u="none" strike="noStrike" baseline="0" dirty="0">
                <a:latin typeface="Cabin"/>
              </a:rPr>
              <a:t>CDC-funded thematic research network</a:t>
            </a:r>
            <a:r>
              <a:rPr lang="en-US" sz="2400" b="0" i="0" u="none" strike="noStrike" baseline="0" dirty="0">
                <a:latin typeface="Cabin"/>
              </a:rPr>
              <a:t> of the CDC </a:t>
            </a:r>
            <a:r>
              <a:rPr lang="en-US" sz="2400" dirty="0">
                <a:latin typeface="Cabin"/>
              </a:rPr>
              <a:t>Prevention Research Centers and is funded by the Physical Activity and Health Branch within DNPAO.</a:t>
            </a:r>
          </a:p>
          <a:p>
            <a:endParaRPr lang="en-US" sz="2400" dirty="0">
              <a:latin typeface="Cabin"/>
            </a:endParaRPr>
          </a:p>
          <a:p>
            <a:r>
              <a:rPr lang="en-US" sz="2400" dirty="0">
                <a:latin typeface="Cabin"/>
              </a:rPr>
              <a:t>A key </a:t>
            </a:r>
            <a:r>
              <a:rPr lang="en-US" sz="2400" b="1" dirty="0">
                <a:latin typeface="Cabin"/>
              </a:rPr>
              <a:t>research partner</a:t>
            </a:r>
            <a:r>
              <a:rPr lang="en-US" sz="2400" dirty="0">
                <a:latin typeface="Cabin"/>
              </a:rPr>
              <a:t> of the Active People, Healthy Nation Initiative.</a:t>
            </a:r>
          </a:p>
          <a:p>
            <a:endParaRPr lang="en-US" sz="2400" dirty="0">
              <a:latin typeface="Cabin"/>
            </a:endParaRPr>
          </a:p>
          <a:p>
            <a:r>
              <a:rPr lang="en-US" sz="2400" dirty="0"/>
              <a:t>PAPREN is grounded in the </a:t>
            </a:r>
            <a:r>
              <a:rPr lang="en-US" sz="2400" b="1" dirty="0"/>
              <a:t>Community Preventive Services Task Force recommendations </a:t>
            </a:r>
            <a:r>
              <a:rPr lang="en-US" sz="2400" dirty="0"/>
              <a:t>that call for land use and transportation strategies for supporting physical activity. </a:t>
            </a:r>
          </a:p>
          <a:p>
            <a:endParaRPr lang="en-US" sz="2400" b="0" i="0" u="none" strike="noStrike" baseline="0" dirty="0">
              <a:latin typeface="Cabin"/>
            </a:endParaRPr>
          </a:p>
          <a:p>
            <a:pPr algn="l"/>
            <a:r>
              <a:rPr lang="en-US" sz="2400" b="0" i="0" u="none" strike="noStrike" baseline="0" dirty="0">
                <a:latin typeface="Cabin"/>
              </a:rPr>
              <a:t>PAPREN </a:t>
            </a:r>
            <a:r>
              <a:rPr lang="en-US" sz="2400" b="1" i="0" u="none" strike="noStrike" baseline="0" dirty="0">
                <a:latin typeface="Cabin"/>
              </a:rPr>
              <a:t>advances the evidence base and puts research into practice through collaboration across sectors </a:t>
            </a:r>
            <a:r>
              <a:rPr lang="en-US" sz="2400" b="0" i="0" u="none" strike="noStrike" baseline="0" dirty="0">
                <a:latin typeface="Cabin"/>
              </a:rPr>
              <a:t>with a shared vision of achieving active communities. </a:t>
            </a:r>
          </a:p>
          <a:p>
            <a:pPr lvl="1"/>
            <a:r>
              <a:rPr lang="en-US" sz="2200" b="0" i="0" u="none" strike="noStrike" baseline="0" dirty="0">
                <a:latin typeface="Cabin"/>
              </a:rPr>
              <a:t>Includes researchers, planners, engineers, policy makers, green space managers, advocates, public health professionals and others!</a:t>
            </a:r>
          </a:p>
          <a:p>
            <a:pPr lvl="1"/>
            <a:r>
              <a:rPr lang="en-US" sz="2200" b="1" dirty="0">
                <a:latin typeface="Cabin"/>
              </a:rPr>
              <a:t>We have 842 members! </a:t>
            </a:r>
            <a:r>
              <a:rPr lang="en-US" sz="2200" dirty="0">
                <a:latin typeface="Cabin"/>
              </a:rPr>
              <a:t>Great professional networking opportunity (and it’s entirely free!)</a:t>
            </a:r>
            <a:endParaRPr lang="en-US" sz="2200" b="1" i="0" u="none" strike="noStrike" baseline="0" dirty="0">
              <a:latin typeface="Cabin"/>
            </a:endParaRPr>
          </a:p>
        </p:txBody>
      </p:sp>
    </p:spTree>
    <p:extLst>
      <p:ext uri="{BB962C8B-B14F-4D97-AF65-F5344CB8AC3E}">
        <p14:creationId xmlns:p14="http://schemas.microsoft.com/office/powerpoint/2010/main" val="211647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E584-C316-4903-B5B5-AA8457E21E1E}"/>
              </a:ext>
            </a:extLst>
          </p:cNvPr>
          <p:cNvSpPr>
            <a:spLocks noGrp="1"/>
          </p:cNvSpPr>
          <p:nvPr>
            <p:ph type="title"/>
          </p:nvPr>
        </p:nvSpPr>
        <p:spPr/>
        <p:txBody>
          <a:bodyPr/>
          <a:lstStyle/>
          <a:p>
            <a:r>
              <a:rPr lang="en-US" dirty="0"/>
              <a:t>PAPREN Work Groups</a:t>
            </a:r>
          </a:p>
        </p:txBody>
      </p:sp>
      <p:graphicFrame>
        <p:nvGraphicFramePr>
          <p:cNvPr id="5" name="Content Placeholder 4">
            <a:extLst>
              <a:ext uri="{FF2B5EF4-FFF2-40B4-BE49-F238E27FC236}">
                <a16:creationId xmlns:a16="http://schemas.microsoft.com/office/drawing/2014/main" id="{E75DED1C-B2FC-4ADA-9F3B-748BABEE24D7}"/>
              </a:ext>
            </a:extLst>
          </p:cNvPr>
          <p:cNvGraphicFramePr>
            <a:graphicFrameLocks noGrp="1"/>
          </p:cNvGraphicFramePr>
          <p:nvPr>
            <p:ph sz="quarter" idx="14"/>
          </p:nvPr>
        </p:nvGraphicFramePr>
        <p:xfrm>
          <a:off x="300038" y="985785"/>
          <a:ext cx="11587162" cy="460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544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565BCE-8B5A-7241-AF8D-548768F892E8}"/>
              </a:ext>
            </a:extLst>
          </p:cNvPr>
          <p:cNvSpPr>
            <a:spLocks noGrp="1"/>
          </p:cNvSpPr>
          <p:nvPr>
            <p:ph sz="quarter" idx="4294967295"/>
          </p:nvPr>
        </p:nvSpPr>
        <p:spPr>
          <a:xfrm>
            <a:off x="304800" y="1494282"/>
            <a:ext cx="11582398" cy="4561472"/>
          </a:xfrm>
        </p:spPr>
        <p:txBody>
          <a:bodyPr/>
          <a:lstStyle/>
          <a:p>
            <a:r>
              <a:rPr lang="en-US" dirty="0"/>
              <a:t>Email: </a:t>
            </a:r>
            <a:r>
              <a:rPr lang="en-US" dirty="0">
                <a:hlinkClick r:id="rId3"/>
              </a:rPr>
              <a:t>papren@umassmed.edu</a:t>
            </a:r>
            <a:endParaRPr lang="en-US" dirty="0"/>
          </a:p>
          <a:p>
            <a:pPr marL="0" indent="0">
              <a:buNone/>
            </a:pPr>
            <a:endParaRPr lang="en-US" dirty="0"/>
          </a:p>
          <a:p>
            <a:r>
              <a:rPr lang="en-US" dirty="0"/>
              <a:t>Website: </a:t>
            </a:r>
            <a:r>
              <a:rPr lang="en-US" dirty="0">
                <a:hlinkClick r:id="rId4"/>
              </a:rPr>
              <a:t>https://papren.org</a:t>
            </a:r>
            <a:endParaRPr lang="en-US" dirty="0"/>
          </a:p>
          <a:p>
            <a:endParaRPr lang="en-US" dirty="0"/>
          </a:p>
          <a:p>
            <a:pPr marL="0" indent="0">
              <a:buNone/>
            </a:pPr>
            <a:r>
              <a:rPr lang="en-US" dirty="0"/>
              <a:t>                   @PAPREN1</a:t>
            </a:r>
          </a:p>
          <a:p>
            <a:endParaRPr lang="en-US" dirty="0"/>
          </a:p>
          <a:p>
            <a:endParaRPr lang="en-US" dirty="0"/>
          </a:p>
          <a:p>
            <a:r>
              <a:rPr lang="en-US" dirty="0"/>
              <a:t>Join the Network!</a:t>
            </a:r>
          </a:p>
          <a:p>
            <a:r>
              <a:rPr lang="en-US" dirty="0"/>
              <a:t>Join a Work Group (or 2)!</a:t>
            </a:r>
          </a:p>
        </p:txBody>
      </p:sp>
      <p:sp>
        <p:nvSpPr>
          <p:cNvPr id="8" name="Title 1">
            <a:extLst>
              <a:ext uri="{FF2B5EF4-FFF2-40B4-BE49-F238E27FC236}">
                <a16:creationId xmlns:a16="http://schemas.microsoft.com/office/drawing/2014/main" id="{1916C921-EAF8-3949-9D23-3421F8B6BA53}"/>
              </a:ext>
            </a:extLst>
          </p:cNvPr>
          <p:cNvSpPr>
            <a:spLocks noGrp="1"/>
          </p:cNvSpPr>
          <p:nvPr>
            <p:ph type="title"/>
          </p:nvPr>
        </p:nvSpPr>
        <p:spPr>
          <a:xfrm>
            <a:off x="295650" y="304799"/>
            <a:ext cx="11591547" cy="381001"/>
          </a:xfrm>
        </p:spPr>
        <p:txBody>
          <a:bodyPr/>
          <a:lstStyle/>
          <a:p>
            <a:r>
              <a:rPr lang="en-US" dirty="0"/>
              <a:t>Join and Connect with Us!</a:t>
            </a:r>
          </a:p>
        </p:txBody>
      </p:sp>
      <p:pic>
        <p:nvPicPr>
          <p:cNvPr id="6" name="Picture 5">
            <a:extLst>
              <a:ext uri="{FF2B5EF4-FFF2-40B4-BE49-F238E27FC236}">
                <a16:creationId xmlns:a16="http://schemas.microsoft.com/office/drawing/2014/main" id="{E6EA7B0A-073E-43FA-B0AC-22FDADEC8276}"/>
              </a:ext>
            </a:extLst>
          </p:cNvPr>
          <p:cNvPicPr>
            <a:picLocks noChangeAspect="1"/>
          </p:cNvPicPr>
          <p:nvPr/>
        </p:nvPicPr>
        <p:blipFill>
          <a:blip r:embed="rId5"/>
          <a:stretch>
            <a:fillRect/>
          </a:stretch>
        </p:blipFill>
        <p:spPr>
          <a:xfrm>
            <a:off x="685800" y="2963041"/>
            <a:ext cx="592195" cy="592195"/>
          </a:xfrm>
          <a:prstGeom prst="rect">
            <a:avLst/>
          </a:prstGeom>
        </p:spPr>
      </p:pic>
      <p:pic>
        <p:nvPicPr>
          <p:cNvPr id="2" name="Picture 1">
            <a:extLst>
              <a:ext uri="{FF2B5EF4-FFF2-40B4-BE49-F238E27FC236}">
                <a16:creationId xmlns:a16="http://schemas.microsoft.com/office/drawing/2014/main" id="{4CA1C4FA-2D13-44B5-8938-AB08153CB09C}"/>
              </a:ext>
            </a:extLst>
          </p:cNvPr>
          <p:cNvPicPr>
            <a:picLocks noChangeAspect="1"/>
          </p:cNvPicPr>
          <p:nvPr/>
        </p:nvPicPr>
        <p:blipFill rotWithShape="1">
          <a:blip r:embed="rId6"/>
          <a:srcRect l="21037" t="9654"/>
          <a:stretch/>
        </p:blipFill>
        <p:spPr>
          <a:xfrm>
            <a:off x="5080363" y="182592"/>
            <a:ext cx="6425837" cy="4561472"/>
          </a:xfrm>
          <a:prstGeom prst="rect">
            <a:avLst/>
          </a:prstGeom>
          <a:ln>
            <a:solidFill>
              <a:schemeClr val="accent1"/>
            </a:solidFill>
          </a:ln>
        </p:spPr>
      </p:pic>
      <p:pic>
        <p:nvPicPr>
          <p:cNvPr id="4" name="Picture 3">
            <a:extLst>
              <a:ext uri="{FF2B5EF4-FFF2-40B4-BE49-F238E27FC236}">
                <a16:creationId xmlns:a16="http://schemas.microsoft.com/office/drawing/2014/main" id="{A569ED39-9E91-4A5D-B8CD-04FDF5AFBC7D}"/>
              </a:ext>
            </a:extLst>
          </p:cNvPr>
          <p:cNvPicPr>
            <a:picLocks noChangeAspect="1"/>
          </p:cNvPicPr>
          <p:nvPr/>
        </p:nvPicPr>
        <p:blipFill>
          <a:blip r:embed="rId7"/>
          <a:stretch>
            <a:fillRect/>
          </a:stretch>
        </p:blipFill>
        <p:spPr>
          <a:xfrm>
            <a:off x="6882581" y="4161239"/>
            <a:ext cx="4894612" cy="1894515"/>
          </a:xfrm>
          <a:prstGeom prst="rect">
            <a:avLst/>
          </a:prstGeom>
        </p:spPr>
      </p:pic>
    </p:spTree>
    <p:extLst>
      <p:ext uri="{BB962C8B-B14F-4D97-AF65-F5344CB8AC3E}">
        <p14:creationId xmlns:p14="http://schemas.microsoft.com/office/powerpoint/2010/main" val="35119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DDA-E8C5-4619-B811-738237CFCBB5}"/>
              </a:ext>
            </a:extLst>
          </p:cNvPr>
          <p:cNvSpPr>
            <a:spLocks noGrp="1"/>
          </p:cNvSpPr>
          <p:nvPr>
            <p:ph type="title"/>
          </p:nvPr>
        </p:nvSpPr>
        <p:spPr/>
        <p:txBody>
          <a:bodyPr>
            <a:normAutofit fontScale="90000"/>
          </a:bodyPr>
          <a:lstStyle/>
          <a:p>
            <a:r>
              <a:rPr lang="en-US" dirty="0"/>
              <a:t>Zoning is a key policy lever or strategy for codifying the Community Preventive Services Task Force (CPSTF) recommendations (Community Guide, May 2017) </a:t>
            </a:r>
          </a:p>
        </p:txBody>
      </p:sp>
      <p:sp>
        <p:nvSpPr>
          <p:cNvPr id="10" name="Content Placeholder 9">
            <a:extLst>
              <a:ext uri="{FF2B5EF4-FFF2-40B4-BE49-F238E27FC236}">
                <a16:creationId xmlns:a16="http://schemas.microsoft.com/office/drawing/2014/main" id="{90B6280E-D5FE-4F9C-AB38-6A8F8DB2D3B1}"/>
              </a:ext>
            </a:extLst>
          </p:cNvPr>
          <p:cNvSpPr>
            <a:spLocks noGrp="1"/>
          </p:cNvSpPr>
          <p:nvPr>
            <p:ph idx="1"/>
          </p:nvPr>
        </p:nvSpPr>
        <p:spPr>
          <a:xfrm>
            <a:off x="571499" y="1468087"/>
            <a:ext cx="11048999" cy="1142206"/>
          </a:xfrm>
        </p:spPr>
        <p:txBody>
          <a:bodyPr>
            <a:normAutofit/>
          </a:bodyPr>
          <a:lstStyle/>
          <a:p>
            <a:pPr>
              <a:lnSpc>
                <a:spcPct val="110000"/>
              </a:lnSpc>
            </a:pPr>
            <a:r>
              <a:rPr lang="en-US" dirty="0"/>
              <a:t>The CPSTF recommends </a:t>
            </a:r>
            <a:r>
              <a:rPr lang="en-US" b="1" dirty="0"/>
              <a:t>built environment strategies combining</a:t>
            </a:r>
            <a:r>
              <a:rPr lang="en-US" dirty="0"/>
              <a:t> one or more intervention approaches to improve </a:t>
            </a:r>
            <a:r>
              <a:rPr lang="en-US" b="1" dirty="0"/>
              <a:t>pedestrian or bicycle transportation systems with</a:t>
            </a:r>
            <a:r>
              <a:rPr lang="en-US" dirty="0"/>
              <a:t> one or more </a:t>
            </a:r>
            <a:r>
              <a:rPr lang="en-US" b="1" dirty="0"/>
              <a:t>land use and environmental design interventions </a:t>
            </a:r>
            <a:r>
              <a:rPr lang="en-US" dirty="0"/>
              <a:t>based on sufficient evidence of effectiveness in increasing physical activity.</a:t>
            </a:r>
          </a:p>
          <a:p>
            <a:pPr>
              <a:lnSpc>
                <a:spcPct val="110000"/>
              </a:lnSpc>
            </a:pPr>
            <a:endParaRPr lang="en-US" dirty="0"/>
          </a:p>
        </p:txBody>
      </p:sp>
      <p:sp>
        <p:nvSpPr>
          <p:cNvPr id="11" name="Text Placeholder 4">
            <a:extLst>
              <a:ext uri="{FF2B5EF4-FFF2-40B4-BE49-F238E27FC236}">
                <a16:creationId xmlns:a16="http://schemas.microsoft.com/office/drawing/2014/main" id="{8FBC32F8-54CF-4A27-AF23-B6D59195F2D7}"/>
              </a:ext>
            </a:extLst>
          </p:cNvPr>
          <p:cNvSpPr txBox="1">
            <a:spLocks/>
          </p:cNvSpPr>
          <p:nvPr/>
        </p:nvSpPr>
        <p:spPr>
          <a:xfrm>
            <a:off x="539817" y="2748516"/>
            <a:ext cx="5288598" cy="945126"/>
          </a:xfrm>
          <a:prstGeom prst="rect">
            <a:avLst/>
          </a:prstGeom>
          <a:solidFill>
            <a:schemeClr val="accent4">
              <a:lumMod val="20000"/>
              <a:lumOff val="80000"/>
            </a:schemeClr>
          </a:solidFill>
          <a:ln w="12700">
            <a:solidFill>
              <a:schemeClr val="tx1"/>
            </a:solidFill>
          </a:ln>
        </p:spPr>
        <p:txBody>
          <a:bodyPr vert="horz" lIns="0" tIns="34290" rIns="0" bIns="3429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b="1" dirty="0"/>
              <a:t>Pedestrian &amp; Bicycle System Transportation Intervention Component</a:t>
            </a:r>
          </a:p>
        </p:txBody>
      </p:sp>
      <p:sp>
        <p:nvSpPr>
          <p:cNvPr id="12" name="Text Placeholder 6">
            <a:extLst>
              <a:ext uri="{FF2B5EF4-FFF2-40B4-BE49-F238E27FC236}">
                <a16:creationId xmlns:a16="http://schemas.microsoft.com/office/drawing/2014/main" id="{1A9DF731-7521-4E29-8296-50AB5CF207AF}"/>
              </a:ext>
            </a:extLst>
          </p:cNvPr>
          <p:cNvSpPr txBox="1">
            <a:spLocks/>
          </p:cNvSpPr>
          <p:nvPr/>
        </p:nvSpPr>
        <p:spPr>
          <a:xfrm>
            <a:off x="6363586" y="2748516"/>
            <a:ext cx="5117336" cy="945126"/>
          </a:xfrm>
          <a:prstGeom prst="rect">
            <a:avLst/>
          </a:prstGeom>
          <a:solidFill>
            <a:schemeClr val="accent4">
              <a:lumMod val="20000"/>
              <a:lumOff val="80000"/>
            </a:schemeClr>
          </a:solidFill>
          <a:ln w="12700">
            <a:solidFill>
              <a:schemeClr val="tx1"/>
            </a:solidFill>
          </a:ln>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b="1" dirty="0"/>
              <a:t>Land Use &amp; Environment Design Intervention Component</a:t>
            </a:r>
          </a:p>
        </p:txBody>
      </p:sp>
      <p:sp>
        <p:nvSpPr>
          <p:cNvPr id="13" name="Content Placeholder 5">
            <a:extLst>
              <a:ext uri="{FF2B5EF4-FFF2-40B4-BE49-F238E27FC236}">
                <a16:creationId xmlns:a16="http://schemas.microsoft.com/office/drawing/2014/main" id="{3F646BBD-9A6D-46EC-B16F-407E851A9403}"/>
              </a:ext>
            </a:extLst>
          </p:cNvPr>
          <p:cNvSpPr txBox="1">
            <a:spLocks/>
          </p:cNvSpPr>
          <p:nvPr/>
        </p:nvSpPr>
        <p:spPr>
          <a:xfrm>
            <a:off x="539817" y="3693643"/>
            <a:ext cx="5288598" cy="2152680"/>
          </a:xfrm>
          <a:prstGeom prst="rect">
            <a:avLst/>
          </a:prstGeom>
          <a:ln w="9525">
            <a:solidFill>
              <a:schemeClr val="tx1"/>
            </a:solidFill>
          </a:ln>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0"/>
              </a:spcBef>
            </a:pPr>
            <a:r>
              <a:rPr lang="en-US" dirty="0"/>
              <a:t>Street pattern design and connectivity</a:t>
            </a:r>
          </a:p>
          <a:p>
            <a:pPr>
              <a:lnSpc>
                <a:spcPct val="100000"/>
              </a:lnSpc>
              <a:spcBef>
                <a:spcPts val="0"/>
              </a:spcBef>
            </a:pPr>
            <a:r>
              <a:rPr lang="en-US" dirty="0"/>
              <a:t>Pedestrian infrastructure</a:t>
            </a:r>
          </a:p>
          <a:p>
            <a:pPr>
              <a:lnSpc>
                <a:spcPct val="100000"/>
              </a:lnSpc>
              <a:spcBef>
                <a:spcPts val="0"/>
              </a:spcBef>
            </a:pPr>
            <a:r>
              <a:rPr lang="en-US" dirty="0"/>
              <a:t>Bicycle infrastructure</a:t>
            </a:r>
          </a:p>
          <a:p>
            <a:pPr>
              <a:lnSpc>
                <a:spcPct val="100000"/>
              </a:lnSpc>
              <a:spcBef>
                <a:spcPts val="0"/>
              </a:spcBef>
            </a:pPr>
            <a:r>
              <a:rPr lang="en-US" dirty="0"/>
              <a:t>Public transit infrastructure and access</a:t>
            </a:r>
          </a:p>
        </p:txBody>
      </p:sp>
      <p:sp>
        <p:nvSpPr>
          <p:cNvPr id="14" name="Content Placeholder 7">
            <a:extLst>
              <a:ext uri="{FF2B5EF4-FFF2-40B4-BE49-F238E27FC236}">
                <a16:creationId xmlns:a16="http://schemas.microsoft.com/office/drawing/2014/main" id="{F015DC7D-828B-4A1F-845B-88C21D82E6C7}"/>
              </a:ext>
            </a:extLst>
          </p:cNvPr>
          <p:cNvSpPr txBox="1">
            <a:spLocks/>
          </p:cNvSpPr>
          <p:nvPr/>
        </p:nvSpPr>
        <p:spPr>
          <a:xfrm>
            <a:off x="6363586" y="3693643"/>
            <a:ext cx="5117336" cy="2152680"/>
          </a:xfrm>
          <a:prstGeom prst="rect">
            <a:avLst/>
          </a:prstGeom>
          <a:ln w="9525">
            <a:solidFill>
              <a:schemeClr val="tx1"/>
            </a:solidFill>
          </a:ln>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0"/>
              </a:spcBef>
            </a:pPr>
            <a:r>
              <a:rPr lang="en-US" dirty="0"/>
              <a:t>Mixed land use</a:t>
            </a:r>
          </a:p>
          <a:p>
            <a:pPr>
              <a:lnSpc>
                <a:spcPct val="100000"/>
              </a:lnSpc>
              <a:spcBef>
                <a:spcPts val="0"/>
              </a:spcBef>
            </a:pPr>
            <a:r>
              <a:rPr lang="en-US" dirty="0"/>
              <a:t>Increasing residential density</a:t>
            </a:r>
          </a:p>
          <a:p>
            <a:pPr>
              <a:lnSpc>
                <a:spcPct val="100000"/>
              </a:lnSpc>
              <a:spcBef>
                <a:spcPts val="0"/>
              </a:spcBef>
            </a:pPr>
            <a:r>
              <a:rPr lang="en-US" dirty="0"/>
              <a:t>Proximity to neighborhood or community destinations</a:t>
            </a:r>
          </a:p>
          <a:p>
            <a:pPr>
              <a:lnSpc>
                <a:spcPct val="100000"/>
              </a:lnSpc>
              <a:spcBef>
                <a:spcPts val="0"/>
              </a:spcBef>
            </a:pPr>
            <a:r>
              <a:rPr lang="en-US" dirty="0"/>
              <a:t>Parks and recreational facility access</a:t>
            </a:r>
          </a:p>
        </p:txBody>
      </p:sp>
    </p:spTree>
    <p:extLst>
      <p:ext uri="{BB962C8B-B14F-4D97-AF65-F5344CB8AC3E}">
        <p14:creationId xmlns:p14="http://schemas.microsoft.com/office/powerpoint/2010/main" val="401881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52A6-5B6E-4B80-BB55-1602350C3BF6}"/>
              </a:ext>
            </a:extLst>
          </p:cNvPr>
          <p:cNvSpPr>
            <a:spLocks noGrp="1"/>
          </p:cNvSpPr>
          <p:nvPr>
            <p:ph type="title"/>
          </p:nvPr>
        </p:nvSpPr>
        <p:spPr>
          <a:xfrm>
            <a:off x="300226" y="304799"/>
            <a:ext cx="11586971" cy="381001"/>
          </a:xfrm>
        </p:spPr>
        <p:txBody>
          <a:bodyPr wrap="square" anchor="t">
            <a:noAutofit/>
          </a:bodyPr>
          <a:lstStyle/>
          <a:p>
            <a:r>
              <a:rPr lang="en-US" dirty="0"/>
              <a:t>Zoning is the key policy lever that governs land use and transportation infrastructure within a community</a:t>
            </a:r>
          </a:p>
        </p:txBody>
      </p:sp>
      <p:sp>
        <p:nvSpPr>
          <p:cNvPr id="3" name="Content Placeholder 2">
            <a:extLst>
              <a:ext uri="{FF2B5EF4-FFF2-40B4-BE49-F238E27FC236}">
                <a16:creationId xmlns:a16="http://schemas.microsoft.com/office/drawing/2014/main" id="{DF312C7B-2E27-4360-A21C-A5545D7524AC}"/>
              </a:ext>
            </a:extLst>
          </p:cNvPr>
          <p:cNvSpPr>
            <a:spLocks noGrp="1"/>
          </p:cNvSpPr>
          <p:nvPr>
            <p:ph sz="quarter" idx="16"/>
          </p:nvPr>
        </p:nvSpPr>
        <p:spPr>
          <a:xfrm>
            <a:off x="304799" y="1662022"/>
            <a:ext cx="7228403" cy="4393731"/>
          </a:xfrm>
        </p:spPr>
        <p:txBody>
          <a:bodyPr>
            <a:normAutofit lnSpcReduction="10000"/>
          </a:bodyPr>
          <a:lstStyle/>
          <a:p>
            <a:pPr marL="257175" lvl="1" indent="-257175"/>
            <a:r>
              <a:rPr lang="en-US" sz="2800" dirty="0"/>
              <a:t>Exercises of the states’ police powers under the 10</a:t>
            </a:r>
            <a:r>
              <a:rPr lang="en-US" sz="2800" baseline="30000" dirty="0"/>
              <a:t>th</a:t>
            </a:r>
            <a:r>
              <a:rPr lang="en-US" sz="2800" dirty="0"/>
              <a:t> Amendment</a:t>
            </a:r>
          </a:p>
          <a:p>
            <a:pPr marL="214313" lvl="1" indent="-257175">
              <a:buFont typeface="Wingdings" panose="05000000000000000000" pitchFamily="2" charset="2"/>
              <a:buChar char="Ø"/>
            </a:pPr>
            <a:endParaRPr lang="en-US" sz="2800" dirty="0"/>
          </a:p>
          <a:p>
            <a:pPr marL="342900" lvl="1" indent="-342900"/>
            <a:r>
              <a:rPr lang="en-US" sz="2800" dirty="0"/>
              <a:t>Laws that divide city or county areas into districts, or zones, that specify allowable uses or requirements for structural improvements</a:t>
            </a:r>
          </a:p>
          <a:p>
            <a:pPr marL="628650" lvl="3" indent="-285750">
              <a:buFont typeface="Wingdings" panose="05000000000000000000" pitchFamily="2" charset="2"/>
              <a:buChar char="Ø"/>
            </a:pPr>
            <a:r>
              <a:rPr lang="en-US" sz="2800" dirty="0"/>
              <a:t>Includes requirements or allowable uses for things like sidewalks, trails, bike lanes, bike parking, etc.</a:t>
            </a:r>
          </a:p>
          <a:p>
            <a:endParaRPr lang="en-US" sz="2800" dirty="0"/>
          </a:p>
        </p:txBody>
      </p:sp>
      <p:pic>
        <p:nvPicPr>
          <p:cNvPr id="6" name="Graphic 5" descr="Court outline">
            <a:extLst>
              <a:ext uri="{FF2B5EF4-FFF2-40B4-BE49-F238E27FC236}">
                <a16:creationId xmlns:a16="http://schemas.microsoft.com/office/drawing/2014/main" id="{BD147760-A805-4239-A821-5000D8C29B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8208" y="1447800"/>
            <a:ext cx="3293565" cy="3293565"/>
          </a:xfrm>
          <a:prstGeom prst="rect">
            <a:avLst/>
          </a:prstGeom>
        </p:spPr>
      </p:pic>
    </p:spTree>
    <p:extLst>
      <p:ext uri="{BB962C8B-B14F-4D97-AF65-F5344CB8AC3E}">
        <p14:creationId xmlns:p14="http://schemas.microsoft.com/office/powerpoint/2010/main" val="348090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Traditional Zoning vs. Code Reform (Smart Code or Transect-based) Zoning</a:t>
            </a:r>
          </a:p>
        </p:txBody>
      </p:sp>
      <p:pic>
        <p:nvPicPr>
          <p:cNvPr id="5" name="Content Placeholder 3" descr="transect2.jpg">
            <a:extLst>
              <a:ext uri="{FF2B5EF4-FFF2-40B4-BE49-F238E27FC236}">
                <a16:creationId xmlns:a16="http://schemas.microsoft.com/office/drawing/2014/main" id="{D9756870-3DE7-4198-8A24-CBAD552551E4}"/>
              </a:ext>
            </a:extLst>
          </p:cNvPr>
          <p:cNvPicPr>
            <a:picLocks noGrp="1" noChangeAspect="1"/>
          </p:cNvPicPr>
          <p:nvPr>
            <p:ph idx="1"/>
          </p:nvPr>
        </p:nvPicPr>
        <p:blipFill>
          <a:blip r:embed="rId3" cstate="print"/>
          <a:stretch>
            <a:fillRect/>
          </a:stretch>
        </p:blipFill>
        <p:spPr>
          <a:xfrm>
            <a:off x="4934309" y="2943630"/>
            <a:ext cx="6639289" cy="2596820"/>
          </a:xfrm>
        </p:spPr>
      </p:pic>
      <p:sp>
        <p:nvSpPr>
          <p:cNvPr id="6" name="TextBox 5">
            <a:extLst>
              <a:ext uri="{FF2B5EF4-FFF2-40B4-BE49-F238E27FC236}">
                <a16:creationId xmlns:a16="http://schemas.microsoft.com/office/drawing/2014/main" id="{9FF8DEBD-C604-4BBC-988C-FC56DDC0BB0A}"/>
              </a:ext>
            </a:extLst>
          </p:cNvPr>
          <p:cNvSpPr txBox="1"/>
          <p:nvPr/>
        </p:nvSpPr>
        <p:spPr>
          <a:xfrm>
            <a:off x="5026583" y="5581379"/>
            <a:ext cx="1601272" cy="300082"/>
          </a:xfrm>
          <a:prstGeom prst="rect">
            <a:avLst/>
          </a:prstGeom>
          <a:noFill/>
        </p:spPr>
        <p:txBody>
          <a:bodyPr wrap="none" rtlCol="0">
            <a:spAutoFit/>
          </a:bodyPr>
          <a:lstStyle/>
          <a:p>
            <a:r>
              <a:rPr lang="en-US" sz="1350" dirty="0"/>
              <a:t>Source: transect.org</a:t>
            </a:r>
          </a:p>
        </p:txBody>
      </p:sp>
      <p:pic>
        <p:nvPicPr>
          <p:cNvPr id="3" name="Content Placeholder 8">
            <a:extLst>
              <a:ext uri="{FF2B5EF4-FFF2-40B4-BE49-F238E27FC236}">
                <a16:creationId xmlns:a16="http://schemas.microsoft.com/office/drawing/2014/main" id="{F7567BD3-ABA1-4B47-05C1-F9B31973366B}"/>
              </a:ext>
            </a:extLst>
          </p:cNvPr>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304800" y="995870"/>
            <a:ext cx="4507185" cy="2915087"/>
          </a:xfrm>
        </p:spPr>
      </p:pic>
      <p:sp>
        <p:nvSpPr>
          <p:cNvPr id="4" name="TextBox 3">
            <a:extLst>
              <a:ext uri="{FF2B5EF4-FFF2-40B4-BE49-F238E27FC236}">
                <a16:creationId xmlns:a16="http://schemas.microsoft.com/office/drawing/2014/main" id="{64D0BF4F-78A3-4005-E9C6-7ADC9B59B5C8}"/>
              </a:ext>
            </a:extLst>
          </p:cNvPr>
          <p:cNvSpPr txBox="1"/>
          <p:nvPr/>
        </p:nvSpPr>
        <p:spPr>
          <a:xfrm>
            <a:off x="618402" y="3949530"/>
            <a:ext cx="2234332" cy="455303"/>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Traditional Zoning: Use and Density</a:t>
            </a:r>
          </a:p>
        </p:txBody>
      </p:sp>
      <p:sp>
        <p:nvSpPr>
          <p:cNvPr id="7" name="TextBox 6">
            <a:extLst>
              <a:ext uri="{FF2B5EF4-FFF2-40B4-BE49-F238E27FC236}">
                <a16:creationId xmlns:a16="http://schemas.microsoft.com/office/drawing/2014/main" id="{ACA91429-D82F-ED7B-6226-C1488E0567CB}"/>
              </a:ext>
            </a:extLst>
          </p:cNvPr>
          <p:cNvSpPr txBox="1"/>
          <p:nvPr/>
        </p:nvSpPr>
        <p:spPr>
          <a:xfrm>
            <a:off x="5713455" y="2535621"/>
            <a:ext cx="914400" cy="914400"/>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Code Reform Zoning: Pedestrian-oriented by design</a:t>
            </a:r>
          </a:p>
        </p:txBody>
      </p:sp>
    </p:spTree>
    <p:extLst>
      <p:ext uri="{BB962C8B-B14F-4D97-AF65-F5344CB8AC3E}">
        <p14:creationId xmlns:p14="http://schemas.microsoft.com/office/powerpoint/2010/main" val="8298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Code Reforms</a:t>
            </a:r>
          </a:p>
        </p:txBody>
      </p:sp>
      <p:sp>
        <p:nvSpPr>
          <p:cNvPr id="3" name="Content Placeholder 2"/>
          <p:cNvSpPr>
            <a:spLocks noGrp="1"/>
          </p:cNvSpPr>
          <p:nvPr>
            <p:ph sz="half" idx="1"/>
          </p:nvPr>
        </p:nvSpPr>
        <p:spPr>
          <a:xfrm>
            <a:off x="338283" y="905973"/>
            <a:ext cx="4914900" cy="4933721"/>
          </a:xfrm>
        </p:spPr>
        <p:txBody>
          <a:bodyPr>
            <a:noAutofit/>
          </a:bodyPr>
          <a:lstStyle/>
          <a:p>
            <a:r>
              <a:rPr lang="en-US" dirty="0"/>
              <a:t>Emerged in the U.S. as a potential policy strategy to </a:t>
            </a:r>
            <a:r>
              <a:rPr lang="en-US" b="1" dirty="0"/>
              <a:t>reduce sprawl and reliance on cars </a:t>
            </a:r>
            <a:r>
              <a:rPr lang="en-US" dirty="0"/>
              <a:t>and increase physical activity. </a:t>
            </a:r>
            <a:r>
              <a:rPr lang="en-US" baseline="30000" dirty="0"/>
              <a:t>1-3</a:t>
            </a:r>
            <a:endParaRPr lang="en-US" dirty="0"/>
          </a:p>
          <a:p>
            <a:r>
              <a:rPr lang="en-US" dirty="0"/>
              <a:t>The reforms seek to:</a:t>
            </a:r>
          </a:p>
          <a:p>
            <a:pPr lvl="1"/>
            <a:r>
              <a:rPr lang="en-US" dirty="0"/>
              <a:t>Create </a:t>
            </a:r>
            <a:r>
              <a:rPr lang="en-US" b="1" dirty="0"/>
              <a:t>compact development</a:t>
            </a:r>
            <a:endParaRPr lang="en-US" dirty="0"/>
          </a:p>
          <a:p>
            <a:pPr lvl="1"/>
            <a:r>
              <a:rPr lang="en-US" dirty="0"/>
              <a:t>Create </a:t>
            </a:r>
            <a:r>
              <a:rPr lang="en-US" b="1" dirty="0"/>
              <a:t>pedestrian-friendly</a:t>
            </a:r>
            <a:r>
              <a:rPr lang="en-US" dirty="0"/>
              <a:t> or traditional neighborhoods</a:t>
            </a:r>
          </a:p>
          <a:p>
            <a:pPr lvl="1"/>
            <a:r>
              <a:rPr lang="en-US" dirty="0"/>
              <a:t>Increase </a:t>
            </a:r>
            <a:r>
              <a:rPr lang="en-US" b="1" dirty="0"/>
              <a:t>street connectivity</a:t>
            </a:r>
          </a:p>
          <a:p>
            <a:pPr lvl="1"/>
            <a:r>
              <a:rPr lang="en-US" dirty="0"/>
              <a:t>Create </a:t>
            </a:r>
            <a:r>
              <a:rPr lang="en-US" b="1" dirty="0"/>
              <a:t>mixed use </a:t>
            </a:r>
            <a:r>
              <a:rPr lang="en-US" dirty="0"/>
              <a:t>and higher density neighborhoods</a:t>
            </a:r>
          </a:p>
          <a:p>
            <a:pPr lvl="1"/>
            <a:r>
              <a:rPr lang="en-US" dirty="0"/>
              <a:t>Increase </a:t>
            </a:r>
            <a:r>
              <a:rPr lang="en-US" b="1" dirty="0"/>
              <a:t>open space </a:t>
            </a:r>
            <a:r>
              <a:rPr lang="en-US" dirty="0"/>
              <a:t>and </a:t>
            </a:r>
            <a:r>
              <a:rPr lang="en-US" b="1" dirty="0"/>
              <a:t>alternative transportation</a:t>
            </a:r>
            <a:r>
              <a:rPr lang="en-US" baseline="30000" dirty="0"/>
              <a:t>1-3</a:t>
            </a:r>
            <a:endParaRPr lang="en-US" dirty="0"/>
          </a:p>
          <a:p>
            <a:pPr lvl="1">
              <a:buNone/>
            </a:pPr>
            <a:endParaRPr lang="en-US" sz="2400" dirty="0"/>
          </a:p>
        </p:txBody>
      </p:sp>
      <p:sp>
        <p:nvSpPr>
          <p:cNvPr id="4" name="TextBox 3"/>
          <p:cNvSpPr txBox="1"/>
          <p:nvPr/>
        </p:nvSpPr>
        <p:spPr>
          <a:xfrm>
            <a:off x="1104900" y="5352389"/>
            <a:ext cx="8639463" cy="769441"/>
          </a:xfrm>
          <a:prstGeom prst="rect">
            <a:avLst/>
          </a:prstGeom>
          <a:noFill/>
        </p:spPr>
        <p:txBody>
          <a:bodyPr wrap="square" rtlCol="0">
            <a:spAutoFit/>
          </a:bodyPr>
          <a:lstStyle/>
          <a:p>
            <a:pPr marL="192876" indent="-192876">
              <a:buAutoNum type="arabicParenBoth"/>
            </a:pPr>
            <a:r>
              <a:rPr lang="en-US" sz="1100" dirty="0"/>
              <a:t>Schilling J, Linton LS. The public health roots of zoning: In search of active living's legal genealogy. </a:t>
            </a:r>
            <a:r>
              <a:rPr lang="en-US" sz="1100" i="1" dirty="0"/>
              <a:t>Am J Prev Med</a:t>
            </a:r>
            <a:r>
              <a:rPr lang="en-US" sz="1100" dirty="0"/>
              <a:t>. 2005;28:96-104.</a:t>
            </a:r>
          </a:p>
          <a:p>
            <a:pPr marL="192876" indent="-192876">
              <a:buAutoNum type="arabicParenBoth" startAt="2"/>
            </a:pPr>
            <a:r>
              <a:rPr lang="en-US" sz="1100" dirty="0"/>
              <a:t>Schilling J, Mishkovsky N. </a:t>
            </a:r>
            <a:r>
              <a:rPr lang="en-US" sz="1100" i="1" dirty="0"/>
              <a:t>Creating a Regulatory Blueprint for Healthy Community Design: A Local Government Guide to Reforming Zoning and Land Development Codes</a:t>
            </a:r>
            <a:r>
              <a:rPr lang="en-US" sz="1100" dirty="0"/>
              <a:t>. E-43346. 2005. Washington, D.C., ICMA. </a:t>
            </a:r>
          </a:p>
          <a:p>
            <a:pPr marL="192876" indent="-192876">
              <a:buAutoNum type="arabicParenBoth" startAt="2"/>
            </a:pPr>
            <a:r>
              <a:rPr lang="en-US" sz="1100" dirty="0"/>
              <a:t>American Planning Association. </a:t>
            </a:r>
            <a:r>
              <a:rPr lang="en-US" sz="1100" i="1" dirty="0"/>
              <a:t>Planning and Urban Design Standards</a:t>
            </a:r>
            <a:r>
              <a:rPr lang="en-US" sz="1100" dirty="0"/>
              <a:t>. 1st ed. Hoboken, NJ: John Wiley &amp; Sons, Inc., 2006.</a:t>
            </a:r>
            <a:endParaRPr lang="en-US" sz="2400" dirty="0"/>
          </a:p>
        </p:txBody>
      </p:sp>
      <p:sp>
        <p:nvSpPr>
          <p:cNvPr id="9" name="Content Placeholder 8">
            <a:extLst>
              <a:ext uri="{FF2B5EF4-FFF2-40B4-BE49-F238E27FC236}">
                <a16:creationId xmlns:a16="http://schemas.microsoft.com/office/drawing/2014/main" id="{77F0279D-D0A8-44B4-9DCA-307D5A0968EA}"/>
              </a:ext>
            </a:extLst>
          </p:cNvPr>
          <p:cNvSpPr>
            <a:spLocks noGrp="1"/>
          </p:cNvSpPr>
          <p:nvPr>
            <p:ph sz="half" idx="2"/>
          </p:nvPr>
        </p:nvSpPr>
        <p:spPr>
          <a:xfrm>
            <a:off x="5781078" y="905973"/>
            <a:ext cx="4786309" cy="4015817"/>
          </a:xfrm>
        </p:spPr>
        <p:txBody>
          <a:bodyPr>
            <a:normAutofit/>
          </a:bodyPr>
          <a:lstStyle/>
          <a:p>
            <a:pPr>
              <a:spcBef>
                <a:spcPts val="0"/>
              </a:spcBef>
            </a:pPr>
            <a:r>
              <a:rPr lang="en-US" b="1" dirty="0"/>
              <a:t>Examples of code reform zoning</a:t>
            </a:r>
          </a:p>
          <a:p>
            <a:pPr marL="574675" lvl="1" indent="-342900">
              <a:spcBef>
                <a:spcPts val="0"/>
              </a:spcBef>
            </a:pPr>
            <a:r>
              <a:rPr lang="en-US" dirty="0"/>
              <a:t>Form-Based Code</a:t>
            </a:r>
          </a:p>
          <a:p>
            <a:pPr marL="574675" lvl="1" indent="-342900">
              <a:spcBef>
                <a:spcPts val="0"/>
              </a:spcBef>
            </a:pPr>
            <a:r>
              <a:rPr lang="en-US" dirty="0"/>
              <a:t>Transect-Based Districts</a:t>
            </a:r>
          </a:p>
          <a:p>
            <a:pPr marL="574675" lvl="1" indent="-342900">
              <a:spcBef>
                <a:spcPts val="0"/>
              </a:spcBef>
            </a:pPr>
            <a:r>
              <a:rPr lang="en-US" dirty="0" err="1"/>
              <a:t>SmartCode</a:t>
            </a:r>
            <a:endParaRPr lang="en-US" dirty="0"/>
          </a:p>
          <a:p>
            <a:pPr marL="574675" lvl="1" indent="-342900">
              <a:spcBef>
                <a:spcPts val="0"/>
              </a:spcBef>
            </a:pPr>
            <a:r>
              <a:rPr lang="en-US" dirty="0"/>
              <a:t>New Urbanist Districts</a:t>
            </a:r>
          </a:p>
          <a:p>
            <a:pPr marL="574675" lvl="1" indent="-342900">
              <a:spcBef>
                <a:spcPts val="0"/>
              </a:spcBef>
            </a:pPr>
            <a:r>
              <a:rPr lang="en-US" dirty="0"/>
              <a:t>Pedestrian-Oriented Districts or Developments (POD)</a:t>
            </a:r>
          </a:p>
          <a:p>
            <a:pPr marL="574675" lvl="1" indent="-342900">
              <a:spcBef>
                <a:spcPts val="0"/>
              </a:spcBef>
            </a:pPr>
            <a:r>
              <a:rPr lang="en-US" dirty="0"/>
              <a:t>Transit-Oriented Districts or Developments (TOD)</a:t>
            </a:r>
          </a:p>
          <a:p>
            <a:pPr marL="574675" lvl="1" indent="-342900">
              <a:spcBef>
                <a:spcPts val="0"/>
              </a:spcBef>
            </a:pPr>
            <a:r>
              <a:rPr lang="en-US" dirty="0"/>
              <a:t>Traditional Neighborhood Districts or Developments (TND)</a:t>
            </a:r>
          </a:p>
          <a:p>
            <a:pPr marL="574675" lvl="1" indent="-342900">
              <a:spcBef>
                <a:spcPts val="0"/>
              </a:spcBef>
            </a:pPr>
            <a:r>
              <a:rPr lang="en-US" dirty="0"/>
              <a:t>Other (i.e. Smart Growth Districts)</a:t>
            </a:r>
          </a:p>
        </p:txBody>
      </p:sp>
    </p:spTree>
    <p:extLst>
      <p:ext uri="{BB962C8B-B14F-4D97-AF65-F5344CB8AC3E}">
        <p14:creationId xmlns:p14="http://schemas.microsoft.com/office/powerpoint/2010/main" val="16198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E39F-C0E1-39A3-AB0C-7E4FDDE3AEA1}"/>
              </a:ext>
            </a:extLst>
          </p:cNvPr>
          <p:cNvSpPr>
            <a:spLocks noGrp="1"/>
          </p:cNvSpPr>
          <p:nvPr>
            <p:ph type="title"/>
          </p:nvPr>
        </p:nvSpPr>
        <p:spPr/>
        <p:txBody>
          <a:bodyPr>
            <a:normAutofit/>
          </a:bodyPr>
          <a:lstStyle/>
          <a:p>
            <a:r>
              <a:rPr lang="en-US" sz="2800" dirty="0">
                <a:latin typeface="Arial"/>
                <a:cs typeface="Arial"/>
              </a:rPr>
              <a:t>Additional infrastructure improvements addressed in zoning codes that may support PA</a:t>
            </a:r>
            <a:endParaRPr lang="en-US" dirty="0"/>
          </a:p>
        </p:txBody>
      </p:sp>
      <p:sp>
        <p:nvSpPr>
          <p:cNvPr id="3" name="Content Placeholder 2">
            <a:extLst>
              <a:ext uri="{FF2B5EF4-FFF2-40B4-BE49-F238E27FC236}">
                <a16:creationId xmlns:a16="http://schemas.microsoft.com/office/drawing/2014/main" id="{FDF3C6E9-6E16-C8AC-B690-FC708B916FA3}"/>
              </a:ext>
            </a:extLst>
          </p:cNvPr>
          <p:cNvSpPr>
            <a:spLocks noGrp="1"/>
          </p:cNvSpPr>
          <p:nvPr>
            <p:ph idx="1"/>
          </p:nvPr>
        </p:nvSpPr>
        <p:spPr/>
        <p:txBody>
          <a:bodyPr>
            <a:normAutofit fontScale="92500"/>
          </a:bodyPr>
          <a:lstStyle/>
          <a:p>
            <a:r>
              <a:rPr lang="en-US" sz="2000" b="1" dirty="0">
                <a:effectLst/>
                <a:latin typeface="Calibri" panose="020F0502020204030204" pitchFamily="34" charset="0"/>
                <a:ea typeface="Calibri" panose="020F0502020204030204" pitchFamily="34" charset="0"/>
              </a:rPr>
              <a:t>Reduced/eliminated parking requirements help to:</a:t>
            </a:r>
          </a:p>
          <a:p>
            <a:pPr marL="574675" lvl="1" indent="-342900">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Preserve open space</a:t>
            </a:r>
          </a:p>
          <a:p>
            <a:pPr marL="574675" lvl="1" indent="-342900">
              <a:spcBef>
                <a:spcPts val="0"/>
              </a:spcBef>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Reduce congestion</a:t>
            </a:r>
          </a:p>
          <a:p>
            <a:pPr marL="574675" lvl="1" indent="-342900">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Encourage attractive, pedestrian-friendly design</a:t>
            </a:r>
          </a:p>
          <a:p>
            <a:pPr marL="574675" lvl="1" indent="-342900">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Promote transportation choices </a:t>
            </a:r>
          </a:p>
          <a:p>
            <a:pPr marL="574675" lvl="1" indent="-342900">
              <a:spcBef>
                <a:spcPts val="0"/>
              </a:spcBef>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rPr>
              <a:t>Provide more room for new homes in dense, walkable communities that are more sustainable and livable than car-dependent communities</a:t>
            </a:r>
          </a:p>
          <a:p>
            <a:pPr marL="231775" lvl="1" indent="0">
              <a:spcBef>
                <a:spcPts val="0"/>
              </a:spcBef>
              <a:buSzPts val="1000"/>
              <a:buNone/>
              <a:tabLst>
                <a:tab pos="457200" algn="l"/>
              </a:tabLst>
            </a:pPr>
            <a:r>
              <a:rPr lang="en-US" dirty="0">
                <a:latin typeface="Calibri" panose="020F0502020204030204" pitchFamily="34" charset="0"/>
                <a:ea typeface="Calibri" panose="020F0502020204030204" pitchFamily="34" charset="0"/>
              </a:rPr>
              <a:t>Sources: </a:t>
            </a:r>
            <a:r>
              <a:rPr lang="en-US" sz="1800" dirty="0">
                <a:effectLst/>
                <a:latin typeface="Calibri" panose="020F0502020204030204" pitchFamily="34" charset="0"/>
                <a:ea typeface="Calibri" panose="020F0502020204030204" pitchFamily="34" charset="0"/>
              </a:rPr>
              <a:t> U.S. EPA (</a:t>
            </a:r>
            <a:r>
              <a:rPr lang="en-US" sz="1800" dirty="0">
                <a:effectLst/>
                <a:latin typeface="Calibri" panose="020F0502020204030204" pitchFamily="34" charset="0"/>
                <a:ea typeface="Calibri" panose="020F0502020204030204" pitchFamily="34" charset="0"/>
                <a:hlinkClick r:id="rId2"/>
              </a:rPr>
              <a:t>https://www.epa.gov/smartgrowth/parking-spacescommunity-places</a:t>
            </a:r>
            <a:r>
              <a:rPr lang="en-US" sz="1800" dirty="0">
                <a:effectLst/>
                <a:latin typeface="Calibri" panose="020F0502020204030204" pitchFamily="34" charset="0"/>
                <a:ea typeface="Calibri" panose="020F0502020204030204" pitchFamily="34" charset="0"/>
              </a:rPr>
              <a:t>) ; Urban Institute’s Housing Matters (</a:t>
            </a:r>
            <a:r>
              <a:rPr lang="en-US" sz="1800" dirty="0">
                <a:effectLst/>
                <a:latin typeface="Calibri" panose="020F0502020204030204" pitchFamily="34" charset="0"/>
                <a:ea typeface="Calibri" panose="020F0502020204030204" pitchFamily="34" charset="0"/>
                <a:hlinkClick r:id="rId3"/>
              </a:rPr>
              <a:t>https://housingmatters.urban.org/</a:t>
            </a:r>
            <a:r>
              <a:rPr lang="en-US" sz="1800" dirty="0">
                <a:effectLst/>
                <a:latin typeface="Calibri" panose="020F0502020204030204" pitchFamily="34" charset="0"/>
                <a:ea typeface="Calibri" panose="020F0502020204030204" pitchFamily="34" charset="0"/>
              </a:rPr>
              <a:t>) </a:t>
            </a:r>
          </a:p>
          <a:p>
            <a:pPr marL="231775" lvl="1" indent="0">
              <a:spcBef>
                <a:spcPts val="0"/>
              </a:spcBef>
              <a:buSzPts val="1000"/>
              <a:buNone/>
              <a:tabLst>
                <a:tab pos="457200" algn="l"/>
              </a:tabLst>
            </a:pPr>
            <a:endParaRPr lang="en-US" dirty="0">
              <a:latin typeface="Calibri" panose="020F0502020204030204" pitchFamily="34" charset="0"/>
              <a:ea typeface="Calibri" panose="020F0502020204030204" pitchFamily="34" charset="0"/>
            </a:endParaRPr>
          </a:p>
          <a:p>
            <a:pPr marL="231775" lvl="1" indent="0">
              <a:spcBef>
                <a:spcPts val="0"/>
              </a:spcBef>
              <a:buSzPts val="1000"/>
              <a:buNone/>
              <a:tabLst>
                <a:tab pos="457200" algn="l"/>
              </a:tabLst>
            </a:pPr>
            <a:r>
              <a:rPr lang="en-US" sz="1800" b="1" dirty="0">
                <a:latin typeface="Calibri" panose="020F0502020204030204" pitchFamily="34" charset="0"/>
                <a:ea typeface="Calibri" panose="020F0502020204030204" pitchFamily="34" charset="0"/>
              </a:rPr>
              <a:t>Density Bonuses</a:t>
            </a:r>
            <a:endParaRPr lang="en-US" sz="1800" dirty="0">
              <a:latin typeface="Calibri" panose="020F0502020204030204" pitchFamily="34" charset="0"/>
              <a:ea typeface="Calibri" panose="020F0502020204030204" pitchFamily="34" charset="0"/>
            </a:endParaRPr>
          </a:p>
          <a:p>
            <a:pPr marL="517525" lvl="1" indent="-285750">
              <a:spcBef>
                <a:spcPts val="0"/>
              </a:spcBef>
              <a:buSzPts val="1000"/>
              <a:tabLst>
                <a:tab pos="457200" algn="l"/>
              </a:tabLst>
            </a:pPr>
            <a:r>
              <a:rPr lang="en-US" sz="1800" dirty="0">
                <a:latin typeface="Calibri" panose="020F0502020204030204" pitchFamily="34" charset="0"/>
                <a:ea typeface="Calibri" panose="020F0502020204030204" pitchFamily="34" charset="0"/>
              </a:rPr>
              <a:t>Financial incentive for developers to incorporate certain design features into new develo</a:t>
            </a:r>
            <a:r>
              <a:rPr lang="en-US" dirty="0">
                <a:latin typeface="Calibri" panose="020F0502020204030204" pitchFamily="34" charset="0"/>
                <a:ea typeface="Calibri" panose="020F0502020204030204" pitchFamily="34" charset="0"/>
              </a:rPr>
              <a:t>pments (e.g., open space, streetscape improvements, bicycle infrastructure) in exchange for allowing them to build more units (typically vertically)</a:t>
            </a:r>
          </a:p>
          <a:p>
            <a:pPr marL="517525" lvl="1" indent="-285750">
              <a:spcBef>
                <a:spcPts val="0"/>
              </a:spcBef>
              <a:buSzPts val="1000"/>
              <a:tabLst>
                <a:tab pos="457200" algn="l"/>
              </a:tabLst>
            </a:pPr>
            <a:r>
              <a:rPr lang="en-US" sz="1800" dirty="0">
                <a:latin typeface="Calibri" panose="020F0502020204030204" pitchFamily="34" charset="0"/>
                <a:ea typeface="Calibri" panose="020F0502020204030204" pitchFamily="34" charset="0"/>
              </a:rPr>
              <a:t>Helps to respond to community needs and interests without requiring complex approval processes</a:t>
            </a:r>
          </a:p>
        </p:txBody>
      </p:sp>
    </p:spTree>
    <p:extLst>
      <p:ext uri="{BB962C8B-B14F-4D97-AF65-F5344CB8AC3E}">
        <p14:creationId xmlns:p14="http://schemas.microsoft.com/office/powerpoint/2010/main" val="342735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A9DC-0936-11A3-D91F-AB6B5237F591}"/>
              </a:ext>
            </a:extLst>
          </p:cNvPr>
          <p:cNvSpPr>
            <a:spLocks noGrp="1"/>
          </p:cNvSpPr>
          <p:nvPr>
            <p:ph sz="quarter" idx="15"/>
          </p:nvPr>
        </p:nvSpPr>
        <p:spPr>
          <a:xfrm>
            <a:off x="0" y="4466319"/>
            <a:ext cx="6096000" cy="683264"/>
          </a:xfrm>
        </p:spPr>
        <p:txBody>
          <a:bodyPr/>
          <a:lstStyle/>
          <a:p>
            <a:r>
              <a:rPr lang="en-US" dirty="0"/>
              <a:t>PA-related Elements in Zoning Codes</a:t>
            </a:r>
          </a:p>
        </p:txBody>
      </p:sp>
    </p:spTree>
    <p:extLst>
      <p:ext uri="{BB962C8B-B14F-4D97-AF65-F5344CB8AC3E}">
        <p14:creationId xmlns:p14="http://schemas.microsoft.com/office/powerpoint/2010/main" val="3778873982"/>
      </p:ext>
    </p:extLst>
  </p:cSld>
  <p:clrMapOvr>
    <a:masterClrMapping/>
  </p:clrMapOvr>
</p:sld>
</file>

<file path=ppt/theme/theme1.xml><?xml version="1.0" encoding="utf-8"?>
<a:theme xmlns:a="http://schemas.openxmlformats.org/drawingml/2006/main" name="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2" id="{0A3AF59E-B783-4B37-B4CA-8AF5E342F910}" vid="{409D2D3A-C389-43EB-946B-D7A0DE524F97}"/>
    </a:ext>
  </a:extLst>
</a:theme>
</file>

<file path=ppt/theme/theme2.xml><?xml version="1.0" encoding="utf-8"?>
<a:theme xmlns:a="http://schemas.openxmlformats.org/drawingml/2006/main" name="1_UIC">
  <a:themeElements>
    <a:clrScheme name="UIC">
      <a:dk1>
        <a:srgbClr val="575757"/>
      </a:dk1>
      <a:lt1>
        <a:srgbClr val="FFFFFF"/>
      </a:lt1>
      <a:dk2>
        <a:srgbClr val="001D69"/>
      </a:dk2>
      <a:lt2>
        <a:srgbClr val="F2F7EB"/>
      </a:lt2>
      <a:accent1>
        <a:srgbClr val="D40032"/>
      </a:accent1>
      <a:accent2>
        <a:srgbClr val="001E61"/>
      </a:accent2>
      <a:accent3>
        <a:srgbClr val="41B6E5"/>
      </a:accent3>
      <a:accent4>
        <a:srgbClr val="FFBE3E"/>
      </a:accent4>
      <a:accent5>
        <a:srgbClr val="0085AD"/>
      </a:accent5>
      <a:accent6>
        <a:srgbClr val="D0D2CF"/>
      </a:accent6>
      <a:hlink>
        <a:srgbClr val="41B6E6"/>
      </a:hlink>
      <a:folHlink>
        <a:srgbClr val="001E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id="{B82EF8CA-CF45-B347-9F86-BDCB680E2AB6}" vid="{5E8F787F-D014-A040-8B66-4854019F9F38}"/>
    </a:ext>
  </a:extLst>
</a:theme>
</file>

<file path=ppt/theme/theme3.xml><?xml version="1.0" encoding="utf-8"?>
<a:theme xmlns:a="http://schemas.openxmlformats.org/drawingml/2006/main" name="1_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2" id="{0A3AF59E-B783-4B37-B4CA-8AF5E342F910}" vid="{409D2D3A-C389-43EB-946B-D7A0DE524F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948B3CF23A144A486E4E782C08A15" ma:contentTypeVersion="15" ma:contentTypeDescription="Create a new document." ma:contentTypeScope="" ma:versionID="d3fef39993e4d4bbad762957cd8b29ff">
  <xsd:schema xmlns:xsd="http://www.w3.org/2001/XMLSchema" xmlns:xs="http://www.w3.org/2001/XMLSchema" xmlns:p="http://schemas.microsoft.com/office/2006/metadata/properties" xmlns:ns1="http://schemas.microsoft.com/sharepoint/v3" xmlns:ns2="5c0ed19a-6442-486d-a068-86457d131ec5" xmlns:ns3="a2ac5cde-4468-402a-ac20-5b556603971c" targetNamespace="http://schemas.microsoft.com/office/2006/metadata/properties" ma:root="true" ma:fieldsID="2d35b1a1a35de0c0f0dfbcdb44a152b1" ns1:_="" ns2:_="" ns3:_="">
    <xsd:import namespace="http://schemas.microsoft.com/sharepoint/v3"/>
    <xsd:import namespace="5c0ed19a-6442-486d-a068-86457d131ec5"/>
    <xsd:import namespace="a2ac5cde-4468-402a-ac20-5b55660397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ed19a-6442-486d-a068-86457d131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ac5cde-4468-402a-ac20-5b55660397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8E5FD0-3C89-4917-8A1B-B584DABE156D}">
  <ds:schemaRefs>
    <ds:schemaRef ds:uri="http://schemas.microsoft.com/sharepoint/v3/contenttype/forms"/>
  </ds:schemaRefs>
</ds:datastoreItem>
</file>

<file path=customXml/itemProps2.xml><?xml version="1.0" encoding="utf-8"?>
<ds:datastoreItem xmlns:ds="http://schemas.openxmlformats.org/officeDocument/2006/customXml" ds:itemID="{EFB06BEF-B4F7-4884-BC0B-05374E51E93C}">
  <ds:schemaRefs>
    <ds:schemaRef ds:uri="http://schemas.microsoft.com/office/2006/documentManagement/types"/>
    <ds:schemaRef ds:uri="http://www.w3.org/XML/1998/namespace"/>
    <ds:schemaRef ds:uri="http://schemas.microsoft.com/office/infopath/2007/PartnerControls"/>
    <ds:schemaRef ds:uri="http://purl.org/dc/dcmitype/"/>
    <ds:schemaRef ds:uri="a2ac5cde-4468-402a-ac20-5b556603971c"/>
    <ds:schemaRef ds:uri="http://purl.org/dc/terms/"/>
    <ds:schemaRef ds:uri="http://purl.org/dc/elements/1.1/"/>
    <ds:schemaRef ds:uri="http://schemas.microsoft.com/sharepoint/v3"/>
    <ds:schemaRef ds:uri="http://schemas.openxmlformats.org/package/2006/metadata/core-properties"/>
    <ds:schemaRef ds:uri="5c0ed19a-6442-486d-a068-86457d131ec5"/>
    <ds:schemaRef ds:uri="http://schemas.microsoft.com/office/2006/metadata/properties"/>
  </ds:schemaRefs>
</ds:datastoreItem>
</file>

<file path=customXml/itemProps3.xml><?xml version="1.0" encoding="utf-8"?>
<ds:datastoreItem xmlns:ds="http://schemas.openxmlformats.org/officeDocument/2006/customXml" ds:itemID="{6BEB6EE1-497D-4E7E-AE66-60A7A02FE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0ed19a-6442-486d-a068-86457d131ec5"/>
    <ds:schemaRef ds:uri="a2ac5cde-4468-402a-ac20-5b5566039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Thermo 1</Template>
  <TotalTime>3197</TotalTime>
  <Words>4058</Words>
  <Application>Microsoft Office PowerPoint</Application>
  <PresentationFormat>Widescreen</PresentationFormat>
  <Paragraphs>559</Paragraphs>
  <Slides>34</Slides>
  <Notes>23</Notes>
  <HiddenSlides>2</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Thermo 1</vt:lpstr>
      <vt:lpstr>1_UIC</vt:lpstr>
      <vt:lpstr>1_Thermo 1</vt:lpstr>
      <vt:lpstr>Zoning and Land Use Policy as Tools for Creating Active Communities: Rationale and Theory, Policy Approaches, and Impact</vt:lpstr>
      <vt:lpstr>Acknowledgements</vt:lpstr>
      <vt:lpstr>PowerPoint Presentation</vt:lpstr>
      <vt:lpstr>Zoning is a key policy lever or strategy for codifying the Community Preventive Services Task Force (CPSTF) recommendations (Community Guide, May 2017) </vt:lpstr>
      <vt:lpstr>Zoning is the key policy lever that governs land use and transportation infrastructure within a community</vt:lpstr>
      <vt:lpstr>Traditional Zoning vs. Code Reform (Smart Code or Transect-based) Zoning</vt:lpstr>
      <vt:lpstr>Zoning Code Reforms</vt:lpstr>
      <vt:lpstr>Additional infrastructure improvements addressed in zoning codes that may support PA</vt:lpstr>
      <vt:lpstr>PowerPoint Presentation</vt:lpstr>
      <vt:lpstr>Zoning Code Audit Tool – 2020 Version</vt:lpstr>
      <vt:lpstr>PowerPoint Presentation</vt:lpstr>
      <vt:lpstr>Longitudinal Panel Sample Characteristics (N=2297 municipal and unincorporated county areas in 41 states &amp; DC)</vt:lpstr>
      <vt:lpstr>Code reform zoning has significantly* increased over time  (Longitudinal Panel; 2297 jurisdictions in 200 counties and 41 states + DC)</vt:lpstr>
      <vt:lpstr>Activity-supporting built environment features addressed in zoning codes have increased* over time (Longitudinal Panel; 2297 jurisdictions in 200 counties and 41 states + DC)</vt:lpstr>
      <vt:lpstr>Activity-supporting built environment features addressed in zoning codes are more prevalent in code reform jurisdictions (Longitudinal Panel; 2297 jurisdictions in 200 counties and 41 states + DC; 2020 data)</vt:lpstr>
      <vt:lpstr>Additional PA-supportive Infrastructure Improvements are more Prevalent than PA-related Density Bonuses in Zoning Codes (2020 data only) (2297 jurisdictions in 200 counties and 41 states + DC)</vt:lpstr>
      <vt:lpstr>Most Common Factors Associated with Activity-Oriented Zoning</vt:lpstr>
      <vt:lpstr>PowerPoint Presentation</vt:lpstr>
      <vt:lpstr>Certain Zoning Provisions are Particularly Associated with Increased Rates of Adult Walking to Work</vt:lpstr>
      <vt:lpstr>Certain Zoning Provisions are Particularly Associated with Increased Rates of Adult Walking OR Biking to Work</vt:lpstr>
      <vt:lpstr>Code reform zoning is associated with more people engaging in any active travel to work</vt:lpstr>
      <vt:lpstr>Code reform zoning is associated with lower rates of no activity, and this association is partially mediated by walkability</vt:lpstr>
      <vt:lpstr>Activity-oriented zoning index is associated with lower rates of no activity, and this association is partially mediated by walkability</vt:lpstr>
      <vt:lpstr>TOD zoning is associated with higher rates of active travel to work, and this association is partially mediated by walkability</vt:lpstr>
      <vt:lpstr>Zoning code reforms moderate the relationship between municipal-level racialized economic segregation, public transit use, and active travel  (2010 zoning data only) </vt:lpstr>
      <vt:lpstr>Pedestrian-oriented zoning moderates the relationship between municipal-level racialized economic segregation, public transit use, and active travel (2010 zoning data only)   </vt:lpstr>
      <vt:lpstr>PowerPoint Presentation</vt:lpstr>
      <vt:lpstr>What opportunities exist? What else do we need to know? </vt:lpstr>
      <vt:lpstr>Opportunities for Public Health Community</vt:lpstr>
      <vt:lpstr>Zoning and Public Health Tools</vt:lpstr>
      <vt:lpstr>PowerPoint Presentation</vt:lpstr>
      <vt:lpstr>What is PAPREN?</vt:lpstr>
      <vt:lpstr>PAPREN Work Groups</vt:lpstr>
      <vt:lpstr>Join and 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Day, Steve H.</dc:creator>
  <cp:lastModifiedBy>Jamie Chriqui</cp:lastModifiedBy>
  <cp:revision>83</cp:revision>
  <dcterms:created xsi:type="dcterms:W3CDTF">2020-07-14T14:41:16Z</dcterms:created>
  <dcterms:modified xsi:type="dcterms:W3CDTF">2023-09-23T13:14:10Z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0x010100C20948B3CF23A144A486E4E782C08A15</vt:lpwstr>
  </property>
</Properties>
</file>