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7"/>
  </p:notesMasterIdLst>
  <p:sldIdLst>
    <p:sldId id="256" r:id="rId2"/>
    <p:sldId id="7260" r:id="rId3"/>
    <p:sldId id="7255" r:id="rId4"/>
    <p:sldId id="7258" r:id="rId5"/>
    <p:sldId id="7257" r:id="rId6"/>
    <p:sldId id="7256" r:id="rId7"/>
    <p:sldId id="7259" r:id="rId8"/>
    <p:sldId id="7261" r:id="rId9"/>
    <p:sldId id="7254" r:id="rId10"/>
    <p:sldId id="5437" r:id="rId11"/>
    <p:sldId id="260" r:id="rId12"/>
    <p:sldId id="1294" r:id="rId13"/>
    <p:sldId id="1963" r:id="rId14"/>
    <p:sldId id="7557" r:id="rId15"/>
    <p:sldId id="7559" r:id="rId16"/>
    <p:sldId id="5415" r:id="rId17"/>
    <p:sldId id="5414" r:id="rId18"/>
    <p:sldId id="5416" r:id="rId19"/>
    <p:sldId id="5421" r:id="rId20"/>
    <p:sldId id="5435" r:id="rId21"/>
    <p:sldId id="5397" r:id="rId22"/>
    <p:sldId id="5438" r:id="rId23"/>
    <p:sldId id="5423" r:id="rId24"/>
    <p:sldId id="5439" r:id="rId25"/>
    <p:sldId id="5427" r:id="rId26"/>
    <p:sldId id="5425" r:id="rId27"/>
    <p:sldId id="5398" r:id="rId28"/>
    <p:sldId id="5428" r:id="rId29"/>
    <p:sldId id="7283" r:id="rId30"/>
    <p:sldId id="7556" r:id="rId31"/>
    <p:sldId id="5417" r:id="rId32"/>
    <p:sldId id="5430" r:id="rId33"/>
    <p:sldId id="5419" r:id="rId34"/>
    <p:sldId id="5413" r:id="rId35"/>
    <p:sldId id="318" r:id="rId36"/>
    <p:sldId id="7262" r:id="rId37"/>
    <p:sldId id="5441" r:id="rId38"/>
    <p:sldId id="5431" r:id="rId39"/>
    <p:sldId id="5432" r:id="rId40"/>
    <p:sldId id="5433" r:id="rId41"/>
    <p:sldId id="659" r:id="rId42"/>
    <p:sldId id="792" r:id="rId43"/>
    <p:sldId id="1300" r:id="rId44"/>
    <p:sldId id="1940" r:id="rId45"/>
    <p:sldId id="195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9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68"/>
    <p:restoredTop sz="99804" autoAdjust="0"/>
  </p:normalViewPr>
  <p:slideViewPr>
    <p:cSldViewPr snapToGrid="0" snapToObjects="1">
      <p:cViewPr varScale="1">
        <p:scale>
          <a:sx n="110" d="100"/>
          <a:sy n="110" d="100"/>
        </p:scale>
        <p:origin x="52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622CE-3913-8040-B41C-D9AB366834D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BC053-8D01-D047-AE2F-EEDC75E8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1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87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89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4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4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6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67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6BD7B-BA33-D141-AD41-A8B839E047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7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7"/>
            <a:ext cx="7758281" cy="420371"/>
          </a:xfrm>
        </p:spPr>
        <p:txBody>
          <a:bodyPr>
            <a:normAutofit/>
          </a:bodyPr>
          <a:lstStyle>
            <a:lvl1pPr marL="0" indent="0">
              <a:buNone/>
              <a:defRPr sz="1080" b="1" spc="270">
                <a:solidFill>
                  <a:schemeClr val="tx2"/>
                </a:solidFill>
              </a:defRPr>
            </a:lvl1pPr>
            <a:lvl2pPr marL="514309" indent="-171436">
              <a:buFont typeface="Arial" charset="0"/>
              <a:buChar char="•"/>
              <a:defRPr>
                <a:solidFill>
                  <a:schemeClr val="bg1"/>
                </a:solidFill>
              </a:defRPr>
            </a:lvl2pPr>
            <a:lvl3pPr marL="857182" indent="-171436">
              <a:buFont typeface=".AppleSystemUIFont" charset="-12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37CF-A2AE-074B-BD0F-1D380139FD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8651" y="2245998"/>
            <a:ext cx="7758113" cy="29317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979007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182873"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37CF-A2AE-074B-BD0F-1D380139FD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04876"/>
            <a:ext cx="7758113" cy="436244"/>
          </a:xfrm>
        </p:spPr>
        <p:txBody>
          <a:bodyPr anchor="ctr">
            <a:normAutofit/>
          </a:bodyPr>
          <a:lstStyle>
            <a:lvl1pPr marL="0" indent="0">
              <a:buNone/>
              <a:defRPr sz="1080" b="1" spc="27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890061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September 26,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September 26,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3211445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0445" y="18288"/>
            <a:ext cx="2488253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702761" y="-45897"/>
            <a:ext cx="147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markfenton.com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microsoft.com/office/2007/relationships/hdphoto" Target="../media/hdphoto8.wdp"/><Relationship Id="rId10" Type="http://schemas.openxmlformats.org/officeDocument/2006/relationships/image" Target="../media/image102.jpeg"/><Relationship Id="rId4" Type="http://schemas.openxmlformats.org/officeDocument/2006/relationships/image" Target="../media/image99.pn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323850" y="414057"/>
            <a:ext cx="8426450" cy="10309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Why are you talking to us about ZONING?</a:t>
            </a:r>
            <a:br>
              <a:rPr lang="en-US" sz="3600" dirty="0"/>
            </a:br>
            <a:r>
              <a:rPr lang="en-US" sz="3600" dirty="0"/>
              <a:t>It’s not even part of our jobs!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9023" y="5741548"/>
            <a:ext cx="385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Mark Fenton</a:t>
            </a:r>
          </a:p>
          <a:p>
            <a:pPr algn="ctr"/>
            <a:r>
              <a:rPr lang="en-US" sz="2000" dirty="0"/>
              <a:t>Tufts University</a:t>
            </a:r>
          </a:p>
          <a:p>
            <a:pPr algn="ctr"/>
            <a:r>
              <a:rPr lang="en-US" sz="2000" dirty="0"/>
              <a:t>rmfenton777@gmail.com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56D3354-7185-FE41-ABFD-3804A200F1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05" y="5450675"/>
            <a:ext cx="1358110" cy="1306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3A7D80-CE3C-7ACA-BE52-B287ACF9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399" y="5571466"/>
            <a:ext cx="1610823" cy="1185745"/>
          </a:xfrm>
          <a:prstGeom prst="rect">
            <a:avLst/>
          </a:prstGeom>
        </p:spPr>
      </p:pic>
      <p:pic>
        <p:nvPicPr>
          <p:cNvPr id="14" name="Picture 13" descr="A person's wrist with a watch on a road&#10;&#10;Description automatically generated">
            <a:extLst>
              <a:ext uri="{FF2B5EF4-FFF2-40B4-BE49-F238E27FC236}">
                <a16:creationId xmlns:a16="http://schemas.microsoft.com/office/drawing/2014/main" id="{32D9365F-E4F6-6E1E-6606-C2CA725EB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561" y="1552890"/>
            <a:ext cx="6230285" cy="3961514"/>
          </a:xfrm>
          <a:prstGeom prst="rect">
            <a:avLst/>
          </a:prstGeom>
        </p:spPr>
      </p:pic>
      <p:sp>
        <p:nvSpPr>
          <p:cNvPr id="15" name="Donut 14">
            <a:extLst>
              <a:ext uri="{FF2B5EF4-FFF2-40B4-BE49-F238E27FC236}">
                <a16:creationId xmlns:a16="http://schemas.microsoft.com/office/drawing/2014/main" id="{23B7516B-3AB9-C9C1-DAF5-C5312B0EB8F2}"/>
              </a:ext>
            </a:extLst>
          </p:cNvPr>
          <p:cNvSpPr/>
          <p:nvPr/>
        </p:nvSpPr>
        <p:spPr>
          <a:xfrm>
            <a:off x="4800600" y="1778000"/>
            <a:ext cx="850900" cy="711200"/>
          </a:xfrm>
          <a:prstGeom prst="donut">
            <a:avLst>
              <a:gd name="adj" fmla="val 6534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3EBA2-13A7-1914-2312-091D96824133}"/>
              </a:ext>
            </a:extLst>
          </p:cNvPr>
          <p:cNvSpPr txBox="1"/>
          <p:nvPr/>
        </p:nvSpPr>
        <p:spPr>
          <a:xfrm>
            <a:off x="6620095" y="154716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81727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26320"/>
          </a:xfrm>
        </p:spPr>
        <p:txBody>
          <a:bodyPr>
            <a:noAutofit/>
          </a:bodyPr>
          <a:lstStyle/>
          <a:p>
            <a:pPr algn="l"/>
            <a:r>
              <a:rPr lang="en-IE" sz="2800" b="0" dirty="0">
                <a:solidFill>
                  <a:schemeClr val="tx2"/>
                </a:solidFill>
                <a:cs typeface="Arial"/>
              </a:rPr>
              <a:t>Do you know if your community has a master (growth, comprehensive, development) plan?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10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8AF00C-D299-4842-9ABD-3F6299334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46248" y="1620909"/>
            <a:ext cx="5362827" cy="4766873"/>
          </a:xfrm>
        </p:spPr>
        <p:txBody>
          <a:bodyPr>
            <a:noAutofit/>
          </a:bodyPr>
          <a:lstStyle/>
          <a:p>
            <a:pPr marL="1005840" lvl="2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/>
              <a:t>No, I’m not sure.</a:t>
            </a:r>
          </a:p>
          <a:p>
            <a:pPr marL="1005840" lvl="2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/>
              <a:t>Yes; they don’t have one.</a:t>
            </a:r>
          </a:p>
          <a:p>
            <a:pPr marL="1005840" lvl="2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/>
              <a:t>Yes they have one but I’ve never looked at it.</a:t>
            </a:r>
          </a:p>
          <a:p>
            <a:pPr marL="1005840" lvl="2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/>
              <a:t>Yes, and I’m even a bit familiar with it (e.g. seen the executive summary).</a:t>
            </a:r>
          </a:p>
          <a:p>
            <a:pPr marL="1005840" lvl="2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/>
              <a:t>Yes, and I’m very familiar with our master planning document.</a:t>
            </a:r>
          </a:p>
          <a:p>
            <a:pPr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pic>
        <p:nvPicPr>
          <p:cNvPr id="13" name="Picture 12" descr="A body of water&#10;&#10;Description automatically generated">
            <a:extLst>
              <a:ext uri="{FF2B5EF4-FFF2-40B4-BE49-F238E27FC236}">
                <a16:creationId xmlns:a16="http://schemas.microsoft.com/office/drawing/2014/main" id="{E2469DC3-0ED4-CC4A-996E-92D2A59551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118" y="2044025"/>
            <a:ext cx="3502978" cy="413219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5977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0" y="419881"/>
            <a:ext cx="7604914" cy="778537"/>
          </a:xfrm>
        </p:spPr>
        <p:txBody>
          <a:bodyPr>
            <a:normAutofit/>
          </a:bodyPr>
          <a:lstStyle/>
          <a:p>
            <a:r>
              <a:rPr lang="en-US" dirty="0"/>
              <a:t>Land use, planning, &amp; zoning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8" y="1432649"/>
            <a:ext cx="4585740" cy="522591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lphaUcPeriod"/>
            </a:pPr>
            <a:r>
              <a:rPr lang="en-US" sz="2800" dirty="0"/>
              <a:t>Healthy design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lphaUcPeriod"/>
            </a:pPr>
            <a:r>
              <a:rPr lang="en-US" sz="2800" dirty="0"/>
              <a:t>Planning roots in health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UcPeriod"/>
            </a:pPr>
            <a:r>
              <a:rPr lang="en-US" sz="2800" dirty="0"/>
              <a:t>Opportunity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600" dirty="0"/>
              <a:t>Plan development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600" dirty="0"/>
              <a:t>Zoning ordinance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en-US" sz="2600" dirty="0"/>
              <a:t>Permitting practices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lphaUcPeriod"/>
            </a:pPr>
            <a:r>
              <a:rPr lang="en-US" sz="2800" dirty="0"/>
              <a:t>Creative approaches &amp; recommendations.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98A7DC-2E0E-0344-950B-99FE62658224}"/>
              </a:ext>
            </a:extLst>
          </p:cNvPr>
          <p:cNvCxnSpPr>
            <a:cxnSpLocks/>
          </p:cNvCxnSpPr>
          <p:nvPr/>
        </p:nvCxnSpPr>
        <p:spPr>
          <a:xfrm flipH="1" flipV="1">
            <a:off x="8882172" y="4826000"/>
            <a:ext cx="261828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7BF4A481-5A97-FE43-AAE3-616D62A30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665" y="1579419"/>
            <a:ext cx="4053335" cy="43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8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400" y="4237396"/>
            <a:ext cx="3530600" cy="26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74089" y="4237396"/>
            <a:ext cx="2335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Site Design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953712" y="3703985"/>
            <a:ext cx="153246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Safety &amp; Access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174089" y="3716549"/>
            <a:ext cx="132502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Network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38721" y="2842612"/>
            <a:ext cx="21718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Land Use Mix</a:t>
            </a:r>
          </a:p>
        </p:txBody>
      </p:sp>
      <p:pic>
        <p:nvPicPr>
          <p:cNvPr id="9" name="Picture 8" descr="Vernon 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44" y="3495274"/>
            <a:ext cx="2628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A03786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629" y="4475041"/>
            <a:ext cx="213616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A03801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90" y="994729"/>
            <a:ext cx="1799265" cy="27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CF038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44" y="5362671"/>
            <a:ext cx="26289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35596" y="417837"/>
            <a:ext cx="8794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/>
              <a:t>3. Four elements support active transportation</a:t>
            </a:r>
          </a:p>
        </p:txBody>
      </p:sp>
      <p:pic>
        <p:nvPicPr>
          <p:cNvPr id="14" name="Picture 14" descr="P311517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33" y="1204014"/>
            <a:ext cx="179916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obtGarrtIsaiahCody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04014"/>
            <a:ext cx="2496256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2CA2E-D3D4-8E46-B440-F8920B4B4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990" y="1036930"/>
            <a:ext cx="1870099" cy="1628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C05FE1-7B78-F24A-A8F4-23DDC36186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199" y="2776517"/>
            <a:ext cx="2354971" cy="13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FD25AB-9CE1-614E-83E7-C0921B83DADF}"/>
              </a:ext>
            </a:extLst>
          </p:cNvPr>
          <p:cNvSpPr txBox="1"/>
          <p:nvPr/>
        </p:nvSpPr>
        <p:spPr>
          <a:xfrm>
            <a:off x="413434" y="3462543"/>
            <a:ext cx="2650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1. Variety of destinations in proximity.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59C12-53A7-7243-ADFD-20DE8B53547A}"/>
              </a:ext>
            </a:extLst>
          </p:cNvPr>
          <p:cNvSpPr txBox="1"/>
          <p:nvPr/>
        </p:nvSpPr>
        <p:spPr>
          <a:xfrm>
            <a:off x="4419600" y="1116864"/>
            <a:ext cx="1660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2. Linking </a:t>
            </a:r>
          </a:p>
          <a:p>
            <a:pPr algn="r"/>
            <a:r>
              <a:rPr lang="en-US" sz="2400" dirty="0">
                <a:solidFill>
                  <a:schemeClr val="tx2"/>
                </a:solidFill>
              </a:rPr>
              <a:t>network of ped, bike, &amp; transit facilities.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EB6BD-1585-6F44-9389-EE041BD9A67A}"/>
              </a:ext>
            </a:extLst>
          </p:cNvPr>
          <p:cNvSpPr txBox="1"/>
          <p:nvPr/>
        </p:nvSpPr>
        <p:spPr>
          <a:xfrm>
            <a:off x="6121983" y="5685492"/>
            <a:ext cx="3003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3. Safe, functional, &amp; accessible, &amp; for 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93EC8-AE50-FD4C-8422-DA0F0892C12F}"/>
              </a:ext>
            </a:extLst>
          </p:cNvPr>
          <p:cNvSpPr txBox="1"/>
          <p:nvPr/>
        </p:nvSpPr>
        <p:spPr>
          <a:xfrm>
            <a:off x="1589399" y="350836"/>
            <a:ext cx="56604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PA support occurs on three scales.</a:t>
            </a:r>
          </a:p>
        </p:txBody>
      </p:sp>
      <p:pic>
        <p:nvPicPr>
          <p:cNvPr id="17" name="Picture 16" descr="A picture containing outdoor, person, road, people&#10;&#10;Description automatically generated">
            <a:extLst>
              <a:ext uri="{FF2B5EF4-FFF2-40B4-BE49-F238E27FC236}">
                <a16:creationId xmlns:a16="http://schemas.microsoft.com/office/drawing/2014/main" id="{0DED9B2E-6B3F-5647-84EA-7E9D4E870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947" y="903758"/>
            <a:ext cx="3996792" cy="2541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FC3C0-1DD0-C740-B7CF-D8432F80F0EF}"/>
              </a:ext>
            </a:extLst>
          </p:cNvPr>
          <p:cNvSpPr txBox="1"/>
          <p:nvPr/>
        </p:nvSpPr>
        <p:spPr>
          <a:xfrm>
            <a:off x="2159380" y="5318939"/>
            <a:ext cx="345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(Circulation</a:t>
            </a:r>
            <a:r>
              <a:rPr lang="en-US" sz="1600" dirty="0"/>
              <a:t>, 2020;142:e167–e183.)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0D5E1-0C54-0146-B484-8C2C8C6A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" y="4741778"/>
            <a:ext cx="5527446" cy="2116222"/>
          </a:xfrm>
          <a:prstGeom prst="rect">
            <a:avLst/>
          </a:prstGeom>
        </p:spPr>
      </p:pic>
      <p:pic>
        <p:nvPicPr>
          <p:cNvPr id="16" name="Picture 15" descr="A person pushing a baby in a stroller on a sidewalk&#10;&#10;Description automatically generated with medium confidence">
            <a:extLst>
              <a:ext uri="{FF2B5EF4-FFF2-40B4-BE49-F238E27FC236}">
                <a16:creationId xmlns:a16="http://schemas.microsoft.com/office/drawing/2014/main" id="{201795F6-FA1C-5E4C-BA55-A98AED3CBC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513" y="3136829"/>
            <a:ext cx="2945567" cy="2144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80646-3794-73D8-80F3-B8A326B89A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6"/>
          <a:stretch/>
        </p:blipFill>
        <p:spPr>
          <a:xfrm rot="5400000">
            <a:off x="5556171" y="2105997"/>
            <a:ext cx="4208189" cy="29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32BE3-092E-8B6D-FB6D-6B5F1D38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6" y="692150"/>
            <a:ext cx="395251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7FCC3-8350-DDB1-2CC2-C421D5FE474D}"/>
              </a:ext>
            </a:extLst>
          </p:cNvPr>
          <p:cNvSpPr txBox="1"/>
          <p:nvPr/>
        </p:nvSpPr>
        <p:spPr>
          <a:xfrm>
            <a:off x="4381501" y="1136099"/>
            <a:ext cx="4559073" cy="5406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</a:rPr>
              <a:t>It’s </a:t>
            </a:r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</a:rPr>
              <a:t>never too late </a:t>
            </a:r>
            <a:r>
              <a:rPr lang="en-US" sz="2400" dirty="0">
                <a:ea typeface="Calibri" panose="020F0502020204030204" pitchFamily="34" charset="0"/>
              </a:rPr>
              <a:t>to start being physically active &amp; gain major health &amp; longevity benefits.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</a:rPr>
              <a:t>Regular physical activity supports older adults to 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live independently, improve quality of life, &amp; reduce need for medical care</a:t>
            </a:r>
            <a:r>
              <a:rPr lang="en-US" sz="24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Community leaders &amp; policy makers can assist </a:t>
            </a:r>
            <a:r>
              <a:rPr lang="en-US" sz="2400" dirty="0">
                <a:effectLst/>
                <a:ea typeface="Calibri" panose="020F0502020204030204" pitchFamily="34" charset="0"/>
              </a:rPr>
              <a:t>in increasing physical activity through support for active community design elements.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0BFC1-B8FE-CD78-335A-2427BB7AD170}"/>
              </a:ext>
            </a:extLst>
          </p:cNvPr>
          <p:cNvSpPr txBox="1"/>
          <p:nvPr/>
        </p:nvSpPr>
        <p:spPr>
          <a:xfrm>
            <a:off x="4381501" y="465821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Key findings: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9CE44-1891-8F8A-807F-D280787BD1DF}"/>
              </a:ext>
            </a:extLst>
          </p:cNvPr>
          <p:cNvSpPr txBox="1"/>
          <p:nvPr/>
        </p:nvSpPr>
        <p:spPr>
          <a:xfrm>
            <a:off x="-50800" y="5905500"/>
            <a:ext cx="462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health.gov</a:t>
            </a:r>
            <a:r>
              <a:rPr lang="en-US" dirty="0"/>
              <a:t>/our-work/nutrition-physical-activity/physical-activity-guidelines/</a:t>
            </a:r>
          </a:p>
          <a:p>
            <a:r>
              <a:rPr lang="en-US" dirty="0"/>
              <a:t>current-guidelines/midcourse-report</a:t>
            </a:r>
          </a:p>
        </p:txBody>
      </p:sp>
    </p:spTree>
    <p:extLst>
      <p:ext uri="{BB962C8B-B14F-4D97-AF65-F5344CB8AC3E}">
        <p14:creationId xmlns:p14="http://schemas.microsoft.com/office/powerpoint/2010/main" val="82817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37FCC3-8350-DDB1-2CC2-C421D5FE474D}"/>
              </a:ext>
            </a:extLst>
          </p:cNvPr>
          <p:cNvSpPr txBox="1"/>
          <p:nvPr/>
        </p:nvSpPr>
        <p:spPr>
          <a:xfrm>
            <a:off x="4381501" y="1136099"/>
            <a:ext cx="45590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Built environment attributes:</a:t>
            </a:r>
          </a:p>
          <a:p>
            <a:pPr marL="350838" lvl="1" indent="-3397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Walkability</a:t>
            </a:r>
            <a:r>
              <a:rPr lang="en-US" sz="2400" dirty="0"/>
              <a:t> (e.g., residential density, land use mix, street connectivity); </a:t>
            </a:r>
          </a:p>
          <a:p>
            <a:pPr marL="350838" lvl="1" indent="-3397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Sidewalk/curb/intersection</a:t>
            </a:r>
            <a:r>
              <a:rPr lang="en-US" sz="2400" dirty="0"/>
              <a:t> quality control; and </a:t>
            </a:r>
          </a:p>
          <a:p>
            <a:pPr marL="350838" lvl="1" indent="-339725">
              <a:buFont typeface="Arial" panose="020B0604020202020204" pitchFamily="34" charset="0"/>
              <a:buChar char="•"/>
            </a:pPr>
            <a:r>
              <a:rPr lang="en-US" sz="2400" dirty="0"/>
              <a:t>Variety, availability, &amp; easy </a:t>
            </a:r>
            <a:r>
              <a:rPr lang="en-US" sz="2400" dirty="0">
                <a:solidFill>
                  <a:schemeClr val="tx2"/>
                </a:solidFill>
              </a:rPr>
              <a:t>access to destinations</a:t>
            </a:r>
            <a:r>
              <a:rPr lang="en-US" sz="2400" dirty="0"/>
              <a:t>, e.g. parks &amp; recreational facilities</a:t>
            </a:r>
          </a:p>
          <a:p>
            <a:pPr marL="11113" lvl="1"/>
            <a:endParaRPr lang="en-US" sz="2400" dirty="0"/>
          </a:p>
          <a:p>
            <a:r>
              <a:rPr lang="en-US" sz="2400" dirty="0"/>
              <a:t>Impacts walking for transport, for recreation, moderate-vigorous PA, total PA, &amp; meeting the PA Guidelines.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0BFC1-B8FE-CD78-335A-2427BB7AD170}"/>
              </a:ext>
            </a:extLst>
          </p:cNvPr>
          <p:cNvSpPr txBox="1"/>
          <p:nvPr/>
        </p:nvSpPr>
        <p:spPr>
          <a:xfrm>
            <a:off x="4381501" y="465821"/>
            <a:ext cx="265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PSE strategies: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5B132-F566-AAEB-954C-B6D7B169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6" y="692150"/>
            <a:ext cx="3952511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FC90E1-7F34-CD96-2915-AAA9EA9A4962}"/>
              </a:ext>
            </a:extLst>
          </p:cNvPr>
          <p:cNvSpPr txBox="1"/>
          <p:nvPr/>
        </p:nvSpPr>
        <p:spPr>
          <a:xfrm>
            <a:off x="-50800" y="5905500"/>
            <a:ext cx="462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health.gov</a:t>
            </a:r>
            <a:r>
              <a:rPr lang="en-US" dirty="0"/>
              <a:t>/our-work/nutrition-physical-activity/physical-activity-guidelines/</a:t>
            </a:r>
          </a:p>
          <a:p>
            <a:r>
              <a:rPr lang="en-US" dirty="0"/>
              <a:t>current-guidelines/midcourse-report</a:t>
            </a:r>
          </a:p>
        </p:txBody>
      </p:sp>
    </p:spTree>
    <p:extLst>
      <p:ext uri="{BB962C8B-B14F-4D97-AF65-F5344CB8AC3E}">
        <p14:creationId xmlns:p14="http://schemas.microsoft.com/office/powerpoint/2010/main" val="2930010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460"/>
            <a:ext cx="8229600" cy="990600"/>
          </a:xfrm>
        </p:spPr>
        <p:txBody>
          <a:bodyPr>
            <a:noAutofit/>
          </a:bodyPr>
          <a:lstStyle/>
          <a:p>
            <a:pPr algn="l"/>
            <a:r>
              <a:rPr lang="en-IE" sz="3200" b="0" dirty="0">
                <a:solidFill>
                  <a:schemeClr val="tx2"/>
                </a:solidFill>
                <a:cs typeface="Arial"/>
              </a:rPr>
              <a:t>B. Environmental health roots:</a:t>
            </a:r>
            <a:br>
              <a:rPr lang="en-IE" sz="3200" b="0" dirty="0">
                <a:solidFill>
                  <a:schemeClr val="tx2"/>
                </a:solidFill>
                <a:cs typeface="Arial"/>
              </a:rPr>
            </a:br>
            <a:r>
              <a:rPr lang="en-IE" sz="3200" b="0" dirty="0">
                <a:solidFill>
                  <a:schemeClr val="tx2"/>
                </a:solidFill>
                <a:cs typeface="Arial"/>
              </a:rPr>
              <a:t>	</a:t>
            </a:r>
            <a:r>
              <a:rPr lang="en-IE" sz="3200" b="0" dirty="0" err="1">
                <a:solidFill>
                  <a:schemeClr val="tx2"/>
                </a:solidFill>
                <a:cs typeface="Arial"/>
              </a:rPr>
              <a:t>Dr.</a:t>
            </a:r>
            <a:r>
              <a:rPr lang="en-IE" sz="3200" b="0" dirty="0">
                <a:solidFill>
                  <a:schemeClr val="tx2"/>
                </a:solidFill>
                <a:cs typeface="Arial"/>
              </a:rPr>
              <a:t> John Snow – 1854 London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16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3213" y="1538991"/>
            <a:ext cx="4337297" cy="2618138"/>
          </a:xfrm>
        </p:spPr>
        <p:txBody>
          <a:bodyPr>
            <a:normAutofit/>
          </a:bodyPr>
          <a:lstStyle/>
          <a:p>
            <a:r>
              <a:rPr lang="en-US" sz="2800" dirty="0"/>
              <a:t>Mapped cholera deaths.</a:t>
            </a:r>
          </a:p>
          <a:p>
            <a:r>
              <a:rPr lang="en-US" sz="2800" dirty="0"/>
              <a:t>Suspected contaminated water as a source.</a:t>
            </a:r>
          </a:p>
          <a:p>
            <a:r>
              <a:rPr lang="en-US" sz="2800" dirty="0"/>
              <a:t>Removed Broad St. pump handle . . .</a:t>
            </a:r>
          </a:p>
        </p:txBody>
      </p:sp>
      <p:pic>
        <p:nvPicPr>
          <p:cNvPr id="4" name="Picture 3" descr="John.Snow_cholera_map.gif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546" y="1618926"/>
            <a:ext cx="4359086" cy="4261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now_pump.handl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7" y="4004346"/>
            <a:ext cx="2104352" cy="2805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5003A1-7139-2636-3A9D-57E9813256B9}"/>
              </a:ext>
            </a:extLst>
          </p:cNvPr>
          <p:cNvSpPr txBox="1"/>
          <p:nvPr/>
        </p:nvSpPr>
        <p:spPr>
          <a:xfrm>
            <a:off x="4951521" y="6202741"/>
            <a:ext cx="3728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</a:rPr>
              <a:t>MMWR</a:t>
            </a:r>
            <a:r>
              <a:rPr lang="en-US" sz="2000" dirty="0">
                <a:solidFill>
                  <a:schemeClr val="tx2"/>
                </a:solidFill>
              </a:rPr>
              <a:t> 54(34); 783; Sep. 2004</a:t>
            </a:r>
          </a:p>
        </p:txBody>
      </p:sp>
    </p:spTree>
    <p:extLst>
      <p:ext uri="{BB962C8B-B14F-4D97-AF65-F5344CB8AC3E}">
        <p14:creationId xmlns:p14="http://schemas.microsoft.com/office/powerpoint/2010/main" val="37214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096"/>
            <a:ext cx="8229600" cy="990600"/>
          </a:xfrm>
        </p:spPr>
        <p:txBody>
          <a:bodyPr>
            <a:noAutofit/>
          </a:bodyPr>
          <a:lstStyle/>
          <a:p>
            <a:pPr algn="l"/>
            <a:r>
              <a:rPr lang="en-IE" b="0" dirty="0">
                <a:solidFill>
                  <a:schemeClr val="tx2"/>
                </a:solidFill>
                <a:cs typeface="Arial"/>
              </a:rPr>
              <a:t>Planning: Deep roots in public health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17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0826" y="1413538"/>
            <a:ext cx="4904123" cy="5113037"/>
          </a:xfrm>
        </p:spPr>
        <p:txBody>
          <a:bodyPr>
            <a:noAutofit/>
          </a:bodyPr>
          <a:lstStyle/>
          <a:p>
            <a:r>
              <a:rPr lang="en-US" dirty="0"/>
              <a:t>Lowering overcrowding in tenements (which contributed to ~675,000 US deaths in the 1918 flu epidemic).</a:t>
            </a:r>
          </a:p>
          <a:p>
            <a:r>
              <a:rPr lang="en-US" dirty="0"/>
              <a:t>Separate “incompatible” uses &amp; activities. (e.g. factories - homes)</a:t>
            </a:r>
          </a:p>
          <a:p>
            <a:pPr lvl="1"/>
            <a:r>
              <a:rPr lang="en-US" sz="2400" dirty="0"/>
              <a:t>Clean water, sanitation.</a:t>
            </a:r>
          </a:p>
          <a:p>
            <a:pPr lvl="1"/>
            <a:r>
              <a:rPr lang="en-US" sz="2400" dirty="0"/>
              <a:t>Air quality.</a:t>
            </a:r>
          </a:p>
          <a:p>
            <a:r>
              <a:rPr lang="en-US" dirty="0"/>
              <a:t>Provide green, open space. (Frederick Law Olmsted: Central Park &amp; US Sanitary Comm.)</a:t>
            </a:r>
          </a:p>
          <a:p>
            <a:r>
              <a:rPr lang="en-US" dirty="0"/>
              <a:t>Public safety.</a:t>
            </a:r>
          </a:p>
          <a:p>
            <a:endParaRPr lang="en-US" dirty="0"/>
          </a:p>
        </p:txBody>
      </p:sp>
      <p:pic>
        <p:nvPicPr>
          <p:cNvPr id="10" name="Picture 9" descr="1800s.factor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590" y="4351349"/>
            <a:ext cx="3933410" cy="2506651"/>
          </a:xfrm>
          <a:prstGeom prst="rect">
            <a:avLst/>
          </a:prstGeom>
        </p:spPr>
      </p:pic>
      <p:pic>
        <p:nvPicPr>
          <p:cNvPr id="11" name="Picture 10" descr="WPAstreetabo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443" y="1397365"/>
            <a:ext cx="3525557" cy="27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40" y="473441"/>
            <a:ext cx="8229600" cy="815714"/>
          </a:xfrm>
        </p:spPr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Zoning Enabling Legislation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18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8AF00C-D299-4842-9ABD-3F6299334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240" y="1404079"/>
            <a:ext cx="8521908" cy="2253522"/>
          </a:xfrm>
        </p:spPr>
        <p:txBody>
          <a:bodyPr>
            <a:noAutofit/>
          </a:bodyPr>
          <a:lstStyle/>
          <a:p>
            <a:pPr marL="406400" indent="-304800">
              <a:spcBef>
                <a:spcPts val="1080"/>
              </a:spcBef>
              <a:tabLst>
                <a:tab pos="1203325" algn="l"/>
              </a:tabLst>
            </a:pPr>
            <a:r>
              <a:rPr lang="en-US" sz="3000" dirty="0"/>
              <a:t>Rules governing the subdivision, preservation, &amp; uses of land.</a:t>
            </a:r>
          </a:p>
          <a:p>
            <a:pPr marL="406400" indent="-304800">
              <a:spcBef>
                <a:spcPts val="1080"/>
              </a:spcBef>
              <a:tabLst>
                <a:tab pos="1203325" algn="l"/>
              </a:tabLst>
            </a:pPr>
            <a:r>
              <a:rPr lang="en-US" sz="3000" dirty="0"/>
              <a:t>For the </a:t>
            </a:r>
            <a:r>
              <a:rPr lang="en-US" sz="3000" i="1" dirty="0">
                <a:solidFill>
                  <a:schemeClr val="tx2"/>
                </a:solidFill>
              </a:rPr>
              <a:t>health</a:t>
            </a:r>
            <a:r>
              <a:rPr lang="en-US" sz="3000" dirty="0">
                <a:solidFill>
                  <a:schemeClr val="tx2"/>
                </a:solidFill>
              </a:rPr>
              <a:t>, </a:t>
            </a:r>
            <a:r>
              <a:rPr lang="en-US" sz="3000" i="1" dirty="0">
                <a:solidFill>
                  <a:schemeClr val="tx2"/>
                </a:solidFill>
              </a:rPr>
              <a:t>safety</a:t>
            </a:r>
            <a:r>
              <a:rPr lang="en-US" sz="3000" dirty="0">
                <a:solidFill>
                  <a:schemeClr val="tx2"/>
                </a:solidFill>
              </a:rPr>
              <a:t>, &amp; </a:t>
            </a:r>
            <a:r>
              <a:rPr lang="en-US" sz="3000" i="1" dirty="0">
                <a:solidFill>
                  <a:schemeClr val="tx2"/>
                </a:solidFill>
              </a:rPr>
              <a:t>welfare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/>
              <a:t>of residents.</a:t>
            </a:r>
          </a:p>
          <a:p>
            <a:pPr marL="406400" indent="-304800">
              <a:spcBef>
                <a:spcPts val="1080"/>
              </a:spcBef>
              <a:tabLst>
                <a:tab pos="1203325" algn="l"/>
              </a:tabLst>
            </a:pPr>
            <a:r>
              <a:rPr lang="en-US" sz="3000" dirty="0"/>
              <a:t>Village of Euclid OH vs. Ambler Realty, 1926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D64988E-229F-A040-9ACF-A50FD1FE1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7" y="3988837"/>
            <a:ext cx="9087014" cy="223113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08B451-F443-1D46-A1EB-5C802DC59A33}"/>
              </a:ext>
            </a:extLst>
          </p:cNvPr>
          <p:cNvCxnSpPr/>
          <p:nvPr/>
        </p:nvCxnSpPr>
        <p:spPr>
          <a:xfrm>
            <a:off x="7989757" y="5081666"/>
            <a:ext cx="92939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A914C0-6207-804F-843B-68324F1C1520}"/>
              </a:ext>
            </a:extLst>
          </p:cNvPr>
          <p:cNvCxnSpPr>
            <a:cxnSpLocks/>
          </p:cNvCxnSpPr>
          <p:nvPr/>
        </p:nvCxnSpPr>
        <p:spPr>
          <a:xfrm>
            <a:off x="6715593" y="5368977"/>
            <a:ext cx="220355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887E94-16DB-F442-AD52-569957951033}"/>
              </a:ext>
            </a:extLst>
          </p:cNvPr>
          <p:cNvCxnSpPr/>
          <p:nvPr/>
        </p:nvCxnSpPr>
        <p:spPr>
          <a:xfrm>
            <a:off x="199868" y="5446426"/>
            <a:ext cx="92939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95793"/>
          </a:xfrm>
        </p:spPr>
        <p:txBody>
          <a:bodyPr>
            <a:noAutofit/>
          </a:bodyPr>
          <a:lstStyle/>
          <a:p>
            <a:pPr algn="l"/>
            <a:r>
              <a:rPr lang="en-IE" sz="3200" b="0" dirty="0">
                <a:solidFill>
                  <a:schemeClr val="tx2"/>
                </a:solidFill>
                <a:cs typeface="Arial"/>
              </a:rPr>
              <a:t>Are active routes to everyday destinations beneficial to </a:t>
            </a:r>
            <a:r>
              <a:rPr lang="en-IE" sz="3200" b="0" i="1" dirty="0">
                <a:solidFill>
                  <a:schemeClr val="tx2"/>
                </a:solidFill>
                <a:cs typeface="Arial"/>
              </a:rPr>
              <a:t>health, safety, &amp; welfare</a:t>
            </a:r>
            <a:r>
              <a:rPr lang="en-IE" sz="3200" b="0" dirty="0">
                <a:solidFill>
                  <a:schemeClr val="tx2"/>
                </a:solidFill>
                <a:cs typeface="Arial"/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19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623" y="1587837"/>
            <a:ext cx="8413324" cy="2675818"/>
          </a:xfrm>
        </p:spPr>
        <p:txBody>
          <a:bodyPr>
            <a:noAutofit/>
          </a:bodyPr>
          <a:lstStyle/>
          <a:p>
            <a:r>
              <a:rPr lang="en-US" sz="2800" dirty="0"/>
              <a:t>Can support active transportation, physical activity, reduced chronic disease risk &amp; vulnerability.</a:t>
            </a:r>
          </a:p>
          <a:p>
            <a:r>
              <a:rPr lang="en-US" sz="2800" dirty="0"/>
              <a:t>Environmental health; water &amp; air quality.</a:t>
            </a:r>
          </a:p>
          <a:p>
            <a:r>
              <a:rPr lang="en-US" sz="2800" dirty="0"/>
              <a:t>Access to essential goods &amp; services.</a:t>
            </a:r>
          </a:p>
          <a:p>
            <a:r>
              <a:rPr lang="en-US" sz="2800" dirty="0"/>
              <a:t>Public safety; reduce crash injuries &amp; fatalities.</a:t>
            </a:r>
          </a:p>
        </p:txBody>
      </p:sp>
      <p:pic>
        <p:nvPicPr>
          <p:cNvPr id="9" name="Picture 8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4410097B-269F-BA43-8AF4-8E59BCC4E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04" y="4486976"/>
            <a:ext cx="4413095" cy="2371024"/>
          </a:xfrm>
          <a:prstGeom prst="rect">
            <a:avLst/>
          </a:prstGeom>
        </p:spPr>
      </p:pic>
      <p:pic>
        <p:nvPicPr>
          <p:cNvPr id="10" name="Picture 9" descr="A person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737C3C94-3E9C-6049-8B34-1412C09B3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697" y="4480957"/>
            <a:ext cx="3948398" cy="23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ildings&#10;&#10;Description automatically generated with medium confidence">
            <a:extLst>
              <a:ext uri="{FF2B5EF4-FFF2-40B4-BE49-F238E27FC236}">
                <a16:creationId xmlns:a16="http://schemas.microsoft.com/office/drawing/2014/main" id="{31802BC5-22DF-1F43-348A-36E1D4BCF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A7177F-C062-698E-CB50-7496063C3817}"/>
              </a:ext>
            </a:extLst>
          </p:cNvPr>
          <p:cNvSpPr txBox="1"/>
          <p:nvPr/>
        </p:nvSpPr>
        <p:spPr>
          <a:xfrm>
            <a:off x="5205101" y="584200"/>
            <a:ext cx="3938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Inner Loop in-fill concept.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Rochester NY</a:t>
            </a:r>
          </a:p>
        </p:txBody>
      </p:sp>
    </p:spTree>
    <p:extLst>
      <p:ext uri="{BB962C8B-B14F-4D97-AF65-F5344CB8AC3E}">
        <p14:creationId xmlns:p14="http://schemas.microsoft.com/office/powerpoint/2010/main" val="167452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DE1C-D48D-F14C-8D76-14B33C26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37CF-A2AE-074B-BD0F-1D380139FD5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NE.AirQuality.2015-19.jpg">
            <a:extLst>
              <a:ext uri="{FF2B5EF4-FFF2-40B4-BE49-F238E27FC236}">
                <a16:creationId xmlns:a16="http://schemas.microsoft.com/office/drawing/2014/main" id="{B2E39B6B-1418-2444-8D44-238C2489F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308" y="3028950"/>
            <a:ext cx="3367390" cy="3810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D33F4-AB80-F840-BD3C-CF92B814DD2D}"/>
              </a:ext>
            </a:extLst>
          </p:cNvPr>
          <p:cNvSpPr txBox="1"/>
          <p:nvPr/>
        </p:nvSpPr>
        <p:spPr>
          <a:xfrm>
            <a:off x="225066" y="368243"/>
            <a:ext cx="5080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Also infectious disease;</a:t>
            </a:r>
          </a:p>
          <a:p>
            <a:r>
              <a:rPr lang="en-US" sz="3200" dirty="0">
                <a:solidFill>
                  <a:schemeClr val="tx2"/>
                </a:solidFill>
              </a:rPr>
              <a:t>lessons from the pandemic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B9719-E83E-4F47-84FC-F8755794FA3D}"/>
              </a:ext>
            </a:extLst>
          </p:cNvPr>
          <p:cNvSpPr txBox="1"/>
          <p:nvPr/>
        </p:nvSpPr>
        <p:spPr>
          <a:xfrm>
            <a:off x="47490" y="1490008"/>
            <a:ext cx="5736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lvl="1" indent="-350838">
              <a:buFont typeface="Arial" panose="020B0604020202020204" pitchFamily="34" charset="0"/>
              <a:buChar char="•"/>
            </a:pPr>
            <a:r>
              <a:rPr lang="en-US" sz="2400" dirty="0"/>
              <a:t>Desire for safe settings for walking, biking, outdoor activity.</a:t>
            </a:r>
          </a:p>
          <a:p>
            <a:pPr marL="350838" lvl="1" indent="-350838">
              <a:buFont typeface="Arial" panose="020B0604020202020204" pitchFamily="34" charset="0"/>
              <a:buChar char="•"/>
            </a:pPr>
            <a:r>
              <a:rPr lang="en-US" sz="2400" dirty="0"/>
              <a:t>Demand for nearby essential goods &amp; services.</a:t>
            </a:r>
          </a:p>
          <a:p>
            <a:pPr marL="350838" lvl="1" indent="-350838">
              <a:buFont typeface="Arial" panose="020B0604020202020204" pitchFamily="34" charset="0"/>
              <a:buChar char="•"/>
            </a:pPr>
            <a:r>
              <a:rPr lang="en-US" sz="2400" dirty="0"/>
              <a:t>Significant air quality improvements. &gt;</a:t>
            </a:r>
          </a:p>
        </p:txBody>
      </p:sp>
      <p:pic>
        <p:nvPicPr>
          <p:cNvPr id="10" name="Picture 9" descr="20.05.15.I-93.empty.jpg">
            <a:extLst>
              <a:ext uri="{FF2B5EF4-FFF2-40B4-BE49-F238E27FC236}">
                <a16:creationId xmlns:a16="http://schemas.microsoft.com/office/drawing/2014/main" id="{6427E8D8-3FDD-2440-9612-82E89BF8C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797" y="359526"/>
            <a:ext cx="3360204" cy="2440824"/>
          </a:xfrm>
          <a:prstGeom prst="rect">
            <a:avLst/>
          </a:prstGeom>
        </p:spPr>
      </p:pic>
      <p:pic>
        <p:nvPicPr>
          <p:cNvPr id="3" name="Picture 2" descr="A group of people sitting at tables outside&#10;&#10;Description automatically generated">
            <a:extLst>
              <a:ext uri="{FF2B5EF4-FFF2-40B4-BE49-F238E27FC236}">
                <a16:creationId xmlns:a16="http://schemas.microsoft.com/office/drawing/2014/main" id="{7FEB6A1F-AAC4-44FF-36C9-024B830D44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68" y="3743763"/>
            <a:ext cx="4127931" cy="30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6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527895" cy="745879"/>
          </a:xfrm>
        </p:spPr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C. Three notable influence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21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0990" y="1381127"/>
            <a:ext cx="4188295" cy="5348678"/>
          </a:xfrm>
        </p:spPr>
        <p:txBody>
          <a:bodyPr>
            <a:noAutofit/>
          </a:bodyPr>
          <a:lstStyle/>
          <a:p>
            <a:r>
              <a:rPr lang="en-US" b="1" dirty="0"/>
              <a:t>Comprehensive planning:</a:t>
            </a:r>
            <a:r>
              <a:rPr lang="en-US" dirty="0"/>
              <a:t> Community vision, goals, aspirations; social justice.</a:t>
            </a:r>
          </a:p>
          <a:p>
            <a:r>
              <a:rPr lang="en-US" b="1" dirty="0"/>
              <a:t>Zoning ordinance:</a:t>
            </a:r>
            <a:r>
              <a:rPr lang="en-US" dirty="0"/>
              <a:t> Land uses, intensity &amp; density, parking, landscape, etc.</a:t>
            </a:r>
          </a:p>
          <a:p>
            <a:pPr marL="577850" lvl="1" indent="-254000"/>
            <a:r>
              <a:rPr lang="en-US" sz="2400" dirty="0"/>
              <a:t>Subdivision guidelines.</a:t>
            </a:r>
          </a:p>
          <a:p>
            <a:pPr marL="577850" lvl="1" indent="-254000"/>
            <a:r>
              <a:rPr lang="en-US" sz="2400" dirty="0"/>
              <a:t>Roadway design guidelines.</a:t>
            </a:r>
          </a:p>
          <a:p>
            <a:r>
              <a:rPr lang="en-US" b="1" dirty="0"/>
              <a:t>Permitting practices</a:t>
            </a:r>
            <a:r>
              <a:rPr lang="en-US" dirty="0"/>
              <a:t>, site plan reviews; change of use (e.g. agriculture to housing, retail); impacts; waivers.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house on the side of a road&#10;&#10;Description automatically generated">
            <a:extLst>
              <a:ext uri="{FF2B5EF4-FFF2-40B4-BE49-F238E27FC236}">
                <a16:creationId xmlns:a16="http://schemas.microsoft.com/office/drawing/2014/main" id="{734B055D-7E15-CE46-BC2E-E226E38A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705" y="1430857"/>
            <a:ext cx="4188295" cy="2543176"/>
          </a:xfrm>
          <a:prstGeom prst="rect">
            <a:avLst/>
          </a:prstGeom>
        </p:spPr>
      </p:pic>
      <p:pic>
        <p:nvPicPr>
          <p:cNvPr id="10" name="Picture 9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855D01A8-30ED-1D43-956D-E5D60E9C5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314" y="4286758"/>
            <a:ext cx="4188295" cy="24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481"/>
            <a:ext cx="8229600" cy="667398"/>
          </a:xfrm>
        </p:spPr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Comprehensive (Master, Growth)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22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8427" y="1170611"/>
            <a:ext cx="4568348" cy="5687388"/>
          </a:xfrm>
        </p:spPr>
        <p:txBody>
          <a:bodyPr>
            <a:noAutofit/>
          </a:bodyPr>
          <a:lstStyle/>
          <a:p>
            <a:r>
              <a:rPr lang="en-US" dirty="0"/>
              <a:t>Opportunity to develop a vision &amp; identify community priorities.</a:t>
            </a:r>
          </a:p>
          <a:p>
            <a:r>
              <a:rPr lang="en-US" dirty="0"/>
              <a:t>Substantial &amp; diverse input &amp; community engagement.</a:t>
            </a:r>
          </a:p>
          <a:p>
            <a:r>
              <a:rPr lang="en-US" dirty="0"/>
              <a:t>Not just focused on one particular project or issue.</a:t>
            </a:r>
          </a:p>
          <a:p>
            <a:r>
              <a:rPr lang="en-US" dirty="0"/>
              <a:t>Typical chapters, elements:</a:t>
            </a:r>
          </a:p>
          <a:p>
            <a:pPr lvl="1"/>
            <a:r>
              <a:rPr lang="en-US" sz="2200" dirty="0"/>
              <a:t>Land use, Housing, </a:t>
            </a:r>
          </a:p>
          <a:p>
            <a:pPr lvl="1"/>
            <a:r>
              <a:rPr lang="en-US" sz="2200" dirty="0"/>
              <a:t>Open Space, Recreation</a:t>
            </a:r>
          </a:p>
          <a:p>
            <a:pPr lvl="1"/>
            <a:r>
              <a:rPr lang="en-US" sz="2200" dirty="0"/>
              <a:t>Transportation, Infrastructure</a:t>
            </a:r>
          </a:p>
          <a:p>
            <a:pPr lvl="1"/>
            <a:r>
              <a:rPr lang="en-US" sz="2200" dirty="0"/>
              <a:t>Economics, Development</a:t>
            </a:r>
          </a:p>
          <a:p>
            <a:pPr lvl="1"/>
            <a:r>
              <a:rPr lang="en-US" sz="2200" dirty="0"/>
              <a:t>History, Culture, </a:t>
            </a:r>
          </a:p>
          <a:p>
            <a:pPr lvl="1"/>
            <a:r>
              <a:rPr lang="en-US" sz="2200" dirty="0"/>
              <a:t>Resilience, Sustainability</a:t>
            </a:r>
          </a:p>
          <a:p>
            <a:pPr lvl="1"/>
            <a:r>
              <a:rPr lang="en-US" sz="2200" dirty="0">
                <a:solidFill>
                  <a:schemeClr val="tx2"/>
                </a:solidFill>
              </a:rPr>
              <a:t>Health?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8F377435-F3E9-0B4D-9992-172D6629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232" y="1170611"/>
            <a:ext cx="3968959" cy="2610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9E69BB-AFDC-8E4F-A0B1-8711A6DDBDF7}"/>
              </a:ext>
            </a:extLst>
          </p:cNvPr>
          <p:cNvSpPr txBox="1"/>
          <p:nvPr/>
        </p:nvSpPr>
        <p:spPr>
          <a:xfrm>
            <a:off x="6908800" y="1198756"/>
            <a:ext cx="289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Walk/Move Audit</a:t>
            </a:r>
          </a:p>
        </p:txBody>
      </p:sp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20A7C1B-E7ED-E541-A686-3ADC0A29A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726" y="4335775"/>
            <a:ext cx="4152274" cy="2522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763B2-2B9E-BA87-BA6F-9EC4FAC5D19C}"/>
              </a:ext>
            </a:extLst>
          </p:cNvPr>
          <p:cNvSpPr txBox="1"/>
          <p:nvPr/>
        </p:nvSpPr>
        <p:spPr>
          <a:xfrm>
            <a:off x="4905606" y="3835033"/>
            <a:ext cx="4192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Inclusive community input?</a:t>
            </a:r>
          </a:p>
        </p:txBody>
      </p:sp>
    </p:spTree>
    <p:extLst>
      <p:ext uri="{BB962C8B-B14F-4D97-AF65-F5344CB8AC3E}">
        <p14:creationId xmlns:p14="http://schemas.microsoft.com/office/powerpoint/2010/main" val="16848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63" y="367600"/>
            <a:ext cx="4514519" cy="853657"/>
          </a:xfrm>
        </p:spPr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Zoning ordinance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23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3476" y="1221257"/>
            <a:ext cx="4514519" cy="5028867"/>
          </a:xfrm>
        </p:spPr>
        <p:txBody>
          <a:bodyPr>
            <a:noAutofit/>
          </a:bodyPr>
          <a:lstStyle/>
          <a:p>
            <a:r>
              <a:rPr lang="en-US" sz="2600" dirty="0"/>
              <a:t>Makes vision into law.</a:t>
            </a:r>
          </a:p>
          <a:p>
            <a:r>
              <a:rPr lang="en-US" sz="2600" dirty="0"/>
              <a:t>Land use map: Identifies areas (zones) for types of  development, open, &amp; agricultural areas.</a:t>
            </a:r>
          </a:p>
          <a:p>
            <a:r>
              <a:rPr lang="en-US" sz="2600" dirty="0"/>
              <a:t>Detailed development requirements for zones: building sizes &amp; setbacks, utilities, roadways, parking, furnishings sidewalks. </a:t>
            </a:r>
          </a:p>
          <a:p>
            <a:r>
              <a:rPr lang="en-US" sz="2600" dirty="0"/>
              <a:t>Specific subdivision guidelines – housing mix?</a:t>
            </a:r>
          </a:p>
          <a:p>
            <a:endParaRPr lang="en-US" sz="2600" dirty="0"/>
          </a:p>
        </p:txBody>
      </p:sp>
      <p:pic>
        <p:nvPicPr>
          <p:cNvPr id="4" name="Picture 3" descr="PA14045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971" y="5100140"/>
            <a:ext cx="3986029" cy="1757860"/>
          </a:xfrm>
          <a:prstGeom prst="rect">
            <a:avLst/>
          </a:prstGeom>
        </p:spPr>
      </p:pic>
      <p:pic>
        <p:nvPicPr>
          <p:cNvPr id="7" name="Picture 6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095A336A-A4D7-E14A-809A-6008D66060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540" y="398490"/>
            <a:ext cx="3887562" cy="1951509"/>
          </a:xfrm>
          <a:prstGeom prst="rect">
            <a:avLst/>
          </a:prstGeom>
        </p:spPr>
      </p:pic>
      <p:pic>
        <p:nvPicPr>
          <p:cNvPr id="9" name="Picture 8" descr="A person riding a skateboard up the side of a road&#10;&#10;Description automatically generated">
            <a:extLst>
              <a:ext uri="{FF2B5EF4-FFF2-40B4-BE49-F238E27FC236}">
                <a16:creationId xmlns:a16="http://schemas.microsoft.com/office/drawing/2014/main" id="{DFEEDE68-F1FB-6A4C-AE37-15D2268F56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540" y="2521040"/>
            <a:ext cx="3886460" cy="24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B2EAF9-7662-F049-8FB1-2CFC9EECAA10}"/>
              </a:ext>
            </a:extLst>
          </p:cNvPr>
          <p:cNvSpPr txBox="1"/>
          <p:nvPr/>
        </p:nvSpPr>
        <p:spPr>
          <a:xfrm>
            <a:off x="127951" y="532990"/>
            <a:ext cx="3736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Typical Zoning 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E50A8-9B97-C046-A14E-90840CB0A00D}"/>
              </a:ext>
            </a:extLst>
          </p:cNvPr>
          <p:cNvSpPr txBox="1"/>
          <p:nvPr/>
        </p:nvSpPr>
        <p:spPr>
          <a:xfrm>
            <a:off x="3878577" y="429958"/>
            <a:ext cx="531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Illustrates ”segregated” land uses.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Likely equity impacts?</a:t>
            </a:r>
          </a:p>
        </p:txBody>
      </p:sp>
      <p:pic>
        <p:nvPicPr>
          <p:cNvPr id="3" name="Picture 2" descr="A map of a village&#10;&#10;Description automatically generated">
            <a:extLst>
              <a:ext uri="{FF2B5EF4-FFF2-40B4-BE49-F238E27FC236}">
                <a16:creationId xmlns:a16="http://schemas.microsoft.com/office/drawing/2014/main" id="{FD20F24C-0DB5-FA1E-0CE2-F1909805F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546" y="1223490"/>
            <a:ext cx="9334431" cy="57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7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78" y="449090"/>
            <a:ext cx="6087738" cy="774042"/>
          </a:xfrm>
        </p:spPr>
        <p:txBody>
          <a:bodyPr>
            <a:normAutofit/>
          </a:bodyPr>
          <a:lstStyle/>
          <a:p>
            <a:r>
              <a:rPr lang="en-US" dirty="0"/>
              <a:t>Subdivision Guidelines</a:t>
            </a:r>
          </a:p>
        </p:txBody>
      </p:sp>
      <p:pic>
        <p:nvPicPr>
          <p:cNvPr id="4" name="Picture 3" descr="DSCF134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3045684" cy="2284264"/>
          </a:xfrm>
          <a:prstGeom prst="rect">
            <a:avLst/>
          </a:prstGeom>
        </p:spPr>
      </p:pic>
      <p:pic>
        <p:nvPicPr>
          <p:cNvPr id="5" name="Picture 4" descr="DSCF123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026" y="1041891"/>
            <a:ext cx="3450974" cy="2250993"/>
          </a:xfrm>
          <a:prstGeom prst="rect">
            <a:avLst/>
          </a:prstGeom>
        </p:spPr>
      </p:pic>
      <p:pic>
        <p:nvPicPr>
          <p:cNvPr id="6" name="Picture 5" descr="DSCF122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429" y="3960722"/>
            <a:ext cx="3348109" cy="2548342"/>
          </a:xfrm>
          <a:prstGeom prst="rect">
            <a:avLst/>
          </a:prstGeom>
        </p:spPr>
      </p:pic>
      <p:pic>
        <p:nvPicPr>
          <p:cNvPr id="7" name="Picture 6" descr="DSCF121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9132"/>
            <a:ext cx="2464424" cy="2548342"/>
          </a:xfrm>
          <a:prstGeom prst="rect">
            <a:avLst/>
          </a:prstGeom>
        </p:spPr>
      </p:pic>
      <p:pic>
        <p:nvPicPr>
          <p:cNvPr id="8" name="Picture 7" descr="DSCF1315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105" y="1465039"/>
            <a:ext cx="2299822" cy="21401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9726" y="4402647"/>
            <a:ext cx="1658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Required sidewalk setback?</a:t>
            </a:r>
          </a:p>
        </p:txBody>
      </p:sp>
      <p:pic>
        <p:nvPicPr>
          <p:cNvPr id="9" name="Picture 8" descr="DSCF1341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237" y="4200670"/>
            <a:ext cx="2848811" cy="2106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12143-D9C4-B34C-AB7C-B12E51DE2609}"/>
              </a:ext>
            </a:extLst>
          </p:cNvPr>
          <p:cNvSpPr txBox="1"/>
          <p:nvPr/>
        </p:nvSpPr>
        <p:spPr>
          <a:xfrm>
            <a:off x="5650348" y="3374352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Accessory dwelling units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7E88B-DDA6-434F-881E-BA8F22B98823}"/>
              </a:ext>
            </a:extLst>
          </p:cNvPr>
          <p:cNvSpPr txBox="1"/>
          <p:nvPr/>
        </p:nvSpPr>
        <p:spPr>
          <a:xfrm>
            <a:off x="2634237" y="6305843"/>
            <a:ext cx="30267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1.0 Fenton setback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A62C56-2984-1E42-AD2F-876E2E88AF5D}"/>
              </a:ext>
            </a:extLst>
          </p:cNvPr>
          <p:cNvCxnSpPr>
            <a:cxnSpLocks/>
          </p:cNvCxnSpPr>
          <p:nvPr/>
        </p:nvCxnSpPr>
        <p:spPr>
          <a:xfrm>
            <a:off x="3045684" y="5569526"/>
            <a:ext cx="0" cy="736317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A0BC0C-A93D-8547-9304-23ADEC1AB529}"/>
              </a:ext>
            </a:extLst>
          </p:cNvPr>
          <p:cNvCxnSpPr>
            <a:cxnSpLocks/>
          </p:cNvCxnSpPr>
          <p:nvPr/>
        </p:nvCxnSpPr>
        <p:spPr>
          <a:xfrm>
            <a:off x="4348016" y="5555666"/>
            <a:ext cx="0" cy="750177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05271" y="689014"/>
            <a:ext cx="3438728" cy="17493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>
                <a:solidFill>
                  <a:schemeClr val="tx2"/>
                </a:solidFill>
              </a:rPr>
              <a:t>Permitting/Site Plan Review</a:t>
            </a:r>
            <a:br>
              <a:rPr lang="en-US" b="0" dirty="0">
                <a:solidFill>
                  <a:schemeClr val="tx2"/>
                </a:solidFill>
              </a:rPr>
            </a:b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PA14038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1617"/>
            <a:ext cx="5279366" cy="3438951"/>
          </a:xfrm>
          <a:prstGeom prst="rect">
            <a:avLst/>
          </a:prstGeom>
        </p:spPr>
      </p:pic>
      <p:pic>
        <p:nvPicPr>
          <p:cNvPr id="4" name="Picture 3" descr="PA14046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15" y="3503709"/>
            <a:ext cx="5089585" cy="3354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04" y="3912356"/>
            <a:ext cx="36113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/>
              <a:t>A common question:</a:t>
            </a:r>
          </a:p>
          <a:p>
            <a:pPr algn="ctr"/>
            <a:r>
              <a:rPr lang="en-US" sz="2160" dirty="0"/>
              <a:t>“Why require sidewalks if they don’t connect to anything on the main road?”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8887B-E7EE-1446-8968-3D3C6C7B7C23}"/>
              </a:ext>
            </a:extLst>
          </p:cNvPr>
          <p:cNvSpPr txBox="1"/>
          <p:nvPr/>
        </p:nvSpPr>
        <p:spPr>
          <a:xfrm>
            <a:off x="271813" y="5476461"/>
            <a:ext cx="36113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solidFill>
                  <a:schemeClr val="tx2"/>
                </a:solidFill>
              </a:rPr>
              <a:t>Answer:</a:t>
            </a:r>
          </a:p>
          <a:p>
            <a:pPr algn="ctr"/>
            <a:r>
              <a:rPr lang="en-US" sz="2160" dirty="0">
                <a:solidFill>
                  <a:schemeClr val="tx2"/>
                </a:solidFill>
              </a:rPr>
              <a:t>“It may be the only way to create a network over time!</a:t>
            </a:r>
          </a:p>
        </p:txBody>
      </p:sp>
    </p:spTree>
    <p:extLst>
      <p:ext uri="{BB962C8B-B14F-4D97-AF65-F5344CB8AC3E}">
        <p14:creationId xmlns:p14="http://schemas.microsoft.com/office/powerpoint/2010/main" val="23541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8" y="533400"/>
            <a:ext cx="4062847" cy="587062"/>
          </a:xfrm>
        </p:spPr>
        <p:txBody>
          <a:bodyPr>
            <a:noAutofit/>
          </a:bodyPr>
          <a:lstStyle/>
          <a:p>
            <a:pPr algn="l"/>
            <a:r>
              <a:rPr lang="en-IE" b="0" dirty="0">
                <a:solidFill>
                  <a:schemeClr val="tx2"/>
                </a:solidFill>
                <a:cs typeface="Arial"/>
              </a:rPr>
              <a:t>Current norms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27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4298" y="1283079"/>
            <a:ext cx="3364425" cy="5336133"/>
          </a:xfrm>
        </p:spPr>
        <p:txBody>
          <a:bodyPr>
            <a:noAutofit/>
          </a:bodyPr>
          <a:lstStyle/>
          <a:p>
            <a:pPr>
              <a:spcBef>
                <a:spcPts val="1080"/>
              </a:spcBef>
            </a:pPr>
            <a:r>
              <a:rPr lang="en-US" i="1" dirty="0"/>
              <a:t>Euclidian</a:t>
            </a:r>
            <a:r>
              <a:rPr lang="en-US" dirty="0"/>
              <a:t> zoning; segregated land uses.</a:t>
            </a:r>
          </a:p>
          <a:p>
            <a:pPr>
              <a:spcBef>
                <a:spcPts val="1080"/>
              </a:spcBef>
            </a:pPr>
            <a:r>
              <a:rPr lang="en-US" dirty="0"/>
              <a:t>Auto-oriented. Vehicle access, big roads, parking requirements. </a:t>
            </a:r>
          </a:p>
          <a:p>
            <a:pPr>
              <a:spcBef>
                <a:spcPts val="1080"/>
              </a:spcBef>
            </a:pPr>
            <a:r>
              <a:rPr lang="en-US" dirty="0"/>
              <a:t>Building density, size, bulk, placement.</a:t>
            </a:r>
          </a:p>
          <a:p>
            <a:pPr>
              <a:spcBef>
                <a:spcPts val="1080"/>
              </a:spcBef>
            </a:pPr>
            <a:r>
              <a:rPr lang="en-US" dirty="0"/>
              <a:t>Development driven. Boards respond to applications.</a:t>
            </a:r>
          </a:p>
          <a:p>
            <a:pPr>
              <a:spcBef>
                <a:spcPts val="1080"/>
              </a:spcBef>
            </a:pPr>
            <a:r>
              <a:rPr lang="en-US" dirty="0"/>
              <a:t>Waivers, variances routinely granted.</a:t>
            </a:r>
          </a:p>
          <a:p>
            <a:pPr>
              <a:spcBef>
                <a:spcPts val="1080"/>
              </a:spcBef>
            </a:pPr>
            <a:endParaRPr lang="en-US" dirty="0"/>
          </a:p>
          <a:p>
            <a:pPr>
              <a:spcBef>
                <a:spcPts val="1080"/>
              </a:spcBef>
            </a:pPr>
            <a:endParaRPr lang="en-US" dirty="0"/>
          </a:p>
        </p:txBody>
      </p:sp>
      <p:pic>
        <p:nvPicPr>
          <p:cNvPr id="4" name="Picture 3" descr="LandUSe.schemati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07" y="833847"/>
            <a:ext cx="5516606" cy="3474587"/>
          </a:xfrm>
          <a:prstGeom prst="rect">
            <a:avLst/>
          </a:prstGeom>
        </p:spPr>
      </p:pic>
      <p:pic>
        <p:nvPicPr>
          <p:cNvPr id="6" name="Picture 5" descr="PA14034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98" y="4871324"/>
            <a:ext cx="2557462" cy="1799405"/>
          </a:xfrm>
          <a:prstGeom prst="rect">
            <a:avLst/>
          </a:prstGeom>
        </p:spPr>
      </p:pic>
      <p:pic>
        <p:nvPicPr>
          <p:cNvPr id="10" name="Picture 9" descr="P725546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022" y="4886728"/>
            <a:ext cx="2727595" cy="17873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8006" y="4377899"/>
            <a:ext cx="13805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~10 trips/day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9769" y="4377899"/>
            <a:ext cx="12650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~5 trips/day</a:t>
            </a:r>
          </a:p>
        </p:txBody>
      </p:sp>
    </p:spTree>
    <p:extLst>
      <p:ext uri="{BB962C8B-B14F-4D97-AF65-F5344CB8AC3E}">
        <p14:creationId xmlns:p14="http://schemas.microsoft.com/office/powerpoint/2010/main" val="398272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77672"/>
          </a:xfrm>
        </p:spPr>
        <p:txBody>
          <a:bodyPr>
            <a:noAutofit/>
          </a:bodyPr>
          <a:lstStyle/>
          <a:p>
            <a:pPr algn="l"/>
            <a:r>
              <a:rPr lang="en-IE" sz="3200" b="0" dirty="0">
                <a:solidFill>
                  <a:schemeClr val="tx2"/>
                </a:solidFill>
                <a:cs typeface="Arial"/>
              </a:rPr>
              <a:t>How does it often happen in the real world?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28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31325"/>
            <a:ext cx="8711619" cy="26391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3476" y="1205825"/>
            <a:ext cx="8413324" cy="3480475"/>
          </a:xfrm>
        </p:spPr>
        <p:txBody>
          <a:bodyPr>
            <a:noAutofit/>
          </a:bodyPr>
          <a:lstStyle/>
          <a:p>
            <a:pPr>
              <a:spcBef>
                <a:spcPts val="1620"/>
              </a:spcBef>
            </a:pPr>
            <a:r>
              <a:rPr lang="en-US" b="1" dirty="0"/>
              <a:t>Comprehensive plans.</a:t>
            </a:r>
            <a:r>
              <a:rPr lang="en-US" dirty="0"/>
              <a:t> Tend to be aspirational, suggest laudatory goals; not always forged into code &amp; practice.</a:t>
            </a:r>
          </a:p>
          <a:p>
            <a:pPr>
              <a:spcBef>
                <a:spcPts val="1620"/>
              </a:spcBef>
            </a:pPr>
            <a:r>
              <a:rPr lang="en-US" b="1" dirty="0"/>
              <a:t>Zoning ordinance.</a:t>
            </a:r>
            <a:r>
              <a:rPr lang="en-US" dirty="0"/>
              <a:t> Frequently large, cumbersome documents; sometimes understood better by developers than boards. Can be tedious &amp; costly to change/update.</a:t>
            </a:r>
          </a:p>
          <a:p>
            <a:pPr>
              <a:spcBef>
                <a:spcPts val="1620"/>
              </a:spcBef>
            </a:pPr>
            <a:r>
              <a:rPr lang="en-US" b="1" dirty="0"/>
              <a:t>Permitting practices</a:t>
            </a:r>
            <a:r>
              <a:rPr lang="en-US" dirty="0"/>
              <a:t>. Many boards wish to simplify processes, not burden development with time &amp; financial costs. Each project is a new discussion, debate.</a:t>
            </a:r>
          </a:p>
          <a:p>
            <a:pPr>
              <a:spcBef>
                <a:spcPts val="1620"/>
              </a:spcBef>
            </a:pPr>
            <a:endParaRPr lang="en-US" dirty="0"/>
          </a:p>
        </p:txBody>
      </p:sp>
      <p:pic>
        <p:nvPicPr>
          <p:cNvPr id="10" name="Picture 9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ABA2B9D2-B42F-9323-611C-9101F438DD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3181"/>
            <a:ext cx="3911600" cy="2174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AB5F3-42D4-707F-2D80-147282A24BF8}"/>
              </a:ext>
            </a:extLst>
          </p:cNvPr>
          <p:cNvSpPr txBox="1"/>
          <p:nvPr/>
        </p:nvSpPr>
        <p:spPr>
          <a:xfrm>
            <a:off x="3879806" y="4754927"/>
            <a:ext cx="1720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 What we say we want.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DF5D5-CEC5-C358-FFD0-38EC99A024BB}"/>
              </a:ext>
            </a:extLst>
          </p:cNvPr>
          <p:cNvSpPr txBox="1"/>
          <p:nvPr/>
        </p:nvSpPr>
        <p:spPr>
          <a:xfrm>
            <a:off x="4038603" y="5821726"/>
            <a:ext cx="148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What we permit. &gt;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A19E561-6C65-3A45-8410-FE4EC3CF2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698" y="4754927"/>
            <a:ext cx="3575477" cy="21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089" y="2264242"/>
            <a:ext cx="4862390" cy="455508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Inclusionary zoning (required affordable %).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Mix of rental &amp; ownership.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Mix styles &amp; sizes; townhomes, row houses, cottage clusters, mini-homes; shared housing.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Accessory dwelling units (e.g. garden &amp; garage apartments).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First right of refusal for tenants.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Provide the </a:t>
            </a:r>
            <a:r>
              <a:rPr lang="en-US" sz="2400" i="1" dirty="0">
                <a:solidFill>
                  <a:schemeClr val="tx2"/>
                </a:solidFill>
              </a:rPr>
              <a:t>missing middle</a:t>
            </a:r>
            <a:r>
              <a:rPr lang="en-US" sz="2400" dirty="0"/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5157" y="392096"/>
            <a:ext cx="5208754" cy="178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marL="463550" indent="-450850">
              <a:tabLst>
                <a:tab pos="3775075" algn="l"/>
              </a:tabLst>
            </a:pPr>
            <a:r>
              <a:rPr lang="en-US" sz="2800" dirty="0">
                <a:solidFill>
                  <a:schemeClr val="tx2"/>
                </a:solidFill>
              </a:rPr>
              <a:t>D. Opportunities: E.g. housing policies </a:t>
            </a:r>
            <a:r>
              <a:rPr lang="en-US" sz="2600" dirty="0">
                <a:solidFill>
                  <a:schemeClr val="tx2"/>
                </a:solidFill>
              </a:rPr>
              <a:t>to anticipate &amp; reduce gentrification, displacement; support mix &amp; affordability </a:t>
            </a:r>
            <a:r>
              <a:rPr lang="en-US" sz="2800" dirty="0">
                <a:solidFill>
                  <a:schemeClr val="tx2"/>
                </a:solidFill>
              </a:rPr>
              <a:t>...</a:t>
            </a:r>
          </a:p>
        </p:txBody>
      </p:sp>
      <p:pic>
        <p:nvPicPr>
          <p:cNvPr id="8" name="Picture 7" descr="A picture containing sky, outdoor, grass, railroad&#10;&#10;Description automatically generated">
            <a:extLst>
              <a:ext uri="{FF2B5EF4-FFF2-40B4-BE49-F238E27FC236}">
                <a16:creationId xmlns:a16="http://schemas.microsoft.com/office/drawing/2014/main" id="{FA87F299-C93B-2B49-940A-A8BFAE14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272" y="398105"/>
            <a:ext cx="3740728" cy="1927242"/>
          </a:xfrm>
          <a:prstGeom prst="rect">
            <a:avLst/>
          </a:prstGeom>
        </p:spPr>
      </p:pic>
      <p:pic>
        <p:nvPicPr>
          <p:cNvPr id="10" name="Picture 9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C7902F86-7099-A04D-9254-B995266C1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272" y="2459748"/>
            <a:ext cx="3740728" cy="2207305"/>
          </a:xfrm>
          <a:prstGeom prst="rect">
            <a:avLst/>
          </a:prstGeom>
        </p:spPr>
      </p:pic>
      <p:pic>
        <p:nvPicPr>
          <p:cNvPr id="12" name="Picture 11" descr="A picture containing grass, outdoor, building, road&#10;&#10;Description automatically generated">
            <a:extLst>
              <a:ext uri="{FF2B5EF4-FFF2-40B4-BE49-F238E27FC236}">
                <a16:creationId xmlns:a16="http://schemas.microsoft.com/office/drawing/2014/main" id="{C934F2C6-6A6E-8246-BD9F-4EAFDA431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272" y="4759891"/>
            <a:ext cx="3740728" cy="2098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444D0-31EA-AB43-8C0D-C4B829D2B9FD}"/>
              </a:ext>
            </a:extLst>
          </p:cNvPr>
          <p:cNvSpPr txBox="1"/>
          <p:nvPr/>
        </p:nvSpPr>
        <p:spPr>
          <a:xfrm>
            <a:off x="5361707" y="2002434"/>
            <a:ext cx="125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Washington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C4AB3-7C98-A444-94ED-D7FBCF0C7C13}"/>
              </a:ext>
            </a:extLst>
          </p:cNvPr>
          <p:cNvSpPr txBox="1"/>
          <p:nvPr/>
        </p:nvSpPr>
        <p:spPr>
          <a:xfrm>
            <a:off x="8465739" y="2418185"/>
            <a:ext cx="71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Texas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4B4E0-A074-E041-896C-89E0749907C7}"/>
              </a:ext>
            </a:extLst>
          </p:cNvPr>
          <p:cNvSpPr txBox="1"/>
          <p:nvPr/>
        </p:nvSpPr>
        <p:spPr>
          <a:xfrm>
            <a:off x="7653428" y="4715307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South Carolina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E9E4F-2555-D74E-A05B-01D4674C3BAF}"/>
              </a:ext>
            </a:extLst>
          </p:cNvPr>
          <p:cNvSpPr txBox="1"/>
          <p:nvPr/>
        </p:nvSpPr>
        <p:spPr>
          <a:xfrm>
            <a:off x="6386945" y="7204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655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dirt and road cones&#10;&#10;Description automatically generated with medium confidence">
            <a:extLst>
              <a:ext uri="{FF2B5EF4-FFF2-40B4-BE49-F238E27FC236}">
                <a16:creationId xmlns:a16="http://schemas.microsoft.com/office/drawing/2014/main" id="{764EA63D-7D6F-3CA5-65C4-23DF5A453E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2566"/>
            <a:ext cx="9144000" cy="5418667"/>
          </a:xfrm>
          <a:prstGeom prst="rect">
            <a:avLst/>
          </a:prstGeom>
          <a:noFill/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1228BACD-7C86-5E4A-8484-B7630A35CB40}"/>
              </a:ext>
            </a:extLst>
          </p:cNvPr>
          <p:cNvSpPr/>
          <p:nvPr/>
        </p:nvSpPr>
        <p:spPr>
          <a:xfrm>
            <a:off x="6235700" y="1498600"/>
            <a:ext cx="850900" cy="711200"/>
          </a:xfrm>
          <a:prstGeom prst="donut">
            <a:avLst>
              <a:gd name="adj" fmla="val 6534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178DE-C8C9-C516-746E-E94644968BD6}"/>
              </a:ext>
            </a:extLst>
          </p:cNvPr>
          <p:cNvSpPr txBox="1"/>
          <p:nvPr/>
        </p:nvSpPr>
        <p:spPr>
          <a:xfrm>
            <a:off x="406400" y="5715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959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81F14-280B-7340-965C-1823D0F8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3" y="1957754"/>
            <a:ext cx="8763693" cy="4736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D797B-9E1D-8E4B-A8E2-C9C6332E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07" y="533400"/>
            <a:ext cx="5461000" cy="129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E61C5-B803-EB4D-8938-49DEA2E01FC0}"/>
              </a:ext>
            </a:extLst>
          </p:cNvPr>
          <p:cNvSpPr txBox="1"/>
          <p:nvPr/>
        </p:nvSpPr>
        <p:spPr>
          <a:xfrm>
            <a:off x="5191235" y="1053223"/>
            <a:ext cx="3874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</a:rPr>
              <a:t>Journal of Urban Health</a:t>
            </a:r>
          </a:p>
          <a:p>
            <a:r>
              <a:rPr lang="en-US" sz="2400" dirty="0">
                <a:solidFill>
                  <a:schemeClr val="tx2"/>
                </a:solidFill>
              </a:rPr>
              <a:t>(2023) 100:151-180</a:t>
            </a:r>
          </a:p>
        </p:txBody>
      </p:sp>
    </p:spTree>
    <p:extLst>
      <p:ext uri="{BB962C8B-B14F-4D97-AF65-F5344CB8AC3E}">
        <p14:creationId xmlns:p14="http://schemas.microsoft.com/office/powerpoint/2010/main" val="3792814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5407572" cy="1389798"/>
          </a:xfrm>
        </p:spPr>
        <p:txBody>
          <a:bodyPr>
            <a:normAutofit/>
          </a:bodyPr>
          <a:lstStyle/>
          <a:p>
            <a:r>
              <a:rPr lang="en-US" sz="3600" dirty="0"/>
              <a:t>E.g. Columbus, IN </a:t>
            </a:r>
            <a:br>
              <a:rPr lang="en-US" sz="3600" dirty="0"/>
            </a:br>
            <a:r>
              <a:rPr lang="en-US" sz="3600" dirty="0"/>
              <a:t>bicycle &amp; pedestrian plan.</a:t>
            </a:r>
          </a:p>
        </p:txBody>
      </p:sp>
      <p:pic>
        <p:nvPicPr>
          <p:cNvPr id="6" name="Picture 5" descr="0.PeopleTrail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53" y="2212355"/>
            <a:ext cx="5490207" cy="35307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P3079577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333" y="4934803"/>
            <a:ext cx="3544668" cy="1923197"/>
          </a:xfrm>
          <a:prstGeom prst="rect">
            <a:avLst/>
          </a:prstGeom>
        </p:spPr>
      </p:pic>
      <p:pic>
        <p:nvPicPr>
          <p:cNvPr id="8" name="Picture 7" descr="P307961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067" y="2717427"/>
            <a:ext cx="3491684" cy="1965169"/>
          </a:xfrm>
          <a:prstGeom prst="rect">
            <a:avLst/>
          </a:prstGeom>
        </p:spPr>
      </p:pic>
      <p:pic>
        <p:nvPicPr>
          <p:cNvPr id="9" name="Picture 8" descr="DSCF883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49" y="371977"/>
            <a:ext cx="2013251" cy="2093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5D984-D3F5-B4D6-B720-795FB6E35F56}"/>
              </a:ext>
            </a:extLst>
          </p:cNvPr>
          <p:cNvSpPr txBox="1"/>
          <p:nvPr/>
        </p:nvSpPr>
        <p:spPr>
          <a:xfrm>
            <a:off x="146318" y="5909101"/>
            <a:ext cx="517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People Trail Network; “</a:t>
            </a:r>
            <a:r>
              <a:rPr lang="en-US" sz="2400" i="1" dirty="0"/>
              <a:t>A people powered transportation network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613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E" b="0" dirty="0">
                <a:solidFill>
                  <a:schemeClr val="tx2"/>
                </a:solidFill>
                <a:cs typeface="Arial"/>
              </a:rPr>
              <a:t>Form Based Code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32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3602" y="1626929"/>
            <a:ext cx="6265745" cy="4581365"/>
          </a:xfrm>
        </p:spPr>
        <p:txBody>
          <a:bodyPr>
            <a:noAutofit/>
          </a:bodyPr>
          <a:lstStyle/>
          <a:p>
            <a:r>
              <a:rPr lang="en-US" dirty="0"/>
              <a:t>Focus on </a:t>
            </a:r>
            <a:r>
              <a:rPr lang="en-US" u="sng" dirty="0"/>
              <a:t>building form</a:t>
            </a:r>
            <a:r>
              <a:rPr lang="en-US" dirty="0"/>
              <a:t>, structure, &amp; </a:t>
            </a:r>
            <a:r>
              <a:rPr lang="en-US" u="sng" dirty="0"/>
              <a:t>public realm</a:t>
            </a:r>
            <a:r>
              <a:rPr lang="en-US" dirty="0"/>
              <a:t>; not land uses. </a:t>
            </a:r>
          </a:p>
          <a:p>
            <a:r>
              <a:rPr lang="en-US" dirty="0"/>
              <a:t>Has a </a:t>
            </a:r>
            <a:r>
              <a:rPr lang="en-US" u="sng" dirty="0"/>
              <a:t>regulatory plan </a:t>
            </a:r>
            <a:r>
              <a:rPr lang="en-US" dirty="0"/>
              <a:t>(may include some land use restrictions.)</a:t>
            </a:r>
          </a:p>
          <a:p>
            <a:r>
              <a:rPr lang="en-US" dirty="0"/>
              <a:t>Provides specific regulatory requirements to make it </a:t>
            </a:r>
            <a:r>
              <a:rPr lang="en-US" i="1" dirty="0"/>
              <a:t>easier</a:t>
            </a:r>
            <a:r>
              <a:rPr lang="en-US" dirty="0"/>
              <a:t> for developers/builders.</a:t>
            </a:r>
          </a:p>
          <a:p>
            <a:r>
              <a:rPr lang="en-US" dirty="0"/>
              <a:t>Actually a faster permitting process.</a:t>
            </a:r>
          </a:p>
          <a:p>
            <a:r>
              <a:rPr lang="en-US" dirty="0"/>
              <a:t>Requires . . .</a:t>
            </a:r>
          </a:p>
          <a:p>
            <a:pPr lvl="1"/>
            <a:r>
              <a:rPr lang="en-US" sz="2400" dirty="0"/>
              <a:t>More up-front community engagement</a:t>
            </a:r>
          </a:p>
          <a:p>
            <a:pPr lvl="1"/>
            <a:r>
              <a:rPr lang="en-US" sz="2400" dirty="0"/>
              <a:t>Consensus &amp; agreement on a vision</a:t>
            </a:r>
          </a:p>
          <a:p>
            <a:pPr lvl="1"/>
            <a:r>
              <a:rPr lang="en-US" sz="2400" dirty="0"/>
              <a:t>More detailed plans &amp; imagery</a:t>
            </a:r>
          </a:p>
        </p:txBody>
      </p:sp>
      <p:pic>
        <p:nvPicPr>
          <p:cNvPr id="6" name="Picture 5" descr="LeMont IL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296" y="4058652"/>
            <a:ext cx="2729365" cy="2799347"/>
          </a:xfrm>
          <a:prstGeom prst="rect">
            <a:avLst/>
          </a:prstGeom>
        </p:spPr>
      </p:pic>
      <p:pic>
        <p:nvPicPr>
          <p:cNvPr id="10" name="Picture 9" descr="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B38BD541-D876-4E4F-8F4A-F7C7337C9E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13" y="570991"/>
            <a:ext cx="2336387" cy="31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06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7972"/>
          </a:xfrm>
        </p:spPr>
        <p:txBody>
          <a:bodyPr>
            <a:noAutofit/>
          </a:bodyPr>
          <a:lstStyle/>
          <a:p>
            <a:pPr algn="l"/>
            <a:r>
              <a:rPr lang="en-IE" b="0" dirty="0">
                <a:solidFill>
                  <a:schemeClr val="tx2"/>
                </a:solidFill>
                <a:cs typeface="Arial"/>
              </a:rPr>
              <a:t>Opportunities &amp; recommendations: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33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412286"/>
            <a:ext cx="8229601" cy="518411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Planning .</a:t>
            </a:r>
            <a:r>
              <a:rPr lang="en-US" dirty="0"/>
              <a:t> Bring </a:t>
            </a:r>
            <a:r>
              <a:rPr lang="en-US" dirty="0">
                <a:solidFill>
                  <a:schemeClr val="tx2"/>
                </a:solidFill>
              </a:rPr>
              <a:t>public health data &amp; social justice considerations</a:t>
            </a:r>
            <a:r>
              <a:rPr lang="en-US" dirty="0"/>
              <a:t> to the forefront of process. </a:t>
            </a:r>
            <a:r>
              <a:rPr lang="en-US" dirty="0">
                <a:solidFill>
                  <a:schemeClr val="tx2"/>
                </a:solidFill>
              </a:rPr>
              <a:t>Research</a:t>
            </a:r>
            <a:r>
              <a:rPr lang="en-US" dirty="0"/>
              <a:t>: How do we create truly inclusive public engagement?</a:t>
            </a:r>
          </a:p>
          <a:p>
            <a:pPr>
              <a:spcBef>
                <a:spcPts val="1200"/>
              </a:spcBef>
            </a:pPr>
            <a:r>
              <a:rPr lang="en-US" b="1" dirty="0"/>
              <a:t>Zoning ordinances.</a:t>
            </a:r>
            <a:r>
              <a:rPr lang="en-US" dirty="0"/>
              <a:t> Assure that they </a:t>
            </a:r>
            <a:r>
              <a:rPr lang="en-US" dirty="0">
                <a:solidFill>
                  <a:schemeClr val="tx2"/>
                </a:solidFill>
              </a:rPr>
              <a:t>actually reflect the vision</a:t>
            </a:r>
            <a:r>
              <a:rPr lang="en-US" dirty="0"/>
              <a:t>. Target housing affordability &amp; variety; open space conservation; network design for active transportation. </a:t>
            </a:r>
            <a:r>
              <a:rPr lang="en-US" dirty="0">
                <a:solidFill>
                  <a:schemeClr val="tx2"/>
                </a:solidFill>
              </a:rPr>
              <a:t>Research</a:t>
            </a:r>
            <a:r>
              <a:rPr lang="en-US" dirty="0"/>
              <a:t>: Do ordinances reflect vision? Do they lead to increases in active transport? In PA attainment?</a:t>
            </a:r>
          </a:p>
          <a:p>
            <a:pPr>
              <a:spcBef>
                <a:spcPts val="1200"/>
              </a:spcBef>
            </a:pPr>
            <a:r>
              <a:rPr lang="en-US" b="1" dirty="0"/>
              <a:t>Permitting practices</a:t>
            </a:r>
            <a:r>
              <a:rPr lang="en-US" dirty="0"/>
              <a:t>. Help developers &amp; policy-makers see the </a:t>
            </a:r>
            <a:r>
              <a:rPr lang="en-US" dirty="0">
                <a:solidFill>
                  <a:schemeClr val="tx2"/>
                </a:solidFill>
              </a:rPr>
              <a:t>growing demand &amp; market value </a:t>
            </a:r>
            <a:r>
              <a:rPr lang="en-US" dirty="0"/>
              <a:t>of “healthy” design. </a:t>
            </a:r>
            <a:r>
              <a:rPr lang="en-US" dirty="0">
                <a:solidFill>
                  <a:schemeClr val="tx2"/>
                </a:solidFill>
              </a:rPr>
              <a:t>Research</a:t>
            </a:r>
            <a:r>
              <a:rPr lang="en-US" dirty="0"/>
              <a:t>: What is most effective in shifting policy priorities? In creating systematic (not episodic) change?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0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0" y="419881"/>
            <a:ext cx="7604914" cy="778537"/>
          </a:xfrm>
        </p:spPr>
        <p:txBody>
          <a:bodyPr>
            <a:normAutofit/>
          </a:bodyPr>
          <a:lstStyle/>
          <a:p>
            <a:r>
              <a:rPr lang="en-US" dirty="0"/>
              <a:t>Steps for community success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7" y="1350824"/>
            <a:ext cx="5141445" cy="5460150"/>
          </a:xfrm>
        </p:spPr>
        <p:txBody>
          <a:bodyPr>
            <a:normAutofit lnSpcReduction="10000"/>
          </a:bodyPr>
          <a:lstStyle/>
          <a:p>
            <a:pPr marL="514350" indent="-514350">
              <a:spcAft>
                <a:spcPts val="4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800" dirty="0"/>
              <a:t>Assess current status:</a:t>
            </a:r>
          </a:p>
          <a:p>
            <a:pPr lvl="1">
              <a:spcAft>
                <a:spcPts val="400"/>
              </a:spcAft>
              <a:buClr>
                <a:schemeClr val="tx2"/>
              </a:buClr>
            </a:pPr>
            <a:r>
              <a:rPr lang="en-US" sz="2400" dirty="0"/>
              <a:t>Does community have any planning staff, support?</a:t>
            </a:r>
          </a:p>
          <a:p>
            <a:pPr lvl="1">
              <a:spcAft>
                <a:spcPts val="400"/>
              </a:spcAft>
              <a:buClr>
                <a:schemeClr val="tx2"/>
              </a:buClr>
            </a:pPr>
            <a:r>
              <a:rPr lang="en-US" sz="2400" dirty="0"/>
              <a:t>Any existing plans?</a:t>
            </a:r>
          </a:p>
          <a:p>
            <a:pPr lvl="1">
              <a:spcAft>
                <a:spcPts val="1200"/>
              </a:spcAft>
              <a:buClr>
                <a:schemeClr val="tx2"/>
              </a:buClr>
            </a:pPr>
            <a:r>
              <a:rPr lang="en-US" sz="2400" dirty="0"/>
              <a:t>Existing zoning, permitting?</a:t>
            </a:r>
          </a:p>
          <a:p>
            <a:pPr marL="514350" indent="-514350"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800" dirty="0"/>
              <a:t>Help update/develop community vision w/ health.</a:t>
            </a:r>
          </a:p>
          <a:p>
            <a:pPr marL="514350" indent="-514350"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800" dirty="0"/>
              <a:t>Develop/update plan if needed; assist w/ truly inclusive engagement.</a:t>
            </a:r>
          </a:p>
          <a:p>
            <a:pPr marL="514350" indent="-514350"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800" dirty="0"/>
              <a:t>Update zoning &amp; permitting!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98A7DC-2E0E-0344-950B-99FE62658224}"/>
              </a:ext>
            </a:extLst>
          </p:cNvPr>
          <p:cNvCxnSpPr>
            <a:cxnSpLocks/>
          </p:cNvCxnSpPr>
          <p:nvPr/>
        </p:nvCxnSpPr>
        <p:spPr>
          <a:xfrm flipH="1" flipV="1">
            <a:off x="8882172" y="4826000"/>
            <a:ext cx="261828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0096DC7C-6695-AF75-7E4C-6F13E1D92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704" y="1198418"/>
            <a:ext cx="3477296" cy="2607972"/>
          </a:xfrm>
          <a:prstGeom prst="rect">
            <a:avLst/>
          </a:prstGeom>
        </p:spPr>
      </p:pic>
      <p:pic>
        <p:nvPicPr>
          <p:cNvPr id="6" name="Picture 5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0248C6D9-EC3D-F193-3CD7-DA68B6FC9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704" y="4085958"/>
            <a:ext cx="3485842" cy="26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14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21241"/>
            <a:ext cx="8115300" cy="1508207"/>
          </a:xfrm>
        </p:spPr>
        <p:txBody>
          <a:bodyPr>
            <a:normAutofit/>
          </a:bodyPr>
          <a:lstStyle/>
          <a:p>
            <a:r>
              <a:rPr lang="en-US" dirty="0"/>
              <a:t>Questions, thoughts, arguments, your own experiences?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5349792"/>
            <a:ext cx="8294724" cy="150820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Mark Fenton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err="1"/>
              <a:t>www.markfenton.com</a:t>
            </a:r>
            <a:endParaRPr lang="en-US" sz="2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solidFill>
                  <a:srgbClr val="D2533C"/>
                </a:solidFill>
              </a:rPr>
              <a:t>rmfenton777@gmail.com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4" name="Picture 3" descr="CDC.ActivPeoplHelthyNat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50" y="3685309"/>
            <a:ext cx="3117629" cy="3005818"/>
          </a:xfrm>
          <a:prstGeom prst="rect">
            <a:avLst/>
          </a:prstGeom>
        </p:spPr>
      </p:pic>
      <p:pic>
        <p:nvPicPr>
          <p:cNvPr id="6" name="Picture 5" descr="A bicycle parked on a sidewalk&#10;&#10;Description automatically generated">
            <a:extLst>
              <a:ext uri="{FF2B5EF4-FFF2-40B4-BE49-F238E27FC236}">
                <a16:creationId xmlns:a16="http://schemas.microsoft.com/office/drawing/2014/main" id="{E243C1F7-D2D5-F1ED-AA0D-FA5AB715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51" y="1941300"/>
            <a:ext cx="5026265" cy="31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8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530B-0F11-BFF3-4C7A-049FC872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CF88-E3D1-4CB4-0D1F-64A5EA14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E" sz="3600" dirty="0">
                <a:cs typeface="Arial"/>
              </a:rPr>
              <a:t>The “housing transect” &amp; missing middle.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37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CD8A156-7D86-3B47-8B43-DCA2818FC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9144000" cy="3589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A65EF-0F3B-454D-8C1B-097AF6D2CC87}"/>
              </a:ext>
            </a:extLst>
          </p:cNvPr>
          <p:cNvSpPr txBox="1"/>
          <p:nvPr/>
        </p:nvSpPr>
        <p:spPr>
          <a:xfrm>
            <a:off x="601216" y="5364502"/>
            <a:ext cx="805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Much of suburban development has single family homes (segregated by price) and multi-family apartments, but few (or no) other housing options. </a:t>
            </a:r>
          </a:p>
        </p:txBody>
      </p:sp>
    </p:spTree>
    <p:extLst>
      <p:ext uri="{BB962C8B-B14F-4D97-AF65-F5344CB8AC3E}">
        <p14:creationId xmlns:p14="http://schemas.microsoft.com/office/powerpoint/2010/main" val="4028875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527895" cy="990600"/>
          </a:xfrm>
        </p:spPr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FBC elements </a:t>
            </a:r>
            <a:r>
              <a:rPr lang="mr-IN" sz="3600" b="0" dirty="0">
                <a:solidFill>
                  <a:schemeClr val="tx2"/>
                </a:solidFill>
                <a:cs typeface="Arial"/>
              </a:rPr>
              <a:t>–</a:t>
            </a:r>
            <a:r>
              <a:rPr lang="en-IE" sz="3600" b="0" dirty="0">
                <a:solidFill>
                  <a:schemeClr val="tx2"/>
                </a:solidFill>
                <a:cs typeface="Arial"/>
              </a:rPr>
              <a:t> Building form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38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9276" y="1796059"/>
            <a:ext cx="8039703" cy="3920642"/>
          </a:xfrm>
        </p:spPr>
        <p:txBody>
          <a:bodyPr>
            <a:normAutofit/>
          </a:bodyPr>
          <a:lstStyle/>
          <a:p>
            <a:r>
              <a:rPr lang="en-US" sz="2800" dirty="0"/>
              <a:t>Size, mass, type, style, street orientation, density.</a:t>
            </a:r>
          </a:p>
          <a:p>
            <a:r>
              <a:rPr lang="en-US" sz="2800" dirty="0"/>
              <a:t>Can define districts/zones with distinct characters.</a:t>
            </a:r>
          </a:p>
        </p:txBody>
      </p:sp>
      <p:pic>
        <p:nvPicPr>
          <p:cNvPr id="4" name="Picture 3" descr="PA14056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160" y="4110197"/>
            <a:ext cx="2829128" cy="2250169"/>
          </a:xfrm>
          <a:prstGeom prst="rect">
            <a:avLst/>
          </a:prstGeom>
        </p:spPr>
      </p:pic>
      <p:pic>
        <p:nvPicPr>
          <p:cNvPr id="6" name="Picture 5" descr="PA14054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044" y="3530071"/>
            <a:ext cx="2877391" cy="2250169"/>
          </a:xfrm>
          <a:prstGeom prst="rect">
            <a:avLst/>
          </a:prstGeom>
        </p:spPr>
      </p:pic>
      <p:pic>
        <p:nvPicPr>
          <p:cNvPr id="7" name="Picture 6" descr="PA14054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" y="4641300"/>
            <a:ext cx="3000227" cy="225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66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E" sz="3200" b="0" dirty="0">
                <a:solidFill>
                  <a:schemeClr val="tx2"/>
                </a:solidFill>
                <a:cs typeface="Arial"/>
              </a:rPr>
              <a:t>FBC elements </a:t>
            </a:r>
            <a:r>
              <a:rPr lang="mr-IN" sz="3200" b="0" dirty="0">
                <a:solidFill>
                  <a:schemeClr val="tx2"/>
                </a:solidFill>
                <a:cs typeface="Arial"/>
              </a:rPr>
              <a:t>–</a:t>
            </a:r>
            <a:r>
              <a:rPr lang="en-IE" sz="3200" b="0" dirty="0">
                <a:solidFill>
                  <a:schemeClr val="tx2"/>
                </a:solidFill>
                <a:cs typeface="Arial"/>
              </a:rPr>
              <a:t> Public realm/street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39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9095" y="1585653"/>
            <a:ext cx="7638438" cy="3707686"/>
          </a:xfrm>
        </p:spPr>
        <p:txBody>
          <a:bodyPr>
            <a:normAutofit/>
          </a:bodyPr>
          <a:lstStyle/>
          <a:p>
            <a:r>
              <a:rPr lang="en-US" sz="2800" dirty="0"/>
              <a:t>Street design details </a:t>
            </a:r>
            <a:r>
              <a:rPr lang="mr-IN" sz="2800" dirty="0"/>
              <a:t>–</a:t>
            </a:r>
            <a:r>
              <a:rPr lang="en-US" sz="2800" dirty="0"/>
              <a:t> lanes, widths, </a:t>
            </a:r>
            <a:r>
              <a:rPr lang="en-US" sz="2800" dirty="0" err="1"/>
              <a:t>ped</a:t>
            </a:r>
            <a:r>
              <a:rPr lang="en-US" sz="2800" dirty="0"/>
              <a:t> &amp; bike facilities; block length, grid connectivity.</a:t>
            </a:r>
          </a:p>
          <a:p>
            <a:r>
              <a:rPr lang="en-US" sz="2800" dirty="0"/>
              <a:t>Public space requirements </a:t>
            </a:r>
            <a:r>
              <a:rPr lang="mr-IN" sz="2800" dirty="0"/>
              <a:t>–</a:t>
            </a:r>
            <a:r>
              <a:rPr lang="en-US" sz="2800" dirty="0"/>
              <a:t> trees &amp; plantings, impervious surface, street furnishings, shared public space.</a:t>
            </a:r>
          </a:p>
        </p:txBody>
      </p:sp>
      <p:pic>
        <p:nvPicPr>
          <p:cNvPr id="6" name="Picture 5" descr="dtn-2-way-200x20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90" y="4125062"/>
            <a:ext cx="2898449" cy="2469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een-alley-200x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1" y="4434290"/>
            <a:ext cx="2422085" cy="2422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dvisrySholdr.mai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901" y="2793353"/>
            <a:ext cx="1965497" cy="2048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28211" y="4031005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NACTO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81047" y="4477390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FHWA</a:t>
            </a:r>
          </a:p>
        </p:txBody>
      </p:sp>
      <p:pic>
        <p:nvPicPr>
          <p:cNvPr id="12" name="Picture 11" descr="PA140559.JPG">
            <a:extLst>
              <a:ext uri="{FF2B5EF4-FFF2-40B4-BE49-F238E27FC236}">
                <a16:creationId xmlns:a16="http://schemas.microsoft.com/office/drawing/2014/main" id="{985CC21C-2B05-3947-9A11-1C39548076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790" y="5008949"/>
            <a:ext cx="3098536" cy="19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5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 green field and grass&#10;&#10;Description automatically generated with medium confidence">
            <a:extLst>
              <a:ext uri="{FF2B5EF4-FFF2-40B4-BE49-F238E27FC236}">
                <a16:creationId xmlns:a16="http://schemas.microsoft.com/office/drawing/2014/main" id="{4D9C8573-6A6D-365D-C49C-6665DF328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700"/>
            <a:ext cx="9144000" cy="646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59562-9095-7184-E83B-850E635883EA}"/>
              </a:ext>
            </a:extLst>
          </p:cNvPr>
          <p:cNvSpPr txBox="1"/>
          <p:nvPr/>
        </p:nvSpPr>
        <p:spPr>
          <a:xfrm>
            <a:off x="88900" y="3937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473447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E" sz="3600" b="0" dirty="0">
                <a:solidFill>
                  <a:schemeClr val="tx2"/>
                </a:solidFill>
                <a:cs typeface="Arial"/>
              </a:rPr>
              <a:t>FBC elements </a:t>
            </a:r>
            <a:r>
              <a:rPr lang="mr-IN" sz="3600" b="0" dirty="0">
                <a:solidFill>
                  <a:schemeClr val="tx2"/>
                </a:solidFill>
                <a:cs typeface="Arial"/>
              </a:rPr>
              <a:t>–</a:t>
            </a:r>
            <a:r>
              <a:rPr lang="en-IE" sz="3600" b="0" dirty="0">
                <a:solidFill>
                  <a:schemeClr val="tx2"/>
                </a:solidFill>
                <a:cs typeface="Arial"/>
              </a:rPr>
              <a:t> Overall regulatory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822960" rtl="0" eaLnBrk="1" latinLnBrk="0" hangingPunct="1"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82296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2A2527-9ED2-3740-9B63-5D5670E3AF5E}" type="slidenum">
              <a:rPr lang="en-US" smtClean="0">
                <a:solidFill>
                  <a:srgbClr val="69B3E7"/>
                </a:solidFill>
              </a:rPr>
              <a:pPr/>
              <a:t>40</a:t>
            </a:fld>
            <a:endParaRPr lang="en-US" dirty="0">
              <a:solidFill>
                <a:srgbClr val="69B3E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476" y="2044025"/>
            <a:ext cx="8711619" cy="39206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92941" indent="-557190" algn="l">
              <a:buFont typeface="+mj-lt"/>
              <a:buAutoNum type="arabicPeriod"/>
              <a:tabLst>
                <a:tab pos="1203674" algn="l"/>
              </a:tabLst>
            </a:pPr>
            <a:endParaRPr lang="en-IE" sz="3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8906" y="1796059"/>
            <a:ext cx="3401712" cy="47709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Dictates where each </a:t>
            </a:r>
            <a:r>
              <a:rPr lang="en-US" b="1" dirty="0"/>
              <a:t>building form </a:t>
            </a:r>
            <a:r>
              <a:rPr lang="en-US" dirty="0"/>
              <a:t>and </a:t>
            </a:r>
            <a:r>
              <a:rPr lang="en-US" b="1" dirty="0"/>
              <a:t>public realm/street </a:t>
            </a:r>
            <a:r>
              <a:rPr lang="en-US" dirty="0"/>
              <a:t>design is to be applied in the community.</a:t>
            </a:r>
          </a:p>
          <a:p>
            <a:pPr>
              <a:lnSpc>
                <a:spcPct val="100000"/>
              </a:lnSpc>
            </a:pPr>
            <a:r>
              <a:rPr lang="en-US" dirty="0"/>
              <a:t>Is not just restricted to urban areas. Can also require low-intensity use areas, open &amp; agricultural space.</a:t>
            </a:r>
          </a:p>
        </p:txBody>
      </p:sp>
      <p:pic>
        <p:nvPicPr>
          <p:cNvPr id="4" name="Picture 3" descr="0.Middleville.ne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197" y="1633634"/>
            <a:ext cx="5250468" cy="3247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81074-7B79-F043-A812-854EAD0B7AA4}"/>
              </a:ext>
            </a:extLst>
          </p:cNvPr>
          <p:cNvSpPr txBox="1"/>
          <p:nvPr/>
        </p:nvSpPr>
        <p:spPr>
          <a:xfrm>
            <a:off x="4433455" y="5481031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formbasedcodes.org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84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246606" y="555798"/>
            <a:ext cx="545782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+mj-lt"/>
              </a:rPr>
              <a:t>Red-lining in home mortgages.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j-lt"/>
              </a:rPr>
              <a:t>(Home Ownership Loan Corp.)</a:t>
            </a:r>
          </a:p>
        </p:txBody>
      </p:sp>
      <p:pic>
        <p:nvPicPr>
          <p:cNvPr id="41988" name="Picture 8" descr="Reline.DurhamN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09" y="1430025"/>
            <a:ext cx="4113708" cy="41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6CDADFE1-8325-8A4A-B422-F7FB1CBAB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765" y="3056935"/>
            <a:ext cx="12078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500" b="0" dirty="0">
                <a:solidFill>
                  <a:srgbClr val="292934"/>
                </a:solidFill>
              </a:rPr>
              <a:t>Austin TX, 1928 City Plan.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436735E-79FC-4F40-BBC9-16FECEE677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141" y="657224"/>
            <a:ext cx="2896443" cy="36576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93564FE-2B42-5A4C-92B3-A64727412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129" y="4584551"/>
            <a:ext cx="4611871" cy="19448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A4B3C6-E567-3C43-9487-BAC8AFA811D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4123" y="5542683"/>
            <a:ext cx="4383271" cy="277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05415D-D564-984D-98BE-CB4826A0682A}"/>
              </a:ext>
            </a:extLst>
          </p:cNvPr>
          <p:cNvSpPr txBox="1"/>
          <p:nvPr/>
        </p:nvSpPr>
        <p:spPr>
          <a:xfrm>
            <a:off x="211686" y="5672099"/>
            <a:ext cx="4360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</a:rPr>
              <a:t>The Color of Law: A Forgotten History of How Our Government Segregated America </a:t>
            </a:r>
            <a:r>
              <a:rPr lang="en-US" sz="2000" dirty="0">
                <a:solidFill>
                  <a:schemeClr val="tx2"/>
                </a:solidFill>
              </a:rPr>
              <a:t>(R. Rothstein)</a:t>
            </a:r>
          </a:p>
        </p:txBody>
      </p:sp>
    </p:spTree>
    <p:extLst>
      <p:ext uri="{BB962C8B-B14F-4D97-AF65-F5344CB8AC3E}">
        <p14:creationId xmlns:p14="http://schemas.microsoft.com/office/powerpoint/2010/main" val="2683529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0965" y="528637"/>
            <a:ext cx="8202070" cy="15716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/>
              <a:t>People of Color are disproportionately injured and killed as pedestrians</a:t>
            </a:r>
            <a:r>
              <a:rPr lang="en-US" dirty="0"/>
              <a:t>.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Age-Adjusted Pedestrian Death Rates, by Race/Ethnicity — National Vital Statistics System, United States, 2009 and 2018.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MMWR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2020;69:1434.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835B4FB5-EF2C-A345-BA7A-C7C8124C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8" y="2100263"/>
            <a:ext cx="8361483" cy="45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8706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E2F3A-8A4A-F843-BECB-07CDEDA2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0" y="1789658"/>
            <a:ext cx="8547699" cy="4496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85315-C5C4-1545-8B06-A369BC8E2AD7}"/>
              </a:ext>
            </a:extLst>
          </p:cNvPr>
          <p:cNvSpPr txBox="1"/>
          <p:nvPr/>
        </p:nvSpPr>
        <p:spPr>
          <a:xfrm>
            <a:off x="514400" y="571733"/>
            <a:ext cx="7644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People in lower-income neighborhoods are more likely to be killed as pedestrians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FEEAA-DDF2-E948-B91D-BBE7A0548D08}"/>
              </a:ext>
            </a:extLst>
          </p:cNvPr>
          <p:cNvSpPr txBox="1"/>
          <p:nvPr/>
        </p:nvSpPr>
        <p:spPr>
          <a:xfrm>
            <a:off x="514400" y="6405856"/>
            <a:ext cx="644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i="1" dirty="0"/>
              <a:t>Dangerous by Design</a:t>
            </a:r>
            <a:r>
              <a:rPr lang="en-US" dirty="0"/>
              <a:t>, Smart Growth America, 2021. </a:t>
            </a:r>
          </a:p>
        </p:txBody>
      </p:sp>
    </p:spTree>
    <p:extLst>
      <p:ext uri="{BB962C8B-B14F-4D97-AF65-F5344CB8AC3E}">
        <p14:creationId xmlns:p14="http://schemas.microsoft.com/office/powerpoint/2010/main" val="403840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05728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1" y="494636"/>
            <a:ext cx="4510893" cy="3542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5508" y="593704"/>
            <a:ext cx="187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San Francisco Hwy 101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8061" y="1305024"/>
            <a:ext cx="3715939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/>
              <a:t>Embarcadero Freeway</a:t>
            </a:r>
          </a:p>
          <a:p>
            <a:pPr algn="ctr"/>
            <a:r>
              <a:rPr lang="en-US" sz="2133" dirty="0"/>
              <a:t>1989 Loma </a:t>
            </a:r>
            <a:r>
              <a:rPr lang="en-US" sz="2133" dirty="0" err="1"/>
              <a:t>Prieta</a:t>
            </a:r>
            <a:r>
              <a:rPr lang="en-US" sz="2133" dirty="0"/>
              <a:t> earthquake damage! </a:t>
            </a:r>
          </a:p>
        </p:txBody>
      </p:sp>
      <p:pic>
        <p:nvPicPr>
          <p:cNvPr id="8" name="Picture 7" descr="Freeway.damage.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70" y="2382050"/>
            <a:ext cx="4438230" cy="2958820"/>
          </a:xfrm>
          <a:prstGeom prst="rect">
            <a:avLst/>
          </a:prstGeom>
        </p:spPr>
      </p:pic>
      <p:pic>
        <p:nvPicPr>
          <p:cNvPr id="9" name="Picture 8" descr="P905727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9" y="4475240"/>
            <a:ext cx="4516547" cy="21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9119" y="579042"/>
            <a:ext cx="187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San Francisco Hwy 101</a:t>
            </a:r>
          </a:p>
        </p:txBody>
      </p:sp>
      <p:pic>
        <p:nvPicPr>
          <p:cNvPr id="4" name="Picture 3" descr="P905723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105"/>
            <a:ext cx="4979963" cy="3008836"/>
          </a:xfrm>
          <a:prstGeom prst="rect">
            <a:avLst/>
          </a:prstGeom>
        </p:spPr>
      </p:pic>
      <p:pic>
        <p:nvPicPr>
          <p:cNvPr id="6" name="Picture 5" descr="P90572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76" y="5113143"/>
            <a:ext cx="5143083" cy="1744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9953" y="3770773"/>
            <a:ext cx="203770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/>
              <a:t>Embarcadero Boulevard</a:t>
            </a:r>
          </a:p>
        </p:txBody>
      </p:sp>
      <p:pic>
        <p:nvPicPr>
          <p:cNvPr id="8" name="Picture 7" descr="P905724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33214"/>
            <a:ext cx="4027758" cy="1158350"/>
          </a:xfrm>
          <a:prstGeom prst="rect">
            <a:avLst/>
          </a:prstGeom>
        </p:spPr>
      </p:pic>
      <p:pic>
        <p:nvPicPr>
          <p:cNvPr id="10" name="Picture 9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69668090-7AB2-4B4C-B6EF-0CE0FE4FEA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290" y="381001"/>
            <a:ext cx="3714710" cy="2400886"/>
          </a:xfrm>
          <a:prstGeom prst="rect">
            <a:avLst/>
          </a:prstGeom>
        </p:spPr>
      </p:pic>
      <p:pic>
        <p:nvPicPr>
          <p:cNvPr id="12" name="Picture 11" descr="A picture containing road, building, outdoor, street&#10;&#10;Description automatically generated">
            <a:extLst>
              <a:ext uri="{FF2B5EF4-FFF2-40B4-BE49-F238E27FC236}">
                <a16:creationId xmlns:a16="http://schemas.microsoft.com/office/drawing/2014/main" id="{C8AAEDEE-6710-F441-9848-3DE1F78C21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243" y="3055317"/>
            <a:ext cx="3066757" cy="377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riding bikes on a sidewalk&#10;&#10;Description automatically generated">
            <a:extLst>
              <a:ext uri="{FF2B5EF4-FFF2-40B4-BE49-F238E27FC236}">
                <a16:creationId xmlns:a16="http://schemas.microsoft.com/office/drawing/2014/main" id="{5D04DAED-E516-B910-2F3C-2A6A3557C4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700"/>
            <a:ext cx="9144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street lights and trees&#10;&#10;Description automatically generated">
            <a:extLst>
              <a:ext uri="{FF2B5EF4-FFF2-40B4-BE49-F238E27FC236}">
                <a16:creationId xmlns:a16="http://schemas.microsoft.com/office/drawing/2014/main" id="{746C0FE4-4C05-F400-00FA-FE3A27475F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7550"/>
            <a:ext cx="9144000" cy="6140450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011EC8DA-4194-CD5E-2C2B-FBC8D39631C6}"/>
              </a:ext>
            </a:extLst>
          </p:cNvPr>
          <p:cNvSpPr/>
          <p:nvPr/>
        </p:nvSpPr>
        <p:spPr>
          <a:xfrm>
            <a:off x="2159000" y="1346200"/>
            <a:ext cx="1104900" cy="977900"/>
          </a:xfrm>
          <a:prstGeom prst="donut">
            <a:avLst>
              <a:gd name="adj" fmla="val 6534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05089-47EF-C602-F1B0-A26DC1B6D646}"/>
              </a:ext>
            </a:extLst>
          </p:cNvPr>
          <p:cNvSpPr txBox="1"/>
          <p:nvPr/>
        </p:nvSpPr>
        <p:spPr>
          <a:xfrm>
            <a:off x="177800" y="7175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480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light on a street corner&#10;&#10;Description automatically generated">
            <a:extLst>
              <a:ext uri="{FF2B5EF4-FFF2-40B4-BE49-F238E27FC236}">
                <a16:creationId xmlns:a16="http://schemas.microsoft.com/office/drawing/2014/main" id="{F8825B84-7E50-5B7C-ECB5-A0AF7B5A60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1725"/>
            <a:ext cx="5981700" cy="4486275"/>
          </a:xfrm>
          <a:prstGeom prst="rect">
            <a:avLst/>
          </a:prstGeom>
        </p:spPr>
      </p:pic>
      <p:pic>
        <p:nvPicPr>
          <p:cNvPr id="5" name="Picture 4" descr="A group of bicycles parked on a sidewalk&#10;&#10;Description automatically generated">
            <a:extLst>
              <a:ext uri="{FF2B5EF4-FFF2-40B4-BE49-F238E27FC236}">
                <a16:creationId xmlns:a16="http://schemas.microsoft.com/office/drawing/2014/main" id="{B66E1741-6094-669C-D987-AF17C4817C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81000"/>
            <a:ext cx="4572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0D3CA-EAEC-322C-A260-728759276581}"/>
              </a:ext>
            </a:extLst>
          </p:cNvPr>
          <p:cNvSpPr txBox="1"/>
          <p:nvPr/>
        </p:nvSpPr>
        <p:spPr>
          <a:xfrm>
            <a:off x="6254751" y="5359400"/>
            <a:ext cx="288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cityofrochester.gov</a:t>
            </a:r>
            <a:r>
              <a:rPr lang="en-US" sz="2400" dirty="0"/>
              <a:t>/</a:t>
            </a:r>
            <a:r>
              <a:rPr lang="en-US" sz="2400" dirty="0" err="1"/>
              <a:t>InnerLoopEast</a:t>
            </a:r>
            <a:r>
              <a:rPr lang="en-US" sz="2400" dirty="0"/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7A491-3587-043E-1A51-C3661B819A05}"/>
              </a:ext>
            </a:extLst>
          </p:cNvPr>
          <p:cNvSpPr txBox="1"/>
          <p:nvPr/>
        </p:nvSpPr>
        <p:spPr>
          <a:xfrm>
            <a:off x="171451" y="381000"/>
            <a:ext cx="3892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Reclaimed area zoned for mixed housing, retail, &amp; commercial; with required bicycle &amp; pedestrian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212832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a sign on it&#10;&#10;Description automatically generated">
            <a:extLst>
              <a:ext uri="{FF2B5EF4-FFF2-40B4-BE49-F238E27FC236}">
                <a16:creationId xmlns:a16="http://schemas.microsoft.com/office/drawing/2014/main" id="{EFD6FDB2-E0A3-0A02-B503-0D82B981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910"/>
            <a:ext cx="4693751" cy="2882890"/>
          </a:xfrm>
          <a:prstGeom prst="rect">
            <a:avLst/>
          </a:prstGeom>
          <a:noFill/>
        </p:spPr>
      </p:pic>
      <p:pic>
        <p:nvPicPr>
          <p:cNvPr id="5" name="Picture 4" descr="A person riding a bicycle on a street&#10;&#10;Description automatically generated">
            <a:extLst>
              <a:ext uri="{FF2B5EF4-FFF2-40B4-BE49-F238E27FC236}">
                <a16:creationId xmlns:a16="http://schemas.microsoft.com/office/drawing/2014/main" id="{FC83AB53-9CEC-A8B1-9D7D-A42315C03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120" y="3860800"/>
            <a:ext cx="4236880" cy="2997200"/>
          </a:xfrm>
          <a:prstGeom prst="rect">
            <a:avLst/>
          </a:prstGeom>
        </p:spPr>
      </p:pic>
      <p:pic>
        <p:nvPicPr>
          <p:cNvPr id="7" name="Picture 6" descr="A person and person talking to each other&#10;&#10;Description automatically generated">
            <a:extLst>
              <a:ext uri="{FF2B5EF4-FFF2-40B4-BE49-F238E27FC236}">
                <a16:creationId xmlns:a16="http://schemas.microsoft.com/office/drawing/2014/main" id="{9FDFEA10-DF75-C2D6-E6AD-FBF971F567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80" y="342910"/>
            <a:ext cx="4233320" cy="3174990"/>
          </a:xfrm>
          <a:prstGeom prst="rect">
            <a:avLst/>
          </a:prstGeom>
        </p:spPr>
      </p:pic>
      <p:pic>
        <p:nvPicPr>
          <p:cNvPr id="9" name="Picture 8" descr="A group of people standing in line at a food truck&#10;&#10;Description automatically generated">
            <a:extLst>
              <a:ext uri="{FF2B5EF4-FFF2-40B4-BE49-F238E27FC236}">
                <a16:creationId xmlns:a16="http://schemas.microsoft.com/office/drawing/2014/main" id="{FE2D7A97-F490-8E61-24EB-21213D8F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3734"/>
            <a:ext cx="4572000" cy="32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2323" y="329730"/>
            <a:ext cx="8466044" cy="945057"/>
          </a:xfrm>
        </p:spPr>
        <p:txBody>
          <a:bodyPr anchor="ctr">
            <a:noAutofit/>
          </a:bodyPr>
          <a:lstStyle/>
          <a:p>
            <a:r>
              <a:rPr lang="en-US" sz="2600" dirty="0"/>
              <a:t>Supportive policies &amp; environments for active transportation yield </a:t>
            </a:r>
            <a:r>
              <a:rPr lang="en-US" sz="2600" i="1" dirty="0"/>
              <a:t>economic benefits </a:t>
            </a:r>
            <a:r>
              <a:rPr lang="en-US" sz="2600" dirty="0"/>
              <a:t>. . 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81116" y="1418607"/>
            <a:ext cx="5237018" cy="3768436"/>
          </a:xfrm>
          <a:noFill/>
          <a:ln w="19050">
            <a:noFill/>
          </a:ln>
        </p:spPr>
        <p:txBody>
          <a:bodyPr anchor="ctr">
            <a:noAutofit/>
          </a:bodyPr>
          <a:lstStyle/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Greater walkability &amp; bike-ability.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Better air quality.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Fewer vehicle miles traveled.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More small business development.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Lower building vacancy rates. &gt;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Boosts property values, tax revenues.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More affordable housing opportunities.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Higher retail sales.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Higher employment rates.</a:t>
            </a:r>
          </a:p>
          <a:p>
            <a:pPr marL="460375" indent="-447675">
              <a:spcBef>
                <a:spcPts val="600"/>
              </a:spcBef>
              <a:buFont typeface="+mj-lt"/>
              <a:buAutoNum type="arabicPeriod"/>
            </a:pPr>
            <a:r>
              <a:rPr lang="en-US" sz="2100" dirty="0"/>
              <a:t>Longer &amp; healthier lives.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58336-D95C-DB4D-838B-5D2F265A7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7" b="76793"/>
          <a:stretch/>
        </p:blipFill>
        <p:spPr>
          <a:xfrm>
            <a:off x="2054432" y="5469243"/>
            <a:ext cx="7181949" cy="138875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5B6C4-C046-8540-9B71-A2DB4D8620FD}"/>
              </a:ext>
            </a:extLst>
          </p:cNvPr>
          <p:cNvSpPr txBox="1"/>
          <p:nvPr/>
        </p:nvSpPr>
        <p:spPr>
          <a:xfrm>
            <a:off x="142503" y="5660788"/>
            <a:ext cx="1844187" cy="107721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</a:rPr>
              <a:t>Journal of Physical Activity &amp; Health</a:t>
            </a:r>
            <a:r>
              <a:rPr lang="en-US" sz="1600" dirty="0">
                <a:solidFill>
                  <a:srgbClr val="C00000"/>
                </a:solidFill>
              </a:rPr>
              <a:t>, 2021, 18, 1088-1096.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29028-CC67-8C44-9EA5-F259B80C4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0" r="14341" b="5152"/>
          <a:stretch/>
        </p:blipFill>
        <p:spPr>
          <a:xfrm>
            <a:off x="6058023" y="957137"/>
            <a:ext cx="2933205" cy="2170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14AE6-5A0F-ED42-AD11-73ED56C66C36}"/>
              </a:ext>
            </a:extLst>
          </p:cNvPr>
          <p:cNvSpPr txBox="1"/>
          <p:nvPr/>
        </p:nvSpPr>
        <p:spPr>
          <a:xfrm>
            <a:off x="5998121" y="2748233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Before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EC501-F71C-3E42-82C9-3B5B275C1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023" y="3194416"/>
            <a:ext cx="2933205" cy="2175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A298A8-5EDD-5E43-A4C9-746A760B1B51}"/>
              </a:ext>
            </a:extLst>
          </p:cNvPr>
          <p:cNvSpPr txBox="1"/>
          <p:nvPr/>
        </p:nvSpPr>
        <p:spPr>
          <a:xfrm>
            <a:off x="6058023" y="3194416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After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DEF1A-720B-699F-959F-E294AFB911D9}"/>
              </a:ext>
            </a:extLst>
          </p:cNvPr>
          <p:cNvSpPr txBox="1"/>
          <p:nvPr/>
        </p:nvSpPr>
        <p:spPr>
          <a:xfrm>
            <a:off x="6058023" y="928492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Sulphur Springs TX</a:t>
            </a:r>
          </a:p>
        </p:txBody>
      </p:sp>
    </p:spTree>
    <p:extLst>
      <p:ext uri="{BB962C8B-B14F-4D97-AF65-F5344CB8AC3E}">
        <p14:creationId xmlns:p14="http://schemas.microsoft.com/office/powerpoint/2010/main" val="1810217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20513</TotalTime>
  <Words>1805</Words>
  <Application>Microsoft Office PowerPoint</Application>
  <PresentationFormat>On-screen Show (4:3)</PresentationFormat>
  <Paragraphs>242</Paragraphs>
  <Slides>45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.AppleSystemUIFont</vt:lpstr>
      <vt:lpstr>Arial</vt:lpstr>
      <vt:lpstr>Calibri</vt:lpstr>
      <vt:lpstr>Clarity</vt:lpstr>
      <vt:lpstr>Why are you talking to us about ZONING? It’s not even part of our jobs!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Supportive policies &amp; environments for active transportation yield economic benefits . . .</vt:lpstr>
      <vt:lpstr>Do you know if your community has a master (growth, comprehensive, development) plan?</vt:lpstr>
      <vt:lpstr>Land use, planning, &amp; zoning</vt:lpstr>
      <vt:lpstr>PowerPoint Presentation</vt:lpstr>
      <vt:lpstr>PowerPoint Presentation</vt:lpstr>
      <vt:lpstr>PowerPoint Presentation</vt:lpstr>
      <vt:lpstr>PowerPoint Presentation</vt:lpstr>
      <vt:lpstr>B. Environmental health roots:  Dr. John Snow – 1854 London</vt:lpstr>
      <vt:lpstr>Planning: Deep roots in public health</vt:lpstr>
      <vt:lpstr>Zoning Enabling Legislation</vt:lpstr>
      <vt:lpstr>Are active routes to everyday destinations beneficial to health, safety, &amp; welfare?</vt:lpstr>
      <vt:lpstr>PowerPoint Presentation</vt:lpstr>
      <vt:lpstr>C. Three notable influence opportunities</vt:lpstr>
      <vt:lpstr>Comprehensive (Master, Growth) Plan</vt:lpstr>
      <vt:lpstr>Zoning ordinance</vt:lpstr>
      <vt:lpstr>PowerPoint Presentation</vt:lpstr>
      <vt:lpstr>Subdivision Guidelines</vt:lpstr>
      <vt:lpstr>Permitting/Site Plan Review </vt:lpstr>
      <vt:lpstr>Current norms</vt:lpstr>
      <vt:lpstr>How does it often happen in the real world?</vt:lpstr>
      <vt:lpstr>PowerPoint Presentation</vt:lpstr>
      <vt:lpstr>PowerPoint Presentation</vt:lpstr>
      <vt:lpstr>E.g. Columbus, IN  bicycle &amp; pedestrian plan.</vt:lpstr>
      <vt:lpstr>Form Based Code</vt:lpstr>
      <vt:lpstr>Opportunities &amp; recommendations:</vt:lpstr>
      <vt:lpstr>Steps for community success . . .</vt:lpstr>
      <vt:lpstr>Questions, thoughts, arguments, your own experiences?</vt:lpstr>
      <vt:lpstr>PowerPoint Presentation</vt:lpstr>
      <vt:lpstr>The “housing transect” &amp; missing middle.</vt:lpstr>
      <vt:lpstr>FBC elements – Building form standards</vt:lpstr>
      <vt:lpstr>FBC elements – Public realm/street standards</vt:lpstr>
      <vt:lpstr>FBC elements – Overall regulatory plan</vt:lpstr>
      <vt:lpstr>PowerPoint Presentation</vt:lpstr>
      <vt:lpstr>People of Color are disproportionately injured and killed as pedestrians. Age-Adjusted Pedestrian Death Rates, by Race/Ethnicity — National Vital Statistics System, United States, 2009 and 2018. MMWR 2020;69:1434.</vt:lpstr>
      <vt:lpstr>PowerPoint Presentation</vt:lpstr>
      <vt:lpstr>PowerPoint Presentation</vt:lpstr>
      <vt:lpstr>PowerPoint Presentation</vt:lpstr>
    </vt:vector>
  </TitlesOfParts>
  <Company>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Fenton</dc:creator>
  <cp:lastModifiedBy>Dale Murrie</cp:lastModifiedBy>
  <cp:revision>98</cp:revision>
  <cp:lastPrinted>2023-09-21T16:21:43Z</cp:lastPrinted>
  <dcterms:created xsi:type="dcterms:W3CDTF">2020-04-03T17:05:27Z</dcterms:created>
  <dcterms:modified xsi:type="dcterms:W3CDTF">2023-09-26T17:06:49Z</dcterms:modified>
</cp:coreProperties>
</file>