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7" r:id="rId6"/>
    <p:sldId id="261" r:id="rId7"/>
    <p:sldId id="257" r:id="rId8"/>
    <p:sldId id="262" r:id="rId9"/>
    <p:sldId id="263" r:id="rId10"/>
    <p:sldId id="265" r:id="rId11"/>
    <p:sldId id="266" r:id="rId12"/>
  </p:sldIdLst>
  <p:sldSz cx="9144000" cy="6858000" type="screen4x3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-18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6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4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1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7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8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2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5CD5-9FF3-4160-973C-0CBD93E3F983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54CA3-95B2-4810-8D6E-79F0A74AC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9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25C197-B7AE-4FC0-9CB0-82E4CDAF3F56}"/>
              </a:ext>
            </a:extLst>
          </p:cNvPr>
          <p:cNvSpPr txBox="1"/>
          <p:nvPr/>
        </p:nvSpPr>
        <p:spPr>
          <a:xfrm>
            <a:off x="1838743" y="2047460"/>
            <a:ext cx="5466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Grant Activities:</a:t>
            </a:r>
          </a:p>
          <a:p>
            <a:pPr algn="ctr"/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Significance + Innovation</a:t>
            </a:r>
          </a:p>
        </p:txBody>
      </p:sp>
    </p:spTree>
    <p:extLst>
      <p:ext uri="{BB962C8B-B14F-4D97-AF65-F5344CB8AC3E}">
        <p14:creationId xmlns:p14="http://schemas.microsoft.com/office/powerpoint/2010/main" val="164565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893838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“Package”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3780F-1D63-4471-8AE0-FB4E17FB5359}"/>
              </a:ext>
            </a:extLst>
          </p:cNvPr>
          <p:cNvSpPr txBox="1"/>
          <p:nvPr/>
        </p:nvSpPr>
        <p:spPr>
          <a:xfrm>
            <a:off x="1184843" y="1931042"/>
            <a:ext cx="7091916" cy="4099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Length has to be balanced – usually, emphasis is on “Approach” where you show exactly how you are going to carry out your research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NIH R01 typically 12 pp; I would target ~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pp for Significance and 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½ to ¾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pp for Innovation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Adjust accordingly for other mechanisms; e.g., R03/R21 </a:t>
            </a:r>
            <a:r>
              <a:rPr lang="en-US" sz="2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pp</a:t>
            </a:r>
            <a:endParaRPr lang="en-US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it pretty and easy to read; keep para short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figures/charts/tables well to break up flow (my “arm’s-length look” test)</a:t>
            </a:r>
          </a:p>
        </p:txBody>
      </p:sp>
    </p:spTree>
    <p:extLst>
      <p:ext uri="{BB962C8B-B14F-4D97-AF65-F5344CB8AC3E}">
        <p14:creationId xmlns:p14="http://schemas.microsoft.com/office/powerpoint/2010/main" val="848092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615546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“Package”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3780F-1D63-4471-8AE0-FB4E17FB5359}"/>
              </a:ext>
            </a:extLst>
          </p:cNvPr>
          <p:cNvSpPr txBox="1"/>
          <p:nvPr/>
        </p:nvSpPr>
        <p:spPr>
          <a:xfrm>
            <a:off x="1184843" y="1652750"/>
            <a:ext cx="7091916" cy="472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use of subheadings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eep consistent to allow reader to follow logic – don’t mix!  E.g., level 1 subheading – all underlined; level2 subheading – all italics, etc.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end of Significance, may be useful to summarize: “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Summary of gaps in knowledge”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start of Innovation, may be useful to summarize; e.g., “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proposed study, which addresses a critical public health problem, is highly innovative with regard to science, methodology, and cost-efficiency. Innovative aspects of the proposal include the following …”</a:t>
            </a:r>
          </a:p>
        </p:txBody>
      </p:sp>
    </p:spTree>
    <p:extLst>
      <p:ext uri="{BB962C8B-B14F-4D97-AF65-F5344CB8AC3E}">
        <p14:creationId xmlns:p14="http://schemas.microsoft.com/office/powerpoint/2010/main" val="47605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19C47B0-CE36-4331-85FB-3C75D8DF6A1C}"/>
              </a:ext>
            </a:extLst>
          </p:cNvPr>
          <p:cNvSpPr txBox="1"/>
          <p:nvPr/>
        </p:nvSpPr>
        <p:spPr>
          <a:xfrm>
            <a:off x="1031363" y="499722"/>
            <a:ext cx="7091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Granting agencies have their own unique formats; here is NIH example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A7C98A-2855-955A-9CBD-24E5BE880F24}"/>
              </a:ext>
            </a:extLst>
          </p:cNvPr>
          <p:cNvGrpSpPr/>
          <p:nvPr/>
        </p:nvGrpSpPr>
        <p:grpSpPr>
          <a:xfrm>
            <a:off x="361507" y="1580553"/>
            <a:ext cx="8456616" cy="4788348"/>
            <a:chOff x="361507" y="1187150"/>
            <a:chExt cx="8456616" cy="478834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5EFBD6B-392B-3BCE-E592-DD64D2E5B3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1507" y="1187150"/>
              <a:ext cx="8456616" cy="478834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FD0C53B-4904-A580-BCD5-3274C4308E3B}"/>
                </a:ext>
              </a:extLst>
            </p:cNvPr>
            <p:cNvSpPr/>
            <p:nvPr/>
          </p:nvSpPr>
          <p:spPr>
            <a:xfrm>
              <a:off x="655983" y="4569679"/>
              <a:ext cx="1451113" cy="29817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28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2C72EC8-3DA2-4375-B001-B0F3915A3E26}"/>
              </a:ext>
            </a:extLst>
          </p:cNvPr>
          <p:cNvGrpSpPr/>
          <p:nvPr/>
        </p:nvGrpSpPr>
        <p:grpSpPr>
          <a:xfrm>
            <a:off x="1174904" y="1360971"/>
            <a:ext cx="7097237" cy="4177444"/>
            <a:chOff x="1026042" y="978197"/>
            <a:chExt cx="7097237" cy="417744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19C47B0-CE36-4331-85FB-3C75D8DF6A1C}"/>
                </a:ext>
              </a:extLst>
            </p:cNvPr>
            <p:cNvSpPr txBox="1"/>
            <p:nvPr/>
          </p:nvSpPr>
          <p:spPr>
            <a:xfrm>
              <a:off x="1031363" y="978197"/>
              <a:ext cx="70919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Regardless of unique formats, most grant applications will have these sections, perhaps called by different terms/names (below is NIH terminology):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D7D467F-E1DF-4659-9F38-48461FFAE888}"/>
                </a:ext>
              </a:extLst>
            </p:cNvPr>
            <p:cNvSpPr txBox="1"/>
            <p:nvPr/>
          </p:nvSpPr>
          <p:spPr>
            <a:xfrm>
              <a:off x="1026042" y="2810540"/>
              <a:ext cx="7091916" cy="90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Specific Aims – gives reviewer “10,000 ft” view</a:t>
              </a:r>
            </a:p>
            <a:p>
              <a:pPr marL="342900" indent="-342900">
                <a:spcBef>
                  <a:spcPts val="300"/>
                </a:spcBef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Research Strategy – details the following: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686C109-4217-4833-A320-6B6E9341A9DF}"/>
                </a:ext>
              </a:extLst>
            </p:cNvPr>
            <p:cNvSpPr txBox="1"/>
            <p:nvPr/>
          </p:nvSpPr>
          <p:spPr>
            <a:xfrm>
              <a:off x="1949312" y="3955312"/>
              <a:ext cx="423883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n-US" sz="2400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Significance (why?)</a:t>
              </a:r>
            </a:p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n-US" sz="2400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Innovation (what is new?)</a:t>
              </a:r>
            </a:p>
            <a:p>
              <a:pPr marL="342900" indent="-342900">
                <a:buFont typeface="Wingdings" panose="05000000000000000000" pitchFamily="2" charset="2"/>
                <a:buChar char="Ø"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Approach (how?)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157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1221825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NIH description (from SF 424 guide)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66394B-73FD-841E-DF48-89BBF5BBF5C4}"/>
              </a:ext>
            </a:extLst>
          </p:cNvPr>
          <p:cNvSpPr txBox="1"/>
          <p:nvPr/>
        </p:nvSpPr>
        <p:spPr>
          <a:xfrm>
            <a:off x="5858546" y="6262577"/>
            <a:ext cx="2775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Version H, October 25,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2EAB1C-A567-5311-1820-F2FF4144B7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0818" y="2250630"/>
            <a:ext cx="7177174" cy="317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31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893838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My take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3780F-1D63-4471-8AE0-FB4E17FB5359}"/>
              </a:ext>
            </a:extLst>
          </p:cNvPr>
          <p:cNvSpPr txBox="1"/>
          <p:nvPr/>
        </p:nvSpPr>
        <p:spPr>
          <a:xfrm>
            <a:off x="1184843" y="1931042"/>
            <a:ext cx="7091916" cy="4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main sections, with sub-sections as appropriate: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6A2C-6D06-5A55-A4DB-07EEF7291009}"/>
              </a:ext>
            </a:extLst>
          </p:cNvPr>
          <p:cNvSpPr txBox="1"/>
          <p:nvPr/>
        </p:nvSpPr>
        <p:spPr>
          <a:xfrm>
            <a:off x="1776730" y="2721935"/>
            <a:ext cx="5908142" cy="26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800"/>
              </a:spcAft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Importance of the topic in your grant</a:t>
            </a:r>
          </a:p>
          <a:p>
            <a:pPr marL="457200" indent="-457200">
              <a:spcAft>
                <a:spcPts val="800"/>
              </a:spcAft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have others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addressed this topic; what have they found?  What is still unknown/unclear; what can you add?</a:t>
            </a:r>
          </a:p>
          <a:p>
            <a:pPr marL="457200" indent="-457200">
              <a:spcAft>
                <a:spcPts val="800"/>
              </a:spcAft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 the end of your work, what will you have added and how can this be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translated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to practice?</a:t>
            </a:r>
          </a:p>
        </p:txBody>
      </p:sp>
    </p:spTree>
    <p:extLst>
      <p:ext uri="{BB962C8B-B14F-4D97-AF65-F5344CB8AC3E}">
        <p14:creationId xmlns:p14="http://schemas.microsoft.com/office/powerpoint/2010/main" val="3305856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893838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My take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3780F-1D63-4471-8AE0-FB4E17FB5359}"/>
              </a:ext>
            </a:extLst>
          </p:cNvPr>
          <p:cNvSpPr txBox="1"/>
          <p:nvPr/>
        </p:nvSpPr>
        <p:spPr>
          <a:xfrm>
            <a:off x="1184843" y="1931042"/>
            <a:ext cx="7091916" cy="430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stablish a solid foundation of the problem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is this a problem?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does it affect?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have other ix tried (address the quality and rigor of relevant literature)?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is a solution missing (barriers)?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makes your solution better?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 picture is important; don’t lose reviewer in minutiae of the weeds (i.e., avoid “study x showed… study y showed …)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9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1EFC38-6535-4C74-86A3-E4E5234F8005}"/>
              </a:ext>
            </a:extLst>
          </p:cNvPr>
          <p:cNvSpPr txBox="1"/>
          <p:nvPr/>
        </p:nvSpPr>
        <p:spPr>
          <a:xfrm>
            <a:off x="1041079" y="1142313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NIH description (from SF 424 guide)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1CFDEE-C10F-14B2-B1BB-54439F03F8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60" y="2243469"/>
            <a:ext cx="9110198" cy="26475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51F657-75D0-EBF4-63A4-1C3AA8C7C2C9}"/>
              </a:ext>
            </a:extLst>
          </p:cNvPr>
          <p:cNvSpPr txBox="1"/>
          <p:nvPr/>
        </p:nvSpPr>
        <p:spPr>
          <a:xfrm>
            <a:off x="5943610" y="6273210"/>
            <a:ext cx="2775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/>
              <a:t>Version H, </a:t>
            </a:r>
            <a:r>
              <a:rPr lang="en-US" sz="1600" dirty="0"/>
              <a:t>October 25</a:t>
            </a:r>
            <a:r>
              <a:rPr lang="en-US" sz="1600"/>
              <a:t>, 2022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7878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893838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My take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3780F-1D63-4471-8AE0-FB4E17FB5359}"/>
              </a:ext>
            </a:extLst>
          </p:cNvPr>
          <p:cNvSpPr txBox="1"/>
          <p:nvPr/>
        </p:nvSpPr>
        <p:spPr>
          <a:xfrm>
            <a:off x="1184843" y="1931042"/>
            <a:ext cx="7091916" cy="3634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“Innovation” – broad definition; doesn’t have to </a:t>
            </a:r>
            <a:r>
              <a:rPr lang="en-US" sz="2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inventing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mRNA vaccine/Tesla/etc.!  Rather, something new that moves status quo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What’s your new idea (could be method, technology, population, approach, etc.)?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else is unique (e.g., unique expertise of your  research team; leveraging already collected data)?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Convince reviewers of importance of proposed research plan, and your ability to pull it off</a:t>
            </a:r>
          </a:p>
        </p:txBody>
      </p:sp>
    </p:spTree>
    <p:extLst>
      <p:ext uri="{BB962C8B-B14F-4D97-AF65-F5344CB8AC3E}">
        <p14:creationId xmlns:p14="http://schemas.microsoft.com/office/powerpoint/2010/main" val="1033313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144DC3-35F8-4DF6-B278-D0F946B56B51}"/>
              </a:ext>
            </a:extLst>
          </p:cNvPr>
          <p:cNvSpPr txBox="1"/>
          <p:nvPr/>
        </p:nvSpPr>
        <p:spPr>
          <a:xfrm>
            <a:off x="1070896" y="893838"/>
            <a:ext cx="7091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“Content + Package”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3780F-1D63-4471-8AE0-FB4E17FB5359}"/>
              </a:ext>
            </a:extLst>
          </p:cNvPr>
          <p:cNvSpPr txBox="1"/>
          <p:nvPr/>
        </p:nvSpPr>
        <p:spPr>
          <a:xfrm>
            <a:off x="1184843" y="1931042"/>
            <a:ext cx="7091916" cy="1255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Content = science; you know this area better than anyone else!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Package = make it “pretty”</a:t>
            </a:r>
          </a:p>
        </p:txBody>
      </p:sp>
      <p:pic>
        <p:nvPicPr>
          <p:cNvPr id="1026" name="Picture 2" descr="Beautiful Wrapped Gift Box Isolated on White. One Present for Christmas  Wrapped in Craft Paper on White Background Stock Photo - Image of  decorative, decor: 162114092">
            <a:extLst>
              <a:ext uri="{FF2B5EF4-FFF2-40B4-BE49-F238E27FC236}">
                <a16:creationId xmlns:a16="http://schemas.microsoft.com/office/drawing/2014/main" id="{B54AA29C-32A4-5DC5-C4C5-9BDC82D2CC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91786" y="3506096"/>
            <a:ext cx="4450887" cy="279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8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902</TotalTime>
  <Words>555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I-Min,M.B.B.S.,SC.D.</dc:creator>
  <cp:lastModifiedBy>Dale Murrie</cp:lastModifiedBy>
  <cp:revision>28</cp:revision>
  <cp:lastPrinted>2022-09-10T16:34:48Z</cp:lastPrinted>
  <dcterms:created xsi:type="dcterms:W3CDTF">2021-09-07T20:55:17Z</dcterms:created>
  <dcterms:modified xsi:type="dcterms:W3CDTF">2023-09-26T17:03:06Z</dcterms:modified>
</cp:coreProperties>
</file>