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6" r:id="rId3"/>
    <p:sldId id="259" r:id="rId4"/>
    <p:sldId id="260" r:id="rId5"/>
    <p:sldId id="267" r:id="rId6"/>
    <p:sldId id="261" r:id="rId7"/>
    <p:sldId id="257" r:id="rId8"/>
    <p:sldId id="262" r:id="rId9"/>
    <p:sldId id="263" r:id="rId10"/>
    <p:sldId id="265" r:id="rId11"/>
    <p:sldId id="266" r:id="rId12"/>
  </p:sldIdLst>
  <p:sldSz cx="9144000" cy="6858000" type="screen4x3"/>
  <p:notesSz cx="7004050" cy="929005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06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18" d="100"/>
        <a:sy n="118" d="100"/>
      </p:scale>
      <p:origin x="0" y="-189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25CD5-9FF3-4160-973C-0CBD93E3F983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54CA3-95B2-4810-8D6E-79F0A74AC1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0644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25CD5-9FF3-4160-973C-0CBD93E3F983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54CA3-95B2-4810-8D6E-79F0A74AC1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9460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25CD5-9FF3-4160-973C-0CBD93E3F983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54CA3-95B2-4810-8D6E-79F0A74AC1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9679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25CD5-9FF3-4160-973C-0CBD93E3F983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54CA3-95B2-4810-8D6E-79F0A74AC1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0192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25CD5-9FF3-4160-973C-0CBD93E3F983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54CA3-95B2-4810-8D6E-79F0A74AC1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564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25CD5-9FF3-4160-973C-0CBD93E3F983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54CA3-95B2-4810-8D6E-79F0A74AC1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8166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25CD5-9FF3-4160-973C-0CBD93E3F983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54CA3-95B2-4810-8D6E-79F0A74AC1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3718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25CD5-9FF3-4160-973C-0CBD93E3F983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54CA3-95B2-4810-8D6E-79F0A74AC1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3835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25CD5-9FF3-4160-973C-0CBD93E3F983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54CA3-95B2-4810-8D6E-79F0A74AC1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8735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25CD5-9FF3-4160-973C-0CBD93E3F983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54CA3-95B2-4810-8D6E-79F0A74AC1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86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25CD5-9FF3-4160-973C-0CBD93E3F983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54CA3-95B2-4810-8D6E-79F0A74AC1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729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325CD5-9FF3-4160-973C-0CBD93E3F983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254CA3-95B2-4810-8D6E-79F0A74AC1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7993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525C197-B7AE-4FC0-9CB0-82E4CDAF3F56}"/>
              </a:ext>
            </a:extLst>
          </p:cNvPr>
          <p:cNvSpPr txBox="1"/>
          <p:nvPr/>
        </p:nvSpPr>
        <p:spPr>
          <a:xfrm>
            <a:off x="1838743" y="2047460"/>
            <a:ext cx="546652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Grant Activities:</a:t>
            </a:r>
          </a:p>
          <a:p>
            <a:pPr algn="ctr"/>
            <a:endParaRPr lang="en-US" sz="3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Significance + Innovation</a:t>
            </a:r>
          </a:p>
        </p:txBody>
      </p:sp>
    </p:spTree>
    <p:extLst>
      <p:ext uri="{BB962C8B-B14F-4D97-AF65-F5344CB8AC3E}">
        <p14:creationId xmlns:p14="http://schemas.microsoft.com/office/powerpoint/2010/main" val="16456579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9144DC3-35F8-4DF6-B278-D0F946B56B51}"/>
              </a:ext>
            </a:extLst>
          </p:cNvPr>
          <p:cNvSpPr txBox="1"/>
          <p:nvPr/>
        </p:nvSpPr>
        <p:spPr>
          <a:xfrm>
            <a:off x="1070896" y="893838"/>
            <a:ext cx="70919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“Package”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513780F-1D63-4471-8AE0-FB4E17FB5359}"/>
              </a:ext>
            </a:extLst>
          </p:cNvPr>
          <p:cNvSpPr txBox="1"/>
          <p:nvPr/>
        </p:nvSpPr>
        <p:spPr>
          <a:xfrm>
            <a:off x="1184843" y="1931042"/>
            <a:ext cx="7091916" cy="40991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indent="-2857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Length has to be balanced – usually, emphasis is on “Approach” where you show exactly how you are going to carry out your research</a:t>
            </a:r>
          </a:p>
          <a:p>
            <a:pPr marL="285750" marR="0" indent="-2857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NIH R01 typically 12 pp; I would target ~</a:t>
            </a:r>
            <a:r>
              <a:rPr lang="en-US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 pp for Significance and </a:t>
            </a:r>
            <a:r>
              <a:rPr lang="en-US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½ to ¾ </a:t>
            </a:r>
            <a:r>
              <a:rPr lang="en-US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pp for Innovation</a:t>
            </a:r>
          </a:p>
          <a:p>
            <a:pPr marL="285750" marR="0" indent="-2857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Adjust accordingly for other mechanisms; e.g., R03/R21 </a:t>
            </a:r>
            <a:r>
              <a:rPr lang="en-US" sz="220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6 pp</a:t>
            </a:r>
            <a:endParaRPr lang="en-US" sz="22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marR="0" indent="-2857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Make it pretty and easy to read; keep para short</a:t>
            </a:r>
          </a:p>
          <a:p>
            <a:pPr marL="285750" marR="0" indent="-2857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Use figures/charts/tables well to break up flow (my “arm’s-length look” test)</a:t>
            </a:r>
          </a:p>
        </p:txBody>
      </p:sp>
    </p:spTree>
    <p:extLst>
      <p:ext uri="{BB962C8B-B14F-4D97-AF65-F5344CB8AC3E}">
        <p14:creationId xmlns:p14="http://schemas.microsoft.com/office/powerpoint/2010/main" val="8480925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9144DC3-35F8-4DF6-B278-D0F946B56B51}"/>
              </a:ext>
            </a:extLst>
          </p:cNvPr>
          <p:cNvSpPr txBox="1"/>
          <p:nvPr/>
        </p:nvSpPr>
        <p:spPr>
          <a:xfrm>
            <a:off x="1070896" y="615546"/>
            <a:ext cx="70919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“Package”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513780F-1D63-4471-8AE0-FB4E17FB5359}"/>
              </a:ext>
            </a:extLst>
          </p:cNvPr>
          <p:cNvSpPr txBox="1"/>
          <p:nvPr/>
        </p:nvSpPr>
        <p:spPr>
          <a:xfrm>
            <a:off x="1184843" y="1652750"/>
            <a:ext cx="7091916" cy="4721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indent="-2857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Make use of subheadings</a:t>
            </a:r>
          </a:p>
          <a:p>
            <a:pPr marL="285750" marR="0" indent="-2857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</a:t>
            </a:r>
            <a:r>
              <a:rPr lang="en-US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eep consistent to allow reader to follow logic – don’t mix!  E.g., level 1 subheading – all underlined; level2 subheading – all italics, etc.</a:t>
            </a:r>
          </a:p>
          <a:p>
            <a:pPr marL="285750" marR="0" indent="-2857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At end of Significance, may be useful to summarize: “</a:t>
            </a:r>
            <a:r>
              <a:rPr lang="en-US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Summary of gaps in knowledge”</a:t>
            </a:r>
          </a:p>
          <a:p>
            <a:pPr marL="285750" marR="0" indent="-2857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At start of Innovation, may be useful to summarize; e.g., “</a:t>
            </a:r>
            <a:r>
              <a:rPr lang="en-US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proposed study, which addresses a critical public health problem, is highly innovative with regard to science, methodology, and cost-efficiency. Innovative aspects of the proposal include the following …”</a:t>
            </a:r>
          </a:p>
        </p:txBody>
      </p:sp>
    </p:spTree>
    <p:extLst>
      <p:ext uri="{BB962C8B-B14F-4D97-AF65-F5344CB8AC3E}">
        <p14:creationId xmlns:p14="http://schemas.microsoft.com/office/powerpoint/2010/main" val="4760598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219C47B0-CE36-4331-85FB-3C75D8DF6A1C}"/>
              </a:ext>
            </a:extLst>
          </p:cNvPr>
          <p:cNvSpPr txBox="1"/>
          <p:nvPr/>
        </p:nvSpPr>
        <p:spPr>
          <a:xfrm>
            <a:off x="1031363" y="499722"/>
            <a:ext cx="70919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Granting agencies have their own unique formats; here is NIH example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CFA7C98A-2855-955A-9CBD-24E5BE880F24}"/>
              </a:ext>
            </a:extLst>
          </p:cNvPr>
          <p:cNvGrpSpPr/>
          <p:nvPr/>
        </p:nvGrpSpPr>
        <p:grpSpPr>
          <a:xfrm>
            <a:off x="361507" y="1580553"/>
            <a:ext cx="8456616" cy="4788348"/>
            <a:chOff x="361507" y="1187150"/>
            <a:chExt cx="8456616" cy="4788348"/>
          </a:xfrm>
        </p:grpSpPr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05EFBD6B-392B-3BCE-E592-DD64D2E5B33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361507" y="1187150"/>
              <a:ext cx="8456616" cy="4788348"/>
            </a:xfrm>
            <a:prstGeom prst="rect">
              <a:avLst/>
            </a:prstGeom>
          </p:spPr>
        </p:pic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8FD0C53B-4904-A580-BCD5-3274C4308E3B}"/>
                </a:ext>
              </a:extLst>
            </p:cNvPr>
            <p:cNvSpPr/>
            <p:nvPr/>
          </p:nvSpPr>
          <p:spPr>
            <a:xfrm>
              <a:off x="655983" y="4569679"/>
              <a:ext cx="1451113" cy="298174"/>
            </a:xfrm>
            <a:prstGeom prst="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762853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D2C72EC8-3DA2-4375-B001-B0F3915A3E26}"/>
              </a:ext>
            </a:extLst>
          </p:cNvPr>
          <p:cNvGrpSpPr/>
          <p:nvPr/>
        </p:nvGrpSpPr>
        <p:grpSpPr>
          <a:xfrm>
            <a:off x="1174904" y="1360971"/>
            <a:ext cx="7097237" cy="4177444"/>
            <a:chOff x="1026042" y="978197"/>
            <a:chExt cx="7097237" cy="4177444"/>
          </a:xfrm>
        </p:grpSpPr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219C47B0-CE36-4331-85FB-3C75D8DF6A1C}"/>
                </a:ext>
              </a:extLst>
            </p:cNvPr>
            <p:cNvSpPr txBox="1"/>
            <p:nvPr/>
          </p:nvSpPr>
          <p:spPr>
            <a:xfrm>
              <a:off x="1031363" y="978197"/>
              <a:ext cx="7091916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Arial" panose="020B0604020202020204" pitchFamily="34" charset="0"/>
                  <a:cs typeface="Arial" panose="020B0604020202020204" pitchFamily="34" charset="0"/>
                </a:rPr>
                <a:t>Regardless of unique formats, most grant applications will have these sections, perhaps called by different terms/names (below is NIH terminology):</a:t>
              </a:r>
            </a:p>
          </p:txBody>
        </p: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8D7D467F-E1DF-4659-9F38-48461FFAE888}"/>
                </a:ext>
              </a:extLst>
            </p:cNvPr>
            <p:cNvSpPr txBox="1"/>
            <p:nvPr/>
          </p:nvSpPr>
          <p:spPr>
            <a:xfrm>
              <a:off x="1026042" y="2810540"/>
              <a:ext cx="7091916" cy="9079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42900" indent="-342900">
                <a:spcBef>
                  <a:spcPts val="300"/>
                </a:spcBef>
                <a:spcAft>
                  <a:spcPts val="300"/>
                </a:spcAft>
                <a:buFont typeface="Arial" panose="020B0604020202020204" pitchFamily="34" charset="0"/>
                <a:buChar char="•"/>
              </a:pPr>
              <a:r>
                <a:rPr lang="en-US" sz="2400" dirty="0">
                  <a:latin typeface="Arial" panose="020B0604020202020204" pitchFamily="34" charset="0"/>
                  <a:cs typeface="Arial" panose="020B0604020202020204" pitchFamily="34" charset="0"/>
                </a:rPr>
                <a:t>Specific Aims – gives reviewer “10,000 ft” view</a:t>
              </a:r>
            </a:p>
            <a:p>
              <a:pPr marL="342900" indent="-342900">
                <a:spcBef>
                  <a:spcPts val="300"/>
                </a:spcBef>
                <a:spcAft>
                  <a:spcPts val="300"/>
                </a:spcAft>
                <a:buFont typeface="Arial" panose="020B0604020202020204" pitchFamily="34" charset="0"/>
                <a:buChar char="•"/>
              </a:pPr>
              <a:r>
                <a:rPr lang="en-US" sz="2400" dirty="0">
                  <a:latin typeface="Arial" panose="020B0604020202020204" pitchFamily="34" charset="0"/>
                  <a:cs typeface="Arial" panose="020B0604020202020204" pitchFamily="34" charset="0"/>
                </a:rPr>
                <a:t>Research Strategy – details the following:</a:t>
              </a:r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B686C109-4217-4833-A320-6B6E9341A9DF}"/>
                </a:ext>
              </a:extLst>
            </p:cNvPr>
            <p:cNvSpPr txBox="1"/>
            <p:nvPr/>
          </p:nvSpPr>
          <p:spPr>
            <a:xfrm>
              <a:off x="1949312" y="3955312"/>
              <a:ext cx="4238837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42900" indent="-342900">
                <a:buFont typeface="Wingdings" panose="05000000000000000000" pitchFamily="2" charset="2"/>
                <a:buChar char="Ø"/>
              </a:pPr>
              <a:r>
                <a:rPr lang="en-US" sz="2400" dirty="0">
                  <a:highlight>
                    <a:srgbClr val="FFFF00"/>
                  </a:highlight>
                  <a:latin typeface="Arial" panose="020B0604020202020204" pitchFamily="34" charset="0"/>
                  <a:cs typeface="Arial" panose="020B0604020202020204" pitchFamily="34" charset="0"/>
                </a:rPr>
                <a:t>Significance (why?)</a:t>
              </a:r>
            </a:p>
            <a:p>
              <a:pPr marL="342900" indent="-342900">
                <a:buFont typeface="Wingdings" panose="05000000000000000000" pitchFamily="2" charset="2"/>
                <a:buChar char="Ø"/>
              </a:pPr>
              <a:r>
                <a:rPr lang="en-US" sz="2400" dirty="0">
                  <a:highlight>
                    <a:srgbClr val="FFFF00"/>
                  </a:highlight>
                  <a:latin typeface="Arial" panose="020B0604020202020204" pitchFamily="34" charset="0"/>
                  <a:cs typeface="Arial" panose="020B0604020202020204" pitchFamily="34" charset="0"/>
                </a:rPr>
                <a:t>Innovation (what is new?)</a:t>
              </a:r>
            </a:p>
            <a:p>
              <a:pPr marL="342900" indent="-342900">
                <a:buFont typeface="Wingdings" panose="05000000000000000000" pitchFamily="2" charset="2"/>
                <a:buChar char="Ø"/>
              </a:pPr>
              <a:r>
                <a:rPr lang="en-US" sz="2400" dirty="0">
                  <a:latin typeface="Arial" panose="020B0604020202020204" pitchFamily="34" charset="0"/>
                  <a:cs typeface="Arial" panose="020B0604020202020204" pitchFamily="34" charset="0"/>
                </a:rPr>
                <a:t>Approach (how?)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2615748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9144DC3-35F8-4DF6-B278-D0F946B56B51}"/>
              </a:ext>
            </a:extLst>
          </p:cNvPr>
          <p:cNvSpPr txBox="1"/>
          <p:nvPr/>
        </p:nvSpPr>
        <p:spPr>
          <a:xfrm>
            <a:off x="1070896" y="1221825"/>
            <a:ext cx="70919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NIH description (from SF 424 guide)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566394B-73FD-841E-DF48-89BBF5BBF5C4}"/>
              </a:ext>
            </a:extLst>
          </p:cNvPr>
          <p:cNvSpPr txBox="1"/>
          <p:nvPr/>
        </p:nvSpPr>
        <p:spPr>
          <a:xfrm>
            <a:off x="5858546" y="6262577"/>
            <a:ext cx="277509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/>
              <a:t>Version H, October 25, 2022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32EAB1C-A567-5311-1820-F2FF4144B73A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40818" y="2250630"/>
            <a:ext cx="7177174" cy="3175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93147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9144DC3-35F8-4DF6-B278-D0F946B56B51}"/>
              </a:ext>
            </a:extLst>
          </p:cNvPr>
          <p:cNvSpPr txBox="1"/>
          <p:nvPr/>
        </p:nvSpPr>
        <p:spPr>
          <a:xfrm>
            <a:off x="1070896" y="893838"/>
            <a:ext cx="70919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My take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513780F-1D63-4471-8AE0-FB4E17FB5359}"/>
              </a:ext>
            </a:extLst>
          </p:cNvPr>
          <p:cNvSpPr txBox="1"/>
          <p:nvPr/>
        </p:nvSpPr>
        <p:spPr>
          <a:xfrm>
            <a:off x="1184843" y="1931042"/>
            <a:ext cx="7091916" cy="4282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indent="-2857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 main sections, with sub-sections as appropriate:</a:t>
            </a:r>
            <a:endParaRPr lang="en-US" sz="22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CC26A2C-6D06-5A55-A4DB-07EEF7291009}"/>
              </a:ext>
            </a:extLst>
          </p:cNvPr>
          <p:cNvSpPr txBox="1"/>
          <p:nvPr/>
        </p:nvSpPr>
        <p:spPr>
          <a:xfrm>
            <a:off x="1776730" y="2721935"/>
            <a:ext cx="5908142" cy="26673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800"/>
              </a:spcAft>
              <a:buFont typeface="+mj-lt"/>
              <a:buAutoNum type="arabicPeriod"/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Importance of the topic in your grant</a:t>
            </a:r>
          </a:p>
          <a:p>
            <a:pPr marL="457200" indent="-457200">
              <a:spcAft>
                <a:spcPts val="800"/>
              </a:spcAft>
              <a:buFont typeface="+mj-lt"/>
              <a:buAutoNum type="arabicPeriod"/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How </a:t>
            </a:r>
            <a:r>
              <a:rPr lang="en-US" sz="2200">
                <a:latin typeface="Arial" panose="020B0604020202020204" pitchFamily="34" charset="0"/>
                <a:cs typeface="Arial" panose="020B0604020202020204" pitchFamily="34" charset="0"/>
              </a:rPr>
              <a:t>have others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addressed this topic; what have they found?  What is still unknown/unclear; what can you add?</a:t>
            </a:r>
          </a:p>
          <a:p>
            <a:pPr marL="457200" indent="-457200">
              <a:spcAft>
                <a:spcPts val="800"/>
              </a:spcAft>
              <a:buFont typeface="+mj-lt"/>
              <a:buAutoNum type="arabicPeriod"/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At the end of your work, what will you have added and how can this be </a:t>
            </a:r>
            <a:r>
              <a:rPr lang="en-US" sz="2200" u="sng" dirty="0">
                <a:latin typeface="Arial" panose="020B0604020202020204" pitchFamily="34" charset="0"/>
                <a:cs typeface="Arial" panose="020B0604020202020204" pitchFamily="34" charset="0"/>
              </a:rPr>
              <a:t>translated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to practice?</a:t>
            </a:r>
          </a:p>
        </p:txBody>
      </p:sp>
    </p:spTree>
    <p:extLst>
      <p:ext uri="{BB962C8B-B14F-4D97-AF65-F5344CB8AC3E}">
        <p14:creationId xmlns:p14="http://schemas.microsoft.com/office/powerpoint/2010/main" val="33058566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9144DC3-35F8-4DF6-B278-D0F946B56B51}"/>
              </a:ext>
            </a:extLst>
          </p:cNvPr>
          <p:cNvSpPr txBox="1"/>
          <p:nvPr/>
        </p:nvSpPr>
        <p:spPr>
          <a:xfrm>
            <a:off x="1070896" y="893838"/>
            <a:ext cx="70919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My take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513780F-1D63-4471-8AE0-FB4E17FB5359}"/>
              </a:ext>
            </a:extLst>
          </p:cNvPr>
          <p:cNvSpPr txBox="1"/>
          <p:nvPr/>
        </p:nvSpPr>
        <p:spPr>
          <a:xfrm>
            <a:off x="1184843" y="1931042"/>
            <a:ext cx="7091916" cy="4304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indent="-2857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</a:t>
            </a:r>
            <a:r>
              <a:rPr lang="en-US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stablish a solid foundation of the problem</a:t>
            </a:r>
          </a:p>
          <a:p>
            <a:pPr marL="285750" marR="0" indent="-2857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Why is this a problem?</a:t>
            </a:r>
          </a:p>
          <a:p>
            <a:pPr marL="285750" marR="0" indent="-2857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Who does it affect?</a:t>
            </a:r>
          </a:p>
          <a:p>
            <a:pPr marL="285750" marR="0" indent="-2857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What have other ix tried (address the quality and rigor of relevant literature)?</a:t>
            </a:r>
          </a:p>
          <a:p>
            <a:pPr marL="285750" marR="0" indent="-2857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Why is a solution missing (barriers)?</a:t>
            </a:r>
          </a:p>
          <a:p>
            <a:pPr marL="285750" marR="0" indent="-2857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What makes your solution better?</a:t>
            </a:r>
          </a:p>
          <a:p>
            <a:pPr marL="285750" marR="0" indent="-2857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Big picture is important; don’t lose reviewer in minutiae of the weeds (i.e., avoid “study x showed… study y showed …)</a:t>
            </a:r>
            <a:endParaRPr lang="en-US" sz="22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18983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A1EFC38-6535-4C74-86A3-E4E5234F8005}"/>
              </a:ext>
            </a:extLst>
          </p:cNvPr>
          <p:cNvSpPr txBox="1"/>
          <p:nvPr/>
        </p:nvSpPr>
        <p:spPr>
          <a:xfrm>
            <a:off x="1041079" y="1142313"/>
            <a:ext cx="70919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NIH description (from SF 424 guide)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01CFDEE-C10F-14B2-B1BB-54439F03F802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7860" y="2243469"/>
            <a:ext cx="9110198" cy="2647507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151F657-75D0-EBF4-63A4-1C3AA8C7C2C9}"/>
              </a:ext>
            </a:extLst>
          </p:cNvPr>
          <p:cNvSpPr txBox="1"/>
          <p:nvPr/>
        </p:nvSpPr>
        <p:spPr>
          <a:xfrm>
            <a:off x="5943610" y="6273210"/>
            <a:ext cx="277509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/>
              <a:t>Version H, </a:t>
            </a:r>
            <a:r>
              <a:rPr lang="en-US" sz="1600" dirty="0"/>
              <a:t>October 25</a:t>
            </a:r>
            <a:r>
              <a:rPr lang="en-US" sz="1600"/>
              <a:t>, 2022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5878782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9144DC3-35F8-4DF6-B278-D0F946B56B51}"/>
              </a:ext>
            </a:extLst>
          </p:cNvPr>
          <p:cNvSpPr txBox="1"/>
          <p:nvPr/>
        </p:nvSpPr>
        <p:spPr>
          <a:xfrm>
            <a:off x="1070896" y="893838"/>
            <a:ext cx="70919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My take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513780F-1D63-4471-8AE0-FB4E17FB5359}"/>
              </a:ext>
            </a:extLst>
          </p:cNvPr>
          <p:cNvSpPr txBox="1"/>
          <p:nvPr/>
        </p:nvSpPr>
        <p:spPr>
          <a:xfrm>
            <a:off x="1184843" y="1931042"/>
            <a:ext cx="7091916" cy="36342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indent="-2857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“Innovation” – broad definition; doesn’t have to </a:t>
            </a:r>
            <a:r>
              <a:rPr lang="en-US" sz="220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 inventing </a:t>
            </a:r>
            <a:r>
              <a:rPr lang="en-US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mRNA vaccine/Tesla/etc.!  Rather, something new that moves status quo</a:t>
            </a:r>
          </a:p>
          <a:p>
            <a:pPr marL="285750" marR="0" indent="-2857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What’s your new idea (could be method, technology, population, approach, etc.)?</a:t>
            </a:r>
          </a:p>
          <a:p>
            <a:pPr marL="285750" marR="0" indent="-2857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What else is unique (e.g., unique expertise of your  research team; leveraging already collected data)?</a:t>
            </a:r>
          </a:p>
          <a:p>
            <a:pPr marL="285750" marR="0" indent="-2857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Convince reviewers of importance of proposed research plan, and your ability to pull it off</a:t>
            </a:r>
          </a:p>
        </p:txBody>
      </p:sp>
    </p:spTree>
    <p:extLst>
      <p:ext uri="{BB962C8B-B14F-4D97-AF65-F5344CB8AC3E}">
        <p14:creationId xmlns:p14="http://schemas.microsoft.com/office/powerpoint/2010/main" val="10333139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9144DC3-35F8-4DF6-B278-D0F946B56B51}"/>
              </a:ext>
            </a:extLst>
          </p:cNvPr>
          <p:cNvSpPr txBox="1"/>
          <p:nvPr/>
        </p:nvSpPr>
        <p:spPr>
          <a:xfrm>
            <a:off x="1070896" y="893838"/>
            <a:ext cx="70919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“Content + Package”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513780F-1D63-4471-8AE0-FB4E17FB5359}"/>
              </a:ext>
            </a:extLst>
          </p:cNvPr>
          <p:cNvSpPr txBox="1"/>
          <p:nvPr/>
        </p:nvSpPr>
        <p:spPr>
          <a:xfrm>
            <a:off x="1184843" y="1931042"/>
            <a:ext cx="7091916" cy="12554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indent="-2857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Content = science; you know this area better than anyone else!</a:t>
            </a:r>
          </a:p>
          <a:p>
            <a:pPr marL="285750" marR="0" indent="-2857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Package = make it “pretty”</a:t>
            </a:r>
          </a:p>
        </p:txBody>
      </p:sp>
      <p:pic>
        <p:nvPicPr>
          <p:cNvPr id="1026" name="Picture 2" descr="Beautiful Wrapped Gift Box Isolated on White. One Present for Christmas  Wrapped in Craft Paper on White Background Stock Photo - Image of  decorative, decor: 162114092">
            <a:extLst>
              <a:ext uri="{FF2B5EF4-FFF2-40B4-BE49-F238E27FC236}">
                <a16:creationId xmlns:a16="http://schemas.microsoft.com/office/drawing/2014/main" id="{B54AA29C-32A4-5DC5-C4C5-9BDC82D2CC9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3391786" y="3506096"/>
            <a:ext cx="4450887" cy="27990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68819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902</TotalTime>
  <Words>555</Words>
  <Application>Microsoft Office PowerPoint</Application>
  <PresentationFormat>On-screen Show (4:3)</PresentationFormat>
  <Paragraphs>46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Lee, I-Min,M.B.B.S.,SC.D.</dc:creator>
  <cp:lastModifiedBy>Dale Murrie</cp:lastModifiedBy>
  <cp:revision>28</cp:revision>
  <cp:lastPrinted>2022-09-10T16:34:48Z</cp:lastPrinted>
  <dcterms:created xsi:type="dcterms:W3CDTF">2021-09-07T20:55:17Z</dcterms:created>
  <dcterms:modified xsi:type="dcterms:W3CDTF">2023-09-26T17:03:06Z</dcterms:modified>
</cp:coreProperties>
</file>