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90_2BFCDEE1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C8_AEE56F33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807" r:id="rId2"/>
  </p:sldMasterIdLst>
  <p:notesMasterIdLst>
    <p:notesMasterId r:id="rId46"/>
  </p:notesMasterIdLst>
  <p:sldIdLst>
    <p:sldId id="347" r:id="rId3"/>
    <p:sldId id="548" r:id="rId4"/>
    <p:sldId id="405" r:id="rId5"/>
    <p:sldId id="531" r:id="rId6"/>
    <p:sldId id="349" r:id="rId7"/>
    <p:sldId id="351" r:id="rId8"/>
    <p:sldId id="526" r:id="rId9"/>
    <p:sldId id="530" r:id="rId10"/>
    <p:sldId id="534" r:id="rId11"/>
    <p:sldId id="411" r:id="rId12"/>
    <p:sldId id="356" r:id="rId13"/>
    <p:sldId id="414" r:id="rId14"/>
    <p:sldId id="400" r:id="rId15"/>
    <p:sldId id="401" r:id="rId16"/>
    <p:sldId id="394" r:id="rId17"/>
    <p:sldId id="412" r:id="rId18"/>
    <p:sldId id="413" r:id="rId19"/>
    <p:sldId id="396" r:id="rId20"/>
    <p:sldId id="456" r:id="rId21"/>
    <p:sldId id="457" r:id="rId22"/>
    <p:sldId id="535" r:id="rId23"/>
    <p:sldId id="536" r:id="rId24"/>
    <p:sldId id="460" r:id="rId25"/>
    <p:sldId id="544" r:id="rId26"/>
    <p:sldId id="545" r:id="rId27"/>
    <p:sldId id="546" r:id="rId28"/>
    <p:sldId id="547" r:id="rId29"/>
    <p:sldId id="541" r:id="rId30"/>
    <p:sldId id="542" r:id="rId31"/>
    <p:sldId id="543" r:id="rId32"/>
    <p:sldId id="459" r:id="rId33"/>
    <p:sldId id="378" r:id="rId34"/>
    <p:sldId id="382" r:id="rId35"/>
    <p:sldId id="385" r:id="rId36"/>
    <p:sldId id="384" r:id="rId37"/>
    <p:sldId id="387" r:id="rId38"/>
    <p:sldId id="388" r:id="rId39"/>
    <p:sldId id="461" r:id="rId40"/>
    <p:sldId id="462" r:id="rId41"/>
    <p:sldId id="448" r:id="rId42"/>
    <p:sldId id="450" r:id="rId43"/>
    <p:sldId id="386" r:id="rId44"/>
    <p:sldId id="38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50DF46-8D8D-03BA-6A6E-0C090F58826B}" name="Tabak, Rachel" initials="TR" userId="YquJN2TIE0dcdQDTa9uAlagrQcrUubUC82XGwamzMao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bak, Rachel" initials="TR" lastIdx="2" clrIdx="1">
    <p:extLst>
      <p:ext uri="{19B8F6BF-5375-455C-9EA6-DF929625EA0E}">
        <p15:presenceInfo xmlns:p15="http://schemas.microsoft.com/office/powerpoint/2012/main" userId="S-1-5-21-3579272529-3368358661-2280984729-221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99B"/>
    <a:srgbClr val="4E8AA0"/>
    <a:srgbClr val="464653"/>
    <a:srgbClr val="727CA3"/>
    <a:srgbClr val="E6E6E6"/>
    <a:srgbClr val="4A66AC"/>
    <a:srgbClr val="808080"/>
    <a:srgbClr val="ACD433"/>
    <a:srgbClr val="C8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3F52A-4D07-4694-A406-4CD9B96FAD38}" v="101" dt="2023-08-24T15:20:05.914"/>
    <p1510:client id="{7CEF00D5-36FE-4013-93AB-2B1FDB94C347}" v="1" dt="2023-08-23T13:58:07.890"/>
    <p1510:client id="{E1DDA575-31AF-48EF-8DEE-05C55D5D6B8C}" v="14" dt="2023-07-24T17:50:53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8/10/relationships/authors" Target="author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/Relationships>
</file>

<file path=ppt/comments/modernComment_190_2BFCDE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B30D850-924C-4952-BB4D-BCBF475D271F}" authorId="{9B50DF46-8D8D-03BA-6A6E-0C090F58826B}" created="2023-08-24T14:55:55.482">
    <pc:sldMkLst xmlns:pc="http://schemas.microsoft.com/office/powerpoint/2013/main/command">
      <pc:docMk/>
      <pc:sldMk cId="737992417" sldId="400"/>
    </pc:sldMkLst>
    <p188:pos x="595243" y="1955800"/>
    <p188:txBody>
      <a:bodyPr/>
      <a:lstStyle/>
      <a:p>
        <a:r>
          <a:rPr lang="en-US"/>
          <a:t>Note to Paul: I decided to keep these introductions of the D&amp;I concepts, thinking you might expand on them in the examples section. I really like the slides and figures you have, and think they might be hard to understand in the abstract. I will also note that you will describe an example, which pulls these concepts together in a concrete way. Open to your thoughts if this approach makes sense</a:t>
        </a:r>
      </a:p>
    </p188:txBody>
  </p188:cm>
</p188:cmLst>
</file>

<file path=ppt/comments/modernComment_1C8_AEE56F3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43D1D7-8CA6-48E0-9F80-F907D131E727}" authorId="{9B50DF46-8D8D-03BA-6A6E-0C090F58826B}" created="2023-08-24T14:57:59.954">
    <pc:sldMkLst xmlns:pc="http://schemas.microsoft.com/office/powerpoint/2013/main/command">
      <pc:docMk/>
      <pc:sldMk cId="2934271795" sldId="456"/>
    </pc:sldMkLst>
    <p188:pos x="242956" y="558800"/>
    <p188:txBody>
      <a:bodyPr/>
      <a:lstStyle/>
      <a:p>
        <a:r>
          <a:rPr lang="en-US"/>
          <a:t>Note to Paul: I debated deleting this, since it is a lot, but was considering keeping it, in case it might be a helpful introduction to the example section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51C4E-C0F2-4F1F-A99C-BB11F7EFED3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FE610-8123-4C85-B8D6-732A58198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AD1B-5094-4007-9DB4-E66290EA1A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45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9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5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00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Leppin</a:t>
            </a:r>
            <a:r>
              <a:rPr lang="en-US" sz="1200" dirty="0"/>
              <a:t>, A., et al. (2020). Situating dissemination and implementation sciences within and across the translational research spectrum. </a:t>
            </a:r>
            <a:r>
              <a:rPr lang="en-US" sz="1200" i="1" dirty="0"/>
              <a:t>J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Transl</a:t>
            </a:r>
            <a:r>
              <a:rPr lang="en-US" sz="1200" i="1" dirty="0"/>
              <a:t> </a:t>
            </a:r>
            <a:r>
              <a:rPr lang="en-US" sz="1200" i="1" dirty="0" err="1"/>
              <a:t>Sci</a:t>
            </a:r>
            <a:r>
              <a:rPr lang="en-US" sz="1200" dirty="0"/>
              <a:t>, 4(3), 152-158.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32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 map for how to do research in ways that increase the chance that the products of research can and will be used by those who are expected to benefit.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emphasizing the importance of starting with the end in mind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—asking, who will use the products of research and what outcomes do they care about?—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 discover early in our work where to focus our research efforts.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early product concept, to the product features and content, to how we get the word out, we evaluate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"fit to context"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—Is it useful? Is it equitable? Is it potentially sustainable? Do people like it? Are we successfully messaging to the right people about the availability of the product?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Engages partners through this process allows us to design appropriately and provides the opportunity to adjust and adapt along the way, rather than waiting until a product has been fully developed and tested before discovering that it simply will not work in the real world.</a:t>
            </a:r>
          </a:p>
          <a:p>
            <a:endParaRPr lang="en-US" dirty="0"/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5C4C-7E82-0248-8BF9-C8429FFA3BA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08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 map for how to do research in ways that increase the chance that the products of research can and will be used by those who are expected to benefit.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emphasizing the importance of starting with the end in mind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—asking, who will use the products of research and what outcomes do they care about?—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 discover early in our work where to focus our research efforts.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early product concept, to the product features and content, to how we get the word out, we evaluate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"fit to context"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—Is it useful? Is it equitable? Is it potentially sustainable? Do people like it? Are we successfully messaging to the right people about the availability of the product?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Engages partners through this process allows us to design appropriately and provides the opportunity to adjust and adapt along the way, rather than waiting until a product has been fully developed and tested before discovering that it simply will not work in the real world.</a:t>
            </a:r>
          </a:p>
          <a:p>
            <a:endParaRPr lang="en-US" dirty="0"/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5C4C-7E82-0248-8BF9-C8429FFA3BA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2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home page–</a:t>
            </a:r>
            <a:r>
              <a:rPr lang="en-US" baseline="0" dirty="0"/>
              <a:t> there are two key components of this tool: </a:t>
            </a:r>
          </a:p>
          <a:p>
            <a:r>
              <a:rPr lang="en-US" baseline="0" dirty="0"/>
              <a:t>1) Education hub and 2) the planner.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53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</a:t>
            </a:r>
            <a:r>
              <a:rPr lang="en-US" baseline="0"/>
              <a:t> this users login in, set-up a project– telling us key things about it and invite team members to work with them on the steps of the d4ds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2C31E-050A-4A23-8096-11F3689DC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81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8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this users login in, set-up a project– telling us key things about it and invite team members to work with them on the steps of the d4ds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2C31E-050A-4A23-8096-11F3689DC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64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item</a:t>
            </a:r>
            <a:r>
              <a:rPr lang="en-US" baseline="0" dirty="0"/>
              <a:t> has– </a:t>
            </a:r>
          </a:p>
          <a:p>
            <a:pPr marL="228600" indent="-228600">
              <a:buAutoNum type="arabicParenR"/>
            </a:pPr>
            <a:r>
              <a:rPr lang="en-US" baseline="0" dirty="0"/>
              <a:t>About this action item</a:t>
            </a:r>
          </a:p>
          <a:p>
            <a:pPr marL="228600" indent="-228600">
              <a:buAutoNum type="arabicParenR"/>
            </a:pPr>
            <a:r>
              <a:rPr lang="en-US" baseline="0" dirty="0"/>
              <a:t>Video introduction</a:t>
            </a:r>
          </a:p>
          <a:p>
            <a:pPr marL="228600" indent="-228600">
              <a:buAutoNum type="arabicParenR"/>
            </a:pPr>
            <a:r>
              <a:rPr lang="en-US" baseline="0" dirty="0"/>
              <a:t>Cue to Equity</a:t>
            </a:r>
          </a:p>
          <a:p>
            <a:pPr marL="228600" indent="-228600">
              <a:buAutoNum type="arabicParenR"/>
            </a:pPr>
            <a:r>
              <a:rPr lang="en-US" baseline="0" dirty="0"/>
              <a:t>An interactive activity</a:t>
            </a:r>
          </a:p>
          <a:p>
            <a:pPr marL="228600" indent="-228600">
              <a:buAutoNum type="arabicParenR"/>
            </a:pPr>
            <a:r>
              <a:rPr lang="en-US" baseline="0" dirty="0"/>
              <a:t>Evaluating your completion of the action item</a:t>
            </a:r>
          </a:p>
          <a:p>
            <a:pPr marL="228600" indent="-228600">
              <a:buAutoNum type="arabicParenR"/>
            </a:pPr>
            <a:r>
              <a:rPr lang="en-US" baseline="0" dirty="0"/>
              <a:t>Dive deeper– key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2C31E-050A-4A23-8096-11F3689DC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369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736F-8CAF-46FC-81D4-24D6974296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59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0213" y="708025"/>
            <a:ext cx="6272212" cy="3529013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457B9-3D96-4643-85B5-A3ECF232E6D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5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11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5C4C-7E82-0248-8BF9-C8429FFA3BA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5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Mitchell SA, Fisher CA, Hastings CE, Silverman LB, </a:t>
            </a:r>
            <a:r>
              <a:rPr lang="en-US" dirty="0" err="1"/>
              <a:t>Wallen</a:t>
            </a:r>
            <a:r>
              <a:rPr lang="en-US" dirty="0"/>
              <a:t> GR. A Thematic Analysis of Theoretical Models for Translational Science in Nursing: Mapping the Field. </a:t>
            </a:r>
            <a:r>
              <a:rPr lang="en-US" dirty="0" err="1"/>
              <a:t>Nurs</a:t>
            </a:r>
            <a:r>
              <a:rPr lang="en-US" dirty="0"/>
              <a:t> Outlook 2010;58(6):287-300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5C4C-7E82-0248-8BF9-C8429FFA3BA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0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5C4C-7E82-0248-8BF9-C8429FFA3BA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3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93EE5-120A-4051-82C3-6F739E0B959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73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93EE5-120A-4051-82C3-6F739E0B959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7675" y="709613"/>
            <a:ext cx="6281738" cy="3533775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457B9-3D96-4643-85B5-A3ECF232E6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0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5C4C-7E82-0248-8BF9-C8429FFA3B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5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2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CAD1B-5094-4007-9DB4-E66290EA1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6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610-8123-4C85-B8D6-732A58198D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29311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1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77203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4202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4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lon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 rot="150281">
            <a:off x="3035539" y="3779033"/>
            <a:ext cx="6157218" cy="255711"/>
          </a:xfrm>
          <a:prstGeom prst="rect">
            <a:avLst/>
          </a:prstGeom>
          <a:solidFill>
            <a:srgbClr val="0060EE"/>
          </a:solidFill>
        </p:spPr>
        <p:txBody>
          <a:bodyPr/>
          <a:lstStyle>
            <a:lvl1pPr marL="0" indent="0" algn="ctr">
              <a:buNone/>
              <a:defRPr sz="2133" baseline="0">
                <a:latin typeface="Bahnschrift SemiLight" panose="020B0502040204020203" pitchFamily="34" charset="0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692652" y="2738583"/>
            <a:ext cx="8842992" cy="748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Bahnschrift SemiLight" panose="020B0502040204020203" pitchFamily="34" charset="0"/>
              </a:defRPr>
            </a:lvl1pPr>
          </a:lstStyle>
          <a:p>
            <a:pPr lvl="0"/>
            <a:r>
              <a:rPr lang="en-US" dirty="0"/>
              <a:t>[insert standalone statement]</a:t>
            </a:r>
          </a:p>
        </p:txBody>
      </p:sp>
    </p:spTree>
    <p:extLst>
      <p:ext uri="{BB962C8B-B14F-4D97-AF65-F5344CB8AC3E}">
        <p14:creationId xmlns:p14="http://schemas.microsoft.com/office/powerpoint/2010/main" val="118871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1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42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5CC194D-3D52-29D8-EFDC-F055B5FC656D}"/>
              </a:ext>
            </a:extLst>
          </p:cNvPr>
          <p:cNvCxnSpPr>
            <a:cxnSpLocks/>
          </p:cNvCxnSpPr>
          <p:nvPr userDrawn="1"/>
        </p:nvCxnSpPr>
        <p:spPr>
          <a:xfrm>
            <a:off x="9066712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02FF5C2E-10FB-B5BE-2FDD-AF946CE75F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66711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811EC580-719A-3AB5-9251-999F2C3724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66711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372762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383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4274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78EA5-216B-41F7-80D1-9ED07FFD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2CC63-C628-4456-9B92-DA4E670BA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381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5609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D896-6ACC-40D7-8D8B-F9AF3E7DE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7A1E-B7E2-4E9C-A66C-BCE08900C5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91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67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0184F-2619-4333-B49F-C7ACE8B2C3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1C65-B00C-4CA4-83B6-3DFA3DF9629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35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 dirty="0"/>
              <a:t>Click to edit 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 dirty="0"/>
              <a:t>Click to edit 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6DFD4-BF8C-4939-874D-85B7DF9567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3856F-38E9-4BBF-93D8-0F8AC2E0E6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121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60DA6-6E6F-47BF-9680-1B030F525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F140D-2B48-4E31-9E97-08B68ABBA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589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 dirty="0"/>
              <a:t>Click to edit 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 dirty="0"/>
              <a:t>Click to edit 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 dirty="0"/>
              <a:t>Click to edit 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9B87D-E8CF-49AE-9326-2FEED2392F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139CE-3E4D-4224-B157-2D29EC10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229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F2453-9E16-47FE-A8ED-4661246DE5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E9EA-D950-424A-BC92-F6794D6E5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269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F4C5A2-9D9B-D354-13B6-71144F8FB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1" y="2392282"/>
            <a:ext cx="7917540" cy="361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690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6831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DFAF-7C36-48ED-AE1E-0A34CAFF533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F4A4-2D7D-4B3E-B955-AC7FEE2AF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6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25302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911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162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317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56410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966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329278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A61F90-76CA-4D95-B7B2-014605B3960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6CD8DF-C3CA-499E-971B-93271482CE7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3090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September 24, 2023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11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pa-files/par-22-105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0_2BFCDE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8_AEE56F3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doi.org/10.1186/s13012-015-0242-0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43058-020-00107-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pa-files/par-22-105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nts.nih.gov/grants/guide/pa-files/PAR-22-109.html" TargetMode="External"/><Relationship Id="rId4" Type="http://schemas.openxmlformats.org/officeDocument/2006/relationships/hyperlink" Target="https://grants.nih.gov/grants/guide/pa-files/PAR-22-106.htm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cancercontrol.cancer.gov/sites/default/files/2021-08/CCIS_Engagement-Bibliography_080931_508.pdf" TargetMode="External"/><Relationship Id="rId3" Type="http://schemas.openxmlformats.org/officeDocument/2006/relationships/hyperlink" Target="http://cancercontrol.cancer.gov/is/" TargetMode="External"/><Relationship Id="rId7" Type="http://schemas.openxmlformats.org/officeDocument/2006/relationships/hyperlink" Target="https://consortiumforcanceris.org/files/Health_Equity_and_Implementation_Science_Bibliography_508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ssr.od.nih.gov/training/training-supported-by-the-obssr/training-tidirh/" TargetMode="External"/><Relationship Id="rId5" Type="http://schemas.openxmlformats.org/officeDocument/2006/relationships/hyperlink" Target="http://ktcanada.net/" TargetMode="External"/><Relationship Id="rId4" Type="http://schemas.openxmlformats.org/officeDocument/2006/relationships/hyperlink" Target="https://cancercontrol.cancer.gov/is/tools/research-tool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semination-implementation.org/" TargetMode="External"/><Relationship Id="rId7" Type="http://schemas.openxmlformats.org/officeDocument/2006/relationships/hyperlink" Target="https://www.youtube.com/watch?v=EV8bfXJ75zM&amp;t=397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psci.tracs.unc.edu/tcast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scLyHrd-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plementationscience.biomedcentral.com/articles/10.1186/s13012-020-01075-y" TargetMode="External"/><Relationship Id="rId5" Type="http://schemas.openxmlformats.org/officeDocument/2006/relationships/hyperlink" Target="https://www.bmj.com/content/350/bmj.h2147" TargetMode="External"/><Relationship Id="rId4" Type="http://schemas.openxmlformats.org/officeDocument/2006/relationships/hyperlink" Target="https://www.precis-2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implementationscience.biomedcentral.com/articles/10.1186/s13012-020-01041-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sagepub.com/home/irp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mplementationscience.biomedcentral.com/" TargetMode="External"/><Relationship Id="rId5" Type="http://schemas.openxmlformats.org/officeDocument/2006/relationships/hyperlink" Target="https://implementationsciencecomms.biomedcentral.com/" TargetMode="External"/><Relationship Id="rId10" Type="http://schemas.openxmlformats.org/officeDocument/2006/relationships/hyperlink" Target="https://www.frontiersin.org/journals/health-services/sections/implementation-science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Dissemination &amp; Implementation (D&amp;) Science:</a:t>
            </a:r>
            <a:br>
              <a:rPr lang="en-US" sz="2400" dirty="0"/>
            </a:br>
            <a:r>
              <a:rPr lang="en-US" sz="2400" dirty="0"/>
              <a:t>From lab to sidewalk: D&amp;I science to improve public health</a:t>
            </a:r>
            <a:br>
              <a:rPr lang="en-US" sz="2400" dirty="0"/>
            </a:br>
            <a:r>
              <a:rPr lang="en-US" sz="2400" dirty="0"/>
              <a:t>Examples and Applications of D&amp;I Science to PA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PAPH 2023</a:t>
            </a:r>
          </a:p>
        </p:txBody>
      </p:sp>
    </p:spTree>
    <p:extLst>
      <p:ext uri="{BB962C8B-B14F-4D97-AF65-F5344CB8AC3E}">
        <p14:creationId xmlns:p14="http://schemas.microsoft.com/office/powerpoint/2010/main" val="29826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85822" y="1215289"/>
            <a:ext cx="4741121" cy="4451777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3175" cap="rnd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51840" y="2851718"/>
            <a:ext cx="65" cy="276999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00684" y="1213938"/>
            <a:ext cx="4745736" cy="4453128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3175" cap="rnd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04608" y="2115471"/>
            <a:ext cx="1700784" cy="2651760"/>
            <a:chOff x="1754696" y="2161643"/>
            <a:chExt cx="1491881" cy="2577721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754696" y="2161643"/>
              <a:ext cx="1491881" cy="257772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937915" y="2766144"/>
              <a:ext cx="1126261" cy="1394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What?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Evidence-based interventions</a:t>
              </a:r>
            </a:p>
          </p:txBody>
        </p:sp>
      </p:grp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2163998" y="6410609"/>
            <a:ext cx="9423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Proctor, Enola K., et al. "Implementation research in mental health services: an emerging science with conceptual, methodological, and training challenges." Administration and Policy in Mental Health and Mental Health Services Research 36.1 (2009): 24-34. June 8, 2016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38310" y="708808"/>
            <a:ext cx="11403303" cy="5508527"/>
            <a:chOff x="438310" y="708808"/>
            <a:chExt cx="11403303" cy="5508527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679955" y="906944"/>
              <a:ext cx="10907442" cy="5044152"/>
            </a:xfrm>
            <a:prstGeom prst="rect">
              <a:avLst/>
            </a:prstGeom>
            <a:noFill/>
            <a:ln w="31750" cap="rnd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99280" y="708808"/>
              <a:ext cx="1271016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75025" y="5741264"/>
              <a:ext cx="1268792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40838" y="3162093"/>
              <a:ext cx="1271016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10968070" y="3128800"/>
              <a:ext cx="1271016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</p:grp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8351840" y="2851718"/>
            <a:ext cx="65" cy="276999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8351840" y="2851718"/>
            <a:ext cx="65" cy="276999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1"/>
          <p:cNvSpPr>
            <a:spLocks/>
          </p:cNvSpPr>
          <p:nvPr/>
        </p:nvSpPr>
        <p:spPr bwMode="auto">
          <a:xfrm>
            <a:off x="5880104" y="3467524"/>
            <a:ext cx="474647" cy="321787"/>
          </a:xfrm>
          <a:custGeom>
            <a:avLst/>
            <a:gdLst>
              <a:gd name="T0" fmla="*/ 2147483647 w 315"/>
              <a:gd name="T1" fmla="*/ 2147483647 h 198"/>
              <a:gd name="T2" fmla="*/ 2147483647 w 315"/>
              <a:gd name="T3" fmla="*/ 2147483647 h 198"/>
              <a:gd name="T4" fmla="*/ 2147483647 w 315"/>
              <a:gd name="T5" fmla="*/ 2147483647 h 198"/>
              <a:gd name="T6" fmla="*/ 2147483647 w 315"/>
              <a:gd name="T7" fmla="*/ 2147483647 h 198"/>
              <a:gd name="T8" fmla="*/ 2147483647 w 315"/>
              <a:gd name="T9" fmla="*/ 2147483647 h 198"/>
              <a:gd name="T10" fmla="*/ 2147483647 w 315"/>
              <a:gd name="T11" fmla="*/ 0 h 198"/>
              <a:gd name="T12" fmla="*/ 0 w 315"/>
              <a:gd name="T13" fmla="*/ 2147483647 h 198"/>
              <a:gd name="T14" fmla="*/ 2147483647 w 315"/>
              <a:gd name="T15" fmla="*/ 2147483647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5"/>
              <a:gd name="T25" fmla="*/ 0 h 198"/>
              <a:gd name="T26" fmla="*/ 315 w 315"/>
              <a:gd name="T27" fmla="*/ 198 h 1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5" h="198">
                <a:moveTo>
                  <a:pt x="79" y="198"/>
                </a:moveTo>
                <a:lnTo>
                  <a:pt x="79" y="149"/>
                </a:lnTo>
                <a:lnTo>
                  <a:pt x="315" y="149"/>
                </a:lnTo>
                <a:lnTo>
                  <a:pt x="315" y="50"/>
                </a:lnTo>
                <a:lnTo>
                  <a:pt x="79" y="50"/>
                </a:lnTo>
                <a:lnTo>
                  <a:pt x="79" y="0"/>
                </a:lnTo>
                <a:lnTo>
                  <a:pt x="0" y="99"/>
                </a:lnTo>
                <a:lnTo>
                  <a:pt x="79" y="19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8351840" y="2851718"/>
            <a:ext cx="65" cy="276999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85100" y="2103140"/>
            <a:ext cx="2319281" cy="2651760"/>
            <a:chOff x="3267753" y="2131653"/>
            <a:chExt cx="2319281" cy="2651760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267753" y="2139414"/>
              <a:ext cx="163883" cy="2577721"/>
            </a:xfrm>
            <a:custGeom>
              <a:avLst/>
              <a:gdLst>
                <a:gd name="T0" fmla="*/ 0 w 608"/>
                <a:gd name="T1" fmla="*/ 0 h 5025"/>
                <a:gd name="T2" fmla="*/ 2147483647 w 608"/>
                <a:gd name="T3" fmla="*/ 2147483647 h 5025"/>
                <a:gd name="T4" fmla="*/ 2147483647 w 608"/>
                <a:gd name="T5" fmla="*/ 2147483647 h 5025"/>
                <a:gd name="T6" fmla="*/ 2147483647 w 608"/>
                <a:gd name="T7" fmla="*/ 2147483647 h 5025"/>
                <a:gd name="T8" fmla="*/ 2147483647 w 608"/>
                <a:gd name="T9" fmla="*/ 2147483647 h 5025"/>
                <a:gd name="T10" fmla="*/ 2147483647 w 608"/>
                <a:gd name="T11" fmla="*/ 2147483647 h 5025"/>
                <a:gd name="T12" fmla="*/ 0 w 608"/>
                <a:gd name="T13" fmla="*/ 2147483647 h 50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8"/>
                <a:gd name="T22" fmla="*/ 0 h 5025"/>
                <a:gd name="T23" fmla="*/ 608 w 608"/>
                <a:gd name="T24" fmla="*/ 5025 h 50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8" h="5025">
                  <a:moveTo>
                    <a:pt x="0" y="0"/>
                  </a:moveTo>
                  <a:cubicBezTo>
                    <a:pt x="169" y="0"/>
                    <a:pt x="305" y="170"/>
                    <a:pt x="305" y="376"/>
                  </a:cubicBezTo>
                  <a:lnTo>
                    <a:pt x="305" y="2138"/>
                  </a:lnTo>
                  <a:cubicBezTo>
                    <a:pt x="305" y="2346"/>
                    <a:pt x="441" y="2513"/>
                    <a:pt x="608" y="2513"/>
                  </a:cubicBezTo>
                  <a:cubicBezTo>
                    <a:pt x="441" y="2513"/>
                    <a:pt x="305" y="2682"/>
                    <a:pt x="305" y="2889"/>
                  </a:cubicBezTo>
                  <a:lnTo>
                    <a:pt x="305" y="4651"/>
                  </a:lnTo>
                  <a:cubicBezTo>
                    <a:pt x="305" y="4858"/>
                    <a:pt x="169" y="5025"/>
                    <a:pt x="0" y="5025"/>
                  </a:cubicBezTo>
                </a:path>
              </a:pathLst>
            </a:custGeom>
            <a:solidFill>
              <a:schemeClr val="accent1">
                <a:alpha val="0"/>
              </a:schemeClr>
            </a:solidFill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564154" y="2131653"/>
              <a:ext cx="1712595" cy="2651760"/>
              <a:chOff x="3564154" y="2131653"/>
              <a:chExt cx="1712595" cy="2651760"/>
            </a:xfrm>
          </p:grpSpPr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3577096" y="2131653"/>
                <a:ext cx="1699653" cy="26517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15"/>
              <p:cNvSpPr>
                <a:spLocks noChangeArrowheads="1"/>
              </p:cNvSpPr>
              <p:nvPr/>
            </p:nvSpPr>
            <p:spPr bwMode="auto">
              <a:xfrm>
                <a:off x="3564154" y="2749805"/>
                <a:ext cx="1706542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How?</a:t>
                </a:r>
              </a:p>
              <a:p>
                <a:pPr algn="ctr"/>
                <a:endParaRPr lang="en-US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Implementation Strategies</a:t>
                </a:r>
              </a:p>
            </p:txBody>
          </p:sp>
        </p:grp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5423151" y="2139414"/>
              <a:ext cx="163883" cy="2577721"/>
            </a:xfrm>
            <a:custGeom>
              <a:avLst/>
              <a:gdLst>
                <a:gd name="T0" fmla="*/ 0 w 608"/>
                <a:gd name="T1" fmla="*/ 0 h 5025"/>
                <a:gd name="T2" fmla="*/ 2147483647 w 608"/>
                <a:gd name="T3" fmla="*/ 2147483647 h 5025"/>
                <a:gd name="T4" fmla="*/ 2147483647 w 608"/>
                <a:gd name="T5" fmla="*/ 2147483647 h 5025"/>
                <a:gd name="T6" fmla="*/ 2147483647 w 608"/>
                <a:gd name="T7" fmla="*/ 2147483647 h 5025"/>
                <a:gd name="T8" fmla="*/ 2147483647 w 608"/>
                <a:gd name="T9" fmla="*/ 2147483647 h 5025"/>
                <a:gd name="T10" fmla="*/ 2147483647 w 608"/>
                <a:gd name="T11" fmla="*/ 2147483647 h 5025"/>
                <a:gd name="T12" fmla="*/ 0 w 608"/>
                <a:gd name="T13" fmla="*/ 2147483647 h 50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8"/>
                <a:gd name="T22" fmla="*/ 0 h 5025"/>
                <a:gd name="T23" fmla="*/ 608 w 608"/>
                <a:gd name="T24" fmla="*/ 5025 h 50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8" h="5025">
                  <a:moveTo>
                    <a:pt x="0" y="0"/>
                  </a:moveTo>
                  <a:cubicBezTo>
                    <a:pt x="169" y="0"/>
                    <a:pt x="305" y="170"/>
                    <a:pt x="305" y="376"/>
                  </a:cubicBezTo>
                  <a:lnTo>
                    <a:pt x="305" y="2138"/>
                  </a:lnTo>
                  <a:cubicBezTo>
                    <a:pt x="305" y="2346"/>
                    <a:pt x="441" y="2513"/>
                    <a:pt x="608" y="2513"/>
                  </a:cubicBezTo>
                  <a:cubicBezTo>
                    <a:pt x="441" y="2513"/>
                    <a:pt x="305" y="2682"/>
                    <a:pt x="305" y="2889"/>
                  </a:cubicBezTo>
                  <a:lnTo>
                    <a:pt x="305" y="4651"/>
                  </a:lnTo>
                  <a:cubicBezTo>
                    <a:pt x="305" y="4858"/>
                    <a:pt x="169" y="5025"/>
                    <a:pt x="0" y="5025"/>
                  </a:cubicBezTo>
                </a:path>
              </a:pathLst>
            </a:custGeom>
            <a:solidFill>
              <a:schemeClr val="accent1">
                <a:alpha val="0"/>
              </a:schemeClr>
            </a:solidFill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59772" y="2114622"/>
            <a:ext cx="2272764" cy="2651760"/>
            <a:chOff x="6582274" y="2127449"/>
            <a:chExt cx="2272764" cy="265176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582274" y="2127449"/>
              <a:ext cx="1920240" cy="26517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Implementation Outcomes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Feasibility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Fidelity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Penetration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Acceptability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Sustainability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Uptake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Costs</a:t>
              </a: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8691155" y="2138420"/>
              <a:ext cx="163883" cy="2577721"/>
            </a:xfrm>
            <a:custGeom>
              <a:avLst/>
              <a:gdLst>
                <a:gd name="T0" fmla="*/ 0 w 608"/>
                <a:gd name="T1" fmla="*/ 0 h 5025"/>
                <a:gd name="T2" fmla="*/ 2147483647 w 608"/>
                <a:gd name="T3" fmla="*/ 2147483647 h 5025"/>
                <a:gd name="T4" fmla="*/ 2147483647 w 608"/>
                <a:gd name="T5" fmla="*/ 2147483647 h 5025"/>
                <a:gd name="T6" fmla="*/ 2147483647 w 608"/>
                <a:gd name="T7" fmla="*/ 2147483647 h 5025"/>
                <a:gd name="T8" fmla="*/ 2147483647 w 608"/>
                <a:gd name="T9" fmla="*/ 2147483647 h 5025"/>
                <a:gd name="T10" fmla="*/ 2147483647 w 608"/>
                <a:gd name="T11" fmla="*/ 2147483647 h 5025"/>
                <a:gd name="T12" fmla="*/ 0 w 608"/>
                <a:gd name="T13" fmla="*/ 2147483647 h 50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8"/>
                <a:gd name="T22" fmla="*/ 0 h 5025"/>
                <a:gd name="T23" fmla="*/ 608 w 608"/>
                <a:gd name="T24" fmla="*/ 5025 h 50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8" h="5025">
                  <a:moveTo>
                    <a:pt x="0" y="0"/>
                  </a:moveTo>
                  <a:cubicBezTo>
                    <a:pt x="169" y="0"/>
                    <a:pt x="305" y="170"/>
                    <a:pt x="305" y="376"/>
                  </a:cubicBezTo>
                  <a:lnTo>
                    <a:pt x="305" y="2138"/>
                  </a:lnTo>
                  <a:cubicBezTo>
                    <a:pt x="305" y="2346"/>
                    <a:pt x="441" y="2513"/>
                    <a:pt x="608" y="2513"/>
                  </a:cubicBezTo>
                  <a:cubicBezTo>
                    <a:pt x="441" y="2513"/>
                    <a:pt x="305" y="2682"/>
                    <a:pt x="305" y="2889"/>
                  </a:cubicBezTo>
                  <a:lnTo>
                    <a:pt x="305" y="4651"/>
                  </a:lnTo>
                  <a:cubicBezTo>
                    <a:pt x="305" y="4858"/>
                    <a:pt x="169" y="5025"/>
                    <a:pt x="0" y="5025"/>
                  </a:cubicBezTo>
                </a:path>
              </a:pathLst>
            </a:custGeom>
            <a:solidFill>
              <a:schemeClr val="accent1">
                <a:alpha val="0"/>
              </a:schemeClr>
            </a:solidFill>
            <a:ln w="381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006099" y="2103037"/>
            <a:ext cx="1920240" cy="2651760"/>
            <a:chOff x="9026621" y="2134314"/>
            <a:chExt cx="1920240" cy="2651760"/>
          </a:xfrm>
        </p:grpSpPr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9026621" y="2134314"/>
              <a:ext cx="1920240" cy="26517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9139237" y="2520552"/>
              <a:ext cx="1690940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Outcomes</a:t>
              </a:r>
            </a:p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Clinical/health status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Health behaviors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Satisfaction</a:t>
              </a:r>
            </a:p>
          </p:txBody>
        </p:sp>
      </p:grpSp>
      <p:sp>
        <p:nvSpPr>
          <p:cNvPr id="51" name="Freeform 11"/>
          <p:cNvSpPr>
            <a:spLocks/>
          </p:cNvSpPr>
          <p:nvPr/>
        </p:nvSpPr>
        <p:spPr bwMode="auto">
          <a:xfrm rot="10800000">
            <a:off x="5898232" y="3126828"/>
            <a:ext cx="474647" cy="321787"/>
          </a:xfrm>
          <a:custGeom>
            <a:avLst/>
            <a:gdLst>
              <a:gd name="T0" fmla="*/ 2147483647 w 315"/>
              <a:gd name="T1" fmla="*/ 2147483647 h 198"/>
              <a:gd name="T2" fmla="*/ 2147483647 w 315"/>
              <a:gd name="T3" fmla="*/ 2147483647 h 198"/>
              <a:gd name="T4" fmla="*/ 2147483647 w 315"/>
              <a:gd name="T5" fmla="*/ 2147483647 h 198"/>
              <a:gd name="T6" fmla="*/ 2147483647 w 315"/>
              <a:gd name="T7" fmla="*/ 2147483647 h 198"/>
              <a:gd name="T8" fmla="*/ 2147483647 w 315"/>
              <a:gd name="T9" fmla="*/ 2147483647 h 198"/>
              <a:gd name="T10" fmla="*/ 2147483647 w 315"/>
              <a:gd name="T11" fmla="*/ 0 h 198"/>
              <a:gd name="T12" fmla="*/ 0 w 315"/>
              <a:gd name="T13" fmla="*/ 2147483647 h 198"/>
              <a:gd name="T14" fmla="*/ 2147483647 w 315"/>
              <a:gd name="T15" fmla="*/ 2147483647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5"/>
              <a:gd name="T25" fmla="*/ 0 h 198"/>
              <a:gd name="T26" fmla="*/ 315 w 315"/>
              <a:gd name="T27" fmla="*/ 198 h 1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5" h="198">
                <a:moveTo>
                  <a:pt x="79" y="198"/>
                </a:moveTo>
                <a:lnTo>
                  <a:pt x="79" y="149"/>
                </a:lnTo>
                <a:lnTo>
                  <a:pt x="315" y="149"/>
                </a:lnTo>
                <a:lnTo>
                  <a:pt x="315" y="50"/>
                </a:lnTo>
                <a:lnTo>
                  <a:pt x="79" y="50"/>
                </a:lnTo>
                <a:lnTo>
                  <a:pt x="79" y="0"/>
                </a:lnTo>
                <a:lnTo>
                  <a:pt x="0" y="99"/>
                </a:lnTo>
                <a:lnTo>
                  <a:pt x="79" y="19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72771" y="1832308"/>
            <a:ext cx="9748904" cy="3254748"/>
            <a:chOff x="1309572" y="1761834"/>
            <a:chExt cx="9748904" cy="3254748"/>
          </a:xfrm>
        </p:grpSpPr>
        <p:sp>
          <p:nvSpPr>
            <p:cNvPr id="43" name="Oval 42"/>
            <p:cNvSpPr/>
            <p:nvPr/>
          </p:nvSpPr>
          <p:spPr>
            <a:xfrm>
              <a:off x="1309572" y="1761834"/>
              <a:ext cx="1950207" cy="3209999"/>
            </a:xfrm>
            <a:prstGeom prst="ellipse">
              <a:avLst/>
            </a:prstGeom>
            <a:solidFill>
              <a:schemeClr val="bg2">
                <a:alpha val="41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8876023" y="1806583"/>
              <a:ext cx="2182453" cy="3209999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ight Arrow 73"/>
            <p:cNvSpPr/>
            <p:nvPr/>
          </p:nvSpPr>
          <p:spPr>
            <a:xfrm>
              <a:off x="3363805" y="2556529"/>
              <a:ext cx="5491233" cy="1620611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Usual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17894" y="1808717"/>
            <a:ext cx="4775472" cy="3346677"/>
            <a:chOff x="3670235" y="1775276"/>
            <a:chExt cx="4775472" cy="3346677"/>
          </a:xfrm>
        </p:grpSpPr>
        <p:sp>
          <p:nvSpPr>
            <p:cNvPr id="88" name="Oval 87"/>
            <p:cNvSpPr/>
            <p:nvPr/>
          </p:nvSpPr>
          <p:spPr>
            <a:xfrm>
              <a:off x="3670235" y="1775276"/>
              <a:ext cx="4775472" cy="3346677"/>
            </a:xfrm>
            <a:prstGeom prst="ellipse">
              <a:avLst/>
            </a:prstGeom>
            <a:solidFill>
              <a:schemeClr val="bg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65777" y="2474831"/>
              <a:ext cx="4078144" cy="1947565"/>
            </a:xfrm>
            <a:prstGeom prst="ellipse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The Core of Implementation Science</a:t>
              </a:r>
            </a:p>
          </p:txBody>
        </p:sp>
      </p:grpSp>
      <p:sp>
        <p:nvSpPr>
          <p:cNvPr id="39" name="5-Point Star 38"/>
          <p:cNvSpPr/>
          <p:nvPr/>
        </p:nvSpPr>
        <p:spPr>
          <a:xfrm>
            <a:off x="9470049" y="58844"/>
            <a:ext cx="2630311" cy="19618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Improve public health</a:t>
            </a:r>
          </a:p>
        </p:txBody>
      </p:sp>
    </p:spTree>
    <p:extLst>
      <p:ext uri="{BB962C8B-B14F-4D97-AF65-F5344CB8AC3E}">
        <p14:creationId xmlns:p14="http://schemas.microsoft.com/office/powerpoint/2010/main" val="571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798F4-2586-450D-A80C-874DDF90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Some key terms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4FC97F-D9F0-428F-9E9B-46E4D0F1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Dissemination and implementation research</a:t>
            </a:r>
            <a:r>
              <a:rPr lang="en-US" dirty="0"/>
              <a:t> intends to bridge the gap between research, practice, and policy by </a:t>
            </a:r>
            <a:r>
              <a:rPr lang="en-US" b="1" u="sng" dirty="0"/>
              <a:t>building a knowledge base</a:t>
            </a:r>
            <a:r>
              <a:rPr lang="en-US" dirty="0"/>
              <a:t> about how health information, effective interventions, and new clinical practices, guidelines, and policies are </a:t>
            </a:r>
            <a:r>
              <a:rPr lang="en-US" b="1" u="sng" dirty="0"/>
              <a:t>communicated and integrated</a:t>
            </a:r>
            <a:r>
              <a:rPr lang="en-US" dirty="0"/>
              <a:t> for public health and health care service use in specific settings.</a:t>
            </a:r>
          </a:p>
          <a:p>
            <a:r>
              <a:rPr lang="en-US" b="1" dirty="0"/>
              <a:t>Dissemination research</a:t>
            </a:r>
            <a:r>
              <a:rPr lang="en-US" dirty="0"/>
              <a:t> is defined as the scientific study of the </a:t>
            </a:r>
            <a:r>
              <a:rPr lang="en-US" b="1" u="sng" dirty="0"/>
              <a:t>targeted distribution</a:t>
            </a:r>
            <a:r>
              <a:rPr lang="en-US" dirty="0"/>
              <a:t> of </a:t>
            </a:r>
            <a:r>
              <a:rPr lang="en-US" b="1" u="sng" dirty="0"/>
              <a:t>information and intervention materials</a:t>
            </a:r>
            <a:r>
              <a:rPr lang="en-US" dirty="0"/>
              <a:t> to a specific public health, clinical practice, or policy </a:t>
            </a:r>
            <a:r>
              <a:rPr lang="en-US" b="1" u="sng" dirty="0"/>
              <a:t>audience</a:t>
            </a:r>
            <a:r>
              <a:rPr lang="en-US" dirty="0"/>
              <a:t>. The intent is to understand how best to communicate and integrate knowledge and the associated evidence-based interventions.</a:t>
            </a:r>
          </a:p>
          <a:p>
            <a:r>
              <a:rPr lang="en-US" b="1" dirty="0"/>
              <a:t>Implementation research</a:t>
            </a:r>
            <a:r>
              <a:rPr lang="en-US" dirty="0"/>
              <a:t> is defined as the scientific study of the use of </a:t>
            </a:r>
            <a:r>
              <a:rPr lang="en-US" b="1" u="sng" dirty="0"/>
              <a:t>strategies to adopt and integrate evidence-based</a:t>
            </a:r>
            <a:r>
              <a:rPr lang="en-US" dirty="0"/>
              <a:t> health interventions into clinical and community settings to improve individual outcomes and benefit population health.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85417-2F0A-4945-A5A1-63F05FCA9035}"/>
              </a:ext>
            </a:extLst>
          </p:cNvPr>
          <p:cNvSpPr txBox="1"/>
          <p:nvPr/>
        </p:nvSpPr>
        <p:spPr>
          <a:xfrm>
            <a:off x="925821" y="6488047"/>
            <a:ext cx="11225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PAR-22-105: Dissemination and Implementation Research in Health (R01 Clinical Trial Optional) (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https://grants.nih.gov/grants/guide/pa-files/par-22-105.html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780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80" y="384037"/>
            <a:ext cx="5827237" cy="2383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38" y="3350898"/>
            <a:ext cx="11079121" cy="2010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42" y="6363640"/>
            <a:ext cx="113662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Swindle T, Curran GM, Johnson SL. Implementation Science and Nutrition Education and Behavior: Opportunities for Integration. J </a:t>
            </a:r>
            <a:r>
              <a:rPr lang="en-US" sz="1200" dirty="0" err="1"/>
              <a:t>Nutr</a:t>
            </a:r>
            <a:r>
              <a:rPr lang="en-US" sz="1200" dirty="0"/>
              <a:t> </a:t>
            </a:r>
            <a:r>
              <a:rPr lang="en-US" sz="1200" dirty="0" err="1"/>
              <a:t>Educ</a:t>
            </a:r>
            <a:r>
              <a:rPr lang="en-US" sz="1200" dirty="0"/>
              <a:t> </a:t>
            </a:r>
            <a:r>
              <a:rPr lang="en-US" sz="1200" dirty="0" err="1"/>
              <a:t>Behav</a:t>
            </a:r>
            <a:r>
              <a:rPr lang="en-US" sz="1200" dirty="0"/>
              <a:t>. 2019 Jun;51(6):763-774.e1. </a:t>
            </a:r>
            <a:r>
              <a:rPr lang="en-US" sz="1200" dirty="0" err="1"/>
              <a:t>doi</a:t>
            </a:r>
            <a:r>
              <a:rPr lang="en-US" sz="1200" dirty="0"/>
              <a:t>: 10.1016/j.jneb.2019.03.001.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108" y="447522"/>
            <a:ext cx="6521785" cy="596295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22408" y="1129550"/>
            <a:ext cx="496807" cy="1878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90658" y="2657019"/>
            <a:ext cx="1342314" cy="3169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07533" y="4433897"/>
            <a:ext cx="1486364" cy="3526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31183" y="1623470"/>
            <a:ext cx="1057043" cy="240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1175" y="1728854"/>
            <a:ext cx="6819878" cy="4554210"/>
            <a:chOff x="2114813" y="1288063"/>
            <a:chExt cx="7218075" cy="5016500"/>
          </a:xfrm>
        </p:grpSpPr>
        <p:sp>
          <p:nvSpPr>
            <p:cNvPr id="7" name="Oval 6"/>
            <p:cNvSpPr/>
            <p:nvPr/>
          </p:nvSpPr>
          <p:spPr>
            <a:xfrm>
              <a:off x="2114813" y="1288063"/>
              <a:ext cx="7218075" cy="501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928686" y="2343570"/>
              <a:ext cx="5769864" cy="39502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615037" y="3287546"/>
              <a:ext cx="4325112" cy="30083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332841" y="4292314"/>
              <a:ext cx="2889504" cy="20025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Individual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6108" y="3626378"/>
              <a:ext cx="2015017" cy="50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Interpersonal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2064" y="2620855"/>
              <a:ext cx="1763106" cy="50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Community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77743" y="1650376"/>
              <a:ext cx="997057" cy="50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Policy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64653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Multiple-levels of Context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3062" y="1163786"/>
            <a:ext cx="8919547" cy="5692940"/>
            <a:chOff x="1603062" y="1163786"/>
            <a:chExt cx="8919547" cy="569294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824279" y="1408177"/>
              <a:ext cx="8464477" cy="5206632"/>
            </a:xfrm>
            <a:prstGeom prst="rect">
              <a:avLst/>
            </a:prstGeom>
            <a:noFill/>
            <a:ln w="31750" cap="rnd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15136" y="1163786"/>
              <a:ext cx="1271016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17360" y="6380655"/>
              <a:ext cx="1268792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205590" y="3767924"/>
              <a:ext cx="1271016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9649066" y="3767924"/>
              <a:ext cx="1271016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9924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1175" y="1728854"/>
            <a:ext cx="6819878" cy="4554210"/>
            <a:chOff x="2114813" y="1288063"/>
            <a:chExt cx="7218075" cy="5016500"/>
          </a:xfrm>
        </p:grpSpPr>
        <p:sp>
          <p:nvSpPr>
            <p:cNvPr id="7" name="Oval 6"/>
            <p:cNvSpPr/>
            <p:nvPr/>
          </p:nvSpPr>
          <p:spPr>
            <a:xfrm>
              <a:off x="2114813" y="1288063"/>
              <a:ext cx="7218075" cy="5016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928686" y="2343570"/>
              <a:ext cx="5769864" cy="39502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615037" y="3287546"/>
              <a:ext cx="4325112" cy="30083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332841" y="4292314"/>
              <a:ext cx="2889504" cy="200253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Intervention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15039" y="3649187"/>
              <a:ext cx="1342484" cy="50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Provider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15271" y="2678759"/>
              <a:ext cx="1917903" cy="50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Organization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71879" y="1688994"/>
              <a:ext cx="2683476" cy="50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Community/Policy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64653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Multiple-levels of Context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03062" y="1163786"/>
            <a:ext cx="8919547" cy="5692940"/>
            <a:chOff x="1603062" y="1163786"/>
            <a:chExt cx="8919547" cy="5692940"/>
          </a:xfrm>
        </p:grpSpPr>
        <p:sp>
          <p:nvSpPr>
            <p:cNvPr id="25" name="Rectangle 2"/>
            <p:cNvSpPr>
              <a:spLocks noChangeArrowheads="1"/>
            </p:cNvSpPr>
            <p:nvPr/>
          </p:nvSpPr>
          <p:spPr bwMode="auto">
            <a:xfrm>
              <a:off x="1824279" y="1408177"/>
              <a:ext cx="8464477" cy="5206632"/>
            </a:xfrm>
            <a:prstGeom prst="rect">
              <a:avLst/>
            </a:prstGeom>
            <a:noFill/>
            <a:ln w="31750" cap="rnd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5136" y="1163786"/>
              <a:ext cx="1271016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17360" y="6380655"/>
              <a:ext cx="1268792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205590" y="3767924"/>
              <a:ext cx="1271016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5400000">
              <a:off x="9649066" y="3767924"/>
              <a:ext cx="1271016" cy="476071"/>
            </a:xfrm>
            <a:prstGeom prst="flowChartTerminator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05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51840" y="2851718"/>
            <a:ext cx="65" cy="276999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8351840" y="2851718"/>
            <a:ext cx="65" cy="276999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8351840" y="2851718"/>
            <a:ext cx="65" cy="276999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8351840" y="2851718"/>
            <a:ext cx="65" cy="276999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058" y="978603"/>
            <a:ext cx="11403303" cy="5508527"/>
            <a:chOff x="438310" y="708808"/>
            <a:chExt cx="11403303" cy="550852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385822" y="1215289"/>
              <a:ext cx="4741121" cy="4451777"/>
            </a:xfrm>
            <a:prstGeom prst="rect">
              <a:avLst/>
            </a:prstGeom>
            <a:solidFill>
              <a:schemeClr val="accent2">
                <a:lumMod val="50000"/>
                <a:alpha val="60000"/>
              </a:schemeClr>
            </a:solidFill>
            <a:ln w="3175" cap="rnd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100684" y="1213938"/>
              <a:ext cx="4745736" cy="4453128"/>
            </a:xfrm>
            <a:prstGeom prst="rect">
              <a:avLst/>
            </a:prstGeom>
            <a:solidFill>
              <a:schemeClr val="accent2">
                <a:lumMod val="50000"/>
                <a:alpha val="60000"/>
              </a:schemeClr>
            </a:solidFill>
            <a:ln w="3175" cap="rnd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404608" y="2115471"/>
              <a:ext cx="1700784" cy="2651760"/>
              <a:chOff x="1754696" y="2161643"/>
              <a:chExt cx="1491881" cy="2577721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754696" y="2161643"/>
                <a:ext cx="1491881" cy="257772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1937915" y="2766144"/>
                <a:ext cx="1126261" cy="1394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What?</a:t>
                </a:r>
              </a:p>
              <a:p>
                <a:pPr algn="ctr"/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Evidence-based interventions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38310" y="708808"/>
              <a:ext cx="11403303" cy="5508527"/>
              <a:chOff x="438310" y="708808"/>
              <a:chExt cx="11403303" cy="5508527"/>
            </a:xfrm>
          </p:grpSpPr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679955" y="906944"/>
                <a:ext cx="10907442" cy="5044152"/>
              </a:xfrm>
              <a:prstGeom prst="rect">
                <a:avLst/>
              </a:prstGeom>
              <a:noFill/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99280" y="708808"/>
                <a:ext cx="1271016" cy="476071"/>
              </a:xfrm>
              <a:prstGeom prst="flowChartTermina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CONTEXT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475025" y="5741264"/>
                <a:ext cx="1268792" cy="476071"/>
              </a:xfrm>
              <a:prstGeom prst="flowChartTermina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CONTEXT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6200000">
                <a:off x="40838" y="3162093"/>
                <a:ext cx="1271016" cy="476071"/>
              </a:xfrm>
              <a:prstGeom prst="flowChartTermina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CONTEXT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5400000">
                <a:off x="10968070" y="3128800"/>
                <a:ext cx="1271016" cy="476071"/>
              </a:xfrm>
              <a:prstGeom prst="flowChartTermina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CONTEXT</a:t>
                </a:r>
              </a:p>
            </p:txBody>
          </p:sp>
        </p:grp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5880104" y="3467524"/>
              <a:ext cx="474647" cy="321787"/>
            </a:xfrm>
            <a:custGeom>
              <a:avLst/>
              <a:gdLst>
                <a:gd name="T0" fmla="*/ 2147483647 w 315"/>
                <a:gd name="T1" fmla="*/ 2147483647 h 198"/>
                <a:gd name="T2" fmla="*/ 2147483647 w 315"/>
                <a:gd name="T3" fmla="*/ 2147483647 h 198"/>
                <a:gd name="T4" fmla="*/ 2147483647 w 315"/>
                <a:gd name="T5" fmla="*/ 2147483647 h 198"/>
                <a:gd name="T6" fmla="*/ 2147483647 w 315"/>
                <a:gd name="T7" fmla="*/ 2147483647 h 198"/>
                <a:gd name="T8" fmla="*/ 2147483647 w 315"/>
                <a:gd name="T9" fmla="*/ 2147483647 h 198"/>
                <a:gd name="T10" fmla="*/ 2147483647 w 315"/>
                <a:gd name="T11" fmla="*/ 0 h 198"/>
                <a:gd name="T12" fmla="*/ 0 w 315"/>
                <a:gd name="T13" fmla="*/ 2147483647 h 198"/>
                <a:gd name="T14" fmla="*/ 2147483647 w 315"/>
                <a:gd name="T15" fmla="*/ 2147483647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98"/>
                <a:gd name="T26" fmla="*/ 315 w 315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98">
                  <a:moveTo>
                    <a:pt x="79" y="198"/>
                  </a:moveTo>
                  <a:lnTo>
                    <a:pt x="79" y="149"/>
                  </a:lnTo>
                  <a:lnTo>
                    <a:pt x="315" y="149"/>
                  </a:lnTo>
                  <a:lnTo>
                    <a:pt x="315" y="50"/>
                  </a:lnTo>
                  <a:lnTo>
                    <a:pt x="79" y="50"/>
                  </a:lnTo>
                  <a:lnTo>
                    <a:pt x="79" y="0"/>
                  </a:lnTo>
                  <a:lnTo>
                    <a:pt x="0" y="99"/>
                  </a:lnTo>
                  <a:lnTo>
                    <a:pt x="79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85100" y="2103140"/>
              <a:ext cx="2319281" cy="2651760"/>
              <a:chOff x="3267753" y="2131653"/>
              <a:chExt cx="2319281" cy="2651760"/>
            </a:xfrm>
          </p:grpSpPr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3267753" y="2139414"/>
                <a:ext cx="163883" cy="2577721"/>
              </a:xfrm>
              <a:custGeom>
                <a:avLst/>
                <a:gdLst>
                  <a:gd name="T0" fmla="*/ 0 w 608"/>
                  <a:gd name="T1" fmla="*/ 0 h 5025"/>
                  <a:gd name="T2" fmla="*/ 2147483647 w 608"/>
                  <a:gd name="T3" fmla="*/ 2147483647 h 5025"/>
                  <a:gd name="T4" fmla="*/ 2147483647 w 608"/>
                  <a:gd name="T5" fmla="*/ 2147483647 h 5025"/>
                  <a:gd name="T6" fmla="*/ 2147483647 w 608"/>
                  <a:gd name="T7" fmla="*/ 2147483647 h 5025"/>
                  <a:gd name="T8" fmla="*/ 2147483647 w 608"/>
                  <a:gd name="T9" fmla="*/ 2147483647 h 5025"/>
                  <a:gd name="T10" fmla="*/ 2147483647 w 608"/>
                  <a:gd name="T11" fmla="*/ 2147483647 h 5025"/>
                  <a:gd name="T12" fmla="*/ 0 w 608"/>
                  <a:gd name="T13" fmla="*/ 2147483647 h 50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5025"/>
                  <a:gd name="T23" fmla="*/ 608 w 608"/>
                  <a:gd name="T24" fmla="*/ 5025 h 50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5025">
                    <a:moveTo>
                      <a:pt x="0" y="0"/>
                    </a:moveTo>
                    <a:cubicBezTo>
                      <a:pt x="169" y="0"/>
                      <a:pt x="305" y="170"/>
                      <a:pt x="305" y="376"/>
                    </a:cubicBezTo>
                    <a:lnTo>
                      <a:pt x="305" y="2138"/>
                    </a:lnTo>
                    <a:cubicBezTo>
                      <a:pt x="305" y="2346"/>
                      <a:pt x="441" y="2513"/>
                      <a:pt x="608" y="2513"/>
                    </a:cubicBezTo>
                    <a:cubicBezTo>
                      <a:pt x="441" y="2513"/>
                      <a:pt x="305" y="2682"/>
                      <a:pt x="305" y="2889"/>
                    </a:cubicBezTo>
                    <a:lnTo>
                      <a:pt x="305" y="4651"/>
                    </a:lnTo>
                    <a:cubicBezTo>
                      <a:pt x="305" y="4858"/>
                      <a:pt x="169" y="5025"/>
                      <a:pt x="0" y="5025"/>
                    </a:cubicBezTo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81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577096" y="2131653"/>
                <a:ext cx="1699653" cy="2651760"/>
                <a:chOff x="3577096" y="2131653"/>
                <a:chExt cx="1699653" cy="2651760"/>
              </a:xfrm>
            </p:grpSpPr>
            <p:sp>
              <p:nvSpPr>
                <p:cNvPr id="1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77096" y="2131653"/>
                  <a:ext cx="1699653" cy="265176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58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US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US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Rectangle 15"/>
                <p:cNvSpPr>
                  <a:spLocks noChangeArrowheads="1"/>
                </p:cNvSpPr>
                <p:nvPr/>
              </p:nvSpPr>
              <p:spPr bwMode="auto">
                <a:xfrm>
                  <a:off x="3627447" y="2749805"/>
                  <a:ext cx="1630132" cy="1107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b="1" u="sng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How?</a:t>
                  </a:r>
                </a:p>
                <a:p>
                  <a:pPr algn="ctr"/>
                  <a:endParaRPr lang="en-US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Implementation Strategies</a:t>
                  </a:r>
                </a:p>
              </p:txBody>
            </p:sp>
          </p:grpSp>
          <p:sp>
            <p:nvSpPr>
              <p:cNvPr id="41" name="Freeform 23"/>
              <p:cNvSpPr>
                <a:spLocks/>
              </p:cNvSpPr>
              <p:nvPr/>
            </p:nvSpPr>
            <p:spPr bwMode="auto">
              <a:xfrm>
                <a:off x="5423151" y="2139414"/>
                <a:ext cx="163883" cy="2577721"/>
              </a:xfrm>
              <a:custGeom>
                <a:avLst/>
                <a:gdLst>
                  <a:gd name="T0" fmla="*/ 0 w 608"/>
                  <a:gd name="T1" fmla="*/ 0 h 5025"/>
                  <a:gd name="T2" fmla="*/ 2147483647 w 608"/>
                  <a:gd name="T3" fmla="*/ 2147483647 h 5025"/>
                  <a:gd name="T4" fmla="*/ 2147483647 w 608"/>
                  <a:gd name="T5" fmla="*/ 2147483647 h 5025"/>
                  <a:gd name="T6" fmla="*/ 2147483647 w 608"/>
                  <a:gd name="T7" fmla="*/ 2147483647 h 5025"/>
                  <a:gd name="T8" fmla="*/ 2147483647 w 608"/>
                  <a:gd name="T9" fmla="*/ 2147483647 h 5025"/>
                  <a:gd name="T10" fmla="*/ 2147483647 w 608"/>
                  <a:gd name="T11" fmla="*/ 2147483647 h 5025"/>
                  <a:gd name="T12" fmla="*/ 0 w 608"/>
                  <a:gd name="T13" fmla="*/ 2147483647 h 50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5025"/>
                  <a:gd name="T23" fmla="*/ 608 w 608"/>
                  <a:gd name="T24" fmla="*/ 5025 h 50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5025">
                    <a:moveTo>
                      <a:pt x="0" y="0"/>
                    </a:moveTo>
                    <a:cubicBezTo>
                      <a:pt x="169" y="0"/>
                      <a:pt x="305" y="170"/>
                      <a:pt x="305" y="376"/>
                    </a:cubicBezTo>
                    <a:lnTo>
                      <a:pt x="305" y="2138"/>
                    </a:lnTo>
                    <a:cubicBezTo>
                      <a:pt x="305" y="2346"/>
                      <a:pt x="441" y="2513"/>
                      <a:pt x="608" y="2513"/>
                    </a:cubicBezTo>
                    <a:cubicBezTo>
                      <a:pt x="441" y="2513"/>
                      <a:pt x="305" y="2682"/>
                      <a:pt x="305" y="2889"/>
                    </a:cubicBezTo>
                    <a:lnTo>
                      <a:pt x="305" y="4651"/>
                    </a:lnTo>
                    <a:cubicBezTo>
                      <a:pt x="305" y="4858"/>
                      <a:pt x="169" y="5025"/>
                      <a:pt x="0" y="5025"/>
                    </a:cubicBezTo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81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659772" y="2114622"/>
              <a:ext cx="2272764" cy="2651760"/>
              <a:chOff x="6582274" y="2127449"/>
              <a:chExt cx="2272764" cy="2651760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6582274" y="2127449"/>
                <a:ext cx="1920240" cy="26517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Implementation Outcomes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Feasibility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Fidelity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Penetration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Acceptability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Sustainability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Uptake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Costs</a:t>
                </a:r>
              </a:p>
            </p:txBody>
          </p:sp>
          <p:sp>
            <p:nvSpPr>
              <p:cNvPr id="47" name="Freeform 23"/>
              <p:cNvSpPr>
                <a:spLocks/>
              </p:cNvSpPr>
              <p:nvPr/>
            </p:nvSpPr>
            <p:spPr bwMode="auto">
              <a:xfrm>
                <a:off x="8691155" y="2138420"/>
                <a:ext cx="163883" cy="2577721"/>
              </a:xfrm>
              <a:custGeom>
                <a:avLst/>
                <a:gdLst>
                  <a:gd name="T0" fmla="*/ 0 w 608"/>
                  <a:gd name="T1" fmla="*/ 0 h 5025"/>
                  <a:gd name="T2" fmla="*/ 2147483647 w 608"/>
                  <a:gd name="T3" fmla="*/ 2147483647 h 5025"/>
                  <a:gd name="T4" fmla="*/ 2147483647 w 608"/>
                  <a:gd name="T5" fmla="*/ 2147483647 h 5025"/>
                  <a:gd name="T6" fmla="*/ 2147483647 w 608"/>
                  <a:gd name="T7" fmla="*/ 2147483647 h 5025"/>
                  <a:gd name="T8" fmla="*/ 2147483647 w 608"/>
                  <a:gd name="T9" fmla="*/ 2147483647 h 5025"/>
                  <a:gd name="T10" fmla="*/ 2147483647 w 608"/>
                  <a:gd name="T11" fmla="*/ 2147483647 h 5025"/>
                  <a:gd name="T12" fmla="*/ 0 w 608"/>
                  <a:gd name="T13" fmla="*/ 2147483647 h 50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5025"/>
                  <a:gd name="T23" fmla="*/ 608 w 608"/>
                  <a:gd name="T24" fmla="*/ 5025 h 50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5025">
                    <a:moveTo>
                      <a:pt x="0" y="0"/>
                    </a:moveTo>
                    <a:cubicBezTo>
                      <a:pt x="169" y="0"/>
                      <a:pt x="305" y="170"/>
                      <a:pt x="305" y="376"/>
                    </a:cubicBezTo>
                    <a:lnTo>
                      <a:pt x="305" y="2138"/>
                    </a:lnTo>
                    <a:cubicBezTo>
                      <a:pt x="305" y="2346"/>
                      <a:pt x="441" y="2513"/>
                      <a:pt x="608" y="2513"/>
                    </a:cubicBezTo>
                    <a:cubicBezTo>
                      <a:pt x="441" y="2513"/>
                      <a:pt x="305" y="2682"/>
                      <a:pt x="305" y="2889"/>
                    </a:cubicBezTo>
                    <a:lnTo>
                      <a:pt x="305" y="4651"/>
                    </a:lnTo>
                    <a:cubicBezTo>
                      <a:pt x="305" y="4858"/>
                      <a:pt x="169" y="5025"/>
                      <a:pt x="0" y="5025"/>
                    </a:cubicBezTo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81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006099" y="2103037"/>
              <a:ext cx="1920240" cy="2651760"/>
              <a:chOff x="9026621" y="2134314"/>
              <a:chExt cx="1920240" cy="265176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9026621" y="2134314"/>
                <a:ext cx="1920240" cy="26517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n-US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15"/>
              <p:cNvSpPr>
                <a:spLocks noChangeArrowheads="1"/>
              </p:cNvSpPr>
              <p:nvPr/>
            </p:nvSpPr>
            <p:spPr bwMode="auto">
              <a:xfrm>
                <a:off x="9139237" y="2520552"/>
                <a:ext cx="1690940" cy="1661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Patient Outcomes</a:t>
                </a:r>
              </a:p>
              <a:p>
                <a:pPr algn="ctr"/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Clinical/health status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Health behaviors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Satisfaction</a:t>
                </a:r>
              </a:p>
            </p:txBody>
          </p:sp>
        </p:grpSp>
        <p:sp>
          <p:nvSpPr>
            <p:cNvPr id="51" name="Freeform 11"/>
            <p:cNvSpPr>
              <a:spLocks/>
            </p:cNvSpPr>
            <p:nvPr/>
          </p:nvSpPr>
          <p:spPr bwMode="auto">
            <a:xfrm rot="10800000">
              <a:off x="5898232" y="3126828"/>
              <a:ext cx="474647" cy="321787"/>
            </a:xfrm>
            <a:custGeom>
              <a:avLst/>
              <a:gdLst>
                <a:gd name="T0" fmla="*/ 2147483647 w 315"/>
                <a:gd name="T1" fmla="*/ 2147483647 h 198"/>
                <a:gd name="T2" fmla="*/ 2147483647 w 315"/>
                <a:gd name="T3" fmla="*/ 2147483647 h 198"/>
                <a:gd name="T4" fmla="*/ 2147483647 w 315"/>
                <a:gd name="T5" fmla="*/ 2147483647 h 198"/>
                <a:gd name="T6" fmla="*/ 2147483647 w 315"/>
                <a:gd name="T7" fmla="*/ 2147483647 h 198"/>
                <a:gd name="T8" fmla="*/ 2147483647 w 315"/>
                <a:gd name="T9" fmla="*/ 2147483647 h 198"/>
                <a:gd name="T10" fmla="*/ 2147483647 w 315"/>
                <a:gd name="T11" fmla="*/ 0 h 198"/>
                <a:gd name="T12" fmla="*/ 0 w 315"/>
                <a:gd name="T13" fmla="*/ 2147483647 h 198"/>
                <a:gd name="T14" fmla="*/ 2147483647 w 315"/>
                <a:gd name="T15" fmla="*/ 2147483647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98"/>
                <a:gd name="T26" fmla="*/ 315 w 315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98">
                  <a:moveTo>
                    <a:pt x="79" y="198"/>
                  </a:moveTo>
                  <a:lnTo>
                    <a:pt x="79" y="149"/>
                  </a:lnTo>
                  <a:lnTo>
                    <a:pt x="315" y="149"/>
                  </a:lnTo>
                  <a:lnTo>
                    <a:pt x="315" y="50"/>
                  </a:lnTo>
                  <a:lnTo>
                    <a:pt x="79" y="50"/>
                  </a:lnTo>
                  <a:lnTo>
                    <a:pt x="79" y="0"/>
                  </a:lnTo>
                  <a:lnTo>
                    <a:pt x="0" y="99"/>
                  </a:lnTo>
                  <a:lnTo>
                    <a:pt x="79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13207" y="4639681"/>
            <a:ext cx="6844388" cy="2159904"/>
            <a:chOff x="25432" y="3831389"/>
            <a:chExt cx="6844388" cy="215990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/>
            <a:srcRect b="28110"/>
            <a:stretch/>
          </p:blipFill>
          <p:spPr>
            <a:xfrm>
              <a:off x="44031" y="3831389"/>
              <a:ext cx="6825789" cy="213714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/>
            <a:srcRect t="51759"/>
            <a:stretch/>
          </p:blipFill>
          <p:spPr>
            <a:xfrm>
              <a:off x="25432" y="4557188"/>
              <a:ext cx="6825789" cy="1434105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27" y="10368"/>
            <a:ext cx="5709120" cy="2370328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333702" y="5414551"/>
            <a:ext cx="2750412" cy="267906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105458" y="1048925"/>
            <a:ext cx="2959887" cy="32685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80359" y="2395388"/>
            <a:ext cx="1661315" cy="2629204"/>
          </a:xfrm>
          <a:prstGeom prst="rect">
            <a:avLst/>
          </a:prstGeom>
          <a:noFill/>
          <a:ln w="730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/>
          <p:cNvCxnSpPr>
            <a:stCxn id="48" idx="1"/>
          </p:cNvCxnSpPr>
          <p:nvPr/>
        </p:nvCxnSpPr>
        <p:spPr>
          <a:xfrm flipH="1" flipV="1">
            <a:off x="2766950" y="4668658"/>
            <a:ext cx="5566752" cy="879846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4" idx="1"/>
          </p:cNvCxnSpPr>
          <p:nvPr/>
        </p:nvCxnSpPr>
        <p:spPr>
          <a:xfrm flipH="1">
            <a:off x="4954828" y="1212350"/>
            <a:ext cx="4150630" cy="169276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4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0" y="72150"/>
            <a:ext cx="5827237" cy="2383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42" y="6363640"/>
            <a:ext cx="113662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Swindle T, Curran GM, Johnson SL. Implementation Science and Nutrition Education and Behavior: Opportunities for Integration. J </a:t>
            </a:r>
            <a:r>
              <a:rPr lang="en-US" sz="1200" dirty="0" err="1"/>
              <a:t>Nutr</a:t>
            </a:r>
            <a:r>
              <a:rPr lang="en-US" sz="1200" dirty="0"/>
              <a:t> </a:t>
            </a:r>
            <a:r>
              <a:rPr lang="en-US" sz="1200" dirty="0" err="1"/>
              <a:t>Educ</a:t>
            </a:r>
            <a:r>
              <a:rPr lang="en-US" sz="1200" dirty="0"/>
              <a:t> </a:t>
            </a:r>
            <a:r>
              <a:rPr lang="en-US" sz="1200" dirty="0" err="1"/>
              <a:t>Behav</a:t>
            </a:r>
            <a:r>
              <a:rPr lang="en-US" sz="1200" dirty="0"/>
              <a:t>. 2019 Jun;51(6):763-774.e1. </a:t>
            </a:r>
            <a:r>
              <a:rPr lang="en-US" sz="1200" dirty="0" err="1"/>
              <a:t>doi</a:t>
            </a:r>
            <a:r>
              <a:rPr lang="en-US" sz="1200" dirty="0"/>
              <a:t>: 10.1016/j.jneb.2019.03.001.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34" y="2525868"/>
            <a:ext cx="8380132" cy="35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0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80" y="142000"/>
            <a:ext cx="5827237" cy="2383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42" y="6363640"/>
            <a:ext cx="113662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Swindle T, Curran GM, Johnson SL. Implementation Science and Nutrition Education and Behavior: Opportunities for Integration. J </a:t>
            </a:r>
            <a:r>
              <a:rPr lang="en-US" sz="1200" dirty="0" err="1"/>
              <a:t>Nutr</a:t>
            </a:r>
            <a:r>
              <a:rPr lang="en-US" sz="1200" dirty="0"/>
              <a:t> </a:t>
            </a:r>
            <a:r>
              <a:rPr lang="en-US" sz="1200" dirty="0" err="1"/>
              <a:t>Educ</a:t>
            </a:r>
            <a:r>
              <a:rPr lang="en-US" sz="1200" dirty="0"/>
              <a:t> </a:t>
            </a:r>
            <a:r>
              <a:rPr lang="en-US" sz="1200" dirty="0" err="1"/>
              <a:t>Behav</a:t>
            </a:r>
            <a:r>
              <a:rPr lang="en-US" sz="1200" dirty="0"/>
              <a:t>. 2019 Jun;51(6):763-774.e1. </a:t>
            </a:r>
            <a:r>
              <a:rPr lang="en-US" sz="1200" dirty="0" err="1"/>
              <a:t>doi</a:t>
            </a:r>
            <a:r>
              <a:rPr lang="en-US" sz="1200" dirty="0"/>
              <a:t>: 10.1016/j.jneb.2019.03.001.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55" y="2691439"/>
            <a:ext cx="11078091" cy="350663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46978" y="2997200"/>
            <a:ext cx="1326444" cy="412044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058" y="916733"/>
            <a:ext cx="11403303" cy="5508527"/>
            <a:chOff x="438310" y="708808"/>
            <a:chExt cx="11403303" cy="550852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385822" y="1215289"/>
              <a:ext cx="4741121" cy="4451777"/>
            </a:xfrm>
            <a:prstGeom prst="rect">
              <a:avLst/>
            </a:prstGeom>
            <a:solidFill>
              <a:schemeClr val="accent2">
                <a:lumMod val="50000"/>
                <a:alpha val="60000"/>
              </a:schemeClr>
            </a:solidFill>
            <a:ln w="3175" cap="rnd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100684" y="1213938"/>
              <a:ext cx="4745736" cy="4453128"/>
            </a:xfrm>
            <a:prstGeom prst="rect">
              <a:avLst/>
            </a:prstGeom>
            <a:solidFill>
              <a:schemeClr val="accent2">
                <a:lumMod val="50000"/>
                <a:alpha val="60000"/>
              </a:schemeClr>
            </a:solidFill>
            <a:ln w="3175" cap="rnd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04608" y="2115471"/>
              <a:ext cx="1700784" cy="2651760"/>
              <a:chOff x="1754696" y="2161643"/>
              <a:chExt cx="1491881" cy="2577721"/>
            </a:xfrm>
          </p:grpSpPr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1754696" y="2161643"/>
                <a:ext cx="1491881" cy="257772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1937915" y="2766144"/>
                <a:ext cx="1126261" cy="1394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What?</a:t>
                </a:r>
              </a:p>
              <a:p>
                <a:pPr algn="ctr"/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Evidence-based interventions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38310" y="708808"/>
              <a:ext cx="11403303" cy="5508527"/>
              <a:chOff x="438310" y="708808"/>
              <a:chExt cx="11403303" cy="5508527"/>
            </a:xfrm>
          </p:grpSpPr>
          <p:sp>
            <p:nvSpPr>
              <p:cNvPr id="23" name="Rectangle 2"/>
              <p:cNvSpPr>
                <a:spLocks noChangeArrowheads="1"/>
              </p:cNvSpPr>
              <p:nvPr/>
            </p:nvSpPr>
            <p:spPr bwMode="auto">
              <a:xfrm>
                <a:off x="679955" y="906944"/>
                <a:ext cx="10907442" cy="5044152"/>
              </a:xfrm>
              <a:prstGeom prst="rect">
                <a:avLst/>
              </a:prstGeom>
              <a:noFill/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99280" y="708808"/>
                <a:ext cx="1271016" cy="476071"/>
              </a:xfrm>
              <a:prstGeom prst="flowChartTermina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CONTEXT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75025" y="5741264"/>
                <a:ext cx="1268792" cy="476071"/>
              </a:xfrm>
              <a:prstGeom prst="flowChartTermina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CONTEXT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40838" y="3162093"/>
                <a:ext cx="1271016" cy="476071"/>
              </a:xfrm>
              <a:prstGeom prst="flowChartTermina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CONTEXT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5400000">
                <a:off x="10968070" y="3128800"/>
                <a:ext cx="1271016" cy="476071"/>
              </a:xfrm>
              <a:prstGeom prst="flowChartTermina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CONTEXT</a:t>
                </a:r>
              </a:p>
            </p:txBody>
          </p:sp>
        </p:grp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880104" y="3467524"/>
              <a:ext cx="474647" cy="321787"/>
            </a:xfrm>
            <a:custGeom>
              <a:avLst/>
              <a:gdLst>
                <a:gd name="T0" fmla="*/ 2147483647 w 315"/>
                <a:gd name="T1" fmla="*/ 2147483647 h 198"/>
                <a:gd name="T2" fmla="*/ 2147483647 w 315"/>
                <a:gd name="T3" fmla="*/ 2147483647 h 198"/>
                <a:gd name="T4" fmla="*/ 2147483647 w 315"/>
                <a:gd name="T5" fmla="*/ 2147483647 h 198"/>
                <a:gd name="T6" fmla="*/ 2147483647 w 315"/>
                <a:gd name="T7" fmla="*/ 2147483647 h 198"/>
                <a:gd name="T8" fmla="*/ 2147483647 w 315"/>
                <a:gd name="T9" fmla="*/ 2147483647 h 198"/>
                <a:gd name="T10" fmla="*/ 2147483647 w 315"/>
                <a:gd name="T11" fmla="*/ 0 h 198"/>
                <a:gd name="T12" fmla="*/ 0 w 315"/>
                <a:gd name="T13" fmla="*/ 2147483647 h 198"/>
                <a:gd name="T14" fmla="*/ 2147483647 w 315"/>
                <a:gd name="T15" fmla="*/ 2147483647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98"/>
                <a:gd name="T26" fmla="*/ 315 w 315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98">
                  <a:moveTo>
                    <a:pt x="79" y="198"/>
                  </a:moveTo>
                  <a:lnTo>
                    <a:pt x="79" y="149"/>
                  </a:lnTo>
                  <a:lnTo>
                    <a:pt x="315" y="149"/>
                  </a:lnTo>
                  <a:lnTo>
                    <a:pt x="315" y="50"/>
                  </a:lnTo>
                  <a:lnTo>
                    <a:pt x="79" y="50"/>
                  </a:lnTo>
                  <a:lnTo>
                    <a:pt x="79" y="0"/>
                  </a:lnTo>
                  <a:lnTo>
                    <a:pt x="0" y="99"/>
                  </a:lnTo>
                  <a:lnTo>
                    <a:pt x="79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85100" y="2103140"/>
              <a:ext cx="2319281" cy="2651760"/>
              <a:chOff x="3267753" y="2131653"/>
              <a:chExt cx="2319281" cy="2651760"/>
            </a:xfrm>
          </p:grpSpPr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3267753" y="2139414"/>
                <a:ext cx="163883" cy="2577721"/>
              </a:xfrm>
              <a:custGeom>
                <a:avLst/>
                <a:gdLst>
                  <a:gd name="T0" fmla="*/ 0 w 608"/>
                  <a:gd name="T1" fmla="*/ 0 h 5025"/>
                  <a:gd name="T2" fmla="*/ 2147483647 w 608"/>
                  <a:gd name="T3" fmla="*/ 2147483647 h 5025"/>
                  <a:gd name="T4" fmla="*/ 2147483647 w 608"/>
                  <a:gd name="T5" fmla="*/ 2147483647 h 5025"/>
                  <a:gd name="T6" fmla="*/ 2147483647 w 608"/>
                  <a:gd name="T7" fmla="*/ 2147483647 h 5025"/>
                  <a:gd name="T8" fmla="*/ 2147483647 w 608"/>
                  <a:gd name="T9" fmla="*/ 2147483647 h 5025"/>
                  <a:gd name="T10" fmla="*/ 2147483647 w 608"/>
                  <a:gd name="T11" fmla="*/ 2147483647 h 5025"/>
                  <a:gd name="T12" fmla="*/ 0 w 608"/>
                  <a:gd name="T13" fmla="*/ 2147483647 h 50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5025"/>
                  <a:gd name="T23" fmla="*/ 608 w 608"/>
                  <a:gd name="T24" fmla="*/ 5025 h 50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5025">
                    <a:moveTo>
                      <a:pt x="0" y="0"/>
                    </a:moveTo>
                    <a:cubicBezTo>
                      <a:pt x="169" y="0"/>
                      <a:pt x="305" y="170"/>
                      <a:pt x="305" y="376"/>
                    </a:cubicBezTo>
                    <a:lnTo>
                      <a:pt x="305" y="2138"/>
                    </a:lnTo>
                    <a:cubicBezTo>
                      <a:pt x="305" y="2346"/>
                      <a:pt x="441" y="2513"/>
                      <a:pt x="608" y="2513"/>
                    </a:cubicBezTo>
                    <a:cubicBezTo>
                      <a:pt x="441" y="2513"/>
                      <a:pt x="305" y="2682"/>
                      <a:pt x="305" y="2889"/>
                    </a:cubicBezTo>
                    <a:lnTo>
                      <a:pt x="305" y="4651"/>
                    </a:lnTo>
                    <a:cubicBezTo>
                      <a:pt x="305" y="4858"/>
                      <a:pt x="169" y="5025"/>
                      <a:pt x="0" y="5025"/>
                    </a:cubicBezTo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81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577096" y="2131653"/>
                <a:ext cx="1699653" cy="2651760"/>
                <a:chOff x="3577096" y="2131653"/>
                <a:chExt cx="1699653" cy="2651760"/>
              </a:xfrm>
            </p:grpSpPr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3577096" y="2131653"/>
                  <a:ext cx="1699653" cy="265176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58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US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US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3645101" y="2758513"/>
                  <a:ext cx="1550852" cy="1107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b="1" u="sng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How?</a:t>
                  </a:r>
                </a:p>
                <a:p>
                  <a:pPr algn="ctr"/>
                  <a:endParaRPr lang="en-US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Implementation Strategies</a:t>
                  </a:r>
                </a:p>
              </p:txBody>
            </p:sp>
          </p:grp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5423151" y="2139414"/>
                <a:ext cx="163883" cy="2577721"/>
              </a:xfrm>
              <a:custGeom>
                <a:avLst/>
                <a:gdLst>
                  <a:gd name="T0" fmla="*/ 0 w 608"/>
                  <a:gd name="T1" fmla="*/ 0 h 5025"/>
                  <a:gd name="T2" fmla="*/ 2147483647 w 608"/>
                  <a:gd name="T3" fmla="*/ 2147483647 h 5025"/>
                  <a:gd name="T4" fmla="*/ 2147483647 w 608"/>
                  <a:gd name="T5" fmla="*/ 2147483647 h 5025"/>
                  <a:gd name="T6" fmla="*/ 2147483647 w 608"/>
                  <a:gd name="T7" fmla="*/ 2147483647 h 5025"/>
                  <a:gd name="T8" fmla="*/ 2147483647 w 608"/>
                  <a:gd name="T9" fmla="*/ 2147483647 h 5025"/>
                  <a:gd name="T10" fmla="*/ 2147483647 w 608"/>
                  <a:gd name="T11" fmla="*/ 2147483647 h 5025"/>
                  <a:gd name="T12" fmla="*/ 0 w 608"/>
                  <a:gd name="T13" fmla="*/ 2147483647 h 50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5025"/>
                  <a:gd name="T23" fmla="*/ 608 w 608"/>
                  <a:gd name="T24" fmla="*/ 5025 h 50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5025">
                    <a:moveTo>
                      <a:pt x="0" y="0"/>
                    </a:moveTo>
                    <a:cubicBezTo>
                      <a:pt x="169" y="0"/>
                      <a:pt x="305" y="170"/>
                      <a:pt x="305" y="376"/>
                    </a:cubicBezTo>
                    <a:lnTo>
                      <a:pt x="305" y="2138"/>
                    </a:lnTo>
                    <a:cubicBezTo>
                      <a:pt x="305" y="2346"/>
                      <a:pt x="441" y="2513"/>
                      <a:pt x="608" y="2513"/>
                    </a:cubicBezTo>
                    <a:cubicBezTo>
                      <a:pt x="441" y="2513"/>
                      <a:pt x="305" y="2682"/>
                      <a:pt x="305" y="2889"/>
                    </a:cubicBezTo>
                    <a:lnTo>
                      <a:pt x="305" y="4651"/>
                    </a:lnTo>
                    <a:cubicBezTo>
                      <a:pt x="305" y="4858"/>
                      <a:pt x="169" y="5025"/>
                      <a:pt x="0" y="5025"/>
                    </a:cubicBezTo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81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659772" y="2114622"/>
              <a:ext cx="2272764" cy="2651760"/>
              <a:chOff x="6582274" y="2127449"/>
              <a:chExt cx="2272764" cy="2651760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6582274" y="2127449"/>
                <a:ext cx="1920240" cy="26517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Implementation Outcomes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Feasibility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Fidelity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Penetration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Acceptability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Sustainability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Uptake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Costs</a:t>
                </a: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8691155" y="2138420"/>
                <a:ext cx="163883" cy="2577721"/>
              </a:xfrm>
              <a:custGeom>
                <a:avLst/>
                <a:gdLst>
                  <a:gd name="T0" fmla="*/ 0 w 608"/>
                  <a:gd name="T1" fmla="*/ 0 h 5025"/>
                  <a:gd name="T2" fmla="*/ 2147483647 w 608"/>
                  <a:gd name="T3" fmla="*/ 2147483647 h 5025"/>
                  <a:gd name="T4" fmla="*/ 2147483647 w 608"/>
                  <a:gd name="T5" fmla="*/ 2147483647 h 5025"/>
                  <a:gd name="T6" fmla="*/ 2147483647 w 608"/>
                  <a:gd name="T7" fmla="*/ 2147483647 h 5025"/>
                  <a:gd name="T8" fmla="*/ 2147483647 w 608"/>
                  <a:gd name="T9" fmla="*/ 2147483647 h 5025"/>
                  <a:gd name="T10" fmla="*/ 2147483647 w 608"/>
                  <a:gd name="T11" fmla="*/ 2147483647 h 5025"/>
                  <a:gd name="T12" fmla="*/ 0 w 608"/>
                  <a:gd name="T13" fmla="*/ 2147483647 h 50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5025"/>
                  <a:gd name="T23" fmla="*/ 608 w 608"/>
                  <a:gd name="T24" fmla="*/ 5025 h 50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5025">
                    <a:moveTo>
                      <a:pt x="0" y="0"/>
                    </a:moveTo>
                    <a:cubicBezTo>
                      <a:pt x="169" y="0"/>
                      <a:pt x="305" y="170"/>
                      <a:pt x="305" y="376"/>
                    </a:cubicBezTo>
                    <a:lnTo>
                      <a:pt x="305" y="2138"/>
                    </a:lnTo>
                    <a:cubicBezTo>
                      <a:pt x="305" y="2346"/>
                      <a:pt x="441" y="2513"/>
                      <a:pt x="608" y="2513"/>
                    </a:cubicBezTo>
                    <a:cubicBezTo>
                      <a:pt x="441" y="2513"/>
                      <a:pt x="305" y="2682"/>
                      <a:pt x="305" y="2889"/>
                    </a:cubicBezTo>
                    <a:lnTo>
                      <a:pt x="305" y="4651"/>
                    </a:lnTo>
                    <a:cubicBezTo>
                      <a:pt x="305" y="4858"/>
                      <a:pt x="169" y="5025"/>
                      <a:pt x="0" y="5025"/>
                    </a:cubicBezTo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81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006099" y="2103037"/>
              <a:ext cx="1920240" cy="2651760"/>
              <a:chOff x="9026621" y="2134314"/>
              <a:chExt cx="1920240" cy="2651760"/>
            </a:xfrm>
          </p:grpSpPr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026621" y="2134314"/>
                <a:ext cx="1920240" cy="26517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n-US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b="1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9139237" y="2520552"/>
                <a:ext cx="1690940" cy="1661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Patient Outcomes</a:t>
                </a:r>
              </a:p>
              <a:p>
                <a:pPr algn="ctr"/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Clinical/health status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Health behaviors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Satisfaction</a:t>
                </a:r>
              </a:p>
            </p:txBody>
          </p:sp>
        </p:grpSp>
        <p:sp>
          <p:nvSpPr>
            <p:cNvPr id="13" name="Freeform 11"/>
            <p:cNvSpPr>
              <a:spLocks/>
            </p:cNvSpPr>
            <p:nvPr/>
          </p:nvSpPr>
          <p:spPr bwMode="auto">
            <a:xfrm rot="10800000">
              <a:off x="5898232" y="3126828"/>
              <a:ext cx="474647" cy="321787"/>
            </a:xfrm>
            <a:custGeom>
              <a:avLst/>
              <a:gdLst>
                <a:gd name="T0" fmla="*/ 2147483647 w 315"/>
                <a:gd name="T1" fmla="*/ 2147483647 h 198"/>
                <a:gd name="T2" fmla="*/ 2147483647 w 315"/>
                <a:gd name="T3" fmla="*/ 2147483647 h 198"/>
                <a:gd name="T4" fmla="*/ 2147483647 w 315"/>
                <a:gd name="T5" fmla="*/ 2147483647 h 198"/>
                <a:gd name="T6" fmla="*/ 2147483647 w 315"/>
                <a:gd name="T7" fmla="*/ 2147483647 h 198"/>
                <a:gd name="T8" fmla="*/ 2147483647 w 315"/>
                <a:gd name="T9" fmla="*/ 2147483647 h 198"/>
                <a:gd name="T10" fmla="*/ 2147483647 w 315"/>
                <a:gd name="T11" fmla="*/ 0 h 198"/>
                <a:gd name="T12" fmla="*/ 0 w 315"/>
                <a:gd name="T13" fmla="*/ 2147483647 h 198"/>
                <a:gd name="T14" fmla="*/ 2147483647 w 315"/>
                <a:gd name="T15" fmla="*/ 2147483647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98"/>
                <a:gd name="T26" fmla="*/ 315 w 315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98">
                  <a:moveTo>
                    <a:pt x="79" y="198"/>
                  </a:moveTo>
                  <a:lnTo>
                    <a:pt x="79" y="149"/>
                  </a:lnTo>
                  <a:lnTo>
                    <a:pt x="315" y="149"/>
                  </a:lnTo>
                  <a:lnTo>
                    <a:pt x="315" y="50"/>
                  </a:lnTo>
                  <a:lnTo>
                    <a:pt x="79" y="50"/>
                  </a:lnTo>
                  <a:lnTo>
                    <a:pt x="79" y="0"/>
                  </a:lnTo>
                  <a:lnTo>
                    <a:pt x="0" y="99"/>
                  </a:lnTo>
                  <a:lnTo>
                    <a:pt x="79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59627" y="6396335"/>
            <a:ext cx="94106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Proctor, Enola K., et al. "Implementation research in mental health services: an emerging science with conceptual, methodological, and training challenges." Administration and Policy in Mental Health and Mental Health Services Research 36.1 (2009): 24-34. June 8, 2016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26521" y="2310962"/>
            <a:ext cx="1933182" cy="2663345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490" y="212395"/>
            <a:ext cx="6164945" cy="224518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6983604" y="1738365"/>
            <a:ext cx="1296238" cy="119956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0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Theories, Models, and Frameworks in D&amp;I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D&amp;I Models </a:t>
            </a:r>
            <a:r>
              <a:rPr lang="en-US" dirty="0" err="1"/>
              <a:t>Webtool</a:t>
            </a:r>
            <a:r>
              <a:rPr lang="en-US" dirty="0"/>
              <a:t>: https://dissemination‐implementation.org</a:t>
            </a:r>
          </a:p>
          <a:p>
            <a:r>
              <a:rPr lang="en-US" dirty="0"/>
              <a:t>T-</a:t>
            </a:r>
            <a:r>
              <a:rPr lang="en-US" dirty="0" err="1"/>
              <a:t>CaST</a:t>
            </a:r>
            <a:r>
              <a:rPr lang="en-US" dirty="0"/>
              <a:t>:  Theory, Model, and Framework Comparison &amp; Selection Tool: https://impsci.tracs.unc.edu/tcast/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3508" y="2677663"/>
            <a:ext cx="6211653" cy="3289993"/>
            <a:chOff x="5808442" y="2836189"/>
            <a:chExt cx="6211653" cy="32899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8442" y="2836189"/>
              <a:ext cx="6211653" cy="286426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14819" y="5683663"/>
              <a:ext cx="5805275" cy="44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Nilsen, P. Making sense of implementation theories, models and frameworks. Implementation </a:t>
              </a:r>
              <a:r>
                <a:rPr lang="en-US" sz="1100" dirty="0" err="1"/>
                <a:t>Sci</a:t>
              </a:r>
              <a:r>
                <a:rPr lang="en-US" sz="1100" dirty="0"/>
                <a:t> 10, 53 (2015). </a:t>
              </a:r>
              <a:r>
                <a:rPr lang="en-US" sz="1100" dirty="0">
                  <a:hlinkClick r:id="rId5"/>
                </a:rPr>
                <a:t>https://doi.org/10.1186/s13012-015-0242-0</a:t>
              </a:r>
              <a:endParaRPr lang="en-US" sz="11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46069" y="3040824"/>
            <a:ext cx="5625884" cy="3577856"/>
            <a:chOff x="294468" y="2820691"/>
            <a:chExt cx="5625884" cy="35778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468" y="2820691"/>
              <a:ext cx="4888538" cy="31543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7369" y="5967660"/>
              <a:ext cx="542298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Damschroder, Laura J. "Clarity out of chaos: use of theory in implementation research." Psychiatry research 283 (2020): 112461.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822" y="6141312"/>
            <a:ext cx="57234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Moullin</a:t>
            </a:r>
            <a:r>
              <a:rPr lang="en-US" sz="1200" dirty="0"/>
              <a:t>, J.C., Dickson, K.S., Stadnick, N.A. </a:t>
            </a:r>
            <a:r>
              <a:rPr lang="en-US" sz="1200" i="1" dirty="0"/>
              <a:t>et al.</a:t>
            </a:r>
            <a:r>
              <a:rPr lang="en-US" sz="1200" dirty="0"/>
              <a:t> Ten recommendations for using implementation frameworks in research and practice. </a:t>
            </a:r>
            <a:r>
              <a:rPr lang="en-US" sz="1200" i="1" dirty="0"/>
              <a:t>Implement </a:t>
            </a:r>
            <a:r>
              <a:rPr lang="en-US" sz="1200" i="1" dirty="0" err="1"/>
              <a:t>Sci</a:t>
            </a:r>
            <a:r>
              <a:rPr lang="en-US" sz="1200" i="1" dirty="0"/>
              <a:t> </a:t>
            </a:r>
            <a:r>
              <a:rPr lang="en-US" sz="1200" i="1" dirty="0" err="1"/>
              <a:t>Commun</a:t>
            </a:r>
            <a:r>
              <a:rPr lang="en-US" sz="1200" dirty="0"/>
              <a:t> </a:t>
            </a:r>
            <a:r>
              <a:rPr lang="en-US" sz="1200" b="1" dirty="0"/>
              <a:t>1</a:t>
            </a:r>
            <a:r>
              <a:rPr lang="en-US" sz="1200" dirty="0"/>
              <a:t>, 42 (2020). https://doi.org/10.1186/s43058-020-00023-7</a:t>
            </a:r>
          </a:p>
        </p:txBody>
      </p:sp>
    </p:spTree>
    <p:extLst>
      <p:ext uri="{BB962C8B-B14F-4D97-AF65-F5344CB8AC3E}">
        <p14:creationId xmlns:p14="http://schemas.microsoft.com/office/powerpoint/2010/main" val="29342717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99" y="272117"/>
            <a:ext cx="6082013" cy="61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55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53" y="1178978"/>
            <a:ext cx="10829095" cy="4500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600" y="6338711"/>
            <a:ext cx="105494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Tabak, R.G., Bauman, A. &amp; Holtrop, J.S. Roles dissemination and implementation scientists can play in supporting research teams. Implement </a:t>
            </a:r>
            <a:r>
              <a:rPr lang="en-US" sz="1200" dirty="0" err="1"/>
              <a:t>Sci</a:t>
            </a:r>
            <a:r>
              <a:rPr lang="en-US" sz="1200" dirty="0"/>
              <a:t> </a:t>
            </a:r>
            <a:r>
              <a:rPr lang="en-US" sz="1200" dirty="0" err="1"/>
              <a:t>Commun</a:t>
            </a:r>
            <a:r>
              <a:rPr lang="en-US" sz="1200" dirty="0"/>
              <a:t> 2, 9 (2021). </a:t>
            </a:r>
            <a:r>
              <a:rPr lang="en-US" sz="1200" dirty="0">
                <a:hlinkClick r:id="rId3"/>
              </a:rPr>
              <a:t>https://doi.org/10.1186/s43058-020-00107-4</a:t>
            </a:r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I incorporate D&amp;I in my research agenda (and do I want to)?</a:t>
            </a:r>
          </a:p>
        </p:txBody>
      </p:sp>
    </p:spTree>
    <p:extLst>
      <p:ext uri="{BB962C8B-B14F-4D97-AF65-F5344CB8AC3E}">
        <p14:creationId xmlns:p14="http://schemas.microsoft.com/office/powerpoint/2010/main" val="138958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Activity: Where is the focus of your research?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5" y="1376612"/>
            <a:ext cx="4594869" cy="4622301"/>
          </a:xfrm>
        </p:spPr>
      </p:pic>
      <p:sp>
        <p:nvSpPr>
          <p:cNvPr id="6" name="TextBox 5"/>
          <p:cNvSpPr txBox="1"/>
          <p:nvPr/>
        </p:nvSpPr>
        <p:spPr>
          <a:xfrm>
            <a:off x="77490" y="6232525"/>
            <a:ext cx="119181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Fig. 1. The Integrative Framework of Dissemination, Implementation, and Translation (IFDIT).</a:t>
            </a:r>
          </a:p>
          <a:p>
            <a:r>
              <a:rPr lang="en-US" sz="1400" dirty="0" err="1"/>
              <a:t>Leppin</a:t>
            </a:r>
            <a:r>
              <a:rPr lang="en-US" sz="1400" dirty="0"/>
              <a:t>, A., et al. (2020). Situating dissemination and implementation sciences within and across the translational research spectrum. </a:t>
            </a:r>
            <a:r>
              <a:rPr lang="en-US" sz="1400" i="1" dirty="0"/>
              <a:t>J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/>
              <a:t>Transl</a:t>
            </a:r>
            <a:r>
              <a:rPr lang="en-US" sz="1400" i="1" dirty="0"/>
              <a:t> </a:t>
            </a:r>
            <a:r>
              <a:rPr lang="en-US" sz="1400" i="1" dirty="0" err="1"/>
              <a:t>Sci</a:t>
            </a:r>
            <a:r>
              <a:rPr lang="en-US" sz="1400" dirty="0"/>
              <a:t>, 4(3), 152-158.</a:t>
            </a:r>
          </a:p>
        </p:txBody>
      </p:sp>
    </p:spTree>
    <p:extLst>
      <p:ext uri="{BB962C8B-B14F-4D97-AF65-F5344CB8AC3E}">
        <p14:creationId xmlns:p14="http://schemas.microsoft.com/office/powerpoint/2010/main" val="2886141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77" y="75980"/>
            <a:ext cx="6710766" cy="6750830"/>
          </a:xfrm>
        </p:spPr>
      </p:pic>
    </p:spTree>
    <p:extLst>
      <p:ext uri="{BB962C8B-B14F-4D97-AF65-F5344CB8AC3E}">
        <p14:creationId xmlns:p14="http://schemas.microsoft.com/office/powerpoint/2010/main" val="15586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Studies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80789" y="494412"/>
            <a:ext cx="6644640" cy="2997975"/>
            <a:chOff x="2791968" y="2573769"/>
            <a:chExt cx="6644640" cy="2997975"/>
          </a:xfrm>
        </p:grpSpPr>
        <p:sp>
          <p:nvSpPr>
            <p:cNvPr id="4" name="Rounded Rectangle 3"/>
            <p:cNvSpPr/>
            <p:nvPr/>
          </p:nvSpPr>
          <p:spPr>
            <a:xfrm>
              <a:off x="2791968" y="2573769"/>
              <a:ext cx="1524000" cy="914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Clinical Effectiveness Research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650480" y="2573769"/>
              <a:ext cx="1786128" cy="914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Implementation Research</a:t>
              </a:r>
            </a:p>
          </p:txBody>
        </p:sp>
        <p:cxnSp>
          <p:nvCxnSpPr>
            <p:cNvPr id="6" name="Straight Arrow Connector 5"/>
            <p:cNvCxnSpPr>
              <a:stCxn id="4" idx="3"/>
              <a:endCxn id="5" idx="1"/>
            </p:cNvCxnSpPr>
            <p:nvPr/>
          </p:nvCxnSpPr>
          <p:spPr>
            <a:xfrm>
              <a:off x="4315968" y="3030969"/>
              <a:ext cx="3334512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938016" y="4657344"/>
              <a:ext cx="914400" cy="9144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Hybrid Type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32879" y="4657344"/>
              <a:ext cx="914400" cy="9144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Hybrid Type 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27742" y="4657344"/>
              <a:ext cx="914400" cy="9144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Hybrid Type 3</a:t>
              </a: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4769711" y="3030969"/>
              <a:ext cx="2837279" cy="1626375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423" y="5933895"/>
            <a:ext cx="10737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Curran GM, et al. Effectiveness-implementation hybrid designs: combining elements of clinical effectiveness and implementation research to enhance public health impact. Med Care. 2012 Mar;50(3):217-26. </a:t>
            </a:r>
            <a:r>
              <a:rPr lang="en-US" sz="1200" dirty="0" err="1"/>
              <a:t>doi</a:t>
            </a:r>
            <a:r>
              <a:rPr lang="en-US" sz="1200" dirty="0"/>
              <a:t>: 10.1097/MLR.0b013e3182408812</a:t>
            </a:r>
          </a:p>
          <a:p>
            <a:r>
              <a:rPr lang="en-US" sz="1200" dirty="0"/>
              <a:t>Adapted from: </a:t>
            </a:r>
            <a:r>
              <a:rPr lang="en-US" sz="1200" dirty="0" err="1"/>
              <a:t>Landsverk</a:t>
            </a:r>
            <a:r>
              <a:rPr lang="en-US" sz="1200" dirty="0"/>
              <a:t> J, Brown CH, Smith JD, et al. Design and Analysis in Dissemination and Implementation Research. In: Brownson RC, Colditz GA, Proctor EK, eds. Dissemination and Implementation Research in Health: Translating Science to Practice. 2nd ed. New York: Oxford University Press; 2017:201-227.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2" y="1387248"/>
            <a:ext cx="4807197" cy="3111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73" y="3888240"/>
            <a:ext cx="5546677" cy="21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is Designing for dissemination and sustainability (D4DS)?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It is beginning with the end in mind. </a:t>
            </a:r>
          </a:p>
          <a:p>
            <a:endParaRPr lang="en-US" sz="3600" dirty="0"/>
          </a:p>
          <a:p>
            <a:r>
              <a:rPr lang="en-US" sz="3600" dirty="0"/>
              <a:t>D4DS refers to a way of ensuring that “the product” (interventions, policy, evidence) of our work solves a problem and fits the context in which it is intended to be adopted. </a:t>
            </a:r>
          </a:p>
          <a:p>
            <a:endParaRPr lang="en-US" sz="3600" dirty="0"/>
          </a:p>
          <a:p>
            <a:r>
              <a:rPr lang="en-US" sz="3600" dirty="0"/>
              <a:t>D4DS focuses on engaging partners in design to ultimately increase adoption, sustainability, and impact on health and health equity.</a:t>
            </a:r>
          </a:p>
        </p:txBody>
      </p:sp>
    </p:spTree>
    <p:extLst>
      <p:ext uri="{BB962C8B-B14F-4D97-AF65-F5344CB8AC3E}">
        <p14:creationId xmlns:p14="http://schemas.microsoft.com/office/powerpoint/2010/main" val="3348774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Funders are demanding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934673" cy="2044852"/>
          </a:xfrm>
        </p:spPr>
        <p:txBody>
          <a:bodyPr>
            <a:normAutofit/>
          </a:bodyPr>
          <a:lstStyle/>
          <a:p>
            <a:r>
              <a:rPr lang="en-US" sz="3200" dirty="0"/>
              <a:t>Partner engagement</a:t>
            </a:r>
          </a:p>
          <a:p>
            <a:endParaRPr lang="en-US" sz="3200" dirty="0"/>
          </a:p>
          <a:p>
            <a:r>
              <a:rPr lang="en-US" sz="3200" dirty="0"/>
              <a:t>Plans for dissemination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89" y="3603658"/>
            <a:ext cx="4778102" cy="2252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607" y="5826291"/>
            <a:ext cx="363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8AA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https://covid19community.nih.gov/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72" y="307563"/>
            <a:ext cx="4768646" cy="3420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80" y="3972981"/>
            <a:ext cx="5034976" cy="19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8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Who is the D4DS Planner for?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Teams conducting health-related research </a:t>
            </a:r>
          </a:p>
          <a:p>
            <a:pPr lvl="1"/>
            <a:r>
              <a:rPr lang="en-US" sz="3300" dirty="0"/>
              <a:t>Academics (e.g., researchers, students, project managers) </a:t>
            </a:r>
          </a:p>
          <a:p>
            <a:pPr lvl="1"/>
            <a:r>
              <a:rPr lang="en-US" sz="3300" dirty="0"/>
              <a:t>Practitioners (e.g., clinicians, public health practitioners) </a:t>
            </a:r>
          </a:p>
          <a:p>
            <a:pPr lvl="1"/>
            <a:r>
              <a:rPr lang="en-US" sz="3300" dirty="0"/>
              <a:t>Community partners </a:t>
            </a:r>
          </a:p>
          <a:p>
            <a:r>
              <a:rPr lang="en-US" sz="3600" dirty="0"/>
              <a:t>Ideally in the beginning phases of their project.</a:t>
            </a:r>
          </a:p>
        </p:txBody>
      </p:sp>
    </p:spTree>
    <p:extLst>
      <p:ext uri="{BB962C8B-B14F-4D97-AF65-F5344CB8AC3E}">
        <p14:creationId xmlns:p14="http://schemas.microsoft.com/office/powerpoint/2010/main" val="2153011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527" y="437419"/>
            <a:ext cx="8504657" cy="5883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400" y="3865123"/>
            <a:ext cx="2015626" cy="132343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799B"/>
                </a:solidFill>
              </a:rPr>
              <a:t>Coming soon: will go live in December 2023</a:t>
            </a:r>
          </a:p>
        </p:txBody>
      </p:sp>
    </p:spTree>
    <p:extLst>
      <p:ext uri="{BB962C8B-B14F-4D97-AF65-F5344CB8AC3E}">
        <p14:creationId xmlns:p14="http://schemas.microsoft.com/office/powerpoint/2010/main" val="23641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743" y="285751"/>
            <a:ext cx="6936120" cy="6325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0743" y="2800351"/>
            <a:ext cx="1242551" cy="300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0812" y="2627204"/>
            <a:ext cx="23903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08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46" y="3255444"/>
            <a:ext cx="1405667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72" y="4719652"/>
            <a:ext cx="1389414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76" y="1705391"/>
            <a:ext cx="1505712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731" y="529142"/>
            <a:ext cx="1451919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018" y="1958650"/>
            <a:ext cx="150134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571" y="3406482"/>
            <a:ext cx="1445079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731" y="4806195"/>
            <a:ext cx="1432560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1819" y="2002378"/>
            <a:ext cx="387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Identify Partners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887" y="538395"/>
            <a:ext cx="387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Action Items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4669" y="3255444"/>
            <a:ext cx="3876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Empathize &amp;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Outline the Problem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1819" y="4835379"/>
            <a:ext cx="3876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Understand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Context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9132" y="636479"/>
            <a:ext cx="3876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Confirm &amp; Co-design Your Product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9131" y="2090302"/>
            <a:ext cx="3899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Develop Dissemination Plan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363" y="3747887"/>
            <a:ext cx="387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Plan for Sustainability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31894" y="5199608"/>
            <a:ext cx="387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Evaluate Iteratively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27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Dissemination and Implementation (D&amp;I) science </a:t>
            </a:r>
          </a:p>
          <a:p>
            <a:r>
              <a:rPr lang="en-US" sz="3200" dirty="0"/>
              <a:t>Key concepts</a:t>
            </a:r>
          </a:p>
          <a:p>
            <a:r>
              <a:rPr lang="en-US" sz="3200" dirty="0"/>
              <a:t>Designing for Dissemination </a:t>
            </a:r>
          </a:p>
          <a:p>
            <a:endParaRPr lang="en-US" sz="3200" dirty="0"/>
          </a:p>
          <a:p>
            <a:r>
              <a:rPr lang="en-US" sz="3200" dirty="0"/>
              <a:t>Grant development considerations (throughout)</a:t>
            </a:r>
            <a:endParaRPr lang="en-US" sz="2900" dirty="0"/>
          </a:p>
          <a:p>
            <a:endParaRPr lang="en-US" sz="3200" dirty="0"/>
          </a:p>
          <a:p>
            <a:r>
              <a:rPr lang="en-US" sz="3200" dirty="0"/>
              <a:t>Please ask questions or bring discussion points throughout</a:t>
            </a:r>
          </a:p>
        </p:txBody>
      </p:sp>
    </p:spTree>
    <p:extLst>
      <p:ext uri="{BB962C8B-B14F-4D97-AF65-F5344CB8AC3E}">
        <p14:creationId xmlns:p14="http://schemas.microsoft.com/office/powerpoint/2010/main" val="83959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3" y="146173"/>
            <a:ext cx="7850980" cy="63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49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to thank!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Ross Brownson, Debra Haire-Joshu, Stephanie Mazzucca, Enola Proctor, Cindy Schwarz,  Allie Phad, </a:t>
            </a:r>
            <a:r>
              <a:rPr lang="en-US"/>
              <a:t>Maura Kepper, Dianne </a:t>
            </a:r>
            <a:r>
              <a:rPr lang="en-US" dirty="0"/>
              <a:t>Ward, many more…</a:t>
            </a:r>
          </a:p>
          <a:p>
            <a:r>
              <a:rPr lang="en-US" dirty="0"/>
              <a:t>Washington University Network for D&amp;I Research (WUNDIR)</a:t>
            </a:r>
          </a:p>
        </p:txBody>
      </p:sp>
      <p:pic>
        <p:nvPicPr>
          <p:cNvPr id="4" name="Picture 3" descr="PRC Logo H_3 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8" y="3256453"/>
            <a:ext cx="4267200" cy="863254"/>
          </a:xfrm>
          <a:prstGeom prst="rect">
            <a:avLst/>
          </a:prstGeom>
        </p:spPr>
      </p:pic>
      <p:pic>
        <p:nvPicPr>
          <p:cNvPr id="5" name="Picture 4" descr="Screen shot 2015-01-20 at 10.53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68" y="3783869"/>
            <a:ext cx="3657600" cy="806823"/>
          </a:xfrm>
          <a:prstGeom prst="rect">
            <a:avLst/>
          </a:prstGeom>
        </p:spPr>
      </p:pic>
      <p:pic>
        <p:nvPicPr>
          <p:cNvPr id="6" name="Picture 5" descr="G:\OPC\COORDINATORS\COPRR Templates &amp; Text\COPPR\LEFT\PNG\COPPR_left-pos_rgb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67"/>
          <a:stretch/>
        </p:blipFill>
        <p:spPr bwMode="auto">
          <a:xfrm>
            <a:off x="1103851" y="5071759"/>
            <a:ext cx="5039367" cy="718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Screen shot 2015-01-20 at 10.53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78" y="5167009"/>
            <a:ext cx="2947670" cy="8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9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1429530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0"/>
            <a:ext cx="8763000" cy="1295400"/>
          </a:xfr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7733" y="5604235"/>
            <a:ext cx="1066800" cy="10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96689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ell MT" panose="02020503060305020303" pitchFamily="18" charset="0"/>
                <a:cs typeface="Helvetica" panose="020B0604020202020204" pitchFamily="34" charset="0"/>
              </a:rPr>
              <a:t>NIH D&amp;I Funding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44110"/>
            <a:ext cx="10972800" cy="401284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PAR-22-105: Dissemination and Implementation Research in Health (R01 Clinical Trial Optional) (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https://grants.nih.gov/grants/guide/pa-files/par-22-105.html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PAR-22-106: Dissemination and Implementation Research in Health (R03 Clinical Trial Not Allowed) (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https://grants.nih.gov/grants/guide/pa-files/PAR-22-106.html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PAR-22-109: Dissemination and Implementation Research in Health (R21 Clinical Trial Optional) (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https://grants.nih.gov/grants/guide/pa-files/PAR-22-109.html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1677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ell MT" panose="02020503060305020303" pitchFamily="18" charset="0"/>
                <a:cs typeface="Helvetica" panose="020B0604020202020204" pitchFamily="34" charset="0"/>
              </a:rPr>
              <a:t>General D&amp;I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6111" y="1378857"/>
            <a:ext cx="10888133" cy="4497009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Washington University in St. Louis - Toolkits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Intro to D&amp;I, Formulating Aims, Understanding Barriers &amp; Facilitators for Successful Implementation, Identifying Research Outcomes, + more</a:t>
            </a:r>
          </a:p>
          <a:p>
            <a:pPr lvl="1"/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https://implementationresearch.wustl.edu/support-your-research/toolkits/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National Cancer Institute - Implementation Science Resources</a:t>
            </a:r>
          </a:p>
          <a:p>
            <a:pPr lvl="1"/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https://cancercontrol.cancer.gov/is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https://cancercontrol.cancer.gov/is/tools/research-tools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University of Washington - Implementation Science Resource Hub</a:t>
            </a:r>
          </a:p>
          <a:p>
            <a:pPr lvl="1"/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https://impsciuw.org/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Training Institute for Dissemination and Implementation Research in Cancer (TIDIRC):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OpenAccess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https://cancercontrol.cancer.gov/is/training-education/training-in-cancer/TIDIRC-open-access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Advancing Health Equity Through Implementation Science: Bibliography and Resources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https://consortiumforcanceris.org/files/Health_Equity_and_Implementation_Science_Bibliography_508.pdf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Resources for Stakeholder &amp; Community Engagement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https://cancercontrol.cancer.gov/sites/default/files/2021-08/CCIS_Engagement-Bibliography_080931_508.pdf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48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0045" y="6410448"/>
            <a:ext cx="4718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Searchable website: </a:t>
            </a:r>
            <a:r>
              <a:rPr lang="en-US" sz="1400" dirty="0">
                <a:hlinkClick r:id="rId3"/>
              </a:rPr>
              <a:t>https://dissemination-implementation.org/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Theories, Models, and Frameworks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10" y="1061387"/>
            <a:ext cx="5707469" cy="3582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1" y="2213635"/>
            <a:ext cx="5956501" cy="2636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307" y="1687689"/>
            <a:ext cx="7410326" cy="4591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7961" y="6441226"/>
            <a:ext cx="421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Video: </a:t>
            </a:r>
            <a:r>
              <a:rPr lang="en-US" sz="1200" dirty="0">
                <a:hlinkClick r:id="rId7"/>
              </a:rPr>
              <a:t>https://www.youtube.com/watch?v=EV8bfXJ75zM&amp;t=397s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31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473" y="1266281"/>
            <a:ext cx="9781054" cy="4883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74" y="6379658"/>
            <a:ext cx="3556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https://impsci.tracs.unc.edu/tcast/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39050" y="6468586"/>
            <a:ext cx="443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Birken, SA., et al. Implementation Science 13.1 (2018): 143.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Theories, Models, and Frameworks Resources</a:t>
            </a:r>
          </a:p>
        </p:txBody>
      </p:sp>
    </p:spTree>
    <p:extLst>
      <p:ext uri="{BB962C8B-B14F-4D97-AF65-F5344CB8AC3E}">
        <p14:creationId xmlns:p14="http://schemas.microsoft.com/office/powerpoint/2010/main" val="2006547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designs for D&amp;I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Curran GM, et al. Effectiveness-implementation hybrid designs: combining elements of clinical effectiveness and implementation research to enhance public health impact. </a:t>
            </a:r>
            <a:r>
              <a:rPr lang="en-US" i="1" dirty="0"/>
              <a:t>Med Care</a:t>
            </a:r>
            <a:r>
              <a:rPr lang="en-US" dirty="0"/>
              <a:t>. 2012 Mar;50(3):217-26. </a:t>
            </a:r>
            <a:r>
              <a:rPr lang="en-US" dirty="0" err="1"/>
              <a:t>doi</a:t>
            </a:r>
            <a:r>
              <a:rPr lang="en-US" dirty="0"/>
              <a:t>: 10.1097/MLR.0b013e3182408812.</a:t>
            </a:r>
          </a:p>
          <a:p>
            <a:r>
              <a:rPr lang="en-US" dirty="0"/>
              <a:t>Mazzucca S, et al.  Variation in Research Designs Used to Test the Effectiveness of Dissemination and Implementation Strategies: A Review. </a:t>
            </a:r>
            <a:r>
              <a:rPr lang="en-US" i="1" dirty="0"/>
              <a:t>Front Public Health</a:t>
            </a:r>
            <a:r>
              <a:rPr lang="en-US" dirty="0"/>
              <a:t>. 2018 Feb 19;6:32. </a:t>
            </a:r>
            <a:r>
              <a:rPr lang="en-US" dirty="0" err="1"/>
              <a:t>doi</a:t>
            </a:r>
            <a:r>
              <a:rPr lang="en-US" dirty="0"/>
              <a:t>: 10.3389/fpubh.2018.00032. </a:t>
            </a:r>
          </a:p>
          <a:p>
            <a:pPr lvl="1"/>
            <a:r>
              <a:rPr lang="en-US" dirty="0" err="1"/>
              <a:t>Esp</a:t>
            </a:r>
            <a:r>
              <a:rPr lang="en-US" dirty="0"/>
              <a:t> Figure 3</a:t>
            </a:r>
          </a:p>
          <a:p>
            <a:r>
              <a:rPr lang="en-US" dirty="0" err="1"/>
              <a:t>Landsverk</a:t>
            </a:r>
            <a:r>
              <a:rPr lang="en-US" dirty="0"/>
              <a:t> J, et al. Design and Analysis in Dissemination and Implementation Research. In: Brownson RC, Colditz GA, Proctor EK, eds. </a:t>
            </a:r>
            <a:r>
              <a:rPr lang="en-US" i="1" dirty="0"/>
              <a:t>Dissemination and Implementation Research in Health: Translating Science to Practice</a:t>
            </a:r>
            <a:r>
              <a:rPr lang="en-US" dirty="0"/>
              <a:t>. 2nd ed. New York: Oxford University Press; 2017:201-227.</a:t>
            </a:r>
          </a:p>
          <a:p>
            <a:r>
              <a:rPr lang="en-US" dirty="0"/>
              <a:t>Hwang S, et al. Designs and methods for implementation research: Advancing the mission of the CTSA program.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Transl</a:t>
            </a:r>
            <a:r>
              <a:rPr lang="en-US" dirty="0"/>
              <a:t> Sci. 2020 Mar 4;4(3):159-167. </a:t>
            </a:r>
            <a:r>
              <a:rPr lang="en-US" dirty="0" err="1"/>
              <a:t>doi</a:t>
            </a:r>
            <a:r>
              <a:rPr lang="en-US" dirty="0"/>
              <a:t>: 10.1017/cts.2020.16. </a:t>
            </a:r>
          </a:p>
          <a:p>
            <a:r>
              <a:rPr lang="en-US" dirty="0"/>
              <a:t>Videos</a:t>
            </a:r>
          </a:p>
          <a:p>
            <a:pPr lvl="1"/>
            <a:r>
              <a:rPr lang="en-US" dirty="0">
                <a:hlinkClick r:id="rId2"/>
              </a:rPr>
              <a:t>https://www.youtube.com/watch?v=Vn1npEkuhqw</a:t>
            </a:r>
          </a:p>
          <a:p>
            <a:pPr lvl="1"/>
            <a:r>
              <a:rPr lang="en-US" dirty="0">
                <a:hlinkClick r:id="rId2"/>
              </a:rPr>
              <a:t>https://www.youtube.com/watch?v=dvscLyHrd-k</a:t>
            </a:r>
            <a:endParaRPr lang="en-US" dirty="0"/>
          </a:p>
          <a:p>
            <a:r>
              <a:rPr lang="en-US" dirty="0"/>
              <a:t>PRECIS-2 (next slide)</a:t>
            </a:r>
          </a:p>
        </p:txBody>
      </p:sp>
    </p:spTree>
    <p:extLst>
      <p:ext uri="{BB962C8B-B14F-4D97-AF65-F5344CB8AC3E}">
        <p14:creationId xmlns:p14="http://schemas.microsoft.com/office/powerpoint/2010/main" val="1596572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B1ECB4-9BF6-447F-83F4-54530A90C18C}"/>
              </a:ext>
            </a:extLst>
          </p:cNvPr>
          <p:cNvSpPr txBox="1">
            <a:spLocks/>
          </p:cNvSpPr>
          <p:nvPr/>
        </p:nvSpPr>
        <p:spPr>
          <a:xfrm>
            <a:off x="7947989" y="1529355"/>
            <a:ext cx="3276601" cy="435133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PRECIS – PRagmatic Explanatory Continuum Indicator Summary </a:t>
            </a:r>
          </a:p>
          <a:p>
            <a:r>
              <a:rPr lang="en-US"/>
              <a:t>Tool to help trialists designing clinical trials consider where they would like their trial to be on the </a:t>
            </a:r>
            <a:r>
              <a:rPr lang="en-US" u="sng"/>
              <a:t>pragmatic/ explanatory continuum</a:t>
            </a: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5890D-4524-4AC9-9B8B-865477653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" t="9959" r="13255" b="3835"/>
          <a:stretch/>
        </p:blipFill>
        <p:spPr>
          <a:xfrm>
            <a:off x="90152" y="90152"/>
            <a:ext cx="7727324" cy="6478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74B288-A30E-4AC7-974B-27EAC25E8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90152"/>
            <a:ext cx="3276600" cy="1258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9E8617-ADB2-4C6A-9BCE-38DBF38602D2}"/>
              </a:ext>
            </a:extLst>
          </p:cNvPr>
          <p:cNvSpPr txBox="1"/>
          <p:nvPr/>
        </p:nvSpPr>
        <p:spPr>
          <a:xfrm>
            <a:off x="7035340" y="5862717"/>
            <a:ext cx="532919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https://www.precis-2.org/</a:t>
            </a:r>
            <a:endParaRPr lang="en-US" sz="1200" dirty="0"/>
          </a:p>
          <a:p>
            <a:r>
              <a:rPr lang="en-US" sz="1200" dirty="0"/>
              <a:t>Loudon et al. </a:t>
            </a:r>
            <a:r>
              <a:rPr lang="en-US" sz="1200" dirty="0">
                <a:hlinkClick r:id="rId5"/>
              </a:rPr>
              <a:t>The PRECIS-2 tool: designing trials that are fit for purpose</a:t>
            </a:r>
            <a:r>
              <a:rPr lang="en-US" sz="1200" dirty="0"/>
              <a:t> </a:t>
            </a:r>
            <a:r>
              <a:rPr lang="en-US" sz="1200" i="1" dirty="0"/>
              <a:t>BMJ</a:t>
            </a:r>
            <a:r>
              <a:rPr lang="en-US" sz="1200" dirty="0"/>
              <a:t> 2015; 350 :h2147</a:t>
            </a:r>
          </a:p>
          <a:p>
            <a:r>
              <a:rPr lang="en-US" sz="1200" dirty="0"/>
              <a:t>Norton, W.E. et al. </a:t>
            </a:r>
            <a:r>
              <a:rPr lang="en-US" sz="1200" dirty="0">
                <a:hlinkClick r:id="rId6"/>
              </a:rPr>
              <a:t>Designing provider-focused implementation trials with purpose and intent: introducing the PRECIS-2-PS tool</a:t>
            </a:r>
            <a:r>
              <a:rPr lang="en-US" sz="1200" dirty="0"/>
              <a:t>. Implementation </a:t>
            </a:r>
            <a:r>
              <a:rPr lang="en-US" sz="1200" dirty="0" err="1"/>
              <a:t>Sci</a:t>
            </a:r>
            <a:r>
              <a:rPr lang="en-US" sz="1200" dirty="0"/>
              <a:t> 16, 7 (2021).</a:t>
            </a:r>
          </a:p>
        </p:txBody>
      </p:sp>
    </p:spTree>
    <p:extLst>
      <p:ext uri="{BB962C8B-B14F-4D97-AF65-F5344CB8AC3E}">
        <p14:creationId xmlns:p14="http://schemas.microsoft.com/office/powerpoint/2010/main" val="408451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 and Implementation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000" dirty="0"/>
              <a:t>The scientific study of the </a:t>
            </a:r>
            <a:r>
              <a:rPr lang="en-US" sz="4000" b="1" dirty="0"/>
              <a:t>strategies</a:t>
            </a:r>
            <a:r>
              <a:rPr lang="en-US" sz="4000" dirty="0"/>
              <a:t> and </a:t>
            </a:r>
            <a:r>
              <a:rPr lang="en-US" sz="4000" b="1" dirty="0"/>
              <a:t>mechanisms</a:t>
            </a:r>
            <a:r>
              <a:rPr lang="en-US" sz="4000" dirty="0"/>
              <a:t> by which scientific </a:t>
            </a:r>
            <a:r>
              <a:rPr lang="en-US" sz="4000" b="1" dirty="0"/>
              <a:t>evidence</a:t>
            </a:r>
            <a:r>
              <a:rPr lang="en-US" sz="4000" dirty="0"/>
              <a:t> is </a:t>
            </a:r>
            <a:r>
              <a:rPr lang="en-US" sz="4000" b="1" dirty="0"/>
              <a:t>disseminated</a:t>
            </a:r>
            <a:r>
              <a:rPr lang="en-US" sz="4000" dirty="0"/>
              <a:t> and </a:t>
            </a:r>
            <a:r>
              <a:rPr lang="en-US" sz="4000" b="1" dirty="0"/>
              <a:t>implemented</a:t>
            </a:r>
            <a:r>
              <a:rPr lang="en-US" sz="4000" dirty="0"/>
              <a:t> in community or clinical settings to improve health outcomes.</a:t>
            </a:r>
          </a:p>
        </p:txBody>
      </p:sp>
    </p:spTree>
    <p:extLst>
      <p:ext uri="{BB962C8B-B14F-4D97-AF65-F5344CB8AC3E}">
        <p14:creationId xmlns:p14="http://schemas.microsoft.com/office/powerpoint/2010/main" val="880653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" y="6297386"/>
            <a:ext cx="1169525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Smith, J.D., Li, D.H. &amp; Rafferty, M.R. The Implementation Research Logic Model: a method for planning, executing, reporting, and synthesizing implementation projects. </a:t>
            </a:r>
            <a:r>
              <a:rPr lang="en-US" sz="1100" i="1" dirty="0"/>
              <a:t>Implementation </a:t>
            </a:r>
            <a:r>
              <a:rPr lang="en-US" sz="1100" i="1" dirty="0" err="1"/>
              <a:t>Sci</a:t>
            </a:r>
            <a:r>
              <a:rPr lang="en-US" sz="1100" dirty="0"/>
              <a:t> </a:t>
            </a:r>
            <a:r>
              <a:rPr lang="en-US" sz="1100" b="1" dirty="0"/>
              <a:t>15, </a:t>
            </a:r>
            <a:r>
              <a:rPr lang="en-US" sz="1100" dirty="0"/>
              <a:t>84 (2020).</a:t>
            </a:r>
          </a:p>
          <a:p>
            <a:r>
              <a:rPr lang="en-US" sz="1100" dirty="0"/>
              <a:t>Paper (</a:t>
            </a:r>
            <a:r>
              <a:rPr lang="en-US" sz="1100" dirty="0">
                <a:hlinkClick r:id="rId2"/>
              </a:rPr>
              <a:t>https://implementationscience.biomedcentral.com/articles/10.1186/s13012-020-01041-8</a:t>
            </a:r>
            <a:r>
              <a:rPr lang="en-US" sz="1100" dirty="0"/>
              <a:t>) has great additional file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96" y="1076744"/>
            <a:ext cx="8773609" cy="51312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Research Logic Model</a:t>
            </a:r>
          </a:p>
        </p:txBody>
      </p:sp>
    </p:spTree>
    <p:extLst>
      <p:ext uri="{BB962C8B-B14F-4D97-AF65-F5344CB8AC3E}">
        <p14:creationId xmlns:p14="http://schemas.microsoft.com/office/powerpoint/2010/main" val="871932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0" t="3275" r="6054"/>
          <a:stretch/>
        </p:blipFill>
        <p:spPr>
          <a:xfrm>
            <a:off x="1050925" y="753992"/>
            <a:ext cx="10090151" cy="5350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0" y="6394450"/>
            <a:ext cx="119570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Lauren Fiechtner, Ines Castro, Sujata G. Ayala, Desiree Sierra Velez, Jeanne Lindros, Meghan Perkins, Alison Baker, Jeremiah Salmon, Vincent Biggs, Gerri Cannon-Smith, Justin D. Smith, Meg </a:t>
            </a:r>
            <a:r>
              <a:rPr lang="en-US" sz="1100" dirty="0" err="1"/>
              <a:t>Simione</a:t>
            </a:r>
            <a:r>
              <a:rPr lang="en-US" sz="1100" dirty="0"/>
              <a:t>, Steven L. </a:t>
            </a:r>
            <a:r>
              <a:rPr lang="en-US" sz="1100" dirty="0" err="1"/>
              <a:t>Gortmaker</a:t>
            </a:r>
            <a:r>
              <a:rPr lang="en-US" sz="1100" dirty="0"/>
              <a:t>, and Elsie M. </a:t>
            </a:r>
            <a:r>
              <a:rPr lang="en-US" sz="1100" dirty="0" err="1"/>
              <a:t>Taveras.Childhood</a:t>
            </a:r>
            <a:r>
              <a:rPr lang="en-US" sz="1100" dirty="0"/>
              <a:t> </a:t>
            </a:r>
            <a:r>
              <a:rPr lang="en-US" sz="1100" dirty="0" err="1"/>
              <a:t>Obesity.Sep</a:t>
            </a:r>
            <a:r>
              <a:rPr lang="en-US" sz="1100" dirty="0"/>
              <a:t> 2021.S-48-S-54.http://doi.org/10.1089/chi.2021.0177</a:t>
            </a:r>
          </a:p>
        </p:txBody>
      </p:sp>
    </p:spTree>
    <p:extLst>
      <p:ext uri="{BB962C8B-B14F-4D97-AF65-F5344CB8AC3E}">
        <p14:creationId xmlns:p14="http://schemas.microsoft.com/office/powerpoint/2010/main" val="2343764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Journals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76" y="2563590"/>
            <a:ext cx="6237926" cy="87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94" y="326611"/>
            <a:ext cx="6900769" cy="1515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9889" y="1816003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5"/>
              </a:rPr>
              <a:t>https://implementationsciencecomms.biomedcentral.com/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977" y="3100498"/>
            <a:ext cx="6461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6"/>
              </a:rPr>
              <a:t>https://implementationscience.biomedcentral.com/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576" y="3194320"/>
            <a:ext cx="2531474" cy="3213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4598" y="6320927"/>
            <a:ext cx="492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8"/>
              </a:rPr>
              <a:t>https://journals.sagepub.com/home/irp</a:t>
            </a:r>
            <a:endParaRPr lang="en-US" sz="2400" dirty="0"/>
          </a:p>
        </p:txBody>
      </p:sp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8D0178BC-BAFE-6F5D-2DFE-58DB36DD57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30" y="4098473"/>
            <a:ext cx="4211982" cy="1587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5FB42D-E45C-5CDC-127E-4644EAAA6C44}"/>
              </a:ext>
            </a:extLst>
          </p:cNvPr>
          <p:cNvSpPr txBox="1"/>
          <p:nvPr/>
        </p:nvSpPr>
        <p:spPr>
          <a:xfrm>
            <a:off x="100495" y="5685182"/>
            <a:ext cx="80882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10"/>
              </a:rPr>
              <a:t>https://www.frontiersin.org/journals/health-services/sections/implementation-science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46396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780" y="571274"/>
            <a:ext cx="8165592" cy="62268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Textbooks</a:t>
            </a:r>
            <a:endParaRPr lang="en-US" sz="1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ecx.images-amazon.com/images/I/51MLPUD9fIL._SY344_BO1,204,203,2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98" y="1384455"/>
            <a:ext cx="2924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6f169151caa8b84c8f5f-fda75b19dedfb0755d4f93746f2799cd.r97.cf1.rackcdn.com/314314/medium?13748194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72" y="1384455"/>
            <a:ext cx="27543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ook cover of a bridge&#10;&#10;Description automatically generated">
            <a:extLst>
              <a:ext uri="{FF2B5EF4-FFF2-40B4-BE49-F238E27FC236}">
                <a16:creationId xmlns:a16="http://schemas.microsoft.com/office/drawing/2014/main" id="{9386AE91-6E29-C310-26EB-631CDDDB4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314" y="1383200"/>
            <a:ext cx="3008243" cy="42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20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 are you pursuing PAPH research?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132" y="1251379"/>
            <a:ext cx="6709737" cy="49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1159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Where are you right now?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Not familiar with D&amp;I Science</a:t>
            </a:r>
          </a:p>
          <a:p>
            <a:r>
              <a:rPr lang="en-US" sz="3600" dirty="0"/>
              <a:t>Exploring D&amp;I Science</a:t>
            </a:r>
          </a:p>
          <a:p>
            <a:r>
              <a:rPr lang="en-US" sz="3600" dirty="0"/>
              <a:t>Starting to apply D&amp;I Science</a:t>
            </a:r>
          </a:p>
          <a:p>
            <a:r>
              <a:rPr lang="en-US" sz="3600" dirty="0"/>
              <a:t>Confident in D&amp;I Science expertise</a:t>
            </a:r>
          </a:p>
          <a:p>
            <a:endParaRPr lang="en-US" sz="3600" dirty="0"/>
          </a:p>
          <a:p>
            <a:r>
              <a:rPr lang="en-US" sz="3600" dirty="0"/>
              <a:t>Please share a bit about your D&amp;I Science experience</a:t>
            </a:r>
          </a:p>
        </p:txBody>
      </p:sp>
    </p:spTree>
    <p:extLst>
      <p:ext uri="{BB962C8B-B14F-4D97-AF65-F5344CB8AC3E}">
        <p14:creationId xmlns:p14="http://schemas.microsoft.com/office/powerpoint/2010/main" val="33189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Leaky pipes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2" y="1981202"/>
            <a:ext cx="6324598" cy="22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86915" y="2077524"/>
            <a:ext cx="1329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 </a:t>
            </a:r>
          </a:p>
          <a:p>
            <a:r>
              <a:rPr lang="en-US" sz="2400" dirty="0"/>
              <a:t>research</a:t>
            </a:r>
          </a:p>
          <a:p>
            <a:r>
              <a:rPr lang="en-US" sz="2400" dirty="0"/>
              <a:t>evidence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8300" y="1981201"/>
            <a:ext cx="194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Benefits to </a:t>
            </a:r>
          </a:p>
          <a:p>
            <a:r>
              <a:rPr lang="en-US" sz="2400" dirty="0"/>
              <a:t>patients &amp; </a:t>
            </a:r>
          </a:p>
          <a:p>
            <a:r>
              <a:rPr lang="en-US" sz="2400" dirty="0"/>
              <a:t>populations</a:t>
            </a:r>
          </a:p>
          <a:p>
            <a:endParaRPr lang="en-US" sz="2400" dirty="0"/>
          </a:p>
          <a:p>
            <a:r>
              <a:rPr lang="en-US" sz="2400" dirty="0"/>
              <a:t>1</a:t>
            </a:r>
            <a:r>
              <a:rPr lang="en-US" sz="2400" i="1" dirty="0"/>
              <a:t>4% success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49600" y="4373358"/>
            <a:ext cx="1664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</a:t>
            </a:r>
          </a:p>
          <a:p>
            <a:r>
              <a:rPr lang="en-US" sz="2400" dirty="0"/>
              <a:t>research/</a:t>
            </a:r>
          </a:p>
          <a:p>
            <a:r>
              <a:rPr lang="en-US" sz="2400" dirty="0"/>
              <a:t>peer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2133" y="4373359"/>
            <a:ext cx="1361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Research</a:t>
            </a:r>
          </a:p>
          <a:p>
            <a:r>
              <a:rPr lang="en-US" sz="2400" dirty="0"/>
              <a:t>synthesis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2847" y="4377793"/>
            <a:ext cx="150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Guidelines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1290" y="4396327"/>
            <a:ext cx="22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Implementation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4200" y="1447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17 years</a:t>
            </a:r>
          </a:p>
        </p:txBody>
      </p:sp>
      <p:sp>
        <p:nvSpPr>
          <p:cNvPr id="12" name="Oval 11"/>
          <p:cNvSpPr/>
          <p:nvPr/>
        </p:nvSpPr>
        <p:spPr>
          <a:xfrm>
            <a:off x="5647690" y="1361273"/>
            <a:ext cx="1261109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9280480" y="3277853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474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062" y="146455"/>
            <a:ext cx="11397786" cy="990600"/>
          </a:xfrm>
        </p:spPr>
        <p:txBody>
          <a:bodyPr>
            <a:noAutofit/>
          </a:bodyPr>
          <a:lstStyle/>
          <a:p>
            <a:pPr>
              <a:tabLst>
                <a:tab pos="8578850" algn="l"/>
              </a:tabLst>
            </a:pPr>
            <a:r>
              <a:rPr lang="en-US" sz="3300" dirty="0">
                <a:solidFill>
                  <a:srgbClr val="464653"/>
                </a:solidFill>
                <a:cs typeface="Calibri" panose="020F0502020204030204" pitchFamily="34" charset="0"/>
              </a:rPr>
              <a:t>Translation of the Diabetes Prevention Program (DPP)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12721" y="3968120"/>
            <a:ext cx="971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2002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57891" y="2641938"/>
            <a:ext cx="1387631" cy="1154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DPP efficacy study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31229" y="2490338"/>
            <a:ext cx="1895786" cy="13483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Group Lifestyle Balance (community)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(n=42)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5423" y="2724093"/>
            <a:ext cx="1828641" cy="1072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Online Social Network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(n=220)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08582" y="2641938"/>
            <a:ext cx="1672726" cy="1154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Effectiveness in YMCAs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(n=92)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79105" y="2483740"/>
            <a:ext cx="1286652" cy="13440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VA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(n=387)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358203" y="2375925"/>
            <a:ext cx="1739492" cy="14478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National DPP (220 orgs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n=14,747)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612706" y="3964372"/>
            <a:ext cx="1058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2007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8879" y="3964065"/>
            <a:ext cx="1021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2009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7197" y="3971062"/>
            <a:ext cx="1363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00876" y="3960010"/>
            <a:ext cx="105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92695" y="3955955"/>
            <a:ext cx="105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8179" y="5425700"/>
            <a:ext cx="631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84.1 million U.S. adults have prediabetes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52371" y="4440045"/>
            <a:ext cx="11824477" cy="108441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371" y="4733541"/>
            <a:ext cx="1148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Epidemiology  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Efficacy  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   Effectiveness          Dissemination &amp; Implementation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5513" y="5996037"/>
            <a:ext cx="511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Diabetes Prevention Program Research Group. NEJM, 2002. 346(6): p. 393-403.</a:t>
            </a:r>
          </a:p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Aziz. Implementation Science 10.1 (2015): 172</a:t>
            </a:r>
          </a:p>
          <a:p>
            <a:pPr algn="r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Moin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American journal of preventive medicine 53.1 (2017): 70-77.</a:t>
            </a:r>
          </a:p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Ely. Diabetes Care 2017;40:1331-1341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2372" y="2629773"/>
            <a:ext cx="1720409" cy="1154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Healthy eating and PA reduce risk of diabetes</a:t>
            </a:r>
          </a:p>
        </p:txBody>
      </p:sp>
    </p:spTree>
    <p:extLst>
      <p:ext uri="{BB962C8B-B14F-4D97-AF65-F5344CB8AC3E}">
        <p14:creationId xmlns:p14="http://schemas.microsoft.com/office/powerpoint/2010/main" val="10915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 and Implementation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000" dirty="0"/>
              <a:t>The scientific study of the </a:t>
            </a:r>
            <a:r>
              <a:rPr lang="en-US" sz="4000" b="1" dirty="0"/>
              <a:t>strategies</a:t>
            </a:r>
            <a:r>
              <a:rPr lang="en-US" sz="4000" dirty="0"/>
              <a:t> and </a:t>
            </a:r>
            <a:r>
              <a:rPr lang="en-US" sz="4000" b="1" dirty="0"/>
              <a:t>mechanisms</a:t>
            </a:r>
            <a:r>
              <a:rPr lang="en-US" sz="4000" dirty="0"/>
              <a:t> by which scientific </a:t>
            </a:r>
            <a:r>
              <a:rPr lang="en-US" sz="4000" b="1" dirty="0"/>
              <a:t>evidence</a:t>
            </a:r>
            <a:r>
              <a:rPr lang="en-US" sz="4000" dirty="0"/>
              <a:t> is </a:t>
            </a:r>
            <a:r>
              <a:rPr lang="en-US" sz="4000" b="1" dirty="0"/>
              <a:t>disseminated</a:t>
            </a:r>
            <a:r>
              <a:rPr lang="en-US" sz="4000" dirty="0"/>
              <a:t> and </a:t>
            </a:r>
            <a:r>
              <a:rPr lang="en-US" sz="4000" b="1" dirty="0"/>
              <a:t>implemented</a:t>
            </a:r>
            <a:r>
              <a:rPr lang="en-US" sz="4000" dirty="0"/>
              <a:t> in community or clinical settings to improve health outcomes.</a:t>
            </a:r>
          </a:p>
        </p:txBody>
      </p:sp>
    </p:spTree>
    <p:extLst>
      <p:ext uri="{BB962C8B-B14F-4D97-AF65-F5344CB8AC3E}">
        <p14:creationId xmlns:p14="http://schemas.microsoft.com/office/powerpoint/2010/main" val="233348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Wash U Colors">
      <a:dk1>
        <a:srgbClr val="000000"/>
      </a:dk1>
      <a:lt1>
        <a:srgbClr val="FFFFFF"/>
      </a:lt1>
      <a:dk2>
        <a:srgbClr val="E4E4E4"/>
      </a:dk2>
      <a:lt2>
        <a:srgbClr val="9AB378"/>
      </a:lt2>
      <a:accent1>
        <a:srgbClr val="90D5D4"/>
      </a:accent1>
      <a:accent2>
        <a:srgbClr val="FFD860"/>
      </a:accent2>
      <a:accent3>
        <a:srgbClr val="5087A3"/>
      </a:accent3>
      <a:accent4>
        <a:srgbClr val="8A5B8C"/>
      </a:accent4>
      <a:accent5>
        <a:srgbClr val="DE8761"/>
      </a:accent5>
      <a:accent6>
        <a:srgbClr val="FFCC01"/>
      </a:accent6>
      <a:hlink>
        <a:srgbClr val="005E85"/>
      </a:hlink>
      <a:folHlink>
        <a:srgbClr val="622466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MW_JS_SL_v2" id="{50B954A5-DC84-41DE-87BB-B459A4E7EDA7}" vid="{75F44519-9FD6-49F7-AB9C-46D055682C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tf00001180</Template>
  <TotalTime>8472</TotalTime>
  <Words>2535</Words>
  <Application>Microsoft Office PowerPoint</Application>
  <PresentationFormat>Widescreen</PresentationFormat>
  <Paragraphs>339</Paragraphs>
  <Slides>43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Origin</vt:lpstr>
      <vt:lpstr>Theme1</vt:lpstr>
      <vt:lpstr>Dissemination &amp; Implementation (D&amp;) Science: From lab to sidewalk: D&amp;I science to improve public health Examples and Applications of D&amp;I Science to PA Research</vt:lpstr>
      <vt:lpstr>PowerPoint Presentation</vt:lpstr>
      <vt:lpstr>Overview</vt:lpstr>
      <vt:lpstr>Dissemination and Implementation Science</vt:lpstr>
      <vt:lpstr>Why are you pursuing PAPH research?</vt:lpstr>
      <vt:lpstr>Where are you right now?</vt:lpstr>
      <vt:lpstr>Leaky pipes</vt:lpstr>
      <vt:lpstr>Translation of the Diabetes Prevention Program (DPP)</vt:lpstr>
      <vt:lpstr>Dissemination and Implementation Science</vt:lpstr>
      <vt:lpstr>PowerPoint Presentation</vt:lpstr>
      <vt:lpstr>Some key terms</vt:lpstr>
      <vt:lpstr>PowerPoint Presentation</vt:lpstr>
      <vt:lpstr>Multiple-levels of Context</vt:lpstr>
      <vt:lpstr>Multiple-levels of Context</vt:lpstr>
      <vt:lpstr>PowerPoint Presentation</vt:lpstr>
      <vt:lpstr>PowerPoint Presentation</vt:lpstr>
      <vt:lpstr>PowerPoint Presentation</vt:lpstr>
      <vt:lpstr>PowerPoint Presentation</vt:lpstr>
      <vt:lpstr>Theories, Models, and Frameworks in D&amp;I Science</vt:lpstr>
      <vt:lpstr>How can I incorporate D&amp;I in my research agenda (and do I want to)?</vt:lpstr>
      <vt:lpstr>Activity: Where is the focus of your research?</vt:lpstr>
      <vt:lpstr>PowerPoint Presentation</vt:lpstr>
      <vt:lpstr>Hybrid Studies</vt:lpstr>
      <vt:lpstr>What is Designing for dissemination and sustainability (D4DS)?</vt:lpstr>
      <vt:lpstr>Funders are demanding …</vt:lpstr>
      <vt:lpstr>Who is the D4DS Planner for?</vt:lpstr>
      <vt:lpstr>PowerPoint Presentation</vt:lpstr>
      <vt:lpstr>PowerPoint Presentation</vt:lpstr>
      <vt:lpstr>PowerPoint Presentation</vt:lpstr>
      <vt:lpstr>PowerPoint Presentation</vt:lpstr>
      <vt:lpstr>So many to thank!</vt:lpstr>
      <vt:lpstr>What do you think?</vt:lpstr>
      <vt:lpstr>Resources</vt:lpstr>
      <vt:lpstr>NIH D&amp;I Funding Opportunities</vt:lpstr>
      <vt:lpstr>General D&amp;I resources</vt:lpstr>
      <vt:lpstr>Theories, Models, and Frameworks Resources</vt:lpstr>
      <vt:lpstr>Theories, Models, and Frameworks Resources</vt:lpstr>
      <vt:lpstr>Study designs for D&amp;I science</vt:lpstr>
      <vt:lpstr>PowerPoint Presentation</vt:lpstr>
      <vt:lpstr>Implementation Research Logic Model</vt:lpstr>
      <vt:lpstr>PowerPoint Presentation</vt:lpstr>
      <vt:lpstr>Journals</vt:lpstr>
      <vt:lpstr>Textbooks</vt:lpstr>
    </vt:vector>
  </TitlesOfParts>
  <Company>Washington University in St.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Tabak</dc:creator>
  <cp:lastModifiedBy>Tabak, Rachel</cp:lastModifiedBy>
  <cp:revision>967</cp:revision>
  <dcterms:created xsi:type="dcterms:W3CDTF">2018-05-17T01:25:05Z</dcterms:created>
  <dcterms:modified xsi:type="dcterms:W3CDTF">2023-09-24T12:19:01Z</dcterms:modified>
</cp:coreProperties>
</file>