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709" r:id="rId5"/>
  </p:sldMasterIdLst>
  <p:notesMasterIdLst>
    <p:notesMasterId r:id="rId39"/>
  </p:notesMasterIdLst>
  <p:sldIdLst>
    <p:sldId id="260" r:id="rId6"/>
    <p:sldId id="2581" r:id="rId7"/>
    <p:sldId id="2582" r:id="rId8"/>
    <p:sldId id="264" r:id="rId9"/>
    <p:sldId id="257" r:id="rId10"/>
    <p:sldId id="2147309025" r:id="rId11"/>
    <p:sldId id="284" r:id="rId12"/>
    <p:sldId id="2147309007" r:id="rId13"/>
    <p:sldId id="361" r:id="rId14"/>
    <p:sldId id="2147309024" r:id="rId15"/>
    <p:sldId id="2566" r:id="rId16"/>
    <p:sldId id="2504" r:id="rId17"/>
    <p:sldId id="2147309008" r:id="rId18"/>
    <p:sldId id="2147309009" r:id="rId19"/>
    <p:sldId id="2147309010" r:id="rId20"/>
    <p:sldId id="2461" r:id="rId21"/>
    <p:sldId id="2147309013" r:id="rId22"/>
    <p:sldId id="2147309014" r:id="rId23"/>
    <p:sldId id="2580" r:id="rId24"/>
    <p:sldId id="2147309011" r:id="rId25"/>
    <p:sldId id="2147309016" r:id="rId26"/>
    <p:sldId id="341" r:id="rId27"/>
    <p:sldId id="354" r:id="rId28"/>
    <p:sldId id="2147309015" r:id="rId29"/>
    <p:sldId id="263" r:id="rId30"/>
    <p:sldId id="13122" r:id="rId31"/>
    <p:sldId id="2147309017" r:id="rId32"/>
    <p:sldId id="2147309018" r:id="rId33"/>
    <p:sldId id="2147309022" r:id="rId34"/>
    <p:sldId id="2147309020" r:id="rId35"/>
    <p:sldId id="2147309012" r:id="rId36"/>
    <p:sldId id="2147309023" r:id="rId37"/>
    <p:sldId id="28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FFC4CFD-9137-4F62-A051-327F7F00AC1D}">
          <p14:sldIdLst>
            <p14:sldId id="260"/>
            <p14:sldId id="2581"/>
            <p14:sldId id="2582"/>
            <p14:sldId id="264"/>
          </p14:sldIdLst>
        </p14:section>
        <p14:section name="Active People" id="{EBA2D284-B68C-424D-A54B-AB6472D3E3D5}">
          <p14:sldIdLst>
            <p14:sldId id="257"/>
            <p14:sldId id="2147309025"/>
            <p14:sldId id="284"/>
            <p14:sldId id="2147309007"/>
            <p14:sldId id="361"/>
            <p14:sldId id="2147309024"/>
            <p14:sldId id="2566"/>
            <p14:sldId id="2504"/>
            <p14:sldId id="2147309008"/>
            <p14:sldId id="2147309009"/>
            <p14:sldId id="2147309010"/>
            <p14:sldId id="2461"/>
            <p14:sldId id="2147309013"/>
            <p14:sldId id="2147309014"/>
            <p14:sldId id="2580"/>
            <p14:sldId id="2147309011"/>
            <p14:sldId id="2147309016"/>
            <p14:sldId id="341"/>
            <p14:sldId id="354"/>
            <p14:sldId id="2147309015"/>
            <p14:sldId id="263"/>
            <p14:sldId id="13122"/>
            <p14:sldId id="2147309017"/>
            <p14:sldId id="2147309018"/>
            <p14:sldId id="2147309022"/>
            <p14:sldId id="2147309020"/>
            <p14:sldId id="2147309012"/>
            <p14:sldId id="2147309023"/>
            <p14:sldId id="280"/>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3D44B08-60D8-4BD6-658F-1AEBA4F25A76}" name="Whitfield, Geoffrey P. (CDC/DDNID/NCCDPHP/DNPAO)" initials="W(" userId="S::xdh5@cdc.gov::84ce870c-3ce6-4bf7-b750-77b339323a9d" providerId="AD"/>
  <p188:author id="{77387147-71C5-B79F-C0B9-180122CE354A}" name="Day, Kristine (CDC/DDNID/NCCDPHP/DNPAO)" initials="D(" userId="S::knd8@cdc.gov::165571e9-4862-4162-ab84-5cb0698a1c88" providerId="AD"/>
  <p188:author id="{FB88DC84-0938-3AD6-035B-EE8120B7166A}" name="Graff, Kaitlin (CDC/DDNID/NCCDPHP/DNPAO) (CTR)" initials="GK((" userId="S::mpy6@cdc.gov::1781bdf5-a4c5-4d62-ac50-63b3c9a4b67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raff, Kaitlin (CDC/DDNID/NCCDPHP/DNPAO) (CTR)" initials="GK((" lastIdx="1" clrIdx="0">
    <p:extLst>
      <p:ext uri="{19B8F6BF-5375-455C-9EA6-DF929625EA0E}">
        <p15:presenceInfo xmlns:p15="http://schemas.microsoft.com/office/powerpoint/2012/main" userId="S::mpy6@cdc.gov::1781bdf5-a4c5-4d62-ac50-63b3c9a4b67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07F73"/>
    <a:srgbClr val="6E13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53CE20-D8D3-4D8B-8389-C51C1F47450F}" v="8" dt="2023-09-23T02:17:54.3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49" autoAdjust="0"/>
    <p:restoredTop sz="68647" autoAdjust="0"/>
  </p:normalViewPr>
  <p:slideViewPr>
    <p:cSldViewPr snapToGrid="0">
      <p:cViewPr varScale="1">
        <p:scale>
          <a:sx n="75" d="100"/>
          <a:sy n="75" d="100"/>
        </p:scale>
        <p:origin x="129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commentAuthors" Target="commentAuthor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8/10/relationships/authors" Target="authors.xml"/><Relationship Id="rId20" Type="http://schemas.openxmlformats.org/officeDocument/2006/relationships/slide" Target="slides/slide15.xml"/><Relationship Id="rId4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3C696F-97B0-4CB9-92A0-0D17225F2ECE}" type="doc">
      <dgm:prSet loTypeId="urn:microsoft.com/office/officeart/2005/8/layout/radial3" loCatId="cycle" qsTypeId="urn:microsoft.com/office/officeart/2005/8/quickstyle/3d3" qsCatId="3D" csTypeId="urn:microsoft.com/office/officeart/2005/8/colors/colorful1" csCatId="colorful" phldr="1"/>
      <dgm:spPr/>
      <dgm:t>
        <a:bodyPr/>
        <a:lstStyle/>
        <a:p>
          <a:endParaRPr lang="en-US"/>
        </a:p>
      </dgm:t>
    </dgm:pt>
    <dgm:pt modelId="{39BD695E-DDC3-48DD-9323-ACE72BACAD76}">
      <dgm:prSet phldrT="[Text]"/>
      <dgm:spPr>
        <a:solidFill>
          <a:schemeClr val="accent1">
            <a:alpha val="50000"/>
          </a:schemeClr>
        </a:solidFill>
      </dgm:spPr>
      <dgm:t>
        <a:bodyPr/>
        <a:lstStyle/>
        <a:p>
          <a:r>
            <a:rPr lang="en-US" b="1" dirty="0"/>
            <a:t>Equity &amp; Resilience</a:t>
          </a:r>
        </a:p>
      </dgm:t>
    </dgm:pt>
    <dgm:pt modelId="{408DDD1B-10B9-4630-AA71-7F147C0F3830}" type="parTrans" cxnId="{3F515914-5E9D-4076-A0DB-9B0370B89346}">
      <dgm:prSet/>
      <dgm:spPr/>
      <dgm:t>
        <a:bodyPr/>
        <a:lstStyle/>
        <a:p>
          <a:endParaRPr lang="en-US"/>
        </a:p>
      </dgm:t>
    </dgm:pt>
    <dgm:pt modelId="{E84EB6A7-D12D-45C1-AEE4-04609DF2C039}" type="sibTrans" cxnId="{3F515914-5E9D-4076-A0DB-9B0370B89346}">
      <dgm:prSet/>
      <dgm:spPr/>
      <dgm:t>
        <a:bodyPr/>
        <a:lstStyle/>
        <a:p>
          <a:endParaRPr lang="en-US"/>
        </a:p>
      </dgm:t>
    </dgm:pt>
    <dgm:pt modelId="{E7CD3D95-B073-45B2-A93C-D86BADFE2A5D}">
      <dgm:prSet phldrT="[Text]"/>
      <dgm:spPr/>
      <dgm:t>
        <a:bodyPr/>
        <a:lstStyle/>
        <a:p>
          <a:r>
            <a:rPr lang="en-US" b="1" dirty="0"/>
            <a:t>Transportation Policy &amp; Planning</a:t>
          </a:r>
        </a:p>
      </dgm:t>
    </dgm:pt>
    <dgm:pt modelId="{74B0606F-7771-40FA-BE25-01A184784909}" type="parTrans" cxnId="{7F498C13-F9E7-4DB1-8316-DAD578601A34}">
      <dgm:prSet/>
      <dgm:spPr/>
      <dgm:t>
        <a:bodyPr/>
        <a:lstStyle/>
        <a:p>
          <a:endParaRPr lang="en-US"/>
        </a:p>
      </dgm:t>
    </dgm:pt>
    <dgm:pt modelId="{62B0DB24-4095-49EA-A11B-D1C8B95CEA05}" type="sibTrans" cxnId="{7F498C13-F9E7-4DB1-8316-DAD578601A34}">
      <dgm:prSet/>
      <dgm:spPr/>
      <dgm:t>
        <a:bodyPr/>
        <a:lstStyle/>
        <a:p>
          <a:endParaRPr lang="en-US"/>
        </a:p>
      </dgm:t>
    </dgm:pt>
    <dgm:pt modelId="{6A6D66A7-AC1B-4D9B-91F3-F00DCAED44A5}">
      <dgm:prSet phldrT="[Text]"/>
      <dgm:spPr/>
      <dgm:t>
        <a:bodyPr/>
        <a:lstStyle/>
        <a:p>
          <a:r>
            <a:rPr lang="en-US" b="1" dirty="0"/>
            <a:t>Rural Active Living</a:t>
          </a:r>
        </a:p>
      </dgm:t>
    </dgm:pt>
    <dgm:pt modelId="{3076068B-20A3-43ED-8DA8-A91E5285BD04}" type="parTrans" cxnId="{573B09AE-4F07-42A7-9EFC-F45BAAC1300B}">
      <dgm:prSet/>
      <dgm:spPr/>
      <dgm:t>
        <a:bodyPr/>
        <a:lstStyle/>
        <a:p>
          <a:endParaRPr lang="en-US"/>
        </a:p>
      </dgm:t>
    </dgm:pt>
    <dgm:pt modelId="{B345D226-4E1A-4029-9EF3-9E7DAA2C4C10}" type="sibTrans" cxnId="{573B09AE-4F07-42A7-9EFC-F45BAAC1300B}">
      <dgm:prSet/>
      <dgm:spPr/>
      <dgm:t>
        <a:bodyPr/>
        <a:lstStyle/>
        <a:p>
          <a:endParaRPr lang="en-US"/>
        </a:p>
      </dgm:t>
    </dgm:pt>
    <dgm:pt modelId="{8202FDF0-BC02-43A1-8695-F1065F5CF917}">
      <dgm:prSet phldrT="[Text]"/>
      <dgm:spPr/>
      <dgm:t>
        <a:bodyPr/>
        <a:lstStyle/>
        <a:p>
          <a:r>
            <a:rPr lang="en-US" b="1" dirty="0"/>
            <a:t>Parks &amp; Greenspace</a:t>
          </a:r>
        </a:p>
      </dgm:t>
    </dgm:pt>
    <dgm:pt modelId="{E0D0996C-33EE-42E0-BA64-6D149951E500}" type="parTrans" cxnId="{F1F24938-AC1B-448C-9177-493B727E8404}">
      <dgm:prSet/>
      <dgm:spPr/>
      <dgm:t>
        <a:bodyPr/>
        <a:lstStyle/>
        <a:p>
          <a:endParaRPr lang="en-US"/>
        </a:p>
      </dgm:t>
    </dgm:pt>
    <dgm:pt modelId="{9F1A538D-3889-45E5-A9D2-0B54F1D23690}" type="sibTrans" cxnId="{F1F24938-AC1B-448C-9177-493B727E8404}">
      <dgm:prSet/>
      <dgm:spPr/>
      <dgm:t>
        <a:bodyPr/>
        <a:lstStyle/>
        <a:p>
          <a:endParaRPr lang="en-US"/>
        </a:p>
      </dgm:t>
    </dgm:pt>
    <dgm:pt modelId="{DE10A14F-4310-4D5D-8A7D-F34B7377B7D4}">
      <dgm:prSet phldrT="[Text]"/>
      <dgm:spPr/>
      <dgm:t>
        <a:bodyPr/>
        <a:lstStyle/>
        <a:p>
          <a:r>
            <a:rPr lang="en-US" b="1" dirty="0"/>
            <a:t>School Wellness</a:t>
          </a:r>
        </a:p>
      </dgm:t>
    </dgm:pt>
    <dgm:pt modelId="{2435E45B-B736-4AA2-BF41-72415E270EE2}" type="parTrans" cxnId="{28BDCC30-AF3F-4AC1-A27F-056723EE19A0}">
      <dgm:prSet/>
      <dgm:spPr/>
      <dgm:t>
        <a:bodyPr/>
        <a:lstStyle/>
        <a:p>
          <a:endParaRPr lang="en-US"/>
        </a:p>
      </dgm:t>
    </dgm:pt>
    <dgm:pt modelId="{EFD8FB28-64C6-4608-AE5E-13A3C0ACFDC7}" type="sibTrans" cxnId="{28BDCC30-AF3F-4AC1-A27F-056723EE19A0}">
      <dgm:prSet/>
      <dgm:spPr/>
      <dgm:t>
        <a:bodyPr/>
        <a:lstStyle/>
        <a:p>
          <a:endParaRPr lang="en-US"/>
        </a:p>
      </dgm:t>
    </dgm:pt>
    <dgm:pt modelId="{7D580350-CBA4-407D-BBF3-72F1FCEE489F}">
      <dgm:prSet/>
      <dgm:spPr/>
      <dgm:t>
        <a:bodyPr/>
        <a:lstStyle/>
        <a:p>
          <a:r>
            <a:rPr lang="en-US" b="0" dirty="0"/>
            <a:t>Worksite Wellness</a:t>
          </a:r>
        </a:p>
      </dgm:t>
    </dgm:pt>
    <dgm:pt modelId="{8EAE01C7-E659-40D9-B3B0-6155C591DC79}" type="parTrans" cxnId="{D282041D-F6EC-4A59-B2E1-339DF90E8023}">
      <dgm:prSet/>
      <dgm:spPr/>
      <dgm:t>
        <a:bodyPr/>
        <a:lstStyle/>
        <a:p>
          <a:endParaRPr lang="en-US"/>
        </a:p>
      </dgm:t>
    </dgm:pt>
    <dgm:pt modelId="{E0DF5730-8A5F-47F8-AB87-2C637AFAA91B}" type="sibTrans" cxnId="{D282041D-F6EC-4A59-B2E1-339DF90E8023}">
      <dgm:prSet/>
      <dgm:spPr/>
      <dgm:t>
        <a:bodyPr/>
        <a:lstStyle/>
        <a:p>
          <a:endParaRPr lang="en-US"/>
        </a:p>
      </dgm:t>
    </dgm:pt>
    <dgm:pt modelId="{E23574F1-0E41-4BE4-AF56-1E919C02A9D3}" type="pres">
      <dgm:prSet presAssocID="{3F3C696F-97B0-4CB9-92A0-0D17225F2ECE}" presName="composite" presStyleCnt="0">
        <dgm:presLayoutVars>
          <dgm:chMax val="1"/>
          <dgm:dir/>
          <dgm:resizeHandles val="exact"/>
        </dgm:presLayoutVars>
      </dgm:prSet>
      <dgm:spPr/>
    </dgm:pt>
    <dgm:pt modelId="{441C49CC-E415-43FF-9182-13B0EC76EA3C}" type="pres">
      <dgm:prSet presAssocID="{3F3C696F-97B0-4CB9-92A0-0D17225F2ECE}" presName="radial" presStyleCnt="0">
        <dgm:presLayoutVars>
          <dgm:animLvl val="ctr"/>
        </dgm:presLayoutVars>
      </dgm:prSet>
      <dgm:spPr/>
    </dgm:pt>
    <dgm:pt modelId="{D66573AB-68B2-4891-BF82-7DF167FF4A02}" type="pres">
      <dgm:prSet presAssocID="{39BD695E-DDC3-48DD-9323-ACE72BACAD76}" presName="centerShape" presStyleLbl="vennNode1" presStyleIdx="0" presStyleCnt="6" custScaleX="90909" custScaleY="90909"/>
      <dgm:spPr/>
    </dgm:pt>
    <dgm:pt modelId="{D83E68A9-96D5-4D26-BD63-41928DE89BAC}" type="pres">
      <dgm:prSet presAssocID="{E7CD3D95-B073-45B2-A93C-D86BADFE2A5D}" presName="node" presStyleLbl="vennNode1" presStyleIdx="1" presStyleCnt="6" custScaleX="146410" custScaleY="146410">
        <dgm:presLayoutVars>
          <dgm:bulletEnabled val="1"/>
        </dgm:presLayoutVars>
      </dgm:prSet>
      <dgm:spPr/>
    </dgm:pt>
    <dgm:pt modelId="{75AA25BA-E6C6-4CD5-A99F-FEBAE8939AEF}" type="pres">
      <dgm:prSet presAssocID="{6A6D66A7-AC1B-4D9B-91F3-F00DCAED44A5}" presName="node" presStyleLbl="vennNode1" presStyleIdx="2" presStyleCnt="6" custScaleX="146410" custScaleY="146410">
        <dgm:presLayoutVars>
          <dgm:bulletEnabled val="1"/>
        </dgm:presLayoutVars>
      </dgm:prSet>
      <dgm:spPr/>
    </dgm:pt>
    <dgm:pt modelId="{09D5686B-EF03-42D8-B8D0-16D6DF19DB77}" type="pres">
      <dgm:prSet presAssocID="{8202FDF0-BC02-43A1-8695-F1065F5CF917}" presName="node" presStyleLbl="vennNode1" presStyleIdx="3" presStyleCnt="6" custScaleX="146410" custScaleY="146410">
        <dgm:presLayoutVars>
          <dgm:bulletEnabled val="1"/>
        </dgm:presLayoutVars>
      </dgm:prSet>
      <dgm:spPr/>
    </dgm:pt>
    <dgm:pt modelId="{96DEB081-40BD-46F8-9ABB-8AC2B524A832}" type="pres">
      <dgm:prSet presAssocID="{DE10A14F-4310-4D5D-8A7D-F34B7377B7D4}" presName="node" presStyleLbl="vennNode1" presStyleIdx="4" presStyleCnt="6" custScaleX="146410" custScaleY="146410">
        <dgm:presLayoutVars>
          <dgm:bulletEnabled val="1"/>
        </dgm:presLayoutVars>
      </dgm:prSet>
      <dgm:spPr/>
    </dgm:pt>
    <dgm:pt modelId="{B37AAC16-DF53-4470-BE52-969A066D7B00}" type="pres">
      <dgm:prSet presAssocID="{7D580350-CBA4-407D-BBF3-72F1FCEE489F}" presName="node" presStyleLbl="vennNode1" presStyleIdx="5" presStyleCnt="6" custScaleX="146410" custScaleY="146410">
        <dgm:presLayoutVars>
          <dgm:bulletEnabled val="1"/>
        </dgm:presLayoutVars>
      </dgm:prSet>
      <dgm:spPr/>
    </dgm:pt>
  </dgm:ptLst>
  <dgm:cxnLst>
    <dgm:cxn modelId="{7F498C13-F9E7-4DB1-8316-DAD578601A34}" srcId="{39BD695E-DDC3-48DD-9323-ACE72BACAD76}" destId="{E7CD3D95-B073-45B2-A93C-D86BADFE2A5D}" srcOrd="0" destOrd="0" parTransId="{74B0606F-7771-40FA-BE25-01A184784909}" sibTransId="{62B0DB24-4095-49EA-A11B-D1C8B95CEA05}"/>
    <dgm:cxn modelId="{3F515914-5E9D-4076-A0DB-9B0370B89346}" srcId="{3F3C696F-97B0-4CB9-92A0-0D17225F2ECE}" destId="{39BD695E-DDC3-48DD-9323-ACE72BACAD76}" srcOrd="0" destOrd="0" parTransId="{408DDD1B-10B9-4630-AA71-7F147C0F3830}" sibTransId="{E84EB6A7-D12D-45C1-AEE4-04609DF2C039}"/>
    <dgm:cxn modelId="{D282041D-F6EC-4A59-B2E1-339DF90E8023}" srcId="{39BD695E-DDC3-48DD-9323-ACE72BACAD76}" destId="{7D580350-CBA4-407D-BBF3-72F1FCEE489F}" srcOrd="4" destOrd="0" parTransId="{8EAE01C7-E659-40D9-B3B0-6155C591DC79}" sibTransId="{E0DF5730-8A5F-47F8-AB87-2C637AFAA91B}"/>
    <dgm:cxn modelId="{9A727320-B453-4606-B46E-BC8751441EBD}" type="presOf" srcId="{39BD695E-DDC3-48DD-9323-ACE72BACAD76}" destId="{D66573AB-68B2-4891-BF82-7DF167FF4A02}" srcOrd="0" destOrd="0" presId="urn:microsoft.com/office/officeart/2005/8/layout/radial3"/>
    <dgm:cxn modelId="{28BDCC30-AF3F-4AC1-A27F-056723EE19A0}" srcId="{39BD695E-DDC3-48DD-9323-ACE72BACAD76}" destId="{DE10A14F-4310-4D5D-8A7D-F34B7377B7D4}" srcOrd="3" destOrd="0" parTransId="{2435E45B-B736-4AA2-BF41-72415E270EE2}" sibTransId="{EFD8FB28-64C6-4608-AE5E-13A3C0ACFDC7}"/>
    <dgm:cxn modelId="{8A5EF231-EB47-4155-8997-E5BDE84993AE}" type="presOf" srcId="{8202FDF0-BC02-43A1-8695-F1065F5CF917}" destId="{09D5686B-EF03-42D8-B8D0-16D6DF19DB77}" srcOrd="0" destOrd="0" presId="urn:microsoft.com/office/officeart/2005/8/layout/radial3"/>
    <dgm:cxn modelId="{F1F24938-AC1B-448C-9177-493B727E8404}" srcId="{39BD695E-DDC3-48DD-9323-ACE72BACAD76}" destId="{8202FDF0-BC02-43A1-8695-F1065F5CF917}" srcOrd="2" destOrd="0" parTransId="{E0D0996C-33EE-42E0-BA64-6D149951E500}" sibTransId="{9F1A538D-3889-45E5-A9D2-0B54F1D23690}"/>
    <dgm:cxn modelId="{701C705B-6D93-4E4D-BBDF-BA8311D85EFD}" type="presOf" srcId="{6A6D66A7-AC1B-4D9B-91F3-F00DCAED44A5}" destId="{75AA25BA-E6C6-4CD5-A99F-FEBAE8939AEF}" srcOrd="0" destOrd="0" presId="urn:microsoft.com/office/officeart/2005/8/layout/radial3"/>
    <dgm:cxn modelId="{AA75B794-A83C-4014-A737-33B75E60D46A}" type="presOf" srcId="{3F3C696F-97B0-4CB9-92A0-0D17225F2ECE}" destId="{E23574F1-0E41-4BE4-AF56-1E919C02A9D3}" srcOrd="0" destOrd="0" presId="urn:microsoft.com/office/officeart/2005/8/layout/radial3"/>
    <dgm:cxn modelId="{C84DB298-0DC9-4225-B7DF-9F792E61D582}" type="presOf" srcId="{DE10A14F-4310-4D5D-8A7D-F34B7377B7D4}" destId="{96DEB081-40BD-46F8-9ABB-8AC2B524A832}" srcOrd="0" destOrd="0" presId="urn:microsoft.com/office/officeart/2005/8/layout/radial3"/>
    <dgm:cxn modelId="{573B09AE-4F07-42A7-9EFC-F45BAAC1300B}" srcId="{39BD695E-DDC3-48DD-9323-ACE72BACAD76}" destId="{6A6D66A7-AC1B-4D9B-91F3-F00DCAED44A5}" srcOrd="1" destOrd="0" parTransId="{3076068B-20A3-43ED-8DA8-A91E5285BD04}" sibTransId="{B345D226-4E1A-4029-9EF3-9E7DAA2C4C10}"/>
    <dgm:cxn modelId="{A0C8B6BF-079E-4183-9A32-41E2E5831EB3}" type="presOf" srcId="{7D580350-CBA4-407D-BBF3-72F1FCEE489F}" destId="{B37AAC16-DF53-4470-BE52-969A066D7B00}" srcOrd="0" destOrd="0" presId="urn:microsoft.com/office/officeart/2005/8/layout/radial3"/>
    <dgm:cxn modelId="{2E5ED1DB-C419-40AB-9D89-6D1F58E0402F}" type="presOf" srcId="{E7CD3D95-B073-45B2-A93C-D86BADFE2A5D}" destId="{D83E68A9-96D5-4D26-BD63-41928DE89BAC}" srcOrd="0" destOrd="0" presId="urn:microsoft.com/office/officeart/2005/8/layout/radial3"/>
    <dgm:cxn modelId="{2F2DB42A-663B-431F-BA1F-62D0A364BC7E}" type="presParOf" srcId="{E23574F1-0E41-4BE4-AF56-1E919C02A9D3}" destId="{441C49CC-E415-43FF-9182-13B0EC76EA3C}" srcOrd="0" destOrd="0" presId="urn:microsoft.com/office/officeart/2005/8/layout/radial3"/>
    <dgm:cxn modelId="{C2895A7F-C57F-4C9D-8FF7-944C5A7EC714}" type="presParOf" srcId="{441C49CC-E415-43FF-9182-13B0EC76EA3C}" destId="{D66573AB-68B2-4891-BF82-7DF167FF4A02}" srcOrd="0" destOrd="0" presId="urn:microsoft.com/office/officeart/2005/8/layout/radial3"/>
    <dgm:cxn modelId="{E86E8EDE-2D94-456E-AB60-CF4B446179D7}" type="presParOf" srcId="{441C49CC-E415-43FF-9182-13B0EC76EA3C}" destId="{D83E68A9-96D5-4D26-BD63-41928DE89BAC}" srcOrd="1" destOrd="0" presId="urn:microsoft.com/office/officeart/2005/8/layout/radial3"/>
    <dgm:cxn modelId="{CBB1EA26-E19E-4F46-885B-796266FCA062}" type="presParOf" srcId="{441C49CC-E415-43FF-9182-13B0EC76EA3C}" destId="{75AA25BA-E6C6-4CD5-A99F-FEBAE8939AEF}" srcOrd="2" destOrd="0" presId="urn:microsoft.com/office/officeart/2005/8/layout/radial3"/>
    <dgm:cxn modelId="{4A783BEA-C2B9-4E8F-BD88-2C703A55D545}" type="presParOf" srcId="{441C49CC-E415-43FF-9182-13B0EC76EA3C}" destId="{09D5686B-EF03-42D8-B8D0-16D6DF19DB77}" srcOrd="3" destOrd="0" presId="urn:microsoft.com/office/officeart/2005/8/layout/radial3"/>
    <dgm:cxn modelId="{703981D1-ADAC-48E0-AD22-03010F12B5A2}" type="presParOf" srcId="{441C49CC-E415-43FF-9182-13B0EC76EA3C}" destId="{96DEB081-40BD-46F8-9ABB-8AC2B524A832}" srcOrd="4" destOrd="0" presId="urn:microsoft.com/office/officeart/2005/8/layout/radial3"/>
    <dgm:cxn modelId="{CE020CEA-A93C-4AD6-9117-6B449B4D3184}" type="presParOf" srcId="{441C49CC-E415-43FF-9182-13B0EC76EA3C}" destId="{B37AAC16-DF53-4470-BE52-969A066D7B00}" srcOrd="5"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6573AB-68B2-4891-BF82-7DF167FF4A02}">
      <dsp:nvSpPr>
        <dsp:cNvPr id="0" name=""/>
        <dsp:cNvSpPr/>
      </dsp:nvSpPr>
      <dsp:spPr>
        <a:xfrm>
          <a:off x="4588675" y="1264020"/>
          <a:ext cx="2409811" cy="2409811"/>
        </a:xfrm>
        <a:prstGeom prst="ellipse">
          <a:avLst/>
        </a:prstGeom>
        <a:solidFill>
          <a:schemeClr val="accent1">
            <a:alpha val="5000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b="1" kern="1200" dirty="0"/>
            <a:t>Equity &amp; Resilience</a:t>
          </a:r>
        </a:p>
      </dsp:txBody>
      <dsp:txXfrm>
        <a:off x="4941584" y="1616929"/>
        <a:ext cx="1703993" cy="1703993"/>
      </dsp:txXfrm>
    </dsp:sp>
    <dsp:sp modelId="{D83E68A9-96D5-4D26-BD63-41928DE89BAC}">
      <dsp:nvSpPr>
        <dsp:cNvPr id="0" name=""/>
        <dsp:cNvSpPr/>
      </dsp:nvSpPr>
      <dsp:spPr>
        <a:xfrm>
          <a:off x="4823323" y="-225775"/>
          <a:ext cx="1940514" cy="1940514"/>
        </a:xfrm>
        <a:prstGeom prst="ellipse">
          <a:avLst/>
        </a:prstGeom>
        <a:solidFill>
          <a:schemeClr val="accent3">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t>Transportation Policy &amp; Planning</a:t>
          </a:r>
        </a:p>
      </dsp:txBody>
      <dsp:txXfrm>
        <a:off x="5107505" y="58407"/>
        <a:ext cx="1372150" cy="1372150"/>
      </dsp:txXfrm>
    </dsp:sp>
    <dsp:sp modelId="{75AA25BA-E6C6-4CD5-A99F-FEBAE8939AEF}">
      <dsp:nvSpPr>
        <dsp:cNvPr id="0" name=""/>
        <dsp:cNvSpPr/>
      </dsp:nvSpPr>
      <dsp:spPr>
        <a:xfrm>
          <a:off x="6463367" y="965786"/>
          <a:ext cx="1940514" cy="1940514"/>
        </a:xfrm>
        <a:prstGeom prst="ellipse">
          <a:avLst/>
        </a:prstGeom>
        <a:solidFill>
          <a:schemeClr val="accent4">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t>Rural Active Living</a:t>
          </a:r>
        </a:p>
      </dsp:txBody>
      <dsp:txXfrm>
        <a:off x="6747549" y="1249968"/>
        <a:ext cx="1372150" cy="1372150"/>
      </dsp:txXfrm>
    </dsp:sp>
    <dsp:sp modelId="{09D5686B-EF03-42D8-B8D0-16D6DF19DB77}">
      <dsp:nvSpPr>
        <dsp:cNvPr id="0" name=""/>
        <dsp:cNvSpPr/>
      </dsp:nvSpPr>
      <dsp:spPr>
        <a:xfrm>
          <a:off x="5836926" y="2893773"/>
          <a:ext cx="1940514" cy="1940514"/>
        </a:xfrm>
        <a:prstGeom prst="ellipse">
          <a:avLst/>
        </a:prstGeom>
        <a:solidFill>
          <a:schemeClr val="accent5">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t>Parks &amp; Greenspace</a:t>
          </a:r>
        </a:p>
      </dsp:txBody>
      <dsp:txXfrm>
        <a:off x="6121108" y="3177955"/>
        <a:ext cx="1372150" cy="1372150"/>
      </dsp:txXfrm>
    </dsp:sp>
    <dsp:sp modelId="{96DEB081-40BD-46F8-9ABB-8AC2B524A832}">
      <dsp:nvSpPr>
        <dsp:cNvPr id="0" name=""/>
        <dsp:cNvSpPr/>
      </dsp:nvSpPr>
      <dsp:spPr>
        <a:xfrm>
          <a:off x="3809720" y="2893773"/>
          <a:ext cx="1940514" cy="1940514"/>
        </a:xfrm>
        <a:prstGeom prst="ellipse">
          <a:avLst/>
        </a:prstGeom>
        <a:solidFill>
          <a:schemeClr val="accent6">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t>School Wellness</a:t>
          </a:r>
        </a:p>
      </dsp:txBody>
      <dsp:txXfrm>
        <a:off x="4093902" y="3177955"/>
        <a:ext cx="1372150" cy="1372150"/>
      </dsp:txXfrm>
    </dsp:sp>
    <dsp:sp modelId="{B37AAC16-DF53-4470-BE52-969A066D7B00}">
      <dsp:nvSpPr>
        <dsp:cNvPr id="0" name=""/>
        <dsp:cNvSpPr/>
      </dsp:nvSpPr>
      <dsp:spPr>
        <a:xfrm>
          <a:off x="3183279" y="965786"/>
          <a:ext cx="1940514" cy="1940514"/>
        </a:xfrm>
        <a:prstGeom prst="ellipse">
          <a:avLst/>
        </a:prstGeom>
        <a:solidFill>
          <a:schemeClr val="accent2">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0" kern="1200" dirty="0"/>
            <a:t>Worksite Wellness</a:t>
          </a:r>
        </a:p>
      </dsp:txBody>
      <dsp:txXfrm>
        <a:off x="3467461" y="1249968"/>
        <a:ext cx="1372150" cy="1372150"/>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FEBC1A-140F-4C5F-A4B8-16D8665D4155}" type="datetimeFigureOut">
              <a:rPr lang="en-US" smtClean="0"/>
              <a:t>9/26/2023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A74EAE-5868-443F-881C-6B3387D064EE}" type="slidenum">
              <a:rPr lang="en-US" smtClean="0"/>
              <a:t>‹#›</a:t>
            </a:fld>
            <a:endParaRPr lang="en-US"/>
          </a:p>
        </p:txBody>
      </p:sp>
    </p:spTree>
    <p:extLst>
      <p:ext uri="{BB962C8B-B14F-4D97-AF65-F5344CB8AC3E}">
        <p14:creationId xmlns:p14="http://schemas.microsoft.com/office/powerpoint/2010/main" val="4260927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2AB8DD-A31F-40E1-A81A-DC04CF6025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3670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https://vimeo.com/624662910 (2:36)</a:t>
            </a:r>
          </a:p>
        </p:txBody>
      </p:sp>
      <p:sp>
        <p:nvSpPr>
          <p:cNvPr id="4" name="Slide Number Placeholder 3"/>
          <p:cNvSpPr>
            <a:spLocks noGrp="1"/>
          </p:cNvSpPr>
          <p:nvPr>
            <p:ph type="sldNum" sz="quarter" idx="5"/>
          </p:nvPr>
        </p:nvSpPr>
        <p:spPr/>
        <p:txBody>
          <a:bodyPr/>
          <a:lstStyle/>
          <a:p>
            <a:fld id="{D3A74EAE-5868-443F-881C-6B3387D064EE}" type="slidenum">
              <a:rPr lang="en-US" smtClean="0"/>
              <a:t>13</a:t>
            </a:fld>
            <a:endParaRPr lang="en-US"/>
          </a:p>
        </p:txBody>
      </p:sp>
    </p:spTree>
    <p:extLst>
      <p:ext uri="{BB962C8B-B14F-4D97-AF65-F5344CB8AC3E}">
        <p14:creationId xmlns:p14="http://schemas.microsoft.com/office/powerpoint/2010/main" val="4029612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D3A74EAE-5868-443F-881C-6B3387D064EE}" type="slidenum">
              <a:rPr lang="en-US" smtClean="0"/>
              <a:t>14</a:t>
            </a:fld>
            <a:endParaRPr lang="en-US"/>
          </a:p>
        </p:txBody>
      </p:sp>
    </p:spTree>
    <p:extLst>
      <p:ext uri="{BB962C8B-B14F-4D97-AF65-F5344CB8AC3E}">
        <p14:creationId xmlns:p14="http://schemas.microsoft.com/office/powerpoint/2010/main" val="10875500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000000"/>
                </a:solidFill>
                <a:latin typeface="Lucida Sans" panose="020B0602030504020204" pitchFamily="34" charset="0"/>
              </a:rPr>
              <a:t>Tide to Town, Savannah’s Urban Trail System, is a planned 30-mile network of walking and biking trails connecting all of Savannah’s neighborhoods. In addition to serving a critical transportation function by offering activity friendly routes to everyday destinations, Tide to Town will provide safe, protected, and accessible spaces for all people to engage in physical activity.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0" dirty="0">
              <a:solidFill>
                <a:srgbClr val="000000"/>
              </a:solidFill>
              <a:latin typeface="Lucida Sans" panose="020B0602030504020204" pitchFamily="34" charset="0"/>
            </a:endParaRPr>
          </a:p>
          <a:p>
            <a:pPr algn="ctr"/>
            <a:r>
              <a:rPr lang="en-US" sz="1800" b="0" i="0" u="none" strike="noStrike" baseline="0" dirty="0">
                <a:solidFill>
                  <a:srgbClr val="000000"/>
                </a:solidFill>
                <a:latin typeface="Lucida Sans" panose="020B0602030504020204" pitchFamily="34" charset="0"/>
              </a:rPr>
              <a:t>The first two phases of Tide to Town are complete. The Truman Linear Park Trail opened in November 2020, followed by the Police Memorial Trail in November 2021.</a:t>
            </a:r>
            <a:r>
              <a:rPr lang="en-US" sz="1800" b="1" i="0" u="none" strike="noStrike" baseline="0" dirty="0">
                <a:solidFill>
                  <a:srgbClr val="000000"/>
                </a:solidFill>
                <a:latin typeface="Lucida Sans" panose="020B0602030504020204" pitchFamily="34" charset="0"/>
              </a:rPr>
              <a:t> </a:t>
            </a:r>
            <a:endParaRPr lang="en-US" sz="1800" b="0" i="0" u="none" strike="noStrike" baseline="0" dirty="0">
              <a:solidFill>
                <a:srgbClr val="000000"/>
              </a:solidFill>
              <a:latin typeface="Lucida Sans" panose="020B0602030504020204" pitchFamily="34" charset="0"/>
            </a:endParaRPr>
          </a:p>
          <a:p>
            <a:r>
              <a:rPr lang="en-US" sz="1800" b="0" i="0" u="none" strike="noStrike" baseline="0" dirty="0">
                <a:solidFill>
                  <a:srgbClr val="000000"/>
                </a:solidFill>
                <a:latin typeface="Lucida Sans" panose="020B0602030504020204" pitchFamily="34" charset="0"/>
              </a:rPr>
              <a:t>In December 2021, the City of Savannah showed its support for Tide to Town by allocating $4 million in SPLOST funding and earmarking an additional $3 million for the trail network. Construction of three more phases of the trail network is planned for 2022, with significant progress to follow in the years to come.</a:t>
            </a:r>
          </a:p>
          <a:p>
            <a:endParaRPr lang="en-US" sz="1200" b="0" i="0" u="none" strike="noStrike" baseline="0" dirty="0">
              <a:solidFill>
                <a:srgbClr val="000000"/>
              </a:solidFill>
              <a:latin typeface="Lucida Sans" panose="020B0602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funding from REACH, Healthy Savannah supports education, outreach, and development of Tide To Town, with a focus on access for low-income neighborhoods and schools. </a:t>
            </a:r>
          </a:p>
          <a:p>
            <a:endParaRPr lang="en-US" dirty="0"/>
          </a:p>
        </p:txBody>
      </p:sp>
      <p:sp>
        <p:nvSpPr>
          <p:cNvPr id="4" name="Slide Number Placeholder 3"/>
          <p:cNvSpPr>
            <a:spLocks noGrp="1"/>
          </p:cNvSpPr>
          <p:nvPr>
            <p:ph type="sldNum" sz="quarter" idx="5"/>
          </p:nvPr>
        </p:nvSpPr>
        <p:spPr/>
        <p:txBody>
          <a:bodyPr/>
          <a:lstStyle/>
          <a:p>
            <a:fld id="{D3A74EAE-5868-443F-881C-6B3387D064EE}" type="slidenum">
              <a:rPr lang="en-US" smtClean="0"/>
              <a:t>15</a:t>
            </a:fld>
            <a:endParaRPr lang="en-US"/>
          </a:p>
        </p:txBody>
      </p:sp>
    </p:spTree>
    <p:extLst>
      <p:ext uri="{BB962C8B-B14F-4D97-AF65-F5344CB8AC3E}">
        <p14:creationId xmlns:p14="http://schemas.microsoft.com/office/powerpoint/2010/main" val="18210630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fund a network of NGOs to support and expand state and local cross-sectoral coalitions and create community action plans. </a:t>
            </a:r>
          </a:p>
        </p:txBody>
      </p:sp>
      <p:sp>
        <p:nvSpPr>
          <p:cNvPr id="4" name="Slide Number Placeholder 3"/>
          <p:cNvSpPr>
            <a:spLocks noGrp="1"/>
          </p:cNvSpPr>
          <p:nvPr>
            <p:ph type="sldNum" sz="quarter" idx="5"/>
          </p:nvPr>
        </p:nvSpPr>
        <p:spPr/>
        <p:txBody>
          <a:bodyPr/>
          <a:lstStyle/>
          <a:p>
            <a:fld id="{411D5B87-00DC-4968-BE14-2DF8F9CF8EB7}" type="slidenum">
              <a:rPr lang="en-US" smtClean="0"/>
              <a:t>16</a:t>
            </a:fld>
            <a:endParaRPr lang="en-US"/>
          </a:p>
        </p:txBody>
      </p:sp>
    </p:spTree>
    <p:extLst>
      <p:ext uri="{BB962C8B-B14F-4D97-AF65-F5344CB8AC3E}">
        <p14:creationId xmlns:p14="http://schemas.microsoft.com/office/powerpoint/2010/main" val="3651393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Calibri" panose="020F0502020204030204" pitchFamily="34" charset="0"/>
              </a:rPr>
              <a:t>The Community Change Grants program supports the growing network of advocates, organizations, and agencies working to advance walkability. Grants are awarded to innovative, engaging, and inclusive programs and projects that create change and opportunity for walking and movement at the community level. Applications are open from September 15-Septmeber 30.  </a:t>
            </a:r>
            <a:endParaRPr lang="en-US" dirty="0"/>
          </a:p>
        </p:txBody>
      </p:sp>
      <p:sp>
        <p:nvSpPr>
          <p:cNvPr id="4" name="Slide Number Placeholder 3"/>
          <p:cNvSpPr>
            <a:spLocks noGrp="1"/>
          </p:cNvSpPr>
          <p:nvPr>
            <p:ph type="sldNum" sz="quarter" idx="5"/>
          </p:nvPr>
        </p:nvSpPr>
        <p:spPr/>
        <p:txBody>
          <a:bodyPr/>
          <a:lstStyle/>
          <a:p>
            <a:fld id="{D3A74EAE-5868-443F-881C-6B3387D064EE}" type="slidenum">
              <a:rPr lang="en-US" smtClean="0"/>
              <a:t>18</a:t>
            </a:fld>
            <a:endParaRPr lang="en-US"/>
          </a:p>
        </p:txBody>
      </p:sp>
    </p:spTree>
    <p:extLst>
      <p:ext uri="{BB962C8B-B14F-4D97-AF65-F5344CB8AC3E}">
        <p14:creationId xmlns:p14="http://schemas.microsoft.com/office/powerpoint/2010/main" val="11394043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74EAE-5868-443F-881C-6B3387D064EE}" type="slidenum">
              <a:rPr lang="en-US" smtClean="0"/>
              <a:t>19</a:t>
            </a:fld>
            <a:endParaRPr lang="en-US"/>
          </a:p>
        </p:txBody>
      </p:sp>
    </p:spTree>
    <p:extLst>
      <p:ext uri="{BB962C8B-B14F-4D97-AF65-F5344CB8AC3E}">
        <p14:creationId xmlns:p14="http://schemas.microsoft.com/office/powerpoint/2010/main" val="936092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D3A74EAE-5868-443F-881C-6B3387D064EE}" type="slidenum">
              <a:rPr lang="en-US" smtClean="0"/>
              <a:t>20</a:t>
            </a:fld>
            <a:endParaRPr lang="en-US"/>
          </a:p>
        </p:txBody>
      </p:sp>
    </p:spTree>
    <p:extLst>
      <p:ext uri="{BB962C8B-B14F-4D97-AF65-F5344CB8AC3E}">
        <p14:creationId xmlns:p14="http://schemas.microsoft.com/office/powerpoint/2010/main" val="17246092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A74EAE-5868-443F-881C-6B3387D064EE}" type="slidenum">
              <a:rPr lang="en-US" smtClean="0"/>
              <a:t>21</a:t>
            </a:fld>
            <a:endParaRPr lang="en-US"/>
          </a:p>
        </p:txBody>
      </p:sp>
    </p:spTree>
    <p:extLst>
      <p:ext uri="{BB962C8B-B14F-4D97-AF65-F5344CB8AC3E}">
        <p14:creationId xmlns:p14="http://schemas.microsoft.com/office/powerpoint/2010/main" val="11305853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b="0" dirty="0">
                <a:effectLst/>
                <a:latin typeface="Times New Roman" panose="02020603050405020304" pitchFamily="18" charset="0"/>
                <a:ea typeface="Calibri" panose="020F0502020204030204" pitchFamily="34" charset="0"/>
              </a:rPr>
              <a:t>PAPREN is a Thematic Research Network. The Coordinating Center for PAPREN is a joint effort between the University of Massachusetts – Medical School, Prevention Research Center in Worcester MA, and the Policy, Practice, and Prevention Research Center at the University of Illinois at Chicago. Leadership includes Dr. </a:t>
            </a:r>
            <a:r>
              <a:rPr lang="en-US" sz="1800" b="0" dirty="0" err="1">
                <a:effectLst/>
                <a:latin typeface="Times New Roman" panose="02020603050405020304" pitchFamily="18" charset="0"/>
                <a:ea typeface="Calibri" panose="020F0502020204030204" pitchFamily="34" charset="0"/>
              </a:rPr>
              <a:t>Stephenie</a:t>
            </a:r>
            <a:r>
              <a:rPr lang="en-US" sz="1800" b="0" dirty="0">
                <a:effectLst/>
                <a:latin typeface="Times New Roman" panose="02020603050405020304" pitchFamily="18" charset="0"/>
                <a:ea typeface="Calibri" panose="020F0502020204030204" pitchFamily="34" charset="0"/>
              </a:rPr>
              <a:t> Lemon, at UMASS Medical Center and Dr. Jamie </a:t>
            </a:r>
            <a:r>
              <a:rPr lang="en-US" sz="1800" b="0" dirty="0" err="1">
                <a:effectLst/>
                <a:latin typeface="Times New Roman" panose="02020603050405020304" pitchFamily="18" charset="0"/>
                <a:ea typeface="Calibri" panose="020F0502020204030204" pitchFamily="34" charset="0"/>
              </a:rPr>
              <a:t>Chiriqui</a:t>
            </a:r>
            <a:r>
              <a:rPr lang="en-US" sz="1800" b="0" dirty="0">
                <a:effectLst/>
                <a:latin typeface="Times New Roman" panose="02020603050405020304" pitchFamily="18" charset="0"/>
                <a:ea typeface="Calibri" panose="020F0502020204030204" pitchFamily="34" charset="0"/>
              </a:rPr>
              <a:t> with the University of Illinois – Chicago. The primary role of the Coordinating Center is to build a vibrant Network by maintaining active communications among researchers and practitioners around a common theme … supporting network Work Groups … and making new tools and other resources available to the network. </a:t>
            </a:r>
            <a:r>
              <a:rPr lang="en-US" sz="1800" b="0" dirty="0">
                <a:effectLst/>
                <a:latin typeface="Times New Roman" panose="02020603050405020304" pitchFamily="18" charset="0"/>
                <a:ea typeface="Calibri" panose="020F0502020204030204" pitchFamily="34" charset="0"/>
                <a:cs typeface="Times New Roman" panose="02020603050405020304" pitchFamily="18" charset="0"/>
              </a:rPr>
              <a:t>In addition to being a research network</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b="0" dirty="0">
                <a:effectLst/>
                <a:latin typeface="Times New Roman" panose="02020603050405020304" pitchFamily="18" charset="0"/>
                <a:ea typeface="Calibri" panose="020F0502020204030204" pitchFamily="34" charset="0"/>
                <a:cs typeface="Times New Roman" panose="02020603050405020304" pitchFamily="18" charset="0"/>
              </a:rPr>
              <a:t>PAPREN Work Groups develop and lead specific projects that focus on priority topic areas related to physical activity policy and the built environment, consistent with PAHB’s mission.   </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b="0" dirty="0">
                <a:effectLst/>
                <a:latin typeface="Times New Roman" panose="02020603050405020304" pitchFamily="18" charset="0"/>
                <a:ea typeface="Calibri" panose="020F0502020204030204" pitchFamily="34" charset="0"/>
                <a:cs typeface="Times New Roman" panose="02020603050405020304" pitchFamily="18" charset="0"/>
              </a:rPr>
              <a:t>PAPREN is a key research partner of the Active People, Healthy Nation Initiative.</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b="0" dirty="0">
                <a:effectLst/>
                <a:latin typeface="Times New Roman" panose="02020603050405020304" pitchFamily="18" charset="0"/>
                <a:ea typeface="Calibri" panose="020F0502020204030204" pitchFamily="34" charset="0"/>
                <a:cs typeface="Times New Roman" panose="02020603050405020304" pitchFamily="18" charset="0"/>
              </a:rPr>
              <a:t>PAPREN activities are grounded in the Community Preventive Services Task Force recommendations, especially the one that calls for transportation systems combined with built environment and land use interventions for supporting physical activity. </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800" b="0" dirty="0">
                <a:effectLst/>
                <a:latin typeface="Times New Roman" panose="02020603050405020304" pitchFamily="18" charset="0"/>
                <a:ea typeface="Calibri" panose="020F0502020204030204" pitchFamily="34" charset="0"/>
                <a:cs typeface="Times New Roman" panose="02020603050405020304" pitchFamily="18" charset="0"/>
              </a:rPr>
              <a:t>PAPREN advances the evidence base and puts research into practice through collaboration across sectors with a shared vision of achieving active communities. </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914400" algn="l"/>
              </a:tabLst>
            </a:pPr>
            <a:r>
              <a:rPr lang="en-US" sz="1800" b="0" dirty="0">
                <a:effectLst/>
                <a:latin typeface="Times New Roman" panose="02020603050405020304" pitchFamily="18" charset="0"/>
                <a:ea typeface="Calibri" panose="020F0502020204030204" pitchFamily="34" charset="0"/>
                <a:cs typeface="Times New Roman" panose="02020603050405020304" pitchFamily="18" charset="0"/>
              </a:rPr>
              <a:t>Researchers and practitioners, who affiliate with PAPREN may include colleagues from multiple sectors such as planners, engineers, policy makers, green space managers, advocates, public health professionals and others!  </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8DF3D44-5E17-45A4-B262-145E5CCD5160}" type="slidenum">
              <a:rPr lang="en-US" smtClean="0"/>
              <a:t>22</a:t>
            </a:fld>
            <a:endParaRPr lang="en-US"/>
          </a:p>
        </p:txBody>
      </p:sp>
    </p:spTree>
    <p:extLst>
      <p:ext uri="{BB962C8B-B14F-4D97-AF65-F5344CB8AC3E}">
        <p14:creationId xmlns:p14="http://schemas.microsoft.com/office/powerpoint/2010/main" val="778336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0" dirty="0">
                <a:effectLst/>
                <a:latin typeface="Times New Roman" panose="02020603050405020304" pitchFamily="18" charset="0"/>
                <a:ea typeface="Calibri" panose="020F0502020204030204" pitchFamily="34" charset="0"/>
                <a:cs typeface="Times New Roman" panose="02020603050405020304" pitchFamily="18" charset="0"/>
              </a:rPr>
              <a:t>PAPREN has 6 work groups.  Equity &amp; Resilience is a separate group but is central to the work of all the work groups and therefore presented at the core of this graphic </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dirty="0">
                <a:effectLst/>
                <a:latin typeface="Times New Roman" panose="02020603050405020304" pitchFamily="18" charset="0"/>
                <a:ea typeface="Calibri" panose="020F0502020204030204" pitchFamily="34" charset="0"/>
                <a:cs typeface="Times New Roman" panose="02020603050405020304" pitchFamily="18" charset="0"/>
              </a:rPr>
              <a:t>The 5 other workgroups focus on Transportation Policy and Planning, Rural Active Living, Parks and Greenspaces, School Wellness, Worksite Wellness. </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8DF3D44-5E17-45A4-B262-145E5CCD5160}" type="slidenum">
              <a:rPr lang="en-US" smtClean="0"/>
              <a:t>23</a:t>
            </a:fld>
            <a:endParaRPr lang="en-US"/>
          </a:p>
        </p:txBody>
      </p:sp>
    </p:spTree>
    <p:extLst>
      <p:ext uri="{BB962C8B-B14F-4D97-AF65-F5344CB8AC3E}">
        <p14:creationId xmlns:p14="http://schemas.microsoft.com/office/powerpoint/2010/main" val="3830982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74EAE-5868-443F-881C-6B3387D064EE}" type="slidenum">
              <a:rPr lang="en-US" smtClean="0"/>
              <a:t>2</a:t>
            </a:fld>
            <a:endParaRPr lang="en-US"/>
          </a:p>
        </p:txBody>
      </p:sp>
    </p:spTree>
    <p:extLst>
      <p:ext uri="{BB962C8B-B14F-4D97-AF65-F5344CB8AC3E}">
        <p14:creationId xmlns:p14="http://schemas.microsoft.com/office/powerpoint/2010/main" val="22883679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A74EAE-5868-443F-881C-6B3387D064EE}" type="slidenum">
              <a:rPr lang="en-US" smtClean="0"/>
              <a:t>24</a:t>
            </a:fld>
            <a:endParaRPr lang="en-US"/>
          </a:p>
        </p:txBody>
      </p:sp>
    </p:spTree>
    <p:extLst>
      <p:ext uri="{BB962C8B-B14F-4D97-AF65-F5344CB8AC3E}">
        <p14:creationId xmlns:p14="http://schemas.microsoft.com/office/powerpoint/2010/main" val="7000068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spcBef>
                <a:spcPts val="0"/>
              </a:spcBef>
              <a:spcAft>
                <a:spcPts val="0"/>
              </a:spcAft>
              <a:buFont typeface="Arial" panose="020B0604020202020204" pitchFamily="34" charset="0"/>
              <a:buChar char="•"/>
            </a:pPr>
            <a:r>
              <a:rPr lang="en-US" dirty="0"/>
              <a:t>The Community Guide recently added a recommendation for improving park, trail, and greenway infrastructure to increase physical activity and park use, when combined with additional interventions to increase community engagement, public awareness, programming, and enhanced access.</a:t>
            </a:r>
          </a:p>
          <a:p>
            <a:pPr marL="171450" marR="0" indent="-171450">
              <a:spcBef>
                <a:spcPts val="0"/>
              </a:spcBef>
              <a:spcAft>
                <a:spcPts val="0"/>
              </a:spcAft>
              <a:buFont typeface="Arial" panose="020B0604020202020204" pitchFamily="34" charset="0"/>
              <a:buChar char="•"/>
            </a:pPr>
            <a:r>
              <a:rPr lang="en-US" dirty="0"/>
              <a:t>And the Community Preventive Services Task Force is currently weighing evidence for a recommendation on the economic benefits of parks. </a:t>
            </a:r>
          </a:p>
        </p:txBody>
      </p:sp>
      <p:sp>
        <p:nvSpPr>
          <p:cNvPr id="4" name="Slide Number Placeholder 3"/>
          <p:cNvSpPr>
            <a:spLocks noGrp="1"/>
          </p:cNvSpPr>
          <p:nvPr>
            <p:ph type="sldNum" sz="quarter" idx="5"/>
          </p:nvPr>
        </p:nvSpPr>
        <p:spPr/>
        <p:txBody>
          <a:bodyPr/>
          <a:lstStyle/>
          <a:p>
            <a:fld id="{411D5B87-00DC-4968-BE14-2DF8F9CF8EB7}" type="slidenum">
              <a:rPr lang="en-US" smtClean="0"/>
              <a:t>25</a:t>
            </a:fld>
            <a:endParaRPr lang="en-US"/>
          </a:p>
        </p:txBody>
      </p:sp>
    </p:spTree>
    <p:extLst>
      <p:ext uri="{BB962C8B-B14F-4D97-AF65-F5344CB8AC3E}">
        <p14:creationId xmlns:p14="http://schemas.microsoft.com/office/powerpoint/2010/main" val="34878236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0" i="0" dirty="0">
              <a:solidFill>
                <a:srgbClr val="666666"/>
              </a:solidFill>
              <a:effectLst/>
              <a:latin typeface="Source Serif Pro" panose="02040603050405020204" pitchFamily="18" charset="0"/>
            </a:endParaRPr>
          </a:p>
          <a:p>
            <a:pPr marL="171450" indent="-171450">
              <a:buFont typeface="Arial" panose="020B0604020202020204" pitchFamily="34" charset="0"/>
              <a:buChar char="•"/>
            </a:pPr>
            <a:r>
              <a:rPr lang="en-US" dirty="0">
                <a:cs typeface="Calibri"/>
              </a:rPr>
              <a:t>Published in </a:t>
            </a:r>
            <a:endParaRPr lang="en-US" dirty="0"/>
          </a:p>
          <a:p>
            <a:pPr marL="171450" indent="-171450">
              <a:buFont typeface="Arial" panose="020B0604020202020204" pitchFamily="34" charset="0"/>
              <a:buChar char="•"/>
            </a:pPr>
            <a:r>
              <a:rPr lang="en-US" dirty="0"/>
              <a:t>The COVID-19 pandemic prompted built environment changes throughout the United States. They assessed the prevalence of new places and changed spaces for physical activity as observed by US adults and their intentions to use them using data from </a:t>
            </a:r>
            <a:r>
              <a:rPr lang="en-US" dirty="0" err="1"/>
              <a:t>SummerStyles</a:t>
            </a:r>
            <a:r>
              <a:rPr lang="en-US" dirty="0"/>
              <a:t>.</a:t>
            </a:r>
          </a:p>
          <a:p>
            <a:pPr marL="171450" indent="-171450">
              <a:buFont typeface="Arial" panose="020B0604020202020204" pitchFamily="34" charset="0"/>
              <a:buChar char="•"/>
            </a:pPr>
            <a:endParaRPr lang="en-US" dirty="0">
              <a:cs typeface="Calibri"/>
            </a:endParaRPr>
          </a:p>
          <a:p>
            <a:pPr marL="171450" indent="-171450">
              <a:buFont typeface="Arial" panose="020B0604020202020204" pitchFamily="34" charset="0"/>
              <a:buChar char="•"/>
            </a:pPr>
            <a:r>
              <a:rPr lang="en-US" dirty="0"/>
              <a:t>Overall, 25.0% of US adults reported discovering new places for physical activity, and 25.3% reported changes to streets and outdoor spaces. Intention to use new places and changed spaces exceeded 50% among all sociodemographic and geographic subgroups. Among those reporting changes, adults who were physically inactive compared to those who were sufficiently active had similar intentions to use new places (PR = 0.83; 95% CI = 0.63, 1.10) and changed spaces (PR = 0.90; 95% CI = 0.69, 1.17). Approximately 1 in 4 adults reported discovering new places or changed spaces to support physical activity during the COVID-19 pandemic, and most intended to use these features. Expanding access to such supportive environments may help promote physical activity participation.</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D16954-B6B9-4CF6-B898-3C6C099B7A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48810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A74EAE-5868-443F-881C-6B3387D064EE}" type="slidenum">
              <a:rPr lang="en-US" smtClean="0"/>
              <a:t>27</a:t>
            </a:fld>
            <a:endParaRPr lang="en-US"/>
          </a:p>
        </p:txBody>
      </p:sp>
    </p:spTree>
    <p:extLst>
      <p:ext uri="{BB962C8B-B14F-4D97-AF65-F5344CB8AC3E}">
        <p14:creationId xmlns:p14="http://schemas.microsoft.com/office/powerpoint/2010/main" val="2425157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74EAE-5868-443F-881C-6B3387D064EE}" type="slidenum">
              <a:rPr lang="en-US" smtClean="0"/>
              <a:t>32</a:t>
            </a:fld>
            <a:endParaRPr lang="en-US"/>
          </a:p>
        </p:txBody>
      </p:sp>
    </p:spTree>
    <p:extLst>
      <p:ext uri="{BB962C8B-B14F-4D97-AF65-F5344CB8AC3E}">
        <p14:creationId xmlns:p14="http://schemas.microsoft.com/office/powerpoint/2010/main" val="38700894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Join today if you haven’t already.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A329F-A8C3-43D7-B031-79DF5378B9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8428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fontAlgn="base">
              <a:buFont typeface="Arial" panose="020B0604020202020204" pitchFamily="34" charset="0"/>
              <a:buChar char="•"/>
            </a:pPr>
            <a:r>
              <a:rPr lang="en-US" dirty="0"/>
              <a:t>Here are our historical investments in physical activity going back to 2008 with funding for states through </a:t>
            </a:r>
            <a:r>
              <a:rPr lang="en-US" b="0" i="0" dirty="0">
                <a:solidFill>
                  <a:srgbClr val="000000"/>
                </a:solidFill>
                <a:effectLst/>
                <a:latin typeface="WordVisi_MSFontService"/>
              </a:rPr>
              <a:t>State Nutrition, Physical Activity and Obesity Programs. </a:t>
            </a:r>
          </a:p>
          <a:p>
            <a:pPr marL="171450" indent="-171450" algn="l" rtl="0" fontAlgn="base">
              <a:buFont typeface="Arial" panose="020B0604020202020204" pitchFamily="34" charset="0"/>
              <a:buChar char="•"/>
            </a:pPr>
            <a:r>
              <a:rPr lang="en-US" b="0" i="0" dirty="0">
                <a:solidFill>
                  <a:srgbClr val="000000"/>
                </a:solidFill>
                <a:effectLst/>
                <a:latin typeface="WordVisi_MSFontService"/>
              </a:rPr>
              <a:t>There have been large community investments focused on increasing access to PA and improving community design through CPPW, CTG, and PICH. CPPW was funded by t</a:t>
            </a:r>
            <a:r>
              <a:rPr lang="en-US" sz="1800" b="0" i="0" dirty="0">
                <a:solidFill>
                  <a:srgbClr val="000000"/>
                </a:solidFill>
                <a:effectLst/>
                <a:latin typeface="Calibri" panose="020F0502020204030204" pitchFamily="34" charset="0"/>
              </a:rPr>
              <a:t>he American Recovery and Reinvestment Act (ARRA) ($450 million) and the Affordable Care Act ($30 million).  An estimated 45.2 million Americans now have increased access to physical activity opportunities in recreational facilities, churches, businesses, schools, and other community settings as a result of CPPW. </a:t>
            </a:r>
          </a:p>
          <a:p>
            <a:pPr marL="171450" indent="-171450" algn="l" rtl="0" fontAlgn="base">
              <a:buFont typeface="Arial" panose="020B0604020202020204" pitchFamily="34" charset="0"/>
              <a:buChar char="•"/>
            </a:pPr>
            <a:r>
              <a:rPr lang="en-US" b="0" i="0" dirty="0">
                <a:solidFill>
                  <a:srgbClr val="000000"/>
                </a:solidFill>
                <a:effectLst/>
                <a:latin typeface="WordVisi_MSFontService"/>
              </a:rPr>
              <a:t>Under 1305 and 1422, </a:t>
            </a:r>
            <a:r>
              <a:rPr lang="en-US" sz="1800" b="0" i="0" dirty="0">
                <a:solidFill>
                  <a:srgbClr val="000000"/>
                </a:solidFill>
                <a:effectLst/>
                <a:latin typeface="Calibri" panose="020F0502020204030204" pitchFamily="34" charset="0"/>
              </a:rPr>
              <a:t>we provided funding to states to promote adoption of physical activity in ECE and worksites and create or enhance access to places for physical activity with focus on walking combined with informational outreach. </a:t>
            </a:r>
          </a:p>
          <a:p>
            <a:pPr marL="171450" indent="-171450"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We have also supported</a:t>
            </a:r>
            <a:r>
              <a:rPr lang="en-US" sz="2800" b="0" i="0" dirty="0">
                <a:solidFill>
                  <a:srgbClr val="000000"/>
                </a:solidFill>
                <a:effectLst/>
                <a:latin typeface="WordVisi_MSFontService"/>
              </a:rPr>
              <a:t> tribes and Urban Indian Organizations to i</a:t>
            </a:r>
            <a:r>
              <a:rPr lang="en-US" sz="4000" b="0" i="0" dirty="0">
                <a:solidFill>
                  <a:srgbClr val="000000"/>
                </a:solidFill>
                <a:effectLst/>
                <a:latin typeface="Calibri" panose="020F0502020204030204" pitchFamily="34" charset="0"/>
              </a:rPr>
              <a:t>mplement evidenced-informed and culturally-adapted policy, system, and environmental changes (PSE) to prevent obesity. </a:t>
            </a:r>
          </a:p>
          <a:p>
            <a:pPr marL="171450" indent="-171450" algn="l" rtl="0" fontAlgn="base">
              <a:buFont typeface="Arial" panose="020B0604020202020204" pitchFamily="34" charset="0"/>
              <a:buChar char="•"/>
            </a:pPr>
            <a:r>
              <a:rPr lang="en-US" sz="4000" b="0" i="0" dirty="0">
                <a:solidFill>
                  <a:srgbClr val="000000"/>
                </a:solidFill>
                <a:effectLst/>
                <a:latin typeface="Calibri" panose="020F0502020204030204" pitchFamily="34" charset="0"/>
              </a:rPr>
              <a:t>I</a:t>
            </a:r>
            <a:r>
              <a:rPr lang="en-US" sz="2800" b="0" i="0" dirty="0">
                <a:solidFill>
                  <a:srgbClr val="000000"/>
                </a:solidFill>
                <a:effectLst/>
                <a:latin typeface="WordVisi_MSFontService"/>
              </a:rPr>
              <a:t> </a:t>
            </a:r>
            <a:r>
              <a:rPr lang="en-US" sz="1800" b="0" i="0" dirty="0">
                <a:solidFill>
                  <a:srgbClr val="000000"/>
                </a:solidFill>
                <a:effectLst/>
                <a:latin typeface="Calibri" panose="020F0502020204030204" pitchFamily="34" charset="0"/>
              </a:rPr>
              <a:t>will talk more about current funding through SPAN, HOP, and REACH in upcoming slides. </a:t>
            </a:r>
          </a:p>
          <a:p>
            <a:pPr algn="l" rtl="0" fontAlgn="base"/>
            <a:r>
              <a:rPr lang="en-US" sz="1800" b="0" i="0" dirty="0">
                <a:solidFill>
                  <a:srgbClr val="000000"/>
                </a:solidFill>
                <a:effectLst/>
                <a:latin typeface="Calibri" panose="020F0502020204030204" pitchFamily="34" charset="0"/>
              </a:rPr>
              <a:t> </a:t>
            </a:r>
            <a:endParaRPr lang="en-US" b="0" i="0" dirty="0">
              <a:solidFill>
                <a:srgbClr val="000000"/>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6D3C18EA-D411-40F0-A55E-0A0D97479D85}" type="slidenum">
              <a:rPr lang="en-US" smtClean="0"/>
              <a:t>4</a:t>
            </a:fld>
            <a:endParaRPr lang="en-US"/>
          </a:p>
        </p:txBody>
      </p:sp>
    </p:spTree>
    <p:extLst>
      <p:ext uri="{BB962C8B-B14F-4D97-AF65-F5344CB8AC3E}">
        <p14:creationId xmlns:p14="http://schemas.microsoft.com/office/powerpoint/2010/main" val="244825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1D5B87-00DC-4968-BE14-2DF8F9CF8E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7483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A74EAE-5868-443F-881C-6B3387D064EE}" type="slidenum">
              <a:rPr lang="en-US" smtClean="0"/>
              <a:t>6</a:t>
            </a:fld>
            <a:endParaRPr lang="en-US"/>
          </a:p>
        </p:txBody>
      </p:sp>
    </p:spTree>
    <p:extLst>
      <p:ext uri="{BB962C8B-B14F-4D97-AF65-F5344CB8AC3E}">
        <p14:creationId xmlns:p14="http://schemas.microsoft.com/office/powerpoint/2010/main" val="3901214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Supporting this movement are seven strategies that CDC has identified with scientific evidence of effectiveness</a:t>
            </a:r>
            <a:r>
              <a:rPr lang="en-US" baseline="0" dirty="0"/>
              <a:t>.  All of these strategies should support health equity.  CDC’s funding with you supports activity-friendly routes to everyday destinations. </a:t>
            </a:r>
            <a:r>
              <a:rPr lang="en-US" dirty="0"/>
              <a:t>We</a:t>
            </a:r>
            <a:r>
              <a:rPr lang="en-US" baseline="0" dirty="0"/>
              <a:t> focus on this strategy because activity-friendly routes to everyday destinations solve two of the most common barriers people report.  I don’t have enough time to be active and I don’t have safe places to be active.  By making physical activity options safer and more convenient, this strategy supports an important step to help people integrate physical activity into their daily lives.  </a:t>
            </a:r>
          </a:p>
          <a:p>
            <a:endParaRPr lang="en-US" dirty="0"/>
          </a:p>
          <a:p>
            <a:endParaRPr lang="en-US" dirty="0"/>
          </a:p>
        </p:txBody>
      </p:sp>
      <p:sp>
        <p:nvSpPr>
          <p:cNvPr id="4" name="Slide Number Placeholder 3"/>
          <p:cNvSpPr>
            <a:spLocks noGrp="1"/>
          </p:cNvSpPr>
          <p:nvPr>
            <p:ph type="sldNum" sz="quarter" idx="10"/>
          </p:nvPr>
        </p:nvSpPr>
        <p:spPr/>
        <p:txBody>
          <a:bodyPr/>
          <a:lstStyle/>
          <a:p>
            <a:fld id="{411D5B87-00DC-4968-BE14-2DF8F9CF8EB7}" type="slidenum">
              <a:rPr lang="en-US" smtClean="0"/>
              <a:t>7</a:t>
            </a:fld>
            <a:endParaRPr lang="en-US"/>
          </a:p>
        </p:txBody>
      </p:sp>
    </p:spTree>
    <p:extLst>
      <p:ext uri="{BB962C8B-B14F-4D97-AF65-F5344CB8AC3E}">
        <p14:creationId xmlns:p14="http://schemas.microsoft.com/office/powerpoint/2010/main" val="1849091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F3009-2765-A542-88D1-5280975DE1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3554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1D5B87-00DC-4968-BE14-2DF8F9CF8E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5611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436D0B24-6C15-4CE4-9BED-D9D9B7949F4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75163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pic>
        <p:nvPicPr>
          <p:cNvPr id="9" name="Picture 8">
            <a:extLs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2900" y="499933"/>
            <a:ext cx="11494008" cy="1429512"/>
          </a:xfrm>
          <a:prstGeom prst="rect">
            <a:avLst/>
          </a:prstGeom>
        </p:spPr>
      </p:pic>
      <p:sp>
        <p:nvSpPr>
          <p:cNvPr id="5" name="Slide Number Placeholder 4"/>
          <p:cNvSpPr>
            <a:spLocks noGrp="1"/>
          </p:cNvSpPr>
          <p:nvPr>
            <p:ph type="sldNum" sz="quarter" idx="12"/>
          </p:nvPr>
        </p:nvSpPr>
        <p:spPr/>
        <p:txBody>
          <a:bodyPr/>
          <a:lstStyle/>
          <a:p>
            <a:fld id="{D57F1E4F-1CFF-5643-939E-217C01CDF565}" type="slidenum">
              <a:rPr lang="en-US"/>
              <a:pPr/>
              <a:t>‹#›</a:t>
            </a:fld>
            <a:endParaRPr lang="en-US"/>
          </a:p>
        </p:txBody>
      </p:sp>
      <p:sp>
        <p:nvSpPr>
          <p:cNvPr id="3" name="Date Placeholder 2"/>
          <p:cNvSpPr>
            <a:spLocks noGrp="1"/>
          </p:cNvSpPr>
          <p:nvPr>
            <p:ph type="dt" sz="half" idx="10"/>
          </p:nvPr>
        </p:nvSpPr>
        <p:spPr/>
        <p:txBody>
          <a:bodyPr/>
          <a:lstStyle/>
          <a:p>
            <a:fld id="{B5FDA782-5DF7-46FB-BD8F-4A14EA36B7B6}" type="datetime1">
              <a:rPr lang="en-US" smtClean="0"/>
              <a:t>9/26/2023</a:t>
            </a:fld>
            <a:endParaRPr lang="en-US"/>
          </a:p>
        </p:txBody>
      </p:sp>
      <p:sp>
        <p:nvSpPr>
          <p:cNvPr id="4" name="Footer Placeholder 3"/>
          <p:cNvSpPr>
            <a:spLocks noGrp="1"/>
          </p:cNvSpPr>
          <p:nvPr>
            <p:ph type="ftr" sz="quarter" idx="11"/>
          </p:nvPr>
        </p:nvSpPr>
        <p:spPr/>
        <p:txBody>
          <a:bodyPr/>
          <a:lstStyle/>
          <a:p>
            <a:endParaRPr lang="en-US"/>
          </a:p>
        </p:txBody>
      </p:sp>
      <p:sp>
        <p:nvSpPr>
          <p:cNvPr id="8" name="Title 1"/>
          <p:cNvSpPr>
            <a:spLocks noGrp="1"/>
          </p:cNvSpPr>
          <p:nvPr>
            <p:ph type="title" hasCustomPrompt="1"/>
          </p:nvPr>
        </p:nvSpPr>
        <p:spPr>
          <a:xfrm>
            <a:off x="575894" y="729658"/>
            <a:ext cx="11029616" cy="988332"/>
          </a:xfrm>
        </p:spPr>
        <p:txBody>
          <a:bodyPr/>
          <a:lstStyle/>
          <a:p>
            <a:r>
              <a:rPr lang="en-US"/>
              <a:t>Click to edit title</a:t>
            </a:r>
          </a:p>
        </p:txBody>
      </p:sp>
    </p:spTree>
    <p:extLst>
      <p:ext uri="{BB962C8B-B14F-4D97-AF65-F5344CB8AC3E}">
        <p14:creationId xmlns:p14="http://schemas.microsoft.com/office/powerpoint/2010/main" val="2272782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351338"/>
          </a:xfrm>
          <a:prstGeom prst="rect">
            <a:avLst/>
          </a:prstGeom>
        </p:spPr>
        <p:txBody>
          <a:bodyPr/>
          <a:lstStyle>
            <a:lvl1pPr>
              <a:defRPr>
                <a:latin typeface="Gadugi" panose="020B0502040204020203" pitchFamily="34" charset="0"/>
                <a:ea typeface="Gadugi" panose="020B0502040204020203" pitchFamily="34" charset="0"/>
              </a:defRPr>
            </a:lvl1pPr>
            <a:lvl2pPr>
              <a:defRPr>
                <a:latin typeface="Gadugi" panose="020B0502040204020203" pitchFamily="34" charset="0"/>
                <a:ea typeface="Gadugi" panose="020B0502040204020203" pitchFamily="34" charset="0"/>
              </a:defRPr>
            </a:lvl2pPr>
            <a:lvl3pPr>
              <a:defRPr>
                <a:latin typeface="Gadugi" panose="020B0502040204020203" pitchFamily="34" charset="0"/>
                <a:ea typeface="Gadugi" panose="020B0502040204020203" pitchFamily="34" charset="0"/>
              </a:defRPr>
            </a:lvl3pPr>
            <a:lvl4pPr>
              <a:defRPr>
                <a:latin typeface="Gadugi" panose="020B0502040204020203" pitchFamily="34" charset="0"/>
                <a:ea typeface="Gadugi" panose="020B0502040204020203" pitchFamily="34" charset="0"/>
              </a:defRPr>
            </a:lvl4pPr>
            <a:lvl5pPr>
              <a:defRPr>
                <a:latin typeface="Gadugi" panose="020B0502040204020203" pitchFamily="34" charset="0"/>
                <a:ea typeface="Gadug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atin typeface="Gadugi" panose="020B0502040204020203" pitchFamily="34" charset="0"/>
                <a:ea typeface="Gadugi" panose="020B0502040204020203" pitchFamily="34" charset="0"/>
              </a:defRPr>
            </a:lvl1pPr>
          </a:lstStyle>
          <a:p>
            <a:fld id="{9E65165C-2873-4F5D-93AE-7223E9FD7493}" type="datetimeFigureOut">
              <a:rPr lang="en-US" smtClean="0"/>
              <a:pPr/>
              <a:t>9/26/2023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atin typeface="Gadugi" panose="020B0502040204020203" pitchFamily="34" charset="0"/>
                <a:ea typeface="Gadugi" panose="020B0502040204020203" pitchFamily="34" charset="0"/>
              </a:defRPr>
            </a:lvl1p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atin typeface="Gadugi" panose="020B0502040204020203" pitchFamily="34" charset="0"/>
                <a:ea typeface="Gadugi" panose="020B0502040204020203" pitchFamily="34" charset="0"/>
              </a:defRPr>
            </a:lvl1pPr>
          </a:lstStyle>
          <a:p>
            <a:fld id="{BD0A3239-E56A-44A6-A3A0-C73F6E90089E}" type="slidenum">
              <a:rPr lang="en-US" smtClean="0"/>
              <a:pPr/>
              <a:t>‹#›</a:t>
            </a:fld>
            <a:endParaRPr lang="en-US"/>
          </a:p>
        </p:txBody>
      </p:sp>
      <p:sp>
        <p:nvSpPr>
          <p:cNvPr id="7" name="Title 1"/>
          <p:cNvSpPr>
            <a:spLocks noGrp="1"/>
          </p:cNvSpPr>
          <p:nvPr>
            <p:ph type="title" hasCustomPrompt="1"/>
          </p:nvPr>
        </p:nvSpPr>
        <p:spPr>
          <a:xfrm>
            <a:off x="2491863" y="311713"/>
            <a:ext cx="8861937" cy="812481"/>
          </a:xfrm>
          <a:prstGeom prst="rect">
            <a:avLst/>
          </a:prstGeom>
        </p:spPr>
        <p:txBody>
          <a:bodyPr anchor="ctr" anchorCtr="0"/>
          <a:lstStyle>
            <a:lvl1pPr algn="l">
              <a:lnSpc>
                <a:spcPts val="1688"/>
              </a:lnSpc>
              <a:defRPr sz="2800" b="1" baseline="0">
                <a:solidFill>
                  <a:schemeClr val="bg1"/>
                </a:solidFill>
                <a:effectLst/>
                <a:latin typeface="Rockwell" panose="02060603020205020403" pitchFamily="18" charset="0"/>
              </a:defRPr>
            </a:lvl1pPr>
          </a:lstStyle>
          <a:p>
            <a:r>
              <a:rPr lang="en-US"/>
              <a:t>Rockwell Bold Size 28</a:t>
            </a:r>
          </a:p>
        </p:txBody>
      </p:sp>
    </p:spTree>
    <p:extLst>
      <p:ext uri="{BB962C8B-B14F-4D97-AF65-F5344CB8AC3E}">
        <p14:creationId xmlns:p14="http://schemas.microsoft.com/office/powerpoint/2010/main" val="4147132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atin typeface="Rockwell" panose="02060603020205020403" pitchFamily="18" charset="0"/>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latin typeface="Rockwell" panose="02060603020205020403"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atin typeface="Gadugi" panose="020B0502040204020203" pitchFamily="34" charset="0"/>
                <a:ea typeface="Gadugi" panose="020B0502040204020203" pitchFamily="34" charset="0"/>
              </a:defRPr>
            </a:lvl1pPr>
          </a:lstStyle>
          <a:p>
            <a:fld id="{9E65165C-2873-4F5D-93AE-7223E9FD7493}" type="datetimeFigureOut">
              <a:rPr lang="en-US" smtClean="0"/>
              <a:pPr/>
              <a:t>9/26/2023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atin typeface="Gadugi" panose="020B0502040204020203" pitchFamily="34" charset="0"/>
                <a:ea typeface="Gadugi" panose="020B0502040204020203" pitchFamily="34" charset="0"/>
              </a:defRPr>
            </a:lvl1p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atin typeface="Gadugi" panose="020B0502040204020203" pitchFamily="34" charset="0"/>
                <a:ea typeface="Gadugi" panose="020B0502040204020203" pitchFamily="34" charset="0"/>
              </a:defRPr>
            </a:lvl1pPr>
          </a:lstStyle>
          <a:p>
            <a:fld id="{BD0A3239-E56A-44A6-A3A0-C73F6E90089E}" type="slidenum">
              <a:rPr lang="en-US" smtClean="0"/>
              <a:pPr/>
              <a:t>‹#›</a:t>
            </a:fld>
            <a:endParaRPr lang="en-US"/>
          </a:p>
        </p:txBody>
      </p:sp>
    </p:spTree>
    <p:extLst>
      <p:ext uri="{BB962C8B-B14F-4D97-AF65-F5344CB8AC3E}">
        <p14:creationId xmlns:p14="http://schemas.microsoft.com/office/powerpoint/2010/main" val="38918679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a:latin typeface="Gadugi" panose="020B0502040204020203" pitchFamily="34" charset="0"/>
                <a:ea typeface="Gadugi" panose="020B0502040204020203" pitchFamily="34" charset="0"/>
              </a:defRPr>
            </a:lvl1pPr>
            <a:lvl2pPr>
              <a:defRPr>
                <a:latin typeface="Gadugi" panose="020B0502040204020203" pitchFamily="34" charset="0"/>
                <a:ea typeface="Gadugi" panose="020B0502040204020203" pitchFamily="34" charset="0"/>
              </a:defRPr>
            </a:lvl2pPr>
            <a:lvl3pPr>
              <a:defRPr>
                <a:latin typeface="Gadugi" panose="020B0502040204020203" pitchFamily="34" charset="0"/>
                <a:ea typeface="Gadugi" panose="020B0502040204020203" pitchFamily="34" charset="0"/>
              </a:defRPr>
            </a:lvl3pPr>
            <a:lvl4pPr>
              <a:defRPr>
                <a:latin typeface="Gadugi" panose="020B0502040204020203" pitchFamily="34" charset="0"/>
                <a:ea typeface="Gadugi" panose="020B0502040204020203" pitchFamily="34" charset="0"/>
              </a:defRPr>
            </a:lvl4pPr>
            <a:lvl5pPr>
              <a:defRPr>
                <a:latin typeface="Gadugi" panose="020B0502040204020203" pitchFamily="34" charset="0"/>
                <a:ea typeface="Gadug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lvl1pPr>
              <a:defRPr>
                <a:latin typeface="Gadugi" panose="020B0502040204020203" pitchFamily="34" charset="0"/>
                <a:ea typeface="Gadugi" panose="020B0502040204020203" pitchFamily="34" charset="0"/>
              </a:defRPr>
            </a:lvl1pPr>
            <a:lvl2pPr>
              <a:defRPr>
                <a:latin typeface="Gadugi" panose="020B0502040204020203" pitchFamily="34" charset="0"/>
                <a:ea typeface="Gadugi" panose="020B0502040204020203" pitchFamily="34" charset="0"/>
              </a:defRPr>
            </a:lvl2pPr>
            <a:lvl3pPr>
              <a:defRPr>
                <a:latin typeface="Gadugi" panose="020B0502040204020203" pitchFamily="34" charset="0"/>
                <a:ea typeface="Gadugi" panose="020B0502040204020203" pitchFamily="34" charset="0"/>
              </a:defRPr>
            </a:lvl3pPr>
            <a:lvl4pPr>
              <a:defRPr>
                <a:latin typeface="Gadugi" panose="020B0502040204020203" pitchFamily="34" charset="0"/>
                <a:ea typeface="Gadugi" panose="020B0502040204020203" pitchFamily="34" charset="0"/>
              </a:defRPr>
            </a:lvl4pPr>
            <a:lvl5pPr>
              <a:defRPr>
                <a:latin typeface="Gadugi" panose="020B0502040204020203" pitchFamily="34" charset="0"/>
                <a:ea typeface="Gadug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lvl1pPr>
              <a:defRPr>
                <a:latin typeface="Gadugi" panose="020B0502040204020203" pitchFamily="34" charset="0"/>
                <a:ea typeface="Gadugi" panose="020B0502040204020203" pitchFamily="34" charset="0"/>
              </a:defRPr>
            </a:lvl1pPr>
          </a:lstStyle>
          <a:p>
            <a:fld id="{9E65165C-2873-4F5D-93AE-7223E9FD7493}" type="datetimeFigureOut">
              <a:rPr lang="en-US" smtClean="0"/>
              <a:pPr/>
              <a:t>9/26/2023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lvl1pPr>
              <a:defRPr>
                <a:latin typeface="Gadugi" panose="020B0502040204020203" pitchFamily="34" charset="0"/>
                <a:ea typeface="Gadugi" panose="020B0502040204020203" pitchFamily="34" charset="0"/>
              </a:defRPr>
            </a:lvl1p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atin typeface="Gadugi" panose="020B0502040204020203" pitchFamily="34" charset="0"/>
                <a:ea typeface="Gadugi" panose="020B0502040204020203" pitchFamily="34" charset="0"/>
              </a:defRPr>
            </a:lvl1pPr>
          </a:lstStyle>
          <a:p>
            <a:fld id="{BD0A3239-E56A-44A6-A3A0-C73F6E90089E}" type="slidenum">
              <a:rPr lang="en-US" smtClean="0"/>
              <a:pPr/>
              <a:t>‹#›</a:t>
            </a:fld>
            <a:endParaRPr lang="en-US"/>
          </a:p>
        </p:txBody>
      </p:sp>
      <p:sp>
        <p:nvSpPr>
          <p:cNvPr id="8" name="Title 1"/>
          <p:cNvSpPr>
            <a:spLocks noGrp="1"/>
          </p:cNvSpPr>
          <p:nvPr>
            <p:ph type="title" hasCustomPrompt="1"/>
          </p:nvPr>
        </p:nvSpPr>
        <p:spPr>
          <a:xfrm>
            <a:off x="2491863" y="311713"/>
            <a:ext cx="8861937" cy="812481"/>
          </a:xfrm>
          <a:prstGeom prst="rect">
            <a:avLst/>
          </a:prstGeom>
        </p:spPr>
        <p:txBody>
          <a:bodyPr anchor="ctr" anchorCtr="0"/>
          <a:lstStyle>
            <a:lvl1pPr algn="l">
              <a:lnSpc>
                <a:spcPts val="1688"/>
              </a:lnSpc>
              <a:defRPr sz="2800" b="1" baseline="0">
                <a:solidFill>
                  <a:schemeClr val="bg1"/>
                </a:solidFill>
                <a:effectLst/>
                <a:latin typeface="Rockwell" panose="02060603020205020403" pitchFamily="18" charset="0"/>
              </a:defRPr>
            </a:lvl1pPr>
          </a:lstStyle>
          <a:p>
            <a:r>
              <a:rPr lang="en-US"/>
              <a:t>Rockwell Bold Size 28</a:t>
            </a:r>
          </a:p>
        </p:txBody>
      </p:sp>
    </p:spTree>
    <p:extLst>
      <p:ext uri="{BB962C8B-B14F-4D97-AF65-F5344CB8AC3E}">
        <p14:creationId xmlns:p14="http://schemas.microsoft.com/office/powerpoint/2010/main" val="40695063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atin typeface="Gadugi" panose="020B0502040204020203" pitchFamily="34" charset="0"/>
                <a:ea typeface="Gadug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lvl1pPr>
              <a:defRPr>
                <a:latin typeface="Gadugi" panose="020B0502040204020203" pitchFamily="34" charset="0"/>
                <a:ea typeface="Gadugi" panose="020B0502040204020203" pitchFamily="34" charset="0"/>
              </a:defRPr>
            </a:lvl1pPr>
            <a:lvl2pPr>
              <a:defRPr>
                <a:latin typeface="Gadugi" panose="020B0502040204020203" pitchFamily="34" charset="0"/>
                <a:ea typeface="Gadugi" panose="020B0502040204020203" pitchFamily="34" charset="0"/>
              </a:defRPr>
            </a:lvl2pPr>
            <a:lvl3pPr>
              <a:defRPr>
                <a:latin typeface="Gadugi" panose="020B0502040204020203" pitchFamily="34" charset="0"/>
                <a:ea typeface="Gadugi" panose="020B0502040204020203" pitchFamily="34" charset="0"/>
              </a:defRPr>
            </a:lvl3pPr>
            <a:lvl4pPr>
              <a:defRPr>
                <a:latin typeface="Gadugi" panose="020B0502040204020203" pitchFamily="34" charset="0"/>
                <a:ea typeface="Gadugi" panose="020B0502040204020203" pitchFamily="34" charset="0"/>
              </a:defRPr>
            </a:lvl4pPr>
            <a:lvl5pPr>
              <a:defRPr>
                <a:latin typeface="Gadugi" panose="020B0502040204020203" pitchFamily="34" charset="0"/>
                <a:ea typeface="Gadug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atin typeface="Gadugi" panose="020B0502040204020203" pitchFamily="34" charset="0"/>
                <a:ea typeface="Gadug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lvl1pPr>
              <a:defRPr>
                <a:latin typeface="Gadugi" panose="020B0502040204020203" pitchFamily="34" charset="0"/>
                <a:ea typeface="Gadugi" panose="020B0502040204020203" pitchFamily="34" charset="0"/>
              </a:defRPr>
            </a:lvl1pPr>
            <a:lvl2pPr>
              <a:defRPr>
                <a:latin typeface="Gadugi" panose="020B0502040204020203" pitchFamily="34" charset="0"/>
                <a:ea typeface="Gadugi" panose="020B0502040204020203" pitchFamily="34" charset="0"/>
              </a:defRPr>
            </a:lvl2pPr>
            <a:lvl3pPr>
              <a:defRPr>
                <a:latin typeface="Gadugi" panose="020B0502040204020203" pitchFamily="34" charset="0"/>
                <a:ea typeface="Gadugi" panose="020B0502040204020203" pitchFamily="34" charset="0"/>
              </a:defRPr>
            </a:lvl3pPr>
            <a:lvl4pPr>
              <a:defRPr>
                <a:latin typeface="Gadugi" panose="020B0502040204020203" pitchFamily="34" charset="0"/>
                <a:ea typeface="Gadugi" panose="020B0502040204020203" pitchFamily="34" charset="0"/>
              </a:defRPr>
            </a:lvl4pPr>
            <a:lvl5pPr>
              <a:defRPr>
                <a:latin typeface="Gadugi" panose="020B0502040204020203" pitchFamily="34" charset="0"/>
                <a:ea typeface="Gadug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lvl1pPr>
              <a:defRPr>
                <a:latin typeface="Gadugi" panose="020B0502040204020203" pitchFamily="34" charset="0"/>
                <a:ea typeface="Gadugi" panose="020B0502040204020203" pitchFamily="34" charset="0"/>
              </a:defRPr>
            </a:lvl1pPr>
          </a:lstStyle>
          <a:p>
            <a:fld id="{9E65165C-2873-4F5D-93AE-7223E9FD7493}" type="datetimeFigureOut">
              <a:rPr lang="en-US" smtClean="0"/>
              <a:pPr/>
              <a:t>9/26/2023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lvl1pPr>
              <a:defRPr>
                <a:latin typeface="Gadugi" panose="020B0502040204020203" pitchFamily="34" charset="0"/>
                <a:ea typeface="Gadugi" panose="020B0502040204020203" pitchFamily="34" charset="0"/>
              </a:defRPr>
            </a:lvl1p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lvl1pPr>
              <a:defRPr>
                <a:latin typeface="Gadugi" panose="020B0502040204020203" pitchFamily="34" charset="0"/>
                <a:ea typeface="Gadugi" panose="020B0502040204020203" pitchFamily="34" charset="0"/>
              </a:defRPr>
            </a:lvl1pPr>
          </a:lstStyle>
          <a:p>
            <a:fld id="{BD0A3239-E56A-44A6-A3A0-C73F6E90089E}" type="slidenum">
              <a:rPr lang="en-US" smtClean="0"/>
              <a:pPr/>
              <a:t>‹#›</a:t>
            </a:fld>
            <a:endParaRPr lang="en-US"/>
          </a:p>
        </p:txBody>
      </p:sp>
      <p:sp>
        <p:nvSpPr>
          <p:cNvPr id="10" name="Title 1"/>
          <p:cNvSpPr>
            <a:spLocks noGrp="1"/>
          </p:cNvSpPr>
          <p:nvPr>
            <p:ph type="title" hasCustomPrompt="1"/>
          </p:nvPr>
        </p:nvSpPr>
        <p:spPr>
          <a:xfrm>
            <a:off x="2491863" y="311713"/>
            <a:ext cx="8861937" cy="812481"/>
          </a:xfrm>
          <a:prstGeom prst="rect">
            <a:avLst/>
          </a:prstGeom>
        </p:spPr>
        <p:txBody>
          <a:bodyPr anchor="ctr" anchorCtr="0"/>
          <a:lstStyle>
            <a:lvl1pPr algn="l">
              <a:lnSpc>
                <a:spcPts val="1688"/>
              </a:lnSpc>
              <a:defRPr sz="2800" b="1" baseline="0">
                <a:solidFill>
                  <a:schemeClr val="bg1"/>
                </a:solidFill>
                <a:effectLst/>
                <a:latin typeface="Rockwell" panose="02060603020205020403" pitchFamily="18" charset="0"/>
              </a:defRPr>
            </a:lvl1pPr>
          </a:lstStyle>
          <a:p>
            <a:r>
              <a:rPr lang="en-US"/>
              <a:t>Rockwell Bold Size 28</a:t>
            </a:r>
          </a:p>
        </p:txBody>
      </p:sp>
    </p:spTree>
    <p:extLst>
      <p:ext uri="{BB962C8B-B14F-4D97-AF65-F5344CB8AC3E}">
        <p14:creationId xmlns:p14="http://schemas.microsoft.com/office/powerpoint/2010/main" val="3314169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0"/>
            <a:ext cx="2743200" cy="365125"/>
          </a:xfrm>
          <a:prstGeom prst="rect">
            <a:avLst/>
          </a:prstGeom>
        </p:spPr>
        <p:txBody>
          <a:bodyPr/>
          <a:lstStyle>
            <a:lvl1pPr>
              <a:defRPr>
                <a:latin typeface="Gadugi" panose="020B0502040204020203" pitchFamily="34" charset="0"/>
                <a:ea typeface="Gadugi" panose="020B0502040204020203" pitchFamily="34" charset="0"/>
              </a:defRPr>
            </a:lvl1pPr>
          </a:lstStyle>
          <a:p>
            <a:fld id="{9E65165C-2873-4F5D-93AE-7223E9FD7493}" type="datetimeFigureOut">
              <a:rPr lang="en-US" smtClean="0"/>
              <a:pPr/>
              <a:t>9/26/2023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lvl1pPr>
              <a:defRPr>
                <a:latin typeface="Gadugi" panose="020B0502040204020203" pitchFamily="34" charset="0"/>
                <a:ea typeface="Gadugi" panose="020B0502040204020203" pitchFamily="34" charset="0"/>
              </a:defRPr>
            </a:lvl1p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lvl1pPr>
              <a:defRPr>
                <a:latin typeface="Gadugi" panose="020B0502040204020203" pitchFamily="34" charset="0"/>
                <a:ea typeface="Gadugi" panose="020B0502040204020203" pitchFamily="34" charset="0"/>
              </a:defRPr>
            </a:lvl1pPr>
          </a:lstStyle>
          <a:p>
            <a:fld id="{BD0A3239-E56A-44A6-A3A0-C73F6E90089E}" type="slidenum">
              <a:rPr lang="en-US" smtClean="0"/>
              <a:pPr/>
              <a:t>‹#›</a:t>
            </a:fld>
            <a:endParaRPr lang="en-US"/>
          </a:p>
        </p:txBody>
      </p:sp>
      <p:sp>
        <p:nvSpPr>
          <p:cNvPr id="6" name="Title 1"/>
          <p:cNvSpPr>
            <a:spLocks noGrp="1"/>
          </p:cNvSpPr>
          <p:nvPr>
            <p:ph type="title" hasCustomPrompt="1"/>
          </p:nvPr>
        </p:nvSpPr>
        <p:spPr>
          <a:xfrm>
            <a:off x="2491863" y="311713"/>
            <a:ext cx="8861937" cy="812481"/>
          </a:xfrm>
          <a:prstGeom prst="rect">
            <a:avLst/>
          </a:prstGeom>
        </p:spPr>
        <p:txBody>
          <a:bodyPr anchor="ctr" anchorCtr="0"/>
          <a:lstStyle>
            <a:lvl1pPr algn="l">
              <a:lnSpc>
                <a:spcPts val="1688"/>
              </a:lnSpc>
              <a:defRPr sz="2800" b="1" baseline="0">
                <a:solidFill>
                  <a:schemeClr val="bg1"/>
                </a:solidFill>
                <a:effectLst/>
                <a:latin typeface="Rockwell" panose="02060603020205020403" pitchFamily="18" charset="0"/>
              </a:defRPr>
            </a:lvl1pPr>
          </a:lstStyle>
          <a:p>
            <a:r>
              <a:rPr lang="en-US"/>
              <a:t>Rockwell Bold Size 28</a:t>
            </a:r>
          </a:p>
        </p:txBody>
      </p:sp>
    </p:spTree>
    <p:extLst>
      <p:ext uri="{BB962C8B-B14F-4D97-AF65-F5344CB8AC3E}">
        <p14:creationId xmlns:p14="http://schemas.microsoft.com/office/powerpoint/2010/main" val="37705216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lvl1pPr>
              <a:defRPr>
                <a:latin typeface="Gadugi" panose="020B0502040204020203" pitchFamily="34" charset="0"/>
                <a:ea typeface="Gadugi" panose="020B0502040204020203" pitchFamily="34" charset="0"/>
              </a:defRPr>
            </a:lvl1pPr>
          </a:lstStyle>
          <a:p>
            <a:fld id="{9E65165C-2873-4F5D-93AE-7223E9FD7493}" type="datetimeFigureOut">
              <a:rPr lang="en-US" smtClean="0"/>
              <a:pPr/>
              <a:t>9/26/2023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lvl1pPr>
              <a:defRPr>
                <a:latin typeface="Gadugi" panose="020B0502040204020203" pitchFamily="34" charset="0"/>
                <a:ea typeface="Gadugi" panose="020B0502040204020203" pitchFamily="34" charset="0"/>
              </a:defRPr>
            </a:lvl1p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lvl1pPr>
              <a:defRPr>
                <a:latin typeface="Gadugi" panose="020B0502040204020203" pitchFamily="34" charset="0"/>
                <a:ea typeface="Gadugi" panose="020B0502040204020203" pitchFamily="34" charset="0"/>
              </a:defRPr>
            </a:lvl1pPr>
          </a:lstStyle>
          <a:p>
            <a:fld id="{BD0A3239-E56A-44A6-A3A0-C73F6E90089E}" type="slidenum">
              <a:rPr lang="en-US" smtClean="0"/>
              <a:pPr/>
              <a:t>‹#›</a:t>
            </a:fld>
            <a:endParaRPr lang="en-US"/>
          </a:p>
        </p:txBody>
      </p:sp>
    </p:spTree>
    <p:extLst>
      <p:ext uri="{BB962C8B-B14F-4D97-AF65-F5344CB8AC3E}">
        <p14:creationId xmlns:p14="http://schemas.microsoft.com/office/powerpoint/2010/main" val="12711304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atin typeface="Rockwell" panose="02060603020205020403" pitchFamily="18" charset="0"/>
              </a:defRPr>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atin typeface="Gadugi" panose="020B0502040204020203" pitchFamily="34" charset="0"/>
                <a:ea typeface="Gadugi" panose="020B0502040204020203" pitchFamily="34" charset="0"/>
              </a:defRPr>
            </a:lvl1pPr>
            <a:lvl2pPr>
              <a:defRPr sz="2800">
                <a:latin typeface="Gadugi" panose="020B0502040204020203" pitchFamily="34" charset="0"/>
                <a:ea typeface="Gadugi" panose="020B0502040204020203" pitchFamily="34" charset="0"/>
              </a:defRPr>
            </a:lvl2pPr>
            <a:lvl3pPr>
              <a:defRPr sz="2400">
                <a:latin typeface="Gadugi" panose="020B0502040204020203" pitchFamily="34" charset="0"/>
                <a:ea typeface="Gadugi" panose="020B0502040204020203" pitchFamily="34" charset="0"/>
              </a:defRPr>
            </a:lvl3pPr>
            <a:lvl4pPr>
              <a:defRPr sz="2000">
                <a:latin typeface="Gadugi" panose="020B0502040204020203" pitchFamily="34" charset="0"/>
                <a:ea typeface="Gadugi" panose="020B0502040204020203" pitchFamily="34" charset="0"/>
              </a:defRPr>
            </a:lvl4pPr>
            <a:lvl5pPr>
              <a:defRPr sz="2000">
                <a:latin typeface="Gadugi" panose="020B0502040204020203" pitchFamily="34" charset="0"/>
                <a:ea typeface="Gadugi" panose="020B0502040204020203"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atin typeface="Gadugi" panose="020B0502040204020203" pitchFamily="34" charset="0"/>
                <a:ea typeface="Gadugi"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lvl1pPr>
              <a:defRPr>
                <a:latin typeface="Gadugi" panose="020B0502040204020203" pitchFamily="34" charset="0"/>
                <a:ea typeface="Gadugi" panose="020B0502040204020203" pitchFamily="34" charset="0"/>
              </a:defRPr>
            </a:lvl1pPr>
          </a:lstStyle>
          <a:p>
            <a:fld id="{9E65165C-2873-4F5D-93AE-7223E9FD7493}" type="datetimeFigureOut">
              <a:rPr lang="en-US" smtClean="0"/>
              <a:pPr/>
              <a:t>9/26/2023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lvl1pPr>
              <a:defRPr>
                <a:latin typeface="Gadugi" panose="020B0502040204020203" pitchFamily="34" charset="0"/>
                <a:ea typeface="Gadugi" panose="020B0502040204020203" pitchFamily="34" charset="0"/>
              </a:defRPr>
            </a:lvl1p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atin typeface="Gadugi" panose="020B0502040204020203" pitchFamily="34" charset="0"/>
                <a:ea typeface="Gadugi" panose="020B0502040204020203" pitchFamily="34" charset="0"/>
              </a:defRPr>
            </a:lvl1pPr>
          </a:lstStyle>
          <a:p>
            <a:fld id="{BD0A3239-E56A-44A6-A3A0-C73F6E90089E}" type="slidenum">
              <a:rPr lang="en-US" smtClean="0"/>
              <a:pPr/>
              <a:t>‹#›</a:t>
            </a:fld>
            <a:endParaRPr lang="en-US"/>
          </a:p>
        </p:txBody>
      </p:sp>
    </p:spTree>
    <p:extLst>
      <p:ext uri="{BB962C8B-B14F-4D97-AF65-F5344CB8AC3E}">
        <p14:creationId xmlns:p14="http://schemas.microsoft.com/office/powerpoint/2010/main" val="9095628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lvl1pPr>
              <a:defRPr>
                <a:latin typeface="Gadugi" panose="020B0502040204020203" pitchFamily="34" charset="0"/>
                <a:ea typeface="Gadugi" panose="020B0502040204020203" pitchFamily="34" charset="0"/>
              </a:defRPr>
            </a:lvl1pPr>
          </a:lstStyle>
          <a:p>
            <a:fld id="{9E65165C-2873-4F5D-93AE-7223E9FD7493}" type="datetimeFigureOut">
              <a:rPr lang="en-US" smtClean="0"/>
              <a:pPr/>
              <a:t>9/26/2023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lvl1pPr>
              <a:defRPr>
                <a:latin typeface="Gadugi" panose="020B0502040204020203" pitchFamily="34" charset="0"/>
                <a:ea typeface="Gadugi" panose="020B0502040204020203" pitchFamily="34" charset="0"/>
              </a:defRPr>
            </a:lvl1p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atin typeface="Gadugi" panose="020B0502040204020203" pitchFamily="34" charset="0"/>
                <a:ea typeface="Gadugi" panose="020B0502040204020203" pitchFamily="34" charset="0"/>
              </a:defRPr>
            </a:lvl1pPr>
          </a:lstStyle>
          <a:p>
            <a:fld id="{BD0A3239-E56A-44A6-A3A0-C73F6E90089E}" type="slidenum">
              <a:rPr lang="en-US" smtClean="0"/>
              <a:pPr/>
              <a:t>‹#›</a:t>
            </a:fld>
            <a:endParaRPr lang="en-US"/>
          </a:p>
        </p:txBody>
      </p:sp>
    </p:spTree>
    <p:extLst>
      <p:ext uri="{BB962C8B-B14F-4D97-AF65-F5344CB8AC3E}">
        <p14:creationId xmlns:p14="http://schemas.microsoft.com/office/powerpoint/2010/main" val="21026980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atin typeface="Gadugi" panose="020B0502040204020203" pitchFamily="34" charset="0"/>
                <a:ea typeface="Gadugi" panose="020B0502040204020203" pitchFamily="34" charset="0"/>
              </a:defRPr>
            </a:lvl1pPr>
          </a:lstStyle>
          <a:p>
            <a:fld id="{9E65165C-2873-4F5D-93AE-7223E9FD7493}" type="datetimeFigureOut">
              <a:rPr lang="en-US" smtClean="0"/>
              <a:pPr/>
              <a:t>9/26/2023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atin typeface="Gadugi" panose="020B0502040204020203" pitchFamily="34" charset="0"/>
                <a:ea typeface="Gadugi" panose="020B0502040204020203" pitchFamily="34" charset="0"/>
              </a:defRPr>
            </a:lvl1p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atin typeface="Gadugi" panose="020B0502040204020203" pitchFamily="34" charset="0"/>
                <a:ea typeface="Gadugi" panose="020B0502040204020203" pitchFamily="34" charset="0"/>
              </a:defRPr>
            </a:lvl1pPr>
          </a:lstStyle>
          <a:p>
            <a:fld id="{BD0A3239-E56A-44A6-A3A0-C73F6E90089E}" type="slidenum">
              <a:rPr lang="en-US" smtClean="0"/>
              <a:pPr/>
              <a:t>‹#›</a:t>
            </a:fld>
            <a:endParaRPr lang="en-US"/>
          </a:p>
        </p:txBody>
      </p:sp>
      <p:sp>
        <p:nvSpPr>
          <p:cNvPr id="7" name="Title 1"/>
          <p:cNvSpPr>
            <a:spLocks noGrp="1"/>
          </p:cNvSpPr>
          <p:nvPr>
            <p:ph type="title" hasCustomPrompt="1"/>
          </p:nvPr>
        </p:nvSpPr>
        <p:spPr>
          <a:xfrm>
            <a:off x="2491863" y="311713"/>
            <a:ext cx="8861937" cy="812481"/>
          </a:xfrm>
          <a:prstGeom prst="rect">
            <a:avLst/>
          </a:prstGeom>
        </p:spPr>
        <p:txBody>
          <a:bodyPr anchor="ctr" anchorCtr="0"/>
          <a:lstStyle>
            <a:lvl1pPr algn="l">
              <a:lnSpc>
                <a:spcPts val="1688"/>
              </a:lnSpc>
              <a:defRPr sz="2800" b="1" baseline="0">
                <a:solidFill>
                  <a:schemeClr val="bg1"/>
                </a:solidFill>
                <a:effectLst/>
                <a:latin typeface="Rockwell" panose="02060603020205020403" pitchFamily="18" charset="0"/>
              </a:defRPr>
            </a:lvl1pPr>
          </a:lstStyle>
          <a:p>
            <a:r>
              <a:rPr lang="en-US"/>
              <a:t>Rockwell Bold Size 28</a:t>
            </a:r>
          </a:p>
        </p:txBody>
      </p:sp>
    </p:spTree>
    <p:extLst>
      <p:ext uri="{BB962C8B-B14F-4D97-AF65-F5344CB8AC3E}">
        <p14:creationId xmlns:p14="http://schemas.microsoft.com/office/powerpoint/2010/main" val="33069062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atin typeface="Gadugi" panose="020B0502040204020203" pitchFamily="34" charset="0"/>
                <a:ea typeface="Gadugi" panose="020B0502040204020203" pitchFamily="34" charset="0"/>
              </a:defRPr>
            </a:lvl1pPr>
          </a:lstStyle>
          <a:p>
            <a:fld id="{9E65165C-2873-4F5D-93AE-7223E9FD7493}" type="datetimeFigureOut">
              <a:rPr lang="en-US" smtClean="0"/>
              <a:pPr/>
              <a:t>9/26/2023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atin typeface="Gadugi" panose="020B0502040204020203" pitchFamily="34" charset="0"/>
                <a:ea typeface="Gadugi" panose="020B0502040204020203" pitchFamily="34" charset="0"/>
              </a:defRPr>
            </a:lvl1p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atin typeface="Gadugi" panose="020B0502040204020203" pitchFamily="34" charset="0"/>
                <a:ea typeface="Gadugi" panose="020B0502040204020203" pitchFamily="34" charset="0"/>
              </a:defRPr>
            </a:lvl1pPr>
          </a:lstStyle>
          <a:p>
            <a:fld id="{BD0A3239-E56A-44A6-A3A0-C73F6E90089E}" type="slidenum">
              <a:rPr lang="en-US" smtClean="0"/>
              <a:pPr/>
              <a:t>‹#›</a:t>
            </a:fld>
            <a:endParaRPr lang="en-US"/>
          </a:p>
        </p:txBody>
      </p:sp>
    </p:spTree>
    <p:extLst>
      <p:ext uri="{BB962C8B-B14F-4D97-AF65-F5344CB8AC3E}">
        <p14:creationId xmlns:p14="http://schemas.microsoft.com/office/powerpoint/2010/main" val="787751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pic>
        <p:nvPicPr>
          <p:cNvPr id="13" name="Picture 12">
            <a:extLs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2900" y="499933"/>
            <a:ext cx="11494008" cy="1429512"/>
          </a:xfrm>
          <a:prstGeom prst="rect">
            <a:avLst/>
          </a:prstGeom>
        </p:spPr>
      </p:pic>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a:ln>
                  <a:noFill/>
                </a:ln>
                <a:solidFill>
                  <a:srgbClr val="007A7C">
                    <a:lumMod val="75000"/>
                  </a:srgbClr>
                </a:solidFill>
                <a:effectLst/>
                <a:uLnTx/>
                <a:uFillTx/>
                <a:latin typeface="Gadug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7A7C">
                  <a:lumMod val="75000"/>
                </a:srgbClr>
              </a:solidFill>
              <a:effectLst/>
              <a:uLnTx/>
              <a:uFillTx/>
              <a:latin typeface="Gadugi"/>
              <a:ea typeface="+mn-ea"/>
              <a:cs typeface="+mn-cs"/>
            </a:endParaRPr>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a:ln>
                  <a:noFill/>
                </a:ln>
                <a:solidFill>
                  <a:srgbClr val="007A7C">
                    <a:lumMod val="75000"/>
                  </a:srgbClr>
                </a:solidFill>
                <a:effectLst/>
                <a:uLnTx/>
                <a:uFillTx/>
                <a:latin typeface="Gadug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9/26/2023</a:t>
            </a:fld>
            <a:endParaRPr kumimoji="0" lang="en-US" sz="900" b="0" i="0" u="none" strike="noStrike" kern="1200" cap="none" spc="0" normalizeH="0" baseline="0" noProof="0">
              <a:ln>
                <a:noFill/>
              </a:ln>
              <a:solidFill>
                <a:srgbClr val="007A7C">
                  <a:lumMod val="75000"/>
                </a:srgbClr>
              </a:solidFill>
              <a:effectLst/>
              <a:uLnTx/>
              <a:uFillTx/>
              <a:latin typeface="Gadugi"/>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007A7C">
                  <a:lumMod val="75000"/>
                </a:srgbClr>
              </a:solidFill>
              <a:effectLst/>
              <a:uLnTx/>
              <a:uFillTx/>
              <a:latin typeface="Gadugi"/>
              <a:ea typeface="+mn-ea"/>
              <a:cs typeface="+mn-cs"/>
            </a:endParaRPr>
          </a:p>
        </p:txBody>
      </p:sp>
      <p:sp>
        <p:nvSpPr>
          <p:cNvPr id="6" name="Content Placeholder 5"/>
          <p:cNvSpPr>
            <a:spLocks noGrp="1"/>
          </p:cNvSpPr>
          <p:nvPr>
            <p:ph sz="quarter" idx="4" hasCustomPrompt="1"/>
          </p:nvPr>
        </p:nvSpPr>
        <p:spPr>
          <a:xfrm>
            <a:off x="6217709" y="2672057"/>
            <a:ext cx="5393100" cy="2934999"/>
          </a:xfrm>
          <a:prstGeom prst="rect">
            <a:avLst/>
          </a:prstGeom>
        </p:spPr>
        <p:txBody>
          <a:bodyPr anchor="t">
            <a:normAutofit/>
          </a:bodyPr>
          <a:lstStyle>
            <a:lvl1pPr>
              <a:defRPr/>
            </a:lvl1pPr>
          </a:lstStyle>
          <a:p>
            <a:pPr lvl="0"/>
            <a:r>
              <a:rPr lang="en-US"/>
              <a:t>Edit text (click icon below if you want to add an object and alt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202002" y="1996897"/>
            <a:ext cx="5087073" cy="553373"/>
          </a:xfrm>
          <a:prstGeom prst="rect">
            <a:avLst/>
          </a:prstGeom>
        </p:spPr>
        <p:txBody>
          <a:bodyPr anchor="b">
            <a:noAutofit/>
          </a:bodyPr>
          <a:lstStyle>
            <a:lvl1pPr marL="0" indent="0">
              <a:buNone/>
              <a:defRPr sz="22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4" name="Content Placeholder 3"/>
          <p:cNvSpPr>
            <a:spLocks noGrp="1"/>
          </p:cNvSpPr>
          <p:nvPr>
            <p:ph sz="half" idx="2" hasCustomPrompt="1"/>
          </p:nvPr>
        </p:nvSpPr>
        <p:spPr>
          <a:xfrm>
            <a:off x="581194" y="2672057"/>
            <a:ext cx="5393100" cy="2934999"/>
          </a:xfrm>
          <a:prstGeom prst="rect">
            <a:avLst/>
          </a:prstGeom>
        </p:spPr>
        <p:txBody>
          <a:bodyPr anchor="t">
            <a:normAutofit/>
          </a:bodyPr>
          <a:lstStyle>
            <a:lvl1pPr>
              <a:defRPr/>
            </a:lvl1pPr>
          </a:lstStyle>
          <a:p>
            <a:pPr lvl="0"/>
            <a:r>
              <a:rPr lang="en-US"/>
              <a:t>Edit text (click icon below if you want to add an object and alt text)</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1" hasCustomPrompt="1"/>
          </p:nvPr>
        </p:nvSpPr>
        <p:spPr>
          <a:xfrm>
            <a:off x="582419" y="1996897"/>
            <a:ext cx="5087075" cy="536005"/>
          </a:xfrm>
          <a:prstGeom prst="rect">
            <a:avLst/>
          </a:prstGeom>
        </p:spPr>
        <p:txBody>
          <a:bodyPr anchor="b">
            <a:noAutofit/>
          </a:bodyPr>
          <a:lstStyle>
            <a:lvl1pPr marL="0" indent="0">
              <a:buNone/>
              <a:defRPr sz="22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text</a:t>
            </a:r>
          </a:p>
        </p:txBody>
      </p:sp>
      <p:sp>
        <p:nvSpPr>
          <p:cNvPr id="12" name="Title 1"/>
          <p:cNvSpPr>
            <a:spLocks noGrp="1"/>
          </p:cNvSpPr>
          <p:nvPr>
            <p:ph type="title" hasCustomPrompt="1"/>
          </p:nvPr>
        </p:nvSpPr>
        <p:spPr>
          <a:xfrm>
            <a:off x="581193" y="729658"/>
            <a:ext cx="11029616" cy="988332"/>
          </a:xfrm>
        </p:spPr>
        <p:txBody>
          <a:bodyPr anchor="ctr">
            <a:normAutofit/>
          </a:bodyPr>
          <a:lstStyle>
            <a:lvl1pPr algn="ctr">
              <a:defRPr sz="2400"/>
            </a:lvl1pPr>
          </a:lstStyle>
          <a:p>
            <a:r>
              <a:rPr lang="en-US"/>
              <a:t>Click to edit title</a:t>
            </a:r>
          </a:p>
        </p:txBody>
      </p:sp>
    </p:spTree>
    <p:extLst>
      <p:ext uri="{BB962C8B-B14F-4D97-AF65-F5344CB8AC3E}">
        <p14:creationId xmlns:p14="http://schemas.microsoft.com/office/powerpoint/2010/main" val="29981920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BLANK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370255" y="6052001"/>
            <a:ext cx="105251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a:ln>
                  <a:noFill/>
                </a:ln>
                <a:solidFill>
                  <a:srgbClr val="007A7C">
                    <a:lumMod val="75000"/>
                  </a:srgbClr>
                </a:solidFill>
                <a:effectLst/>
                <a:uLnTx/>
                <a:uFillTx/>
                <a:latin typeface="Gadug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7A7C">
                  <a:lumMod val="75000"/>
                </a:srgbClr>
              </a:solidFill>
              <a:effectLst/>
              <a:uLnTx/>
              <a:uFillTx/>
              <a:latin typeface="Gadugi"/>
              <a:ea typeface="+mn-ea"/>
              <a:cs typeface="+mn-cs"/>
            </a:endParaRPr>
          </a:p>
        </p:txBody>
      </p:sp>
      <p:sp>
        <p:nvSpPr>
          <p:cNvPr id="7" name="Text Placeholder 2"/>
          <p:cNvSpPr>
            <a:spLocks noGrp="1"/>
          </p:cNvSpPr>
          <p:nvPr>
            <p:ph idx="1" hasCustomPrompt="1"/>
          </p:nvPr>
        </p:nvSpPr>
        <p:spPr>
          <a:xfrm>
            <a:off x="581192" y="1427583"/>
            <a:ext cx="11029616" cy="4077801"/>
          </a:xfrm>
          <a:prstGeom prst="rect">
            <a:avLst/>
          </a:prstGeom>
        </p:spPr>
        <p:txBody>
          <a:bodyPr vert="horz" lIns="91440" tIns="45720" rIns="91440" bIns="45720" rtlCol="0" anchor="t">
            <a:normAutofit/>
          </a:bodyPr>
          <a:lstStyle>
            <a:lvl1pPr marL="306000" indent="-306000">
              <a:buClr>
                <a:srgbClr val="90920A"/>
              </a:buClr>
              <a:buFont typeface="Wingdings" panose="05000000000000000000" pitchFamily="2" charset="2"/>
              <a:buChar char="§"/>
              <a:defRPr sz="2000"/>
            </a:lvl1pPr>
            <a:lvl2pPr>
              <a:buSzPct val="100000"/>
              <a:defRPr sz="1800"/>
            </a:lvl2pPr>
          </a:lstStyle>
          <a:p>
            <a:pPr lvl="0"/>
            <a:r>
              <a:rPr lang="en-US"/>
              <a:t>Edit text</a:t>
            </a:r>
          </a:p>
          <a:p>
            <a:pPr lvl="1"/>
            <a:r>
              <a:rPr lang="en-US"/>
              <a:t>Second level</a:t>
            </a:r>
          </a:p>
        </p:txBody>
      </p:sp>
      <p:sp>
        <p:nvSpPr>
          <p:cNvPr id="14" name="Title 1"/>
          <p:cNvSpPr>
            <a:spLocks noGrp="1"/>
          </p:cNvSpPr>
          <p:nvPr>
            <p:ph type="ctrTitle" hasCustomPrompt="1"/>
          </p:nvPr>
        </p:nvSpPr>
        <p:spPr>
          <a:xfrm>
            <a:off x="403761" y="615819"/>
            <a:ext cx="11207047" cy="764357"/>
          </a:xfrm>
          <a:prstGeom prst="rect">
            <a:avLst/>
          </a:prstGeom>
          <a:effectLst/>
        </p:spPr>
        <p:txBody>
          <a:bodyPr anchor="b">
            <a:normAutofit/>
          </a:bodyPr>
          <a:lstStyle>
            <a:lvl1pPr>
              <a:defRPr sz="4000">
                <a:solidFill>
                  <a:schemeClr val="tx1"/>
                </a:solidFill>
              </a:defRPr>
            </a:lvl1pPr>
          </a:lstStyle>
          <a:p>
            <a:r>
              <a:rPr lang="en-US"/>
              <a:t>Click to edit title</a:t>
            </a:r>
          </a:p>
        </p:txBody>
      </p:sp>
    </p:spTree>
    <p:extLst>
      <p:ext uri="{BB962C8B-B14F-4D97-AF65-F5344CB8AC3E}">
        <p14:creationId xmlns:p14="http://schemas.microsoft.com/office/powerpoint/2010/main" val="9680374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42EC3-BB61-5A42-8BF1-1D2972BB044D}"/>
              </a:ext>
            </a:extLst>
          </p:cNvPr>
          <p:cNvSpPr>
            <a:spLocks noGrp="1"/>
          </p:cNvSpPr>
          <p:nvPr>
            <p:ph type="title"/>
          </p:nvPr>
        </p:nvSpPr>
        <p:spPr>
          <a:xfrm>
            <a:off x="304798" y="304799"/>
            <a:ext cx="11582400" cy="381001"/>
          </a:xfrm>
          <a:prstGeom prst="rect">
            <a:avLst/>
          </a:prstGeom>
        </p:spPr>
        <p:txBody>
          <a:bodyPr/>
          <a:lstStyle>
            <a:lvl1pPr>
              <a:defRPr>
                <a:latin typeface="Cabin" pitchFamily="2" charset="77"/>
              </a:defRPr>
            </a:lvl1pPr>
          </a:lstStyle>
          <a:p>
            <a:r>
              <a:rPr lang="en-US" dirty="0"/>
              <a:t>Click to edit Master title style</a:t>
            </a:r>
          </a:p>
        </p:txBody>
      </p:sp>
      <p:sp>
        <p:nvSpPr>
          <p:cNvPr id="8" name="Text Placeholder 7">
            <a:extLst>
              <a:ext uri="{FF2B5EF4-FFF2-40B4-BE49-F238E27FC236}">
                <a16:creationId xmlns:a16="http://schemas.microsoft.com/office/drawing/2014/main" id="{2A4CF7CB-ACF9-2E40-8360-1F09EA0AC0AC}"/>
              </a:ext>
            </a:extLst>
          </p:cNvPr>
          <p:cNvSpPr>
            <a:spLocks noGrp="1"/>
          </p:cNvSpPr>
          <p:nvPr>
            <p:ph type="body" sz="quarter" idx="11" hasCustomPrompt="1"/>
          </p:nvPr>
        </p:nvSpPr>
        <p:spPr>
          <a:xfrm>
            <a:off x="300226" y="893063"/>
            <a:ext cx="11591547" cy="381001"/>
          </a:xfrm>
          <a:prstGeom prst="rect">
            <a:avLst/>
          </a:prstGeom>
        </p:spPr>
        <p:txBody>
          <a:bodyPr lIns="0" tIns="0" rIns="0" bIns="0" anchor="t">
            <a:noAutofit/>
          </a:bodyPr>
          <a:lstStyle>
            <a:lvl1pPr marL="0" indent="0">
              <a:buNone/>
              <a:defRPr sz="2000">
                <a:solidFill>
                  <a:schemeClr val="tx1"/>
                </a:solidFill>
                <a:latin typeface="Cabin" pitchFamily="2" charset="77"/>
              </a:defRPr>
            </a:lvl1pPr>
          </a:lstStyle>
          <a:p>
            <a:pPr lvl="0"/>
            <a:r>
              <a:rPr lang="en-US" dirty="0"/>
              <a:t>Click to add </a:t>
            </a:r>
            <a:r>
              <a:rPr lang="en-US" dirty="0" err="1"/>
              <a:t>subheader</a:t>
            </a:r>
            <a:endParaRPr lang="en-US" dirty="0"/>
          </a:p>
        </p:txBody>
      </p:sp>
      <p:sp>
        <p:nvSpPr>
          <p:cNvPr id="7" name="Content Placeholder 6">
            <a:extLst>
              <a:ext uri="{FF2B5EF4-FFF2-40B4-BE49-F238E27FC236}">
                <a16:creationId xmlns:a16="http://schemas.microsoft.com/office/drawing/2014/main" id="{AFD7366D-1388-3D45-9C8A-11D05A5A4315}"/>
              </a:ext>
            </a:extLst>
          </p:cNvPr>
          <p:cNvSpPr>
            <a:spLocks noGrp="1"/>
          </p:cNvSpPr>
          <p:nvPr>
            <p:ph sz="quarter" idx="14"/>
          </p:nvPr>
        </p:nvSpPr>
        <p:spPr>
          <a:xfrm>
            <a:off x="300038" y="1447800"/>
            <a:ext cx="11587162" cy="4608513"/>
          </a:xfrm>
        </p:spPr>
        <p:txBody>
          <a:bodyPr/>
          <a:lstStyle>
            <a:lvl1pPr>
              <a:defRPr>
                <a:solidFill>
                  <a:schemeClr val="tx1"/>
                </a:solidFill>
                <a:latin typeface="Cabin" pitchFamily="2" charset="77"/>
              </a:defRPr>
            </a:lvl1pPr>
            <a:lvl2pPr>
              <a:defRPr>
                <a:solidFill>
                  <a:schemeClr val="tx1"/>
                </a:solidFill>
                <a:latin typeface="Cabin" pitchFamily="2" charset="77"/>
              </a:defRPr>
            </a:lvl2pPr>
            <a:lvl3pPr>
              <a:defRPr>
                <a:solidFill>
                  <a:schemeClr val="tx1"/>
                </a:solidFill>
                <a:latin typeface="Cabin" pitchFamily="2" charset="77"/>
              </a:defRPr>
            </a:lvl3pPr>
            <a:lvl4pPr>
              <a:defRPr>
                <a:solidFill>
                  <a:schemeClr val="tx1"/>
                </a:solidFill>
                <a:latin typeface="Cabin" pitchFamily="2" charset="77"/>
              </a:defRPr>
            </a:lvl4pPr>
            <a:lvl5pPr>
              <a:defRPr>
                <a:solidFill>
                  <a:schemeClr val="tx1"/>
                </a:solidFill>
                <a:latin typeface="Cabin"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08732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Left slid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a:ln>
                  <a:noFill/>
                </a:ln>
                <a:solidFill>
                  <a:srgbClr val="007A7C">
                    <a:lumMod val="75000"/>
                  </a:srgbClr>
                </a:solidFill>
                <a:effectLst/>
                <a:uLnTx/>
                <a:uFillTx/>
                <a:latin typeface="Gadug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7A7C">
                  <a:lumMod val="75000"/>
                </a:srgbClr>
              </a:solidFill>
              <a:effectLst/>
              <a:uLnTx/>
              <a:uFillTx/>
              <a:latin typeface="Gadugi"/>
              <a:ea typeface="+mn-ea"/>
              <a:cs typeface="+mn-cs"/>
            </a:endParaRPr>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a:ln>
                  <a:noFill/>
                </a:ln>
                <a:solidFill>
                  <a:srgbClr val="007A7C">
                    <a:lumMod val="75000"/>
                  </a:srgbClr>
                </a:solidFill>
                <a:effectLst/>
                <a:uLnTx/>
                <a:uFillTx/>
                <a:latin typeface="Gadug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9/26/2023</a:t>
            </a:fld>
            <a:endParaRPr kumimoji="0" lang="en-US" sz="900" b="0" i="0" u="none" strike="noStrike" kern="1200" cap="none" spc="0" normalizeH="0" baseline="0" noProof="0">
              <a:ln>
                <a:noFill/>
              </a:ln>
              <a:solidFill>
                <a:srgbClr val="007A7C">
                  <a:lumMod val="75000"/>
                </a:srgbClr>
              </a:solidFill>
              <a:effectLst/>
              <a:uLnTx/>
              <a:uFillTx/>
              <a:latin typeface="Gadugi"/>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007A7C">
                  <a:lumMod val="75000"/>
                </a:srgbClr>
              </a:solidFill>
              <a:effectLst/>
              <a:uLnTx/>
              <a:uFillTx/>
              <a:latin typeface="Gadugi"/>
              <a:ea typeface="+mn-ea"/>
              <a:cs typeface="+mn-cs"/>
            </a:endParaRPr>
          </a:p>
        </p:txBody>
      </p:sp>
      <p:grpSp>
        <p:nvGrpSpPr>
          <p:cNvPr id="2" name="Group 1"/>
          <p:cNvGrpSpPr/>
          <p:nvPr userDrawn="1"/>
        </p:nvGrpSpPr>
        <p:grpSpPr>
          <a:xfrm>
            <a:off x="350046" y="581543"/>
            <a:ext cx="3284406" cy="6044639"/>
            <a:chOff x="350046" y="581543"/>
            <a:chExt cx="3284406" cy="6044639"/>
          </a:xfrm>
        </p:grpSpPr>
        <p:pic>
          <p:nvPicPr>
            <p:cNvPr id="7" name="Picture 6" descr="TitlePage_BG-02.png"/>
            <p:cNvPicPr>
              <a:picLocks noChangeAspect="1"/>
            </p:cNvPicPr>
            <p:nvPr userDrawn="1"/>
          </p:nvPicPr>
          <p:blipFill rotWithShape="1">
            <a:blip r:embed="rId2" cstate="screen">
              <a:extLst>
                <a:ext uri="{28A0092B-C50C-407E-A947-70E740481C1C}">
                  <a14:useLocalDpi xmlns:a14="http://schemas.microsoft.com/office/drawing/2010/main"/>
                </a:ext>
              </a:extLst>
            </a:blip>
            <a:srcRect t="8877" r="60924"/>
            <a:stretch/>
          </p:blipFill>
          <p:spPr>
            <a:xfrm>
              <a:off x="350046" y="5341620"/>
              <a:ext cx="3284406" cy="1284562"/>
            </a:xfrm>
            <a:prstGeom prst="rect">
              <a:avLst/>
            </a:prstGeom>
          </p:spPr>
        </p:pic>
        <p:pic>
          <p:nvPicPr>
            <p:cNvPr id="10" name="Picture 9" descr="TitlePage_BG-02.png"/>
            <p:cNvPicPr>
              <a:picLocks noChangeAspect="1"/>
            </p:cNvPicPr>
            <p:nvPr userDrawn="1"/>
          </p:nvPicPr>
          <p:blipFill rotWithShape="1">
            <a:blip r:embed="rId2" cstate="screen">
              <a:extLst>
                <a:ext uri="{28A0092B-C50C-407E-A947-70E740481C1C}">
                  <a14:useLocalDpi xmlns:a14="http://schemas.microsoft.com/office/drawing/2010/main"/>
                </a:ext>
              </a:extLst>
            </a:blip>
            <a:srcRect t="8877" r="60924"/>
            <a:stretch/>
          </p:blipFill>
          <p:spPr>
            <a:xfrm>
              <a:off x="350046" y="4214337"/>
              <a:ext cx="3284406" cy="1284562"/>
            </a:xfrm>
            <a:prstGeom prst="rect">
              <a:avLst/>
            </a:prstGeom>
          </p:spPr>
        </p:pic>
        <p:pic>
          <p:nvPicPr>
            <p:cNvPr id="11" name="Picture 10" descr="TitlePage_BG-02.png"/>
            <p:cNvPicPr>
              <a:picLocks noChangeAspect="1"/>
            </p:cNvPicPr>
            <p:nvPr userDrawn="1"/>
          </p:nvPicPr>
          <p:blipFill rotWithShape="1">
            <a:blip r:embed="rId2" cstate="screen">
              <a:extLst>
                <a:ext uri="{28A0092B-C50C-407E-A947-70E740481C1C}">
                  <a14:useLocalDpi xmlns:a14="http://schemas.microsoft.com/office/drawing/2010/main"/>
                </a:ext>
              </a:extLst>
            </a:blip>
            <a:srcRect t="8877" r="60924"/>
            <a:stretch/>
          </p:blipFill>
          <p:spPr>
            <a:xfrm>
              <a:off x="350046" y="3102769"/>
              <a:ext cx="3284406" cy="1284562"/>
            </a:xfrm>
            <a:prstGeom prst="rect">
              <a:avLst/>
            </a:prstGeom>
          </p:spPr>
        </p:pic>
        <p:pic>
          <p:nvPicPr>
            <p:cNvPr id="12" name="Picture 11" descr="TitlePage_BG-02.png"/>
            <p:cNvPicPr>
              <a:picLocks noChangeAspect="1"/>
            </p:cNvPicPr>
            <p:nvPr userDrawn="1"/>
          </p:nvPicPr>
          <p:blipFill rotWithShape="1">
            <a:blip r:embed="rId2" cstate="screen">
              <a:extLst>
                <a:ext uri="{28A0092B-C50C-407E-A947-70E740481C1C}">
                  <a14:useLocalDpi xmlns:a14="http://schemas.microsoft.com/office/drawing/2010/main"/>
                </a:ext>
              </a:extLst>
            </a:blip>
            <a:srcRect t="8877" r="60924"/>
            <a:stretch/>
          </p:blipFill>
          <p:spPr>
            <a:xfrm>
              <a:off x="350046" y="1957388"/>
              <a:ext cx="3284406" cy="1284562"/>
            </a:xfrm>
            <a:prstGeom prst="rect">
              <a:avLst/>
            </a:prstGeom>
          </p:spPr>
        </p:pic>
        <p:pic>
          <p:nvPicPr>
            <p:cNvPr id="13" name="Picture 12" descr="TitlePage_BG-02.png"/>
            <p:cNvPicPr>
              <a:picLocks noChangeAspect="1"/>
            </p:cNvPicPr>
            <p:nvPr userDrawn="1"/>
          </p:nvPicPr>
          <p:blipFill rotWithShape="1">
            <a:blip r:embed="rId2" cstate="screen">
              <a:extLst>
                <a:ext uri="{28A0092B-C50C-407E-A947-70E740481C1C}">
                  <a14:useLocalDpi xmlns:a14="http://schemas.microsoft.com/office/drawing/2010/main"/>
                </a:ext>
              </a:extLst>
            </a:blip>
            <a:srcRect t="8877" r="60924"/>
            <a:stretch/>
          </p:blipFill>
          <p:spPr>
            <a:xfrm>
              <a:off x="350046" y="581543"/>
              <a:ext cx="3284406" cy="1284562"/>
            </a:xfrm>
            <a:prstGeom prst="rect">
              <a:avLst/>
            </a:prstGeom>
          </p:spPr>
        </p:pic>
        <p:pic>
          <p:nvPicPr>
            <p:cNvPr id="14" name="Picture 13" descr="TitlePage_BG-02.png"/>
            <p:cNvPicPr>
              <a:picLocks noChangeAspect="1"/>
            </p:cNvPicPr>
            <p:nvPr userDrawn="1"/>
          </p:nvPicPr>
          <p:blipFill rotWithShape="1">
            <a:blip r:embed="rId2" cstate="screen">
              <a:extLst>
                <a:ext uri="{28A0092B-C50C-407E-A947-70E740481C1C}">
                  <a14:useLocalDpi xmlns:a14="http://schemas.microsoft.com/office/drawing/2010/main"/>
                </a:ext>
              </a:extLst>
            </a:blip>
            <a:srcRect t="8877" r="60924"/>
            <a:stretch/>
          </p:blipFill>
          <p:spPr>
            <a:xfrm>
              <a:off x="350046" y="1433794"/>
              <a:ext cx="3284406" cy="1284562"/>
            </a:xfrm>
            <a:prstGeom prst="rect">
              <a:avLst/>
            </a:prstGeom>
          </p:spPr>
        </p:pic>
      </p:grpSp>
      <p:sp>
        <p:nvSpPr>
          <p:cNvPr id="8" name="Title 1"/>
          <p:cNvSpPr>
            <a:spLocks noGrp="1"/>
          </p:cNvSpPr>
          <p:nvPr>
            <p:ph type="title" hasCustomPrompt="1"/>
          </p:nvPr>
        </p:nvSpPr>
        <p:spPr>
          <a:xfrm>
            <a:off x="581192" y="2820394"/>
            <a:ext cx="2887722" cy="988332"/>
          </a:xfrm>
        </p:spPr>
        <p:txBody>
          <a:bodyPr anchor="ctr">
            <a:normAutofit/>
          </a:bodyPr>
          <a:lstStyle>
            <a:lvl1pPr algn="ctr">
              <a:defRPr sz="2400"/>
            </a:lvl1pPr>
          </a:lstStyle>
          <a:p>
            <a:r>
              <a:rPr lang="en-US"/>
              <a:t>Click to edit title</a:t>
            </a:r>
          </a:p>
        </p:txBody>
      </p:sp>
    </p:spTree>
    <p:extLst>
      <p:ext uri="{BB962C8B-B14F-4D97-AF65-F5344CB8AC3E}">
        <p14:creationId xmlns:p14="http://schemas.microsoft.com/office/powerpoint/2010/main" val="2075066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1_Left slide-wid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a:ln>
                  <a:noFill/>
                </a:ln>
                <a:solidFill>
                  <a:srgbClr val="007A7C">
                    <a:lumMod val="75000"/>
                  </a:srgbClr>
                </a:solidFill>
                <a:effectLst/>
                <a:uLnTx/>
                <a:uFillTx/>
                <a:latin typeface="Gadug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7A7C">
                  <a:lumMod val="75000"/>
                </a:srgbClr>
              </a:solidFill>
              <a:effectLst/>
              <a:uLnTx/>
              <a:uFillTx/>
              <a:latin typeface="Gadugi"/>
              <a:ea typeface="+mn-ea"/>
              <a:cs typeface="+mn-cs"/>
            </a:endParaRPr>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a:ln>
                  <a:noFill/>
                </a:ln>
                <a:solidFill>
                  <a:srgbClr val="007A7C">
                    <a:lumMod val="75000"/>
                  </a:srgbClr>
                </a:solidFill>
                <a:effectLst/>
                <a:uLnTx/>
                <a:uFillTx/>
                <a:latin typeface="Gadug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9/26/2023</a:t>
            </a:fld>
            <a:endParaRPr kumimoji="0" lang="en-US" sz="900" b="0" i="0" u="none" strike="noStrike" kern="1200" cap="none" spc="0" normalizeH="0" baseline="0" noProof="0">
              <a:ln>
                <a:noFill/>
              </a:ln>
              <a:solidFill>
                <a:srgbClr val="007A7C">
                  <a:lumMod val="75000"/>
                </a:srgbClr>
              </a:solidFill>
              <a:effectLst/>
              <a:uLnTx/>
              <a:uFillTx/>
              <a:latin typeface="Gadugi"/>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007A7C">
                  <a:lumMod val="75000"/>
                </a:srgbClr>
              </a:solidFill>
              <a:effectLst/>
              <a:uLnTx/>
              <a:uFillTx/>
              <a:latin typeface="Gadugi"/>
              <a:ea typeface="+mn-ea"/>
              <a:cs typeface="+mn-cs"/>
            </a:endParaRPr>
          </a:p>
        </p:txBody>
      </p:sp>
      <p:grpSp>
        <p:nvGrpSpPr>
          <p:cNvPr id="2" name="Group 1"/>
          <p:cNvGrpSpPr/>
          <p:nvPr userDrawn="1"/>
        </p:nvGrpSpPr>
        <p:grpSpPr>
          <a:xfrm>
            <a:off x="350046" y="581543"/>
            <a:ext cx="4073908" cy="6044639"/>
            <a:chOff x="350046" y="581543"/>
            <a:chExt cx="3284406" cy="6044639"/>
          </a:xfrm>
        </p:grpSpPr>
        <p:pic>
          <p:nvPicPr>
            <p:cNvPr id="7" name="Picture 6" descr="TitlePage_BG-02.png"/>
            <p:cNvPicPr>
              <a:picLocks noChangeAspect="1"/>
            </p:cNvPicPr>
            <p:nvPr userDrawn="1"/>
          </p:nvPicPr>
          <p:blipFill rotWithShape="1">
            <a:blip r:embed="rId2" cstate="screen">
              <a:extLst>
                <a:ext uri="{28A0092B-C50C-407E-A947-70E740481C1C}">
                  <a14:useLocalDpi xmlns:a14="http://schemas.microsoft.com/office/drawing/2010/main"/>
                </a:ext>
              </a:extLst>
            </a:blip>
            <a:srcRect t="8877" r="60924"/>
            <a:stretch/>
          </p:blipFill>
          <p:spPr>
            <a:xfrm>
              <a:off x="350046" y="5341620"/>
              <a:ext cx="3284406" cy="1284562"/>
            </a:xfrm>
            <a:prstGeom prst="rect">
              <a:avLst/>
            </a:prstGeom>
          </p:spPr>
        </p:pic>
        <p:pic>
          <p:nvPicPr>
            <p:cNvPr id="10" name="Picture 9" descr="TitlePage_BG-02.png"/>
            <p:cNvPicPr>
              <a:picLocks noChangeAspect="1"/>
            </p:cNvPicPr>
            <p:nvPr userDrawn="1"/>
          </p:nvPicPr>
          <p:blipFill rotWithShape="1">
            <a:blip r:embed="rId2" cstate="screen">
              <a:extLst>
                <a:ext uri="{28A0092B-C50C-407E-A947-70E740481C1C}">
                  <a14:useLocalDpi xmlns:a14="http://schemas.microsoft.com/office/drawing/2010/main"/>
                </a:ext>
              </a:extLst>
            </a:blip>
            <a:srcRect t="8877" r="60924"/>
            <a:stretch/>
          </p:blipFill>
          <p:spPr>
            <a:xfrm>
              <a:off x="350046" y="4214337"/>
              <a:ext cx="3284406" cy="1284562"/>
            </a:xfrm>
            <a:prstGeom prst="rect">
              <a:avLst/>
            </a:prstGeom>
          </p:spPr>
        </p:pic>
        <p:pic>
          <p:nvPicPr>
            <p:cNvPr id="11" name="Picture 10" descr="TitlePage_BG-02.png"/>
            <p:cNvPicPr>
              <a:picLocks noChangeAspect="1"/>
            </p:cNvPicPr>
            <p:nvPr userDrawn="1"/>
          </p:nvPicPr>
          <p:blipFill rotWithShape="1">
            <a:blip r:embed="rId2" cstate="screen">
              <a:extLst>
                <a:ext uri="{28A0092B-C50C-407E-A947-70E740481C1C}">
                  <a14:useLocalDpi xmlns:a14="http://schemas.microsoft.com/office/drawing/2010/main"/>
                </a:ext>
              </a:extLst>
            </a:blip>
            <a:srcRect t="8877" r="60924"/>
            <a:stretch/>
          </p:blipFill>
          <p:spPr>
            <a:xfrm>
              <a:off x="350046" y="3102769"/>
              <a:ext cx="3284406" cy="1284562"/>
            </a:xfrm>
            <a:prstGeom prst="rect">
              <a:avLst/>
            </a:prstGeom>
          </p:spPr>
        </p:pic>
        <p:pic>
          <p:nvPicPr>
            <p:cNvPr id="12" name="Picture 11" descr="TitlePage_BG-02.png"/>
            <p:cNvPicPr>
              <a:picLocks noChangeAspect="1"/>
            </p:cNvPicPr>
            <p:nvPr userDrawn="1"/>
          </p:nvPicPr>
          <p:blipFill rotWithShape="1">
            <a:blip r:embed="rId2" cstate="screen">
              <a:extLst>
                <a:ext uri="{28A0092B-C50C-407E-A947-70E740481C1C}">
                  <a14:useLocalDpi xmlns:a14="http://schemas.microsoft.com/office/drawing/2010/main"/>
                </a:ext>
              </a:extLst>
            </a:blip>
            <a:srcRect t="8877" r="60924"/>
            <a:stretch/>
          </p:blipFill>
          <p:spPr>
            <a:xfrm>
              <a:off x="350046" y="1957388"/>
              <a:ext cx="3284406" cy="1284562"/>
            </a:xfrm>
            <a:prstGeom prst="rect">
              <a:avLst/>
            </a:prstGeom>
          </p:spPr>
        </p:pic>
        <p:pic>
          <p:nvPicPr>
            <p:cNvPr id="13" name="Picture 12" descr="TitlePage_BG-02.png"/>
            <p:cNvPicPr>
              <a:picLocks noChangeAspect="1"/>
            </p:cNvPicPr>
            <p:nvPr userDrawn="1"/>
          </p:nvPicPr>
          <p:blipFill rotWithShape="1">
            <a:blip r:embed="rId2" cstate="screen">
              <a:extLst>
                <a:ext uri="{28A0092B-C50C-407E-A947-70E740481C1C}">
                  <a14:useLocalDpi xmlns:a14="http://schemas.microsoft.com/office/drawing/2010/main"/>
                </a:ext>
              </a:extLst>
            </a:blip>
            <a:srcRect t="8877" r="60924"/>
            <a:stretch/>
          </p:blipFill>
          <p:spPr>
            <a:xfrm>
              <a:off x="350046" y="581543"/>
              <a:ext cx="3284406" cy="1284562"/>
            </a:xfrm>
            <a:prstGeom prst="rect">
              <a:avLst/>
            </a:prstGeom>
          </p:spPr>
        </p:pic>
        <p:pic>
          <p:nvPicPr>
            <p:cNvPr id="14" name="Picture 13" descr="TitlePage_BG-02.png"/>
            <p:cNvPicPr>
              <a:picLocks noChangeAspect="1"/>
            </p:cNvPicPr>
            <p:nvPr userDrawn="1"/>
          </p:nvPicPr>
          <p:blipFill rotWithShape="1">
            <a:blip r:embed="rId2" cstate="screen">
              <a:extLst>
                <a:ext uri="{28A0092B-C50C-407E-A947-70E740481C1C}">
                  <a14:useLocalDpi xmlns:a14="http://schemas.microsoft.com/office/drawing/2010/main"/>
                </a:ext>
              </a:extLst>
            </a:blip>
            <a:srcRect t="8877" r="60924"/>
            <a:stretch/>
          </p:blipFill>
          <p:spPr>
            <a:xfrm>
              <a:off x="350046" y="1433794"/>
              <a:ext cx="3284406" cy="1284562"/>
            </a:xfrm>
            <a:prstGeom prst="rect">
              <a:avLst/>
            </a:prstGeom>
          </p:spPr>
        </p:pic>
      </p:grpSp>
      <p:sp>
        <p:nvSpPr>
          <p:cNvPr id="8" name="Title 1"/>
          <p:cNvSpPr>
            <a:spLocks noGrp="1"/>
          </p:cNvSpPr>
          <p:nvPr>
            <p:ph type="title" hasCustomPrompt="1"/>
          </p:nvPr>
        </p:nvSpPr>
        <p:spPr>
          <a:xfrm>
            <a:off x="581191" y="2809639"/>
            <a:ext cx="3729551" cy="988332"/>
          </a:xfrm>
        </p:spPr>
        <p:txBody>
          <a:bodyPr anchor="ctr">
            <a:normAutofit/>
          </a:bodyPr>
          <a:lstStyle>
            <a:lvl1pPr algn="ctr">
              <a:defRPr sz="2400"/>
            </a:lvl1pPr>
          </a:lstStyle>
          <a:p>
            <a:r>
              <a:rPr lang="en-US"/>
              <a:t>Click to edit title</a:t>
            </a:r>
          </a:p>
        </p:txBody>
      </p:sp>
    </p:spTree>
    <p:extLst>
      <p:ext uri="{BB962C8B-B14F-4D97-AF65-F5344CB8AC3E}">
        <p14:creationId xmlns:p14="http://schemas.microsoft.com/office/powerpoint/2010/main" val="1811057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2900" y="5119618"/>
            <a:ext cx="11494008" cy="1429512"/>
          </a:xfrm>
          <a:prstGeom prst="rect">
            <a:avLst/>
          </a:prstGeom>
        </p:spPr>
      </p:pic>
      <p:sp>
        <p:nvSpPr>
          <p:cNvPr id="7" name="Slide Number Placeholder 6"/>
          <p:cNvSpPr>
            <a:spLocks noGrp="1"/>
          </p:cNvSpPr>
          <p:nvPr>
            <p:ph type="sldNum" sz="quarter" idx="12"/>
          </p:nvPr>
        </p:nvSpPr>
        <p:spPr/>
        <p:txBody>
          <a:bodyPr/>
          <a:lstStyle>
            <a:lvl1pPr>
              <a:defRPr>
                <a:solidFill>
                  <a:schemeClr val="accent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srgbClr val="007A7C"/>
                </a:solidFill>
                <a:effectLst/>
                <a:uLnTx/>
                <a:uFillTx/>
                <a:latin typeface="Gadug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7A7C"/>
              </a:solidFill>
              <a:effectLst/>
              <a:uLnTx/>
              <a:uFillTx/>
              <a:latin typeface="Gadugi"/>
              <a:ea typeface="+mn-ea"/>
              <a:cs typeface="+mn-cs"/>
            </a:endParaRPr>
          </a:p>
        </p:txBody>
      </p:sp>
      <p:sp>
        <p:nvSpPr>
          <p:cNvPr id="5" name="Date Placeholder 4"/>
          <p:cNvSpPr>
            <a:spLocks noGrp="1"/>
          </p:cNvSpPr>
          <p:nvPr>
            <p:ph type="dt" sz="half" idx="10"/>
          </p:nvPr>
        </p:nvSpPr>
        <p:spPr/>
        <p:txBody>
          <a:bodyPr/>
          <a:lstStyle>
            <a:lvl1pPr>
              <a:defRPr>
                <a:solidFill>
                  <a:schemeClr val="accent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srgbClr val="007A7C"/>
                </a:solidFill>
                <a:effectLst/>
                <a:uLnTx/>
                <a:uFillTx/>
                <a:latin typeface="Gadug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9/26/2023</a:t>
            </a:fld>
            <a:endParaRPr kumimoji="0" lang="en-US" sz="900" b="0" i="0" u="none" strike="noStrike" kern="1200" cap="none" spc="0" normalizeH="0" baseline="0" noProof="0">
              <a:ln>
                <a:noFill/>
              </a:ln>
              <a:solidFill>
                <a:srgbClr val="007A7C"/>
              </a:solidFill>
              <a:effectLst/>
              <a:uLnTx/>
              <a:uFillTx/>
              <a:latin typeface="Gadugi"/>
              <a:ea typeface="+mn-ea"/>
              <a:cs typeface="+mn-cs"/>
            </a:endParaRPr>
          </a:p>
        </p:txBody>
      </p:sp>
      <p:sp>
        <p:nvSpPr>
          <p:cNvPr id="6" name="Footer Placeholder 5"/>
          <p:cNvSpPr>
            <a:spLocks noGrp="1"/>
          </p:cNvSpPr>
          <p:nvPr>
            <p:ph type="ftr" sz="quarter" idx="11"/>
          </p:nvPr>
        </p:nvSpPr>
        <p:spPr/>
        <p:txBody>
          <a:bodyPr/>
          <a:lstStyle>
            <a:lvl1pPr>
              <a:defRPr>
                <a:solidFill>
                  <a:schemeClr val="accent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all" spc="0" normalizeH="0" baseline="0" noProof="0">
              <a:ln>
                <a:noFill/>
              </a:ln>
              <a:solidFill>
                <a:srgbClr val="007A7C"/>
              </a:solidFill>
              <a:effectLst/>
              <a:uLnTx/>
              <a:uFillTx/>
              <a:latin typeface="Gadugi"/>
              <a:ea typeface="+mn-ea"/>
              <a:cs typeface="+mn-cs"/>
            </a:endParaRPr>
          </a:p>
        </p:txBody>
      </p:sp>
      <p:sp>
        <p:nvSpPr>
          <p:cNvPr id="4" name="Text Placeholder 3"/>
          <p:cNvSpPr>
            <a:spLocks noGrp="1"/>
          </p:cNvSpPr>
          <p:nvPr>
            <p:ph type="body" sz="half" idx="2" hasCustomPrompt="1"/>
          </p:nvPr>
        </p:nvSpPr>
        <p:spPr>
          <a:xfrm>
            <a:off x="5740823" y="5262296"/>
            <a:ext cx="5869987" cy="689515"/>
          </a:xfrm>
          <a:prstGeom prst="rect">
            <a:avLst/>
          </a:prstGeo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text</a:t>
            </a:r>
          </a:p>
        </p:txBody>
      </p:sp>
      <p:sp>
        <p:nvSpPr>
          <p:cNvPr id="2" name="Title 1"/>
          <p:cNvSpPr>
            <a:spLocks noGrp="1"/>
          </p:cNvSpPr>
          <p:nvPr>
            <p:ph type="title" hasCustomPrompt="1"/>
          </p:nvPr>
        </p:nvSpPr>
        <p:spPr>
          <a:xfrm>
            <a:off x="581192" y="5262296"/>
            <a:ext cx="4909445" cy="689514"/>
          </a:xfrm>
        </p:spPr>
        <p:txBody>
          <a:bodyPr anchor="ctr"/>
          <a:lstStyle>
            <a:lvl1pPr algn="ctr">
              <a:defRPr sz="2000" b="0">
                <a:solidFill>
                  <a:schemeClr val="bg1"/>
                </a:solidFill>
              </a:defRPr>
            </a:lvl1pPr>
          </a:lstStyle>
          <a:p>
            <a:r>
              <a:rPr lang="en-US"/>
              <a:t>Click to edit title</a:t>
            </a:r>
          </a:p>
        </p:txBody>
      </p:sp>
      <p:sp>
        <p:nvSpPr>
          <p:cNvPr id="3" name="Content Placeholder 2"/>
          <p:cNvSpPr>
            <a:spLocks noGrp="1"/>
          </p:cNvSpPr>
          <p:nvPr>
            <p:ph idx="1" hasCustomPrompt="1"/>
          </p:nvPr>
        </p:nvSpPr>
        <p:spPr>
          <a:xfrm>
            <a:off x="447816" y="601200"/>
            <a:ext cx="11292840" cy="4204800"/>
          </a:xfrm>
          <a:prstGeom prst="rect">
            <a:avLst/>
          </a:prstGeo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text (click icon below if you want to add an object and alt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230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HANK YOU">
    <p:spTree>
      <p:nvGrpSpPr>
        <p:cNvPr id="1" name=""/>
        <p:cNvGrpSpPr/>
        <p:nvPr/>
      </p:nvGrpSpPr>
      <p:grpSpPr>
        <a:xfrm>
          <a:off x="0" y="0"/>
          <a:ext cx="0" cy="0"/>
          <a:chOff x="0" y="0"/>
          <a:chExt cx="0" cy="0"/>
        </a:xfrm>
      </p:grpSpPr>
      <p:pic>
        <p:nvPicPr>
          <p:cNvPr id="16" name="Picture 15">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7200" y="3124200"/>
            <a:ext cx="11265408" cy="3328416"/>
          </a:xfrm>
          <a:prstGeom prst="rect">
            <a:avLst/>
          </a:prstGeom>
        </p:spPr>
      </p:pic>
      <p:pic>
        <p:nvPicPr>
          <p:cNvPr id="21" name="Picture 20" descr="logos: United States Department of Health and Human Services (USDHHS), CDC (Centers for Disease Control and Prevention)&#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58400" y="5287868"/>
            <a:ext cx="1524001" cy="873325"/>
          </a:xfrm>
          <a:prstGeom prst="rect">
            <a:avLst/>
          </a:prstGeom>
        </p:spPr>
      </p:pic>
      <p:sp>
        <p:nvSpPr>
          <p:cNvPr id="24" name="Text Placeholder 8">
            <a:extLst>
              <a:ext uri="{FF2B5EF4-FFF2-40B4-BE49-F238E27FC236}">
                <a16:creationId xmlns:a16="http://schemas.microsoft.com/office/drawing/2014/main" id="{9B90FA08-F59C-4AB0-A07F-E40E7535B424}"/>
              </a:ext>
            </a:extLst>
          </p:cNvPr>
          <p:cNvSpPr>
            <a:spLocks noGrp="1"/>
          </p:cNvSpPr>
          <p:nvPr>
            <p:ph type="body" sz="quarter" idx="13" hasCustomPrompt="1"/>
          </p:nvPr>
        </p:nvSpPr>
        <p:spPr>
          <a:xfrm>
            <a:off x="548994" y="5916935"/>
            <a:ext cx="5154215" cy="296863"/>
          </a:xfrm>
          <a:prstGeom prst="rect">
            <a:avLst/>
          </a:prstGeom>
        </p:spPr>
        <p:txBody>
          <a:bodyPr>
            <a:noAutofit/>
          </a:bodyPr>
          <a:lstStyle>
            <a:lvl1pPr marL="0" indent="0">
              <a:buNone/>
              <a:defRPr sz="100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a:t>Click to enter your Division Name here</a:t>
            </a:r>
          </a:p>
        </p:txBody>
      </p:sp>
      <p:sp>
        <p:nvSpPr>
          <p:cNvPr id="25" name="TextBox 24">
            <a:extLst>
              <a:ext uri="{FF2B5EF4-FFF2-40B4-BE49-F238E27FC236}">
                <a16:creationId xmlns:a16="http://schemas.microsoft.com/office/drawing/2014/main" id="{F8EDCFD7-B05B-4595-8A43-02AAD0BC73F6}"/>
              </a:ext>
            </a:extLst>
          </p:cNvPr>
          <p:cNvSpPr txBox="1"/>
          <p:nvPr userDrawn="1"/>
        </p:nvSpPr>
        <p:spPr>
          <a:xfrm>
            <a:off x="544118" y="5142395"/>
            <a:ext cx="10367721" cy="15978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a:solidFill>
                  <a:schemeClr val="bg1"/>
                </a:solidFill>
              </a:rPr>
              <a:t>Centers for Disease Control and Prevention</a:t>
            </a:r>
          </a:p>
          <a:p>
            <a:pPr lvl="0"/>
            <a:endParaRPr lang="en-US" sz="1100" b="1"/>
          </a:p>
          <a:p>
            <a:pPr lvl="0">
              <a:lnSpc>
                <a:spcPct val="150000"/>
              </a:lnSpc>
            </a:pPr>
            <a:r>
              <a:rPr lang="en-US" sz="1100" b="1"/>
              <a:t>National Center for Chronic Disease Prevention and Health Promotion</a:t>
            </a:r>
          </a:p>
          <a:p>
            <a:pPr marL="0" marR="0" lvl="0" indent="0" algn="l" defTabSz="457200" rtl="0" eaLnBrk="1" fontAlgn="auto" latinLnBrk="0" hangingPunct="1">
              <a:lnSpc>
                <a:spcPct val="150000"/>
              </a:lnSpc>
              <a:spcBef>
                <a:spcPts val="3400"/>
              </a:spcBef>
              <a:spcAft>
                <a:spcPts val="0"/>
              </a:spcAft>
              <a:buClrTx/>
              <a:buSzTx/>
              <a:buFontTx/>
              <a:buNone/>
              <a:tabLst/>
              <a:defRPr/>
            </a:pPr>
            <a:r>
              <a:rPr lang="en-US" sz="900">
                <a:solidFill>
                  <a:schemeClr val="bg1"/>
                </a:solidFill>
              </a:rPr>
              <a:t>The findings and conclusions in this presentation are those of the authors and do not necessarily represent the official position of the Centers for Disease Control and Prevention.</a:t>
            </a:r>
          </a:p>
          <a:p>
            <a:pPr lvl="0">
              <a:lnSpc>
                <a:spcPct val="150000"/>
              </a:lnSpc>
            </a:pPr>
            <a:endParaRPr lang="en-US" sz="1100" b="1"/>
          </a:p>
        </p:txBody>
      </p:sp>
      <p:sp>
        <p:nvSpPr>
          <p:cNvPr id="22" name="Picture Placeholder 15"/>
          <p:cNvSpPr>
            <a:spLocks noGrp="1" noChangeAspect="1"/>
          </p:cNvSpPr>
          <p:nvPr>
            <p:ph type="pic" sz="quarter" idx="17" hasCustomPrompt="1"/>
          </p:nvPr>
        </p:nvSpPr>
        <p:spPr>
          <a:xfrm>
            <a:off x="8915400" y="3287713"/>
            <a:ext cx="2653065" cy="1651000"/>
          </a:xfrm>
          <a:prstGeom prst="rect">
            <a:avLst/>
          </a:prstGeom>
        </p:spPr>
        <p:txBody>
          <a:bodyPr/>
          <a:lstStyle>
            <a:lvl1pPr marL="0" marR="0" indent="0" algn="ctr" defTabSz="457200" rtl="0" eaLnBrk="1" fontAlgn="auto" latinLnBrk="0" hangingPunct="1">
              <a:lnSpc>
                <a:spcPct val="100000"/>
              </a:lnSpc>
              <a:spcBef>
                <a:spcPct val="20000"/>
              </a:spcBef>
              <a:spcAft>
                <a:spcPts val="600"/>
              </a:spcAft>
              <a:buClr>
                <a:schemeClr val="accent2"/>
              </a:buClr>
              <a:buSzPct val="92000"/>
              <a:buFont typeface="Arial"/>
              <a:buNone/>
              <a:tabLst/>
              <a:defRPr>
                <a:solidFill>
                  <a:srgbClr val="FFFFFF"/>
                </a:solidFill>
              </a:defRPr>
            </a:lvl1pPr>
          </a:lstStyle>
          <a:p>
            <a:r>
              <a:rPr lang="en-US"/>
              <a:t>Click icon below to add Picture and Alt Text</a:t>
            </a:r>
          </a:p>
        </p:txBody>
      </p:sp>
      <p:sp>
        <p:nvSpPr>
          <p:cNvPr id="19" name="Picture Placeholder 15"/>
          <p:cNvSpPr>
            <a:spLocks noGrp="1" noChangeAspect="1"/>
          </p:cNvSpPr>
          <p:nvPr>
            <p:ph type="pic" sz="quarter" idx="16" hasCustomPrompt="1"/>
          </p:nvPr>
        </p:nvSpPr>
        <p:spPr>
          <a:xfrm>
            <a:off x="6150505" y="3287713"/>
            <a:ext cx="2653065" cy="1651000"/>
          </a:xfrm>
          <a:prstGeom prst="rect">
            <a:avLst/>
          </a:prstGeom>
        </p:spPr>
        <p:txBody>
          <a:bodyPr/>
          <a:lstStyle>
            <a:lvl1pPr marL="0" marR="0" indent="0" algn="ctr" defTabSz="457200" rtl="0" eaLnBrk="1" fontAlgn="auto" latinLnBrk="0" hangingPunct="1">
              <a:lnSpc>
                <a:spcPct val="100000"/>
              </a:lnSpc>
              <a:spcBef>
                <a:spcPct val="20000"/>
              </a:spcBef>
              <a:spcAft>
                <a:spcPts val="600"/>
              </a:spcAft>
              <a:buClr>
                <a:schemeClr val="accent2"/>
              </a:buClr>
              <a:buSzPct val="92000"/>
              <a:buFont typeface="Arial"/>
              <a:buNone/>
              <a:tabLst/>
              <a:defRPr>
                <a:solidFill>
                  <a:srgbClr val="FFFFFF"/>
                </a:solidFill>
              </a:defRPr>
            </a:lvl1pPr>
          </a:lstStyle>
          <a:p>
            <a:r>
              <a:rPr lang="en-US"/>
              <a:t>Click icon below to add Picture and Alt Text</a:t>
            </a:r>
          </a:p>
        </p:txBody>
      </p:sp>
      <p:sp>
        <p:nvSpPr>
          <p:cNvPr id="18" name="Picture Placeholder 15"/>
          <p:cNvSpPr>
            <a:spLocks noGrp="1" noChangeAspect="1"/>
          </p:cNvSpPr>
          <p:nvPr>
            <p:ph type="pic" sz="quarter" idx="15" hasCustomPrompt="1"/>
          </p:nvPr>
        </p:nvSpPr>
        <p:spPr>
          <a:xfrm>
            <a:off x="3385609" y="3287713"/>
            <a:ext cx="2653065" cy="1651000"/>
          </a:xfrm>
          <a:prstGeom prst="rect">
            <a:avLst/>
          </a:prstGeom>
        </p:spPr>
        <p:txBody>
          <a:bodyPr/>
          <a:lstStyle>
            <a:lvl1pPr marL="0" marR="0" indent="0" algn="ctr" defTabSz="457200" rtl="0" eaLnBrk="1" fontAlgn="auto" latinLnBrk="0" hangingPunct="1">
              <a:lnSpc>
                <a:spcPct val="100000"/>
              </a:lnSpc>
              <a:spcBef>
                <a:spcPct val="20000"/>
              </a:spcBef>
              <a:spcAft>
                <a:spcPts val="600"/>
              </a:spcAft>
              <a:buClr>
                <a:schemeClr val="accent2"/>
              </a:buClr>
              <a:buSzPct val="92000"/>
              <a:buFont typeface="Arial"/>
              <a:buNone/>
              <a:tabLst/>
              <a:defRPr>
                <a:solidFill>
                  <a:srgbClr val="FFFFFF"/>
                </a:solidFill>
              </a:defRPr>
            </a:lvl1pPr>
          </a:lstStyle>
          <a:p>
            <a:r>
              <a:rPr lang="en-US"/>
              <a:t>Click icon below to add Picture and Alt Text</a:t>
            </a:r>
          </a:p>
        </p:txBody>
      </p:sp>
      <p:sp>
        <p:nvSpPr>
          <p:cNvPr id="17" name="Picture Placeholder 15"/>
          <p:cNvSpPr>
            <a:spLocks noGrp="1" noChangeAspect="1"/>
          </p:cNvSpPr>
          <p:nvPr>
            <p:ph type="pic" sz="quarter" idx="14" hasCustomPrompt="1"/>
          </p:nvPr>
        </p:nvSpPr>
        <p:spPr>
          <a:xfrm>
            <a:off x="620713" y="3287713"/>
            <a:ext cx="2653065" cy="1651000"/>
          </a:xfrm>
          <a:prstGeom prst="rect">
            <a:avLst/>
          </a:prstGeom>
        </p:spPr>
        <p:txBody>
          <a:bodyPr/>
          <a:lstStyle>
            <a:lvl1pPr marL="0" marR="0" indent="0" algn="ctr" defTabSz="457200" rtl="0" eaLnBrk="1" fontAlgn="auto" latinLnBrk="0" hangingPunct="1">
              <a:lnSpc>
                <a:spcPct val="100000"/>
              </a:lnSpc>
              <a:spcBef>
                <a:spcPct val="20000"/>
              </a:spcBef>
              <a:spcAft>
                <a:spcPts val="600"/>
              </a:spcAft>
              <a:buClr>
                <a:schemeClr val="accent2"/>
              </a:buClr>
              <a:buSzPct val="92000"/>
              <a:buFont typeface="Arial"/>
              <a:buNone/>
              <a:tabLst/>
              <a:defRPr>
                <a:solidFill>
                  <a:srgbClr val="FFFFFF"/>
                </a:solidFill>
              </a:defRPr>
            </a:lvl1pPr>
          </a:lstStyle>
          <a:p>
            <a:r>
              <a:rPr lang="en-US"/>
              <a:t>Click icon below to add Picture and Alt Text</a:t>
            </a:r>
          </a:p>
        </p:txBody>
      </p:sp>
      <p:sp>
        <p:nvSpPr>
          <p:cNvPr id="3" name="Subtitle 2"/>
          <p:cNvSpPr>
            <a:spLocks noGrp="1"/>
          </p:cNvSpPr>
          <p:nvPr>
            <p:ph type="subTitle" idx="1" hasCustomPrompt="1"/>
          </p:nvPr>
        </p:nvSpPr>
        <p:spPr>
          <a:xfrm>
            <a:off x="581194" y="2495445"/>
            <a:ext cx="10993546" cy="590321"/>
          </a:xfrm>
          <a:prstGeom prst="rect">
            <a:avLst/>
          </a:prstGeo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enter your contact information</a:t>
            </a:r>
          </a:p>
        </p:txBody>
      </p:sp>
      <p:sp>
        <p:nvSpPr>
          <p:cNvPr id="2" name="Title 1"/>
          <p:cNvSpPr>
            <a:spLocks noGrp="1"/>
          </p:cNvSpPr>
          <p:nvPr>
            <p:ph type="ctrTitle" hasCustomPrompt="1"/>
          </p:nvPr>
        </p:nvSpPr>
        <p:spPr>
          <a:xfrm>
            <a:off x="581191" y="1020431"/>
            <a:ext cx="10993549" cy="1475013"/>
          </a:xfrm>
          <a:effectLst/>
        </p:spPr>
        <p:txBody>
          <a:bodyPr anchor="b">
            <a:normAutofit/>
          </a:bodyPr>
          <a:lstStyle>
            <a:lvl1pPr>
              <a:defRPr sz="4000">
                <a:solidFill>
                  <a:srgbClr val="122C41"/>
                </a:solidFill>
              </a:defRPr>
            </a:lvl1pPr>
          </a:lstStyle>
          <a:p>
            <a:r>
              <a:rPr lang="en-US"/>
              <a:t>Thank you</a:t>
            </a:r>
          </a:p>
        </p:txBody>
      </p:sp>
    </p:spTree>
    <p:extLst>
      <p:ext uri="{BB962C8B-B14F-4D97-AF65-F5344CB8AC3E}">
        <p14:creationId xmlns:p14="http://schemas.microsoft.com/office/powerpoint/2010/main" val="785704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BLANK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370255" y="6052001"/>
            <a:ext cx="105251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a:ln>
                  <a:noFill/>
                </a:ln>
                <a:solidFill>
                  <a:srgbClr val="007A7C">
                    <a:lumMod val="75000"/>
                  </a:srgbClr>
                </a:solidFill>
                <a:effectLst/>
                <a:uLnTx/>
                <a:uFillTx/>
                <a:latin typeface="Gadug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007A7C">
                  <a:lumMod val="75000"/>
                </a:srgbClr>
              </a:solidFill>
              <a:effectLst/>
              <a:uLnTx/>
              <a:uFillTx/>
              <a:latin typeface="Gadugi"/>
              <a:ea typeface="+mn-ea"/>
              <a:cs typeface="+mn-cs"/>
            </a:endParaRPr>
          </a:p>
        </p:txBody>
      </p:sp>
      <p:sp>
        <p:nvSpPr>
          <p:cNvPr id="7" name="Text Placeholder 2"/>
          <p:cNvSpPr>
            <a:spLocks noGrp="1"/>
          </p:cNvSpPr>
          <p:nvPr>
            <p:ph idx="1" hasCustomPrompt="1"/>
          </p:nvPr>
        </p:nvSpPr>
        <p:spPr>
          <a:xfrm>
            <a:off x="581192" y="1427583"/>
            <a:ext cx="11029616" cy="4077801"/>
          </a:xfrm>
          <a:prstGeom prst="rect">
            <a:avLst/>
          </a:prstGeom>
        </p:spPr>
        <p:txBody>
          <a:bodyPr vert="horz" lIns="91440" tIns="45720" rIns="91440" bIns="45720" rtlCol="0" anchor="t">
            <a:normAutofit/>
          </a:bodyPr>
          <a:lstStyle>
            <a:lvl1pPr marL="306000" indent="-306000">
              <a:buClr>
                <a:srgbClr val="90920A"/>
              </a:buClr>
              <a:buFont typeface="Wingdings" panose="05000000000000000000" pitchFamily="2" charset="2"/>
              <a:buChar char="§"/>
              <a:defRPr sz="2000"/>
            </a:lvl1pPr>
            <a:lvl2pPr>
              <a:buSzPct val="100000"/>
              <a:defRPr sz="1800"/>
            </a:lvl2pPr>
          </a:lstStyle>
          <a:p>
            <a:pPr lvl="0"/>
            <a:r>
              <a:rPr lang="en-US"/>
              <a:t>Edit text</a:t>
            </a:r>
          </a:p>
          <a:p>
            <a:pPr lvl="1"/>
            <a:r>
              <a:rPr lang="en-US"/>
              <a:t>Second level</a:t>
            </a:r>
          </a:p>
        </p:txBody>
      </p:sp>
      <p:sp>
        <p:nvSpPr>
          <p:cNvPr id="14" name="Title 1"/>
          <p:cNvSpPr>
            <a:spLocks noGrp="1"/>
          </p:cNvSpPr>
          <p:nvPr>
            <p:ph type="ctrTitle" hasCustomPrompt="1"/>
          </p:nvPr>
        </p:nvSpPr>
        <p:spPr>
          <a:xfrm>
            <a:off x="403761" y="615819"/>
            <a:ext cx="11207047" cy="764357"/>
          </a:xfrm>
          <a:prstGeom prst="rect">
            <a:avLst/>
          </a:prstGeom>
          <a:effectLst/>
        </p:spPr>
        <p:txBody>
          <a:bodyPr anchor="b">
            <a:normAutofit/>
          </a:bodyPr>
          <a:lstStyle>
            <a:lvl1pPr>
              <a:defRPr sz="4000">
                <a:solidFill>
                  <a:schemeClr val="tx1"/>
                </a:solidFill>
              </a:defRPr>
            </a:lvl1pPr>
          </a:lstStyle>
          <a:p>
            <a:r>
              <a:rPr lang="en-US"/>
              <a:t>Click to edit title</a:t>
            </a:r>
          </a:p>
        </p:txBody>
      </p:sp>
    </p:spTree>
    <p:extLst>
      <p:ext uri="{BB962C8B-B14F-4D97-AF65-F5344CB8AC3E}">
        <p14:creationId xmlns:p14="http://schemas.microsoft.com/office/powerpoint/2010/main" val="3959377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atin typeface="Rockwell" panose="02060603020205020403" pitchFamily="18" charset="0"/>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atin typeface="Rockwell" panose="020606030202050204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atin typeface="Gadugi" panose="020B0502040204020203" pitchFamily="34" charset="0"/>
                <a:ea typeface="Gadugi" panose="020B0502040204020203" pitchFamily="34" charset="0"/>
              </a:defRPr>
            </a:lvl1pPr>
          </a:lstStyle>
          <a:p>
            <a:fld id="{9E65165C-2873-4F5D-93AE-7223E9FD7493}" type="datetimeFigureOut">
              <a:rPr lang="en-US" smtClean="0"/>
              <a:pPr/>
              <a:t>9/26/2023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atin typeface="Gadugi" panose="020B0502040204020203" pitchFamily="34" charset="0"/>
                <a:ea typeface="Gadugi" panose="020B0502040204020203" pitchFamily="34" charset="0"/>
              </a:defRPr>
            </a:lvl1p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atin typeface="Gadugi" panose="020B0502040204020203" pitchFamily="34" charset="0"/>
                <a:ea typeface="Gadugi" panose="020B0502040204020203" pitchFamily="34" charset="0"/>
              </a:defRPr>
            </a:lvl1pPr>
          </a:lstStyle>
          <a:p>
            <a:fld id="{BD0A3239-E56A-44A6-A3A0-C73F6E90089E}" type="slidenum">
              <a:rPr lang="en-US" smtClean="0"/>
              <a:pPr/>
              <a:t>‹#›</a:t>
            </a:fld>
            <a:endParaRPr lang="en-US"/>
          </a:p>
        </p:txBody>
      </p:sp>
    </p:spTree>
    <p:extLst>
      <p:ext uri="{BB962C8B-B14F-4D97-AF65-F5344CB8AC3E}">
        <p14:creationId xmlns:p14="http://schemas.microsoft.com/office/powerpoint/2010/main" val="1444293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atin typeface="Rockwell" panose="02060603020205020403" pitchFamily="18" charset="0"/>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atin typeface="Rockwell" panose="020606030202050204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atin typeface="Gadugi" panose="020B0502040204020203" pitchFamily="34" charset="0"/>
                <a:ea typeface="Gadugi" panose="020B0502040204020203" pitchFamily="34" charset="0"/>
              </a:defRPr>
            </a:lvl1pPr>
          </a:lstStyle>
          <a:p>
            <a:fld id="{9E65165C-2873-4F5D-93AE-7223E9FD7493}" type="datetimeFigureOut">
              <a:rPr lang="en-US" smtClean="0"/>
              <a:pPr/>
              <a:t>9/26/2023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atin typeface="Gadugi" panose="020B0502040204020203" pitchFamily="34" charset="0"/>
                <a:ea typeface="Gadugi" panose="020B0502040204020203" pitchFamily="34" charset="0"/>
              </a:defRPr>
            </a:lvl1p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atin typeface="Gadugi" panose="020B0502040204020203" pitchFamily="34" charset="0"/>
                <a:ea typeface="Gadugi" panose="020B0502040204020203" pitchFamily="34" charset="0"/>
              </a:defRPr>
            </a:lvl1pPr>
          </a:lstStyle>
          <a:p>
            <a:fld id="{BD0A3239-E56A-44A6-A3A0-C73F6E90089E}" type="slidenum">
              <a:rPr lang="en-US" smtClean="0"/>
              <a:pPr/>
              <a:t>‹#›</a:t>
            </a:fld>
            <a:endParaRPr lang="en-US"/>
          </a:p>
        </p:txBody>
      </p:sp>
    </p:spTree>
    <p:extLst>
      <p:ext uri="{BB962C8B-B14F-4D97-AF65-F5344CB8AC3E}">
        <p14:creationId xmlns:p14="http://schemas.microsoft.com/office/powerpoint/2010/main" val="3213110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image" Target="../media/image6.wmf"/><Relationship Id="rId2" Type="http://schemas.openxmlformats.org/officeDocument/2006/relationships/slideLayout" Target="../slideLayouts/slideLayout10.xml"/><Relationship Id="rId16" Type="http://schemas.openxmlformats.org/officeDocument/2006/relationships/image" Target="../media/image5.png"/><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image" Target="../media/image4.png"/><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lumMod val="75000"/>
                  </a:schemeClr>
                </a:solidFill>
              </a:defRPr>
            </a:lvl1pPr>
          </a:lstStyle>
          <a:p>
            <a:fld id="{D57F1E4F-1CFF-5643-939E-217C01CDF565}" type="slidenum">
              <a:rPr lang="en-US" smtClean="0"/>
              <a:pPr/>
              <a:t>‹#›</a:t>
            </a:fld>
            <a:endParaRPr lang="en-US"/>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lumMod val="75000"/>
                  </a:schemeClr>
                </a:solidFill>
              </a:defRPr>
            </a:lvl1pPr>
          </a:lstStyle>
          <a:p>
            <a:fld id="{B61BEF0D-F0BB-DE4B-95CE-6DB70DBA9567}" type="datetimeFigureOut">
              <a:rPr lang="en-US" smtClean="0"/>
              <a:pPr/>
              <a:t>9/26/2023</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lumMod val="75000"/>
                  </a:schemeClr>
                </a:solidFill>
              </a:defRPr>
            </a:lvl1pPr>
          </a:lstStyle>
          <a:p>
            <a:endParaRPr lang="en-US"/>
          </a:p>
        </p:txBody>
      </p:sp>
      <p:sp>
        <p:nvSpPr>
          <p:cNvPr id="9" name="Rectangle 8">
            <a:extLst>
              <a:ext uri="{C183D7F6-B498-43B3-948B-1728B52AA6E4}">
                <adec:decorative xmlns:adec="http://schemas.microsoft.com/office/drawing/2017/decorative" val="1"/>
              </a:ext>
            </a:extLst>
          </p:cNvPr>
          <p:cNvSpPr/>
          <p:nvPr/>
        </p:nvSpPr>
        <p:spPr>
          <a:xfrm>
            <a:off x="446534" y="457200"/>
            <a:ext cx="11296734" cy="1016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23" name="Group 22">
            <a:extLst>
              <a:ext uri="{C183D7F6-B498-43B3-948B-1728B52AA6E4}">
                <adec:decorative xmlns:adec="http://schemas.microsoft.com/office/drawing/2017/decorative" val="1"/>
              </a:ext>
            </a:extLst>
          </p:cNvPr>
          <p:cNvGrpSpPr/>
          <p:nvPr userDrawn="1"/>
        </p:nvGrpSpPr>
        <p:grpSpPr>
          <a:xfrm>
            <a:off x="446533" y="6561666"/>
            <a:ext cx="11293175" cy="98778"/>
            <a:chOff x="446533" y="6477000"/>
            <a:chExt cx="11293175" cy="98778"/>
          </a:xfrm>
        </p:grpSpPr>
        <p:sp>
          <p:nvSpPr>
            <p:cNvPr id="16" name="Rectangle 15"/>
            <p:cNvSpPr/>
            <p:nvPr userDrawn="1"/>
          </p:nvSpPr>
          <p:spPr>
            <a:xfrm>
              <a:off x="446533" y="6477000"/>
              <a:ext cx="7286355" cy="9877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8" name="Group 7"/>
            <p:cNvGrpSpPr/>
            <p:nvPr userDrawn="1"/>
          </p:nvGrpSpPr>
          <p:grpSpPr>
            <a:xfrm>
              <a:off x="7591778" y="6478439"/>
              <a:ext cx="4147930" cy="97339"/>
              <a:chOff x="6119314" y="6478440"/>
              <a:chExt cx="5676839" cy="93810"/>
            </a:xfrm>
          </p:grpSpPr>
          <p:sp>
            <p:nvSpPr>
              <p:cNvPr id="15" name="Rectangle 14"/>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p:cNvSpPr/>
              <p:nvPr userDrawn="1"/>
            </p:nvSpPr>
            <p:spPr>
              <a:xfrm>
                <a:off x="7774519"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userDrawn="1"/>
            </p:nvSpPr>
            <p:spPr>
              <a:xfrm>
                <a:off x="8602136" y="6478440"/>
                <a:ext cx="833936" cy="93810"/>
              </a:xfrm>
              <a:prstGeom prst="rect">
                <a:avLst/>
              </a:prstGeom>
              <a:solidFill>
                <a:srgbClr val="FF7351"/>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p:cNvSpPr/>
              <p:nvPr userDrawn="1"/>
            </p:nvSpPr>
            <p:spPr>
              <a:xfrm>
                <a:off x="10962217"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
        <p:nvSpPr>
          <p:cNvPr id="24" name="Text Placeholder 2"/>
          <p:cNvSpPr>
            <a:spLocks noGrp="1"/>
          </p:cNvSpPr>
          <p:nvPr>
            <p:ph type="body" idx="1"/>
          </p:nvPr>
        </p:nvSpPr>
        <p:spPr>
          <a:xfrm>
            <a:off x="581192" y="1997339"/>
            <a:ext cx="11029616" cy="3522794"/>
          </a:xfrm>
          <a:prstGeom prst="rect">
            <a:avLst/>
          </a:prstGeom>
        </p:spPr>
        <p:txBody>
          <a:bodyPr vert="horz" lIns="91440" tIns="45720" rIns="91440" bIns="45720" rtlCol="0" anchor="t">
            <a:normAutofit/>
          </a:body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p>
        </p:txBody>
      </p:sp>
    </p:spTree>
    <p:extLst>
      <p:ext uri="{BB962C8B-B14F-4D97-AF65-F5344CB8AC3E}">
        <p14:creationId xmlns:p14="http://schemas.microsoft.com/office/powerpoint/2010/main" val="4457208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txStyles>
    <p:titleStyle>
      <a:lvl1pPr algn="l" defTabSz="457200" rtl="0" eaLnBrk="1" latinLnBrk="0" hangingPunct="1">
        <a:lnSpc>
          <a:spcPct val="90000"/>
        </a:lnSpc>
        <a:spcBef>
          <a:spcPct val="0"/>
        </a:spcBef>
        <a:buNone/>
        <a:defRPr sz="3200" b="0" kern="1200" cap="all">
          <a:solidFill>
            <a:schemeClr val="bg1"/>
          </a:solidFill>
          <a:latin typeface="+mj-lt"/>
          <a:ea typeface="+mj-ea"/>
          <a:cs typeface="Calibri"/>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Arial"/>
        <a:buChar char="•"/>
        <a:defRPr sz="1800" kern="1200">
          <a:solidFill>
            <a:srgbClr val="122C41"/>
          </a:solidFill>
          <a:latin typeface="+mn-lt"/>
          <a:ea typeface="+mn-ea"/>
          <a:cs typeface="Calibri"/>
        </a:defRPr>
      </a:lvl1pPr>
      <a:lvl2pPr marL="630000" indent="-306000" algn="l" defTabSz="457200" rtl="0" eaLnBrk="1" latinLnBrk="0" hangingPunct="1">
        <a:spcBef>
          <a:spcPct val="20000"/>
        </a:spcBef>
        <a:spcAft>
          <a:spcPts val="600"/>
        </a:spcAft>
        <a:buClr>
          <a:schemeClr val="accent2"/>
        </a:buClr>
        <a:buSzPct val="92000"/>
        <a:buFont typeface="Arial"/>
        <a:buChar char="•"/>
        <a:defRPr sz="1600" kern="1200">
          <a:solidFill>
            <a:srgbClr val="122C41"/>
          </a:solidFill>
          <a:latin typeface="+mn-lt"/>
          <a:ea typeface="+mn-ea"/>
          <a:cs typeface="Calibri"/>
        </a:defRPr>
      </a:lvl2pPr>
      <a:lvl3pPr marL="900000" indent="-270000" algn="l" defTabSz="457200" rtl="0" eaLnBrk="1" latinLnBrk="0" hangingPunct="1">
        <a:spcBef>
          <a:spcPct val="20000"/>
        </a:spcBef>
        <a:spcAft>
          <a:spcPts val="600"/>
        </a:spcAft>
        <a:buClr>
          <a:schemeClr val="accent2"/>
        </a:buClr>
        <a:buSzPct val="92000"/>
        <a:buFont typeface="Arial"/>
        <a:buChar char="•"/>
        <a:defRPr sz="1400" kern="1200">
          <a:solidFill>
            <a:srgbClr val="122C41"/>
          </a:solidFill>
          <a:latin typeface="+mn-lt"/>
          <a:ea typeface="+mn-ea"/>
          <a:cs typeface="Calibri"/>
        </a:defRPr>
      </a:lvl3pPr>
      <a:lvl4pPr marL="1242000" indent="-234000" algn="l" defTabSz="457200" rtl="0" eaLnBrk="1" latinLnBrk="0" hangingPunct="1">
        <a:spcBef>
          <a:spcPct val="20000"/>
        </a:spcBef>
        <a:spcAft>
          <a:spcPts val="600"/>
        </a:spcAft>
        <a:buClr>
          <a:schemeClr val="accent2"/>
        </a:buClr>
        <a:buSzPct val="92000"/>
        <a:buFont typeface="Arial"/>
        <a:buChar char="•"/>
        <a:defRPr sz="1200" kern="1200">
          <a:solidFill>
            <a:srgbClr val="122C41"/>
          </a:solidFill>
          <a:latin typeface="+mn-lt"/>
          <a:ea typeface="+mn-ea"/>
          <a:cs typeface="Calibri"/>
        </a:defRPr>
      </a:lvl4pPr>
      <a:lvl5pPr marL="1602000" indent="-234000" algn="l" defTabSz="457200" rtl="0" eaLnBrk="1" latinLnBrk="0" hangingPunct="1">
        <a:spcBef>
          <a:spcPct val="20000"/>
        </a:spcBef>
        <a:spcAft>
          <a:spcPts val="600"/>
        </a:spcAft>
        <a:buClr>
          <a:schemeClr val="accent2"/>
        </a:buClr>
        <a:buSzPct val="92000"/>
        <a:buFont typeface="Arial"/>
        <a:buChar char="•"/>
        <a:defRPr sz="1200" kern="1200">
          <a:solidFill>
            <a:srgbClr val="122C41"/>
          </a:solidFill>
          <a:latin typeface="+mn-lt"/>
          <a:ea typeface="+mn-ea"/>
          <a:cs typeface="Calibri"/>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15">
            <a:extLst>
              <a:ext uri="{28A0092B-C50C-407E-A947-70E740481C1C}">
                <a14:useLocalDpi xmlns:a14="http://schemas.microsoft.com/office/drawing/2010/main" val="0"/>
              </a:ext>
            </a:extLst>
          </a:blip>
          <a:srcRect l="21941"/>
          <a:stretch/>
        </p:blipFill>
        <p:spPr>
          <a:xfrm>
            <a:off x="0" y="0"/>
            <a:ext cx="12192000" cy="1471168"/>
          </a:xfrm>
          <a:prstGeom prst="rect">
            <a:avLst/>
          </a:prstGeom>
        </p:spPr>
      </p:pic>
      <p:sp>
        <p:nvSpPr>
          <p:cNvPr id="11" name="Oval 10"/>
          <p:cNvSpPr/>
          <p:nvPr userDrawn="1"/>
        </p:nvSpPr>
        <p:spPr>
          <a:xfrm>
            <a:off x="723107" y="114574"/>
            <a:ext cx="1550536" cy="157830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ttps://www.cdc.gov/physicalactivity/activepeoplehealthynation/images/download/ActivePeople-logo.png"/>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879138" y="234151"/>
            <a:ext cx="1233465" cy="126509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userDrawn="1"/>
        </p:nvPicPr>
        <p:blipFill rotWithShape="1">
          <a:blip r:embed="rId17" cstate="print">
            <a:extLst>
              <a:ext uri="{28A0092B-C50C-407E-A947-70E740481C1C}">
                <a14:useLocalDpi xmlns:a14="http://schemas.microsoft.com/office/drawing/2010/main" val="0"/>
              </a:ext>
            </a:extLst>
          </a:blip>
          <a:srcRect t="88355" b="-10237"/>
          <a:stretch/>
        </p:blipFill>
        <p:spPr>
          <a:xfrm>
            <a:off x="0" y="6702056"/>
            <a:ext cx="12192000" cy="311888"/>
          </a:xfrm>
          <a:prstGeom prst="rect">
            <a:avLst/>
          </a:prstGeom>
        </p:spPr>
      </p:pic>
    </p:spTree>
    <p:extLst>
      <p:ext uri="{BB962C8B-B14F-4D97-AF65-F5344CB8AC3E}">
        <p14:creationId xmlns:p14="http://schemas.microsoft.com/office/powerpoint/2010/main" val="180219806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0.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hyperlink" Target="https://www.cdc.gov/physicalactivity/community-strategies/beactive/visual-guide.html" TargetMode="External"/><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hyperlink" Target="https://nccd.cdc.gov/schmc/apps/overview.aspx" TargetMode="Externa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hyperlink" Target="https://www.cdc.gov/nccdphp/dnpao/state-local-programs/index.html"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vimeo.com/624662910" TargetMode="External"/><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GFj2OHBO6pY" TargetMode="External"/><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openxmlformats.org/officeDocument/2006/relationships/image" Target="../media/image30.jpe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2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55.jpe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10.xml"/><Relationship Id="rId5" Type="http://schemas.openxmlformats.org/officeDocument/2006/relationships/image" Target="../media/image57.jpeg"/><Relationship Id="rId4" Type="http://schemas.openxmlformats.org/officeDocument/2006/relationships/hyperlink" Target="https://www.thecommunityguide.org/findings/physical-activity-park-trail-greenway-infrastructure-interventions-combined-additional-interventions"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pubmed.ncbi.nlm.nih.gov/?term=Omura+JD&amp;cauthor_id=35642805" TargetMode="External"/><Relationship Id="rId13" Type="http://schemas.openxmlformats.org/officeDocument/2006/relationships/image" Target="../media/image61.jpeg"/><Relationship Id="rId3" Type="http://schemas.openxmlformats.org/officeDocument/2006/relationships/image" Target="../media/image58.png"/><Relationship Id="rId7" Type="http://schemas.openxmlformats.org/officeDocument/2006/relationships/hyperlink" Target="https://pubmed.ncbi.nlm.nih.gov/35642805/#affiliation-2" TargetMode="External"/><Relationship Id="rId12" Type="http://schemas.openxmlformats.org/officeDocument/2006/relationships/image" Target="../media/image60.jpeg"/><Relationship Id="rId2" Type="http://schemas.openxmlformats.org/officeDocument/2006/relationships/notesSlide" Target="../notesSlides/notesSlide22.xml"/><Relationship Id="rId1" Type="http://schemas.openxmlformats.org/officeDocument/2006/relationships/slideLayout" Target="../slideLayouts/slideLayout20.xml"/><Relationship Id="rId6" Type="http://schemas.openxmlformats.org/officeDocument/2006/relationships/hyperlink" Target="https://pubmed.ncbi.nlm.nih.gov/?term=Irani+KL&amp;cauthor_id=35642805" TargetMode="External"/><Relationship Id="rId11" Type="http://schemas.openxmlformats.org/officeDocument/2006/relationships/image" Target="../media/image59.jpeg"/><Relationship Id="rId5" Type="http://schemas.openxmlformats.org/officeDocument/2006/relationships/hyperlink" Target="https://pubmed.ncbi.nlm.nih.gov/35642805/#affiliation-1" TargetMode="External"/><Relationship Id="rId10" Type="http://schemas.openxmlformats.org/officeDocument/2006/relationships/hyperlink" Target="https://pubmed.ncbi.nlm.nih.gov/?term=Whitfield+GP&amp;cauthor_id=35642805" TargetMode="External"/><Relationship Id="rId4" Type="http://schemas.openxmlformats.org/officeDocument/2006/relationships/hyperlink" Target="https://pubmed.ncbi.nlm.nih.gov/?term=Webber+BJ&amp;cauthor_id=35642805" TargetMode="External"/><Relationship Id="rId9" Type="http://schemas.openxmlformats.org/officeDocument/2006/relationships/hyperlink" Target="https://pubmed.ncbi.nlm.nih.gov/35642805/#affiliation-3" TargetMode="External"/><Relationship Id="rId14" Type="http://schemas.openxmlformats.org/officeDocument/2006/relationships/image" Target="../media/image62.jpe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hyperlink" Target="https://www.cdc.gov/coronavirus/2019-ncov/downloads/Brief-Summary-of-Findings-on-the-Association-Between-Physical-Inactivity-and-Severe-COVID-19-Outcomes.pdf" TargetMode="External"/><Relationship Id="rId2" Type="http://schemas.openxmlformats.org/officeDocument/2006/relationships/hyperlink" Target="https://bjsm.bmj.com/content/early/2023/04/18/bjsports-2022-106644" TargetMode="External"/><Relationship Id="rId1" Type="http://schemas.openxmlformats.org/officeDocument/2006/relationships/slideLayout" Target="../slideLayouts/slideLayout10.xml"/><Relationship Id="rId4" Type="http://schemas.openxmlformats.org/officeDocument/2006/relationships/hyperlink" Target="https://pubmed.ncbi.nlm.nih.gov/37571833/"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hyperlink" Target="https://www.cdc.gov/nccdphp/dnpao/state-local-programs/reach/reach-2023-2028.html" TargetMode="External"/><Relationship Id="rId2" Type="http://schemas.openxmlformats.org/officeDocument/2006/relationships/notesSlide" Target="../notesSlides/notesSlide24.xml"/><Relationship Id="rId1" Type="http://schemas.openxmlformats.org/officeDocument/2006/relationships/slideLayout" Target="../slideLayouts/slideLayout10.xml"/><Relationship Id="rId5" Type="http://schemas.openxmlformats.org/officeDocument/2006/relationships/hyperlink" Target="https://www.cdc.gov/nccdphp/dnpao/state-local-programs/hop/high-obesity-program-2023-2028.html" TargetMode="External"/><Relationship Id="rId4" Type="http://schemas.openxmlformats.org/officeDocument/2006/relationships/hyperlink" Target="https://www.cdc.gov/nccdphp/dnpao/state-local-programs/span/span-2023.html"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20.xml"/><Relationship Id="rId6" Type="http://schemas.openxmlformats.org/officeDocument/2006/relationships/image" Target="../media/image70.png"/><Relationship Id="rId5" Type="http://schemas.openxmlformats.org/officeDocument/2006/relationships/hyperlink" Target="https://www.cdc.gov/physicalactivity/activepeoplehealthynation/join-active-people-healthy-nation" TargetMode="External"/><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hyperlink" Target="http://www.thecommunityguide.org/" TargetMode="External"/><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cdc.gov/physicalactivity/activepeoplehealthynation/everyone-can-be-involved/index.html" TargetMode="Externa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12192000" cy="5064948"/>
          </a:xfrm>
          <a:prstGeom prst="rect">
            <a:avLst/>
          </a:prstGeom>
        </p:spPr>
      </p:pic>
      <p:sp>
        <p:nvSpPr>
          <p:cNvPr id="7" name="Subtitle 6"/>
          <p:cNvSpPr>
            <a:spLocks noGrp="1"/>
          </p:cNvSpPr>
          <p:nvPr>
            <p:ph type="subTitle" idx="1"/>
          </p:nvPr>
        </p:nvSpPr>
        <p:spPr>
          <a:xfrm>
            <a:off x="0" y="5064949"/>
            <a:ext cx="12192000" cy="1197466"/>
          </a:xfrm>
          <a:solidFill>
            <a:srgbClr val="7030A0">
              <a:alpha val="80000"/>
            </a:srgbClr>
          </a:solidFill>
        </p:spPr>
        <p:txBody>
          <a:bodyPr>
            <a:noAutofit/>
          </a:bodyPr>
          <a:lstStyle/>
          <a:p>
            <a:pPr>
              <a:spcBef>
                <a:spcPts val="0"/>
              </a:spcBef>
            </a:pPr>
            <a:r>
              <a:rPr lang="en-US" b="1" dirty="0">
                <a:solidFill>
                  <a:schemeClr val="bg1"/>
                </a:solidFill>
                <a:latin typeface="Rockwell"/>
              </a:rPr>
              <a:t>Ken Rose, Chief, Physical Activity and Health Branch</a:t>
            </a:r>
            <a:r>
              <a:rPr lang="en-US" sz="2800" b="1" dirty="0">
                <a:solidFill>
                  <a:schemeClr val="bg1"/>
                </a:solidFill>
                <a:latin typeface="Rockwell"/>
              </a:rPr>
              <a:t> </a:t>
            </a:r>
            <a:endParaRPr lang="en-US" sz="2800" b="1" dirty="0">
              <a:solidFill>
                <a:schemeClr val="bg1"/>
              </a:solidFill>
            </a:endParaRPr>
          </a:p>
          <a:p>
            <a:pPr>
              <a:spcBef>
                <a:spcPts val="0"/>
              </a:spcBef>
            </a:pPr>
            <a:r>
              <a:rPr lang="en-US" sz="1400" b="1" dirty="0">
                <a:solidFill>
                  <a:schemeClr val="bg1"/>
                </a:solidFill>
                <a:latin typeface="Rockwell"/>
              </a:rPr>
              <a:t>Division of Nutrition, Physical Activity, and Obesity</a:t>
            </a:r>
            <a:br>
              <a:rPr lang="en-US" sz="1400" b="1" dirty="0">
                <a:latin typeface="Rockwell"/>
              </a:rPr>
            </a:br>
            <a:r>
              <a:rPr lang="en-US" sz="1400" b="1" dirty="0">
                <a:solidFill>
                  <a:schemeClr val="bg1"/>
                </a:solidFill>
                <a:latin typeface="Rockwell"/>
              </a:rPr>
              <a:t>National Center for Chronic Disease Prevention and Health Promotion</a:t>
            </a:r>
            <a:br>
              <a:rPr lang="en-US" sz="1400" b="1" dirty="0">
                <a:latin typeface="Rockwell"/>
              </a:rPr>
            </a:br>
            <a:r>
              <a:rPr lang="en-US" sz="1400" b="1" dirty="0">
                <a:solidFill>
                  <a:schemeClr val="bg1"/>
                </a:solidFill>
                <a:latin typeface="Rockwell"/>
              </a:rPr>
              <a:t>U.S. Centers for Disease Control and Prevention</a:t>
            </a:r>
            <a:br>
              <a:rPr lang="en-US" sz="1400" b="1" dirty="0">
                <a:latin typeface="Rockwell"/>
              </a:rPr>
            </a:br>
            <a:br>
              <a:rPr lang="en-US" sz="1800" b="1" dirty="0">
                <a:latin typeface="Rockwell"/>
              </a:rPr>
            </a:br>
            <a:r>
              <a:rPr lang="en-US" sz="1800" b="1" dirty="0">
                <a:solidFill>
                  <a:schemeClr val="bg1"/>
                </a:solidFill>
                <a:latin typeface="Rockwell"/>
              </a:rPr>
              <a:t>Di</a:t>
            </a:r>
          </a:p>
        </p:txBody>
      </p:sp>
      <p:sp>
        <p:nvSpPr>
          <p:cNvPr id="4" name="Rectangle 3"/>
          <p:cNvSpPr/>
          <p:nvPr/>
        </p:nvSpPr>
        <p:spPr>
          <a:xfrm>
            <a:off x="0" y="6268065"/>
            <a:ext cx="12192000" cy="589935"/>
          </a:xfrm>
          <a:prstGeom prst="rect">
            <a:avLst/>
          </a:prstGeom>
          <a:solidFill>
            <a:srgbClr val="00B1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adugi"/>
              <a:ea typeface="+mn-ea"/>
              <a:cs typeface="+mn-cs"/>
            </a:endParaRPr>
          </a:p>
        </p:txBody>
      </p:sp>
      <p:sp>
        <p:nvSpPr>
          <p:cNvPr id="5" name="Rectangle 4"/>
          <p:cNvSpPr/>
          <p:nvPr/>
        </p:nvSpPr>
        <p:spPr>
          <a:xfrm>
            <a:off x="1524" y="6651523"/>
            <a:ext cx="12188952" cy="206477"/>
          </a:xfrm>
          <a:prstGeom prst="rect">
            <a:avLst/>
          </a:prstGeom>
          <a:solidFill>
            <a:srgbClr val="F6A01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adugi"/>
              <a:ea typeface="+mn-ea"/>
              <a:cs typeface="+mn-cs"/>
            </a:endParaRPr>
          </a:p>
        </p:txBody>
      </p:sp>
      <p:pic>
        <p:nvPicPr>
          <p:cNvPr id="10" name="Picture 9"/>
          <p:cNvPicPr>
            <a:picLocks noChangeAspect="1"/>
          </p:cNvPicPr>
          <p:nvPr/>
        </p:nvPicPr>
        <p:blipFill rotWithShape="1">
          <a:blip r:embed="rId3"/>
          <a:srcRect l="19000" t="602" r="58000" b="71716"/>
          <a:stretch/>
        </p:blipFill>
        <p:spPr>
          <a:xfrm>
            <a:off x="2057400" y="1554480"/>
            <a:ext cx="2865120" cy="1910080"/>
          </a:xfrm>
          <a:prstGeom prst="rect">
            <a:avLst/>
          </a:prstGeom>
        </p:spPr>
      </p:pic>
      <p:pic>
        <p:nvPicPr>
          <p:cNvPr id="11" name="Picture 10"/>
          <p:cNvPicPr>
            <a:picLocks noChangeAspect="1"/>
          </p:cNvPicPr>
          <p:nvPr/>
        </p:nvPicPr>
        <p:blipFill rotWithShape="1">
          <a:blip r:embed="rId3"/>
          <a:srcRect l="19000" t="602" r="58000" b="71716"/>
          <a:stretch/>
        </p:blipFill>
        <p:spPr>
          <a:xfrm>
            <a:off x="4328160" y="1554480"/>
            <a:ext cx="2865120" cy="1910080"/>
          </a:xfrm>
          <a:prstGeom prst="rect">
            <a:avLst/>
          </a:prstGeom>
        </p:spPr>
      </p:pic>
      <p:pic>
        <p:nvPicPr>
          <p:cNvPr id="12" name="Picture 11"/>
          <p:cNvPicPr>
            <a:picLocks noChangeAspect="1"/>
          </p:cNvPicPr>
          <p:nvPr/>
        </p:nvPicPr>
        <p:blipFill rotWithShape="1">
          <a:blip r:embed="rId3"/>
          <a:srcRect l="19000" t="602" r="58000" b="71716"/>
          <a:stretch/>
        </p:blipFill>
        <p:spPr>
          <a:xfrm>
            <a:off x="6979920" y="1577435"/>
            <a:ext cx="3535680" cy="1910080"/>
          </a:xfrm>
          <a:prstGeom prst="rect">
            <a:avLst/>
          </a:prstGeom>
        </p:spPr>
      </p:pic>
      <p:sp>
        <p:nvSpPr>
          <p:cNvPr id="16" name="Oval 15"/>
          <p:cNvSpPr/>
          <p:nvPr/>
        </p:nvSpPr>
        <p:spPr>
          <a:xfrm>
            <a:off x="0" y="15241"/>
            <a:ext cx="1989856" cy="146304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dugi"/>
              <a:ea typeface="+mn-ea"/>
              <a:cs typeface="+mn-cs"/>
            </a:endParaRPr>
          </a:p>
        </p:txBody>
      </p:sp>
      <p:pic>
        <p:nvPicPr>
          <p:cNvPr id="17" name="Picture 2" descr="https://www.cdc.gov/physicalactivity/activepeoplehealthynation/images/download/ActivePeople-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083" y="62273"/>
            <a:ext cx="1461517" cy="149899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1D44C95-BABC-476E-9579-4FB3BA74AB19}"/>
              </a:ext>
            </a:extLst>
          </p:cNvPr>
          <p:cNvSpPr txBox="1"/>
          <p:nvPr/>
        </p:nvSpPr>
        <p:spPr>
          <a:xfrm>
            <a:off x="1473200" y="1944723"/>
            <a:ext cx="8779164" cy="1569660"/>
          </a:xfrm>
          <a:prstGeom prst="rect">
            <a:avLst/>
          </a:prstGeom>
          <a:noFill/>
        </p:spPr>
        <p:txBody>
          <a:bodyPr wrap="square" rtlCol="0">
            <a:spAutoFit/>
          </a:bodyPr>
          <a:lstStyle/>
          <a:p>
            <a:r>
              <a:rPr lang="en-US" sz="4800" b="1" dirty="0">
                <a:solidFill>
                  <a:schemeClr val="bg1"/>
                </a:solidFill>
                <a:latin typeface="+mj-lt"/>
              </a:rPr>
              <a:t>CDC Physical Activity and Health Program</a:t>
            </a:r>
          </a:p>
        </p:txBody>
      </p:sp>
    </p:spTree>
    <p:extLst>
      <p:ext uri="{BB962C8B-B14F-4D97-AF65-F5344CB8AC3E}">
        <p14:creationId xmlns:p14="http://schemas.microsoft.com/office/powerpoint/2010/main" val="1191205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89FA3A0-6899-F646-4478-4F089CFD2CD3}"/>
              </a:ext>
            </a:extLst>
          </p:cNvPr>
          <p:cNvPicPr>
            <a:picLocks noGrp="1" noChangeAspect="1"/>
          </p:cNvPicPr>
          <p:nvPr>
            <p:ph idx="1"/>
          </p:nvPr>
        </p:nvPicPr>
        <p:blipFill>
          <a:blip r:embed="rId2"/>
          <a:stretch>
            <a:fillRect/>
          </a:stretch>
        </p:blipFill>
        <p:spPr>
          <a:xfrm>
            <a:off x="245446" y="1571911"/>
            <a:ext cx="3575241" cy="4452651"/>
          </a:xfrm>
        </p:spPr>
      </p:pic>
      <p:pic>
        <p:nvPicPr>
          <p:cNvPr id="11" name="Picture 10">
            <a:extLst>
              <a:ext uri="{FF2B5EF4-FFF2-40B4-BE49-F238E27FC236}">
                <a16:creationId xmlns:a16="http://schemas.microsoft.com/office/drawing/2014/main" id="{39D11CC5-C129-5BCB-8769-E7C818C88676}"/>
              </a:ext>
            </a:extLst>
          </p:cNvPr>
          <p:cNvPicPr>
            <a:picLocks noChangeAspect="1"/>
          </p:cNvPicPr>
          <p:nvPr/>
        </p:nvPicPr>
        <p:blipFill>
          <a:blip r:embed="rId3"/>
          <a:stretch>
            <a:fillRect/>
          </a:stretch>
        </p:blipFill>
        <p:spPr>
          <a:xfrm>
            <a:off x="2462035" y="1658557"/>
            <a:ext cx="3575241" cy="4503101"/>
          </a:xfrm>
          <a:prstGeom prst="rect">
            <a:avLst/>
          </a:prstGeom>
        </p:spPr>
      </p:pic>
      <p:sp>
        <p:nvSpPr>
          <p:cNvPr id="3" name="Title 2">
            <a:extLst>
              <a:ext uri="{FF2B5EF4-FFF2-40B4-BE49-F238E27FC236}">
                <a16:creationId xmlns:a16="http://schemas.microsoft.com/office/drawing/2014/main" id="{FBEC8CD3-16D8-2072-442C-553357FB46DE}"/>
              </a:ext>
            </a:extLst>
          </p:cNvPr>
          <p:cNvSpPr>
            <a:spLocks noGrp="1"/>
          </p:cNvSpPr>
          <p:nvPr>
            <p:ph type="title"/>
          </p:nvPr>
        </p:nvSpPr>
        <p:spPr/>
        <p:txBody>
          <a:bodyPr/>
          <a:lstStyle/>
          <a:p>
            <a:r>
              <a:rPr lang="en-US" dirty="0"/>
              <a:t>Fact Sheets, PPTs, Media Materials</a:t>
            </a:r>
          </a:p>
        </p:txBody>
      </p:sp>
      <p:pic>
        <p:nvPicPr>
          <p:cNvPr id="9" name="Picture 8">
            <a:extLst>
              <a:ext uri="{FF2B5EF4-FFF2-40B4-BE49-F238E27FC236}">
                <a16:creationId xmlns:a16="http://schemas.microsoft.com/office/drawing/2014/main" id="{3B2B4A7F-CC3B-77B7-B3B0-2CDC982266DA}"/>
              </a:ext>
            </a:extLst>
          </p:cNvPr>
          <p:cNvPicPr>
            <a:picLocks noChangeAspect="1"/>
          </p:cNvPicPr>
          <p:nvPr/>
        </p:nvPicPr>
        <p:blipFill>
          <a:blip r:embed="rId4"/>
          <a:stretch>
            <a:fillRect/>
          </a:stretch>
        </p:blipFill>
        <p:spPr>
          <a:xfrm>
            <a:off x="583846" y="2312433"/>
            <a:ext cx="6096000" cy="3388713"/>
          </a:xfrm>
          <a:prstGeom prst="rect">
            <a:avLst/>
          </a:prstGeom>
        </p:spPr>
      </p:pic>
      <p:pic>
        <p:nvPicPr>
          <p:cNvPr id="15" name="Picture 14">
            <a:extLst>
              <a:ext uri="{FF2B5EF4-FFF2-40B4-BE49-F238E27FC236}">
                <a16:creationId xmlns:a16="http://schemas.microsoft.com/office/drawing/2014/main" id="{2D65C92D-5F23-B010-802C-255EC346DE9E}"/>
              </a:ext>
            </a:extLst>
          </p:cNvPr>
          <p:cNvPicPr>
            <a:picLocks noChangeAspect="1"/>
          </p:cNvPicPr>
          <p:nvPr/>
        </p:nvPicPr>
        <p:blipFill>
          <a:blip r:embed="rId5"/>
          <a:stretch>
            <a:fillRect/>
          </a:stretch>
        </p:blipFill>
        <p:spPr>
          <a:xfrm>
            <a:off x="4448743" y="1673225"/>
            <a:ext cx="3255515" cy="4488433"/>
          </a:xfrm>
          <a:prstGeom prst="rect">
            <a:avLst/>
          </a:prstGeom>
        </p:spPr>
      </p:pic>
      <p:pic>
        <p:nvPicPr>
          <p:cNvPr id="13" name="Picture 12">
            <a:extLst>
              <a:ext uri="{FF2B5EF4-FFF2-40B4-BE49-F238E27FC236}">
                <a16:creationId xmlns:a16="http://schemas.microsoft.com/office/drawing/2014/main" id="{1FE2F339-7F2D-14BE-BD35-CC5A0F9C6040}"/>
              </a:ext>
            </a:extLst>
          </p:cNvPr>
          <p:cNvPicPr>
            <a:picLocks noChangeAspect="1"/>
          </p:cNvPicPr>
          <p:nvPr/>
        </p:nvPicPr>
        <p:blipFill>
          <a:blip r:embed="rId6"/>
          <a:stretch>
            <a:fillRect/>
          </a:stretch>
        </p:blipFill>
        <p:spPr>
          <a:xfrm>
            <a:off x="6517301" y="1673225"/>
            <a:ext cx="3575241" cy="4528639"/>
          </a:xfrm>
          <a:prstGeom prst="rect">
            <a:avLst/>
          </a:prstGeom>
        </p:spPr>
      </p:pic>
      <p:pic>
        <p:nvPicPr>
          <p:cNvPr id="17" name="Picture 16">
            <a:extLst>
              <a:ext uri="{FF2B5EF4-FFF2-40B4-BE49-F238E27FC236}">
                <a16:creationId xmlns:a16="http://schemas.microsoft.com/office/drawing/2014/main" id="{25C46389-98F6-9347-C830-D99A1CE3D587}"/>
              </a:ext>
            </a:extLst>
          </p:cNvPr>
          <p:cNvPicPr>
            <a:picLocks noChangeAspect="1"/>
          </p:cNvPicPr>
          <p:nvPr/>
        </p:nvPicPr>
        <p:blipFill>
          <a:blip r:embed="rId7"/>
          <a:stretch>
            <a:fillRect/>
          </a:stretch>
        </p:blipFill>
        <p:spPr>
          <a:xfrm>
            <a:off x="8562195" y="1673225"/>
            <a:ext cx="3579171" cy="4570585"/>
          </a:xfrm>
          <a:prstGeom prst="rect">
            <a:avLst/>
          </a:prstGeom>
        </p:spPr>
      </p:pic>
    </p:spTree>
    <p:extLst>
      <p:ext uri="{BB962C8B-B14F-4D97-AF65-F5344CB8AC3E}">
        <p14:creationId xmlns:p14="http://schemas.microsoft.com/office/powerpoint/2010/main" val="2278762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677D17FC-A519-4847-837D-5E369015C99C}"/>
              </a:ext>
            </a:extLst>
          </p:cNvPr>
          <p:cNvSpPr txBox="1">
            <a:spLocks/>
          </p:cNvSpPr>
          <p:nvPr/>
        </p:nvSpPr>
        <p:spPr>
          <a:xfrm>
            <a:off x="2852498" y="370472"/>
            <a:ext cx="8566351" cy="812481"/>
          </a:xfrm>
          <a:prstGeom prst="rect">
            <a:avLst/>
          </a:prstGeom>
        </p:spPr>
        <p:txBody>
          <a:bodyPr anchor="ctr" anchorCtr="0"/>
          <a:lstStyle>
            <a:lvl1pPr algn="l" defTabSz="914400" rtl="0" eaLnBrk="1" latinLnBrk="0" hangingPunct="1">
              <a:lnSpc>
                <a:spcPts val="1688"/>
              </a:lnSpc>
              <a:spcBef>
                <a:spcPct val="0"/>
              </a:spcBef>
              <a:buNone/>
              <a:defRPr sz="2800" b="1" kern="1200" baseline="0">
                <a:solidFill>
                  <a:schemeClr val="bg1"/>
                </a:solidFill>
                <a:effectLst/>
                <a:latin typeface="Rockwell" panose="02060603020205020403" pitchFamily="18" charset="0"/>
                <a:ea typeface="+mj-ea"/>
                <a:cs typeface="+mj-cs"/>
              </a:defRPr>
            </a:lvl1pPr>
          </a:lstStyle>
          <a:p>
            <a:pPr marL="0" marR="0" lvl="0" indent="0" algn="l" defTabSz="914400" rtl="0" eaLnBrk="1" fontAlgn="auto" latinLnBrk="0" hangingPunct="1">
              <a:lnSpc>
                <a:spcPts val="1688"/>
              </a:lnSpc>
              <a:spcBef>
                <a:spcPct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Rockwell" panose="02060603020205020403" pitchFamily="18" charset="0"/>
                <a:ea typeface="+mj-ea"/>
                <a:cs typeface="+mj-cs"/>
              </a:rPr>
              <a:t>Activity-Friendly Routes to Everyday</a:t>
            </a:r>
          </a:p>
          <a:p>
            <a:pPr marL="0" marR="0" lvl="0" indent="0" algn="l" defTabSz="914400" rtl="0" eaLnBrk="1" fontAlgn="auto" latinLnBrk="0" hangingPunct="1">
              <a:lnSpc>
                <a:spcPts val="1688"/>
              </a:lnSpc>
              <a:spcBef>
                <a:spcPct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Rockwell" panose="02060603020205020403" pitchFamily="18" charset="0"/>
              <a:ea typeface="+mj-ea"/>
              <a:cs typeface="+mj-cs"/>
            </a:endParaRPr>
          </a:p>
          <a:p>
            <a:pPr marL="0" marR="0" lvl="0" indent="0" algn="l" defTabSz="914400" rtl="0" eaLnBrk="1" fontAlgn="auto" latinLnBrk="0" hangingPunct="1">
              <a:lnSpc>
                <a:spcPts val="1688"/>
              </a:lnSpc>
              <a:spcBef>
                <a:spcPct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Rockwell" panose="02060603020205020403" pitchFamily="18" charset="0"/>
                <a:ea typeface="+mj-ea"/>
                <a:cs typeface="+mj-cs"/>
              </a:rPr>
              <a:t>Destinations</a:t>
            </a:r>
          </a:p>
        </p:txBody>
      </p:sp>
      <p:sp>
        <p:nvSpPr>
          <p:cNvPr id="3" name="Rectangle 2">
            <a:extLst>
              <a:ext uri="{FF2B5EF4-FFF2-40B4-BE49-F238E27FC236}">
                <a16:creationId xmlns:a16="http://schemas.microsoft.com/office/drawing/2014/main" id="{D7568DCF-BD59-465D-A52A-C1D42898C4CA}"/>
              </a:ext>
            </a:extLst>
          </p:cNvPr>
          <p:cNvSpPr/>
          <p:nvPr/>
        </p:nvSpPr>
        <p:spPr>
          <a:xfrm>
            <a:off x="100208" y="6360570"/>
            <a:ext cx="6096000" cy="253916"/>
          </a:xfrm>
          <a:prstGeom prst="rect">
            <a:avLst/>
          </a:prstGeom>
        </p:spPr>
        <p:txBody>
          <a:bodyPr>
            <a:spAutoFit/>
          </a:bodyPr>
          <a:lstStyle/>
          <a:p>
            <a:r>
              <a:rPr lang="en-US" sz="1050">
                <a:latin typeface="Gadugi" panose="020B0502040204020203" pitchFamily="34" charset="0"/>
                <a:ea typeface="Gadugi" panose="020B0502040204020203" pitchFamily="34" charset="0"/>
                <a:hlinkClick r:id="rId3"/>
              </a:rPr>
              <a:t>https://www.cdc.gov/physicalactivity/community-strategies/beactive/visual-guide.html</a:t>
            </a:r>
            <a:r>
              <a:rPr lang="en-US" sz="1050">
                <a:latin typeface="Gadugi" panose="020B0502040204020203" pitchFamily="34" charset="0"/>
                <a:ea typeface="Gadugi" panose="020B0502040204020203" pitchFamily="34" charset="0"/>
              </a:rPr>
              <a:t> </a:t>
            </a:r>
          </a:p>
        </p:txBody>
      </p:sp>
      <p:grpSp>
        <p:nvGrpSpPr>
          <p:cNvPr id="6" name="Group 5">
            <a:extLst>
              <a:ext uri="{FF2B5EF4-FFF2-40B4-BE49-F238E27FC236}">
                <a16:creationId xmlns:a16="http://schemas.microsoft.com/office/drawing/2014/main" id="{9279151F-1619-4538-856F-360BB307DC69}"/>
              </a:ext>
            </a:extLst>
          </p:cNvPr>
          <p:cNvGrpSpPr/>
          <p:nvPr/>
        </p:nvGrpSpPr>
        <p:grpSpPr>
          <a:xfrm>
            <a:off x="1223983" y="2479346"/>
            <a:ext cx="4476228" cy="2399120"/>
            <a:chOff x="511385" y="1172978"/>
            <a:chExt cx="8290560" cy="3535280"/>
          </a:xfrm>
        </p:grpSpPr>
        <p:grpSp>
          <p:nvGrpSpPr>
            <p:cNvPr id="7" name="Group 6">
              <a:extLst>
                <a:ext uri="{FF2B5EF4-FFF2-40B4-BE49-F238E27FC236}">
                  <a16:creationId xmlns:a16="http://schemas.microsoft.com/office/drawing/2014/main" id="{373E241B-7826-46A8-A2A2-E470CCA4E7A3}"/>
                </a:ext>
              </a:extLst>
            </p:cNvPr>
            <p:cNvGrpSpPr/>
            <p:nvPr/>
          </p:nvGrpSpPr>
          <p:grpSpPr>
            <a:xfrm>
              <a:off x="2435012" y="2095297"/>
              <a:ext cx="4399280" cy="758740"/>
              <a:chOff x="2435012" y="2095297"/>
              <a:chExt cx="4399280" cy="758740"/>
            </a:xfrm>
          </p:grpSpPr>
          <p:cxnSp>
            <p:nvCxnSpPr>
              <p:cNvPr id="12" name="Straight Connector 11" title="Menu Bracket">
                <a:extLst>
                  <a:ext uri="{FF2B5EF4-FFF2-40B4-BE49-F238E27FC236}">
                    <a16:creationId xmlns:a16="http://schemas.microsoft.com/office/drawing/2014/main" id="{C026E02B-3027-4C0E-A997-32FE8322B3E8}"/>
                  </a:ext>
                </a:extLst>
              </p:cNvPr>
              <p:cNvCxnSpPr/>
              <p:nvPr/>
            </p:nvCxnSpPr>
            <p:spPr>
              <a:xfrm>
                <a:off x="2445702" y="2385830"/>
                <a:ext cx="0" cy="468207"/>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C834BC-5DA6-4070-9D70-33978FC8AE0E}"/>
                  </a:ext>
                </a:extLst>
              </p:cNvPr>
              <p:cNvCxnSpPr>
                <a:cxnSpLocks/>
              </p:cNvCxnSpPr>
              <p:nvPr/>
            </p:nvCxnSpPr>
            <p:spPr>
              <a:xfrm>
                <a:off x="4599094" y="2095297"/>
                <a:ext cx="0" cy="322523"/>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7277A31-DC0D-4775-976B-583E13F8757A}"/>
                  </a:ext>
                </a:extLst>
              </p:cNvPr>
              <p:cNvCxnSpPr/>
              <p:nvPr/>
            </p:nvCxnSpPr>
            <p:spPr>
              <a:xfrm flipH="1">
                <a:off x="6827942" y="2400037"/>
                <a:ext cx="1693" cy="43495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79F96CE-4156-4BB9-9EBD-826057C86AF8}"/>
                  </a:ext>
                </a:extLst>
              </p:cNvPr>
              <p:cNvCxnSpPr/>
              <p:nvPr/>
            </p:nvCxnSpPr>
            <p:spPr>
              <a:xfrm>
                <a:off x="2435012" y="2402375"/>
                <a:ext cx="4399280" cy="1407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333E8E67-E896-4605-A320-727E8D2BA6A2}"/>
                </a:ext>
              </a:extLst>
            </p:cNvPr>
            <p:cNvSpPr txBox="1"/>
            <p:nvPr/>
          </p:nvSpPr>
          <p:spPr>
            <a:xfrm>
              <a:off x="511385" y="2758073"/>
              <a:ext cx="3901440" cy="1950185"/>
            </a:xfrm>
            <a:prstGeom prst="rect">
              <a:avLst/>
            </a:prstGeom>
            <a:solidFill>
              <a:srgbClr val="01B0C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ysClr val="window" lastClr="FFFFFF"/>
                  </a:solidFill>
                  <a:effectLst/>
                  <a:uLnTx/>
                  <a:uFillTx/>
                  <a:latin typeface="Gadugi"/>
                  <a:ea typeface="+mn-ea"/>
                  <a:cs typeface="+mn-cs"/>
                </a:rPr>
                <a:t>Pedestrian or Bicycle Transportation Systems</a:t>
              </a:r>
            </a:p>
          </p:txBody>
        </p:sp>
        <p:sp>
          <p:nvSpPr>
            <p:cNvPr id="10" name="TextBox 9">
              <a:extLst>
                <a:ext uri="{FF2B5EF4-FFF2-40B4-BE49-F238E27FC236}">
                  <a16:creationId xmlns:a16="http://schemas.microsoft.com/office/drawing/2014/main" id="{089209E9-0670-4960-82FA-CEC13A07F260}"/>
                </a:ext>
              </a:extLst>
            </p:cNvPr>
            <p:cNvSpPr txBox="1"/>
            <p:nvPr/>
          </p:nvSpPr>
          <p:spPr>
            <a:xfrm>
              <a:off x="929637" y="1172978"/>
              <a:ext cx="7410027" cy="952416"/>
            </a:xfrm>
            <a:prstGeom prst="rect">
              <a:avLst/>
            </a:prstGeom>
            <a:solidFill>
              <a:srgbClr val="92D050"/>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002060"/>
                  </a:solidFill>
                  <a:effectLst/>
                  <a:uLnTx/>
                  <a:uFillTx/>
                  <a:latin typeface="Gadugi"/>
                  <a:ea typeface="+mn-ea"/>
                  <a:cs typeface="+mn-cs"/>
                </a:rPr>
                <a:t>Combine interventions from two major categories</a:t>
              </a:r>
            </a:p>
          </p:txBody>
        </p:sp>
        <p:sp>
          <p:nvSpPr>
            <p:cNvPr id="11" name="TextBox 10">
              <a:extLst>
                <a:ext uri="{FF2B5EF4-FFF2-40B4-BE49-F238E27FC236}">
                  <a16:creationId xmlns:a16="http://schemas.microsoft.com/office/drawing/2014/main" id="{22E5B926-FEC0-4515-AFC3-BA8DC01744CC}"/>
                </a:ext>
              </a:extLst>
            </p:cNvPr>
            <p:cNvSpPr txBox="1"/>
            <p:nvPr/>
          </p:nvSpPr>
          <p:spPr>
            <a:xfrm>
              <a:off x="4900505" y="2772149"/>
              <a:ext cx="3901440" cy="1920044"/>
            </a:xfrm>
            <a:prstGeom prst="rect">
              <a:avLst/>
            </a:prstGeom>
            <a:solidFill>
              <a:srgbClr val="01B0C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ysClr val="window" lastClr="FFFFFF"/>
                  </a:solidFill>
                  <a:effectLst/>
                  <a:uLnTx/>
                  <a:uFillTx/>
                  <a:latin typeface="Gadugi"/>
                  <a:ea typeface="+mn-ea"/>
                  <a:cs typeface="+mn-cs"/>
                </a:rPr>
                <a:t>Land Use and Environmental Design </a:t>
              </a:r>
            </a:p>
            <a:p>
              <a:pPr marL="0" marR="0" lvl="0" indent="0" algn="l" defTabSz="914400" rtl="0" eaLnBrk="1" fontAlgn="auto" latinLnBrk="0" hangingPunct="1">
                <a:lnSpc>
                  <a:spcPct val="100000"/>
                </a:lnSpc>
                <a:spcBef>
                  <a:spcPts val="0"/>
                </a:spcBef>
                <a:spcAft>
                  <a:spcPts val="0"/>
                </a:spcAft>
                <a:buClr>
                  <a:srgbClr val="005DAA"/>
                </a:buClr>
                <a:buSzTx/>
                <a:buFontTx/>
                <a:buNone/>
                <a:tabLst/>
                <a:defRPr/>
              </a:pPr>
              <a:endParaRPr kumimoji="0" lang="en-US" sz="1867" b="0" i="0" u="none" strike="noStrike" kern="1200" cap="none" spc="0" normalizeH="0" baseline="0" noProof="0">
                <a:ln>
                  <a:noFill/>
                </a:ln>
                <a:solidFill>
                  <a:sysClr val="window" lastClr="FFFFFF"/>
                </a:solidFill>
                <a:effectLst/>
                <a:uLnTx/>
                <a:uFillTx/>
                <a:latin typeface="Gadugi"/>
                <a:ea typeface="+mn-ea"/>
                <a:cs typeface="+mn-cs"/>
              </a:endParaRPr>
            </a:p>
          </p:txBody>
        </p:sp>
      </p:grpSp>
      <p:pic>
        <p:nvPicPr>
          <p:cNvPr id="17" name="Picture 16">
            <a:extLst>
              <a:ext uri="{FF2B5EF4-FFF2-40B4-BE49-F238E27FC236}">
                <a16:creationId xmlns:a16="http://schemas.microsoft.com/office/drawing/2014/main" id="{59664B6F-4663-4ED2-8E60-75658ACC31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9767" y="2071632"/>
            <a:ext cx="4969081" cy="3329284"/>
          </a:xfrm>
          <a:prstGeom prst="rect">
            <a:avLst/>
          </a:prstGeom>
        </p:spPr>
      </p:pic>
      <p:sp>
        <p:nvSpPr>
          <p:cNvPr id="18" name="TextBox 17">
            <a:extLst>
              <a:ext uri="{FF2B5EF4-FFF2-40B4-BE49-F238E27FC236}">
                <a16:creationId xmlns:a16="http://schemas.microsoft.com/office/drawing/2014/main" id="{1EB04652-6664-4713-A89D-05781989B955}"/>
              </a:ext>
            </a:extLst>
          </p:cNvPr>
          <p:cNvSpPr txBox="1"/>
          <p:nvPr/>
        </p:nvSpPr>
        <p:spPr>
          <a:xfrm>
            <a:off x="6449767" y="5446061"/>
            <a:ext cx="6255280" cy="430887"/>
          </a:xfrm>
          <a:prstGeom prst="rect">
            <a:avLst/>
          </a:prstGeom>
          <a:noFill/>
        </p:spPr>
        <p:txBody>
          <a:bodyPr wrap="square" rtlCol="0">
            <a:spAutoFit/>
          </a:bodyPr>
          <a:lstStyle/>
          <a:p>
            <a:r>
              <a:rPr lang="en-US" sz="1100">
                <a:latin typeface="Gadugi" panose="020B0502040204020203" pitchFamily="34" charset="0"/>
                <a:ea typeface="Gadugi" panose="020B0502040204020203" pitchFamily="34" charset="0"/>
              </a:rPr>
              <a:t>Photo available from the State and Community Health Media Center: </a:t>
            </a:r>
            <a:r>
              <a:rPr lang="en-US" sz="1100">
                <a:latin typeface="Gadugi" panose="020B0502040204020203" pitchFamily="34" charset="0"/>
                <a:ea typeface="Gadugi" panose="020B0502040204020203" pitchFamily="34" charset="0"/>
                <a:hlinkClick r:id="rId5"/>
              </a:rPr>
              <a:t>https://nccd.cdc.gov/schmc/apps/overview.aspx</a:t>
            </a:r>
            <a:r>
              <a:rPr lang="en-US" sz="1100">
                <a:latin typeface="Gadugi" panose="020B0502040204020203" pitchFamily="34" charset="0"/>
                <a:ea typeface="Gadugi" panose="020B0502040204020203" pitchFamily="34" charset="0"/>
              </a:rPr>
              <a:t>    </a:t>
            </a:r>
          </a:p>
        </p:txBody>
      </p:sp>
    </p:spTree>
    <p:extLst>
      <p:ext uri="{BB962C8B-B14F-4D97-AF65-F5344CB8AC3E}">
        <p14:creationId xmlns:p14="http://schemas.microsoft.com/office/powerpoint/2010/main" val="16106498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
          <p:cNvSpPr>
            <a:spLocks noGrp="1"/>
          </p:cNvSpPr>
          <p:nvPr>
            <p:ph type="sldNum" sz="quarter" idx="12"/>
          </p:nvPr>
        </p:nvSpPr>
        <p:spPr>
          <a:xfrm>
            <a:off x="8728167" y="6460854"/>
            <a:ext cx="265792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prstClr val="white"/>
                </a:solidFill>
                <a:effectLst/>
                <a:uLnTx/>
                <a:uFillTx/>
                <a:latin typeface="Gadugi"/>
                <a:ea typeface="Gadugi" panose="020B0502040204020203"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900" b="0" i="0" u="none" strike="noStrike" kern="1200" cap="none" spc="0" normalizeH="0" baseline="0" noProof="0">
              <a:ln>
                <a:noFill/>
              </a:ln>
              <a:solidFill>
                <a:prstClr val="white"/>
              </a:solidFill>
              <a:effectLst/>
              <a:uLnTx/>
              <a:uFillTx/>
              <a:latin typeface="Gadugi"/>
              <a:ea typeface="Gadugi" panose="020B0502040204020203" pitchFamily="34" charset="0"/>
              <a:cs typeface="+mn-cs"/>
            </a:endParaRPr>
          </a:p>
        </p:txBody>
      </p:sp>
      <p:sp>
        <p:nvSpPr>
          <p:cNvPr id="2" name="Title 1">
            <a:extLst>
              <a:ext uri="{FF2B5EF4-FFF2-40B4-BE49-F238E27FC236}">
                <a16:creationId xmlns:a16="http://schemas.microsoft.com/office/drawing/2014/main" id="{6028FFDE-0C73-4CF6-B6E7-C5BA10D4D240}"/>
              </a:ext>
            </a:extLst>
          </p:cNvPr>
          <p:cNvSpPr>
            <a:spLocks noGrp="1"/>
          </p:cNvSpPr>
          <p:nvPr>
            <p:ph type="title"/>
          </p:nvPr>
        </p:nvSpPr>
        <p:spPr/>
        <p:txBody>
          <a:bodyPr/>
          <a:lstStyle/>
          <a:p>
            <a:r>
              <a:rPr lang="en-US"/>
              <a:t>DNPAO’s Funded Program Recipients</a:t>
            </a:r>
          </a:p>
        </p:txBody>
      </p:sp>
      <p:sp>
        <p:nvSpPr>
          <p:cNvPr id="12" name="Rectangle 11"/>
          <p:cNvSpPr/>
          <p:nvPr/>
        </p:nvSpPr>
        <p:spPr>
          <a:xfrm>
            <a:off x="6244047" y="4166981"/>
            <a:ext cx="2470091" cy="980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dugi"/>
              <a:ea typeface="+mn-ea"/>
              <a:cs typeface="+mn-cs"/>
            </a:endParaRPr>
          </a:p>
        </p:txBody>
      </p:sp>
      <p:grpSp>
        <p:nvGrpSpPr>
          <p:cNvPr id="13" name="Group 12">
            <a:extLst>
              <a:ext uri="{FF2B5EF4-FFF2-40B4-BE49-F238E27FC236}">
                <a16:creationId xmlns:a16="http://schemas.microsoft.com/office/drawing/2014/main" id="{23348D1B-4CA8-4819-9CFA-8DA316CC94AD}"/>
              </a:ext>
            </a:extLst>
          </p:cNvPr>
          <p:cNvGrpSpPr/>
          <p:nvPr/>
        </p:nvGrpSpPr>
        <p:grpSpPr>
          <a:xfrm>
            <a:off x="404195" y="2147763"/>
            <a:ext cx="5805030" cy="4038436"/>
            <a:chOff x="3024373" y="596246"/>
            <a:chExt cx="6865585" cy="4565859"/>
          </a:xfrm>
        </p:grpSpPr>
        <p:pic>
          <p:nvPicPr>
            <p:cNvPr id="18" name="Picture 17">
              <a:extLst>
                <a:ext uri="{FF2B5EF4-FFF2-40B4-BE49-F238E27FC236}">
                  <a16:creationId xmlns:a16="http://schemas.microsoft.com/office/drawing/2014/main" id="{57E01CFB-B8A0-4808-9393-4716AC4AC7B8}"/>
                </a:ext>
              </a:extLst>
            </p:cNvPr>
            <p:cNvPicPr>
              <a:picLocks noChangeAspect="1"/>
            </p:cNvPicPr>
            <p:nvPr/>
          </p:nvPicPr>
          <p:blipFill rotWithShape="1">
            <a:blip r:embed="rId3"/>
            <a:srcRect l="4068" t="10526"/>
            <a:stretch/>
          </p:blipFill>
          <p:spPr>
            <a:xfrm>
              <a:off x="3024373" y="596246"/>
              <a:ext cx="6415313" cy="4565859"/>
            </a:xfrm>
            <a:prstGeom prst="rect">
              <a:avLst/>
            </a:prstGeom>
          </p:spPr>
        </p:pic>
        <p:sp>
          <p:nvSpPr>
            <p:cNvPr id="19" name="Rectangle 18">
              <a:extLst>
                <a:ext uri="{FF2B5EF4-FFF2-40B4-BE49-F238E27FC236}">
                  <a16:creationId xmlns:a16="http://schemas.microsoft.com/office/drawing/2014/main" id="{E0460BE5-F204-484D-8E4A-10134AD90905}"/>
                </a:ext>
              </a:extLst>
            </p:cNvPr>
            <p:cNvSpPr/>
            <p:nvPr/>
          </p:nvSpPr>
          <p:spPr>
            <a:xfrm>
              <a:off x="8277726" y="4355432"/>
              <a:ext cx="1612232" cy="80667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dugi"/>
                <a:ea typeface="+mn-ea"/>
                <a:cs typeface="+mn-cs"/>
              </a:endParaRPr>
            </a:p>
          </p:txBody>
        </p:sp>
      </p:grpSp>
      <p:sp>
        <p:nvSpPr>
          <p:cNvPr id="20" name="Rectangle 19">
            <a:extLst>
              <a:ext uri="{FF2B5EF4-FFF2-40B4-BE49-F238E27FC236}">
                <a16:creationId xmlns:a16="http://schemas.microsoft.com/office/drawing/2014/main" id="{7D5A60BA-54F9-4F4C-818A-4ABA74214DC6}"/>
              </a:ext>
            </a:extLst>
          </p:cNvPr>
          <p:cNvSpPr/>
          <p:nvPr/>
        </p:nvSpPr>
        <p:spPr>
          <a:xfrm>
            <a:off x="6374675" y="4930718"/>
            <a:ext cx="2304641" cy="980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dugi"/>
              <a:ea typeface="+mn-ea"/>
              <a:cs typeface="+mn-cs"/>
            </a:endParaRPr>
          </a:p>
        </p:txBody>
      </p:sp>
      <p:grpSp>
        <p:nvGrpSpPr>
          <p:cNvPr id="22" name="Group 21">
            <a:extLst>
              <a:ext uri="{FF2B5EF4-FFF2-40B4-BE49-F238E27FC236}">
                <a16:creationId xmlns:a16="http://schemas.microsoft.com/office/drawing/2014/main" id="{3031D65F-F542-4B36-84D7-04F652692CA4}"/>
              </a:ext>
            </a:extLst>
          </p:cNvPr>
          <p:cNvGrpSpPr/>
          <p:nvPr/>
        </p:nvGrpSpPr>
        <p:grpSpPr>
          <a:xfrm>
            <a:off x="6134490" y="2147763"/>
            <a:ext cx="5700460" cy="3400931"/>
            <a:chOff x="5982510" y="1279522"/>
            <a:chExt cx="6068909" cy="3400931"/>
          </a:xfrm>
        </p:grpSpPr>
        <p:grpSp>
          <p:nvGrpSpPr>
            <p:cNvPr id="23" name="Group 22">
              <a:extLst>
                <a:ext uri="{FF2B5EF4-FFF2-40B4-BE49-F238E27FC236}">
                  <a16:creationId xmlns:a16="http://schemas.microsoft.com/office/drawing/2014/main" id="{A10E5F53-1587-4E88-A874-E1571F56D3A0}"/>
                </a:ext>
              </a:extLst>
            </p:cNvPr>
            <p:cNvGrpSpPr/>
            <p:nvPr/>
          </p:nvGrpSpPr>
          <p:grpSpPr>
            <a:xfrm>
              <a:off x="5982510" y="1279522"/>
              <a:ext cx="6068909" cy="3400931"/>
              <a:chOff x="7124022" y="668570"/>
              <a:chExt cx="4610778" cy="4326774"/>
            </a:xfrm>
          </p:grpSpPr>
          <p:sp>
            <p:nvSpPr>
              <p:cNvPr id="25" name="Teardrop 24">
                <a:extLst>
                  <a:ext uri="{FF2B5EF4-FFF2-40B4-BE49-F238E27FC236}">
                    <a16:creationId xmlns:a16="http://schemas.microsoft.com/office/drawing/2014/main" id="{1E73446B-6996-4602-B752-C42053165796}"/>
                  </a:ext>
                </a:extLst>
              </p:cNvPr>
              <p:cNvSpPr/>
              <p:nvPr/>
            </p:nvSpPr>
            <p:spPr>
              <a:xfrm rot="8255857">
                <a:off x="7124022" y="2046713"/>
                <a:ext cx="142278" cy="244772"/>
              </a:xfrm>
              <a:prstGeom prst="teardrop">
                <a:avLst>
                  <a:gd name="adj" fmla="val 137744"/>
                </a:avLst>
              </a:prstGeom>
              <a:solidFill>
                <a:srgbClr val="ED55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dugi"/>
                  <a:ea typeface="+mn-ea"/>
                  <a:cs typeface="+mn-cs"/>
                </a:endParaRPr>
              </a:p>
            </p:txBody>
          </p:sp>
          <p:sp>
            <p:nvSpPr>
              <p:cNvPr id="26" name="Rectangle 25">
                <a:extLst>
                  <a:ext uri="{FF2B5EF4-FFF2-40B4-BE49-F238E27FC236}">
                    <a16:creationId xmlns:a16="http://schemas.microsoft.com/office/drawing/2014/main" id="{2E31A33F-8BB4-4E11-9DEC-00155A6929FC}"/>
                  </a:ext>
                </a:extLst>
              </p:cNvPr>
              <p:cNvSpPr/>
              <p:nvPr/>
            </p:nvSpPr>
            <p:spPr>
              <a:xfrm>
                <a:off x="7127162" y="790936"/>
                <a:ext cx="120324" cy="205333"/>
              </a:xfrm>
              <a:prstGeom prst="rect">
                <a:avLst/>
              </a:prstGeom>
              <a:solidFill>
                <a:srgbClr val="7DCB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dugi"/>
                  <a:ea typeface="+mn-ea"/>
                  <a:cs typeface="+mn-cs"/>
                </a:endParaRPr>
              </a:p>
            </p:txBody>
          </p:sp>
          <p:sp>
            <p:nvSpPr>
              <p:cNvPr id="27" name="TextBox 26">
                <a:extLst>
                  <a:ext uri="{FF2B5EF4-FFF2-40B4-BE49-F238E27FC236}">
                    <a16:creationId xmlns:a16="http://schemas.microsoft.com/office/drawing/2014/main" id="{F1BB1A53-404C-44F0-B34E-F180E4B50F45}"/>
                  </a:ext>
                </a:extLst>
              </p:cNvPr>
              <p:cNvSpPr txBox="1"/>
              <p:nvPr/>
            </p:nvSpPr>
            <p:spPr>
              <a:xfrm>
                <a:off x="7291136" y="668570"/>
                <a:ext cx="4443664" cy="432677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122C41"/>
                    </a:solidFill>
                    <a:effectLst/>
                    <a:uLnTx/>
                    <a:uFillTx/>
                    <a:latin typeface="Gadugi"/>
                    <a:ea typeface="+mn-ea"/>
                    <a:cs typeface="+mn-cs"/>
                  </a:rPr>
                  <a:t>State Physical Activity and Nutrition Program (SPAN) </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122C41"/>
                    </a:solidFill>
                    <a:effectLst/>
                    <a:uLnTx/>
                    <a:uFillTx/>
                    <a:latin typeface="Gadugi"/>
                    <a:ea typeface="+mn-ea"/>
                    <a:cs typeface="+mn-cs"/>
                  </a:rPr>
                  <a:t>16 state and local recipients strengthening efforts to implement interventions that support healthy nutrition, safe and accessible physical activity, and breastfeeding</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122C41"/>
                    </a:solidFill>
                    <a:effectLst/>
                    <a:uLnTx/>
                    <a:uFillTx/>
                    <a:latin typeface="Gadugi"/>
                    <a:ea typeface="+mn-ea"/>
                    <a:cs typeface="+mn-cs"/>
                  </a:rPr>
                  <a:t>High Obesity Program (HOP)</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122C41"/>
                    </a:solidFill>
                    <a:effectLst/>
                    <a:uLnTx/>
                    <a:uFillTx/>
                    <a:latin typeface="Gadugi"/>
                    <a:ea typeface="+mn-ea"/>
                    <a:cs typeface="+mn-cs"/>
                  </a:rPr>
                  <a:t>15 land grant universities leveraging community extension services to increase access to healthier foods and opportunities for physical activity in counties that have more than 40% of adults with obesity</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122C41"/>
                    </a:solidFill>
                    <a:effectLst/>
                    <a:uLnTx/>
                    <a:uFillTx/>
                    <a:latin typeface="Gadugi"/>
                    <a:ea typeface="+mn-ea"/>
                    <a:cs typeface="+mn-cs"/>
                  </a:rPr>
                  <a:t>Racial and Ethnic Approaches to Community Health (REACH) Program</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122C41"/>
                    </a:solidFill>
                    <a:effectLst/>
                    <a:uLnTx/>
                    <a:uFillTx/>
                    <a:latin typeface="Gadugi"/>
                    <a:ea typeface="+mn-ea"/>
                    <a:cs typeface="+mn-cs"/>
                  </a:rPr>
                  <a:t>40 organizations aiming to improve health, prevent chronic diseases, and reduce health disparities among racial and ethnic populations with the highest risk, or burden, of chronic disease </a:t>
                </a:r>
              </a:p>
            </p:txBody>
          </p:sp>
          <p:sp>
            <p:nvSpPr>
              <p:cNvPr id="28" name="Teardrop 27">
                <a:extLst>
                  <a:ext uri="{FF2B5EF4-FFF2-40B4-BE49-F238E27FC236}">
                    <a16:creationId xmlns:a16="http://schemas.microsoft.com/office/drawing/2014/main" id="{45E3A467-51AA-4142-B1E6-DAA53BC0064F}"/>
                  </a:ext>
                </a:extLst>
              </p:cNvPr>
              <p:cNvSpPr/>
              <p:nvPr/>
            </p:nvSpPr>
            <p:spPr>
              <a:xfrm rot="8255857">
                <a:off x="7128015" y="3428292"/>
                <a:ext cx="142278" cy="250188"/>
              </a:xfrm>
              <a:prstGeom prst="teardrop">
                <a:avLst>
                  <a:gd name="adj" fmla="val 137744"/>
                </a:avLst>
              </a:prstGeom>
              <a:solidFill>
                <a:srgbClr val="903E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dugi"/>
                  <a:ea typeface="+mn-ea"/>
                  <a:cs typeface="+mn-cs"/>
                </a:endParaRPr>
              </a:p>
            </p:txBody>
          </p:sp>
        </p:grpSp>
        <p:sp>
          <p:nvSpPr>
            <p:cNvPr id="24" name="Oval 23">
              <a:extLst>
                <a:ext uri="{FF2B5EF4-FFF2-40B4-BE49-F238E27FC236}">
                  <a16:creationId xmlns:a16="http://schemas.microsoft.com/office/drawing/2014/main" id="{C908D16A-0A88-4EC4-84F9-CAA18F70D1D4}"/>
                </a:ext>
              </a:extLst>
            </p:cNvPr>
            <p:cNvSpPr/>
            <p:nvPr/>
          </p:nvSpPr>
          <p:spPr>
            <a:xfrm>
              <a:off x="6025164" y="2407986"/>
              <a:ext cx="101964" cy="1019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dugi"/>
                <a:ea typeface="+mn-ea"/>
                <a:cs typeface="+mn-cs"/>
              </a:endParaRPr>
            </a:p>
          </p:txBody>
        </p:sp>
      </p:grpSp>
      <p:sp>
        <p:nvSpPr>
          <p:cNvPr id="29" name="Slide Number Placeholder 7">
            <a:extLst>
              <a:ext uri="{FF2B5EF4-FFF2-40B4-BE49-F238E27FC236}">
                <a16:creationId xmlns:a16="http://schemas.microsoft.com/office/drawing/2014/main" id="{1B755975-B615-405E-92BA-4D298C294901}"/>
              </a:ext>
            </a:extLst>
          </p:cNvPr>
          <p:cNvSpPr txBox="1">
            <a:spLocks/>
          </p:cNvSpPr>
          <p:nvPr/>
        </p:nvSpPr>
        <p:spPr>
          <a:xfrm>
            <a:off x="-122059" y="6920242"/>
            <a:ext cx="951486" cy="365125"/>
          </a:xfrm>
          <a:prstGeom prst="rect">
            <a:avLst/>
          </a:prstGeom>
        </p:spPr>
        <p:txBody>
          <a:bodyPr/>
          <a:lstStyle>
            <a:defPPr>
              <a:defRPr lang="en-US"/>
            </a:defPPr>
            <a:lvl1pPr marL="0" algn="l" defTabSz="914400" rtl="0" eaLnBrk="1" latinLnBrk="0" hangingPunct="1">
              <a:defRPr sz="1800" kern="1200">
                <a:solidFill>
                  <a:schemeClr val="tx1"/>
                </a:solidFill>
                <a:latin typeface="Gadugi" panose="020B0502040204020203" pitchFamily="34" charset="0"/>
                <a:ea typeface="Gadugi" panose="020B0502040204020203"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D57F1E4F-1CFF-5643-939E-217C01CDF565}" type="slidenum">
              <a:rPr lang="en-US" sz="900" smtClean="0">
                <a:solidFill>
                  <a:prstClr val="white"/>
                </a:solidFill>
                <a:latin typeface="Gadugi"/>
                <a:ea typeface="+mn-ea"/>
              </a:rPr>
              <a:pPr algn="r">
                <a:defRPr/>
              </a:pPr>
              <a:t>12</a:t>
            </a:fld>
            <a:endParaRPr lang="en-US" sz="900">
              <a:solidFill>
                <a:prstClr val="white"/>
              </a:solidFill>
              <a:latin typeface="Gadugi"/>
              <a:ea typeface="+mn-ea"/>
            </a:endParaRPr>
          </a:p>
        </p:txBody>
      </p:sp>
      <p:sp>
        <p:nvSpPr>
          <p:cNvPr id="30" name="TextBox 29">
            <a:extLst>
              <a:ext uri="{FF2B5EF4-FFF2-40B4-BE49-F238E27FC236}">
                <a16:creationId xmlns:a16="http://schemas.microsoft.com/office/drawing/2014/main" id="{C423ACF2-E6A8-453B-92ED-03DEE5DE667A}"/>
              </a:ext>
            </a:extLst>
          </p:cNvPr>
          <p:cNvSpPr txBox="1"/>
          <p:nvPr/>
        </p:nvSpPr>
        <p:spPr>
          <a:xfrm>
            <a:off x="7720314" y="6330049"/>
            <a:ext cx="6157732" cy="261610"/>
          </a:xfrm>
          <a:prstGeom prst="rect">
            <a:avLst/>
          </a:prstGeom>
          <a:noFill/>
        </p:spPr>
        <p:txBody>
          <a:bodyPr wrap="square">
            <a:spAutoFit/>
          </a:bodyPr>
          <a:lstStyle/>
          <a:p>
            <a:r>
              <a:rPr lang="en-US" sz="1050">
                <a:hlinkClick r:id="rId4"/>
              </a:rPr>
              <a:t>https://www.cdc.gov/nccdphp/dnpao/state-local-programs/index.html</a:t>
            </a:r>
            <a:r>
              <a:rPr lang="en-US" sz="1050"/>
              <a:t> </a:t>
            </a:r>
          </a:p>
        </p:txBody>
      </p:sp>
    </p:spTree>
    <p:extLst>
      <p:ext uri="{BB962C8B-B14F-4D97-AF65-F5344CB8AC3E}">
        <p14:creationId xmlns:p14="http://schemas.microsoft.com/office/powerpoint/2010/main" val="36593058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C9E09A-720E-494A-9990-886A25345D57}"/>
              </a:ext>
            </a:extLst>
          </p:cNvPr>
          <p:cNvSpPr>
            <a:spLocks noGrp="1"/>
          </p:cNvSpPr>
          <p:nvPr>
            <p:ph type="title"/>
          </p:nvPr>
        </p:nvSpPr>
        <p:spPr/>
        <p:txBody>
          <a:bodyPr/>
          <a:lstStyle/>
          <a:p>
            <a:r>
              <a:rPr lang="en-US" dirty="0"/>
              <a:t>SPAN – Illinois Public Health Institute</a:t>
            </a:r>
          </a:p>
        </p:txBody>
      </p:sp>
      <p:pic>
        <p:nvPicPr>
          <p:cNvPr id="5" name="Picture 4">
            <a:hlinkClick r:id="rId3"/>
            <a:extLst>
              <a:ext uri="{FF2B5EF4-FFF2-40B4-BE49-F238E27FC236}">
                <a16:creationId xmlns:a16="http://schemas.microsoft.com/office/drawing/2014/main" id="{837111E2-E2C4-4452-8901-5C99E6B9C6F8}"/>
              </a:ext>
            </a:extLst>
          </p:cNvPr>
          <p:cNvPicPr>
            <a:picLocks noChangeAspect="1"/>
          </p:cNvPicPr>
          <p:nvPr/>
        </p:nvPicPr>
        <p:blipFill rotWithShape="1">
          <a:blip r:embed="rId4"/>
          <a:srcRect r="3357" b="2109"/>
          <a:stretch/>
        </p:blipFill>
        <p:spPr>
          <a:xfrm>
            <a:off x="1676400" y="1486203"/>
            <a:ext cx="9520583" cy="5060084"/>
          </a:xfrm>
          <a:prstGeom prst="rect">
            <a:avLst/>
          </a:prstGeom>
        </p:spPr>
      </p:pic>
    </p:spTree>
    <p:extLst>
      <p:ext uri="{BB962C8B-B14F-4D97-AF65-F5344CB8AC3E}">
        <p14:creationId xmlns:p14="http://schemas.microsoft.com/office/powerpoint/2010/main" val="3272891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E69966-84E5-49CA-9484-C94E8E295BCD}"/>
              </a:ext>
            </a:extLst>
          </p:cNvPr>
          <p:cNvSpPr>
            <a:spLocks noGrp="1"/>
          </p:cNvSpPr>
          <p:nvPr>
            <p:ph type="title"/>
          </p:nvPr>
        </p:nvSpPr>
        <p:spPr/>
        <p:txBody>
          <a:bodyPr/>
          <a:lstStyle/>
          <a:p>
            <a:r>
              <a:rPr lang="en-US" dirty="0"/>
              <a:t>HOP – Louisiana State University</a:t>
            </a:r>
          </a:p>
        </p:txBody>
      </p:sp>
      <p:sp>
        <p:nvSpPr>
          <p:cNvPr id="4" name="TextBox 3">
            <a:extLst>
              <a:ext uri="{FF2B5EF4-FFF2-40B4-BE49-F238E27FC236}">
                <a16:creationId xmlns:a16="http://schemas.microsoft.com/office/drawing/2014/main" id="{053225FD-ECB6-1FDC-AF3A-321EDBDE6D85}"/>
              </a:ext>
            </a:extLst>
          </p:cNvPr>
          <p:cNvSpPr txBox="1"/>
          <p:nvPr/>
        </p:nvSpPr>
        <p:spPr>
          <a:xfrm>
            <a:off x="3047999" y="5661999"/>
            <a:ext cx="6096000" cy="646331"/>
          </a:xfrm>
          <a:prstGeom prst="rect">
            <a:avLst/>
          </a:prstGeom>
          <a:noFill/>
        </p:spPr>
        <p:txBody>
          <a:bodyPr wrap="square">
            <a:spAutoFit/>
          </a:bodyPr>
          <a:lstStyle/>
          <a:p>
            <a:r>
              <a:rPr lang="en-US" dirty="0">
                <a:hlinkClick r:id="rId3"/>
              </a:rPr>
              <a:t>(279) Removing Red Tape for Complete Streets Projects in Small Rural Communities - YouTube</a:t>
            </a:r>
            <a:endParaRPr lang="en-US" dirty="0"/>
          </a:p>
        </p:txBody>
      </p:sp>
      <p:pic>
        <p:nvPicPr>
          <p:cNvPr id="6" name="Picture 5">
            <a:extLst>
              <a:ext uri="{FF2B5EF4-FFF2-40B4-BE49-F238E27FC236}">
                <a16:creationId xmlns:a16="http://schemas.microsoft.com/office/drawing/2014/main" id="{70AF61E9-8A24-B47A-9BA4-4CE747321DB5}"/>
              </a:ext>
            </a:extLst>
          </p:cNvPr>
          <p:cNvPicPr>
            <a:picLocks noChangeAspect="1"/>
          </p:cNvPicPr>
          <p:nvPr/>
        </p:nvPicPr>
        <p:blipFill>
          <a:blip r:embed="rId4"/>
          <a:stretch>
            <a:fillRect/>
          </a:stretch>
        </p:blipFill>
        <p:spPr>
          <a:xfrm>
            <a:off x="1471611" y="1750034"/>
            <a:ext cx="9248775" cy="3286125"/>
          </a:xfrm>
          <a:prstGeom prst="rect">
            <a:avLst/>
          </a:prstGeom>
        </p:spPr>
      </p:pic>
    </p:spTree>
    <p:extLst>
      <p:ext uri="{BB962C8B-B14F-4D97-AF65-F5344CB8AC3E}">
        <p14:creationId xmlns:p14="http://schemas.microsoft.com/office/powerpoint/2010/main" val="4925633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5305A5-B12A-47E8-AAF5-30BF9A6D0914}"/>
              </a:ext>
            </a:extLst>
          </p:cNvPr>
          <p:cNvSpPr>
            <a:spLocks noGrp="1"/>
          </p:cNvSpPr>
          <p:nvPr>
            <p:ph type="title"/>
          </p:nvPr>
        </p:nvSpPr>
        <p:spPr/>
        <p:txBody>
          <a:bodyPr/>
          <a:lstStyle/>
          <a:p>
            <a:r>
              <a:rPr lang="en-US" dirty="0"/>
              <a:t>REACH – Healthy Savannah/YMCA of Coastal</a:t>
            </a:r>
            <a:br>
              <a:rPr lang="en-US" dirty="0"/>
            </a:br>
            <a:br>
              <a:rPr lang="en-US" dirty="0"/>
            </a:br>
            <a:r>
              <a:rPr lang="en-US" dirty="0"/>
              <a:t>Georgia</a:t>
            </a:r>
          </a:p>
        </p:txBody>
      </p:sp>
      <p:pic>
        <p:nvPicPr>
          <p:cNvPr id="7" name="Picture 6">
            <a:extLst>
              <a:ext uri="{FF2B5EF4-FFF2-40B4-BE49-F238E27FC236}">
                <a16:creationId xmlns:a16="http://schemas.microsoft.com/office/drawing/2014/main" id="{433008E4-8044-48EC-9E17-0C46B6DFD60D}"/>
              </a:ext>
            </a:extLst>
          </p:cNvPr>
          <p:cNvPicPr>
            <a:picLocks noChangeAspect="1"/>
          </p:cNvPicPr>
          <p:nvPr/>
        </p:nvPicPr>
        <p:blipFill>
          <a:blip r:embed="rId3"/>
          <a:stretch>
            <a:fillRect/>
          </a:stretch>
        </p:blipFill>
        <p:spPr>
          <a:xfrm>
            <a:off x="4075471" y="1443378"/>
            <a:ext cx="4041058" cy="5301248"/>
          </a:xfrm>
          <a:prstGeom prst="rect">
            <a:avLst/>
          </a:prstGeom>
        </p:spPr>
      </p:pic>
      <p:pic>
        <p:nvPicPr>
          <p:cNvPr id="9" name="Picture 8">
            <a:extLst>
              <a:ext uri="{FF2B5EF4-FFF2-40B4-BE49-F238E27FC236}">
                <a16:creationId xmlns:a16="http://schemas.microsoft.com/office/drawing/2014/main" id="{1C29CA40-0F72-4CDF-BEE1-95BC3C19F573}"/>
              </a:ext>
            </a:extLst>
          </p:cNvPr>
          <p:cNvPicPr>
            <a:picLocks noChangeAspect="1"/>
          </p:cNvPicPr>
          <p:nvPr/>
        </p:nvPicPr>
        <p:blipFill>
          <a:blip r:embed="rId4"/>
          <a:stretch>
            <a:fillRect/>
          </a:stretch>
        </p:blipFill>
        <p:spPr>
          <a:xfrm>
            <a:off x="574639" y="2691104"/>
            <a:ext cx="2810267" cy="1209844"/>
          </a:xfrm>
          <a:prstGeom prst="rect">
            <a:avLst/>
          </a:prstGeom>
        </p:spPr>
      </p:pic>
      <p:pic>
        <p:nvPicPr>
          <p:cNvPr id="4098" name="Picture 2">
            <a:extLst>
              <a:ext uri="{FF2B5EF4-FFF2-40B4-BE49-F238E27FC236}">
                <a16:creationId xmlns:a16="http://schemas.microsoft.com/office/drawing/2014/main" id="{B8126A66-C7D6-467E-A134-2868970AD11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164"/>
          <a:stretch/>
        </p:blipFill>
        <p:spPr bwMode="auto">
          <a:xfrm>
            <a:off x="8554065" y="2381711"/>
            <a:ext cx="3401961" cy="3038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92444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8F7D5CE-7988-40FD-8942-5D74C063E166}"/>
              </a:ext>
            </a:extLst>
          </p:cNvPr>
          <p:cNvSpPr>
            <a:spLocks noGrp="1"/>
          </p:cNvSpPr>
          <p:nvPr>
            <p:ph type="title"/>
          </p:nvPr>
        </p:nvSpPr>
        <p:spPr>
          <a:xfrm>
            <a:off x="2678769" y="441109"/>
            <a:ext cx="8861937" cy="812481"/>
          </a:xfrm>
        </p:spPr>
        <p:txBody>
          <a:bodyPr/>
          <a:lstStyle/>
          <a:p>
            <a:r>
              <a:rPr lang="en-US"/>
              <a:t>DNPAO’s Funded Partners</a:t>
            </a:r>
          </a:p>
        </p:txBody>
      </p:sp>
      <p:pic>
        <p:nvPicPr>
          <p:cNvPr id="7" name="Picture 4" descr="Image result for america walks log">
            <a:extLst>
              <a:ext uri="{FF2B5EF4-FFF2-40B4-BE49-F238E27FC236}">
                <a16:creationId xmlns:a16="http://schemas.microsoft.com/office/drawing/2014/main" id="{9AC2D82A-043D-4290-B435-FD09BFEEAF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608" y="1750351"/>
            <a:ext cx="2174137" cy="71311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mage result for nacdd logo">
            <a:extLst>
              <a:ext uri="{FF2B5EF4-FFF2-40B4-BE49-F238E27FC236}">
                <a16:creationId xmlns:a16="http://schemas.microsoft.com/office/drawing/2014/main" id="{16388899-187A-4BA4-A3C3-512D1B1644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50596" y="4155749"/>
            <a:ext cx="2686192" cy="138846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Image result for y-usa logo">
            <a:extLst>
              <a:ext uri="{FF2B5EF4-FFF2-40B4-BE49-F238E27FC236}">
                <a16:creationId xmlns:a16="http://schemas.microsoft.com/office/drawing/2014/main" id="{0236BAF3-DC3F-4F3A-B386-EA859605D8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994" y="4135692"/>
            <a:ext cx="1692325" cy="133544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83B91747-5D6D-4194-8260-26C97A1E09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1515" y="5864647"/>
            <a:ext cx="7359400" cy="625549"/>
          </a:xfrm>
          <a:prstGeom prst="rect">
            <a:avLst/>
          </a:prstGeom>
        </p:spPr>
      </p:pic>
      <p:pic>
        <p:nvPicPr>
          <p:cNvPr id="14" name="Picture 13">
            <a:extLst>
              <a:ext uri="{FF2B5EF4-FFF2-40B4-BE49-F238E27FC236}">
                <a16:creationId xmlns:a16="http://schemas.microsoft.com/office/drawing/2014/main" id="{DBA84D34-ACC0-4FD9-97E7-63A9444BC1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00733" y="1448736"/>
            <a:ext cx="2254298" cy="1671289"/>
          </a:xfrm>
          <a:prstGeom prst="rect">
            <a:avLst/>
          </a:prstGeom>
        </p:spPr>
      </p:pic>
      <p:pic>
        <p:nvPicPr>
          <p:cNvPr id="2" name="Picture 1">
            <a:extLst>
              <a:ext uri="{FF2B5EF4-FFF2-40B4-BE49-F238E27FC236}">
                <a16:creationId xmlns:a16="http://schemas.microsoft.com/office/drawing/2014/main" id="{FBFA0B0C-5D55-4493-AAD1-EFFAEAC62623}"/>
              </a:ext>
            </a:extLst>
          </p:cNvPr>
          <p:cNvPicPr>
            <a:picLocks noChangeAspect="1"/>
          </p:cNvPicPr>
          <p:nvPr/>
        </p:nvPicPr>
        <p:blipFill>
          <a:blip r:embed="rId8"/>
          <a:stretch>
            <a:fillRect/>
          </a:stretch>
        </p:blipFill>
        <p:spPr>
          <a:xfrm>
            <a:off x="5281991" y="4225506"/>
            <a:ext cx="3944984" cy="1237184"/>
          </a:xfrm>
          <a:prstGeom prst="rect">
            <a:avLst/>
          </a:prstGeom>
        </p:spPr>
      </p:pic>
      <p:pic>
        <p:nvPicPr>
          <p:cNvPr id="1026" name="Picture 2">
            <a:extLst>
              <a:ext uri="{FF2B5EF4-FFF2-40B4-BE49-F238E27FC236}">
                <a16:creationId xmlns:a16="http://schemas.microsoft.com/office/drawing/2014/main" id="{B5E9A5A1-B1C0-46E3-92C0-EA270CBE281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2975" y="3126523"/>
            <a:ext cx="3600793" cy="80589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s://www.bikeleague.org/sites/all/themes/lab/images/league-logo.png">
            <a:extLst>
              <a:ext uri="{FF2B5EF4-FFF2-40B4-BE49-F238E27FC236}">
                <a16:creationId xmlns:a16="http://schemas.microsoft.com/office/drawing/2014/main" id="{18E12E06-6C31-4525-8782-E6AEC1E7DCE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49519" y="2744609"/>
            <a:ext cx="1489392" cy="15489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ational Collaborative for Childhood Obesity Research">
            <a:extLst>
              <a:ext uri="{FF2B5EF4-FFF2-40B4-BE49-F238E27FC236}">
                <a16:creationId xmlns:a16="http://schemas.microsoft.com/office/drawing/2014/main" id="{7826C0D0-3696-4AD4-A4AA-E3D8FCD4203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26375" y="5810214"/>
            <a:ext cx="2486025" cy="6762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paamovewithus">
            <a:extLst>
              <a:ext uri="{FF2B5EF4-FFF2-40B4-BE49-F238E27FC236}">
                <a16:creationId xmlns:a16="http://schemas.microsoft.com/office/drawing/2014/main" id="{44D6C21D-AF41-43A3-AC62-4E164411F7F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96000" y="1727637"/>
            <a:ext cx="5057775" cy="5429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quitable Cities">
            <a:extLst>
              <a:ext uri="{FF2B5EF4-FFF2-40B4-BE49-F238E27FC236}">
                <a16:creationId xmlns:a16="http://schemas.microsoft.com/office/drawing/2014/main" id="{12FD77E7-52AA-4A06-AE66-289B0CB2711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83658" y="2643331"/>
            <a:ext cx="3383113" cy="64372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a:extLst>
              <a:ext uri="{FF2B5EF4-FFF2-40B4-BE49-F238E27FC236}">
                <a16:creationId xmlns:a16="http://schemas.microsoft.com/office/drawing/2014/main" id="{95498086-3AE7-5864-85C9-946D89376E65}"/>
              </a:ext>
            </a:extLst>
          </p:cNvPr>
          <p:cNvPicPr>
            <a:picLocks noChangeAspect="1"/>
          </p:cNvPicPr>
          <p:nvPr/>
        </p:nvPicPr>
        <p:blipFill>
          <a:blip r:embed="rId14"/>
          <a:stretch>
            <a:fillRect/>
          </a:stretch>
        </p:blipFill>
        <p:spPr>
          <a:xfrm>
            <a:off x="4220414" y="3092388"/>
            <a:ext cx="3839736" cy="1166639"/>
          </a:xfrm>
          <a:prstGeom prst="rect">
            <a:avLst/>
          </a:prstGeom>
        </p:spPr>
      </p:pic>
      <p:pic>
        <p:nvPicPr>
          <p:cNvPr id="11" name="Picture 10">
            <a:extLst>
              <a:ext uri="{FF2B5EF4-FFF2-40B4-BE49-F238E27FC236}">
                <a16:creationId xmlns:a16="http://schemas.microsoft.com/office/drawing/2014/main" id="{775F8C62-6A6C-475E-BCE3-31891190BC12}"/>
              </a:ext>
            </a:extLst>
          </p:cNvPr>
          <p:cNvPicPr>
            <a:picLocks noChangeAspect="1"/>
          </p:cNvPicPr>
          <p:nvPr/>
        </p:nvPicPr>
        <p:blipFill rotWithShape="1">
          <a:blip r:embed="rId15"/>
          <a:srcRect l="5531" t="5270" r="5566" b="6749"/>
          <a:stretch/>
        </p:blipFill>
        <p:spPr>
          <a:xfrm>
            <a:off x="9226975" y="4172614"/>
            <a:ext cx="2108438" cy="1371600"/>
          </a:xfrm>
          <a:prstGeom prst="rect">
            <a:avLst/>
          </a:prstGeom>
        </p:spPr>
      </p:pic>
    </p:spTree>
    <p:extLst>
      <p:ext uri="{BB962C8B-B14F-4D97-AF65-F5344CB8AC3E}">
        <p14:creationId xmlns:p14="http://schemas.microsoft.com/office/powerpoint/2010/main" val="38898235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7940D6EF-A42B-4257-BD72-B1CD3B0840D2}"/>
              </a:ext>
            </a:extLst>
          </p:cNvPr>
          <p:cNvPicPr>
            <a:picLocks noChangeAspect="1"/>
          </p:cNvPicPr>
          <p:nvPr/>
        </p:nvPicPr>
        <p:blipFill>
          <a:blip r:embed="rId2"/>
          <a:stretch>
            <a:fillRect/>
          </a:stretch>
        </p:blipFill>
        <p:spPr>
          <a:xfrm>
            <a:off x="685800" y="1903037"/>
            <a:ext cx="5592097" cy="3276726"/>
          </a:xfrm>
          <a:prstGeom prst="rect">
            <a:avLst/>
          </a:prstGeom>
        </p:spPr>
      </p:pic>
      <p:sp>
        <p:nvSpPr>
          <p:cNvPr id="5" name="Title 4">
            <a:extLst>
              <a:ext uri="{FF2B5EF4-FFF2-40B4-BE49-F238E27FC236}">
                <a16:creationId xmlns:a16="http://schemas.microsoft.com/office/drawing/2014/main" id="{B434138C-ABD0-498C-974B-6DE65290AD3B}"/>
              </a:ext>
            </a:extLst>
          </p:cNvPr>
          <p:cNvSpPr>
            <a:spLocks noGrp="1"/>
          </p:cNvSpPr>
          <p:nvPr>
            <p:ph type="title"/>
          </p:nvPr>
        </p:nvSpPr>
        <p:spPr/>
        <p:txBody>
          <a:bodyPr/>
          <a:lstStyle/>
          <a:p>
            <a:r>
              <a:rPr lang="en-US" b="1" i="0" dirty="0">
                <a:solidFill>
                  <a:srgbClr val="FFFFFF"/>
                </a:solidFill>
                <a:effectLst/>
                <a:latin typeface="Rockwell" panose="02060603020205020403" pitchFamily="18" charset="0"/>
              </a:rPr>
              <a:t>Active People, Healthy Nation Champions</a:t>
            </a:r>
            <a:endParaRPr lang="en-US" dirty="0"/>
          </a:p>
        </p:txBody>
      </p:sp>
      <p:pic>
        <p:nvPicPr>
          <p:cNvPr id="5124" name="Picture 4">
            <a:extLst>
              <a:ext uri="{FF2B5EF4-FFF2-40B4-BE49-F238E27FC236}">
                <a16:creationId xmlns:a16="http://schemas.microsoft.com/office/drawing/2014/main" id="{B37D9847-4C04-4451-A28B-19A686000A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0909" y="2415655"/>
            <a:ext cx="5060516" cy="4003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22440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290DDEF-DA49-4617-B069-0A3A8F546810}"/>
              </a:ext>
            </a:extLst>
          </p:cNvPr>
          <p:cNvPicPr>
            <a:picLocks noGrp="1" noChangeAspect="1"/>
          </p:cNvPicPr>
          <p:nvPr>
            <p:ph idx="1"/>
          </p:nvPr>
        </p:nvPicPr>
        <p:blipFill>
          <a:blip r:embed="rId3"/>
          <a:stretch>
            <a:fillRect/>
          </a:stretch>
        </p:blipFill>
        <p:spPr>
          <a:xfrm>
            <a:off x="838200" y="1867482"/>
            <a:ext cx="10515600" cy="4267623"/>
          </a:xfrm>
        </p:spPr>
      </p:pic>
      <p:sp>
        <p:nvSpPr>
          <p:cNvPr id="3" name="Title 2">
            <a:extLst>
              <a:ext uri="{FF2B5EF4-FFF2-40B4-BE49-F238E27FC236}">
                <a16:creationId xmlns:a16="http://schemas.microsoft.com/office/drawing/2014/main" id="{8E224640-1F54-47B2-890F-FD32E25FF638}"/>
              </a:ext>
            </a:extLst>
          </p:cNvPr>
          <p:cNvSpPr>
            <a:spLocks noGrp="1"/>
          </p:cNvSpPr>
          <p:nvPr>
            <p:ph type="title"/>
          </p:nvPr>
        </p:nvSpPr>
        <p:spPr/>
        <p:txBody>
          <a:bodyPr/>
          <a:lstStyle/>
          <a:p>
            <a:r>
              <a:rPr lang="en-US" dirty="0"/>
              <a:t>Community Change Grants</a:t>
            </a:r>
          </a:p>
        </p:txBody>
      </p:sp>
    </p:spTree>
    <p:extLst>
      <p:ext uri="{BB962C8B-B14F-4D97-AF65-F5344CB8AC3E}">
        <p14:creationId xmlns:p14="http://schemas.microsoft.com/office/powerpoint/2010/main" val="27406494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0BD8B5-B5C4-476D-8BF8-C30FE30D849F}"/>
              </a:ext>
            </a:extLst>
          </p:cNvPr>
          <p:cNvSpPr>
            <a:spLocks noGrp="1"/>
          </p:cNvSpPr>
          <p:nvPr>
            <p:ph type="title"/>
          </p:nvPr>
        </p:nvSpPr>
        <p:spPr/>
        <p:txBody>
          <a:bodyPr/>
          <a:lstStyle/>
          <a:p>
            <a:r>
              <a:rPr lang="en-US" dirty="0"/>
              <a:t>Data </a:t>
            </a:r>
            <a:r>
              <a:rPr lang="en-US"/>
              <a:t>for Action</a:t>
            </a:r>
            <a:endParaRPr lang="en-US" dirty="0"/>
          </a:p>
        </p:txBody>
      </p:sp>
      <p:pic>
        <p:nvPicPr>
          <p:cNvPr id="7" name="Picture 6">
            <a:extLst>
              <a:ext uri="{FF2B5EF4-FFF2-40B4-BE49-F238E27FC236}">
                <a16:creationId xmlns:a16="http://schemas.microsoft.com/office/drawing/2014/main" id="{FD1D4E05-BDFF-4B99-A578-45DD15433C36}"/>
              </a:ext>
            </a:extLst>
          </p:cNvPr>
          <p:cNvPicPr>
            <a:picLocks noChangeAspect="1"/>
          </p:cNvPicPr>
          <p:nvPr/>
        </p:nvPicPr>
        <p:blipFill>
          <a:blip r:embed="rId3"/>
          <a:stretch>
            <a:fillRect/>
          </a:stretch>
        </p:blipFill>
        <p:spPr>
          <a:xfrm>
            <a:off x="393929" y="4319667"/>
            <a:ext cx="7643379" cy="2226620"/>
          </a:xfrm>
          <a:prstGeom prst="rect">
            <a:avLst/>
          </a:prstGeom>
        </p:spPr>
      </p:pic>
      <p:pic>
        <p:nvPicPr>
          <p:cNvPr id="6" name="Picture 5">
            <a:extLst>
              <a:ext uri="{FF2B5EF4-FFF2-40B4-BE49-F238E27FC236}">
                <a16:creationId xmlns:a16="http://schemas.microsoft.com/office/drawing/2014/main" id="{77673C56-836C-4C14-AFAA-E9BE721B5558}"/>
              </a:ext>
            </a:extLst>
          </p:cNvPr>
          <p:cNvPicPr>
            <a:picLocks noChangeAspect="1"/>
          </p:cNvPicPr>
          <p:nvPr/>
        </p:nvPicPr>
        <p:blipFill rotWithShape="1">
          <a:blip r:embed="rId4"/>
          <a:srcRect l="1991" t="1185"/>
          <a:stretch/>
        </p:blipFill>
        <p:spPr>
          <a:xfrm>
            <a:off x="431517" y="1557615"/>
            <a:ext cx="4120691" cy="2762052"/>
          </a:xfrm>
          <a:prstGeom prst="rect">
            <a:avLst/>
          </a:prstGeom>
        </p:spPr>
      </p:pic>
      <p:pic>
        <p:nvPicPr>
          <p:cNvPr id="10" name="Picture 9">
            <a:extLst>
              <a:ext uri="{FF2B5EF4-FFF2-40B4-BE49-F238E27FC236}">
                <a16:creationId xmlns:a16="http://schemas.microsoft.com/office/drawing/2014/main" id="{021E9A28-8170-4DFA-899C-F971004911B3}"/>
              </a:ext>
            </a:extLst>
          </p:cNvPr>
          <p:cNvPicPr>
            <a:picLocks noChangeAspect="1"/>
          </p:cNvPicPr>
          <p:nvPr/>
        </p:nvPicPr>
        <p:blipFill rotWithShape="1">
          <a:blip r:embed="rId5"/>
          <a:srcRect b="3202"/>
          <a:stretch/>
        </p:blipFill>
        <p:spPr>
          <a:xfrm>
            <a:off x="8562109" y="1820853"/>
            <a:ext cx="3362100" cy="4336282"/>
          </a:xfrm>
          <a:prstGeom prst="rect">
            <a:avLst/>
          </a:prstGeom>
        </p:spPr>
      </p:pic>
      <p:pic>
        <p:nvPicPr>
          <p:cNvPr id="4" name="Picture 3">
            <a:extLst>
              <a:ext uri="{FF2B5EF4-FFF2-40B4-BE49-F238E27FC236}">
                <a16:creationId xmlns:a16="http://schemas.microsoft.com/office/drawing/2014/main" id="{D6051C16-508F-44C8-B9DE-06610F8D22C1}"/>
              </a:ext>
            </a:extLst>
          </p:cNvPr>
          <p:cNvPicPr>
            <a:picLocks noChangeAspect="1"/>
          </p:cNvPicPr>
          <p:nvPr/>
        </p:nvPicPr>
        <p:blipFill>
          <a:blip r:embed="rId6"/>
          <a:stretch>
            <a:fillRect/>
          </a:stretch>
        </p:blipFill>
        <p:spPr>
          <a:xfrm>
            <a:off x="4630746" y="1758508"/>
            <a:ext cx="3875331" cy="2887044"/>
          </a:xfrm>
          <a:prstGeom prst="rect">
            <a:avLst/>
          </a:prstGeom>
        </p:spPr>
      </p:pic>
    </p:spTree>
    <p:extLst>
      <p:ext uri="{BB962C8B-B14F-4D97-AF65-F5344CB8AC3E}">
        <p14:creationId xmlns:p14="http://schemas.microsoft.com/office/powerpoint/2010/main" val="3187469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88C1F21-1C2A-4411-8FD5-A69F9D2185DB}"/>
              </a:ext>
            </a:extLst>
          </p:cNvPr>
          <p:cNvPicPr>
            <a:picLocks noGrp="1" noChangeAspect="1"/>
          </p:cNvPicPr>
          <p:nvPr>
            <p:ph idx="1"/>
          </p:nvPr>
        </p:nvPicPr>
        <p:blipFill>
          <a:blip r:embed="rId3"/>
          <a:stretch>
            <a:fillRect/>
          </a:stretch>
        </p:blipFill>
        <p:spPr>
          <a:xfrm>
            <a:off x="1115719" y="1545913"/>
            <a:ext cx="10585210" cy="5197787"/>
          </a:xfrm>
        </p:spPr>
      </p:pic>
      <p:sp>
        <p:nvSpPr>
          <p:cNvPr id="3" name="Title 2">
            <a:extLst>
              <a:ext uri="{FF2B5EF4-FFF2-40B4-BE49-F238E27FC236}">
                <a16:creationId xmlns:a16="http://schemas.microsoft.com/office/drawing/2014/main" id="{092A753B-DDC6-4EAC-AA1B-7BB6FF79160A}"/>
              </a:ext>
            </a:extLst>
          </p:cNvPr>
          <p:cNvSpPr>
            <a:spLocks noGrp="1"/>
          </p:cNvSpPr>
          <p:nvPr>
            <p:ph type="title"/>
          </p:nvPr>
        </p:nvSpPr>
        <p:spPr/>
        <p:txBody>
          <a:bodyPr/>
          <a:lstStyle/>
          <a:p>
            <a:r>
              <a:rPr lang="en-US" dirty="0"/>
              <a:t>Centers for Disease Control and Prevention</a:t>
            </a:r>
          </a:p>
        </p:txBody>
      </p:sp>
      <p:sp>
        <p:nvSpPr>
          <p:cNvPr id="6" name="Oval 5">
            <a:extLst>
              <a:ext uri="{FF2B5EF4-FFF2-40B4-BE49-F238E27FC236}">
                <a16:creationId xmlns:a16="http://schemas.microsoft.com/office/drawing/2014/main" id="{BBA84BF0-1849-4EE0-A504-9174B3DDDE69}"/>
              </a:ext>
            </a:extLst>
          </p:cNvPr>
          <p:cNvSpPr/>
          <p:nvPr/>
        </p:nvSpPr>
        <p:spPr>
          <a:xfrm>
            <a:off x="6996546" y="5286686"/>
            <a:ext cx="2092036" cy="54607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0489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9EFAC7-358A-4BB0-BB15-3EBB60B9077D}"/>
              </a:ext>
            </a:extLst>
          </p:cNvPr>
          <p:cNvSpPr>
            <a:spLocks noGrp="1"/>
          </p:cNvSpPr>
          <p:nvPr>
            <p:ph type="title"/>
          </p:nvPr>
        </p:nvSpPr>
        <p:spPr/>
        <p:txBody>
          <a:bodyPr/>
          <a:lstStyle/>
          <a:p>
            <a:r>
              <a:rPr lang="en-US" dirty="0"/>
              <a:t>Walkability Action Institutes</a:t>
            </a:r>
          </a:p>
        </p:txBody>
      </p:sp>
      <p:pic>
        <p:nvPicPr>
          <p:cNvPr id="3074" name="Picture 2">
            <a:extLst>
              <a:ext uri="{FF2B5EF4-FFF2-40B4-BE49-F238E27FC236}">
                <a16:creationId xmlns:a16="http://schemas.microsoft.com/office/drawing/2014/main" id="{B8444229-8742-490F-A3AC-6A8ADC1341A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955514" y="1456584"/>
            <a:ext cx="6894832" cy="5224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6204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5EE3C2-D93F-7D66-5685-C85049885CB3}"/>
              </a:ext>
            </a:extLst>
          </p:cNvPr>
          <p:cNvSpPr>
            <a:spLocks noGrp="1"/>
          </p:cNvSpPr>
          <p:nvPr>
            <p:ph type="title"/>
          </p:nvPr>
        </p:nvSpPr>
        <p:spPr>
          <a:xfrm>
            <a:off x="2324559" y="278662"/>
            <a:ext cx="9867441" cy="1087429"/>
          </a:xfrm>
        </p:spPr>
        <p:txBody>
          <a:bodyPr/>
          <a:lstStyle/>
          <a:p>
            <a:pPr>
              <a:lnSpc>
                <a:spcPct val="100000"/>
              </a:lnSpc>
            </a:pPr>
            <a:r>
              <a:rPr lang="en-US" sz="2600"/>
              <a:t>Addressing Barriers/Impactful Science:</a:t>
            </a:r>
            <a:br>
              <a:rPr lang="en-US" sz="2600"/>
            </a:br>
            <a:r>
              <a:rPr lang="en-US" sz="2600"/>
              <a:t>NCCOR Economic Benefits of Active Communities</a:t>
            </a:r>
            <a:br>
              <a:rPr lang="en-US" sz="2600"/>
            </a:br>
            <a:r>
              <a:rPr lang="en-US" sz="2600"/>
              <a:t> </a:t>
            </a:r>
          </a:p>
        </p:txBody>
      </p:sp>
      <p:pic>
        <p:nvPicPr>
          <p:cNvPr id="1028" name="Picture 4">
            <a:extLst>
              <a:ext uri="{FF2B5EF4-FFF2-40B4-BE49-F238E27FC236}">
                <a16:creationId xmlns:a16="http://schemas.microsoft.com/office/drawing/2014/main" id="{B7FFDFE7-DCF9-8CF4-3861-D9C7A23E39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1386" y="1604613"/>
            <a:ext cx="3381375" cy="4343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FE4F652-4F41-0697-34A6-A3E3BC3FDC14}"/>
              </a:ext>
            </a:extLst>
          </p:cNvPr>
          <p:cNvPicPr>
            <a:picLocks noChangeAspect="1"/>
          </p:cNvPicPr>
          <p:nvPr/>
        </p:nvPicPr>
        <p:blipFill>
          <a:blip r:embed="rId4"/>
          <a:stretch>
            <a:fillRect/>
          </a:stretch>
        </p:blipFill>
        <p:spPr>
          <a:xfrm>
            <a:off x="255609" y="1672539"/>
            <a:ext cx="8115777" cy="4207547"/>
          </a:xfrm>
          <a:prstGeom prst="rect">
            <a:avLst/>
          </a:prstGeom>
        </p:spPr>
      </p:pic>
    </p:spTree>
    <p:extLst>
      <p:ext uri="{BB962C8B-B14F-4D97-AF65-F5344CB8AC3E}">
        <p14:creationId xmlns:p14="http://schemas.microsoft.com/office/powerpoint/2010/main" val="17175004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D739DB1-0AB0-412D-9FAD-EC6BBB30C1AC}"/>
              </a:ext>
            </a:extLst>
          </p:cNvPr>
          <p:cNvSpPr>
            <a:spLocks noGrp="1"/>
          </p:cNvSpPr>
          <p:nvPr>
            <p:ph sz="quarter" idx="14"/>
          </p:nvPr>
        </p:nvSpPr>
        <p:spPr>
          <a:xfrm>
            <a:off x="161142" y="960699"/>
            <a:ext cx="11587162" cy="5764192"/>
          </a:xfrm>
        </p:spPr>
        <p:txBody>
          <a:bodyPr>
            <a:noAutofit/>
          </a:bodyPr>
          <a:lstStyle/>
          <a:p>
            <a:endParaRPr lang="en-US" sz="2400" dirty="0">
              <a:latin typeface="Times New Roman" panose="02020603050405020304" pitchFamily="18" charset="0"/>
              <a:cs typeface="Times New Roman" panose="02020603050405020304" pitchFamily="18" charset="0"/>
            </a:endParaRPr>
          </a:p>
          <a:p>
            <a:endParaRPr lang="en-US" sz="2000" dirty="0">
              <a:latin typeface="Gadugi" panose="020B0502040204020203" pitchFamily="34" charset="0"/>
              <a:ea typeface="Gadugi" panose="020B0502040204020203" pitchFamily="34" charset="0"/>
              <a:cs typeface="Times New Roman" panose="02020603050405020304" pitchFamily="18" charset="0"/>
            </a:endParaRPr>
          </a:p>
          <a:p>
            <a:r>
              <a:rPr lang="en-US" sz="2200" dirty="0">
                <a:latin typeface="Gadugi" panose="020B0502040204020203" pitchFamily="34" charset="0"/>
                <a:ea typeface="Gadugi" panose="020B0502040204020203" pitchFamily="34" charset="0"/>
                <a:cs typeface="Times New Roman" panose="02020603050405020304" pitchFamily="18" charset="0"/>
              </a:rPr>
              <a:t>Is a </a:t>
            </a:r>
            <a:r>
              <a:rPr lang="en-US" sz="2200" b="1" i="0" u="none" strike="noStrike" baseline="0" dirty="0">
                <a:latin typeface="Gadugi" panose="020B0502040204020203" pitchFamily="34" charset="0"/>
                <a:ea typeface="Gadugi" panose="020B0502040204020203" pitchFamily="34" charset="0"/>
                <a:cs typeface="Times New Roman" panose="02020603050405020304" pitchFamily="18" charset="0"/>
              </a:rPr>
              <a:t>CDC-funded thematic research network</a:t>
            </a:r>
            <a:r>
              <a:rPr lang="en-US" sz="2200" b="0" i="0" u="none" strike="noStrike" baseline="0" dirty="0">
                <a:latin typeface="Gadugi" panose="020B0502040204020203" pitchFamily="34" charset="0"/>
                <a:ea typeface="Gadugi" panose="020B0502040204020203" pitchFamily="34" charset="0"/>
                <a:cs typeface="Times New Roman" panose="02020603050405020304" pitchFamily="18" charset="0"/>
              </a:rPr>
              <a:t> of the CDC </a:t>
            </a:r>
            <a:r>
              <a:rPr lang="en-US" sz="2200" dirty="0">
                <a:latin typeface="Gadugi" panose="020B0502040204020203" pitchFamily="34" charset="0"/>
                <a:ea typeface="Gadugi" panose="020B0502040204020203" pitchFamily="34" charset="0"/>
                <a:cs typeface="Times New Roman" panose="02020603050405020304" pitchFamily="18" charset="0"/>
              </a:rPr>
              <a:t>Prevention Research Centers and is funded by the Physical Activity and Health Branch. </a:t>
            </a:r>
          </a:p>
          <a:p>
            <a:r>
              <a:rPr lang="en-US" sz="2200" dirty="0">
                <a:solidFill>
                  <a:srgbClr val="363435"/>
                </a:solidFill>
                <a:effectLst/>
                <a:latin typeface="Gadugi" panose="020B0502040204020203" pitchFamily="34" charset="0"/>
                <a:ea typeface="Gadugi" panose="020B0502040204020203" pitchFamily="34" charset="0"/>
                <a:cs typeface="Times New Roman" panose="02020603050405020304" pitchFamily="18" charset="0"/>
              </a:rPr>
              <a:t>PAPREN Work Groups develop and lead specific projects that </a:t>
            </a:r>
            <a:r>
              <a:rPr lang="en-US" sz="2200" dirty="0">
                <a:effectLst/>
                <a:latin typeface="Gadugi" panose="020B0502040204020203" pitchFamily="34" charset="0"/>
                <a:ea typeface="Gadugi" panose="020B0502040204020203" pitchFamily="34" charset="0"/>
                <a:cs typeface="Times New Roman" panose="02020603050405020304" pitchFamily="18" charset="0"/>
              </a:rPr>
              <a:t>focus on priority topic areas related to </a:t>
            </a:r>
            <a:r>
              <a:rPr lang="en-US" sz="2200" b="1" dirty="0">
                <a:effectLst/>
                <a:latin typeface="Gadugi" panose="020B0502040204020203" pitchFamily="34" charset="0"/>
                <a:ea typeface="Gadugi" panose="020B0502040204020203" pitchFamily="34" charset="0"/>
                <a:cs typeface="Times New Roman" panose="02020603050405020304" pitchFamily="18" charset="0"/>
              </a:rPr>
              <a:t>physical activity policy and the built environment </a:t>
            </a:r>
            <a:r>
              <a:rPr lang="en-US" sz="2200" dirty="0">
                <a:effectLst/>
                <a:latin typeface="Gadugi" panose="020B0502040204020203" pitchFamily="34" charset="0"/>
                <a:ea typeface="Gadugi" panose="020B0502040204020203" pitchFamily="34" charset="0"/>
                <a:cs typeface="Times New Roman" panose="02020603050405020304" pitchFamily="18" charset="0"/>
              </a:rPr>
              <a:t>activities.  </a:t>
            </a:r>
          </a:p>
          <a:p>
            <a:r>
              <a:rPr lang="en-US" sz="2200" dirty="0">
                <a:latin typeface="Gadugi" panose="020B0502040204020203" pitchFamily="34" charset="0"/>
                <a:ea typeface="Gadugi" panose="020B0502040204020203" pitchFamily="34" charset="0"/>
                <a:cs typeface="Times New Roman" panose="02020603050405020304" pitchFamily="18" charset="0"/>
              </a:rPr>
              <a:t>A key </a:t>
            </a:r>
            <a:r>
              <a:rPr lang="en-US" sz="2200" b="1" dirty="0">
                <a:latin typeface="Gadugi" panose="020B0502040204020203" pitchFamily="34" charset="0"/>
                <a:ea typeface="Gadugi" panose="020B0502040204020203" pitchFamily="34" charset="0"/>
                <a:cs typeface="Times New Roman" panose="02020603050405020304" pitchFamily="18" charset="0"/>
              </a:rPr>
              <a:t>research partner</a:t>
            </a:r>
            <a:r>
              <a:rPr lang="en-US" sz="2200" dirty="0">
                <a:latin typeface="Gadugi" panose="020B0502040204020203" pitchFamily="34" charset="0"/>
                <a:ea typeface="Gadugi" panose="020B0502040204020203" pitchFamily="34" charset="0"/>
                <a:cs typeface="Times New Roman" panose="02020603050405020304" pitchFamily="18" charset="0"/>
              </a:rPr>
              <a:t> of the </a:t>
            </a:r>
            <a:r>
              <a:rPr lang="en-US" sz="2200" b="1" dirty="0">
                <a:latin typeface="Gadugi" panose="020B0502040204020203" pitchFamily="34" charset="0"/>
                <a:ea typeface="Gadugi" panose="020B0502040204020203" pitchFamily="34" charset="0"/>
                <a:cs typeface="Times New Roman" panose="02020603050405020304" pitchFamily="18" charset="0"/>
              </a:rPr>
              <a:t>Active People, Healthy Nation Initiative</a:t>
            </a:r>
            <a:r>
              <a:rPr lang="en-US" sz="2200" dirty="0">
                <a:latin typeface="Gadugi" panose="020B0502040204020203" pitchFamily="34" charset="0"/>
                <a:ea typeface="Gadugi" panose="020B0502040204020203" pitchFamily="34" charset="0"/>
                <a:cs typeface="Times New Roman" panose="02020603050405020304" pitchFamily="18" charset="0"/>
              </a:rPr>
              <a:t>.</a:t>
            </a:r>
            <a:endParaRPr lang="en-US" sz="2200" dirty="0">
              <a:effectLst/>
              <a:latin typeface="Gadugi" panose="020B0502040204020203" pitchFamily="34" charset="0"/>
              <a:ea typeface="Gadugi" panose="020B0502040204020203" pitchFamily="34" charset="0"/>
              <a:cs typeface="Times New Roman" panose="02020603050405020304" pitchFamily="18" charset="0"/>
            </a:endParaRPr>
          </a:p>
          <a:p>
            <a:r>
              <a:rPr lang="en-US" sz="2200" dirty="0">
                <a:latin typeface="Gadugi" panose="020B0502040204020203" pitchFamily="34" charset="0"/>
                <a:ea typeface="Gadugi" panose="020B0502040204020203" pitchFamily="34" charset="0"/>
                <a:cs typeface="Times New Roman" panose="02020603050405020304" pitchFamily="18" charset="0"/>
              </a:rPr>
              <a:t>PAPREN is grounded in the </a:t>
            </a:r>
            <a:r>
              <a:rPr lang="en-US" sz="2200" b="1" dirty="0">
                <a:latin typeface="Gadugi" panose="020B0502040204020203" pitchFamily="34" charset="0"/>
                <a:ea typeface="Gadugi" panose="020B0502040204020203" pitchFamily="34" charset="0"/>
                <a:cs typeface="Times New Roman" panose="02020603050405020304" pitchFamily="18" charset="0"/>
              </a:rPr>
              <a:t>Community Preventive Services Task Force recommendations, </a:t>
            </a:r>
            <a:r>
              <a:rPr lang="en-US" sz="2200" dirty="0">
                <a:latin typeface="Gadugi" panose="020B0502040204020203" pitchFamily="34" charset="0"/>
                <a:ea typeface="Gadugi" panose="020B0502040204020203" pitchFamily="34" charset="0"/>
                <a:cs typeface="Times New Roman" panose="02020603050405020304" pitchFamily="18" charset="0"/>
              </a:rPr>
              <a:t>especially the one that calls for </a:t>
            </a:r>
            <a:r>
              <a:rPr lang="en-US" sz="2200" b="1" dirty="0">
                <a:latin typeface="Gadugi" panose="020B0502040204020203" pitchFamily="34" charset="0"/>
                <a:ea typeface="Gadugi" panose="020B0502040204020203" pitchFamily="34" charset="0"/>
                <a:cs typeface="Times New Roman" panose="02020603050405020304" pitchFamily="18" charset="0"/>
              </a:rPr>
              <a:t>transportation combined with built environment and land use interventions</a:t>
            </a:r>
            <a:r>
              <a:rPr lang="en-US" sz="2200" dirty="0">
                <a:latin typeface="Gadugi" panose="020B0502040204020203" pitchFamily="34" charset="0"/>
                <a:ea typeface="Gadugi" panose="020B0502040204020203" pitchFamily="34" charset="0"/>
                <a:cs typeface="Times New Roman" panose="02020603050405020304" pitchFamily="18" charset="0"/>
              </a:rPr>
              <a:t> for supporting physical activity. </a:t>
            </a:r>
            <a:endParaRPr lang="en-US" sz="2200" b="0" i="0" u="none" strike="noStrike" baseline="0" dirty="0">
              <a:latin typeface="Gadugi" panose="020B0502040204020203" pitchFamily="34" charset="0"/>
              <a:ea typeface="Gadugi" panose="020B0502040204020203" pitchFamily="34" charset="0"/>
              <a:cs typeface="Times New Roman" panose="02020603050405020304" pitchFamily="18" charset="0"/>
            </a:endParaRPr>
          </a:p>
          <a:p>
            <a:pPr algn="l"/>
            <a:r>
              <a:rPr lang="en-US" sz="2200" b="0" i="0" u="none" strike="noStrike" baseline="0" dirty="0">
                <a:latin typeface="Gadugi" panose="020B0502040204020203" pitchFamily="34" charset="0"/>
                <a:ea typeface="Gadugi" panose="020B0502040204020203" pitchFamily="34" charset="0"/>
                <a:cs typeface="Times New Roman" panose="02020603050405020304" pitchFamily="18" charset="0"/>
              </a:rPr>
              <a:t>PAPREN </a:t>
            </a:r>
            <a:r>
              <a:rPr lang="en-US" sz="2200" b="1" i="0" u="none" strike="noStrike" baseline="0" dirty="0">
                <a:latin typeface="Gadugi" panose="020B0502040204020203" pitchFamily="34" charset="0"/>
                <a:ea typeface="Gadugi" panose="020B0502040204020203" pitchFamily="34" charset="0"/>
                <a:cs typeface="Times New Roman" panose="02020603050405020304" pitchFamily="18" charset="0"/>
              </a:rPr>
              <a:t>advances the evidence base and puts research into practice through collaboration across sectors </a:t>
            </a:r>
            <a:r>
              <a:rPr lang="en-US" sz="2200" b="0" i="0" u="none" strike="noStrike" baseline="0" dirty="0">
                <a:latin typeface="Gadugi" panose="020B0502040204020203" pitchFamily="34" charset="0"/>
                <a:ea typeface="Gadugi" panose="020B0502040204020203" pitchFamily="34" charset="0"/>
                <a:cs typeface="Times New Roman" panose="02020603050405020304" pitchFamily="18" charset="0"/>
              </a:rPr>
              <a:t>with a shared vision of achieving active communities. </a:t>
            </a:r>
          </a:p>
          <a:p>
            <a:pPr lvl="2"/>
            <a:r>
              <a:rPr lang="en-US" sz="2200" b="0" i="0" u="none" strike="noStrike" baseline="0" dirty="0">
                <a:latin typeface="Gadugi" panose="020B0502040204020203" pitchFamily="34" charset="0"/>
                <a:ea typeface="Gadugi" panose="020B0502040204020203" pitchFamily="34" charset="0"/>
                <a:cs typeface="Times New Roman" panose="02020603050405020304" pitchFamily="18" charset="0"/>
              </a:rPr>
              <a:t>Includes researchers, planners, engineers, policy makers, green space managers, advocates, physical activity and public health professionals and others!</a:t>
            </a:r>
          </a:p>
        </p:txBody>
      </p:sp>
      <p:sp>
        <p:nvSpPr>
          <p:cNvPr id="5" name="TextBox 4">
            <a:extLst>
              <a:ext uri="{FF2B5EF4-FFF2-40B4-BE49-F238E27FC236}">
                <a16:creationId xmlns:a16="http://schemas.microsoft.com/office/drawing/2014/main" id="{1D50DB4A-6A48-4D52-AA25-E477EB4BFDC1}"/>
              </a:ext>
            </a:extLst>
          </p:cNvPr>
          <p:cNvSpPr txBox="1"/>
          <p:nvPr/>
        </p:nvSpPr>
        <p:spPr>
          <a:xfrm>
            <a:off x="2604654" y="314368"/>
            <a:ext cx="8728363" cy="954107"/>
          </a:xfrm>
          <a:prstGeom prst="rect">
            <a:avLst/>
          </a:prstGeom>
          <a:noFill/>
        </p:spPr>
        <p:txBody>
          <a:bodyPr wrap="square">
            <a:spAutoFit/>
          </a:bodyPr>
          <a:lstStyle/>
          <a:p>
            <a:r>
              <a:rPr lang="en-US" sz="2800" b="1" dirty="0">
                <a:solidFill>
                  <a:schemeClr val="bg1"/>
                </a:solidFill>
                <a:latin typeface="Rockwell" panose="02060603020205020403" pitchFamily="18" charset="0"/>
              </a:rPr>
              <a:t>Physical Activity Policy, Research and Evaluation Network (PAPREN)</a:t>
            </a:r>
            <a:endParaRPr lang="en-US" sz="2800" dirty="0">
              <a:latin typeface="Rockwell" panose="02060603020205020403" pitchFamily="18" charset="0"/>
            </a:endParaRPr>
          </a:p>
        </p:txBody>
      </p:sp>
    </p:spTree>
    <p:extLst>
      <p:ext uri="{BB962C8B-B14F-4D97-AF65-F5344CB8AC3E}">
        <p14:creationId xmlns:p14="http://schemas.microsoft.com/office/powerpoint/2010/main" val="8753388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E75DED1C-B2FC-4ADA-9F3B-748BABEE24D7}"/>
              </a:ext>
            </a:extLst>
          </p:cNvPr>
          <p:cNvGraphicFramePr>
            <a:graphicFrameLocks noGrp="1"/>
          </p:cNvGraphicFramePr>
          <p:nvPr>
            <p:ph sz="quarter" idx="14"/>
            <p:extLst>
              <p:ext uri="{D42A27DB-BD31-4B8C-83A1-F6EECF244321}">
                <p14:modId xmlns:p14="http://schemas.microsoft.com/office/powerpoint/2010/main" val="3412414454"/>
              </p:ext>
            </p:extLst>
          </p:nvPr>
        </p:nvGraphicFramePr>
        <p:xfrm>
          <a:off x="161865" y="1690937"/>
          <a:ext cx="11587162" cy="46085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2">
            <a:extLst>
              <a:ext uri="{FF2B5EF4-FFF2-40B4-BE49-F238E27FC236}">
                <a16:creationId xmlns:a16="http://schemas.microsoft.com/office/drawing/2014/main" id="{5125EB3C-E013-420B-99D9-8F7EAB35F738}"/>
              </a:ext>
            </a:extLst>
          </p:cNvPr>
          <p:cNvSpPr>
            <a:spLocks noGrp="1"/>
          </p:cNvSpPr>
          <p:nvPr>
            <p:ph type="title"/>
          </p:nvPr>
        </p:nvSpPr>
        <p:spPr>
          <a:xfrm>
            <a:off x="2491863" y="311713"/>
            <a:ext cx="8861937" cy="812481"/>
          </a:xfrm>
        </p:spPr>
        <p:txBody>
          <a:bodyPr/>
          <a:lstStyle/>
          <a:p>
            <a:r>
              <a:rPr lang="en-US" sz="2800" b="1" dirty="0">
                <a:solidFill>
                  <a:schemeClr val="bg1"/>
                </a:solidFill>
                <a:latin typeface="Rockwell" panose="02060603020205020403" pitchFamily="18" charset="0"/>
              </a:rPr>
              <a:t>PAPREN Work Groups</a:t>
            </a:r>
          </a:p>
        </p:txBody>
      </p:sp>
    </p:spTree>
    <p:extLst>
      <p:ext uri="{BB962C8B-B14F-4D97-AF65-F5344CB8AC3E}">
        <p14:creationId xmlns:p14="http://schemas.microsoft.com/office/powerpoint/2010/main" val="539450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D35E6F6-3F01-6FAB-F42B-9E097B59D8F8}"/>
              </a:ext>
            </a:extLst>
          </p:cNvPr>
          <p:cNvPicPr>
            <a:picLocks noGrp="1" noChangeAspect="1"/>
          </p:cNvPicPr>
          <p:nvPr>
            <p:ph idx="1"/>
          </p:nvPr>
        </p:nvPicPr>
        <p:blipFill>
          <a:blip r:embed="rId3"/>
          <a:stretch>
            <a:fillRect/>
          </a:stretch>
        </p:blipFill>
        <p:spPr>
          <a:xfrm>
            <a:off x="4578386" y="1560852"/>
            <a:ext cx="7091125" cy="5062553"/>
          </a:xfrm>
        </p:spPr>
      </p:pic>
      <p:sp>
        <p:nvSpPr>
          <p:cNvPr id="3" name="Title 2">
            <a:extLst>
              <a:ext uri="{FF2B5EF4-FFF2-40B4-BE49-F238E27FC236}">
                <a16:creationId xmlns:a16="http://schemas.microsoft.com/office/drawing/2014/main" id="{C176A2C1-59DF-960D-A93B-01B839725C05}"/>
              </a:ext>
            </a:extLst>
          </p:cNvPr>
          <p:cNvSpPr>
            <a:spLocks noGrp="1"/>
          </p:cNvSpPr>
          <p:nvPr>
            <p:ph type="title"/>
          </p:nvPr>
        </p:nvSpPr>
        <p:spPr>
          <a:xfrm>
            <a:off x="2513896" y="160717"/>
            <a:ext cx="8861937" cy="812481"/>
          </a:xfrm>
        </p:spPr>
        <p:txBody>
          <a:bodyPr/>
          <a:lstStyle/>
          <a:p>
            <a:pPr>
              <a:lnSpc>
                <a:spcPct val="100000"/>
              </a:lnSpc>
            </a:pPr>
            <a:br>
              <a:rPr lang="en-US"/>
            </a:br>
            <a:r>
              <a:rPr lang="en-US"/>
              <a:t>Understanding and Addressing Barriers:</a:t>
            </a:r>
            <a:br>
              <a:rPr lang="en-US"/>
            </a:br>
            <a:r>
              <a:rPr lang="en-US"/>
              <a:t>Anti-Displacement Strategies</a:t>
            </a:r>
          </a:p>
        </p:txBody>
      </p:sp>
      <p:pic>
        <p:nvPicPr>
          <p:cNvPr id="7" name="Picture 6" descr="Logo, company name&#10;&#10;Description automatically generated">
            <a:extLst>
              <a:ext uri="{FF2B5EF4-FFF2-40B4-BE49-F238E27FC236}">
                <a16:creationId xmlns:a16="http://schemas.microsoft.com/office/drawing/2014/main" id="{75F66778-6C82-AB27-CDF2-CE86C1E0AD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489" y="2900851"/>
            <a:ext cx="4225188" cy="1056297"/>
          </a:xfrm>
          <a:prstGeom prst="rect">
            <a:avLst/>
          </a:prstGeom>
        </p:spPr>
      </p:pic>
    </p:spTree>
    <p:extLst>
      <p:ext uri="{BB962C8B-B14F-4D97-AF65-F5344CB8AC3E}">
        <p14:creationId xmlns:p14="http://schemas.microsoft.com/office/powerpoint/2010/main" val="12776037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CA007B-99A5-4842-909C-BE5D2151449E}"/>
              </a:ext>
            </a:extLst>
          </p:cNvPr>
          <p:cNvSpPr>
            <a:spLocks noGrp="1"/>
          </p:cNvSpPr>
          <p:nvPr>
            <p:ph type="title"/>
          </p:nvPr>
        </p:nvSpPr>
        <p:spPr/>
        <p:txBody>
          <a:bodyPr/>
          <a:lstStyle/>
          <a:p>
            <a:r>
              <a:rPr lang="en-US" dirty="0"/>
              <a:t>Access to Places for Physical Activity</a:t>
            </a:r>
          </a:p>
        </p:txBody>
      </p:sp>
      <p:pic>
        <p:nvPicPr>
          <p:cNvPr id="4" name="Picture 3">
            <a:extLst>
              <a:ext uri="{FF2B5EF4-FFF2-40B4-BE49-F238E27FC236}">
                <a16:creationId xmlns:a16="http://schemas.microsoft.com/office/drawing/2014/main" id="{3D897986-016B-40A3-BDAC-58A879AC8381}"/>
              </a:ext>
            </a:extLst>
          </p:cNvPr>
          <p:cNvPicPr>
            <a:picLocks noChangeAspect="1"/>
          </p:cNvPicPr>
          <p:nvPr/>
        </p:nvPicPr>
        <p:blipFill>
          <a:blip r:embed="rId3"/>
          <a:stretch>
            <a:fillRect/>
          </a:stretch>
        </p:blipFill>
        <p:spPr>
          <a:xfrm>
            <a:off x="169704" y="5887591"/>
            <a:ext cx="4720659" cy="658696"/>
          </a:xfrm>
          <a:prstGeom prst="rect">
            <a:avLst/>
          </a:prstGeom>
        </p:spPr>
      </p:pic>
      <p:sp>
        <p:nvSpPr>
          <p:cNvPr id="5" name="Content Placeholder 4">
            <a:extLst>
              <a:ext uri="{FF2B5EF4-FFF2-40B4-BE49-F238E27FC236}">
                <a16:creationId xmlns:a16="http://schemas.microsoft.com/office/drawing/2014/main" id="{7E365F4D-C3F1-4D76-97A2-8ACC265E6937}"/>
              </a:ext>
            </a:extLst>
          </p:cNvPr>
          <p:cNvSpPr txBox="1">
            <a:spLocks noGrp="1"/>
          </p:cNvSpPr>
          <p:nvPr>
            <p:ph idx="1"/>
          </p:nvPr>
        </p:nvSpPr>
        <p:spPr>
          <a:xfrm>
            <a:off x="758776" y="1750984"/>
            <a:ext cx="10085349" cy="867930"/>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indent="0">
              <a:buNone/>
            </a:pPr>
            <a:r>
              <a:rPr lang="en-US" sz="2800" b="1" dirty="0">
                <a:cs typeface="Calibri"/>
              </a:rPr>
              <a:t>Parks, Trails, and Greenway Interventions to Increase Physical Activity</a:t>
            </a:r>
            <a:endParaRPr lang="en-US" sz="2000" b="1" dirty="0">
              <a:cs typeface="Calibri"/>
            </a:endParaRPr>
          </a:p>
        </p:txBody>
      </p:sp>
      <p:sp>
        <p:nvSpPr>
          <p:cNvPr id="7" name="TextBox 6">
            <a:extLst>
              <a:ext uri="{FF2B5EF4-FFF2-40B4-BE49-F238E27FC236}">
                <a16:creationId xmlns:a16="http://schemas.microsoft.com/office/drawing/2014/main" id="{602AF145-62E6-4D14-9F2C-BA12F7CE5D48}"/>
              </a:ext>
            </a:extLst>
          </p:cNvPr>
          <p:cNvSpPr txBox="1"/>
          <p:nvPr/>
        </p:nvSpPr>
        <p:spPr>
          <a:xfrm>
            <a:off x="7629100" y="6216939"/>
            <a:ext cx="4562900" cy="415498"/>
          </a:xfrm>
          <a:prstGeom prst="rect">
            <a:avLst/>
          </a:prstGeom>
          <a:noFill/>
        </p:spPr>
        <p:txBody>
          <a:bodyPr wrap="square">
            <a:spAutoFit/>
          </a:bodyPr>
          <a:lstStyle/>
          <a:p>
            <a:r>
              <a:rPr lang="en-US" sz="1050">
                <a:hlinkClick r:id="rId4"/>
              </a:rPr>
              <a:t>https://www.thecommunityguide.org/findings/physical-activity-park-trail-greenway-infrastructure-interventions-combined-additional-interventions</a:t>
            </a:r>
            <a:r>
              <a:rPr lang="en-US" sz="1050"/>
              <a:t> </a:t>
            </a:r>
          </a:p>
        </p:txBody>
      </p:sp>
      <p:sp>
        <p:nvSpPr>
          <p:cNvPr id="10" name="TextBox 9">
            <a:extLst>
              <a:ext uri="{FF2B5EF4-FFF2-40B4-BE49-F238E27FC236}">
                <a16:creationId xmlns:a16="http://schemas.microsoft.com/office/drawing/2014/main" id="{BDB0D9AB-20AD-4771-ABCB-2BB9FF3EF0EC}"/>
              </a:ext>
            </a:extLst>
          </p:cNvPr>
          <p:cNvSpPr txBox="1"/>
          <p:nvPr/>
        </p:nvSpPr>
        <p:spPr>
          <a:xfrm>
            <a:off x="874890" y="3047581"/>
            <a:ext cx="2213962" cy="2677656"/>
          </a:xfrm>
          <a:prstGeom prst="rect">
            <a:avLst/>
          </a:prstGeom>
          <a:solidFill>
            <a:schemeClr val="accent1">
              <a:lumMod val="20000"/>
              <a:lumOff val="80000"/>
            </a:schemeClr>
          </a:solidFill>
          <a:ln w="38100">
            <a:solidFill>
              <a:schemeClr val="accent1"/>
            </a:solidFill>
          </a:ln>
        </p:spPr>
        <p:txBody>
          <a:bodyPr wrap="square" rtlCol="0">
            <a:spAutoFit/>
          </a:bodyPr>
          <a:lstStyle/>
          <a:p>
            <a:r>
              <a:rPr lang="en-US" sz="2400" dirty="0">
                <a:latin typeface="Gadugi" panose="020B0502040204020203" pitchFamily="34" charset="0"/>
                <a:ea typeface="Gadugi" panose="020B0502040204020203" pitchFamily="34" charset="0"/>
              </a:rPr>
              <a:t>Park, trail, and greenway infrastructure  improvements</a:t>
            </a:r>
          </a:p>
          <a:p>
            <a:endParaRPr lang="en-US" dirty="0"/>
          </a:p>
          <a:p>
            <a:endParaRPr lang="en-US" dirty="0"/>
          </a:p>
          <a:p>
            <a:endParaRPr lang="en-US" dirty="0"/>
          </a:p>
          <a:p>
            <a:r>
              <a:rPr lang="en-US" dirty="0"/>
              <a:t>  </a:t>
            </a:r>
          </a:p>
        </p:txBody>
      </p:sp>
      <p:sp>
        <p:nvSpPr>
          <p:cNvPr id="11" name="TextBox 10">
            <a:extLst>
              <a:ext uri="{FF2B5EF4-FFF2-40B4-BE49-F238E27FC236}">
                <a16:creationId xmlns:a16="http://schemas.microsoft.com/office/drawing/2014/main" id="{1FE636B3-50CA-423C-BE12-A2C08B6EBFB9}"/>
              </a:ext>
            </a:extLst>
          </p:cNvPr>
          <p:cNvSpPr txBox="1"/>
          <p:nvPr/>
        </p:nvSpPr>
        <p:spPr>
          <a:xfrm>
            <a:off x="3980087" y="3047581"/>
            <a:ext cx="3536819" cy="2308324"/>
          </a:xfrm>
          <a:prstGeom prst="rect">
            <a:avLst/>
          </a:prstGeom>
          <a:solidFill>
            <a:schemeClr val="accent1">
              <a:lumMod val="20000"/>
              <a:lumOff val="80000"/>
            </a:schemeClr>
          </a:solidFill>
          <a:ln w="38100">
            <a:solidFill>
              <a:schemeClr val="accent1"/>
            </a:solidFill>
          </a:ln>
        </p:spPr>
        <p:txBody>
          <a:bodyPr wrap="square" rtlCol="0">
            <a:spAutoFit/>
          </a:bodyPr>
          <a:lstStyle/>
          <a:p>
            <a:r>
              <a:rPr lang="en-US" sz="2400" dirty="0">
                <a:latin typeface="Gadugi" panose="020B0502040204020203" pitchFamily="34" charset="0"/>
                <a:ea typeface="Gadugi" panose="020B0502040204020203" pitchFamily="34" charset="0"/>
              </a:rPr>
              <a:t>Additional interventions </a:t>
            </a:r>
          </a:p>
          <a:p>
            <a:pPr marL="285750" indent="-285750">
              <a:buFont typeface="Arial" panose="020B0604020202020204" pitchFamily="34" charset="0"/>
              <a:buChar char="•"/>
            </a:pPr>
            <a:r>
              <a:rPr lang="en-US" sz="2400" dirty="0">
                <a:latin typeface="Gadugi" panose="020B0502040204020203" pitchFamily="34" charset="0"/>
                <a:ea typeface="Gadugi" panose="020B0502040204020203" pitchFamily="34" charset="0"/>
              </a:rPr>
              <a:t>Community engagement</a:t>
            </a:r>
          </a:p>
          <a:p>
            <a:pPr marL="285750" indent="-285750">
              <a:buFont typeface="Arial" panose="020B0604020202020204" pitchFamily="34" charset="0"/>
              <a:buChar char="•"/>
            </a:pPr>
            <a:r>
              <a:rPr lang="en-US" sz="2400" dirty="0">
                <a:latin typeface="Gadugi" panose="020B0502040204020203" pitchFamily="34" charset="0"/>
                <a:ea typeface="Gadugi" panose="020B0502040204020203" pitchFamily="34" charset="0"/>
              </a:rPr>
              <a:t>Public awareness</a:t>
            </a:r>
          </a:p>
          <a:p>
            <a:pPr marL="285750" indent="-285750">
              <a:buFont typeface="Arial" panose="020B0604020202020204" pitchFamily="34" charset="0"/>
              <a:buChar char="•"/>
            </a:pPr>
            <a:r>
              <a:rPr lang="en-US" sz="2400" dirty="0">
                <a:latin typeface="Gadugi" panose="020B0502040204020203" pitchFamily="34" charset="0"/>
                <a:ea typeface="Gadugi" panose="020B0502040204020203" pitchFamily="34" charset="0"/>
              </a:rPr>
              <a:t>Programming</a:t>
            </a:r>
          </a:p>
          <a:p>
            <a:pPr marL="285750" indent="-285750">
              <a:buFont typeface="Arial" panose="020B0604020202020204" pitchFamily="34" charset="0"/>
              <a:buChar char="•"/>
            </a:pPr>
            <a:r>
              <a:rPr lang="en-US" sz="2400" dirty="0">
                <a:latin typeface="Gadugi" panose="020B0502040204020203" pitchFamily="34" charset="0"/>
                <a:ea typeface="Gadugi" panose="020B0502040204020203" pitchFamily="34" charset="0"/>
              </a:rPr>
              <a:t>Enhanced access</a:t>
            </a:r>
          </a:p>
        </p:txBody>
      </p:sp>
      <p:sp>
        <p:nvSpPr>
          <p:cNvPr id="12" name="Plus Sign 11">
            <a:extLst>
              <a:ext uri="{FF2B5EF4-FFF2-40B4-BE49-F238E27FC236}">
                <a16:creationId xmlns:a16="http://schemas.microsoft.com/office/drawing/2014/main" id="{8734E6F9-81BB-415D-87A5-65E5CA371BF2}"/>
              </a:ext>
            </a:extLst>
          </p:cNvPr>
          <p:cNvSpPr/>
          <p:nvPr/>
        </p:nvSpPr>
        <p:spPr>
          <a:xfrm>
            <a:off x="3157864" y="3673199"/>
            <a:ext cx="726142" cy="726142"/>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and person standing next to a tree in the woods&#10;&#10;Description automatically generated with medium confidence">
            <a:extLst>
              <a:ext uri="{FF2B5EF4-FFF2-40B4-BE49-F238E27FC236}">
                <a16:creationId xmlns:a16="http://schemas.microsoft.com/office/drawing/2014/main" id="{F7942BE6-E1D1-4E8E-820B-FBB3015EBF3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271"/>
          <a:stretch/>
        </p:blipFill>
        <p:spPr>
          <a:xfrm>
            <a:off x="8195344" y="3047581"/>
            <a:ext cx="3202309" cy="2677656"/>
          </a:xfrm>
          <a:prstGeom prst="rect">
            <a:avLst/>
          </a:prstGeom>
        </p:spPr>
      </p:pic>
    </p:spTree>
    <p:extLst>
      <p:ext uri="{BB962C8B-B14F-4D97-AF65-F5344CB8AC3E}">
        <p14:creationId xmlns:p14="http://schemas.microsoft.com/office/powerpoint/2010/main" val="31389222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C6736442-D59B-6E79-06A2-79AF6B62F1B1}"/>
              </a:ext>
            </a:extLst>
          </p:cNvPr>
          <p:cNvPicPr>
            <a:picLocks noChangeAspect="1"/>
          </p:cNvPicPr>
          <p:nvPr/>
        </p:nvPicPr>
        <p:blipFill>
          <a:blip r:embed="rId3"/>
          <a:stretch>
            <a:fillRect/>
          </a:stretch>
        </p:blipFill>
        <p:spPr>
          <a:xfrm>
            <a:off x="535557" y="1516812"/>
            <a:ext cx="1789980" cy="2357887"/>
          </a:xfrm>
          <a:prstGeom prst="rect">
            <a:avLst/>
          </a:prstGeom>
        </p:spPr>
      </p:pic>
      <p:sp>
        <p:nvSpPr>
          <p:cNvPr id="14" name="Content Placeholder 1">
            <a:extLst>
              <a:ext uri="{FF2B5EF4-FFF2-40B4-BE49-F238E27FC236}">
                <a16:creationId xmlns:a16="http://schemas.microsoft.com/office/drawing/2014/main" id="{D21672DE-865F-75FB-524A-43015B03C9A2}"/>
              </a:ext>
            </a:extLst>
          </p:cNvPr>
          <p:cNvSpPr>
            <a:spLocks noGrp="1"/>
          </p:cNvSpPr>
          <p:nvPr/>
        </p:nvSpPr>
        <p:spPr>
          <a:xfrm>
            <a:off x="2637153" y="1844526"/>
            <a:ext cx="6428863" cy="771010"/>
          </a:xfrm>
          <a:prstGeom prst="rect">
            <a:avLst/>
          </a:prstGeom>
        </p:spPr>
        <p:txBody>
          <a:bodyPr vert="horz" lIns="91440" tIns="45720" rIns="91440" bIns="45720" rtlCol="0" anchor="t">
            <a:noAutofit/>
          </a:bodyPr>
          <a:lstStyle>
            <a:lvl1pPr marL="306000" indent="-306000" algn="l" defTabSz="914400" rtl="0" eaLnBrk="1" latinLnBrk="0" hangingPunct="1">
              <a:lnSpc>
                <a:spcPct val="90000"/>
              </a:lnSpc>
              <a:spcBef>
                <a:spcPts val="1000"/>
              </a:spcBef>
              <a:buClr>
                <a:srgbClr val="90920A"/>
              </a:buClr>
              <a:buFont typeface="Wingdings" panose="05000000000000000000" pitchFamily="2" charset="2"/>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100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Observation of and intention to use new places and changed spaces for physical activity during the COVID-19 pandemic - United States, June 2021</a:t>
            </a:r>
            <a:endParaRPr lang="en-US" dirty="0">
              <a:ea typeface="+mn-lt"/>
              <a:cs typeface="+mn-lt"/>
            </a:endParaRPr>
          </a:p>
          <a:p>
            <a:pPr marL="0" indent="0">
              <a:buNone/>
            </a:pPr>
            <a:r>
              <a:rPr lang="en-US" dirty="0">
                <a:ea typeface="+mn-lt"/>
                <a:cs typeface="+mn-lt"/>
                <a:hlinkClick r:id="rId4"/>
              </a:rPr>
              <a:t>Bryant J Webber</a:t>
            </a:r>
            <a:r>
              <a:rPr lang="en-US" baseline="30000" dirty="0">
                <a:ea typeface="+mn-lt"/>
                <a:cs typeface="+mn-lt"/>
              </a:rPr>
              <a:t> </a:t>
            </a:r>
            <a:r>
              <a:rPr lang="en-US" baseline="30000" dirty="0">
                <a:ea typeface="+mn-lt"/>
                <a:cs typeface="+mn-lt"/>
                <a:hlinkClick r:id="rId5"/>
              </a:rPr>
              <a:t>1</a:t>
            </a:r>
            <a:r>
              <a:rPr lang="en-US" dirty="0">
                <a:ea typeface="+mn-lt"/>
                <a:cs typeface="+mn-lt"/>
              </a:rPr>
              <a:t>, </a:t>
            </a:r>
            <a:r>
              <a:rPr lang="en-US" dirty="0">
                <a:ea typeface="+mn-lt"/>
                <a:cs typeface="+mn-lt"/>
                <a:hlinkClick r:id="rId6"/>
              </a:rPr>
              <a:t>Katherine L Irani</a:t>
            </a:r>
            <a:r>
              <a:rPr lang="en-US" baseline="30000" dirty="0">
                <a:ea typeface="+mn-lt"/>
                <a:cs typeface="+mn-lt"/>
              </a:rPr>
              <a:t> </a:t>
            </a:r>
            <a:r>
              <a:rPr lang="en-US" baseline="30000" dirty="0">
                <a:ea typeface="+mn-lt"/>
                <a:cs typeface="+mn-lt"/>
                <a:hlinkClick r:id="rId7"/>
              </a:rPr>
              <a:t>2</a:t>
            </a:r>
            <a:r>
              <a:rPr lang="en-US" dirty="0">
                <a:ea typeface="+mn-lt"/>
                <a:cs typeface="+mn-lt"/>
              </a:rPr>
              <a:t>, </a:t>
            </a:r>
            <a:r>
              <a:rPr lang="en-US" dirty="0">
                <a:ea typeface="+mn-lt"/>
                <a:cs typeface="+mn-lt"/>
                <a:hlinkClick r:id="rId8"/>
              </a:rPr>
              <a:t>John D Omura</a:t>
            </a:r>
            <a:r>
              <a:rPr lang="en-US" baseline="30000" dirty="0">
                <a:ea typeface="+mn-lt"/>
                <a:cs typeface="+mn-lt"/>
              </a:rPr>
              <a:t> </a:t>
            </a:r>
            <a:r>
              <a:rPr lang="en-US" baseline="30000" dirty="0">
                <a:ea typeface="+mn-lt"/>
                <a:cs typeface="+mn-lt"/>
                <a:hlinkClick r:id="rId9"/>
              </a:rPr>
              <a:t>3</a:t>
            </a:r>
            <a:r>
              <a:rPr lang="en-US" dirty="0">
                <a:ea typeface="+mn-lt"/>
                <a:cs typeface="+mn-lt"/>
              </a:rPr>
              <a:t>, </a:t>
            </a:r>
            <a:r>
              <a:rPr lang="en-US" dirty="0">
                <a:ea typeface="+mn-lt"/>
                <a:cs typeface="+mn-lt"/>
                <a:hlinkClick r:id="rId10"/>
              </a:rPr>
              <a:t>Geoffrey P Whitfield</a:t>
            </a:r>
            <a:r>
              <a:rPr lang="en-US" baseline="30000" dirty="0">
                <a:ea typeface="+mn-lt"/>
                <a:cs typeface="+mn-lt"/>
              </a:rPr>
              <a:t> </a:t>
            </a:r>
            <a:r>
              <a:rPr lang="en-US" baseline="30000" dirty="0">
                <a:ea typeface="+mn-lt"/>
                <a:cs typeface="+mn-lt"/>
                <a:hlinkClick r:id="rId7"/>
              </a:rPr>
              <a:t>2</a:t>
            </a:r>
            <a:endParaRPr lang="en-US" dirty="0">
              <a:cs typeface="Calibri" panose="020F0502020204030204"/>
            </a:endParaRPr>
          </a:p>
        </p:txBody>
      </p:sp>
      <p:sp>
        <p:nvSpPr>
          <p:cNvPr id="5" name="TextBox 4">
            <a:extLst>
              <a:ext uri="{FF2B5EF4-FFF2-40B4-BE49-F238E27FC236}">
                <a16:creationId xmlns:a16="http://schemas.microsoft.com/office/drawing/2014/main" id="{478695D2-583F-8878-16D4-DD700ADD4BEC}"/>
              </a:ext>
            </a:extLst>
          </p:cNvPr>
          <p:cNvSpPr txBox="1"/>
          <p:nvPr/>
        </p:nvSpPr>
        <p:spPr>
          <a:xfrm>
            <a:off x="540591" y="4149306"/>
            <a:ext cx="919863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ea typeface="+mn-lt"/>
                <a:cs typeface="+mn-lt"/>
              </a:rPr>
              <a:t>Approximately 1 in 4 adults reported discovering new places or changed spaces to support physical activity during the COVID-19 pandemic, and most intended to use these features.</a:t>
            </a:r>
            <a:endParaRPr lang="en-US" sz="2400" dirty="0">
              <a:cs typeface="Calibri" panose="020F0502020204030204"/>
            </a:endParaRPr>
          </a:p>
        </p:txBody>
      </p:sp>
      <p:pic>
        <p:nvPicPr>
          <p:cNvPr id="17" name="Picture 17" descr="Multiple blue virus organisms">
            <a:extLst>
              <a:ext uri="{FF2B5EF4-FFF2-40B4-BE49-F238E27FC236}">
                <a16:creationId xmlns:a16="http://schemas.microsoft.com/office/drawing/2014/main" id="{81B35D72-6978-3449-D809-591C8AA1901A}"/>
              </a:ext>
            </a:extLst>
          </p:cNvPr>
          <p:cNvPicPr>
            <a:picLocks noChangeAspect="1"/>
          </p:cNvPicPr>
          <p:nvPr/>
        </p:nvPicPr>
        <p:blipFill>
          <a:blip r:embed="rId11"/>
          <a:stretch>
            <a:fillRect/>
          </a:stretch>
        </p:blipFill>
        <p:spPr>
          <a:xfrm>
            <a:off x="1575759" y="5604805"/>
            <a:ext cx="1909312" cy="1068654"/>
          </a:xfrm>
          <a:prstGeom prst="rect">
            <a:avLst/>
          </a:prstGeom>
        </p:spPr>
      </p:pic>
      <p:pic>
        <p:nvPicPr>
          <p:cNvPr id="18" name="Picture 18" descr="Person walking away on zebra crossing">
            <a:extLst>
              <a:ext uri="{FF2B5EF4-FFF2-40B4-BE49-F238E27FC236}">
                <a16:creationId xmlns:a16="http://schemas.microsoft.com/office/drawing/2014/main" id="{38E52D91-7303-3F4E-C97E-52616F56F52E}"/>
              </a:ext>
            </a:extLst>
          </p:cNvPr>
          <p:cNvPicPr>
            <a:picLocks noChangeAspect="1"/>
          </p:cNvPicPr>
          <p:nvPr/>
        </p:nvPicPr>
        <p:blipFill>
          <a:blip r:embed="rId12"/>
          <a:stretch>
            <a:fillRect/>
          </a:stretch>
        </p:blipFill>
        <p:spPr>
          <a:xfrm>
            <a:off x="3861758" y="5605954"/>
            <a:ext cx="1664898" cy="1066354"/>
          </a:xfrm>
          <a:prstGeom prst="rect">
            <a:avLst/>
          </a:prstGeom>
        </p:spPr>
      </p:pic>
      <p:pic>
        <p:nvPicPr>
          <p:cNvPr id="19" name="Picture 19" descr="Person running on a path in the woods">
            <a:extLst>
              <a:ext uri="{FF2B5EF4-FFF2-40B4-BE49-F238E27FC236}">
                <a16:creationId xmlns:a16="http://schemas.microsoft.com/office/drawing/2014/main" id="{631C72F0-D8D6-A65F-8DB0-687652ECE26D}"/>
              </a:ext>
            </a:extLst>
          </p:cNvPr>
          <p:cNvPicPr>
            <a:picLocks noChangeAspect="1"/>
          </p:cNvPicPr>
          <p:nvPr/>
        </p:nvPicPr>
        <p:blipFill>
          <a:blip r:embed="rId13"/>
          <a:stretch>
            <a:fillRect/>
          </a:stretch>
        </p:blipFill>
        <p:spPr>
          <a:xfrm>
            <a:off x="5745193" y="5604817"/>
            <a:ext cx="1679275" cy="1068630"/>
          </a:xfrm>
          <a:prstGeom prst="rect">
            <a:avLst/>
          </a:prstGeom>
        </p:spPr>
      </p:pic>
      <p:pic>
        <p:nvPicPr>
          <p:cNvPr id="20" name="Picture 20" descr="Woman in wheelchair">
            <a:extLst>
              <a:ext uri="{FF2B5EF4-FFF2-40B4-BE49-F238E27FC236}">
                <a16:creationId xmlns:a16="http://schemas.microsoft.com/office/drawing/2014/main" id="{64C363AD-A946-9C46-1025-2C682DA52BBE}"/>
              </a:ext>
            </a:extLst>
          </p:cNvPr>
          <p:cNvPicPr>
            <a:picLocks noChangeAspect="1"/>
          </p:cNvPicPr>
          <p:nvPr/>
        </p:nvPicPr>
        <p:blipFill>
          <a:blip r:embed="rId14"/>
          <a:stretch>
            <a:fillRect/>
          </a:stretch>
        </p:blipFill>
        <p:spPr>
          <a:xfrm>
            <a:off x="7643004" y="5605732"/>
            <a:ext cx="1679276" cy="1066801"/>
          </a:xfrm>
          <a:prstGeom prst="rect">
            <a:avLst/>
          </a:prstGeom>
        </p:spPr>
      </p:pic>
      <p:sp>
        <p:nvSpPr>
          <p:cNvPr id="21" name="Title 4">
            <a:extLst>
              <a:ext uri="{FF2B5EF4-FFF2-40B4-BE49-F238E27FC236}">
                <a16:creationId xmlns:a16="http://schemas.microsoft.com/office/drawing/2014/main" id="{BA742607-59CE-453B-82C7-8ADA6431C18C}"/>
              </a:ext>
            </a:extLst>
          </p:cNvPr>
          <p:cNvSpPr txBox="1">
            <a:spLocks/>
          </p:cNvSpPr>
          <p:nvPr/>
        </p:nvSpPr>
        <p:spPr>
          <a:xfrm>
            <a:off x="2491863" y="311713"/>
            <a:ext cx="8861937" cy="812481"/>
          </a:xfrm>
          <a:prstGeom prst="rect">
            <a:avLst/>
          </a:prstGeom>
          <a:effectLst/>
        </p:spPr>
        <p:txBody>
          <a:bodyPr anchor="b">
            <a:norm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b="1" dirty="0">
                <a:solidFill>
                  <a:srgbClr val="FFFFFF"/>
                </a:solidFill>
                <a:latin typeface="Rockwell" panose="02060603020205020403" pitchFamily="18" charset="0"/>
              </a:rPr>
              <a:t>New Research</a:t>
            </a:r>
            <a:endParaRPr lang="en-US" dirty="0"/>
          </a:p>
        </p:txBody>
      </p:sp>
    </p:spTree>
    <p:extLst>
      <p:ext uri="{BB962C8B-B14F-4D97-AF65-F5344CB8AC3E}">
        <p14:creationId xmlns:p14="http://schemas.microsoft.com/office/powerpoint/2010/main" val="9018592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5E84C3AE-9D58-6747-8F17-ED356585CADB}"/>
              </a:ext>
            </a:extLst>
          </p:cNvPr>
          <p:cNvSpPr>
            <a:spLocks noGrp="1"/>
          </p:cNvSpPr>
          <p:nvPr>
            <p:ph idx="1"/>
          </p:nvPr>
        </p:nvSpPr>
        <p:spPr>
          <a:xfrm>
            <a:off x="2324559" y="228161"/>
            <a:ext cx="9543759" cy="964570"/>
          </a:xfrm>
        </p:spPr>
        <p:txBody>
          <a:bodyPr vert="horz" lIns="91440" tIns="45720" rIns="91440" bIns="45720" rtlCol="0" anchor="ctr">
            <a:noAutofit/>
          </a:bodyPr>
          <a:lstStyle/>
          <a:p>
            <a:pPr marL="0" indent="0">
              <a:buNone/>
            </a:pPr>
            <a:r>
              <a:rPr kumimoji="0" lang="en-US" b="1" i="0" u="none" strike="noStrike" kern="1200" cap="none" spc="0" normalizeH="0" baseline="0" noProof="0">
                <a:ln>
                  <a:noFill/>
                </a:ln>
                <a:solidFill>
                  <a:prstClr val="white"/>
                </a:solidFill>
                <a:effectLst/>
                <a:uLnTx/>
                <a:uFillTx/>
                <a:latin typeface="Rockwell" panose="02060603020205020403" pitchFamily="18" charset="0"/>
                <a:ea typeface="+mj-ea"/>
                <a:cs typeface="+mj-cs"/>
              </a:rPr>
              <a:t>Impactful Science:</a:t>
            </a:r>
            <a:br>
              <a:rPr kumimoji="0" lang="en-US" b="1" i="0" u="none" strike="noStrike" kern="1200" cap="none" spc="0" normalizeH="0" baseline="0" noProof="0">
                <a:ln>
                  <a:noFill/>
                </a:ln>
                <a:solidFill>
                  <a:prstClr val="white"/>
                </a:solidFill>
                <a:effectLst/>
                <a:uLnTx/>
                <a:uFillTx/>
                <a:latin typeface="Rockwell" panose="02060603020205020403" pitchFamily="18" charset="0"/>
                <a:ea typeface="+mj-ea"/>
                <a:cs typeface="+mj-cs"/>
              </a:rPr>
            </a:br>
            <a:r>
              <a:rPr kumimoji="0" lang="en-US" b="1" i="0" u="none" strike="noStrike" kern="1200" cap="none" spc="0" normalizeH="0" baseline="0" noProof="0">
                <a:ln>
                  <a:noFill/>
                </a:ln>
                <a:solidFill>
                  <a:prstClr val="white"/>
                </a:solidFill>
                <a:effectLst/>
                <a:uLnTx/>
                <a:uFillTx/>
                <a:latin typeface="Rockwell" panose="02060603020205020403" pitchFamily="18" charset="0"/>
                <a:ea typeface="+mj-ea"/>
                <a:cs typeface="+mj-cs"/>
              </a:rPr>
              <a:t>Muscle Strengthening and Aerobic PA in Older Adults</a:t>
            </a:r>
            <a:endParaRPr lang="en-US">
              <a:latin typeface="+mn-lt"/>
              <a:ea typeface="+mn-ea"/>
            </a:endParaRPr>
          </a:p>
        </p:txBody>
      </p:sp>
      <p:pic>
        <p:nvPicPr>
          <p:cNvPr id="5" name="Picture 4" descr="Graphical user interface&#10;&#10;Description automatically generated">
            <a:extLst>
              <a:ext uri="{FF2B5EF4-FFF2-40B4-BE49-F238E27FC236}">
                <a16:creationId xmlns:a16="http://schemas.microsoft.com/office/drawing/2014/main" id="{439BE573-7E51-9A14-F558-97FDB77D2161}"/>
              </a:ext>
            </a:extLst>
          </p:cNvPr>
          <p:cNvPicPr>
            <a:picLocks noChangeAspect="1"/>
          </p:cNvPicPr>
          <p:nvPr/>
        </p:nvPicPr>
        <p:blipFill>
          <a:blip r:embed="rId3"/>
          <a:stretch>
            <a:fillRect/>
          </a:stretch>
        </p:blipFill>
        <p:spPr>
          <a:xfrm>
            <a:off x="1208908" y="2742397"/>
            <a:ext cx="3838880" cy="3291840"/>
          </a:xfrm>
          <a:prstGeom prst="rect">
            <a:avLst/>
          </a:prstGeom>
        </p:spPr>
      </p:pic>
      <p:pic>
        <p:nvPicPr>
          <p:cNvPr id="7" name="Content Placeholder 6" descr="Graphical user interface, text, application&#10;&#10;Description automatically generated">
            <a:extLst>
              <a:ext uri="{FF2B5EF4-FFF2-40B4-BE49-F238E27FC236}">
                <a16:creationId xmlns:a16="http://schemas.microsoft.com/office/drawing/2014/main" id="{3B9C6755-3FF5-7F6F-46DF-D031801ADC84}"/>
              </a:ext>
            </a:extLst>
          </p:cNvPr>
          <p:cNvPicPr>
            <a:picLocks noChangeAspect="1"/>
          </p:cNvPicPr>
          <p:nvPr/>
        </p:nvPicPr>
        <p:blipFill>
          <a:blip r:embed="rId4"/>
          <a:stretch>
            <a:fillRect/>
          </a:stretch>
        </p:blipFill>
        <p:spPr>
          <a:xfrm>
            <a:off x="6576484" y="3331271"/>
            <a:ext cx="4974336" cy="2114092"/>
          </a:xfrm>
          <a:prstGeom prst="rect">
            <a:avLst/>
          </a:prstGeom>
        </p:spPr>
      </p:pic>
    </p:spTree>
    <p:extLst>
      <p:ext uri="{BB962C8B-B14F-4D97-AF65-F5344CB8AC3E}">
        <p14:creationId xmlns:p14="http://schemas.microsoft.com/office/powerpoint/2010/main" val="15240649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35178E3-AB1D-9B62-8FFB-7B3BF06C3957}"/>
              </a:ext>
            </a:extLst>
          </p:cNvPr>
          <p:cNvPicPr>
            <a:picLocks noGrp="1" noChangeAspect="1"/>
          </p:cNvPicPr>
          <p:nvPr>
            <p:ph idx="1"/>
          </p:nvPr>
        </p:nvPicPr>
        <p:blipFill>
          <a:blip r:embed="rId2"/>
          <a:stretch>
            <a:fillRect/>
          </a:stretch>
        </p:blipFill>
        <p:spPr>
          <a:xfrm>
            <a:off x="1272907" y="1666265"/>
            <a:ext cx="9646186" cy="4745204"/>
          </a:xfrm>
          <a:ln w="12700">
            <a:solidFill>
              <a:schemeClr val="accent1"/>
            </a:solidFill>
          </a:ln>
        </p:spPr>
      </p:pic>
      <p:sp>
        <p:nvSpPr>
          <p:cNvPr id="3" name="Title 2">
            <a:extLst>
              <a:ext uri="{FF2B5EF4-FFF2-40B4-BE49-F238E27FC236}">
                <a16:creationId xmlns:a16="http://schemas.microsoft.com/office/drawing/2014/main" id="{44D9DFD6-24D0-A8F9-5641-146E3831622F}"/>
              </a:ext>
            </a:extLst>
          </p:cNvPr>
          <p:cNvSpPr>
            <a:spLocks noGrp="1"/>
          </p:cNvSpPr>
          <p:nvPr>
            <p:ph type="title"/>
          </p:nvPr>
        </p:nvSpPr>
        <p:spPr/>
        <p:txBody>
          <a:bodyPr/>
          <a:lstStyle/>
          <a:p>
            <a:pPr>
              <a:lnSpc>
                <a:spcPct val="100000"/>
              </a:lnSpc>
            </a:pPr>
            <a:r>
              <a:rPr lang="en-US"/>
              <a:t>Impactful Science:</a:t>
            </a:r>
            <a:br>
              <a:rPr lang="en-US"/>
            </a:br>
            <a:r>
              <a:rPr lang="en-US"/>
              <a:t>Physical Activity and Military Readiness</a:t>
            </a:r>
          </a:p>
        </p:txBody>
      </p:sp>
    </p:spTree>
    <p:extLst>
      <p:ext uri="{BB962C8B-B14F-4D97-AF65-F5344CB8AC3E}">
        <p14:creationId xmlns:p14="http://schemas.microsoft.com/office/powerpoint/2010/main" val="35321323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3F368-7953-BDCB-5A1A-92F4AF04568E}"/>
              </a:ext>
            </a:extLst>
          </p:cNvPr>
          <p:cNvSpPr>
            <a:spLocks noGrp="1"/>
          </p:cNvSpPr>
          <p:nvPr>
            <p:ph type="title"/>
          </p:nvPr>
        </p:nvSpPr>
        <p:spPr/>
        <p:txBody>
          <a:bodyPr/>
          <a:lstStyle/>
          <a:p>
            <a:r>
              <a:rPr lang="en-US" dirty="0"/>
              <a:t>Physical Activity and Infectious Disease</a:t>
            </a:r>
          </a:p>
        </p:txBody>
      </p:sp>
      <p:sp>
        <p:nvSpPr>
          <p:cNvPr id="3" name="Text Placeholder 2">
            <a:extLst>
              <a:ext uri="{FF2B5EF4-FFF2-40B4-BE49-F238E27FC236}">
                <a16:creationId xmlns:a16="http://schemas.microsoft.com/office/drawing/2014/main" id="{48EEFEAB-0E0E-818D-5021-B3B7F016D25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438989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34C02E-182E-49DA-A743-1EAEF9B02E74}"/>
              </a:ext>
            </a:extLst>
          </p:cNvPr>
          <p:cNvSpPr>
            <a:spLocks noGrp="1"/>
          </p:cNvSpPr>
          <p:nvPr>
            <p:ph type="title"/>
          </p:nvPr>
        </p:nvSpPr>
        <p:spPr/>
        <p:txBody>
          <a:bodyPr/>
          <a:lstStyle/>
          <a:p>
            <a:r>
              <a:rPr lang="en-US" dirty="0"/>
              <a:t>National Center for Chronic Disease Prevention </a:t>
            </a:r>
            <a:br>
              <a:rPr lang="en-US" dirty="0"/>
            </a:br>
            <a:br>
              <a:rPr lang="en-US" dirty="0"/>
            </a:br>
            <a:r>
              <a:rPr lang="en-US" dirty="0"/>
              <a:t>and Health Promotion</a:t>
            </a:r>
          </a:p>
        </p:txBody>
      </p:sp>
      <p:pic>
        <p:nvPicPr>
          <p:cNvPr id="5" name="Picture 4">
            <a:extLst>
              <a:ext uri="{FF2B5EF4-FFF2-40B4-BE49-F238E27FC236}">
                <a16:creationId xmlns:a16="http://schemas.microsoft.com/office/drawing/2014/main" id="{BFC768AE-F036-4FCC-AC0B-FC366625BA3B}"/>
              </a:ext>
            </a:extLst>
          </p:cNvPr>
          <p:cNvPicPr>
            <a:picLocks noChangeAspect="1"/>
          </p:cNvPicPr>
          <p:nvPr/>
        </p:nvPicPr>
        <p:blipFill rotWithShape="1">
          <a:blip r:embed="rId2"/>
          <a:srcRect t="10316" b="3894"/>
          <a:stretch/>
        </p:blipFill>
        <p:spPr>
          <a:xfrm>
            <a:off x="2367172" y="1444242"/>
            <a:ext cx="7945924" cy="5275212"/>
          </a:xfrm>
          <a:prstGeom prst="rect">
            <a:avLst/>
          </a:prstGeom>
        </p:spPr>
      </p:pic>
      <p:sp>
        <p:nvSpPr>
          <p:cNvPr id="6" name="Oval 5">
            <a:extLst>
              <a:ext uri="{FF2B5EF4-FFF2-40B4-BE49-F238E27FC236}">
                <a16:creationId xmlns:a16="http://schemas.microsoft.com/office/drawing/2014/main" id="{5AE04470-929E-4AF7-9F8C-10830512E0C6}"/>
              </a:ext>
            </a:extLst>
          </p:cNvPr>
          <p:cNvSpPr/>
          <p:nvPr/>
        </p:nvSpPr>
        <p:spPr>
          <a:xfrm>
            <a:off x="2715491" y="6038404"/>
            <a:ext cx="3103418" cy="6810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82537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028176-9D20-B77F-4095-147E87825B6B}"/>
              </a:ext>
            </a:extLst>
          </p:cNvPr>
          <p:cNvSpPr>
            <a:spLocks noGrp="1"/>
          </p:cNvSpPr>
          <p:nvPr>
            <p:ph idx="1"/>
          </p:nvPr>
        </p:nvSpPr>
        <p:spPr/>
        <p:txBody>
          <a:bodyPr/>
          <a:lstStyle/>
          <a:p>
            <a:pPr marL="342900" marR="0" lvl="0" indent="-342900">
              <a:lnSpc>
                <a:spcPct val="105000"/>
              </a:lnSpc>
              <a:spcBef>
                <a:spcPts val="0"/>
              </a:spcBef>
              <a:spcAft>
                <a:spcPts val="0"/>
              </a:spcAft>
              <a:buFont typeface="Symbol" panose="05050102010706020507" pitchFamily="18" charset="2"/>
              <a:buChar char=""/>
            </a:pPr>
            <a:r>
              <a:rPr lang="en-US" sz="1800" dirty="0">
                <a:solidFill>
                  <a:srgbClr val="000000"/>
                </a:solidFill>
                <a:effectLst/>
                <a:latin typeface="Calibri" panose="020F0502020204030204" pitchFamily="34" charset="0"/>
                <a:ea typeface="Calibri" panose="020F0502020204030204" pitchFamily="34" charset="0"/>
              </a:rPr>
              <a:t>One recent study showed that meeting guidelines for aerobic and muscle-strengthening physical activity cut the risk of death from flu and pneumonia by half. </a:t>
            </a:r>
            <a:r>
              <a:rPr lang="en-US" sz="1800" u="sng" dirty="0">
                <a:solidFill>
                  <a:srgbClr val="0563C1"/>
                </a:solidFill>
                <a:effectLst/>
                <a:latin typeface="Calibri" panose="020F0502020204030204" pitchFamily="34" charset="0"/>
                <a:ea typeface="Calibri" panose="020F0502020204030204" pitchFamily="34" charset="0"/>
                <a:hlinkClick r:id="rId2"/>
              </a:rPr>
              <a:t>Leisure-time physical activity and mortality from influenza and pneumonia: a cohort study of 577 909 US adults | British Journal of Sports Medicine (bmj.com)</a:t>
            </a:r>
            <a:r>
              <a:rPr lang="en-US" sz="1800" dirty="0">
                <a:effectLst/>
                <a:latin typeface="Calibri" panose="020F0502020204030204" pitchFamily="34" charset="0"/>
                <a:ea typeface="Calibri" panose="020F0502020204030204" pitchFamily="34" charset="0"/>
              </a:rPr>
              <a:t>. </a:t>
            </a:r>
          </a:p>
          <a:p>
            <a:pPr marL="342900" marR="0" lvl="0" indent="-342900">
              <a:lnSpc>
                <a:spcPct val="105000"/>
              </a:lnSpc>
              <a:spcBef>
                <a:spcPts val="0"/>
              </a:spcBef>
              <a:spcAft>
                <a:spcPts val="0"/>
              </a:spcAft>
              <a:buFont typeface="Symbol" panose="05050102010706020507" pitchFamily="18" charset="2"/>
              <a:buChar char=""/>
            </a:pPr>
            <a:r>
              <a:rPr lang="en-US" sz="1800" dirty="0">
                <a:solidFill>
                  <a:srgbClr val="000000"/>
                </a:solidFill>
                <a:effectLst/>
                <a:latin typeface="Calibri" panose="020F0502020204030204" pitchFamily="34" charset="0"/>
                <a:ea typeface="Calibri" panose="020F0502020204030204" pitchFamily="34" charset="0"/>
              </a:rPr>
              <a:t>A CDC systematic review of 25 studies showed that physical activity can protect people against severe COVID-19 outcomes. </a:t>
            </a:r>
            <a:r>
              <a:rPr lang="en-US" sz="1800" u="sng" dirty="0">
                <a:solidFill>
                  <a:srgbClr val="0563C1"/>
                </a:solidFill>
                <a:effectLst/>
                <a:latin typeface="Calibri" panose="020F0502020204030204" pitchFamily="34" charset="0"/>
                <a:ea typeface="Calibri" panose="020F0502020204030204" pitchFamily="34" charset="0"/>
                <a:hlinkClick r:id="rId3"/>
              </a:rPr>
              <a:t>Brief Summary of Findings on the Association Between Physical Inactivity and Severe COVID-19 Outcomes (PDF)</a:t>
            </a:r>
            <a:r>
              <a:rPr lang="en-US" sz="1800" u="none" strike="noStrike" dirty="0">
                <a:solidFill>
                  <a:srgbClr val="0563C1"/>
                </a:solidFill>
                <a:effectLst/>
                <a:latin typeface="Calibri" panose="020F0502020204030204" pitchFamily="34" charset="0"/>
                <a:ea typeface="Calibri" panose="020F0502020204030204" pitchFamily="34" charset="0"/>
              </a:rPr>
              <a:t>.</a:t>
            </a:r>
            <a:endParaRPr lang="en-US" sz="1800" dirty="0">
              <a:effectLst/>
              <a:latin typeface="Calibri" panose="020F0502020204030204" pitchFamily="34" charset="0"/>
              <a:ea typeface="Calibri" panose="020F0502020204030204" pitchFamily="34" charset="0"/>
            </a:endParaRPr>
          </a:p>
          <a:p>
            <a:pPr marL="342900" marR="0" lvl="0" indent="-342900">
              <a:lnSpc>
                <a:spcPct val="105000"/>
              </a:lnSpc>
              <a:spcBef>
                <a:spcPts val="0"/>
              </a:spcBef>
              <a:spcAft>
                <a:spcPts val="0"/>
              </a:spcAft>
              <a:buFont typeface="Symbol" panose="05050102010706020507" pitchFamily="18" charset="2"/>
              <a:buChar char=""/>
            </a:pPr>
            <a:r>
              <a:rPr lang="en-US" sz="1800" u="sng" dirty="0">
                <a:solidFill>
                  <a:srgbClr val="000000"/>
                </a:solidFill>
                <a:effectLst/>
                <a:latin typeface="Calibri" panose="020F0502020204030204" pitchFamily="34" charset="0"/>
                <a:ea typeface="Calibri" panose="020F0502020204030204" pitchFamily="34" charset="0"/>
              </a:rPr>
              <a:t>As flu season approaches, CDC recommends everyone 6 months and older get a flu vaccine. Getting regular physical activity and enough sleep may also help protect you. New research showed that only about 9% of adults report doing all three of these. </a:t>
            </a:r>
            <a:r>
              <a:rPr lang="en-US" sz="1800" u="sng" dirty="0">
                <a:solidFill>
                  <a:srgbClr val="0563C1"/>
                </a:solidFill>
                <a:effectLst/>
                <a:latin typeface="Calibri" panose="020F0502020204030204" pitchFamily="34" charset="0"/>
                <a:ea typeface="Calibri" panose="020F0502020204030204" pitchFamily="34" charset="0"/>
                <a:hlinkClick r:id="rId4"/>
              </a:rPr>
              <a:t>Joint Prevalence of Influenza Preventive Behaviors Among Adults-United States, 2020 - PubMed (nih.gov)</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r>
              <a:rPr lang="en-US" dirty="0"/>
              <a:t>So get your vaccines…  and do your physical activity…</a:t>
            </a:r>
          </a:p>
        </p:txBody>
      </p:sp>
      <p:sp>
        <p:nvSpPr>
          <p:cNvPr id="3" name="Title 2">
            <a:extLst>
              <a:ext uri="{FF2B5EF4-FFF2-40B4-BE49-F238E27FC236}">
                <a16:creationId xmlns:a16="http://schemas.microsoft.com/office/drawing/2014/main" id="{2711FFEC-B7B9-8955-8B3B-C4E4F4D59F3F}"/>
              </a:ext>
            </a:extLst>
          </p:cNvPr>
          <p:cNvSpPr>
            <a:spLocks noGrp="1"/>
          </p:cNvSpPr>
          <p:nvPr>
            <p:ph type="title"/>
          </p:nvPr>
        </p:nvSpPr>
        <p:spPr/>
        <p:txBody>
          <a:bodyPr/>
          <a:lstStyle/>
          <a:p>
            <a:r>
              <a:rPr lang="en-US" dirty="0"/>
              <a:t>Physical Activity and Infectious Disease</a:t>
            </a:r>
          </a:p>
        </p:txBody>
      </p:sp>
    </p:spTree>
    <p:extLst>
      <p:ext uri="{BB962C8B-B14F-4D97-AF65-F5344CB8AC3E}">
        <p14:creationId xmlns:p14="http://schemas.microsoft.com/office/powerpoint/2010/main" val="35222999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D89EBA-18DE-4920-6DE8-73435AA79E51}"/>
              </a:ext>
            </a:extLst>
          </p:cNvPr>
          <p:cNvSpPr>
            <a:spLocks noGrp="1"/>
          </p:cNvSpPr>
          <p:nvPr>
            <p:ph type="title"/>
          </p:nvPr>
        </p:nvSpPr>
        <p:spPr>
          <a:xfrm>
            <a:off x="2491863" y="311713"/>
            <a:ext cx="9219067" cy="812481"/>
          </a:xfrm>
        </p:spPr>
        <p:txBody>
          <a:bodyPr/>
          <a:lstStyle/>
          <a:p>
            <a:pPr>
              <a:lnSpc>
                <a:spcPct val="100000"/>
              </a:lnSpc>
            </a:pPr>
            <a:r>
              <a:rPr lang="en-US"/>
              <a:t>Impactful Science:</a:t>
            </a:r>
            <a:br>
              <a:rPr lang="en-US"/>
            </a:br>
            <a:r>
              <a:rPr lang="en-US"/>
              <a:t>COVID and Physical Inactivity Systematic Review</a:t>
            </a:r>
          </a:p>
        </p:txBody>
      </p:sp>
      <p:pic>
        <p:nvPicPr>
          <p:cNvPr id="9" name="Picture 8">
            <a:extLst>
              <a:ext uri="{FF2B5EF4-FFF2-40B4-BE49-F238E27FC236}">
                <a16:creationId xmlns:a16="http://schemas.microsoft.com/office/drawing/2014/main" id="{89AD0ECE-ECE1-408E-FF42-2FA2F039A1C4}"/>
              </a:ext>
            </a:extLst>
          </p:cNvPr>
          <p:cNvPicPr>
            <a:picLocks noChangeAspect="1"/>
          </p:cNvPicPr>
          <p:nvPr/>
        </p:nvPicPr>
        <p:blipFill>
          <a:blip r:embed="rId2"/>
          <a:stretch>
            <a:fillRect/>
          </a:stretch>
        </p:blipFill>
        <p:spPr>
          <a:xfrm>
            <a:off x="2491863" y="1685580"/>
            <a:ext cx="8358707" cy="4272408"/>
          </a:xfrm>
          <a:prstGeom prst="rect">
            <a:avLst/>
          </a:prstGeom>
        </p:spPr>
        <p:style>
          <a:lnRef idx="2">
            <a:schemeClr val="dk1"/>
          </a:lnRef>
          <a:fillRef idx="1">
            <a:schemeClr val="lt1"/>
          </a:fillRef>
          <a:effectRef idx="0">
            <a:schemeClr val="dk1"/>
          </a:effectRef>
          <a:fontRef idx="minor">
            <a:schemeClr val="dk1"/>
          </a:fontRef>
        </p:style>
      </p:pic>
      <p:pic>
        <p:nvPicPr>
          <p:cNvPr id="5" name="Picture 4">
            <a:extLst>
              <a:ext uri="{FF2B5EF4-FFF2-40B4-BE49-F238E27FC236}">
                <a16:creationId xmlns:a16="http://schemas.microsoft.com/office/drawing/2014/main" id="{A0BBE61A-A351-4BF8-5F9E-D29C67B9F6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704" y="1923735"/>
            <a:ext cx="2980457" cy="1988229"/>
          </a:xfrm>
          <a:prstGeom prst="rect">
            <a:avLst/>
          </a:prstGeom>
        </p:spPr>
      </p:pic>
      <p:sp>
        <p:nvSpPr>
          <p:cNvPr id="2" name="Oval 1">
            <a:extLst>
              <a:ext uri="{FF2B5EF4-FFF2-40B4-BE49-F238E27FC236}">
                <a16:creationId xmlns:a16="http://schemas.microsoft.com/office/drawing/2014/main" id="{ADA8F546-9AF5-963D-6C17-1CE819A57580}"/>
              </a:ext>
            </a:extLst>
          </p:cNvPr>
          <p:cNvSpPr/>
          <p:nvPr/>
        </p:nvSpPr>
        <p:spPr>
          <a:xfrm>
            <a:off x="7722825" y="4924540"/>
            <a:ext cx="3305060" cy="812481"/>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590484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80BB8C-0495-D6B8-CAFD-E16C98F81805}"/>
              </a:ext>
            </a:extLst>
          </p:cNvPr>
          <p:cNvSpPr>
            <a:spLocks noGrp="1"/>
          </p:cNvSpPr>
          <p:nvPr>
            <p:ph idx="1"/>
          </p:nvPr>
        </p:nvSpPr>
        <p:spPr>
          <a:xfrm>
            <a:off x="277091" y="1506970"/>
            <a:ext cx="11610109" cy="4351338"/>
          </a:xfrm>
        </p:spPr>
        <p:txBody>
          <a:bodyPr/>
          <a:lstStyle/>
          <a:p>
            <a:pPr marL="0" indent="0">
              <a:buNone/>
            </a:pPr>
            <a:r>
              <a:rPr lang="en-US" sz="1800" dirty="0"/>
              <a:t>Missouri</a:t>
            </a:r>
          </a:p>
          <a:p>
            <a:r>
              <a:rPr lang="en-US" sz="1800" b="1" dirty="0"/>
              <a:t>St. Louis Integrated Health Network St. Louis </a:t>
            </a:r>
            <a:r>
              <a:rPr lang="en-US" sz="1800" dirty="0"/>
              <a:t>$700k REACH; </a:t>
            </a:r>
            <a:r>
              <a:rPr lang="en-US" sz="1800" b="1" dirty="0"/>
              <a:t>University of Missouri, Kansas City </a:t>
            </a:r>
            <a:r>
              <a:rPr lang="en-US" sz="1800" dirty="0"/>
              <a:t>$700k REACH; </a:t>
            </a:r>
            <a:r>
              <a:rPr lang="en-US" sz="1800" b="1" dirty="0"/>
              <a:t>Missouri Department of Health and Senior Services </a:t>
            </a:r>
            <a:r>
              <a:rPr lang="en-US" sz="1800" dirty="0"/>
              <a:t>$800k SPAN; </a:t>
            </a:r>
            <a:r>
              <a:rPr lang="en-US" sz="1800" b="1" dirty="0"/>
              <a:t>University of Missouri (Columbia)</a:t>
            </a:r>
            <a:r>
              <a:rPr lang="en-US" sz="1800" dirty="0"/>
              <a:t> New Madrid, Mississippi, Scott, Stoddard, Ripley, Wayne, Howell, Wright, Crawford, and Washington Counties $700k HOP</a:t>
            </a:r>
          </a:p>
          <a:p>
            <a:pPr marL="0" indent="0">
              <a:buNone/>
            </a:pPr>
            <a:r>
              <a:rPr lang="en-US" sz="1800" dirty="0"/>
              <a:t>Hawaii</a:t>
            </a:r>
          </a:p>
          <a:p>
            <a:r>
              <a:rPr lang="en-US" sz="1800" b="1" dirty="0"/>
              <a:t>University of Hawaii: USAPI</a:t>
            </a:r>
            <a:r>
              <a:rPr lang="en-US" sz="1800" dirty="0"/>
              <a:t>: Guam, Republic of the Marshall Islands, Republic of Palau, Federated States of Micronesia $1 M REACH</a:t>
            </a:r>
          </a:p>
          <a:p>
            <a:pPr marL="0" indent="0">
              <a:buNone/>
            </a:pPr>
            <a:r>
              <a:rPr lang="en-US" sz="1800" dirty="0"/>
              <a:t>Minneapolis</a:t>
            </a:r>
          </a:p>
          <a:p>
            <a:r>
              <a:rPr lang="en-US" sz="1800" b="1" dirty="0"/>
              <a:t>Asian Media Access:</a:t>
            </a:r>
            <a:r>
              <a:rPr lang="en-US" sz="1800" dirty="0"/>
              <a:t> Phillips neighborhood in Minneapolis and the West Side Neighborhood in St. Paul $1 M REACH; </a:t>
            </a:r>
            <a:r>
              <a:rPr lang="en-US" sz="1800" b="1" dirty="0"/>
              <a:t>City of Minneapolis</a:t>
            </a:r>
            <a:r>
              <a:rPr lang="en-US" sz="1800" dirty="0"/>
              <a:t>, MN $1M REACH</a:t>
            </a:r>
          </a:p>
          <a:p>
            <a:pPr marL="0" indent="0">
              <a:buNone/>
            </a:pPr>
            <a:r>
              <a:rPr lang="en-US" sz="1800" dirty="0"/>
              <a:t>South Carolina</a:t>
            </a:r>
          </a:p>
          <a:p>
            <a:r>
              <a:rPr lang="en-US" sz="1800" b="1" dirty="0"/>
              <a:t>LiveWell Greenville </a:t>
            </a:r>
            <a:r>
              <a:rPr lang="en-US" sz="1800" dirty="0" err="1"/>
              <a:t>Greenville</a:t>
            </a:r>
            <a:r>
              <a:rPr lang="en-US" sz="1800" dirty="0"/>
              <a:t> County $1M REACH; </a:t>
            </a:r>
            <a:r>
              <a:rPr lang="en-US" sz="1800" b="1" dirty="0"/>
              <a:t>Clemson University (Clemson) </a:t>
            </a:r>
            <a:r>
              <a:rPr lang="en-US" sz="1800" dirty="0"/>
              <a:t>Marlboro, Dillon, Marion, Darlington, Florence, Lee, Orangeburg, Allendale, Bamberg, and Hampton </a:t>
            </a:r>
            <a:r>
              <a:rPr lang="en-US" sz="1800" dirty="0" err="1"/>
              <a:t>Counies</a:t>
            </a:r>
            <a:r>
              <a:rPr lang="en-US" sz="1800" dirty="0"/>
              <a:t> $700k</a:t>
            </a:r>
            <a:br>
              <a:rPr lang="en-US" sz="1800" dirty="0"/>
            </a:br>
            <a:br>
              <a:rPr lang="en-US" sz="1600" dirty="0"/>
            </a:br>
            <a:r>
              <a:rPr lang="en-US" sz="1600" dirty="0">
                <a:hlinkClick r:id="rId3"/>
              </a:rPr>
              <a:t>Racial and Ethnic Approaches to Community Health (REACH), 2023 – 2028 | DNPAO | CDC</a:t>
            </a:r>
            <a:r>
              <a:rPr lang="en-US" sz="1600" dirty="0"/>
              <a:t>; </a:t>
            </a:r>
            <a:r>
              <a:rPr lang="en-US" sz="1600" dirty="0">
                <a:hlinkClick r:id="rId4"/>
              </a:rPr>
              <a:t>State Physical Activity and Nutrition (SPAN) Program, 2023 - 2028 | DNPAO | CDC</a:t>
            </a:r>
            <a:r>
              <a:rPr lang="en-US" sz="1600" dirty="0"/>
              <a:t>; </a:t>
            </a:r>
            <a:r>
              <a:rPr lang="en-US" sz="1600" dirty="0">
                <a:hlinkClick r:id="rId5"/>
              </a:rPr>
              <a:t>High Obesity Program 2023-2028 | DNPAO | CDC</a:t>
            </a:r>
            <a:endParaRPr lang="en-US" sz="1600" dirty="0"/>
          </a:p>
        </p:txBody>
      </p:sp>
      <p:sp>
        <p:nvSpPr>
          <p:cNvPr id="3" name="Title 2">
            <a:extLst>
              <a:ext uri="{FF2B5EF4-FFF2-40B4-BE49-F238E27FC236}">
                <a16:creationId xmlns:a16="http://schemas.microsoft.com/office/drawing/2014/main" id="{4B14E6EC-A65E-F7E4-F2DE-E84E8FAEC5EA}"/>
              </a:ext>
            </a:extLst>
          </p:cNvPr>
          <p:cNvSpPr>
            <a:spLocks noGrp="1"/>
          </p:cNvSpPr>
          <p:nvPr>
            <p:ph type="title"/>
          </p:nvPr>
        </p:nvSpPr>
        <p:spPr/>
        <p:txBody>
          <a:bodyPr/>
          <a:lstStyle/>
          <a:p>
            <a:r>
              <a:rPr lang="en-US" dirty="0"/>
              <a:t>New Funded Recipients</a:t>
            </a:r>
          </a:p>
        </p:txBody>
      </p:sp>
    </p:spTree>
    <p:extLst>
      <p:ext uri="{BB962C8B-B14F-4D97-AF65-F5344CB8AC3E}">
        <p14:creationId xmlns:p14="http://schemas.microsoft.com/office/powerpoint/2010/main" val="29241771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ight Arrow 17"/>
          <p:cNvSpPr/>
          <p:nvPr/>
        </p:nvSpPr>
        <p:spPr>
          <a:xfrm>
            <a:off x="3791003" y="2729623"/>
            <a:ext cx="910638" cy="587270"/>
          </a:xfrm>
          <a:prstGeom prst="rightArrow">
            <a:avLst/>
          </a:prstGeom>
          <a:solidFill>
            <a:srgbClr val="2CDFE6"/>
          </a:solidFill>
          <a:ln w="57150">
            <a:solidFill>
              <a:srgbClr val="2CDF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solidFill>
              <a:effectLst/>
              <a:uLnTx/>
              <a:uFillTx/>
              <a:latin typeface="Gadugi"/>
              <a:ea typeface="+mn-ea"/>
              <a:cs typeface="+mn-cs"/>
            </a:endParaRPr>
          </a:p>
        </p:txBody>
      </p:sp>
      <p:grpSp>
        <p:nvGrpSpPr>
          <p:cNvPr id="13" name="Group 12"/>
          <p:cNvGrpSpPr/>
          <p:nvPr/>
        </p:nvGrpSpPr>
        <p:grpSpPr>
          <a:xfrm>
            <a:off x="4327406" y="534877"/>
            <a:ext cx="7629463" cy="6426552"/>
            <a:chOff x="156000" y="431448"/>
            <a:chExt cx="7629463" cy="6426552"/>
          </a:xfrm>
        </p:grpSpPr>
        <p:grpSp>
          <p:nvGrpSpPr>
            <p:cNvPr id="6" name="Group 5">
              <a:extLst>
                <a:ext uri="{FF2B5EF4-FFF2-40B4-BE49-F238E27FC236}">
                  <a16:creationId xmlns:a16="http://schemas.microsoft.com/office/drawing/2014/main" id="{87A93B27-F644-2745-919C-28852304AEE7}"/>
                </a:ext>
              </a:extLst>
            </p:cNvPr>
            <p:cNvGrpSpPr/>
            <p:nvPr/>
          </p:nvGrpSpPr>
          <p:grpSpPr>
            <a:xfrm>
              <a:off x="156000" y="431448"/>
              <a:ext cx="7629463" cy="6426552"/>
              <a:chOff x="5579652" y="1229787"/>
              <a:chExt cx="6151483" cy="5181600"/>
            </a:xfrm>
          </p:grpSpPr>
          <p:pic>
            <p:nvPicPr>
              <p:cNvPr id="7" name="Picture 6">
                <a:extLst>
                  <a:ext uri="{FF2B5EF4-FFF2-40B4-BE49-F238E27FC236}">
                    <a16:creationId xmlns:a16="http://schemas.microsoft.com/office/drawing/2014/main" id="{94FFFEB4-0184-414D-BB3B-28DE477310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79652" y="1229787"/>
                <a:ext cx="6151483" cy="5181600"/>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D1585748-9FDF-EA42-A9E7-B9C54D5BEA54}"/>
                  </a:ext>
                </a:extLst>
              </p:cNvPr>
              <p:cNvSpPr/>
              <p:nvPr/>
            </p:nvSpPr>
            <p:spPr>
              <a:xfrm>
                <a:off x="6095999" y="1614488"/>
                <a:ext cx="5262564" cy="32432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Gadugi"/>
                    <a:ea typeface="+mn-ea"/>
                    <a:cs typeface="+mn-cs"/>
                  </a:rPr>
                  <a:t>v</a:t>
                </a:r>
              </a:p>
            </p:txBody>
          </p:sp>
        </p:grpSp>
        <p:grpSp>
          <p:nvGrpSpPr>
            <p:cNvPr id="12" name="Group 11"/>
            <p:cNvGrpSpPr/>
            <p:nvPr/>
          </p:nvGrpSpPr>
          <p:grpSpPr>
            <a:xfrm>
              <a:off x="1328750" y="908578"/>
              <a:ext cx="5551443" cy="4022502"/>
              <a:chOff x="1284170" y="874140"/>
              <a:chExt cx="5551443" cy="4022502"/>
            </a:xfrm>
          </p:grpSpPr>
          <p:grpSp>
            <p:nvGrpSpPr>
              <p:cNvPr id="10" name="Group 9"/>
              <p:cNvGrpSpPr/>
              <p:nvPr/>
            </p:nvGrpSpPr>
            <p:grpSpPr>
              <a:xfrm>
                <a:off x="1284170" y="874140"/>
                <a:ext cx="5551443" cy="2835711"/>
                <a:chOff x="3899156" y="1490299"/>
                <a:chExt cx="5551443" cy="2835711"/>
              </a:xfrm>
            </p:grpSpPr>
            <p:pic>
              <p:nvPicPr>
                <p:cNvPr id="5" name="Picture 4"/>
                <p:cNvPicPr>
                  <a:picLocks noChangeAspect="1"/>
                </p:cNvPicPr>
                <p:nvPr/>
              </p:nvPicPr>
              <p:blipFill rotWithShape="1">
                <a:blip r:embed="rId4"/>
                <a:srcRect b="43343"/>
                <a:stretch/>
              </p:blipFill>
              <p:spPr>
                <a:xfrm>
                  <a:off x="3899156" y="1490299"/>
                  <a:ext cx="5551443" cy="2668439"/>
                </a:xfrm>
                <a:prstGeom prst="rect">
                  <a:avLst/>
                </a:prstGeom>
              </p:spPr>
            </p:pic>
            <p:pic>
              <p:nvPicPr>
                <p:cNvPr id="9" name="Picture 8"/>
                <p:cNvPicPr>
                  <a:picLocks noChangeAspect="1"/>
                </p:cNvPicPr>
                <p:nvPr/>
              </p:nvPicPr>
              <p:blipFill rotWithShape="1">
                <a:blip r:embed="rId4"/>
                <a:srcRect t="31147" b="28939"/>
                <a:stretch/>
              </p:blipFill>
              <p:spPr>
                <a:xfrm>
                  <a:off x="3899156" y="2446114"/>
                  <a:ext cx="5551443" cy="1879896"/>
                </a:xfrm>
                <a:prstGeom prst="rect">
                  <a:avLst/>
                </a:prstGeom>
              </p:spPr>
            </p:pic>
          </p:grpSp>
          <p:pic>
            <p:nvPicPr>
              <p:cNvPr id="11" name="Picture 10"/>
              <p:cNvPicPr>
                <a:picLocks noChangeAspect="1"/>
              </p:cNvPicPr>
              <p:nvPr/>
            </p:nvPicPr>
            <p:blipFill rotWithShape="1">
              <a:blip r:embed="rId4"/>
              <a:srcRect t="38426"/>
              <a:stretch/>
            </p:blipFill>
            <p:spPr>
              <a:xfrm>
                <a:off x="1284170" y="1996623"/>
                <a:ext cx="5551443" cy="2900019"/>
              </a:xfrm>
              <a:prstGeom prst="rect">
                <a:avLst/>
              </a:prstGeom>
            </p:spPr>
          </p:pic>
        </p:grpSp>
      </p:grpSp>
      <p:sp>
        <p:nvSpPr>
          <p:cNvPr id="14" name="TextBox 13"/>
          <p:cNvSpPr txBox="1"/>
          <p:nvPr/>
        </p:nvSpPr>
        <p:spPr>
          <a:xfrm>
            <a:off x="6676190" y="214389"/>
            <a:ext cx="32259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Gadugi" panose="020B0502040204020203" pitchFamily="34" charset="0"/>
                <a:ea typeface="Gadugi" panose="020B0502040204020203" pitchFamily="34" charset="0"/>
              </a:rPr>
              <a:t>Join today!</a:t>
            </a:r>
          </a:p>
        </p:txBody>
      </p:sp>
      <p:sp>
        <p:nvSpPr>
          <p:cNvPr id="15" name="Rectangle 14"/>
          <p:cNvSpPr/>
          <p:nvPr/>
        </p:nvSpPr>
        <p:spPr>
          <a:xfrm>
            <a:off x="141458" y="5820751"/>
            <a:ext cx="494791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a:ln>
                  <a:noFill/>
                </a:ln>
                <a:solidFill>
                  <a:srgbClr val="0563C1"/>
                </a:solidFill>
                <a:effectLst/>
                <a:uLnTx/>
                <a:uFillTx/>
                <a:latin typeface="Calibri" panose="020F0502020204030204" pitchFamily="34" charset="0"/>
                <a:ea typeface="Calibri" panose="020F0502020204030204" pitchFamily="34" charset="0"/>
                <a:cs typeface="+mn-cs"/>
                <a:hlinkClick r:id="rId5"/>
              </a:rPr>
              <a:t>https://www.cdc.gov/physicalactivity/activepeoplehealthynation/join-active-people-healthy-nation</a:t>
            </a:r>
            <a:endParaRPr kumimoji="0" lang="en-US" sz="1800" b="0" i="0" u="none" strike="noStrike" kern="1200" cap="none" spc="0" normalizeH="0" baseline="0" noProof="0">
              <a:ln>
                <a:noFill/>
              </a:ln>
              <a:solidFill>
                <a:srgbClr val="122C41"/>
              </a:solidFill>
              <a:effectLst/>
              <a:uLnTx/>
              <a:uFillTx/>
              <a:latin typeface="Calibri" panose="020F0502020204030204" pitchFamily="34" charset="0"/>
              <a:ea typeface="Calibri" panose="020F0502020204030204" pitchFamily="34" charset="0"/>
              <a:cs typeface="+mn-cs"/>
            </a:endParaRPr>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8379" y="1722833"/>
            <a:ext cx="3269072" cy="3822462"/>
          </a:xfrm>
          <a:prstGeom prst="rect">
            <a:avLst/>
          </a:prstGeom>
        </p:spPr>
      </p:pic>
      <p:pic>
        <p:nvPicPr>
          <p:cNvPr id="17" name="Picture 2" descr="JOIN Active People QRCod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51378" y="1821260"/>
            <a:ext cx="2709175" cy="270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26103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E8B8D-E806-4477-BAC9-B9A3014A2049}"/>
              </a:ext>
            </a:extLst>
          </p:cNvPr>
          <p:cNvSpPr>
            <a:spLocks noGrp="1"/>
          </p:cNvSpPr>
          <p:nvPr>
            <p:ph type="title"/>
          </p:nvPr>
        </p:nvSpPr>
        <p:spPr>
          <a:xfrm>
            <a:off x="889000" y="0"/>
            <a:ext cx="10738104" cy="1325563"/>
          </a:xfrm>
        </p:spPr>
        <p:txBody>
          <a:bodyPr/>
          <a:lstStyle/>
          <a:p>
            <a:r>
              <a:rPr lang="en-US" dirty="0"/>
              <a:t>		Previous PA-Focused Notice of Funding 				</a:t>
            </a:r>
            <a:br>
              <a:rPr lang="en-US" dirty="0"/>
            </a:br>
            <a:r>
              <a:rPr lang="en-US" dirty="0"/>
              <a:t>		Opportunities (N=13)</a:t>
            </a:r>
          </a:p>
        </p:txBody>
      </p:sp>
      <p:graphicFrame>
        <p:nvGraphicFramePr>
          <p:cNvPr id="10" name="Table 10">
            <a:extLst>
              <a:ext uri="{FF2B5EF4-FFF2-40B4-BE49-F238E27FC236}">
                <a16:creationId xmlns:a16="http://schemas.microsoft.com/office/drawing/2014/main" id="{E6FCB1FD-53DE-48F0-9ED7-B35DE5AE744D}"/>
              </a:ext>
            </a:extLst>
          </p:cNvPr>
          <p:cNvGraphicFramePr>
            <a:graphicFrameLocks noGrp="1"/>
          </p:cNvGraphicFramePr>
          <p:nvPr>
            <p:extLst>
              <p:ext uri="{D42A27DB-BD31-4B8C-83A1-F6EECF244321}">
                <p14:modId xmlns:p14="http://schemas.microsoft.com/office/powerpoint/2010/main" val="642004653"/>
              </p:ext>
            </p:extLst>
          </p:nvPr>
        </p:nvGraphicFramePr>
        <p:xfrm>
          <a:off x="594365" y="1430774"/>
          <a:ext cx="11327374" cy="5191760"/>
        </p:xfrm>
        <a:graphic>
          <a:graphicData uri="http://schemas.openxmlformats.org/drawingml/2006/table">
            <a:tbl>
              <a:tblPr firstRow="1" bandRow="1">
                <a:tableStyleId>{2D5ABB26-0587-4C30-8999-92F81FD0307C}</a:tableStyleId>
              </a:tblPr>
              <a:tblGrid>
                <a:gridCol w="1113155">
                  <a:extLst>
                    <a:ext uri="{9D8B030D-6E8A-4147-A177-3AD203B41FA5}">
                      <a16:colId xmlns:a16="http://schemas.microsoft.com/office/drawing/2014/main" val="544678050"/>
                    </a:ext>
                  </a:extLst>
                </a:gridCol>
                <a:gridCol w="534482">
                  <a:extLst>
                    <a:ext uri="{9D8B030D-6E8A-4147-A177-3AD203B41FA5}">
                      <a16:colId xmlns:a16="http://schemas.microsoft.com/office/drawing/2014/main" val="2952259557"/>
                    </a:ext>
                  </a:extLst>
                </a:gridCol>
                <a:gridCol w="558880">
                  <a:extLst>
                    <a:ext uri="{9D8B030D-6E8A-4147-A177-3AD203B41FA5}">
                      <a16:colId xmlns:a16="http://schemas.microsoft.com/office/drawing/2014/main" val="2113982080"/>
                    </a:ext>
                  </a:extLst>
                </a:gridCol>
                <a:gridCol w="625977">
                  <a:extLst>
                    <a:ext uri="{9D8B030D-6E8A-4147-A177-3AD203B41FA5}">
                      <a16:colId xmlns:a16="http://schemas.microsoft.com/office/drawing/2014/main" val="2308268615"/>
                    </a:ext>
                  </a:extLst>
                </a:gridCol>
                <a:gridCol w="650748">
                  <a:extLst>
                    <a:ext uri="{9D8B030D-6E8A-4147-A177-3AD203B41FA5}">
                      <a16:colId xmlns:a16="http://schemas.microsoft.com/office/drawing/2014/main" val="926904423"/>
                    </a:ext>
                  </a:extLst>
                </a:gridCol>
                <a:gridCol w="650748">
                  <a:extLst>
                    <a:ext uri="{9D8B030D-6E8A-4147-A177-3AD203B41FA5}">
                      <a16:colId xmlns:a16="http://schemas.microsoft.com/office/drawing/2014/main" val="3675892360"/>
                    </a:ext>
                  </a:extLst>
                </a:gridCol>
                <a:gridCol w="650748">
                  <a:extLst>
                    <a:ext uri="{9D8B030D-6E8A-4147-A177-3AD203B41FA5}">
                      <a16:colId xmlns:a16="http://schemas.microsoft.com/office/drawing/2014/main" val="2467353200"/>
                    </a:ext>
                  </a:extLst>
                </a:gridCol>
                <a:gridCol w="650748">
                  <a:extLst>
                    <a:ext uri="{9D8B030D-6E8A-4147-A177-3AD203B41FA5}">
                      <a16:colId xmlns:a16="http://schemas.microsoft.com/office/drawing/2014/main" val="3639379818"/>
                    </a:ext>
                  </a:extLst>
                </a:gridCol>
                <a:gridCol w="650748">
                  <a:extLst>
                    <a:ext uri="{9D8B030D-6E8A-4147-A177-3AD203B41FA5}">
                      <a16:colId xmlns:a16="http://schemas.microsoft.com/office/drawing/2014/main" val="1565047417"/>
                    </a:ext>
                  </a:extLst>
                </a:gridCol>
                <a:gridCol w="650748">
                  <a:extLst>
                    <a:ext uri="{9D8B030D-6E8A-4147-A177-3AD203B41FA5}">
                      <a16:colId xmlns:a16="http://schemas.microsoft.com/office/drawing/2014/main" val="2991843917"/>
                    </a:ext>
                  </a:extLst>
                </a:gridCol>
                <a:gridCol w="650748">
                  <a:extLst>
                    <a:ext uri="{9D8B030D-6E8A-4147-A177-3AD203B41FA5}">
                      <a16:colId xmlns:a16="http://schemas.microsoft.com/office/drawing/2014/main" val="3826648473"/>
                    </a:ext>
                  </a:extLst>
                </a:gridCol>
                <a:gridCol w="685904">
                  <a:extLst>
                    <a:ext uri="{9D8B030D-6E8A-4147-A177-3AD203B41FA5}">
                      <a16:colId xmlns:a16="http://schemas.microsoft.com/office/drawing/2014/main" val="2202694670"/>
                    </a:ext>
                  </a:extLst>
                </a:gridCol>
                <a:gridCol w="650748">
                  <a:extLst>
                    <a:ext uri="{9D8B030D-6E8A-4147-A177-3AD203B41FA5}">
                      <a16:colId xmlns:a16="http://schemas.microsoft.com/office/drawing/2014/main" val="2954138330"/>
                    </a:ext>
                  </a:extLst>
                </a:gridCol>
                <a:gridCol w="650748">
                  <a:extLst>
                    <a:ext uri="{9D8B030D-6E8A-4147-A177-3AD203B41FA5}">
                      <a16:colId xmlns:a16="http://schemas.microsoft.com/office/drawing/2014/main" val="3434269567"/>
                    </a:ext>
                  </a:extLst>
                </a:gridCol>
                <a:gridCol w="650748">
                  <a:extLst>
                    <a:ext uri="{9D8B030D-6E8A-4147-A177-3AD203B41FA5}">
                      <a16:colId xmlns:a16="http://schemas.microsoft.com/office/drawing/2014/main" val="1976448042"/>
                    </a:ext>
                  </a:extLst>
                </a:gridCol>
                <a:gridCol w="650748">
                  <a:extLst>
                    <a:ext uri="{9D8B030D-6E8A-4147-A177-3AD203B41FA5}">
                      <a16:colId xmlns:a16="http://schemas.microsoft.com/office/drawing/2014/main" val="1720428172"/>
                    </a:ext>
                  </a:extLst>
                </a:gridCol>
                <a:gridCol w="650748">
                  <a:extLst>
                    <a:ext uri="{9D8B030D-6E8A-4147-A177-3AD203B41FA5}">
                      <a16:colId xmlns:a16="http://schemas.microsoft.com/office/drawing/2014/main" val="2627943885"/>
                    </a:ext>
                  </a:extLst>
                </a:gridCol>
              </a:tblGrid>
              <a:tr h="370840">
                <a:tc>
                  <a:txBody>
                    <a:bodyPr/>
                    <a:lstStyle/>
                    <a:p>
                      <a:endParaRPr lang="en-US" sz="1200"/>
                    </a:p>
                  </a:txBody>
                  <a:tcPr/>
                </a:tc>
                <a:tc>
                  <a:txBody>
                    <a:bodyPr/>
                    <a:lstStyle/>
                    <a:p>
                      <a:r>
                        <a:rPr lang="en-US" sz="1200" b="1"/>
                        <a:t>2008</a:t>
                      </a:r>
                    </a:p>
                  </a:txBody>
                  <a:tcPr>
                    <a:lnB w="12700" cap="flat" cmpd="sng" algn="ctr">
                      <a:solidFill>
                        <a:schemeClr val="bg2"/>
                      </a:solidFill>
                      <a:prstDash val="solid"/>
                      <a:round/>
                      <a:headEnd type="none" w="med" len="med"/>
                      <a:tailEnd type="none" w="med" len="med"/>
                    </a:lnB>
                  </a:tcPr>
                </a:tc>
                <a:tc>
                  <a:txBody>
                    <a:bodyPr/>
                    <a:lstStyle/>
                    <a:p>
                      <a:r>
                        <a:rPr lang="en-US" sz="1200" b="1"/>
                        <a:t>2009</a:t>
                      </a:r>
                    </a:p>
                  </a:txBody>
                  <a:tcPr>
                    <a:lnB w="12700" cap="flat" cmpd="sng" algn="ctr">
                      <a:solidFill>
                        <a:schemeClr val="bg2"/>
                      </a:solidFill>
                      <a:prstDash val="solid"/>
                      <a:round/>
                      <a:headEnd type="none" w="med" len="med"/>
                      <a:tailEnd type="none" w="med" len="med"/>
                    </a:lnB>
                  </a:tcPr>
                </a:tc>
                <a:tc>
                  <a:txBody>
                    <a:bodyPr/>
                    <a:lstStyle/>
                    <a:p>
                      <a:r>
                        <a:rPr lang="en-US" sz="1200" b="1"/>
                        <a:t>2010</a:t>
                      </a:r>
                    </a:p>
                  </a:txBody>
                  <a:tcPr>
                    <a:lnB w="12700" cap="flat" cmpd="sng" algn="ctr">
                      <a:solidFill>
                        <a:schemeClr val="bg2"/>
                      </a:solidFill>
                      <a:prstDash val="solid"/>
                      <a:round/>
                      <a:headEnd type="none" w="med" len="med"/>
                      <a:tailEnd type="none" w="med" len="med"/>
                    </a:lnB>
                  </a:tcPr>
                </a:tc>
                <a:tc>
                  <a:txBody>
                    <a:bodyPr/>
                    <a:lstStyle/>
                    <a:p>
                      <a:r>
                        <a:rPr lang="en-US" sz="1200" b="1"/>
                        <a:t>2011</a:t>
                      </a:r>
                    </a:p>
                  </a:txBody>
                  <a:tcPr>
                    <a:lnB w="12700" cap="flat" cmpd="sng" algn="ctr">
                      <a:solidFill>
                        <a:schemeClr val="bg2"/>
                      </a:solidFill>
                      <a:prstDash val="solid"/>
                      <a:round/>
                      <a:headEnd type="none" w="med" len="med"/>
                      <a:tailEnd type="none" w="med" len="med"/>
                    </a:lnB>
                  </a:tcPr>
                </a:tc>
                <a:tc>
                  <a:txBody>
                    <a:bodyPr/>
                    <a:lstStyle/>
                    <a:p>
                      <a:r>
                        <a:rPr lang="en-US" sz="1200" b="1"/>
                        <a:t>2012</a:t>
                      </a:r>
                    </a:p>
                  </a:txBody>
                  <a:tcPr>
                    <a:lnB w="12700" cap="flat" cmpd="sng" algn="ctr">
                      <a:solidFill>
                        <a:schemeClr val="bg2"/>
                      </a:solidFill>
                      <a:prstDash val="solid"/>
                      <a:round/>
                      <a:headEnd type="none" w="med" len="med"/>
                      <a:tailEnd type="none" w="med" len="med"/>
                    </a:lnB>
                  </a:tcPr>
                </a:tc>
                <a:tc>
                  <a:txBody>
                    <a:bodyPr/>
                    <a:lstStyle/>
                    <a:p>
                      <a:r>
                        <a:rPr lang="en-US" sz="1200" b="1"/>
                        <a:t>2013</a:t>
                      </a:r>
                    </a:p>
                  </a:txBody>
                  <a:tcPr>
                    <a:lnB w="12700" cap="flat" cmpd="sng" algn="ctr">
                      <a:solidFill>
                        <a:schemeClr val="bg2"/>
                      </a:solidFill>
                      <a:prstDash val="solid"/>
                      <a:round/>
                      <a:headEnd type="none" w="med" len="med"/>
                      <a:tailEnd type="none" w="med" len="med"/>
                    </a:lnB>
                  </a:tcPr>
                </a:tc>
                <a:tc>
                  <a:txBody>
                    <a:bodyPr/>
                    <a:lstStyle/>
                    <a:p>
                      <a:r>
                        <a:rPr lang="en-US" sz="1200" b="1"/>
                        <a:t>2014</a:t>
                      </a:r>
                    </a:p>
                  </a:txBody>
                  <a:tcPr>
                    <a:lnB w="12700" cap="flat" cmpd="sng" algn="ctr">
                      <a:solidFill>
                        <a:schemeClr val="bg2"/>
                      </a:solidFill>
                      <a:prstDash val="solid"/>
                      <a:round/>
                      <a:headEnd type="none" w="med" len="med"/>
                      <a:tailEnd type="none" w="med" len="med"/>
                    </a:lnB>
                  </a:tcPr>
                </a:tc>
                <a:tc>
                  <a:txBody>
                    <a:bodyPr/>
                    <a:lstStyle/>
                    <a:p>
                      <a:r>
                        <a:rPr lang="en-US" sz="1200" b="1"/>
                        <a:t>2015</a:t>
                      </a:r>
                    </a:p>
                  </a:txBody>
                  <a:tcPr>
                    <a:lnB w="12700" cap="flat" cmpd="sng" algn="ctr">
                      <a:solidFill>
                        <a:schemeClr val="bg2"/>
                      </a:solidFill>
                      <a:prstDash val="solid"/>
                      <a:round/>
                      <a:headEnd type="none" w="med" len="med"/>
                      <a:tailEnd type="none" w="med" len="med"/>
                    </a:lnB>
                  </a:tcPr>
                </a:tc>
                <a:tc>
                  <a:txBody>
                    <a:bodyPr/>
                    <a:lstStyle/>
                    <a:p>
                      <a:r>
                        <a:rPr lang="en-US" sz="1200" b="1"/>
                        <a:t>2016</a:t>
                      </a:r>
                    </a:p>
                  </a:txBody>
                  <a:tcPr>
                    <a:lnB w="12700" cap="flat" cmpd="sng" algn="ctr">
                      <a:solidFill>
                        <a:schemeClr val="bg2"/>
                      </a:solidFill>
                      <a:prstDash val="solid"/>
                      <a:round/>
                      <a:headEnd type="none" w="med" len="med"/>
                      <a:tailEnd type="none" w="med" len="med"/>
                    </a:lnB>
                  </a:tcPr>
                </a:tc>
                <a:tc>
                  <a:txBody>
                    <a:bodyPr/>
                    <a:lstStyle/>
                    <a:p>
                      <a:r>
                        <a:rPr lang="en-US" sz="1200" b="1"/>
                        <a:t>2017</a:t>
                      </a:r>
                    </a:p>
                  </a:txBody>
                  <a:tcPr>
                    <a:lnB w="12700" cap="flat" cmpd="sng" algn="ctr">
                      <a:solidFill>
                        <a:schemeClr val="bg2"/>
                      </a:solidFill>
                      <a:prstDash val="solid"/>
                      <a:round/>
                      <a:headEnd type="none" w="med" len="med"/>
                      <a:tailEnd type="none" w="med" len="med"/>
                    </a:lnB>
                  </a:tcPr>
                </a:tc>
                <a:tc>
                  <a:txBody>
                    <a:bodyPr/>
                    <a:lstStyle/>
                    <a:p>
                      <a:r>
                        <a:rPr lang="en-US" sz="1200" b="1"/>
                        <a:t>2018</a:t>
                      </a:r>
                    </a:p>
                  </a:txBody>
                  <a:tcPr>
                    <a:lnB w="12700" cap="flat" cmpd="sng" algn="ctr">
                      <a:solidFill>
                        <a:schemeClr val="bg2"/>
                      </a:solidFill>
                      <a:prstDash val="solid"/>
                      <a:round/>
                      <a:headEnd type="none" w="med" len="med"/>
                      <a:tailEnd type="none" w="med" len="med"/>
                    </a:lnB>
                  </a:tcPr>
                </a:tc>
                <a:tc>
                  <a:txBody>
                    <a:bodyPr/>
                    <a:lstStyle/>
                    <a:p>
                      <a:r>
                        <a:rPr lang="en-US" sz="1200" b="1"/>
                        <a:t>2019</a:t>
                      </a:r>
                    </a:p>
                  </a:txBody>
                  <a:tcPr>
                    <a:lnB w="12700" cap="flat" cmpd="sng" algn="ctr">
                      <a:solidFill>
                        <a:schemeClr val="bg2"/>
                      </a:solidFill>
                      <a:prstDash val="solid"/>
                      <a:round/>
                      <a:headEnd type="none" w="med" len="med"/>
                      <a:tailEnd type="none" w="med" len="med"/>
                    </a:lnB>
                  </a:tcPr>
                </a:tc>
                <a:tc>
                  <a:txBody>
                    <a:bodyPr/>
                    <a:lstStyle/>
                    <a:p>
                      <a:r>
                        <a:rPr lang="en-US" sz="1200" b="1"/>
                        <a:t>2020</a:t>
                      </a:r>
                    </a:p>
                  </a:txBody>
                  <a:tcPr>
                    <a:lnB w="12700" cap="flat" cmpd="sng" algn="ctr">
                      <a:solidFill>
                        <a:schemeClr val="bg2"/>
                      </a:solidFill>
                      <a:prstDash val="solid"/>
                      <a:round/>
                      <a:headEnd type="none" w="med" len="med"/>
                      <a:tailEnd type="none" w="med" len="med"/>
                    </a:lnB>
                  </a:tcPr>
                </a:tc>
                <a:tc>
                  <a:txBody>
                    <a:bodyPr/>
                    <a:lstStyle/>
                    <a:p>
                      <a:r>
                        <a:rPr lang="en-US" sz="1200" b="1"/>
                        <a:t>2021</a:t>
                      </a:r>
                    </a:p>
                  </a:txBody>
                  <a:tcPr>
                    <a:lnB w="12700" cap="flat" cmpd="sng" algn="ctr">
                      <a:solidFill>
                        <a:schemeClr val="bg2"/>
                      </a:solidFill>
                      <a:prstDash val="solid"/>
                      <a:round/>
                      <a:headEnd type="none" w="med" len="med"/>
                      <a:tailEnd type="none" w="med" len="med"/>
                    </a:lnB>
                  </a:tcPr>
                </a:tc>
                <a:tc>
                  <a:txBody>
                    <a:bodyPr/>
                    <a:lstStyle/>
                    <a:p>
                      <a:r>
                        <a:rPr lang="en-US" sz="1200" b="1"/>
                        <a:t>2022</a:t>
                      </a:r>
                    </a:p>
                  </a:txBody>
                  <a:tcPr>
                    <a:lnB w="12700" cap="flat" cmpd="sng" algn="ctr">
                      <a:solidFill>
                        <a:schemeClr val="bg2"/>
                      </a:solidFill>
                      <a:prstDash val="solid"/>
                      <a:round/>
                      <a:headEnd type="none" w="med" len="med"/>
                      <a:tailEnd type="none" w="med" len="med"/>
                    </a:lnB>
                  </a:tcPr>
                </a:tc>
                <a:tc>
                  <a:txBody>
                    <a:bodyPr/>
                    <a:lstStyle/>
                    <a:p>
                      <a:r>
                        <a:rPr lang="en-US" sz="1200" b="1"/>
                        <a:t>2023</a:t>
                      </a:r>
                    </a:p>
                  </a:txBody>
                  <a:tcPr>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936519907"/>
                  </a:ext>
                </a:extLst>
              </a:tr>
              <a:tr h="370840">
                <a:tc>
                  <a:txBody>
                    <a:bodyPr/>
                    <a:lstStyle/>
                    <a:p>
                      <a:r>
                        <a:rPr lang="en-US" sz="1200" b="1"/>
                        <a:t>805</a:t>
                      </a:r>
                    </a:p>
                  </a:txBody>
                  <a:tcPr>
                    <a:lnR w="12700" cap="flat" cmpd="sng" algn="ctr">
                      <a:solidFill>
                        <a:schemeClr val="bg2"/>
                      </a:solidFill>
                      <a:prstDash val="solid"/>
                      <a:round/>
                      <a:headEnd type="none" w="med" len="med"/>
                      <a:tailEnd type="none" w="med" len="med"/>
                    </a:lnR>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987B9"/>
                    </a:solidFill>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987B9"/>
                    </a:solidFill>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987B9"/>
                    </a:solidFill>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987B9"/>
                    </a:solidFill>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987B9"/>
                    </a:solidFill>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987B9"/>
                    </a:solidFill>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009304261"/>
                  </a:ext>
                </a:extLst>
              </a:tr>
              <a:tr h="370840">
                <a:tc>
                  <a:txBody>
                    <a:bodyPr/>
                    <a:lstStyle/>
                    <a:p>
                      <a:r>
                        <a:rPr lang="en-US" sz="1200" b="1"/>
                        <a:t>912 (CPPW)</a:t>
                      </a:r>
                    </a:p>
                  </a:txBody>
                  <a:tcPr>
                    <a:lnR w="12700" cap="flat" cmpd="sng" algn="ctr">
                      <a:solidFill>
                        <a:schemeClr val="bg2"/>
                      </a:solidFill>
                      <a:prstDash val="solid"/>
                      <a:round/>
                      <a:headEnd type="none" w="med" len="med"/>
                      <a:tailEnd type="none" w="med" len="med"/>
                    </a:lnR>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3">
                        <a:lumMod val="60000"/>
                        <a:lumOff val="40000"/>
                      </a:schemeClr>
                    </a:solidFill>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3">
                        <a:lumMod val="60000"/>
                        <a:lumOff val="40000"/>
                      </a:schemeClr>
                    </a:solidFill>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3">
                        <a:lumMod val="60000"/>
                        <a:lumOff val="40000"/>
                      </a:schemeClr>
                    </a:solidFill>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141371416"/>
                  </a:ext>
                </a:extLst>
              </a:tr>
              <a:tr h="370840">
                <a:tc>
                  <a:txBody>
                    <a:bodyPr/>
                    <a:lstStyle/>
                    <a:p>
                      <a:r>
                        <a:rPr lang="en-US" sz="1200" b="1"/>
                        <a:t>1103 (CTG)</a:t>
                      </a:r>
                    </a:p>
                  </a:txBody>
                  <a:tcPr>
                    <a:lnR w="12700" cap="flat" cmpd="sng" algn="ctr">
                      <a:solidFill>
                        <a:schemeClr val="bg2"/>
                      </a:solidFill>
                      <a:prstDash val="solid"/>
                      <a:round/>
                      <a:headEnd type="none" w="med" len="med"/>
                      <a:tailEnd type="none" w="med" len="med"/>
                    </a:lnR>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3">
                        <a:lumMod val="60000"/>
                        <a:lumOff val="40000"/>
                      </a:schemeClr>
                    </a:solidFill>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3">
                        <a:lumMod val="60000"/>
                        <a:lumOff val="40000"/>
                      </a:schemeClr>
                    </a:solidFill>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3">
                        <a:lumMod val="60000"/>
                        <a:lumOff val="40000"/>
                      </a:schemeClr>
                    </a:solidFill>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3">
                        <a:lumMod val="60000"/>
                        <a:lumOff val="40000"/>
                      </a:schemeClr>
                    </a:solidFill>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705699895"/>
                  </a:ext>
                </a:extLst>
              </a:tr>
              <a:tr h="370840">
                <a:tc>
                  <a:txBody>
                    <a:bodyPr/>
                    <a:lstStyle/>
                    <a:p>
                      <a:r>
                        <a:rPr lang="en-US" sz="1200" b="1"/>
                        <a:t>1305</a:t>
                      </a:r>
                    </a:p>
                  </a:txBody>
                  <a:tcPr>
                    <a:lnR w="12700" cap="flat" cmpd="sng" algn="ctr">
                      <a:solidFill>
                        <a:schemeClr val="bg2"/>
                      </a:solidFill>
                      <a:prstDash val="solid"/>
                      <a:round/>
                      <a:headEnd type="none" w="med" len="med"/>
                      <a:tailEnd type="none" w="med" len="med"/>
                    </a:lnR>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987B9"/>
                    </a:solidFill>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987B9"/>
                    </a:solidFill>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987B9"/>
                    </a:solidFill>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987B9"/>
                    </a:solidFill>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987B9"/>
                    </a:solidFill>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987B9"/>
                    </a:solidFill>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536946710"/>
                  </a:ext>
                </a:extLst>
              </a:tr>
              <a:tr h="370840">
                <a:tc>
                  <a:txBody>
                    <a:bodyPr/>
                    <a:lstStyle/>
                    <a:p>
                      <a:r>
                        <a:rPr lang="en-US" sz="1200" b="1"/>
                        <a:t>1422</a:t>
                      </a:r>
                    </a:p>
                  </a:txBody>
                  <a:tcPr>
                    <a:lnR w="12700" cap="flat" cmpd="sng" algn="ctr">
                      <a:solidFill>
                        <a:schemeClr val="bg2"/>
                      </a:solidFill>
                      <a:prstDash val="solid"/>
                      <a:round/>
                      <a:headEnd type="none" w="med" len="med"/>
                      <a:tailEnd type="none" w="med" len="med"/>
                    </a:lnR>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3">
                        <a:lumMod val="60000"/>
                        <a:lumOff val="40000"/>
                      </a:schemeClr>
                    </a:solidFill>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3">
                        <a:lumMod val="60000"/>
                        <a:lumOff val="40000"/>
                      </a:schemeClr>
                    </a:solidFill>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3">
                        <a:lumMod val="60000"/>
                        <a:lumOff val="40000"/>
                      </a:schemeClr>
                    </a:solidFill>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3">
                        <a:lumMod val="60000"/>
                        <a:lumOff val="40000"/>
                      </a:schemeClr>
                    </a:solidFill>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3">
                        <a:lumMod val="60000"/>
                        <a:lumOff val="40000"/>
                      </a:schemeClr>
                    </a:solidFill>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dirty="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884950640"/>
                  </a:ext>
                </a:extLst>
              </a:tr>
              <a:tr h="370840">
                <a:tc>
                  <a:txBody>
                    <a:bodyPr/>
                    <a:lstStyle/>
                    <a:p>
                      <a:r>
                        <a:rPr lang="en-US" sz="1200" b="1"/>
                        <a:t>1416 (HOP)</a:t>
                      </a:r>
                    </a:p>
                  </a:txBody>
                  <a:tcPr>
                    <a:lnR w="12700" cap="flat" cmpd="sng" algn="ctr">
                      <a:solidFill>
                        <a:schemeClr val="bg2"/>
                      </a:solidFill>
                      <a:prstDash val="solid"/>
                      <a:round/>
                      <a:headEnd type="none" w="med" len="med"/>
                      <a:tailEnd type="none" w="med" len="med"/>
                    </a:lnR>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58027"/>
                    </a:solidFill>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58027"/>
                    </a:solidFill>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58027"/>
                    </a:solidFill>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58027"/>
                    </a:solidFill>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58027"/>
                    </a:solidFill>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892790263"/>
                  </a:ext>
                </a:extLst>
              </a:tr>
              <a:tr h="370840">
                <a:tc>
                  <a:txBody>
                    <a:bodyPr/>
                    <a:lstStyle/>
                    <a:p>
                      <a:r>
                        <a:rPr lang="en-US" sz="1200" b="1" dirty="0"/>
                        <a:t>1417 (PICH)</a:t>
                      </a:r>
                    </a:p>
                  </a:txBody>
                  <a:tcPr>
                    <a:lnR w="12700" cap="flat" cmpd="sng" algn="ctr">
                      <a:solidFill>
                        <a:schemeClr val="bg2"/>
                      </a:solidFill>
                      <a:prstDash val="solid"/>
                      <a:round/>
                      <a:headEnd type="none" w="med" len="med"/>
                      <a:tailEnd type="none" w="med" len="med"/>
                    </a:lnR>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3">
                        <a:lumMod val="60000"/>
                        <a:lumOff val="40000"/>
                      </a:schemeClr>
                    </a:solidFill>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3">
                        <a:lumMod val="60000"/>
                        <a:lumOff val="40000"/>
                      </a:schemeClr>
                    </a:solidFill>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3">
                        <a:lumMod val="60000"/>
                        <a:lumOff val="40000"/>
                      </a:schemeClr>
                    </a:solidFill>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3">
                        <a:lumMod val="60000"/>
                        <a:lumOff val="40000"/>
                      </a:schemeClr>
                    </a:solidFill>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533537267"/>
                  </a:ext>
                </a:extLst>
              </a:tr>
              <a:tr h="370840">
                <a:tc>
                  <a:txBody>
                    <a:bodyPr/>
                    <a:lstStyle/>
                    <a:p>
                      <a:r>
                        <a:rPr lang="en-US" sz="1200" b="1"/>
                        <a:t>1419 (REACH)</a:t>
                      </a:r>
                    </a:p>
                  </a:txBody>
                  <a:tcPr>
                    <a:lnR w="12700" cap="flat" cmpd="sng" algn="ctr">
                      <a:solidFill>
                        <a:schemeClr val="bg2"/>
                      </a:solidFill>
                      <a:prstDash val="solid"/>
                      <a:round/>
                      <a:headEnd type="none" w="med" len="med"/>
                      <a:tailEnd type="none" w="med" len="med"/>
                    </a:lnR>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8C2F70"/>
                    </a:solidFill>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8C2F70"/>
                    </a:solidFill>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8C2F70"/>
                    </a:solidFill>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8C2F70"/>
                    </a:solidFill>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8C2F70"/>
                    </a:solidFill>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671501962"/>
                  </a:ext>
                </a:extLst>
              </a:tr>
              <a:tr h="370840">
                <a:tc>
                  <a:txBody>
                    <a:bodyPr/>
                    <a:lstStyle/>
                    <a:p>
                      <a:r>
                        <a:rPr lang="en-US" sz="1200" b="1" dirty="0"/>
                        <a:t>1421 (GHWIC)</a:t>
                      </a:r>
                    </a:p>
                  </a:txBody>
                  <a:tcPr>
                    <a:lnR w="12700" cap="flat" cmpd="sng" algn="ctr">
                      <a:solidFill>
                        <a:schemeClr val="bg2"/>
                      </a:solidFill>
                      <a:prstDash val="solid"/>
                      <a:round/>
                      <a:headEnd type="none" w="med" len="med"/>
                      <a:tailEnd type="none" w="med" len="med"/>
                    </a:lnR>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5"/>
                    </a:solidFill>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5"/>
                    </a:solidFill>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5"/>
                    </a:solidFill>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5"/>
                    </a:solidFill>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5"/>
                    </a:solidFill>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110420054"/>
                  </a:ext>
                </a:extLst>
              </a:tr>
              <a:tr h="370840">
                <a:tc>
                  <a:txBody>
                    <a:bodyPr/>
                    <a:lstStyle/>
                    <a:p>
                      <a:r>
                        <a:rPr lang="en-US" sz="1200" b="1" dirty="0"/>
                        <a:t>1807 (SPAN)</a:t>
                      </a:r>
                    </a:p>
                  </a:txBody>
                  <a:tcPr>
                    <a:lnR w="12700" cap="flat" cmpd="sng" algn="ctr">
                      <a:solidFill>
                        <a:schemeClr val="bg2"/>
                      </a:solidFill>
                      <a:prstDash val="solid"/>
                      <a:round/>
                      <a:headEnd type="none" w="med" len="med"/>
                      <a:tailEnd type="none" w="med" len="med"/>
                    </a:lnR>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987B9"/>
                    </a:solidFill>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987B9"/>
                    </a:solidFill>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987B9"/>
                    </a:solidFill>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987B9"/>
                    </a:solidFill>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7987B9"/>
                    </a:solidFill>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966660168"/>
                  </a:ext>
                </a:extLst>
              </a:tr>
              <a:tr h="370840">
                <a:tc>
                  <a:txBody>
                    <a:bodyPr/>
                    <a:lstStyle/>
                    <a:p>
                      <a:r>
                        <a:rPr lang="en-US" sz="1200" b="1"/>
                        <a:t>1809 (HOP)</a:t>
                      </a:r>
                    </a:p>
                  </a:txBody>
                  <a:tcPr>
                    <a:lnR w="12700" cap="flat" cmpd="sng" algn="ctr">
                      <a:solidFill>
                        <a:schemeClr val="bg2"/>
                      </a:solidFill>
                      <a:prstDash val="solid"/>
                      <a:round/>
                      <a:headEnd type="none" w="med" len="med"/>
                      <a:tailEnd type="none" w="med" len="med"/>
                    </a:lnR>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58027"/>
                    </a:solidFill>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58027"/>
                    </a:solidFill>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58027"/>
                    </a:solidFill>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58027"/>
                    </a:solidFill>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58027"/>
                    </a:solidFill>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57374247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1813 (REACH)</a:t>
                      </a:r>
                    </a:p>
                  </a:txBody>
                  <a:tcPr>
                    <a:lnR w="12700" cap="flat" cmpd="sng" algn="ctr">
                      <a:solidFill>
                        <a:schemeClr val="bg2"/>
                      </a:solidFill>
                      <a:prstDash val="solid"/>
                      <a:round/>
                      <a:headEnd type="none" w="med" len="med"/>
                      <a:tailEnd type="none" w="med" len="med"/>
                    </a:lnR>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8C2F70"/>
                    </a:solidFill>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8C2F70"/>
                    </a:solidFill>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8C2F70"/>
                    </a:solidFill>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8C2F70"/>
                    </a:solidFill>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8C2F70"/>
                    </a:solidFill>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627033302"/>
                  </a:ext>
                </a:extLst>
              </a:tr>
              <a:tr h="370840">
                <a:tc>
                  <a:txBody>
                    <a:bodyPr/>
                    <a:lstStyle/>
                    <a:p>
                      <a:r>
                        <a:rPr lang="en-US" sz="1200" b="1"/>
                        <a:t>1903 (GHWIC)</a:t>
                      </a:r>
                    </a:p>
                  </a:txBody>
                  <a:tcPr>
                    <a:lnR w="12700" cap="flat" cmpd="sng" algn="ctr">
                      <a:solidFill>
                        <a:schemeClr val="bg2"/>
                      </a:solidFill>
                      <a:prstDash val="solid"/>
                      <a:round/>
                      <a:headEnd type="none" w="med" len="med"/>
                      <a:tailEnd type="none" w="med" len="med"/>
                    </a:lnR>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dirty="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dirty="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5"/>
                    </a:solidFill>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5"/>
                    </a:solidFill>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5"/>
                    </a:solidFill>
                  </a:tcPr>
                </a:tc>
                <a:tc>
                  <a:txBody>
                    <a:bodyPr/>
                    <a:lstStyle/>
                    <a:p>
                      <a:endParaRPr lang="en-US" sz="120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5"/>
                    </a:solidFill>
                  </a:tcPr>
                </a:tc>
                <a:tc>
                  <a:txBody>
                    <a:bodyPr/>
                    <a:lstStyle/>
                    <a:p>
                      <a:endParaRPr lang="en-US" sz="1200" dirty="0">
                        <a:solidFill>
                          <a:schemeClr val="bg2"/>
                        </a:solidFill>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5"/>
                    </a:solidFill>
                  </a:tcPr>
                </a:tc>
                <a:extLst>
                  <a:ext uri="{0D108BD9-81ED-4DB2-BD59-A6C34878D82A}">
                    <a16:rowId xmlns:a16="http://schemas.microsoft.com/office/drawing/2014/main" val="3416375187"/>
                  </a:ext>
                </a:extLst>
              </a:tr>
            </a:tbl>
          </a:graphicData>
        </a:graphic>
      </p:graphicFrame>
      <p:sp>
        <p:nvSpPr>
          <p:cNvPr id="4" name="Arrow: Right 3">
            <a:extLst>
              <a:ext uri="{FF2B5EF4-FFF2-40B4-BE49-F238E27FC236}">
                <a16:creationId xmlns:a16="http://schemas.microsoft.com/office/drawing/2014/main" id="{E2B4CC0C-9E18-4CF9-8294-E193F7CD7F0E}"/>
              </a:ext>
            </a:extLst>
          </p:cNvPr>
          <p:cNvSpPr/>
          <p:nvPr/>
        </p:nvSpPr>
        <p:spPr>
          <a:xfrm flipH="1">
            <a:off x="5936341" y="2129682"/>
            <a:ext cx="1553029" cy="462174"/>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AE8DD14-5E0A-4023-8C8F-073CDD98A331}"/>
              </a:ext>
            </a:extLst>
          </p:cNvPr>
          <p:cNvSpPr txBox="1"/>
          <p:nvPr/>
        </p:nvSpPr>
        <p:spPr>
          <a:xfrm>
            <a:off x="6712855" y="1991437"/>
            <a:ext cx="2786116" cy="738664"/>
          </a:xfrm>
          <a:prstGeom prst="rect">
            <a:avLst/>
          </a:prstGeom>
          <a:solidFill>
            <a:schemeClr val="bg2"/>
          </a:solidFill>
        </p:spPr>
        <p:txBody>
          <a:bodyPr wrap="square" rtlCol="0">
            <a:spAutoFit/>
          </a:bodyPr>
          <a:lstStyle/>
          <a:p>
            <a:r>
              <a:rPr lang="en-US" sz="1400" dirty="0"/>
              <a:t>Funded by the Prevention and Public Health Fund, part of the Affordable Care Act.</a:t>
            </a:r>
          </a:p>
        </p:txBody>
      </p:sp>
    </p:spTree>
    <p:extLst>
      <p:ext uri="{BB962C8B-B14F-4D97-AF65-F5344CB8AC3E}">
        <p14:creationId xmlns:p14="http://schemas.microsoft.com/office/powerpoint/2010/main" val="19167446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9613" y="1559185"/>
            <a:ext cx="7072774" cy="4882205"/>
          </a:xfrm>
          <a:prstGeom prst="rect">
            <a:avLst/>
          </a:prstGeom>
        </p:spPr>
      </p:pic>
      <p:sp>
        <p:nvSpPr>
          <p:cNvPr id="2" name="TextBox 1">
            <a:extLst>
              <a:ext uri="{FF2B5EF4-FFF2-40B4-BE49-F238E27FC236}">
                <a16:creationId xmlns:a16="http://schemas.microsoft.com/office/drawing/2014/main" id="{DBCB4C4F-3F36-B792-26A2-15138A361B54}"/>
              </a:ext>
            </a:extLst>
          </p:cNvPr>
          <p:cNvSpPr txBox="1"/>
          <p:nvPr/>
        </p:nvSpPr>
        <p:spPr>
          <a:xfrm>
            <a:off x="2743200" y="526473"/>
            <a:ext cx="8700655" cy="584775"/>
          </a:xfrm>
          <a:prstGeom prst="rect">
            <a:avLst/>
          </a:prstGeom>
          <a:noFill/>
        </p:spPr>
        <p:txBody>
          <a:bodyPr wrap="square" rtlCol="0">
            <a:spAutoFit/>
          </a:bodyPr>
          <a:lstStyle/>
          <a:p>
            <a:r>
              <a:rPr lang="en-US" sz="3200" dirty="0">
                <a:solidFill>
                  <a:schemeClr val="bg1"/>
                </a:solidFill>
              </a:rPr>
              <a:t>Physical Activity is a Need to Do not a Nice to Do</a:t>
            </a:r>
          </a:p>
        </p:txBody>
      </p:sp>
    </p:spTree>
    <p:extLst>
      <p:ext uri="{BB962C8B-B14F-4D97-AF65-F5344CB8AC3E}">
        <p14:creationId xmlns:p14="http://schemas.microsoft.com/office/powerpoint/2010/main" val="7690804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77E4E-27A9-9FE0-BBB4-4B11EE54C1FD}"/>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DE8469E6-E120-EC64-3AFB-4DA1F77A5EB8}"/>
              </a:ext>
            </a:extLst>
          </p:cNvPr>
          <p:cNvPicPr>
            <a:picLocks noChangeAspect="1"/>
          </p:cNvPicPr>
          <p:nvPr/>
        </p:nvPicPr>
        <p:blipFill>
          <a:blip r:embed="rId3"/>
          <a:stretch>
            <a:fillRect/>
          </a:stretch>
        </p:blipFill>
        <p:spPr>
          <a:xfrm>
            <a:off x="285750" y="1802837"/>
            <a:ext cx="11620500" cy="4743450"/>
          </a:xfrm>
          <a:prstGeom prst="rect">
            <a:avLst/>
          </a:prstGeom>
        </p:spPr>
      </p:pic>
    </p:spTree>
    <p:extLst>
      <p:ext uri="{BB962C8B-B14F-4D97-AF65-F5344CB8AC3E}">
        <p14:creationId xmlns:p14="http://schemas.microsoft.com/office/powerpoint/2010/main" val="21916624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8240" y="2402523"/>
            <a:ext cx="6412992" cy="2387600"/>
          </a:xfrm>
        </p:spPr>
        <p:txBody>
          <a:bodyPr/>
          <a:lstStyle/>
          <a:p>
            <a:r>
              <a:rPr lang="en-US" dirty="0"/>
              <a:t>Strategies That Work to Promote Physical Activity </a:t>
            </a:r>
          </a:p>
        </p:txBody>
      </p:sp>
      <p:sp>
        <p:nvSpPr>
          <p:cNvPr id="4" name="TextBox 3">
            <a:extLst>
              <a:ext uri="{FF2B5EF4-FFF2-40B4-BE49-F238E27FC236}">
                <a16:creationId xmlns:a16="http://schemas.microsoft.com/office/drawing/2014/main" id="{EF6F7625-18D7-4F94-AFE0-398B2696A22E}"/>
              </a:ext>
            </a:extLst>
          </p:cNvPr>
          <p:cNvSpPr txBox="1"/>
          <p:nvPr/>
        </p:nvSpPr>
        <p:spPr>
          <a:xfrm>
            <a:off x="446459" y="5780086"/>
            <a:ext cx="7468534" cy="707886"/>
          </a:xfrm>
          <a:prstGeom prst="rect">
            <a:avLst/>
          </a:prstGeom>
          <a:noFill/>
        </p:spPr>
        <p:txBody>
          <a:bodyPr wrap="square" rtlCol="0">
            <a:spAutoFit/>
          </a:bodyPr>
          <a:lstStyle/>
          <a:p>
            <a:r>
              <a:rPr lang="en-US" sz="1000" dirty="0"/>
              <a:t>To learn more about the strategies, visit:</a:t>
            </a:r>
          </a:p>
          <a:p>
            <a:pPr marL="171450" indent="-171450">
              <a:buFont typeface="Arial" panose="020B0604020202020204" pitchFamily="34" charset="0"/>
              <a:buChar char="•"/>
            </a:pPr>
            <a:r>
              <a:rPr lang="en-US" sz="1000" dirty="0"/>
              <a:t>Community Preventive Services Task Force Finding for Physical Activity (</a:t>
            </a:r>
            <a:r>
              <a:rPr lang="en-US" sz="1000" dirty="0">
                <a:hlinkClick r:id="rId3"/>
              </a:rPr>
              <a:t>www.thecommunityguide.org</a:t>
            </a:r>
            <a:r>
              <a:rPr lang="en-US" sz="1000" dirty="0"/>
              <a:t>)</a:t>
            </a:r>
          </a:p>
          <a:p>
            <a:pPr marL="171450" indent="-171450">
              <a:buFont typeface="Arial" panose="020B0604020202020204" pitchFamily="34" charset="0"/>
              <a:buChar char="•"/>
            </a:pPr>
            <a:r>
              <a:rPr lang="en-US" sz="1000" i="1" dirty="0"/>
              <a:t>Physical Activity Guidelines for Americans, 2</a:t>
            </a:r>
            <a:r>
              <a:rPr lang="en-US" sz="1000" i="1" baseline="30000" dirty="0"/>
              <a:t>nd</a:t>
            </a:r>
            <a:r>
              <a:rPr lang="en-US" sz="1000" i="1" dirty="0"/>
              <a:t> edition </a:t>
            </a:r>
            <a:r>
              <a:rPr lang="en-US" sz="1000" dirty="0"/>
              <a:t>(Chapter 8) Community Strategies, Centers for Disease Control and Prevention, 201 (www.cdc.gov/PhysicalActivity)</a:t>
            </a:r>
          </a:p>
        </p:txBody>
      </p:sp>
      <p:pic>
        <p:nvPicPr>
          <p:cNvPr id="5" name="Picture 4"/>
          <p:cNvPicPr>
            <a:picLocks noChangeAspect="1"/>
          </p:cNvPicPr>
          <p:nvPr/>
        </p:nvPicPr>
        <p:blipFill rotWithShape="1">
          <a:blip r:embed="rId4"/>
          <a:srcRect r="44640"/>
          <a:stretch/>
        </p:blipFill>
        <p:spPr>
          <a:xfrm>
            <a:off x="8149688" y="1418608"/>
            <a:ext cx="3127911" cy="5256308"/>
          </a:xfrm>
          <a:prstGeom prst="rect">
            <a:avLst/>
          </a:prstGeom>
        </p:spPr>
      </p:pic>
    </p:spTree>
    <p:extLst>
      <p:ext uri="{BB962C8B-B14F-4D97-AF65-F5344CB8AC3E}">
        <p14:creationId xmlns:p14="http://schemas.microsoft.com/office/powerpoint/2010/main" val="14547938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B8CDE2-D3BC-41F5-A303-D7B170284FBB}"/>
              </a:ext>
            </a:extLst>
          </p:cNvPr>
          <p:cNvSpPr>
            <a:spLocks noGrp="1"/>
          </p:cNvSpPr>
          <p:nvPr>
            <p:ph type="title"/>
          </p:nvPr>
        </p:nvSpPr>
        <p:spPr/>
        <p:txBody>
          <a:bodyPr/>
          <a:lstStyle/>
          <a:p>
            <a:r>
              <a:rPr lang="en-US" dirty="0"/>
              <a:t>Everyone Can Be Involved! </a:t>
            </a:r>
            <a:br>
              <a:rPr lang="en-US" dirty="0"/>
            </a:br>
            <a:br>
              <a:rPr lang="en-US" dirty="0"/>
            </a:br>
            <a:r>
              <a:rPr lang="en-US" dirty="0"/>
              <a:t>What’s Your Role?</a:t>
            </a:r>
          </a:p>
        </p:txBody>
      </p:sp>
      <p:sp>
        <p:nvSpPr>
          <p:cNvPr id="12" name="TextBox 11">
            <a:extLst>
              <a:ext uri="{FF2B5EF4-FFF2-40B4-BE49-F238E27FC236}">
                <a16:creationId xmlns:a16="http://schemas.microsoft.com/office/drawing/2014/main" id="{B7249D27-C2BD-4BC9-BA7B-D6FB6762DBA0}"/>
              </a:ext>
            </a:extLst>
          </p:cNvPr>
          <p:cNvSpPr txBox="1"/>
          <p:nvPr/>
        </p:nvSpPr>
        <p:spPr>
          <a:xfrm>
            <a:off x="5602061" y="6328071"/>
            <a:ext cx="6851196" cy="253916"/>
          </a:xfrm>
          <a:prstGeom prst="rect">
            <a:avLst/>
          </a:prstGeom>
          <a:noFill/>
        </p:spPr>
        <p:txBody>
          <a:bodyPr wrap="square">
            <a:spAutoFit/>
          </a:bodyPr>
          <a:lstStyle/>
          <a:p>
            <a:r>
              <a:rPr lang="en-US" sz="1050" dirty="0">
                <a:latin typeface="Gadugi" panose="020B0502040204020203" pitchFamily="34" charset="0"/>
                <a:ea typeface="Gadugi" panose="020B0502040204020203" pitchFamily="34" charset="0"/>
                <a:hlinkClick r:id="rId2"/>
              </a:rPr>
              <a:t>https://www.cdc.gov/physicalactivity/activepeoplehealthynation/everyone-can-be-involved/index.html</a:t>
            </a:r>
            <a:r>
              <a:rPr lang="en-US" sz="1050" dirty="0">
                <a:latin typeface="Gadugi" panose="020B0502040204020203" pitchFamily="34" charset="0"/>
                <a:ea typeface="Gadugi" panose="020B0502040204020203" pitchFamily="34" charset="0"/>
              </a:rPr>
              <a:t> </a:t>
            </a:r>
          </a:p>
        </p:txBody>
      </p:sp>
      <p:pic>
        <p:nvPicPr>
          <p:cNvPr id="4" name="Picture 3">
            <a:extLst>
              <a:ext uri="{FF2B5EF4-FFF2-40B4-BE49-F238E27FC236}">
                <a16:creationId xmlns:a16="http://schemas.microsoft.com/office/drawing/2014/main" id="{6C03128D-2A32-BD9E-8EE2-D39424CF25B1}"/>
              </a:ext>
            </a:extLst>
          </p:cNvPr>
          <p:cNvPicPr>
            <a:picLocks noChangeAspect="1"/>
          </p:cNvPicPr>
          <p:nvPr/>
        </p:nvPicPr>
        <p:blipFill>
          <a:blip r:embed="rId3"/>
          <a:stretch>
            <a:fillRect/>
          </a:stretch>
        </p:blipFill>
        <p:spPr>
          <a:xfrm>
            <a:off x="457198" y="1436707"/>
            <a:ext cx="11042073" cy="5018322"/>
          </a:xfrm>
          <a:prstGeom prst="rect">
            <a:avLst/>
          </a:prstGeom>
        </p:spPr>
      </p:pic>
    </p:spTree>
    <p:extLst>
      <p:ext uri="{BB962C8B-B14F-4D97-AF65-F5344CB8AC3E}">
        <p14:creationId xmlns:p14="http://schemas.microsoft.com/office/powerpoint/2010/main" val="34714282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053C7-80F9-F939-6BB1-3150A3205816}"/>
              </a:ext>
            </a:extLst>
          </p:cNvPr>
          <p:cNvSpPr>
            <a:spLocks noGrp="1"/>
          </p:cNvSpPr>
          <p:nvPr>
            <p:ph type="title"/>
          </p:nvPr>
        </p:nvSpPr>
        <p:spPr/>
        <p:txBody>
          <a:bodyPr/>
          <a:lstStyle/>
          <a:p>
            <a:pPr>
              <a:lnSpc>
                <a:spcPct val="100000"/>
              </a:lnSpc>
            </a:pPr>
            <a:r>
              <a:rPr lang="en-US" sz="3600"/>
              <a:t>Moving Matters </a:t>
            </a:r>
          </a:p>
        </p:txBody>
      </p:sp>
      <p:pic>
        <p:nvPicPr>
          <p:cNvPr id="12" name="Content Placeholder 11">
            <a:extLst>
              <a:ext uri="{FF2B5EF4-FFF2-40B4-BE49-F238E27FC236}">
                <a16:creationId xmlns:a16="http://schemas.microsoft.com/office/drawing/2014/main" id="{C3727191-DAD5-7EC0-DE10-8123B9114CE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49806" y="1623498"/>
            <a:ext cx="2719547" cy="2266289"/>
          </a:xfrm>
          <a:prstGeom prst="rect">
            <a:avLst/>
          </a:prstGeom>
          <a:ln>
            <a:solidFill>
              <a:schemeClr val="accent1"/>
            </a:solidFill>
          </a:ln>
        </p:spPr>
      </p:pic>
      <p:pic>
        <p:nvPicPr>
          <p:cNvPr id="13" name="Picture 12">
            <a:extLst>
              <a:ext uri="{FF2B5EF4-FFF2-40B4-BE49-F238E27FC236}">
                <a16:creationId xmlns:a16="http://schemas.microsoft.com/office/drawing/2014/main" id="{8C2716C6-1188-4454-7BEE-C7BC02F726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1856" y="1623498"/>
            <a:ext cx="2719211" cy="2263206"/>
          </a:xfrm>
          <a:prstGeom prst="rect">
            <a:avLst/>
          </a:prstGeom>
          <a:ln>
            <a:solidFill>
              <a:schemeClr val="accent1"/>
            </a:solidFill>
          </a:ln>
        </p:spPr>
      </p:pic>
      <p:pic>
        <p:nvPicPr>
          <p:cNvPr id="14" name="Picture 13">
            <a:extLst>
              <a:ext uri="{FF2B5EF4-FFF2-40B4-BE49-F238E27FC236}">
                <a16:creationId xmlns:a16="http://schemas.microsoft.com/office/drawing/2014/main" id="{D5B9D1F8-FDEA-1A83-B948-581A584915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9805" y="4123921"/>
            <a:ext cx="2719210" cy="2270767"/>
          </a:xfrm>
          <a:prstGeom prst="rect">
            <a:avLst/>
          </a:prstGeom>
          <a:ln>
            <a:solidFill>
              <a:schemeClr val="accent1"/>
            </a:solidFill>
          </a:ln>
        </p:spPr>
      </p:pic>
      <p:pic>
        <p:nvPicPr>
          <p:cNvPr id="15" name="Picture 14">
            <a:extLst>
              <a:ext uri="{FF2B5EF4-FFF2-40B4-BE49-F238E27FC236}">
                <a16:creationId xmlns:a16="http://schemas.microsoft.com/office/drawing/2014/main" id="{3DD5922C-2E80-261D-2AC7-3872FEBBA4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1855" y="4123921"/>
            <a:ext cx="2719209" cy="2270767"/>
          </a:xfrm>
          <a:prstGeom prst="rect">
            <a:avLst/>
          </a:prstGeom>
          <a:ln>
            <a:solidFill>
              <a:schemeClr val="accent1"/>
            </a:solidFill>
          </a:ln>
        </p:spPr>
      </p:pic>
    </p:spTree>
    <p:extLst>
      <p:ext uri="{BB962C8B-B14F-4D97-AF65-F5344CB8AC3E}">
        <p14:creationId xmlns:p14="http://schemas.microsoft.com/office/powerpoint/2010/main" val="1406859981"/>
      </p:ext>
    </p:extLst>
  </p:cSld>
  <p:clrMapOvr>
    <a:masterClrMapping/>
  </p:clrMapOvr>
</p:sld>
</file>

<file path=ppt/theme/theme1.xml><?xml version="1.0" encoding="utf-8"?>
<a:theme xmlns:a="http://schemas.openxmlformats.org/drawingml/2006/main" name="5_Dividend">
  <a:themeElements>
    <a:clrScheme name="NCCDPHP 1">
      <a:dk1>
        <a:srgbClr val="122C41"/>
      </a:dk1>
      <a:lt1>
        <a:sysClr val="window" lastClr="FFFFFF"/>
      </a:lt1>
      <a:dk2>
        <a:srgbClr val="3D3D3D"/>
      </a:dk2>
      <a:lt2>
        <a:srgbClr val="D3F9EB"/>
      </a:lt2>
      <a:accent1>
        <a:srgbClr val="2C5760"/>
      </a:accent1>
      <a:accent2>
        <a:srgbClr val="007A7C"/>
      </a:accent2>
      <a:accent3>
        <a:srgbClr val="24E0C5"/>
      </a:accent3>
      <a:accent4>
        <a:srgbClr val="969FA7"/>
      </a:accent4>
      <a:accent5>
        <a:srgbClr val="5ACC5A"/>
      </a:accent5>
      <a:accent6>
        <a:srgbClr val="0AA750"/>
      </a:accent6>
      <a:hlink>
        <a:srgbClr val="828282"/>
      </a:hlink>
      <a:folHlink>
        <a:srgbClr val="A5A5A5"/>
      </a:folHlink>
    </a:clrScheme>
    <a:fontScheme name="DNPAO Fonts">
      <a:majorFont>
        <a:latin typeface="Rockwell"/>
        <a:ea typeface=""/>
        <a:cs typeface=""/>
      </a:majorFont>
      <a:minorFont>
        <a:latin typeface="Gadugi"/>
        <a:ea typeface=""/>
        <a:cs typeface=""/>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3_Office Theme">
  <a:themeElements>
    <a:clrScheme name="Active People">
      <a:dk1>
        <a:sysClr val="windowText" lastClr="000000"/>
      </a:dk1>
      <a:lt1>
        <a:sysClr val="window" lastClr="FFFFFF"/>
      </a:lt1>
      <a:dk2>
        <a:srgbClr val="44546A"/>
      </a:dk2>
      <a:lt2>
        <a:srgbClr val="E7E6E6"/>
      </a:lt2>
      <a:accent1>
        <a:srgbClr val="005DAA"/>
      </a:accent1>
      <a:accent2>
        <a:srgbClr val="00B1C2"/>
      </a:accent2>
      <a:accent3>
        <a:srgbClr val="EAA731"/>
      </a:accent3>
      <a:accent4>
        <a:srgbClr val="8E3074"/>
      </a:accent4>
      <a:accent5>
        <a:srgbClr val="8DC63F"/>
      </a:accent5>
      <a:accent6>
        <a:srgbClr val="FFFFF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1F86393E0B576448CD5A8E967EF83E5" ma:contentTypeVersion="17" ma:contentTypeDescription="Create a new document." ma:contentTypeScope="" ma:versionID="f1670db0826460d15ba33223d113ce74">
  <xsd:schema xmlns:xsd="http://www.w3.org/2001/XMLSchema" xmlns:xs="http://www.w3.org/2001/XMLSchema" xmlns:p="http://schemas.microsoft.com/office/2006/metadata/properties" xmlns:ns1="http://schemas.microsoft.com/sharepoint/v3" xmlns:ns2="603e4f84-8849-480d-80a9-5bfb0272fb18" xmlns:ns3="294e1a6b-fd4a-4673-a683-93155129879e" targetNamespace="http://schemas.microsoft.com/office/2006/metadata/properties" ma:root="true" ma:fieldsID="5435ecd6161fa872db11e45f337be2e9" ns1:_="" ns2:_="" ns3:_="">
    <xsd:import namespace="http://schemas.microsoft.com/sharepoint/v3"/>
    <xsd:import namespace="603e4f84-8849-480d-80a9-5bfb0272fb18"/>
    <xsd:import namespace="294e1a6b-fd4a-4673-a683-93155129879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1:_ip_UnifiedCompliancePolicyProperties" minOccurs="0"/>
                <xsd:element ref="ns1:_ip_UnifiedCompliancePolicyUIAc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03e4f84-8849-480d-80a9-5bfb0272fb1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353dbe8-8260-4ccf-8219-3d2995e6fa1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94e1a6b-fd4a-4673-a683-93155129879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cb9f365-7a2f-4356-9a6c-2d1437425a9d}" ma:internalName="TaxCatchAll" ma:showField="CatchAllData" ma:web="294e1a6b-fd4a-4673-a683-93155129879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294e1a6b-fd4a-4673-a683-93155129879e" xsi:nil="true"/>
    <lcf76f155ced4ddcb4097134ff3c332f xmlns="603e4f84-8849-480d-80a9-5bfb0272fb18">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516248C-CF98-4CC3-A5D0-485F47909B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03e4f84-8849-480d-80a9-5bfb0272fb18"/>
    <ds:schemaRef ds:uri="294e1a6b-fd4a-4673-a683-9315512987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6470821-AFE3-4C8E-A138-EC6AF72BBAE2}">
  <ds:schemaRefs>
    <ds:schemaRef ds:uri="http://purl.org/dc/elements/1.1/"/>
    <ds:schemaRef ds:uri="http://schemas.microsoft.com/office/infopath/2007/PartnerControls"/>
    <ds:schemaRef ds:uri="http://www.w3.org/XML/1998/namespace"/>
    <ds:schemaRef ds:uri="http://schemas.microsoft.com/office/2006/documentManagement/types"/>
    <ds:schemaRef ds:uri="http://purl.org/dc/dcmitype/"/>
    <ds:schemaRef ds:uri="http://schemas.openxmlformats.org/package/2006/metadata/core-properties"/>
    <ds:schemaRef ds:uri="294e1a6b-fd4a-4673-a683-93155129879e"/>
    <ds:schemaRef ds:uri="http://purl.org/dc/terms/"/>
    <ds:schemaRef ds:uri="603e4f84-8849-480d-80a9-5bfb0272fb18"/>
    <ds:schemaRef ds:uri="http://schemas.microsoft.com/sharepoint/v3"/>
    <ds:schemaRef ds:uri="http://schemas.microsoft.com/office/2006/metadata/properties"/>
  </ds:schemaRefs>
</ds:datastoreItem>
</file>

<file path=customXml/itemProps3.xml><?xml version="1.0" encoding="utf-8"?>
<ds:datastoreItem xmlns:ds="http://schemas.openxmlformats.org/officeDocument/2006/customXml" ds:itemID="{7FB2FD09-9E31-4F47-849A-7EBD7EB4A85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1948</TotalTime>
  <Words>2447</Words>
  <Application>Microsoft Office PowerPoint</Application>
  <PresentationFormat>Widescreen</PresentationFormat>
  <Paragraphs>188</Paragraphs>
  <Slides>33</Slides>
  <Notes>25</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33</vt:i4>
      </vt:variant>
    </vt:vector>
  </HeadingPairs>
  <TitlesOfParts>
    <vt:vector size="48" baseType="lpstr">
      <vt:lpstr>Arial</vt:lpstr>
      <vt:lpstr>Cabin</vt:lpstr>
      <vt:lpstr>Calibri</vt:lpstr>
      <vt:lpstr>Calibri Light</vt:lpstr>
      <vt:lpstr>Gadugi</vt:lpstr>
      <vt:lpstr>Lucida Sans</vt:lpstr>
      <vt:lpstr>Rockwell</vt:lpstr>
      <vt:lpstr>Source Serif Pro</vt:lpstr>
      <vt:lpstr>Symbol</vt:lpstr>
      <vt:lpstr>Times New Roman</vt:lpstr>
      <vt:lpstr>Wingdings</vt:lpstr>
      <vt:lpstr>Wingdings 2</vt:lpstr>
      <vt:lpstr>WordVisi_MSFontService</vt:lpstr>
      <vt:lpstr>5_Dividend</vt:lpstr>
      <vt:lpstr>3_Office Theme</vt:lpstr>
      <vt:lpstr>PowerPoint Presentation</vt:lpstr>
      <vt:lpstr>Centers for Disease Control and Prevention</vt:lpstr>
      <vt:lpstr>National Center for Chronic Disease Prevention   and Health Promotion</vt:lpstr>
      <vt:lpstr>  Previous PA-Focused Notice of Funding        Opportunities (N=13)</vt:lpstr>
      <vt:lpstr>PowerPoint Presentation</vt:lpstr>
      <vt:lpstr>PowerPoint Presentation</vt:lpstr>
      <vt:lpstr>Strategies That Work to Promote Physical Activity </vt:lpstr>
      <vt:lpstr>Everyone Can Be Involved!   What’s Your Role?</vt:lpstr>
      <vt:lpstr>Moving Matters </vt:lpstr>
      <vt:lpstr>Fact Sheets, PPTs, Media Materials</vt:lpstr>
      <vt:lpstr>PowerPoint Presentation</vt:lpstr>
      <vt:lpstr>DNPAO’s Funded Program Recipients</vt:lpstr>
      <vt:lpstr>SPAN – Illinois Public Health Institute</vt:lpstr>
      <vt:lpstr>HOP – Louisiana State University</vt:lpstr>
      <vt:lpstr>REACH – Healthy Savannah/YMCA of Coastal  Georgia</vt:lpstr>
      <vt:lpstr>DNPAO’s Funded Partners</vt:lpstr>
      <vt:lpstr>Active People, Healthy Nation Champions</vt:lpstr>
      <vt:lpstr>Community Change Grants</vt:lpstr>
      <vt:lpstr>Data for Action</vt:lpstr>
      <vt:lpstr>Walkability Action Institutes</vt:lpstr>
      <vt:lpstr>Addressing Barriers/Impactful Science: NCCOR Economic Benefits of Active Communities  </vt:lpstr>
      <vt:lpstr>PowerPoint Presentation</vt:lpstr>
      <vt:lpstr>PAPREN Work Groups</vt:lpstr>
      <vt:lpstr> Understanding and Addressing Barriers: Anti-Displacement Strategies</vt:lpstr>
      <vt:lpstr>Access to Places for Physical Activity</vt:lpstr>
      <vt:lpstr>PowerPoint Presentation</vt:lpstr>
      <vt:lpstr>PowerPoint Presentation</vt:lpstr>
      <vt:lpstr>Impactful Science: Physical Activity and Military Readiness</vt:lpstr>
      <vt:lpstr>Physical Activity and Infectious Disease</vt:lpstr>
      <vt:lpstr>Physical Activity and Infectious Disease</vt:lpstr>
      <vt:lpstr>Impactful Science: COVID and Physical Inactivity Systematic Review</vt:lpstr>
      <vt:lpstr>New Funded Recipients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Watson, Kathleen B. (CDC/DDNID/NCCDPHP/DNPAO)</dc:creator>
  <cp:lastModifiedBy>Dale Murrie</cp:lastModifiedBy>
  <cp:revision>91</cp:revision>
  <dcterms:created xsi:type="dcterms:W3CDTF">2021-03-17T17:46:30Z</dcterms:created>
  <dcterms:modified xsi:type="dcterms:W3CDTF">2023-09-26T16:55:22Z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af03ff0-41c5-4c41-b55e-fabb8fae94be_Enabled">
    <vt:lpwstr>true</vt:lpwstr>
  </property>
  <property fmtid="{D5CDD505-2E9C-101B-9397-08002B2CF9AE}" pid="3" name="MSIP_Label_8af03ff0-41c5-4c41-b55e-fabb8fae94be_SetDate">
    <vt:lpwstr>2021-03-17T18:08:18Z</vt:lpwstr>
  </property>
  <property fmtid="{D5CDD505-2E9C-101B-9397-08002B2CF9AE}" pid="4" name="MSIP_Label_8af03ff0-41c5-4c41-b55e-fabb8fae94be_Method">
    <vt:lpwstr>Privileged</vt:lpwstr>
  </property>
  <property fmtid="{D5CDD505-2E9C-101B-9397-08002B2CF9AE}" pid="5" name="MSIP_Label_8af03ff0-41c5-4c41-b55e-fabb8fae94be_Name">
    <vt:lpwstr>8af03ff0-41c5-4c41-b55e-fabb8fae94be</vt:lpwstr>
  </property>
  <property fmtid="{D5CDD505-2E9C-101B-9397-08002B2CF9AE}" pid="6" name="MSIP_Label_8af03ff0-41c5-4c41-b55e-fabb8fae94be_SiteId">
    <vt:lpwstr>9ce70869-60db-44fd-abe8-d2767077fc8f</vt:lpwstr>
  </property>
  <property fmtid="{D5CDD505-2E9C-101B-9397-08002B2CF9AE}" pid="7" name="MSIP_Label_8af03ff0-41c5-4c41-b55e-fabb8fae94be_ActionId">
    <vt:lpwstr>806aefac-4b85-4f42-bd16-55551fd7af4d</vt:lpwstr>
  </property>
  <property fmtid="{D5CDD505-2E9C-101B-9397-08002B2CF9AE}" pid="8" name="MSIP_Label_8af03ff0-41c5-4c41-b55e-fabb8fae94be_ContentBits">
    <vt:lpwstr>0</vt:lpwstr>
  </property>
  <property fmtid="{D5CDD505-2E9C-101B-9397-08002B2CF9AE}" pid="9" name="ContentTypeId">
    <vt:lpwstr>0x01010061F86393E0B576448CD5A8E967EF83E5</vt:lpwstr>
  </property>
  <property fmtid="{D5CDD505-2E9C-101B-9397-08002B2CF9AE}" pid="10" name="MediaServiceImageTags">
    <vt:lpwstr/>
  </property>
</Properties>
</file>