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nva Sans" panose="020B0604020202020204" charset="0"/>
      <p:regular r:id="rId17"/>
    </p:embeddedFont>
    <p:embeddedFont>
      <p:font typeface="Evolve Sans" panose="020B0604020202020204" charset="0"/>
      <p:regular r:id="rId18"/>
    </p:embeddedFont>
    <p:embeddedFont>
      <p:font typeface="Evolve Sans Bold" panose="020B0604020202020204" charset="0"/>
      <p:regular r:id="rId19"/>
    </p:embeddedFont>
    <p:embeddedFont>
      <p:font typeface="MADE Gentle" panose="020B0604020202020204" charset="0"/>
      <p:regular r:id="rId20"/>
    </p:embeddedFont>
    <p:embeddedFont>
      <p:font typeface="Poppins 1" panose="020B0604020202020204" charset="0"/>
      <p:regular r:id="rId21"/>
    </p:embeddedFont>
    <p:embeddedFont>
      <p:font typeface="Poppins 2" panose="020B0604020202020204" charset="0"/>
      <p:regular r:id="rId22"/>
    </p:embeddedFont>
    <p:embeddedFont>
      <p:font typeface="Poppins 2 Bold" panose="020B0604020202020204" charset="0"/>
      <p:regular r:id="rId23"/>
    </p:embeddedFont>
    <p:embeddedFont>
      <p:font typeface="Poppins Bold" panose="020B0604020202020204" charset="0"/>
      <p:regular r:id="rId24"/>
    </p:embeddedFont>
    <p:embeddedFont>
      <p:font typeface="Poppins Medium" panose="00000600000000000000" pitchFamily="2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356" autoAdjust="0"/>
  </p:normalViewPr>
  <p:slideViewPr>
    <p:cSldViewPr>
      <p:cViewPr varScale="1">
        <p:scale>
          <a:sx n="66" d="100"/>
          <a:sy n="66" d="100"/>
        </p:scale>
        <p:origin x="40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D47A7-0E7A-4ED6-9FC5-8FD41B17350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AF226-1098-4D7B-9781-0875ABD8E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5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AF226-1098-4D7B-9781-0875ABD8E9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94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7" Type="http://schemas.openxmlformats.org/officeDocument/2006/relationships/image" Target="../media/image5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6.png"/><Relationship Id="rId21" Type="http://schemas.openxmlformats.org/officeDocument/2006/relationships/image" Target="../media/image28.svg"/><Relationship Id="rId34" Type="http://schemas.openxmlformats.org/officeDocument/2006/relationships/image" Target="../media/image41.png"/><Relationship Id="rId42" Type="http://schemas.openxmlformats.org/officeDocument/2006/relationships/image" Target="../media/image49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9" Type="http://schemas.openxmlformats.org/officeDocument/2006/relationships/image" Target="../media/image3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45" Type="http://schemas.openxmlformats.org/officeDocument/2006/relationships/image" Target="../media/image52.png"/><Relationship Id="rId5" Type="http://schemas.openxmlformats.org/officeDocument/2006/relationships/image" Target="../media/image12.png"/><Relationship Id="rId15" Type="http://schemas.openxmlformats.org/officeDocument/2006/relationships/image" Target="../media/image22.svg"/><Relationship Id="rId23" Type="http://schemas.openxmlformats.org/officeDocument/2006/relationships/image" Target="../media/image30.sv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31" Type="http://schemas.openxmlformats.org/officeDocument/2006/relationships/image" Target="../media/image38.png"/><Relationship Id="rId44" Type="http://schemas.openxmlformats.org/officeDocument/2006/relationships/image" Target="../media/image51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sv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png"/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2.sv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20" Type="http://schemas.openxmlformats.org/officeDocument/2006/relationships/image" Target="../media/image27.png"/><Relationship Id="rId41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svg"/><Relationship Id="rId7" Type="http://schemas.openxmlformats.org/officeDocument/2006/relationships/image" Target="../media/image58.png"/><Relationship Id="rId12" Type="http://schemas.openxmlformats.org/officeDocument/2006/relationships/image" Target="../media/image63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sv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730" r="-993" b="-189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9525" y="0"/>
            <a:ext cx="18288000" cy="10334625"/>
            <a:chOff x="0" y="0"/>
            <a:chExt cx="2493430" cy="140904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93430" cy="1409047"/>
            </a:xfrm>
            <a:custGeom>
              <a:avLst/>
              <a:gdLst/>
              <a:ahLst/>
              <a:cxnLst/>
              <a:rect l="l" t="t" r="r" b="b"/>
              <a:pathLst>
                <a:path w="2493430" h="1409047">
                  <a:moveTo>
                    <a:pt x="0" y="0"/>
                  </a:moveTo>
                  <a:lnTo>
                    <a:pt x="2493430" y="0"/>
                  </a:lnTo>
                  <a:lnTo>
                    <a:pt x="2493430" y="1409047"/>
                  </a:lnTo>
                  <a:lnTo>
                    <a:pt x="0" y="1409047"/>
                  </a:lnTo>
                  <a:close/>
                </a:path>
              </a:pathLst>
            </a:custGeom>
            <a:solidFill>
              <a:srgbClr val="336D6D">
                <a:alpha val="85882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4243404" y="2271800"/>
            <a:ext cx="9801192" cy="4697273"/>
          </a:xfrm>
          <a:custGeom>
            <a:avLst/>
            <a:gdLst/>
            <a:ahLst/>
            <a:cxnLst/>
            <a:rect l="l" t="t" r="r" b="b"/>
            <a:pathLst>
              <a:path w="9801192" h="4697273">
                <a:moveTo>
                  <a:pt x="0" y="0"/>
                </a:moveTo>
                <a:lnTo>
                  <a:pt x="9801192" y="0"/>
                </a:lnTo>
                <a:lnTo>
                  <a:pt x="9801192" y="4697273"/>
                </a:lnTo>
                <a:lnTo>
                  <a:pt x="0" y="46972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74158" y="7775154"/>
            <a:ext cx="8739684" cy="48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F5FDFF"/>
                </a:solidFill>
                <a:latin typeface="Poppins 1"/>
              </a:rPr>
              <a:t>Bridging access to healthy eating and active living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341326" cy="10287000"/>
            <a:chOff x="0" y="0"/>
            <a:chExt cx="2145090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45090" cy="3479800"/>
            </a:xfrm>
            <a:custGeom>
              <a:avLst/>
              <a:gdLst/>
              <a:ahLst/>
              <a:cxnLst/>
              <a:rect l="l" t="t" r="r" b="b"/>
              <a:pathLst>
                <a:path w="2145090" h="3479800">
                  <a:moveTo>
                    <a:pt x="0" y="0"/>
                  </a:moveTo>
                  <a:lnTo>
                    <a:pt x="2145090" y="0"/>
                  </a:lnTo>
                  <a:lnTo>
                    <a:pt x="214509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336D6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8054616" y="5341022"/>
            <a:ext cx="685265" cy="680982"/>
          </a:xfrm>
          <a:custGeom>
            <a:avLst/>
            <a:gdLst/>
            <a:ahLst/>
            <a:cxnLst/>
            <a:rect l="l" t="t" r="r" b="b"/>
            <a:pathLst>
              <a:path w="685265" h="680982">
                <a:moveTo>
                  <a:pt x="0" y="0"/>
                </a:moveTo>
                <a:lnTo>
                  <a:pt x="685265" y="0"/>
                </a:lnTo>
                <a:lnTo>
                  <a:pt x="685265" y="680982"/>
                </a:lnTo>
                <a:lnTo>
                  <a:pt x="0" y="680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972550" y="5341022"/>
            <a:ext cx="680982" cy="680982"/>
          </a:xfrm>
          <a:custGeom>
            <a:avLst/>
            <a:gdLst/>
            <a:ahLst/>
            <a:cxnLst/>
            <a:rect l="l" t="t" r="r" b="b"/>
            <a:pathLst>
              <a:path w="680982" h="680982">
                <a:moveTo>
                  <a:pt x="0" y="0"/>
                </a:moveTo>
                <a:lnTo>
                  <a:pt x="680982" y="0"/>
                </a:lnTo>
                <a:lnTo>
                  <a:pt x="680982" y="680982"/>
                </a:lnTo>
                <a:lnTo>
                  <a:pt x="0" y="6809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864727" y="946025"/>
            <a:ext cx="1956491" cy="1839102"/>
          </a:xfrm>
          <a:custGeom>
            <a:avLst/>
            <a:gdLst/>
            <a:ahLst/>
            <a:cxnLst/>
            <a:rect l="l" t="t" r="r" b="b"/>
            <a:pathLst>
              <a:path w="1956491" h="1839102">
                <a:moveTo>
                  <a:pt x="0" y="0"/>
                </a:moveTo>
                <a:lnTo>
                  <a:pt x="1956491" y="0"/>
                </a:lnTo>
                <a:lnTo>
                  <a:pt x="1956491" y="1839101"/>
                </a:lnTo>
                <a:lnTo>
                  <a:pt x="0" y="18391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64727" y="3066875"/>
            <a:ext cx="4611872" cy="2643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35"/>
              </a:lnSpc>
            </a:pPr>
            <a:r>
              <a:rPr lang="en-US" sz="9750">
                <a:solidFill>
                  <a:srgbClr val="C3DA5A"/>
                </a:solidFill>
                <a:latin typeface="Poppins Bold"/>
              </a:rPr>
              <a:t>Thank </a:t>
            </a:r>
          </a:p>
          <a:p>
            <a:pPr>
              <a:lnSpc>
                <a:spcPts val="10335"/>
              </a:lnSpc>
            </a:pPr>
            <a:r>
              <a:rPr lang="en-US" sz="9750">
                <a:solidFill>
                  <a:srgbClr val="C3DA5A"/>
                </a:solidFill>
                <a:latin typeface="Poppins Bold"/>
              </a:rPr>
              <a:t>you!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92498" y="5907704"/>
            <a:ext cx="5969502" cy="882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3"/>
              </a:lnSpc>
            </a:pPr>
            <a:r>
              <a:rPr lang="en-US" sz="5109" spc="51">
                <a:solidFill>
                  <a:srgbClr val="000000"/>
                </a:solidFill>
                <a:latin typeface="Evolve Sans"/>
              </a:rPr>
              <a:t>@livewellgreenville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054616" y="3075744"/>
            <a:ext cx="8455017" cy="88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3"/>
              </a:lnSpc>
              <a:spcBef>
                <a:spcPct val="0"/>
              </a:spcBef>
            </a:pPr>
            <a:r>
              <a:rPr lang="en-US" sz="5109" spc="51">
                <a:solidFill>
                  <a:srgbClr val="100F0D"/>
                </a:solidFill>
                <a:latin typeface="Evolve Sans"/>
              </a:rPr>
              <a:t>ssmith@livewellgreenville.org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054616" y="1944036"/>
            <a:ext cx="7948460" cy="1154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70"/>
              </a:lnSpc>
              <a:spcBef>
                <a:spcPct val="0"/>
              </a:spcBef>
            </a:pPr>
            <a:r>
              <a:rPr lang="en-US" sz="6550" spc="65">
                <a:solidFill>
                  <a:srgbClr val="336D6D"/>
                </a:solidFill>
                <a:latin typeface="Evolve Sans Bold"/>
              </a:rPr>
              <a:t>Sabrina Smith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092498" y="3939684"/>
            <a:ext cx="6583880" cy="882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3"/>
              </a:lnSpc>
            </a:pPr>
            <a:r>
              <a:rPr lang="en-US" sz="5109" spc="51">
                <a:solidFill>
                  <a:srgbClr val="000000"/>
                </a:solidFill>
                <a:latin typeface="Evolve Sans"/>
              </a:rPr>
              <a:t>livewellgreenville.org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3042"/>
            <a:ext cx="18288000" cy="10287000"/>
            <a:chOff x="0" y="0"/>
            <a:chExt cx="6186311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0"/>
            </a:xfrm>
            <a:custGeom>
              <a:avLst/>
              <a:gdLst/>
              <a:ahLst/>
              <a:cxnLst/>
              <a:rect l="l" t="t" r="r" b="b"/>
              <a:pathLst>
                <a:path w="6186311" h="3479800">
                  <a:moveTo>
                    <a:pt x="0" y="0"/>
                  </a:moveTo>
                  <a:lnTo>
                    <a:pt x="6186311" y="0"/>
                  </a:lnTo>
                  <a:lnTo>
                    <a:pt x="6186311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11848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420046" y="885825"/>
            <a:ext cx="8566118" cy="1252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19"/>
              </a:lnSpc>
            </a:pPr>
            <a:r>
              <a:rPr lang="en-US" sz="7299">
                <a:solidFill>
                  <a:srgbClr val="FFFFFF"/>
                </a:solidFill>
                <a:latin typeface="Poppins Medium"/>
              </a:rPr>
              <a:t>WHAT WE DO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20046" y="2802960"/>
            <a:ext cx="4520218" cy="2327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6"/>
              </a:lnSpc>
            </a:pPr>
            <a:r>
              <a:rPr lang="en-US" sz="6006">
                <a:solidFill>
                  <a:srgbClr val="C3DA5A"/>
                </a:solidFill>
                <a:latin typeface="MADE Gentle"/>
              </a:rPr>
              <a:t>Amplify </a:t>
            </a:r>
          </a:p>
          <a:p>
            <a:pPr>
              <a:lnSpc>
                <a:spcPts val="6006"/>
              </a:lnSpc>
            </a:pPr>
            <a:r>
              <a:rPr lang="en-US" sz="6006">
                <a:solidFill>
                  <a:srgbClr val="C3DA5A"/>
                </a:solidFill>
                <a:latin typeface="MADE Gentle"/>
              </a:rPr>
              <a:t>Community </a:t>
            </a:r>
          </a:p>
          <a:p>
            <a:pPr>
              <a:lnSpc>
                <a:spcPts val="6006"/>
              </a:lnSpc>
            </a:pPr>
            <a:r>
              <a:rPr lang="en-US" sz="6006">
                <a:solidFill>
                  <a:srgbClr val="C3DA5A"/>
                </a:solidFill>
                <a:latin typeface="MADE Gentle"/>
              </a:rPr>
              <a:t>Power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59932" y="2601096"/>
            <a:ext cx="3996172" cy="2343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9"/>
              </a:lnSpc>
            </a:pPr>
            <a:r>
              <a:rPr lang="en-US" sz="6009">
                <a:solidFill>
                  <a:srgbClr val="C3DA5A"/>
                </a:solidFill>
                <a:latin typeface="MADE Gentle"/>
              </a:rPr>
              <a:t>Advocate </a:t>
            </a:r>
          </a:p>
          <a:p>
            <a:pPr>
              <a:lnSpc>
                <a:spcPts val="6009"/>
              </a:lnSpc>
            </a:pPr>
            <a:r>
              <a:rPr lang="en-US" sz="6009">
                <a:solidFill>
                  <a:srgbClr val="C3DA5A"/>
                </a:solidFill>
                <a:latin typeface="MADE Gentle"/>
              </a:rPr>
              <a:t>for Health</a:t>
            </a:r>
          </a:p>
          <a:p>
            <a:pPr>
              <a:lnSpc>
                <a:spcPts val="6009"/>
              </a:lnSpc>
            </a:pPr>
            <a:r>
              <a:rPr lang="en-US" sz="6009">
                <a:solidFill>
                  <a:srgbClr val="C3DA5A"/>
                </a:solidFill>
                <a:latin typeface="MADE Gentle"/>
              </a:rPr>
              <a:t>Equity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775771" y="2601096"/>
            <a:ext cx="4750229" cy="22214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10"/>
              </a:lnSpc>
            </a:pPr>
            <a:r>
              <a:rPr lang="en-US" sz="5810" dirty="0">
                <a:solidFill>
                  <a:srgbClr val="C3DA5A"/>
                </a:solidFill>
                <a:latin typeface="MADE Gentle"/>
              </a:rPr>
              <a:t>Advance</a:t>
            </a:r>
          </a:p>
          <a:p>
            <a:pPr>
              <a:lnSpc>
                <a:spcPts val="5810"/>
              </a:lnSpc>
            </a:pPr>
            <a:r>
              <a:rPr lang="en-US" sz="5810" dirty="0">
                <a:solidFill>
                  <a:srgbClr val="C3DA5A"/>
                </a:solidFill>
                <a:latin typeface="MADE Gentle"/>
              </a:rPr>
              <a:t>Community</a:t>
            </a:r>
          </a:p>
          <a:p>
            <a:pPr>
              <a:lnSpc>
                <a:spcPts val="5610"/>
              </a:lnSpc>
            </a:pPr>
            <a:r>
              <a:rPr lang="en-US" sz="5610" spc="-56" dirty="0">
                <a:solidFill>
                  <a:srgbClr val="C3DA5A"/>
                </a:solidFill>
                <a:latin typeface="MADE Gentle"/>
              </a:rPr>
              <a:t>Collaboration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20046" y="5475670"/>
            <a:ext cx="3747999" cy="2604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9"/>
              </a:lnSpc>
            </a:pPr>
            <a:r>
              <a:rPr lang="en-US" sz="2099">
                <a:solidFill>
                  <a:srgbClr val="F5FDFF"/>
                </a:solidFill>
                <a:latin typeface="Poppins 1"/>
              </a:rPr>
              <a:t>We engage those who are most impacted by societal inequities in the process of planning and making healthy food and physical activity accessible and sustainable for all.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59932" y="5475670"/>
            <a:ext cx="3747999" cy="2604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9"/>
              </a:lnSpc>
            </a:pPr>
            <a:r>
              <a:rPr lang="en-US" sz="2099">
                <a:solidFill>
                  <a:srgbClr val="F5FDFF"/>
                </a:solidFill>
                <a:latin typeface="Poppins 1"/>
              </a:rPr>
              <a:t>We work to build support systems and infrastructure that allow individuals and families to move towards food security, active lifestyles, and overall wellbeing.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775771" y="5475670"/>
            <a:ext cx="3747999" cy="2604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9"/>
              </a:lnSpc>
            </a:pPr>
            <a:r>
              <a:rPr lang="en-US" sz="2099">
                <a:solidFill>
                  <a:srgbClr val="F5FDFF"/>
                </a:solidFill>
                <a:latin typeface="Poppins 1"/>
              </a:rPr>
              <a:t>We facilitate collaboration between organizations and community members so everyone can share their expertise, perspectives, and resources while addressing health disparities.</a:t>
            </a:r>
          </a:p>
        </p:txBody>
      </p:sp>
      <p:sp>
        <p:nvSpPr>
          <p:cNvPr id="11" name="Freeform 11"/>
          <p:cNvSpPr/>
          <p:nvPr/>
        </p:nvSpPr>
        <p:spPr>
          <a:xfrm>
            <a:off x="16028044" y="286262"/>
            <a:ext cx="1852422" cy="1852422"/>
          </a:xfrm>
          <a:custGeom>
            <a:avLst/>
            <a:gdLst/>
            <a:ahLst/>
            <a:cxnLst/>
            <a:rect l="l" t="t" r="r" b="b"/>
            <a:pathLst>
              <a:path w="1852422" h="1852422">
                <a:moveTo>
                  <a:pt x="0" y="0"/>
                </a:moveTo>
                <a:lnTo>
                  <a:pt x="1852423" y="0"/>
                </a:lnTo>
                <a:lnTo>
                  <a:pt x="1852423" y="1852422"/>
                </a:lnTo>
                <a:lnTo>
                  <a:pt x="0" y="1852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52" y="-1"/>
            <a:ext cx="3407088" cy="10287001"/>
            <a:chOff x="0" y="0"/>
            <a:chExt cx="2754398" cy="37806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54398" cy="3780687"/>
            </a:xfrm>
            <a:custGeom>
              <a:avLst/>
              <a:gdLst/>
              <a:ahLst/>
              <a:cxnLst/>
              <a:rect l="l" t="t" r="r" b="b"/>
              <a:pathLst>
                <a:path w="2754398" h="3780687">
                  <a:moveTo>
                    <a:pt x="0" y="0"/>
                  </a:moveTo>
                  <a:lnTo>
                    <a:pt x="2754398" y="0"/>
                  </a:lnTo>
                  <a:lnTo>
                    <a:pt x="2754398" y="3780687"/>
                  </a:lnTo>
                  <a:lnTo>
                    <a:pt x="0" y="3780687"/>
                  </a:lnTo>
                  <a:close/>
                </a:path>
              </a:pathLst>
            </a:custGeom>
            <a:solidFill>
              <a:srgbClr val="336D6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822824" y="1168561"/>
            <a:ext cx="2014422" cy="1893556"/>
          </a:xfrm>
          <a:custGeom>
            <a:avLst/>
            <a:gdLst/>
            <a:ahLst/>
            <a:cxnLst/>
            <a:rect l="l" t="t" r="r" b="b"/>
            <a:pathLst>
              <a:path w="2014422" h="1893556">
                <a:moveTo>
                  <a:pt x="0" y="0"/>
                </a:moveTo>
                <a:lnTo>
                  <a:pt x="2014422" y="0"/>
                </a:lnTo>
                <a:lnTo>
                  <a:pt x="2014422" y="1893556"/>
                </a:lnTo>
                <a:lnTo>
                  <a:pt x="0" y="18935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2075262">
            <a:off x="5323038" y="281775"/>
            <a:ext cx="11472232" cy="8072280"/>
          </a:xfrm>
          <a:custGeom>
            <a:avLst/>
            <a:gdLst/>
            <a:ahLst/>
            <a:cxnLst/>
            <a:rect l="l" t="t" r="r" b="b"/>
            <a:pathLst>
              <a:path w="11472232" h="8072280">
                <a:moveTo>
                  <a:pt x="0" y="0"/>
                </a:moveTo>
                <a:lnTo>
                  <a:pt x="11472232" y="0"/>
                </a:lnTo>
                <a:lnTo>
                  <a:pt x="11472232" y="8072280"/>
                </a:lnTo>
                <a:lnTo>
                  <a:pt x="0" y="80722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4045666" y="485286"/>
            <a:ext cx="3086100" cy="30861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19FA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382313" y="5631447"/>
            <a:ext cx="3086100" cy="308610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19FA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891271" y="1463542"/>
            <a:ext cx="3348446" cy="334844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19FA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604597" y="6926849"/>
            <a:ext cx="3348445" cy="321951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19FA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436265" y="886844"/>
            <a:ext cx="3440596" cy="3440596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19FA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 rot="-5400000">
            <a:off x="-1462368" y="5125980"/>
            <a:ext cx="6613382" cy="2510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81"/>
              </a:lnSpc>
            </a:pPr>
            <a:r>
              <a:rPr lang="en-US" sz="8850">
                <a:solidFill>
                  <a:srgbClr val="FFFFFF"/>
                </a:solidFill>
                <a:latin typeface="Poppins 1"/>
              </a:rPr>
              <a:t>Creation &amp;</a:t>
            </a:r>
          </a:p>
          <a:p>
            <a:pPr>
              <a:lnSpc>
                <a:spcPts val="9381"/>
              </a:lnSpc>
            </a:pPr>
            <a:r>
              <a:rPr lang="en-US" sz="8850">
                <a:solidFill>
                  <a:srgbClr val="FFFFFF"/>
                </a:solidFill>
                <a:latin typeface="Poppins 1"/>
              </a:rPr>
              <a:t>Evolution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233018" y="868825"/>
            <a:ext cx="2673296" cy="2242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FFFFFF"/>
                </a:solidFill>
                <a:latin typeface="Evolve Sans"/>
              </a:rPr>
              <a:t>2011: Born to mitigate childhood obesity</a:t>
            </a:r>
          </a:p>
        </p:txBody>
      </p:sp>
      <p:sp>
        <p:nvSpPr>
          <p:cNvPr id="23" name="AutoShape 23"/>
          <p:cNvSpPr/>
          <p:nvPr/>
        </p:nvSpPr>
        <p:spPr>
          <a:xfrm flipV="1">
            <a:off x="6944413" y="4811988"/>
            <a:ext cx="0" cy="643975"/>
          </a:xfrm>
          <a:prstGeom prst="line">
            <a:avLst/>
          </a:prstGeom>
          <a:ln w="38100" cap="flat">
            <a:solidFill>
              <a:srgbClr val="336D6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AutoShape 24"/>
          <p:cNvSpPr/>
          <p:nvPr/>
        </p:nvSpPr>
        <p:spPr>
          <a:xfrm flipV="1">
            <a:off x="10565494" y="5054147"/>
            <a:ext cx="0" cy="643975"/>
          </a:xfrm>
          <a:prstGeom prst="line">
            <a:avLst/>
          </a:prstGeom>
          <a:ln w="38100" cap="flat">
            <a:solidFill>
              <a:srgbClr val="336D6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AutoShape 25"/>
          <p:cNvSpPr/>
          <p:nvPr/>
        </p:nvSpPr>
        <p:spPr>
          <a:xfrm flipV="1">
            <a:off x="16137513" y="4429223"/>
            <a:ext cx="0" cy="643975"/>
          </a:xfrm>
          <a:prstGeom prst="line">
            <a:avLst/>
          </a:prstGeom>
          <a:ln w="38100" cap="flat">
            <a:solidFill>
              <a:srgbClr val="336D6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" name="AutoShape 27"/>
          <p:cNvSpPr/>
          <p:nvPr/>
        </p:nvSpPr>
        <p:spPr>
          <a:xfrm flipH="1" flipV="1">
            <a:off x="5569666" y="3685686"/>
            <a:ext cx="0" cy="332781"/>
          </a:xfrm>
          <a:prstGeom prst="line">
            <a:avLst/>
          </a:prstGeom>
          <a:ln w="38100" cap="flat">
            <a:solidFill>
              <a:srgbClr val="336D6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5569666" y="6074885"/>
            <a:ext cx="2673296" cy="2242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FFFFFF"/>
                </a:solidFill>
                <a:latin typeface="Evolve Sans"/>
              </a:rPr>
              <a:t>2014: Federal grant sparked initial growth &amp; focus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972800" y="7353300"/>
            <a:ext cx="2673296" cy="225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dirty="0">
                <a:solidFill>
                  <a:srgbClr val="FFFFFF"/>
                </a:solidFill>
                <a:latin typeface="Evolve Sans"/>
              </a:rPr>
              <a:t>Pandemic: move away from sector work, </a:t>
            </a:r>
            <a:r>
              <a:rPr lang="en-US" sz="3199" u="sng" dirty="0">
                <a:solidFill>
                  <a:srgbClr val="FFFFFF"/>
                </a:solidFill>
                <a:latin typeface="Evolve Sans Bold"/>
              </a:rPr>
              <a:t>Equity</a:t>
            </a:r>
            <a:r>
              <a:rPr lang="en-US" sz="3199" dirty="0">
                <a:solidFill>
                  <a:srgbClr val="FFFFFF"/>
                </a:solidFill>
                <a:latin typeface="Evolve Sans"/>
              </a:rPr>
              <a:t>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781815" y="1092361"/>
            <a:ext cx="2673296" cy="2804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FFFFFF"/>
                </a:solidFill>
                <a:latin typeface="Evolve Sans"/>
              </a:rPr>
              <a:t> 2023: Community Power, Health Equity, Collaboration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247896" y="1978254"/>
            <a:ext cx="2673296" cy="2242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FFFFFF"/>
                </a:solidFill>
                <a:latin typeface="Evolve Sans"/>
              </a:rPr>
              <a:t>2019: Strategic planning to map systems &amp; find new focus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3404736" cy="10279194"/>
            <a:chOff x="0" y="0"/>
            <a:chExt cx="2754398" cy="37806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54398" cy="3780687"/>
            </a:xfrm>
            <a:custGeom>
              <a:avLst/>
              <a:gdLst/>
              <a:ahLst/>
              <a:cxnLst/>
              <a:rect l="l" t="t" r="r" b="b"/>
              <a:pathLst>
                <a:path w="2754398" h="3780687">
                  <a:moveTo>
                    <a:pt x="0" y="0"/>
                  </a:moveTo>
                  <a:lnTo>
                    <a:pt x="2754398" y="0"/>
                  </a:lnTo>
                  <a:lnTo>
                    <a:pt x="2754398" y="3780687"/>
                  </a:lnTo>
                  <a:lnTo>
                    <a:pt x="0" y="3780687"/>
                  </a:lnTo>
                  <a:close/>
                </a:path>
              </a:pathLst>
            </a:custGeom>
            <a:solidFill>
              <a:srgbClr val="336D6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822824" y="475050"/>
            <a:ext cx="2014422" cy="1893556"/>
          </a:xfrm>
          <a:custGeom>
            <a:avLst/>
            <a:gdLst/>
            <a:ahLst/>
            <a:cxnLst/>
            <a:rect l="l" t="t" r="r" b="b"/>
            <a:pathLst>
              <a:path w="2014422" h="1893556">
                <a:moveTo>
                  <a:pt x="0" y="0"/>
                </a:moveTo>
                <a:lnTo>
                  <a:pt x="2014422" y="0"/>
                </a:lnTo>
                <a:lnTo>
                  <a:pt x="2014422" y="1893556"/>
                </a:lnTo>
                <a:lnTo>
                  <a:pt x="0" y="18935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 rot="-5400000">
            <a:off x="-1680013" y="3993490"/>
            <a:ext cx="7048672" cy="1319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81"/>
              </a:lnSpc>
            </a:pPr>
            <a:r>
              <a:rPr lang="en-US" sz="8850">
                <a:solidFill>
                  <a:srgbClr val="FFFFFF"/>
                </a:solidFill>
                <a:latin typeface="Poppins 1"/>
              </a:rPr>
              <a:t>Structure</a:t>
            </a:r>
          </a:p>
        </p:txBody>
      </p:sp>
      <p:sp>
        <p:nvSpPr>
          <p:cNvPr id="6" name="AutoShape 6"/>
          <p:cNvSpPr/>
          <p:nvPr/>
        </p:nvSpPr>
        <p:spPr>
          <a:xfrm flipH="1">
            <a:off x="8234816" y="1678419"/>
            <a:ext cx="12045" cy="845590"/>
          </a:xfrm>
          <a:prstGeom prst="line">
            <a:avLst/>
          </a:prstGeom>
          <a:ln w="9525" cap="flat">
            <a:solidFill>
              <a:srgbClr val="4230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 flipV="1">
            <a:off x="6911067" y="5982855"/>
            <a:ext cx="8223349" cy="7807"/>
          </a:xfrm>
          <a:prstGeom prst="line">
            <a:avLst/>
          </a:prstGeom>
          <a:ln w="9525" cap="flat">
            <a:solidFill>
              <a:srgbClr val="4230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6903260" y="5982855"/>
            <a:ext cx="0" cy="883475"/>
          </a:xfrm>
          <a:prstGeom prst="line">
            <a:avLst/>
          </a:prstGeom>
          <a:ln w="9525" cap="flat">
            <a:solidFill>
              <a:srgbClr val="4230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14265111" y="1541728"/>
            <a:ext cx="7807" cy="943313"/>
          </a:xfrm>
          <a:prstGeom prst="line">
            <a:avLst/>
          </a:prstGeom>
          <a:ln w="9525" cap="flat">
            <a:solidFill>
              <a:srgbClr val="4230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1945635" y="670830"/>
            <a:ext cx="4671518" cy="1333100"/>
            <a:chOff x="0" y="0"/>
            <a:chExt cx="919047" cy="26226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19047" cy="262266"/>
            </a:xfrm>
            <a:custGeom>
              <a:avLst/>
              <a:gdLst/>
              <a:ahLst/>
              <a:cxnLst/>
              <a:rect l="l" t="t" r="r" b="b"/>
              <a:pathLst>
                <a:path w="919047" h="262266">
                  <a:moveTo>
                    <a:pt x="24859" y="0"/>
                  </a:moveTo>
                  <a:lnTo>
                    <a:pt x="894188" y="0"/>
                  </a:lnTo>
                  <a:cubicBezTo>
                    <a:pt x="907917" y="0"/>
                    <a:pt x="919047" y="11130"/>
                    <a:pt x="919047" y="24859"/>
                  </a:cubicBezTo>
                  <a:lnTo>
                    <a:pt x="919047" y="237407"/>
                  </a:lnTo>
                  <a:cubicBezTo>
                    <a:pt x="919047" y="244000"/>
                    <a:pt x="916428" y="250323"/>
                    <a:pt x="911766" y="254985"/>
                  </a:cubicBezTo>
                  <a:cubicBezTo>
                    <a:pt x="907104" y="259647"/>
                    <a:pt x="900781" y="262266"/>
                    <a:pt x="894188" y="262266"/>
                  </a:cubicBezTo>
                  <a:lnTo>
                    <a:pt x="24859" y="262266"/>
                  </a:lnTo>
                  <a:cubicBezTo>
                    <a:pt x="11130" y="262266"/>
                    <a:pt x="0" y="251137"/>
                    <a:pt x="0" y="237407"/>
                  </a:cubicBezTo>
                  <a:lnTo>
                    <a:pt x="0" y="24859"/>
                  </a:lnTo>
                  <a:cubicBezTo>
                    <a:pt x="0" y="18266"/>
                    <a:pt x="2619" y="11943"/>
                    <a:pt x="7281" y="7281"/>
                  </a:cubicBezTo>
                  <a:cubicBezTo>
                    <a:pt x="11943" y="2619"/>
                    <a:pt x="18266" y="0"/>
                    <a:pt x="24859" y="0"/>
                  </a:cubicBezTo>
                  <a:close/>
                </a:path>
              </a:pathLst>
            </a:custGeom>
            <a:solidFill>
              <a:srgbClr val="419FA2"/>
            </a:solidFill>
            <a:ln w="9525" cap="sq">
              <a:solidFill>
                <a:srgbClr val="CDE7ED"/>
              </a:solidFill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9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946575" y="670830"/>
            <a:ext cx="4671518" cy="1340357"/>
            <a:chOff x="0" y="0"/>
            <a:chExt cx="919047" cy="26369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19047" cy="263694"/>
            </a:xfrm>
            <a:custGeom>
              <a:avLst/>
              <a:gdLst/>
              <a:ahLst/>
              <a:cxnLst/>
              <a:rect l="l" t="t" r="r" b="b"/>
              <a:pathLst>
                <a:path w="919047" h="263694">
                  <a:moveTo>
                    <a:pt x="24859" y="0"/>
                  </a:moveTo>
                  <a:lnTo>
                    <a:pt x="894188" y="0"/>
                  </a:lnTo>
                  <a:cubicBezTo>
                    <a:pt x="907917" y="0"/>
                    <a:pt x="919047" y="11130"/>
                    <a:pt x="919047" y="24859"/>
                  </a:cubicBezTo>
                  <a:lnTo>
                    <a:pt x="919047" y="238835"/>
                  </a:lnTo>
                  <a:cubicBezTo>
                    <a:pt x="919047" y="245428"/>
                    <a:pt x="916428" y="251751"/>
                    <a:pt x="911766" y="256413"/>
                  </a:cubicBezTo>
                  <a:cubicBezTo>
                    <a:pt x="907104" y="261075"/>
                    <a:pt x="900781" y="263694"/>
                    <a:pt x="894188" y="263694"/>
                  </a:cubicBezTo>
                  <a:lnTo>
                    <a:pt x="24859" y="263694"/>
                  </a:lnTo>
                  <a:cubicBezTo>
                    <a:pt x="18266" y="263694"/>
                    <a:pt x="11943" y="261075"/>
                    <a:pt x="7281" y="256413"/>
                  </a:cubicBezTo>
                  <a:cubicBezTo>
                    <a:pt x="2619" y="251751"/>
                    <a:pt x="0" y="245428"/>
                    <a:pt x="0" y="238835"/>
                  </a:cubicBezTo>
                  <a:lnTo>
                    <a:pt x="0" y="24859"/>
                  </a:lnTo>
                  <a:cubicBezTo>
                    <a:pt x="0" y="18266"/>
                    <a:pt x="2619" y="11943"/>
                    <a:pt x="7281" y="7281"/>
                  </a:cubicBezTo>
                  <a:cubicBezTo>
                    <a:pt x="11943" y="2619"/>
                    <a:pt x="18266" y="0"/>
                    <a:pt x="24859" y="0"/>
                  </a:cubicBezTo>
                  <a:close/>
                </a:path>
              </a:pathLst>
            </a:custGeom>
            <a:solidFill>
              <a:srgbClr val="419FA2"/>
            </a:solidFill>
            <a:ln w="9525" cap="sq">
              <a:solidFill>
                <a:srgbClr val="CDE7ED"/>
              </a:solidFill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49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AutoShape 16"/>
          <p:cNvSpPr/>
          <p:nvPr/>
        </p:nvSpPr>
        <p:spPr>
          <a:xfrm>
            <a:off x="11030549" y="2477299"/>
            <a:ext cx="0" cy="3521170"/>
          </a:xfrm>
          <a:prstGeom prst="line">
            <a:avLst/>
          </a:prstGeom>
          <a:ln w="9525" cap="flat">
            <a:solidFill>
              <a:srgbClr val="4230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 flipV="1">
            <a:off x="8254677" y="2485106"/>
            <a:ext cx="6026717" cy="25732"/>
          </a:xfrm>
          <a:prstGeom prst="line">
            <a:avLst/>
          </a:prstGeom>
          <a:ln w="9525" cap="flat">
            <a:solidFill>
              <a:srgbClr val="4230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5466791" y="6738901"/>
            <a:ext cx="2888552" cy="2877269"/>
            <a:chOff x="0" y="0"/>
            <a:chExt cx="6502400" cy="6477000"/>
          </a:xfrm>
        </p:grpSpPr>
        <p:sp>
          <p:nvSpPr>
            <p:cNvPr id="19" name="Freeform 19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solidFill>
              <a:srgbClr val="336D6D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C3DA5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349810" y="3412469"/>
            <a:ext cx="5345863" cy="1506688"/>
            <a:chOff x="0" y="0"/>
            <a:chExt cx="1051713" cy="29641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51713" cy="296417"/>
            </a:xfrm>
            <a:custGeom>
              <a:avLst/>
              <a:gdLst/>
              <a:ahLst/>
              <a:cxnLst/>
              <a:rect l="l" t="t" r="r" b="b"/>
              <a:pathLst>
                <a:path w="1051713" h="296417">
                  <a:moveTo>
                    <a:pt x="21723" y="0"/>
                  </a:moveTo>
                  <a:lnTo>
                    <a:pt x="1029990" y="0"/>
                  </a:lnTo>
                  <a:cubicBezTo>
                    <a:pt x="1041987" y="0"/>
                    <a:pt x="1051713" y="9726"/>
                    <a:pt x="1051713" y="21723"/>
                  </a:cubicBezTo>
                  <a:lnTo>
                    <a:pt x="1051713" y="274694"/>
                  </a:lnTo>
                  <a:cubicBezTo>
                    <a:pt x="1051713" y="286691"/>
                    <a:pt x="1041987" y="296417"/>
                    <a:pt x="1029990" y="296417"/>
                  </a:cubicBezTo>
                  <a:lnTo>
                    <a:pt x="21723" y="296417"/>
                  </a:lnTo>
                  <a:cubicBezTo>
                    <a:pt x="9726" y="296417"/>
                    <a:pt x="0" y="286691"/>
                    <a:pt x="0" y="274694"/>
                  </a:cubicBezTo>
                  <a:lnTo>
                    <a:pt x="0" y="21723"/>
                  </a:lnTo>
                  <a:cubicBezTo>
                    <a:pt x="0" y="9726"/>
                    <a:pt x="9726" y="0"/>
                    <a:pt x="21723" y="0"/>
                  </a:cubicBezTo>
                  <a:close/>
                </a:path>
              </a:pathLst>
            </a:custGeom>
            <a:solidFill>
              <a:srgbClr val="419FA2"/>
            </a:solidFill>
            <a:ln w="9525" cap="sq">
              <a:solidFill>
                <a:srgbClr val="CDE7ED"/>
              </a:solidFill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49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10403346" y="2620137"/>
            <a:ext cx="1254405" cy="1249505"/>
            <a:chOff x="0" y="0"/>
            <a:chExt cx="6502400" cy="6477000"/>
          </a:xfrm>
        </p:grpSpPr>
        <p:sp>
          <p:nvSpPr>
            <p:cNvPr id="25" name="Freeform 25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/>
              <a:stretch>
                <a:fillRect l="223" r="22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336D6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9199993" y="8063225"/>
            <a:ext cx="3107360" cy="247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50"/>
              </a:lnSpc>
              <a:spcBef>
                <a:spcPct val="0"/>
              </a:spcBef>
            </a:pPr>
            <a:r>
              <a:rPr lang="en-US" sz="1750">
                <a:solidFill>
                  <a:srgbClr val="FFFFFF"/>
                </a:solidFill>
                <a:latin typeface="Poppins 2"/>
              </a:rPr>
              <a:t>Customer Service Lead</a:t>
            </a:r>
          </a:p>
        </p:txBody>
      </p:sp>
      <p:sp>
        <p:nvSpPr>
          <p:cNvPr id="28" name="AutoShape 28"/>
          <p:cNvSpPr/>
          <p:nvPr/>
        </p:nvSpPr>
        <p:spPr>
          <a:xfrm>
            <a:off x="15148508" y="5998469"/>
            <a:ext cx="0" cy="883475"/>
          </a:xfrm>
          <a:prstGeom prst="line">
            <a:avLst/>
          </a:prstGeom>
          <a:ln w="9525" cap="flat">
            <a:solidFill>
              <a:srgbClr val="4230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13712039" y="6738901"/>
            <a:ext cx="2888552" cy="2877269"/>
            <a:chOff x="0" y="0"/>
            <a:chExt cx="6502400" cy="6477000"/>
          </a:xfrm>
        </p:grpSpPr>
        <p:sp>
          <p:nvSpPr>
            <p:cNvPr id="30" name="Freeform 30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solidFill>
              <a:srgbClr val="336D6D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C3DA5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AutoShape 32"/>
          <p:cNvSpPr/>
          <p:nvPr/>
        </p:nvSpPr>
        <p:spPr>
          <a:xfrm>
            <a:off x="11030549" y="5998469"/>
            <a:ext cx="0" cy="883475"/>
          </a:xfrm>
          <a:prstGeom prst="line">
            <a:avLst/>
          </a:prstGeom>
          <a:ln w="9525" cap="flat">
            <a:solidFill>
              <a:srgbClr val="4230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3" name="Group 33"/>
          <p:cNvGrpSpPr>
            <a:grpSpLocks noChangeAspect="1"/>
          </p:cNvGrpSpPr>
          <p:nvPr/>
        </p:nvGrpSpPr>
        <p:grpSpPr>
          <a:xfrm>
            <a:off x="9578466" y="6738901"/>
            <a:ext cx="2888552" cy="2877269"/>
            <a:chOff x="0" y="0"/>
            <a:chExt cx="6502400" cy="6477000"/>
          </a:xfrm>
        </p:grpSpPr>
        <p:sp>
          <p:nvSpPr>
            <p:cNvPr id="34" name="Freeform 34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solidFill>
              <a:srgbClr val="336D6D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C3DA5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9180472" y="4037306"/>
            <a:ext cx="3939602" cy="30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7"/>
              </a:lnSpc>
              <a:spcBef>
                <a:spcPct val="0"/>
              </a:spcBef>
            </a:pPr>
            <a:r>
              <a:rPr lang="en-US" sz="2458">
                <a:solidFill>
                  <a:srgbClr val="FFFFFF"/>
                </a:solidFill>
                <a:latin typeface="Poppins 2 Bold"/>
              </a:rPr>
              <a:t>Backbone Support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494141" y="1091774"/>
            <a:ext cx="3586576" cy="557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7"/>
              </a:lnSpc>
              <a:spcBef>
                <a:spcPct val="0"/>
              </a:spcBef>
            </a:pPr>
            <a:r>
              <a:rPr lang="en-US" sz="2458">
                <a:solidFill>
                  <a:srgbClr val="FFFFFF"/>
                </a:solidFill>
                <a:latin typeface="Poppins 2 Bold"/>
              </a:rPr>
              <a:t>LiveWell Greenville Board of Directors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462188" y="1091774"/>
            <a:ext cx="3584959" cy="557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7"/>
              </a:lnSpc>
              <a:spcBef>
                <a:spcPct val="0"/>
              </a:spcBef>
            </a:pPr>
            <a:r>
              <a:rPr lang="en-US" sz="2458">
                <a:solidFill>
                  <a:srgbClr val="FFFFFF"/>
                </a:solidFill>
                <a:latin typeface="Poppins 2 Bold"/>
              </a:rPr>
              <a:t>HEAL Board of Directors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384497" y="7960239"/>
            <a:ext cx="3053140" cy="510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67"/>
              </a:lnSpc>
              <a:spcBef>
                <a:spcPct val="0"/>
              </a:spcBef>
            </a:pPr>
            <a:r>
              <a:rPr lang="en-US" sz="2334">
                <a:solidFill>
                  <a:srgbClr val="FFFFFF"/>
                </a:solidFill>
                <a:latin typeface="Poppins 2 Bold"/>
              </a:rPr>
              <a:t>Food Security Coalition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3764601" y="7960239"/>
            <a:ext cx="2739630" cy="510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67"/>
              </a:lnSpc>
              <a:spcBef>
                <a:spcPct val="0"/>
              </a:spcBef>
            </a:pPr>
            <a:r>
              <a:rPr lang="en-US" sz="2334">
                <a:solidFill>
                  <a:srgbClr val="FFFFFF"/>
                </a:solidFill>
                <a:latin typeface="Poppins 2 Bold"/>
              </a:rPr>
              <a:t>Active Living Coalition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460888" y="7960239"/>
            <a:ext cx="3033253" cy="510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67"/>
              </a:lnSpc>
              <a:spcBef>
                <a:spcPct val="0"/>
              </a:spcBef>
            </a:pPr>
            <a:r>
              <a:rPr lang="en-US" sz="2334">
                <a:solidFill>
                  <a:srgbClr val="FFFFFF"/>
                </a:solidFill>
                <a:latin typeface="Poppins 2 Bold"/>
              </a:rPr>
              <a:t>Health Equity Coalition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62471" y="279064"/>
            <a:ext cx="1806898" cy="1039759"/>
          </a:xfrm>
          <a:custGeom>
            <a:avLst/>
            <a:gdLst/>
            <a:ahLst/>
            <a:cxnLst/>
            <a:rect l="l" t="t" r="r" b="b"/>
            <a:pathLst>
              <a:path w="1806898" h="1039759">
                <a:moveTo>
                  <a:pt x="0" y="0"/>
                </a:moveTo>
                <a:lnTo>
                  <a:pt x="1806898" y="0"/>
                </a:lnTo>
                <a:lnTo>
                  <a:pt x="1806898" y="1039759"/>
                </a:lnTo>
                <a:lnTo>
                  <a:pt x="0" y="10397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541928" y="2196486"/>
            <a:ext cx="3321830" cy="1250352"/>
          </a:xfrm>
          <a:custGeom>
            <a:avLst/>
            <a:gdLst/>
            <a:ahLst/>
            <a:cxnLst/>
            <a:rect l="l" t="t" r="r" b="b"/>
            <a:pathLst>
              <a:path w="3321830" h="1250352">
                <a:moveTo>
                  <a:pt x="0" y="0"/>
                </a:moveTo>
                <a:lnTo>
                  <a:pt x="3321829" y="0"/>
                </a:lnTo>
                <a:lnTo>
                  <a:pt x="3321829" y="1250352"/>
                </a:lnTo>
                <a:lnTo>
                  <a:pt x="0" y="12503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684352" y="2613023"/>
            <a:ext cx="3065490" cy="1151999"/>
          </a:xfrm>
          <a:custGeom>
            <a:avLst/>
            <a:gdLst/>
            <a:ahLst/>
            <a:cxnLst/>
            <a:rect l="l" t="t" r="r" b="b"/>
            <a:pathLst>
              <a:path w="3065490" h="1151999">
                <a:moveTo>
                  <a:pt x="0" y="0"/>
                </a:moveTo>
                <a:lnTo>
                  <a:pt x="3065490" y="0"/>
                </a:lnTo>
                <a:lnTo>
                  <a:pt x="3065490" y="1152000"/>
                </a:lnTo>
                <a:lnTo>
                  <a:pt x="0" y="1152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69487" y="4031723"/>
            <a:ext cx="3452313" cy="1401434"/>
          </a:xfrm>
          <a:custGeom>
            <a:avLst/>
            <a:gdLst/>
            <a:ahLst/>
            <a:cxnLst/>
            <a:rect l="l" t="t" r="r" b="b"/>
            <a:pathLst>
              <a:path w="3452313" h="1401434">
                <a:moveTo>
                  <a:pt x="0" y="0"/>
                </a:moveTo>
                <a:lnTo>
                  <a:pt x="3452313" y="0"/>
                </a:lnTo>
                <a:lnTo>
                  <a:pt x="3452313" y="1401434"/>
                </a:lnTo>
                <a:lnTo>
                  <a:pt x="0" y="14014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856876" y="4204944"/>
            <a:ext cx="3237223" cy="1045701"/>
          </a:xfrm>
          <a:custGeom>
            <a:avLst/>
            <a:gdLst/>
            <a:ahLst/>
            <a:cxnLst/>
            <a:rect l="l" t="t" r="r" b="b"/>
            <a:pathLst>
              <a:path w="3237223" h="1045701">
                <a:moveTo>
                  <a:pt x="0" y="0"/>
                </a:moveTo>
                <a:lnTo>
                  <a:pt x="3237223" y="0"/>
                </a:lnTo>
                <a:lnTo>
                  <a:pt x="3237223" y="1045701"/>
                </a:lnTo>
                <a:lnTo>
                  <a:pt x="0" y="10457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801501" y="2499705"/>
            <a:ext cx="2800158" cy="1166732"/>
          </a:xfrm>
          <a:custGeom>
            <a:avLst/>
            <a:gdLst/>
            <a:ahLst/>
            <a:cxnLst/>
            <a:rect l="l" t="t" r="r" b="b"/>
            <a:pathLst>
              <a:path w="2800158" h="1166732">
                <a:moveTo>
                  <a:pt x="0" y="0"/>
                </a:moveTo>
                <a:lnTo>
                  <a:pt x="2800158" y="0"/>
                </a:lnTo>
                <a:lnTo>
                  <a:pt x="2800158" y="1166732"/>
                </a:lnTo>
                <a:lnTo>
                  <a:pt x="0" y="11667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637341" y="5704376"/>
            <a:ext cx="4112501" cy="1530542"/>
          </a:xfrm>
          <a:custGeom>
            <a:avLst/>
            <a:gdLst/>
            <a:ahLst/>
            <a:cxnLst/>
            <a:rect l="l" t="t" r="r" b="b"/>
            <a:pathLst>
              <a:path w="4112501" h="1530542">
                <a:moveTo>
                  <a:pt x="0" y="0"/>
                </a:moveTo>
                <a:lnTo>
                  <a:pt x="4112501" y="0"/>
                </a:lnTo>
                <a:lnTo>
                  <a:pt x="4112501" y="1530542"/>
                </a:lnTo>
                <a:lnTo>
                  <a:pt x="0" y="15305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1748737" y="143516"/>
            <a:ext cx="3166999" cy="1395627"/>
          </a:xfrm>
          <a:custGeom>
            <a:avLst/>
            <a:gdLst/>
            <a:ahLst/>
            <a:cxnLst/>
            <a:rect l="l" t="t" r="r" b="b"/>
            <a:pathLst>
              <a:path w="3166999" h="1395627">
                <a:moveTo>
                  <a:pt x="0" y="0"/>
                </a:moveTo>
                <a:lnTo>
                  <a:pt x="3167000" y="0"/>
                </a:lnTo>
                <a:lnTo>
                  <a:pt x="3167000" y="1395627"/>
                </a:lnTo>
                <a:lnTo>
                  <a:pt x="0" y="139562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129181" y="6690164"/>
            <a:ext cx="2643592" cy="1165751"/>
          </a:xfrm>
          <a:custGeom>
            <a:avLst/>
            <a:gdLst/>
            <a:ahLst/>
            <a:cxnLst/>
            <a:rect l="l" t="t" r="r" b="b"/>
            <a:pathLst>
              <a:path w="2643592" h="1165751">
                <a:moveTo>
                  <a:pt x="0" y="0"/>
                </a:moveTo>
                <a:lnTo>
                  <a:pt x="2643592" y="0"/>
                </a:lnTo>
                <a:lnTo>
                  <a:pt x="2643592" y="1165751"/>
                </a:lnTo>
                <a:lnTo>
                  <a:pt x="0" y="11657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456869" y="8597551"/>
            <a:ext cx="3811204" cy="1171836"/>
          </a:xfrm>
          <a:custGeom>
            <a:avLst/>
            <a:gdLst/>
            <a:ahLst/>
            <a:cxnLst/>
            <a:rect l="l" t="t" r="r" b="b"/>
            <a:pathLst>
              <a:path w="3811204" h="1171836">
                <a:moveTo>
                  <a:pt x="0" y="0"/>
                </a:moveTo>
                <a:lnTo>
                  <a:pt x="3811204" y="0"/>
                </a:lnTo>
                <a:lnTo>
                  <a:pt x="3811204" y="1171836"/>
                </a:lnTo>
                <a:lnTo>
                  <a:pt x="0" y="117183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9839424" y="8032561"/>
            <a:ext cx="2156219" cy="1150908"/>
          </a:xfrm>
          <a:custGeom>
            <a:avLst/>
            <a:gdLst/>
            <a:ahLst/>
            <a:cxnLst/>
            <a:rect l="l" t="t" r="r" b="b"/>
            <a:pathLst>
              <a:path w="2156219" h="1150908">
                <a:moveTo>
                  <a:pt x="0" y="0"/>
                </a:moveTo>
                <a:lnTo>
                  <a:pt x="2156219" y="0"/>
                </a:lnTo>
                <a:lnTo>
                  <a:pt x="2156219" y="1150908"/>
                </a:lnTo>
                <a:lnTo>
                  <a:pt x="0" y="115090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259379" y="1691442"/>
            <a:ext cx="1741895" cy="1241658"/>
          </a:xfrm>
          <a:custGeom>
            <a:avLst/>
            <a:gdLst/>
            <a:ahLst/>
            <a:cxnLst/>
            <a:rect l="l" t="t" r="r" b="b"/>
            <a:pathLst>
              <a:path w="1741895" h="1241658">
                <a:moveTo>
                  <a:pt x="0" y="0"/>
                </a:moveTo>
                <a:lnTo>
                  <a:pt x="1741895" y="0"/>
                </a:lnTo>
                <a:lnTo>
                  <a:pt x="1741895" y="1241659"/>
                </a:lnTo>
                <a:lnTo>
                  <a:pt x="0" y="124165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5208341" y="279064"/>
            <a:ext cx="1446234" cy="1557184"/>
          </a:xfrm>
          <a:custGeom>
            <a:avLst/>
            <a:gdLst/>
            <a:ahLst/>
            <a:cxnLst/>
            <a:rect l="l" t="t" r="r" b="b"/>
            <a:pathLst>
              <a:path w="1446234" h="1557184">
                <a:moveTo>
                  <a:pt x="0" y="0"/>
                </a:moveTo>
                <a:lnTo>
                  <a:pt x="1446235" y="0"/>
                </a:lnTo>
                <a:lnTo>
                  <a:pt x="1446235" y="1557183"/>
                </a:lnTo>
                <a:lnTo>
                  <a:pt x="0" y="15571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4268073" y="7171519"/>
            <a:ext cx="1333586" cy="986854"/>
          </a:xfrm>
          <a:custGeom>
            <a:avLst/>
            <a:gdLst/>
            <a:ahLst/>
            <a:cxnLst/>
            <a:rect l="l" t="t" r="r" b="b"/>
            <a:pathLst>
              <a:path w="1333586" h="986854">
                <a:moveTo>
                  <a:pt x="0" y="0"/>
                </a:moveTo>
                <a:lnTo>
                  <a:pt x="1333586" y="0"/>
                </a:lnTo>
                <a:lnTo>
                  <a:pt x="1333586" y="986854"/>
                </a:lnTo>
                <a:lnTo>
                  <a:pt x="0" y="98685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7417992" y="7303746"/>
            <a:ext cx="1258573" cy="1487235"/>
          </a:xfrm>
          <a:custGeom>
            <a:avLst/>
            <a:gdLst/>
            <a:ahLst/>
            <a:cxnLst/>
            <a:rect l="l" t="t" r="r" b="b"/>
            <a:pathLst>
              <a:path w="1258573" h="1487235">
                <a:moveTo>
                  <a:pt x="0" y="0"/>
                </a:moveTo>
                <a:lnTo>
                  <a:pt x="1258573" y="0"/>
                </a:lnTo>
                <a:lnTo>
                  <a:pt x="1258573" y="1487235"/>
                </a:lnTo>
                <a:lnTo>
                  <a:pt x="0" y="148723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5761679" y="7970769"/>
            <a:ext cx="1640424" cy="1640424"/>
          </a:xfrm>
          <a:custGeom>
            <a:avLst/>
            <a:gdLst/>
            <a:ahLst/>
            <a:cxnLst/>
            <a:rect l="l" t="t" r="r" b="b"/>
            <a:pathLst>
              <a:path w="1640424" h="1640424">
                <a:moveTo>
                  <a:pt x="0" y="0"/>
                </a:moveTo>
                <a:lnTo>
                  <a:pt x="1640423" y="0"/>
                </a:lnTo>
                <a:lnTo>
                  <a:pt x="1640423" y="1640424"/>
                </a:lnTo>
                <a:lnTo>
                  <a:pt x="0" y="164042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0143237" y="2193719"/>
            <a:ext cx="1204706" cy="1204706"/>
          </a:xfrm>
          <a:custGeom>
            <a:avLst/>
            <a:gdLst/>
            <a:ahLst/>
            <a:cxnLst/>
            <a:rect l="l" t="t" r="r" b="b"/>
            <a:pathLst>
              <a:path w="1204706" h="1204706">
                <a:moveTo>
                  <a:pt x="0" y="0"/>
                </a:moveTo>
                <a:lnTo>
                  <a:pt x="1204706" y="0"/>
                </a:lnTo>
                <a:lnTo>
                  <a:pt x="1204706" y="1204706"/>
                </a:lnTo>
                <a:lnTo>
                  <a:pt x="0" y="120470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8404866" y="3809165"/>
            <a:ext cx="1276463" cy="1107042"/>
          </a:xfrm>
          <a:custGeom>
            <a:avLst/>
            <a:gdLst/>
            <a:ahLst/>
            <a:cxnLst/>
            <a:rect l="l" t="t" r="r" b="b"/>
            <a:pathLst>
              <a:path w="1276463" h="1107042">
                <a:moveTo>
                  <a:pt x="0" y="0"/>
                </a:moveTo>
                <a:lnTo>
                  <a:pt x="1276463" y="0"/>
                </a:lnTo>
                <a:lnTo>
                  <a:pt x="1276463" y="1107041"/>
                </a:lnTo>
                <a:lnTo>
                  <a:pt x="0" y="110704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337730" y="143516"/>
            <a:ext cx="1381940" cy="1356028"/>
          </a:xfrm>
          <a:custGeom>
            <a:avLst/>
            <a:gdLst/>
            <a:ahLst/>
            <a:cxnLst/>
            <a:rect l="l" t="t" r="r" b="b"/>
            <a:pathLst>
              <a:path w="1381940" h="1356028">
                <a:moveTo>
                  <a:pt x="0" y="0"/>
                </a:moveTo>
                <a:lnTo>
                  <a:pt x="1381940" y="0"/>
                </a:lnTo>
                <a:lnTo>
                  <a:pt x="1381940" y="1356028"/>
                </a:lnTo>
                <a:lnTo>
                  <a:pt x="0" y="135602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5761679" y="262415"/>
            <a:ext cx="1173714" cy="1118230"/>
          </a:xfrm>
          <a:custGeom>
            <a:avLst/>
            <a:gdLst/>
            <a:ahLst/>
            <a:cxnLst/>
            <a:rect l="l" t="t" r="r" b="b"/>
            <a:pathLst>
              <a:path w="1173714" h="1118230">
                <a:moveTo>
                  <a:pt x="0" y="0"/>
                </a:moveTo>
                <a:lnTo>
                  <a:pt x="1173714" y="0"/>
                </a:lnTo>
                <a:lnTo>
                  <a:pt x="1173714" y="1118230"/>
                </a:lnTo>
                <a:lnTo>
                  <a:pt x="0" y="111823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7302276" y="704658"/>
            <a:ext cx="4045667" cy="834485"/>
          </a:xfrm>
          <a:custGeom>
            <a:avLst/>
            <a:gdLst/>
            <a:ahLst/>
            <a:cxnLst/>
            <a:rect l="l" t="t" r="r" b="b"/>
            <a:pathLst>
              <a:path w="4045667" h="834485">
                <a:moveTo>
                  <a:pt x="0" y="0"/>
                </a:moveTo>
                <a:lnTo>
                  <a:pt x="4045667" y="0"/>
                </a:lnTo>
                <a:lnTo>
                  <a:pt x="4045667" y="834485"/>
                </a:lnTo>
                <a:lnTo>
                  <a:pt x="0" y="834485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7224247" y="9611193"/>
            <a:ext cx="3413094" cy="535872"/>
          </a:xfrm>
          <a:custGeom>
            <a:avLst/>
            <a:gdLst/>
            <a:ahLst/>
            <a:cxnLst/>
            <a:rect l="l" t="t" r="r" b="b"/>
            <a:pathLst>
              <a:path w="3413094" h="535872">
                <a:moveTo>
                  <a:pt x="0" y="0"/>
                </a:moveTo>
                <a:lnTo>
                  <a:pt x="3413094" y="0"/>
                </a:lnTo>
                <a:lnTo>
                  <a:pt x="3413094" y="535872"/>
                </a:lnTo>
                <a:lnTo>
                  <a:pt x="0" y="535872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337730" y="1855499"/>
            <a:ext cx="2298798" cy="644206"/>
          </a:xfrm>
          <a:custGeom>
            <a:avLst/>
            <a:gdLst/>
            <a:ahLst/>
            <a:cxnLst/>
            <a:rect l="l" t="t" r="r" b="b"/>
            <a:pathLst>
              <a:path w="2298798" h="644206">
                <a:moveTo>
                  <a:pt x="0" y="0"/>
                </a:moveTo>
                <a:lnTo>
                  <a:pt x="2298798" y="0"/>
                </a:lnTo>
                <a:lnTo>
                  <a:pt x="2298798" y="644206"/>
                </a:lnTo>
                <a:lnTo>
                  <a:pt x="0" y="644206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5453854" y="5704376"/>
            <a:ext cx="2433455" cy="862605"/>
          </a:xfrm>
          <a:custGeom>
            <a:avLst/>
            <a:gdLst/>
            <a:ahLst/>
            <a:cxnLst/>
            <a:rect l="l" t="t" r="r" b="b"/>
            <a:pathLst>
              <a:path w="2433455" h="862605">
                <a:moveTo>
                  <a:pt x="0" y="0"/>
                </a:moveTo>
                <a:lnTo>
                  <a:pt x="2433455" y="0"/>
                </a:lnTo>
                <a:lnTo>
                  <a:pt x="2433455" y="862605"/>
                </a:lnTo>
                <a:lnTo>
                  <a:pt x="0" y="862605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5075505" y="6135678"/>
            <a:ext cx="2231608" cy="750757"/>
          </a:xfrm>
          <a:custGeom>
            <a:avLst/>
            <a:gdLst/>
            <a:ahLst/>
            <a:cxnLst/>
            <a:rect l="l" t="t" r="r" b="b"/>
            <a:pathLst>
              <a:path w="2231608" h="750757">
                <a:moveTo>
                  <a:pt x="0" y="0"/>
                </a:moveTo>
                <a:lnTo>
                  <a:pt x="2231608" y="0"/>
                </a:lnTo>
                <a:lnTo>
                  <a:pt x="2231608" y="750757"/>
                </a:lnTo>
                <a:lnTo>
                  <a:pt x="0" y="750757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921633" y="5143500"/>
            <a:ext cx="2851140" cy="805028"/>
          </a:xfrm>
          <a:custGeom>
            <a:avLst/>
            <a:gdLst/>
            <a:ahLst/>
            <a:cxnLst/>
            <a:rect l="l" t="t" r="r" b="b"/>
            <a:pathLst>
              <a:path w="2851140" h="805028">
                <a:moveTo>
                  <a:pt x="0" y="0"/>
                </a:moveTo>
                <a:lnTo>
                  <a:pt x="2851140" y="0"/>
                </a:lnTo>
                <a:lnTo>
                  <a:pt x="2851140" y="805028"/>
                </a:lnTo>
                <a:lnTo>
                  <a:pt x="0" y="805028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4639155" y="8755745"/>
            <a:ext cx="1902772" cy="855448"/>
          </a:xfrm>
          <a:custGeom>
            <a:avLst/>
            <a:gdLst/>
            <a:ahLst/>
            <a:cxnLst/>
            <a:rect l="l" t="t" r="r" b="b"/>
            <a:pathLst>
              <a:path w="1902772" h="855448">
                <a:moveTo>
                  <a:pt x="0" y="0"/>
                </a:moveTo>
                <a:lnTo>
                  <a:pt x="1902773" y="0"/>
                </a:lnTo>
                <a:lnTo>
                  <a:pt x="1902773" y="855448"/>
                </a:lnTo>
                <a:lnTo>
                  <a:pt x="0" y="855448"/>
                </a:lnTo>
                <a:lnTo>
                  <a:pt x="0" y="0"/>
                </a:lnTo>
                <a:close/>
              </a:path>
            </a:pathLst>
          </a:custGeom>
          <a:blipFill>
            <a:blip r:embed="rId3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2806563" y="7523875"/>
            <a:ext cx="2647291" cy="1017371"/>
          </a:xfrm>
          <a:custGeom>
            <a:avLst/>
            <a:gdLst/>
            <a:ahLst/>
            <a:cxnLst/>
            <a:rect l="l" t="t" r="r" b="b"/>
            <a:pathLst>
              <a:path w="2647291" h="1017371">
                <a:moveTo>
                  <a:pt x="0" y="0"/>
                </a:moveTo>
                <a:lnTo>
                  <a:pt x="2647291" y="0"/>
                </a:lnTo>
                <a:lnTo>
                  <a:pt x="2647291" y="1017371"/>
                </a:lnTo>
                <a:lnTo>
                  <a:pt x="0" y="1017371"/>
                </a:lnTo>
                <a:lnTo>
                  <a:pt x="0" y="0"/>
                </a:lnTo>
                <a:close/>
              </a:path>
            </a:pathLst>
          </a:custGeom>
          <a:blipFill>
            <a:blip r:embed="rId37"/>
            <a:stretch>
              <a:fillRect b="-1236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2164528" y="9328257"/>
            <a:ext cx="2335417" cy="565871"/>
          </a:xfrm>
          <a:custGeom>
            <a:avLst/>
            <a:gdLst/>
            <a:ahLst/>
            <a:cxnLst/>
            <a:rect l="l" t="t" r="r" b="b"/>
            <a:pathLst>
              <a:path w="2335417" h="565871">
                <a:moveTo>
                  <a:pt x="0" y="0"/>
                </a:moveTo>
                <a:lnTo>
                  <a:pt x="2335418" y="0"/>
                </a:lnTo>
                <a:lnTo>
                  <a:pt x="2335418" y="565871"/>
                </a:lnTo>
                <a:lnTo>
                  <a:pt x="0" y="565871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6108443" y="3808788"/>
            <a:ext cx="1825666" cy="631961"/>
          </a:xfrm>
          <a:custGeom>
            <a:avLst/>
            <a:gdLst/>
            <a:ahLst/>
            <a:cxnLst/>
            <a:rect l="l" t="t" r="r" b="b"/>
            <a:pathLst>
              <a:path w="1825666" h="631961">
                <a:moveTo>
                  <a:pt x="0" y="0"/>
                </a:moveTo>
                <a:lnTo>
                  <a:pt x="1825666" y="0"/>
                </a:lnTo>
                <a:lnTo>
                  <a:pt x="1825666" y="631961"/>
                </a:lnTo>
                <a:lnTo>
                  <a:pt x="0" y="631961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8815516" y="5471817"/>
            <a:ext cx="1327722" cy="1327722"/>
          </a:xfrm>
          <a:custGeom>
            <a:avLst/>
            <a:gdLst/>
            <a:ahLst/>
            <a:cxnLst/>
            <a:rect l="l" t="t" r="r" b="b"/>
            <a:pathLst>
              <a:path w="1327722" h="1327722">
                <a:moveTo>
                  <a:pt x="0" y="0"/>
                </a:moveTo>
                <a:lnTo>
                  <a:pt x="1327721" y="0"/>
                </a:lnTo>
                <a:lnTo>
                  <a:pt x="1327721" y="1327722"/>
                </a:lnTo>
                <a:lnTo>
                  <a:pt x="0" y="1327722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7224247" y="4672039"/>
            <a:ext cx="1166863" cy="1232350"/>
          </a:xfrm>
          <a:custGeom>
            <a:avLst/>
            <a:gdLst/>
            <a:ahLst/>
            <a:cxnLst/>
            <a:rect l="l" t="t" r="r" b="b"/>
            <a:pathLst>
              <a:path w="1166863" h="1232350">
                <a:moveTo>
                  <a:pt x="0" y="0"/>
                </a:moveTo>
                <a:lnTo>
                  <a:pt x="1166862" y="0"/>
                </a:lnTo>
                <a:lnTo>
                  <a:pt x="1166862" y="1232350"/>
                </a:lnTo>
                <a:lnTo>
                  <a:pt x="0" y="1232350"/>
                </a:lnTo>
                <a:lnTo>
                  <a:pt x="0" y="0"/>
                </a:lnTo>
                <a:close/>
              </a:path>
            </a:pathLst>
          </a:custGeom>
          <a:blipFill>
            <a:blip r:embed="rId4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13034803" y="1763641"/>
            <a:ext cx="3005908" cy="624884"/>
          </a:xfrm>
          <a:custGeom>
            <a:avLst/>
            <a:gdLst/>
            <a:ahLst/>
            <a:cxnLst/>
            <a:rect l="l" t="t" r="r" b="b"/>
            <a:pathLst>
              <a:path w="3005908" h="624884">
                <a:moveTo>
                  <a:pt x="0" y="0"/>
                </a:moveTo>
                <a:lnTo>
                  <a:pt x="3005908" y="0"/>
                </a:lnTo>
                <a:lnTo>
                  <a:pt x="3005908" y="624884"/>
                </a:lnTo>
                <a:lnTo>
                  <a:pt x="0" y="624884"/>
                </a:lnTo>
                <a:lnTo>
                  <a:pt x="0" y="0"/>
                </a:lnTo>
                <a:close/>
              </a:path>
            </a:pathLst>
          </a:custGeom>
          <a:blipFill>
            <a:blip r:embed="rId4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4268073" y="4189787"/>
            <a:ext cx="1614864" cy="1243369"/>
          </a:xfrm>
          <a:custGeom>
            <a:avLst/>
            <a:gdLst/>
            <a:ahLst/>
            <a:cxnLst/>
            <a:rect l="l" t="t" r="r" b="b"/>
            <a:pathLst>
              <a:path w="1614864" h="1243369">
                <a:moveTo>
                  <a:pt x="0" y="0"/>
                </a:moveTo>
                <a:lnTo>
                  <a:pt x="1614864" y="0"/>
                </a:lnTo>
                <a:lnTo>
                  <a:pt x="1614864" y="1243370"/>
                </a:lnTo>
                <a:lnTo>
                  <a:pt x="0" y="1243370"/>
                </a:lnTo>
                <a:lnTo>
                  <a:pt x="0" y="0"/>
                </a:lnTo>
                <a:close/>
              </a:path>
            </a:pathLst>
          </a:custGeom>
          <a:blipFill>
            <a:blip r:embed="rId4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337364" y="3620528"/>
            <a:ext cx="1873588" cy="948652"/>
          </a:xfrm>
          <a:custGeom>
            <a:avLst/>
            <a:gdLst/>
            <a:ahLst/>
            <a:cxnLst/>
            <a:rect l="l" t="t" r="r" b="b"/>
            <a:pathLst>
              <a:path w="1873588" h="948652">
                <a:moveTo>
                  <a:pt x="0" y="0"/>
                </a:moveTo>
                <a:lnTo>
                  <a:pt x="1873587" y="0"/>
                </a:lnTo>
                <a:lnTo>
                  <a:pt x="1873587" y="948652"/>
                </a:lnTo>
                <a:lnTo>
                  <a:pt x="0" y="948652"/>
                </a:lnTo>
                <a:lnTo>
                  <a:pt x="0" y="0"/>
                </a:lnTo>
                <a:close/>
              </a:path>
            </a:pathLst>
          </a:custGeom>
          <a:blipFill>
            <a:blip r:embed="rId4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15393414" y="3189023"/>
            <a:ext cx="2234150" cy="801622"/>
          </a:xfrm>
          <a:custGeom>
            <a:avLst/>
            <a:gdLst/>
            <a:ahLst/>
            <a:cxnLst/>
            <a:rect l="l" t="t" r="r" b="b"/>
            <a:pathLst>
              <a:path w="2234150" h="801622">
                <a:moveTo>
                  <a:pt x="0" y="0"/>
                </a:moveTo>
                <a:lnTo>
                  <a:pt x="2234150" y="0"/>
                </a:lnTo>
                <a:lnTo>
                  <a:pt x="2234150" y="801622"/>
                </a:lnTo>
                <a:lnTo>
                  <a:pt x="0" y="801622"/>
                </a:lnTo>
                <a:lnTo>
                  <a:pt x="0" y="0"/>
                </a:lnTo>
                <a:close/>
              </a:path>
            </a:pathLst>
          </a:custGeom>
          <a:blipFill>
            <a:blip r:embed="rId4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722963" cy="10528784"/>
            <a:chOff x="0" y="0"/>
            <a:chExt cx="2754398" cy="37806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54398" cy="3780687"/>
            </a:xfrm>
            <a:custGeom>
              <a:avLst/>
              <a:gdLst/>
              <a:ahLst/>
              <a:cxnLst/>
              <a:rect l="l" t="t" r="r" b="b"/>
              <a:pathLst>
                <a:path w="2754398" h="3780687">
                  <a:moveTo>
                    <a:pt x="0" y="0"/>
                  </a:moveTo>
                  <a:lnTo>
                    <a:pt x="2754398" y="0"/>
                  </a:lnTo>
                  <a:lnTo>
                    <a:pt x="2754398" y="3780687"/>
                  </a:lnTo>
                  <a:lnTo>
                    <a:pt x="0" y="3780687"/>
                  </a:lnTo>
                  <a:close/>
                </a:path>
              </a:pathLst>
            </a:custGeom>
            <a:solidFill>
              <a:srgbClr val="336D6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879974" y="1057275"/>
            <a:ext cx="2014422" cy="1893556"/>
          </a:xfrm>
          <a:custGeom>
            <a:avLst/>
            <a:gdLst/>
            <a:ahLst/>
            <a:cxnLst/>
            <a:rect l="l" t="t" r="r" b="b"/>
            <a:pathLst>
              <a:path w="2014422" h="1893556">
                <a:moveTo>
                  <a:pt x="0" y="0"/>
                </a:moveTo>
                <a:lnTo>
                  <a:pt x="2014422" y="0"/>
                </a:lnTo>
                <a:lnTo>
                  <a:pt x="2014422" y="1893556"/>
                </a:lnTo>
                <a:lnTo>
                  <a:pt x="0" y="18935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 rot="-5400000">
            <a:off x="-1622863" y="4273368"/>
            <a:ext cx="7048672" cy="2510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81"/>
              </a:lnSpc>
            </a:pPr>
            <a:r>
              <a:rPr lang="en-US" sz="8850">
                <a:solidFill>
                  <a:srgbClr val="FFFFFF"/>
                </a:solidFill>
                <a:latin typeface="Poppins 1"/>
              </a:rPr>
              <a:t>Funding &amp; Support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935101" y="655654"/>
            <a:ext cx="12881179" cy="8602646"/>
            <a:chOff x="0" y="0"/>
            <a:chExt cx="17174905" cy="11470195"/>
          </a:xfrm>
        </p:grpSpPr>
        <p:sp>
          <p:nvSpPr>
            <p:cNvPr id="7" name="TextBox 7"/>
            <p:cNvSpPr txBox="1"/>
            <p:nvPr/>
          </p:nvSpPr>
          <p:spPr>
            <a:xfrm>
              <a:off x="0" y="9875623"/>
              <a:ext cx="3882231" cy="1074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Canva Sans"/>
                </a:rPr>
                <a:t>Government Grants</a:t>
              </a:r>
            </a:p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Canva Sans"/>
                </a:rPr>
                <a:t>58%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3508971" y="2881387"/>
              <a:ext cx="3665934" cy="1074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Canva Sans"/>
                </a:rPr>
                <a:t>Foundation Grants</a:t>
              </a:r>
            </a:p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Canva Sans"/>
                </a:rPr>
                <a:t>34%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301155" y="-38100"/>
              <a:ext cx="6922559" cy="1074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Canva Sans"/>
                </a:rPr>
                <a:t>Partner Support &amp; Individual Giving</a:t>
              </a:r>
            </a:p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000000"/>
                  </a:solidFill>
                  <a:latin typeface="Canva Sans"/>
                </a:rPr>
                <a:t>8%</a:t>
              </a:r>
            </a:p>
          </p:txBody>
        </p: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3110312" y="1183195"/>
              <a:ext cx="10287000" cy="10287000"/>
              <a:chOff x="0" y="0"/>
              <a:chExt cx="2540000" cy="254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270000" y="0"/>
                <a:ext cx="1346046" cy="2003242"/>
              </a:xfrm>
              <a:custGeom>
                <a:avLst/>
                <a:gdLst/>
                <a:ahLst/>
                <a:cxnLst/>
                <a:rect l="l" t="t" r="r" b="b"/>
                <a:pathLst>
                  <a:path w="1346046" h="2003242">
                    <a:moveTo>
                      <a:pt x="0" y="0"/>
                    </a:moveTo>
                    <a:cubicBezTo>
                      <a:pt x="474639" y="0"/>
                      <a:pt x="909666" y="264669"/>
                      <a:pt x="1127856" y="686184"/>
                    </a:cubicBezTo>
                    <a:cubicBezTo>
                      <a:pt x="1346046" y="1107699"/>
                      <a:pt x="1310981" y="1615703"/>
                      <a:pt x="1036946" y="2003242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336D6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52719" y="127903"/>
                <a:ext cx="2395016" cy="2500476"/>
              </a:xfrm>
              <a:custGeom>
                <a:avLst/>
                <a:gdLst/>
                <a:ahLst/>
                <a:cxnLst/>
                <a:rect l="l" t="t" r="r" b="b"/>
                <a:pathLst>
                  <a:path w="2395016" h="2500476">
                    <a:moveTo>
                      <a:pt x="2395016" y="1822597"/>
                    </a:moveTo>
                    <a:cubicBezTo>
                      <a:pt x="2106517" y="2277198"/>
                      <a:pt x="1562717" y="2500476"/>
                      <a:pt x="1038005" y="2379771"/>
                    </a:cubicBezTo>
                    <a:cubicBezTo>
                      <a:pt x="513292" y="2259066"/>
                      <a:pt x="121717" y="1820614"/>
                      <a:pt x="60858" y="1285648"/>
                    </a:cubicBezTo>
                    <a:cubicBezTo>
                      <a:pt x="0" y="750681"/>
                      <a:pt x="283086" y="235479"/>
                      <a:pt x="767279" y="0"/>
                    </a:cubicBezTo>
                    <a:lnTo>
                      <a:pt x="1322719" y="1142097"/>
                    </a:lnTo>
                    <a:close/>
                  </a:path>
                </a:pathLst>
              </a:custGeom>
              <a:solidFill>
                <a:srgbClr val="419FA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658173" y="0"/>
                <a:ext cx="61182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611827" h="1270000">
                    <a:moveTo>
                      <a:pt x="0" y="157091"/>
                    </a:moveTo>
                    <a:cubicBezTo>
                      <a:pt x="187420" y="54056"/>
                      <a:pt x="397825" y="21"/>
                      <a:pt x="611700" y="0"/>
                    </a:cubicBezTo>
                    <a:lnTo>
                      <a:pt x="611827" y="1270000"/>
                    </a:lnTo>
                    <a:close/>
                  </a:path>
                </a:pathLst>
              </a:custGeom>
              <a:solidFill>
                <a:srgbClr val="C3DA5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2498656" y="-12727836"/>
            <a:ext cx="13309738" cy="18268950"/>
            <a:chOff x="0" y="0"/>
            <a:chExt cx="2754398" cy="37806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54398" cy="3780687"/>
            </a:xfrm>
            <a:custGeom>
              <a:avLst/>
              <a:gdLst/>
              <a:ahLst/>
              <a:cxnLst/>
              <a:rect l="l" t="t" r="r" b="b"/>
              <a:pathLst>
                <a:path w="2754398" h="3780687">
                  <a:moveTo>
                    <a:pt x="0" y="0"/>
                  </a:moveTo>
                  <a:lnTo>
                    <a:pt x="2754398" y="0"/>
                  </a:lnTo>
                  <a:lnTo>
                    <a:pt x="2754398" y="3780687"/>
                  </a:lnTo>
                  <a:lnTo>
                    <a:pt x="0" y="3780687"/>
                  </a:lnTo>
                  <a:close/>
                </a:path>
              </a:pathLst>
            </a:custGeom>
            <a:solidFill>
              <a:srgbClr val="11848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8614160" y="8277304"/>
            <a:ext cx="13790" cy="345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7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236486" y="3657719"/>
            <a:ext cx="18032464" cy="5876806"/>
            <a:chOff x="0" y="0"/>
            <a:chExt cx="24043285" cy="7835742"/>
          </a:xfrm>
        </p:grpSpPr>
        <p:grpSp>
          <p:nvGrpSpPr>
            <p:cNvPr id="6" name="Group 6"/>
            <p:cNvGrpSpPr/>
            <p:nvPr/>
          </p:nvGrpSpPr>
          <p:grpSpPr>
            <a:xfrm>
              <a:off x="17964492" y="1470399"/>
              <a:ext cx="4858973" cy="4858973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DE7E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2666" tIns="32666" rIns="32666" bIns="32666" rtlCol="0" anchor="ctr"/>
              <a:lstStyle/>
              <a:p>
                <a:pPr algn="ctr">
                  <a:lnSpc>
                    <a:spcPts val="763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1667777" y="5055225"/>
              <a:ext cx="1614003" cy="1563027"/>
              <a:chOff x="0" y="0"/>
              <a:chExt cx="928280" cy="89896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928280" cy="898961"/>
              </a:xfrm>
              <a:custGeom>
                <a:avLst/>
                <a:gdLst/>
                <a:ahLst/>
                <a:cxnLst/>
                <a:rect l="l" t="t" r="r" b="b"/>
                <a:pathLst>
                  <a:path w="928280" h="898961">
                    <a:moveTo>
                      <a:pt x="464140" y="0"/>
                    </a:moveTo>
                    <a:cubicBezTo>
                      <a:pt x="207802" y="0"/>
                      <a:pt x="0" y="201239"/>
                      <a:pt x="0" y="449481"/>
                    </a:cubicBezTo>
                    <a:cubicBezTo>
                      <a:pt x="0" y="697722"/>
                      <a:pt x="207802" y="898961"/>
                      <a:pt x="464140" y="898961"/>
                    </a:cubicBezTo>
                    <a:cubicBezTo>
                      <a:pt x="720477" y="898961"/>
                      <a:pt x="928280" y="697722"/>
                      <a:pt x="928280" y="449481"/>
                    </a:cubicBezTo>
                    <a:cubicBezTo>
                      <a:pt x="928280" y="201239"/>
                      <a:pt x="720477" y="0"/>
                      <a:pt x="464140" y="0"/>
                    </a:cubicBezTo>
                    <a:close/>
                  </a:path>
                </a:pathLst>
              </a:custGeom>
              <a:solidFill>
                <a:srgbClr val="336D6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2666" tIns="32666" rIns="32666" bIns="32666" rtlCol="0" anchor="ctr"/>
              <a:lstStyle/>
              <a:p>
                <a:pPr algn="ctr">
                  <a:lnSpc>
                    <a:spcPts val="1442"/>
                  </a:lnSpc>
                </a:pPr>
                <a:r>
                  <a:rPr lang="en-US" sz="1030">
                    <a:solidFill>
                      <a:srgbClr val="FFFFFF"/>
                    </a:solidFill>
                    <a:latin typeface="Poppins Medium"/>
                  </a:rPr>
                  <a:t>Outdoor Play &amp; Learning</a:t>
                </a:r>
              </a:p>
              <a:p>
                <a:pPr algn="ctr">
                  <a:lnSpc>
                    <a:spcPts val="1442"/>
                  </a:lnSpc>
                </a:pPr>
                <a:r>
                  <a:rPr lang="en-US" sz="1030">
                    <a:solidFill>
                      <a:srgbClr val="FFFFFF"/>
                    </a:solidFill>
                    <a:latin typeface="Poppins Medium"/>
                  </a:rPr>
                  <a:t>Advocacy</a:t>
                </a:r>
              </a:p>
            </p:txBody>
          </p:sp>
        </p:grpSp>
        <p:sp>
          <p:nvSpPr>
            <p:cNvPr id="12" name="Freeform 12"/>
            <p:cNvSpPr/>
            <p:nvPr/>
          </p:nvSpPr>
          <p:spPr>
            <a:xfrm flipV="1">
              <a:off x="8003621" y="3643348"/>
              <a:ext cx="2112420" cy="475294"/>
            </a:xfrm>
            <a:custGeom>
              <a:avLst/>
              <a:gdLst/>
              <a:ahLst/>
              <a:cxnLst/>
              <a:rect l="l" t="t" r="r" b="b"/>
              <a:pathLst>
                <a:path w="2112420" h="475294">
                  <a:moveTo>
                    <a:pt x="0" y="475294"/>
                  </a:moveTo>
                  <a:lnTo>
                    <a:pt x="2112419" y="475294"/>
                  </a:lnTo>
                  <a:lnTo>
                    <a:pt x="2112419" y="0"/>
                  </a:lnTo>
                  <a:lnTo>
                    <a:pt x="0" y="0"/>
                  </a:lnTo>
                  <a:lnTo>
                    <a:pt x="0" y="475294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10395440" y="1540554"/>
              <a:ext cx="4897832" cy="4897832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DE7E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2666" tIns="32666" rIns="32666" bIns="32666" rtlCol="0" anchor="ctr"/>
              <a:lstStyle/>
              <a:p>
                <a:pPr algn="ctr">
                  <a:lnSpc>
                    <a:spcPts val="763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0959523" y="3346961"/>
              <a:ext cx="3769667" cy="1144708"/>
            </a:xfrm>
            <a:custGeom>
              <a:avLst/>
              <a:gdLst/>
              <a:ahLst/>
              <a:cxnLst/>
              <a:rect l="l" t="t" r="r" b="b"/>
              <a:pathLst>
                <a:path w="3769667" h="1144708">
                  <a:moveTo>
                    <a:pt x="0" y="0"/>
                  </a:moveTo>
                  <a:lnTo>
                    <a:pt x="3769667" y="0"/>
                  </a:lnTo>
                  <a:lnTo>
                    <a:pt x="3769667" y="1144708"/>
                  </a:lnTo>
                  <a:lnTo>
                    <a:pt x="0" y="1144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4727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1402363" y="1470399"/>
              <a:ext cx="4897832" cy="4897832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DE7E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2666" tIns="32666" rIns="32666" bIns="32666" rtlCol="0" anchor="ctr"/>
              <a:lstStyle/>
              <a:p>
                <a:pPr algn="ctr">
                  <a:lnSpc>
                    <a:spcPts val="763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5992942" y="2985909"/>
              <a:ext cx="1730588" cy="1746618"/>
              <a:chOff x="0" y="0"/>
              <a:chExt cx="888556" cy="896786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88556" cy="896786"/>
              </a:xfrm>
              <a:custGeom>
                <a:avLst/>
                <a:gdLst/>
                <a:ahLst/>
                <a:cxnLst/>
                <a:rect l="l" t="t" r="r" b="b"/>
                <a:pathLst>
                  <a:path w="888556" h="896786">
                    <a:moveTo>
                      <a:pt x="444278" y="0"/>
                    </a:moveTo>
                    <a:cubicBezTo>
                      <a:pt x="198910" y="0"/>
                      <a:pt x="0" y="200752"/>
                      <a:pt x="0" y="448393"/>
                    </a:cubicBezTo>
                    <a:cubicBezTo>
                      <a:pt x="0" y="696034"/>
                      <a:pt x="198910" y="896786"/>
                      <a:pt x="444278" y="896786"/>
                    </a:cubicBezTo>
                    <a:cubicBezTo>
                      <a:pt x="689646" y="896786"/>
                      <a:pt x="888556" y="696034"/>
                      <a:pt x="888556" y="448393"/>
                    </a:cubicBezTo>
                    <a:cubicBezTo>
                      <a:pt x="888556" y="200752"/>
                      <a:pt x="689646" y="0"/>
                      <a:pt x="444278" y="0"/>
                    </a:cubicBezTo>
                    <a:close/>
                  </a:path>
                </a:pathLst>
              </a:custGeom>
              <a:solidFill>
                <a:srgbClr val="336D6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2666" tIns="32666" rIns="32666" bIns="32666" rtlCol="0" anchor="ctr"/>
              <a:lstStyle/>
              <a:p>
                <a:pPr algn="ctr">
                  <a:lnSpc>
                    <a:spcPts val="1442"/>
                  </a:lnSpc>
                </a:pPr>
                <a:r>
                  <a:rPr lang="en-US" sz="1030">
                    <a:solidFill>
                      <a:srgbClr val="FFFFFF"/>
                    </a:solidFill>
                    <a:latin typeface="Poppins Medium"/>
                  </a:rPr>
                  <a:t>Transportation</a:t>
                </a:r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2854310" y="2462379"/>
              <a:ext cx="1993938" cy="1993938"/>
            </a:xfrm>
            <a:custGeom>
              <a:avLst/>
              <a:gdLst/>
              <a:ahLst/>
              <a:cxnLst/>
              <a:rect l="l" t="t" r="r" b="b"/>
              <a:pathLst>
                <a:path w="1993938" h="1993938">
                  <a:moveTo>
                    <a:pt x="0" y="0"/>
                  </a:moveTo>
                  <a:lnTo>
                    <a:pt x="1993938" y="0"/>
                  </a:lnTo>
                  <a:lnTo>
                    <a:pt x="1993938" y="1993937"/>
                  </a:lnTo>
                  <a:lnTo>
                    <a:pt x="0" y="1993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3427586" y="2938360"/>
              <a:ext cx="875288" cy="1051110"/>
            </a:xfrm>
            <a:custGeom>
              <a:avLst/>
              <a:gdLst/>
              <a:ahLst/>
              <a:cxnLst/>
              <a:rect l="l" t="t" r="r" b="b"/>
              <a:pathLst>
                <a:path w="875288" h="1051110">
                  <a:moveTo>
                    <a:pt x="0" y="0"/>
                  </a:moveTo>
                  <a:lnTo>
                    <a:pt x="875288" y="0"/>
                  </a:lnTo>
                  <a:lnTo>
                    <a:pt x="875288" y="1051111"/>
                  </a:lnTo>
                  <a:lnTo>
                    <a:pt x="0" y="1051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376796" y="4770627"/>
              <a:ext cx="2976868" cy="607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97"/>
                </a:lnSpc>
              </a:pPr>
              <a:r>
                <a:rPr lang="en-US" sz="1797">
                  <a:solidFill>
                    <a:srgbClr val="336D6D"/>
                  </a:solidFill>
                  <a:latin typeface="MADE Gentle"/>
                </a:rPr>
                <a:t>Food Security Coalition</a:t>
              </a: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5175199" y="5055225"/>
              <a:ext cx="1730588" cy="1746618"/>
              <a:chOff x="0" y="0"/>
              <a:chExt cx="888556" cy="89678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88556" cy="896786"/>
              </a:xfrm>
              <a:custGeom>
                <a:avLst/>
                <a:gdLst/>
                <a:ahLst/>
                <a:cxnLst/>
                <a:rect l="l" t="t" r="r" b="b"/>
                <a:pathLst>
                  <a:path w="888556" h="896786">
                    <a:moveTo>
                      <a:pt x="444278" y="0"/>
                    </a:moveTo>
                    <a:cubicBezTo>
                      <a:pt x="198910" y="0"/>
                      <a:pt x="0" y="200752"/>
                      <a:pt x="0" y="448393"/>
                    </a:cubicBezTo>
                    <a:cubicBezTo>
                      <a:pt x="0" y="696034"/>
                      <a:pt x="198910" y="896786"/>
                      <a:pt x="444278" y="896786"/>
                    </a:cubicBezTo>
                    <a:cubicBezTo>
                      <a:pt x="689646" y="896786"/>
                      <a:pt x="888556" y="696034"/>
                      <a:pt x="888556" y="448393"/>
                    </a:cubicBezTo>
                    <a:cubicBezTo>
                      <a:pt x="888556" y="200752"/>
                      <a:pt x="689646" y="0"/>
                      <a:pt x="444278" y="0"/>
                    </a:cubicBezTo>
                    <a:close/>
                  </a:path>
                </a:pathLst>
              </a:custGeom>
              <a:solidFill>
                <a:srgbClr val="336D6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2666" tIns="32666" rIns="32666" bIns="32666" rtlCol="0" anchor="ctr"/>
              <a:lstStyle/>
              <a:p>
                <a:pPr algn="ctr">
                  <a:lnSpc>
                    <a:spcPts val="1442"/>
                  </a:lnSpc>
                </a:pPr>
                <a:r>
                  <a:rPr lang="en-US" sz="1030">
                    <a:solidFill>
                      <a:srgbClr val="FFFFFF"/>
                    </a:solidFill>
                    <a:latin typeface="Poppins Medium"/>
                  </a:rPr>
                  <a:t>Formula Bank</a:t>
                </a: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2951332" y="6089124"/>
              <a:ext cx="1730588" cy="1746618"/>
              <a:chOff x="0" y="0"/>
              <a:chExt cx="888556" cy="89678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88556" cy="896786"/>
              </a:xfrm>
              <a:custGeom>
                <a:avLst/>
                <a:gdLst/>
                <a:ahLst/>
                <a:cxnLst/>
                <a:rect l="l" t="t" r="r" b="b"/>
                <a:pathLst>
                  <a:path w="888556" h="896786">
                    <a:moveTo>
                      <a:pt x="444278" y="0"/>
                    </a:moveTo>
                    <a:cubicBezTo>
                      <a:pt x="198910" y="0"/>
                      <a:pt x="0" y="200752"/>
                      <a:pt x="0" y="448393"/>
                    </a:cubicBezTo>
                    <a:cubicBezTo>
                      <a:pt x="0" y="696034"/>
                      <a:pt x="198910" y="896786"/>
                      <a:pt x="444278" y="896786"/>
                    </a:cubicBezTo>
                    <a:cubicBezTo>
                      <a:pt x="689646" y="896786"/>
                      <a:pt x="888556" y="696034"/>
                      <a:pt x="888556" y="448393"/>
                    </a:cubicBezTo>
                    <a:cubicBezTo>
                      <a:pt x="888556" y="200752"/>
                      <a:pt x="689646" y="0"/>
                      <a:pt x="444278" y="0"/>
                    </a:cubicBezTo>
                    <a:close/>
                  </a:path>
                </a:pathLst>
              </a:custGeom>
              <a:solidFill>
                <a:srgbClr val="336D6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2666" tIns="32666" rIns="32666" bIns="32666" rtlCol="0" anchor="ctr"/>
              <a:lstStyle/>
              <a:p>
                <a:pPr algn="ctr">
                  <a:lnSpc>
                    <a:spcPts val="1442"/>
                  </a:lnSpc>
                </a:pPr>
                <a:r>
                  <a:rPr lang="en-US" sz="1030">
                    <a:solidFill>
                      <a:srgbClr val="FFFFFF"/>
                    </a:solidFill>
                    <a:latin typeface="Poppins Medium"/>
                  </a:rPr>
                  <a:t>Summer Break Cafe</a:t>
                </a: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727465" y="5084542"/>
              <a:ext cx="1730588" cy="1746618"/>
              <a:chOff x="0" y="0"/>
              <a:chExt cx="888556" cy="896786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88556" cy="896786"/>
              </a:xfrm>
              <a:custGeom>
                <a:avLst/>
                <a:gdLst/>
                <a:ahLst/>
                <a:cxnLst/>
                <a:rect l="l" t="t" r="r" b="b"/>
                <a:pathLst>
                  <a:path w="888556" h="896786">
                    <a:moveTo>
                      <a:pt x="444278" y="0"/>
                    </a:moveTo>
                    <a:cubicBezTo>
                      <a:pt x="198910" y="0"/>
                      <a:pt x="0" y="200752"/>
                      <a:pt x="0" y="448393"/>
                    </a:cubicBezTo>
                    <a:cubicBezTo>
                      <a:pt x="0" y="696034"/>
                      <a:pt x="198910" y="896786"/>
                      <a:pt x="444278" y="896786"/>
                    </a:cubicBezTo>
                    <a:cubicBezTo>
                      <a:pt x="689646" y="896786"/>
                      <a:pt x="888556" y="696034"/>
                      <a:pt x="888556" y="448393"/>
                    </a:cubicBezTo>
                    <a:cubicBezTo>
                      <a:pt x="888556" y="200752"/>
                      <a:pt x="689646" y="0"/>
                      <a:pt x="444278" y="0"/>
                    </a:cubicBezTo>
                    <a:close/>
                  </a:path>
                </a:pathLst>
              </a:custGeom>
              <a:solidFill>
                <a:srgbClr val="336D6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2666" tIns="32666" rIns="32666" bIns="32666" rtlCol="0" anchor="ctr"/>
              <a:lstStyle/>
              <a:p>
                <a:pPr algn="ctr">
                  <a:lnSpc>
                    <a:spcPts val="1442"/>
                  </a:lnSpc>
                </a:pPr>
                <a:r>
                  <a:rPr lang="en-US" sz="1030">
                    <a:solidFill>
                      <a:srgbClr val="FFFFFF"/>
                    </a:solidFill>
                    <a:latin typeface="Poppins Medium"/>
                  </a:rPr>
                  <a:t>Community Food Resource Guide</a:t>
                </a:r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0" y="2957952"/>
              <a:ext cx="1730588" cy="1746618"/>
              <a:chOff x="0" y="0"/>
              <a:chExt cx="888556" cy="896786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88556" cy="896786"/>
              </a:xfrm>
              <a:custGeom>
                <a:avLst/>
                <a:gdLst/>
                <a:ahLst/>
                <a:cxnLst/>
                <a:rect l="l" t="t" r="r" b="b"/>
                <a:pathLst>
                  <a:path w="888556" h="896786">
                    <a:moveTo>
                      <a:pt x="444278" y="0"/>
                    </a:moveTo>
                    <a:cubicBezTo>
                      <a:pt x="198910" y="0"/>
                      <a:pt x="0" y="200752"/>
                      <a:pt x="0" y="448393"/>
                    </a:cubicBezTo>
                    <a:cubicBezTo>
                      <a:pt x="0" y="696034"/>
                      <a:pt x="198910" y="896786"/>
                      <a:pt x="444278" y="896786"/>
                    </a:cubicBezTo>
                    <a:cubicBezTo>
                      <a:pt x="689646" y="896786"/>
                      <a:pt x="888556" y="696034"/>
                      <a:pt x="888556" y="448393"/>
                    </a:cubicBezTo>
                    <a:cubicBezTo>
                      <a:pt x="888556" y="200752"/>
                      <a:pt x="689646" y="0"/>
                      <a:pt x="444278" y="0"/>
                    </a:cubicBezTo>
                    <a:close/>
                  </a:path>
                </a:pathLst>
              </a:custGeom>
              <a:solidFill>
                <a:srgbClr val="336D6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2666" tIns="32666" rIns="32666" bIns="32666" rtlCol="0" anchor="ctr"/>
              <a:lstStyle/>
              <a:p>
                <a:pPr algn="ctr">
                  <a:lnSpc>
                    <a:spcPts val="1442"/>
                  </a:lnSpc>
                </a:pPr>
                <a:r>
                  <a:rPr lang="en-US" sz="1030">
                    <a:solidFill>
                      <a:srgbClr val="FFFFFF"/>
                    </a:solidFill>
                    <a:latin typeface="Poppins Medium"/>
                  </a:rPr>
                  <a:t>Food Pantry Infrastructure</a:t>
                </a:r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844322" y="873309"/>
              <a:ext cx="1730588" cy="1746618"/>
              <a:chOff x="0" y="0"/>
              <a:chExt cx="888556" cy="896786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88556" cy="896786"/>
              </a:xfrm>
              <a:custGeom>
                <a:avLst/>
                <a:gdLst/>
                <a:ahLst/>
                <a:cxnLst/>
                <a:rect l="l" t="t" r="r" b="b"/>
                <a:pathLst>
                  <a:path w="888556" h="896786">
                    <a:moveTo>
                      <a:pt x="444278" y="0"/>
                    </a:moveTo>
                    <a:cubicBezTo>
                      <a:pt x="198910" y="0"/>
                      <a:pt x="0" y="200752"/>
                      <a:pt x="0" y="448393"/>
                    </a:cubicBezTo>
                    <a:cubicBezTo>
                      <a:pt x="0" y="696034"/>
                      <a:pt x="198910" y="896786"/>
                      <a:pt x="444278" y="896786"/>
                    </a:cubicBezTo>
                    <a:cubicBezTo>
                      <a:pt x="689646" y="896786"/>
                      <a:pt x="888556" y="696034"/>
                      <a:pt x="888556" y="448393"/>
                    </a:cubicBezTo>
                    <a:cubicBezTo>
                      <a:pt x="888556" y="200752"/>
                      <a:pt x="689646" y="0"/>
                      <a:pt x="444278" y="0"/>
                    </a:cubicBezTo>
                    <a:close/>
                  </a:path>
                </a:pathLst>
              </a:custGeom>
              <a:solidFill>
                <a:srgbClr val="336D6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2666" tIns="32666" rIns="32666" bIns="32666" rtlCol="0" anchor="ctr"/>
              <a:lstStyle/>
              <a:p>
                <a:pPr algn="ctr">
                  <a:lnSpc>
                    <a:spcPts val="1442"/>
                  </a:lnSpc>
                </a:pPr>
                <a:r>
                  <a:rPr lang="en-US" sz="1030">
                    <a:solidFill>
                      <a:srgbClr val="FFFFFF"/>
                    </a:solidFill>
                    <a:latin typeface="Poppins Medium"/>
                  </a:rPr>
                  <a:t>Food Is Medicine</a:t>
                </a:r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2985985" y="0"/>
              <a:ext cx="1730588" cy="1746618"/>
              <a:chOff x="0" y="0"/>
              <a:chExt cx="888556" cy="896786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88556" cy="896786"/>
              </a:xfrm>
              <a:custGeom>
                <a:avLst/>
                <a:gdLst/>
                <a:ahLst/>
                <a:cxnLst/>
                <a:rect l="l" t="t" r="r" b="b"/>
                <a:pathLst>
                  <a:path w="888556" h="896786">
                    <a:moveTo>
                      <a:pt x="444278" y="0"/>
                    </a:moveTo>
                    <a:cubicBezTo>
                      <a:pt x="198910" y="0"/>
                      <a:pt x="0" y="200752"/>
                      <a:pt x="0" y="448393"/>
                    </a:cubicBezTo>
                    <a:cubicBezTo>
                      <a:pt x="0" y="696034"/>
                      <a:pt x="198910" y="896786"/>
                      <a:pt x="444278" y="896786"/>
                    </a:cubicBezTo>
                    <a:cubicBezTo>
                      <a:pt x="689646" y="896786"/>
                      <a:pt x="888556" y="696034"/>
                      <a:pt x="888556" y="448393"/>
                    </a:cubicBezTo>
                    <a:cubicBezTo>
                      <a:pt x="888556" y="200752"/>
                      <a:pt x="689646" y="0"/>
                      <a:pt x="444278" y="0"/>
                    </a:cubicBezTo>
                    <a:close/>
                  </a:path>
                </a:pathLst>
              </a:custGeom>
              <a:solidFill>
                <a:srgbClr val="336D6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2666" tIns="32666" rIns="32666" bIns="32666" rtlCol="0" anchor="ctr"/>
              <a:lstStyle/>
              <a:p>
                <a:pPr algn="ctr">
                  <a:lnSpc>
                    <a:spcPts val="1442"/>
                  </a:lnSpc>
                </a:pPr>
                <a:r>
                  <a:rPr lang="en-US" sz="1030">
                    <a:solidFill>
                      <a:srgbClr val="FFFFFF"/>
                    </a:solidFill>
                    <a:latin typeface="Poppins Medium"/>
                  </a:rPr>
                  <a:t>Backpack Programs</a:t>
                </a:r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5127648" y="873309"/>
              <a:ext cx="1730588" cy="1746618"/>
              <a:chOff x="0" y="0"/>
              <a:chExt cx="888556" cy="896786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88556" cy="896786"/>
              </a:xfrm>
              <a:custGeom>
                <a:avLst/>
                <a:gdLst/>
                <a:ahLst/>
                <a:cxnLst/>
                <a:rect l="l" t="t" r="r" b="b"/>
                <a:pathLst>
                  <a:path w="888556" h="896786">
                    <a:moveTo>
                      <a:pt x="444278" y="0"/>
                    </a:moveTo>
                    <a:cubicBezTo>
                      <a:pt x="198910" y="0"/>
                      <a:pt x="0" y="200752"/>
                      <a:pt x="0" y="448393"/>
                    </a:cubicBezTo>
                    <a:cubicBezTo>
                      <a:pt x="0" y="696034"/>
                      <a:pt x="198910" y="896786"/>
                      <a:pt x="444278" y="896786"/>
                    </a:cubicBezTo>
                    <a:cubicBezTo>
                      <a:pt x="689646" y="896786"/>
                      <a:pt x="888556" y="696034"/>
                      <a:pt x="888556" y="448393"/>
                    </a:cubicBezTo>
                    <a:cubicBezTo>
                      <a:pt x="888556" y="200752"/>
                      <a:pt x="689646" y="0"/>
                      <a:pt x="444278" y="0"/>
                    </a:cubicBezTo>
                    <a:close/>
                  </a:path>
                </a:pathLst>
              </a:custGeom>
              <a:solidFill>
                <a:srgbClr val="336D6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2666" tIns="32666" rIns="32666" bIns="32666" rtlCol="0" anchor="ctr"/>
              <a:lstStyle/>
              <a:p>
                <a:pPr algn="ctr">
                  <a:lnSpc>
                    <a:spcPts val="1442"/>
                  </a:lnSpc>
                </a:pPr>
                <a:r>
                  <a:rPr lang="en-US" sz="1030">
                    <a:solidFill>
                      <a:srgbClr val="FFFFFF"/>
                    </a:solidFill>
                    <a:latin typeface="Poppins Medium"/>
                  </a:rPr>
                  <a:t>Urban Agriculture +</a:t>
                </a:r>
              </a:p>
              <a:p>
                <a:pPr algn="ctr">
                  <a:lnSpc>
                    <a:spcPts val="1442"/>
                  </a:lnSpc>
                </a:pPr>
                <a:r>
                  <a:rPr lang="en-US" sz="1030">
                    <a:solidFill>
                      <a:srgbClr val="FFFFFF"/>
                    </a:solidFill>
                    <a:latin typeface="Poppins Medium"/>
                  </a:rPr>
                  <a:t>Food Forests</a:t>
                </a:r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22474779" y="2887810"/>
              <a:ext cx="1568506" cy="1568506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36D6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2666" tIns="32666" rIns="32666" bIns="32666" rtlCol="0" anchor="ctr"/>
              <a:lstStyle/>
              <a:p>
                <a:pPr algn="ctr">
                  <a:lnSpc>
                    <a:spcPts val="1442"/>
                  </a:lnSpc>
                </a:pPr>
                <a:r>
                  <a:rPr lang="en-US" sz="1030">
                    <a:solidFill>
                      <a:srgbClr val="FFFFFF"/>
                    </a:solidFill>
                    <a:latin typeface="Poppins Medium"/>
                  </a:rPr>
                  <a:t>Park Hop</a:t>
                </a:r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21595298" y="956403"/>
              <a:ext cx="1580429" cy="1580429"/>
              <a:chOff x="0" y="0"/>
              <a:chExt cx="812800" cy="81280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36D6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2666" tIns="32666" rIns="32666" bIns="32666" rtlCol="0" anchor="ctr"/>
              <a:lstStyle/>
              <a:p>
                <a:pPr algn="ctr">
                  <a:lnSpc>
                    <a:spcPts val="1442"/>
                  </a:lnSpc>
                </a:pPr>
                <a:r>
                  <a:rPr lang="en-US" sz="1030">
                    <a:solidFill>
                      <a:srgbClr val="FFFFFF"/>
                    </a:solidFill>
                    <a:latin typeface="Poppins Medium"/>
                  </a:rPr>
                  <a:t>Open Community Use</a:t>
                </a:r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9599060" y="78390"/>
              <a:ext cx="1589838" cy="1589838"/>
              <a:chOff x="0" y="0"/>
              <a:chExt cx="812800" cy="8128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36D6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2666" tIns="32666" rIns="32666" bIns="32666" rtlCol="0" anchor="ctr"/>
              <a:lstStyle/>
              <a:p>
                <a:pPr algn="ctr">
                  <a:lnSpc>
                    <a:spcPts val="1442"/>
                  </a:lnSpc>
                </a:pPr>
                <a:r>
                  <a:rPr lang="en-US" sz="1030">
                    <a:solidFill>
                      <a:srgbClr val="FFFFFF"/>
                    </a:solidFill>
                    <a:latin typeface="Poppins Medium"/>
                  </a:rPr>
                  <a:t>People, Parks, &amp; Power</a:t>
                </a:r>
              </a:p>
            </p:txBody>
          </p:sp>
        </p:grpSp>
        <p:sp>
          <p:nvSpPr>
            <p:cNvPr id="56" name="Freeform 56"/>
            <p:cNvSpPr/>
            <p:nvPr/>
          </p:nvSpPr>
          <p:spPr>
            <a:xfrm>
              <a:off x="19397010" y="2627087"/>
              <a:ext cx="1993938" cy="1993938"/>
            </a:xfrm>
            <a:custGeom>
              <a:avLst/>
              <a:gdLst/>
              <a:ahLst/>
              <a:cxnLst/>
              <a:rect l="l" t="t" r="r" b="b"/>
              <a:pathLst>
                <a:path w="1993938" h="1993938">
                  <a:moveTo>
                    <a:pt x="0" y="0"/>
                  </a:moveTo>
                  <a:lnTo>
                    <a:pt x="1993937" y="0"/>
                  </a:lnTo>
                  <a:lnTo>
                    <a:pt x="1993937" y="1993938"/>
                  </a:lnTo>
                  <a:lnTo>
                    <a:pt x="0" y="19939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7"/>
            <p:cNvSpPr/>
            <p:nvPr/>
          </p:nvSpPr>
          <p:spPr>
            <a:xfrm rot="453647" flipH="1">
              <a:off x="19787819" y="3271883"/>
              <a:ext cx="1240838" cy="713482"/>
            </a:xfrm>
            <a:custGeom>
              <a:avLst/>
              <a:gdLst/>
              <a:ahLst/>
              <a:cxnLst/>
              <a:rect l="l" t="t" r="r" b="b"/>
              <a:pathLst>
                <a:path w="1240838" h="713482">
                  <a:moveTo>
                    <a:pt x="1240838" y="0"/>
                  </a:moveTo>
                  <a:lnTo>
                    <a:pt x="0" y="0"/>
                  </a:lnTo>
                  <a:lnTo>
                    <a:pt x="0" y="713482"/>
                  </a:lnTo>
                  <a:lnTo>
                    <a:pt x="1240838" y="713482"/>
                  </a:lnTo>
                  <a:lnTo>
                    <a:pt x="1240838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18150405" y="4914655"/>
              <a:ext cx="4487147" cy="627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99"/>
                </a:lnSpc>
              </a:pPr>
              <a:r>
                <a:rPr lang="en-US" sz="1799">
                  <a:solidFill>
                    <a:srgbClr val="336D6D"/>
                  </a:solidFill>
                  <a:latin typeface="MADE Gentle"/>
                </a:rPr>
                <a:t>Active Living </a:t>
              </a:r>
            </a:p>
            <a:p>
              <a:pPr algn="ctr">
                <a:lnSpc>
                  <a:spcPts val="1799"/>
                </a:lnSpc>
              </a:pPr>
              <a:r>
                <a:rPr lang="en-US" sz="1799">
                  <a:solidFill>
                    <a:srgbClr val="336D6D"/>
                  </a:solidFill>
                  <a:latin typeface="MADE Gentle"/>
                </a:rPr>
                <a:t>Coaliton</a:t>
              </a:r>
            </a:p>
          </p:txBody>
        </p:sp>
        <p:grpSp>
          <p:nvGrpSpPr>
            <p:cNvPr id="59" name="Group 59"/>
            <p:cNvGrpSpPr/>
            <p:nvPr/>
          </p:nvGrpSpPr>
          <p:grpSpPr>
            <a:xfrm>
              <a:off x="19528684" y="6006030"/>
              <a:ext cx="1730588" cy="1746618"/>
              <a:chOff x="0" y="0"/>
              <a:chExt cx="888556" cy="896786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888556" cy="896786"/>
              </a:xfrm>
              <a:custGeom>
                <a:avLst/>
                <a:gdLst/>
                <a:ahLst/>
                <a:cxnLst/>
                <a:rect l="l" t="t" r="r" b="b"/>
                <a:pathLst>
                  <a:path w="888556" h="896786">
                    <a:moveTo>
                      <a:pt x="444278" y="0"/>
                    </a:moveTo>
                    <a:cubicBezTo>
                      <a:pt x="198910" y="0"/>
                      <a:pt x="0" y="200752"/>
                      <a:pt x="0" y="448393"/>
                    </a:cubicBezTo>
                    <a:cubicBezTo>
                      <a:pt x="0" y="696034"/>
                      <a:pt x="198910" y="896786"/>
                      <a:pt x="444278" y="896786"/>
                    </a:cubicBezTo>
                    <a:cubicBezTo>
                      <a:pt x="689646" y="896786"/>
                      <a:pt x="888556" y="696034"/>
                      <a:pt x="888556" y="448393"/>
                    </a:cubicBezTo>
                    <a:cubicBezTo>
                      <a:pt x="888556" y="200752"/>
                      <a:pt x="689646" y="0"/>
                      <a:pt x="444278" y="0"/>
                    </a:cubicBezTo>
                    <a:close/>
                  </a:path>
                </a:pathLst>
              </a:custGeom>
              <a:solidFill>
                <a:srgbClr val="336D6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2666" tIns="32666" rIns="32666" bIns="32666" rtlCol="0" anchor="ctr"/>
              <a:lstStyle/>
              <a:p>
                <a:pPr algn="ctr">
                  <a:lnSpc>
                    <a:spcPts val="1442"/>
                  </a:lnSpc>
                </a:pPr>
                <a:r>
                  <a:rPr lang="en-US" sz="1030">
                    <a:solidFill>
                      <a:srgbClr val="FFFFFF"/>
                    </a:solidFill>
                    <a:latin typeface="Poppins Medium"/>
                  </a:rPr>
                  <a:t>Complete Streets</a:t>
                </a:r>
              </a:p>
            </p:txBody>
          </p:sp>
        </p:grpSp>
        <p:grpSp>
          <p:nvGrpSpPr>
            <p:cNvPr id="62" name="Group 62"/>
            <p:cNvGrpSpPr/>
            <p:nvPr/>
          </p:nvGrpSpPr>
          <p:grpSpPr>
            <a:xfrm>
              <a:off x="12057040" y="166188"/>
              <a:ext cx="1574633" cy="1580429"/>
              <a:chOff x="0" y="0"/>
              <a:chExt cx="893497" cy="896786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893497" cy="896786"/>
              </a:xfrm>
              <a:custGeom>
                <a:avLst/>
                <a:gdLst/>
                <a:ahLst/>
                <a:cxnLst/>
                <a:rect l="l" t="t" r="r" b="b"/>
                <a:pathLst>
                  <a:path w="893497" h="896786">
                    <a:moveTo>
                      <a:pt x="446749" y="0"/>
                    </a:moveTo>
                    <a:cubicBezTo>
                      <a:pt x="200016" y="0"/>
                      <a:pt x="0" y="200752"/>
                      <a:pt x="0" y="448393"/>
                    </a:cubicBezTo>
                    <a:cubicBezTo>
                      <a:pt x="0" y="696034"/>
                      <a:pt x="200016" y="896786"/>
                      <a:pt x="446749" y="896786"/>
                    </a:cubicBezTo>
                    <a:cubicBezTo>
                      <a:pt x="693481" y="896786"/>
                      <a:pt x="893497" y="696034"/>
                      <a:pt x="893497" y="448393"/>
                    </a:cubicBezTo>
                    <a:cubicBezTo>
                      <a:pt x="893497" y="200752"/>
                      <a:pt x="693481" y="0"/>
                      <a:pt x="446749" y="0"/>
                    </a:cubicBezTo>
                    <a:close/>
                  </a:path>
                </a:pathLst>
              </a:custGeom>
              <a:solidFill>
                <a:srgbClr val="336D6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2666" tIns="32666" rIns="32666" bIns="32666" rtlCol="0" anchor="ctr"/>
              <a:lstStyle/>
              <a:p>
                <a:pPr algn="ctr">
                  <a:lnSpc>
                    <a:spcPts val="1442"/>
                  </a:lnSpc>
                </a:pPr>
                <a:r>
                  <a:rPr lang="en-US" sz="1030">
                    <a:solidFill>
                      <a:srgbClr val="FFFFFF"/>
                    </a:solidFill>
                    <a:latin typeface="Poppins Medium"/>
                  </a:rPr>
                  <a:t>EPHI Advisory Board</a:t>
                </a:r>
              </a:p>
            </p:txBody>
          </p:sp>
        </p:grpSp>
        <p:grpSp>
          <p:nvGrpSpPr>
            <p:cNvPr id="65" name="Group 65"/>
            <p:cNvGrpSpPr/>
            <p:nvPr/>
          </p:nvGrpSpPr>
          <p:grpSpPr>
            <a:xfrm>
              <a:off x="12057040" y="6089124"/>
              <a:ext cx="1574633" cy="1580429"/>
              <a:chOff x="0" y="0"/>
              <a:chExt cx="893497" cy="896786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893497" cy="896786"/>
              </a:xfrm>
              <a:custGeom>
                <a:avLst/>
                <a:gdLst/>
                <a:ahLst/>
                <a:cxnLst/>
                <a:rect l="l" t="t" r="r" b="b"/>
                <a:pathLst>
                  <a:path w="893497" h="896786">
                    <a:moveTo>
                      <a:pt x="446749" y="0"/>
                    </a:moveTo>
                    <a:cubicBezTo>
                      <a:pt x="200016" y="0"/>
                      <a:pt x="0" y="200752"/>
                      <a:pt x="0" y="448393"/>
                    </a:cubicBezTo>
                    <a:cubicBezTo>
                      <a:pt x="0" y="696034"/>
                      <a:pt x="200016" y="896786"/>
                      <a:pt x="446749" y="896786"/>
                    </a:cubicBezTo>
                    <a:cubicBezTo>
                      <a:pt x="693481" y="896786"/>
                      <a:pt x="893497" y="696034"/>
                      <a:pt x="893497" y="448393"/>
                    </a:cubicBezTo>
                    <a:cubicBezTo>
                      <a:pt x="893497" y="200752"/>
                      <a:pt x="693481" y="0"/>
                      <a:pt x="446749" y="0"/>
                    </a:cubicBezTo>
                    <a:close/>
                  </a:path>
                </a:pathLst>
              </a:custGeom>
              <a:solidFill>
                <a:srgbClr val="336D6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2666" tIns="32666" rIns="32666" bIns="32666" rtlCol="0" anchor="ctr"/>
              <a:lstStyle/>
              <a:p>
                <a:pPr algn="ctr">
                  <a:lnSpc>
                    <a:spcPts val="1442"/>
                  </a:lnSpc>
                </a:pPr>
                <a:r>
                  <a:rPr lang="en-US" sz="1030">
                    <a:solidFill>
                      <a:srgbClr val="FFFFFF"/>
                    </a:solidFill>
                    <a:latin typeface="Poppins Medium"/>
                  </a:rPr>
                  <a:t>Community Engagement</a:t>
                </a:r>
              </a:p>
            </p:txBody>
          </p:sp>
        </p:grpSp>
        <p:sp>
          <p:nvSpPr>
            <p:cNvPr id="68" name="Freeform 68"/>
            <p:cNvSpPr/>
            <p:nvPr/>
          </p:nvSpPr>
          <p:spPr>
            <a:xfrm flipV="1">
              <a:off x="15572672" y="3621571"/>
              <a:ext cx="2112420" cy="475294"/>
            </a:xfrm>
            <a:custGeom>
              <a:avLst/>
              <a:gdLst/>
              <a:ahLst/>
              <a:cxnLst/>
              <a:rect l="l" t="t" r="r" b="b"/>
              <a:pathLst>
                <a:path w="2112420" h="475294">
                  <a:moveTo>
                    <a:pt x="0" y="475294"/>
                  </a:moveTo>
                  <a:lnTo>
                    <a:pt x="2112420" y="475294"/>
                  </a:lnTo>
                  <a:lnTo>
                    <a:pt x="2112420" y="0"/>
                  </a:lnTo>
                  <a:lnTo>
                    <a:pt x="0" y="0"/>
                  </a:lnTo>
                  <a:lnTo>
                    <a:pt x="0" y="475294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1550804" y="806030"/>
            <a:ext cx="15403829" cy="1158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2"/>
              </a:lnSpc>
            </a:pPr>
            <a:r>
              <a:rPr lang="en-US" sz="7851">
                <a:solidFill>
                  <a:srgbClr val="FFFFFF"/>
                </a:solidFill>
                <a:latin typeface="Poppins 1"/>
              </a:rPr>
              <a:t>HOW WE ORGANIZE OUR WORK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6186311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0"/>
            </a:xfrm>
            <a:custGeom>
              <a:avLst/>
              <a:gdLst/>
              <a:ahLst/>
              <a:cxnLst/>
              <a:rect l="l" t="t" r="r" b="b"/>
              <a:pathLst>
                <a:path w="6186311" h="3479800">
                  <a:moveTo>
                    <a:pt x="0" y="0"/>
                  </a:moveTo>
                  <a:lnTo>
                    <a:pt x="6186311" y="0"/>
                  </a:lnTo>
                  <a:lnTo>
                    <a:pt x="6186311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11848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128325" y="852936"/>
            <a:ext cx="10904072" cy="1252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19"/>
              </a:lnSpc>
            </a:pPr>
            <a:r>
              <a:rPr lang="en-US" sz="7299">
                <a:solidFill>
                  <a:srgbClr val="FFFFFF"/>
                </a:solidFill>
                <a:latin typeface="Poppins Medium"/>
              </a:rPr>
              <a:t>Active Living Goals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128325" y="2707710"/>
            <a:ext cx="17182279" cy="5776280"/>
            <a:chOff x="0" y="0"/>
            <a:chExt cx="22909705" cy="7701707"/>
          </a:xfrm>
        </p:grpSpPr>
        <p:sp>
          <p:nvSpPr>
            <p:cNvPr id="6" name="TextBox 6"/>
            <p:cNvSpPr txBox="1"/>
            <p:nvPr/>
          </p:nvSpPr>
          <p:spPr>
            <a:xfrm>
              <a:off x="0" y="95250"/>
              <a:ext cx="7481685" cy="2125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6"/>
                </a:lnSpc>
              </a:pPr>
              <a:r>
                <a:rPr lang="en-US" sz="6006">
                  <a:solidFill>
                    <a:srgbClr val="C3DA5A"/>
                  </a:solidFill>
                  <a:latin typeface="MADE Gentle"/>
                </a:rPr>
                <a:t>Programming for ALL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200770" y="95250"/>
              <a:ext cx="5328229" cy="2140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9"/>
                </a:lnSpc>
              </a:pPr>
              <a:r>
                <a:rPr lang="en-US" sz="6009">
                  <a:solidFill>
                    <a:srgbClr val="C3DA5A"/>
                  </a:solidFill>
                  <a:latin typeface="MADE Gentle"/>
                </a:rPr>
                <a:t>Maximize Resources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5560066" y="95250"/>
              <a:ext cx="7349639" cy="2057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10"/>
                </a:lnSpc>
              </a:pPr>
              <a:r>
                <a:rPr lang="en-US" sz="5810">
                  <a:solidFill>
                    <a:srgbClr val="C3DA5A"/>
                  </a:solidFill>
                  <a:latin typeface="MADE Gentle"/>
                </a:rPr>
                <a:t>Build Connectivity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762676"/>
              <a:ext cx="6187554" cy="4939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39"/>
                </a:lnSpc>
              </a:pPr>
              <a:r>
                <a:rPr lang="en-US" sz="2099">
                  <a:solidFill>
                    <a:srgbClr val="F5FDFF"/>
                  </a:solidFill>
                  <a:latin typeface="Poppins 1"/>
                </a:rPr>
                <a:t>Increase knowledge and availability of active living programming and activities that accommodate the specific needs of the communities they serve.</a:t>
              </a:r>
            </a:p>
            <a:p>
              <a:pPr>
                <a:lnSpc>
                  <a:spcPts val="2939"/>
                </a:lnSpc>
              </a:pPr>
              <a:endParaRPr lang="en-US" sz="2099">
                <a:solidFill>
                  <a:srgbClr val="F5FDFF"/>
                </a:solidFill>
                <a:latin typeface="Poppins 1"/>
              </a:endParaRPr>
            </a:p>
            <a:p>
              <a:pPr marL="453387" lvl="1" indent="-226693">
                <a:lnSpc>
                  <a:spcPts val="2939"/>
                </a:lnSpc>
                <a:buFont typeface="Arial"/>
                <a:buChar char="•"/>
              </a:pPr>
              <a:r>
                <a:rPr lang="en-US" sz="2099">
                  <a:solidFill>
                    <a:srgbClr val="F5FDFF"/>
                  </a:solidFill>
                  <a:latin typeface="Poppins 1"/>
                </a:rPr>
                <a:t>Age 14+ programming</a:t>
              </a:r>
            </a:p>
            <a:p>
              <a:pPr marL="453387" lvl="1" indent="-226693">
                <a:lnSpc>
                  <a:spcPts val="2939"/>
                </a:lnSpc>
                <a:buFont typeface="Arial"/>
                <a:buChar char="•"/>
              </a:pPr>
              <a:r>
                <a:rPr lang="en-US" sz="2099">
                  <a:solidFill>
                    <a:srgbClr val="F5FDFF"/>
                  </a:solidFill>
                  <a:latin typeface="Poppins 1"/>
                </a:rPr>
                <a:t>Program Guide </a:t>
              </a:r>
            </a:p>
            <a:p>
              <a:pPr marL="453387" lvl="1" indent="-226693">
                <a:lnSpc>
                  <a:spcPts val="2939"/>
                </a:lnSpc>
                <a:buFont typeface="Arial"/>
                <a:buChar char="•"/>
              </a:pPr>
              <a:r>
                <a:rPr lang="en-US" sz="2099">
                  <a:solidFill>
                    <a:srgbClr val="F5FDFF"/>
                  </a:solidFill>
                  <a:latin typeface="Poppins 1"/>
                </a:rPr>
                <a:t>Survey for program need</a:t>
              </a:r>
            </a:p>
            <a:p>
              <a:pPr marL="453387" lvl="1" indent="-226693">
                <a:lnSpc>
                  <a:spcPts val="2939"/>
                </a:lnSpc>
                <a:buFont typeface="Arial"/>
                <a:buChar char="•"/>
              </a:pPr>
              <a:r>
                <a:rPr lang="en-US" sz="2099">
                  <a:solidFill>
                    <a:srgbClr val="F5FDFF"/>
                  </a:solidFill>
                  <a:latin typeface="Poppins 1"/>
                </a:rPr>
                <a:t>Community Resource Guide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200770" y="2762676"/>
              <a:ext cx="6187440" cy="4939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39"/>
                </a:lnSpc>
              </a:pPr>
              <a:r>
                <a:rPr lang="en-US" sz="2099">
                  <a:solidFill>
                    <a:srgbClr val="F5FDFF"/>
                  </a:solidFill>
                  <a:latin typeface="Poppins 1"/>
                </a:rPr>
                <a:t>Increase the number of safe, convenient, and inclusive places for physical activity by maximizing the use of existing outdoor facilities and infrastructure. </a:t>
              </a:r>
            </a:p>
            <a:p>
              <a:pPr>
                <a:lnSpc>
                  <a:spcPts val="2939"/>
                </a:lnSpc>
              </a:pPr>
              <a:endParaRPr lang="en-US" sz="2099">
                <a:solidFill>
                  <a:srgbClr val="F5FDFF"/>
                </a:solidFill>
                <a:latin typeface="Poppins 1"/>
              </a:endParaRPr>
            </a:p>
            <a:p>
              <a:pPr marL="453387" lvl="1" indent="-226693">
                <a:lnSpc>
                  <a:spcPts val="2939"/>
                </a:lnSpc>
                <a:buFont typeface="Arial"/>
                <a:buChar char="•"/>
              </a:pPr>
              <a:r>
                <a:rPr lang="en-US" sz="2099">
                  <a:solidFill>
                    <a:srgbClr val="F5FDFF"/>
                  </a:solidFill>
                  <a:latin typeface="Poppins 1"/>
                </a:rPr>
                <a:t>Open Community Use practice/policy</a:t>
              </a:r>
            </a:p>
            <a:p>
              <a:pPr marL="453387" lvl="1" indent="-226693">
                <a:lnSpc>
                  <a:spcPts val="2939"/>
                </a:lnSpc>
                <a:buFont typeface="Arial"/>
                <a:buChar char="•"/>
              </a:pPr>
              <a:r>
                <a:rPr lang="en-US" sz="2099">
                  <a:solidFill>
                    <a:srgbClr val="F5FDFF"/>
                  </a:solidFill>
                  <a:latin typeface="Poppins 1"/>
                </a:rPr>
                <a:t>Explore Mixed Use Spaces</a:t>
              </a:r>
            </a:p>
            <a:p>
              <a:pPr marL="453387" lvl="1" indent="-226693">
                <a:lnSpc>
                  <a:spcPts val="2939"/>
                </a:lnSpc>
                <a:buFont typeface="Arial"/>
                <a:buChar char="•"/>
              </a:pPr>
              <a:r>
                <a:rPr lang="en-US" sz="2099">
                  <a:solidFill>
                    <a:srgbClr val="F5FDFF"/>
                  </a:solidFill>
                  <a:latin typeface="Poppins 1"/>
                </a:rPr>
                <a:t>Map Resources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5560066" y="2713570"/>
              <a:ext cx="6187440" cy="4939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39"/>
                </a:lnSpc>
              </a:pPr>
              <a:r>
                <a:rPr lang="en-US" sz="2099">
                  <a:solidFill>
                    <a:srgbClr val="F5FDFF"/>
                  </a:solidFill>
                  <a:latin typeface="Poppins 1"/>
                </a:rPr>
                <a:t>Increase activity-friendly routes to everyday destinations connected by safer and more accessible pedestrian, bicycle, or transit transportation networks.</a:t>
              </a:r>
            </a:p>
            <a:p>
              <a:pPr>
                <a:lnSpc>
                  <a:spcPts val="2939"/>
                </a:lnSpc>
              </a:pPr>
              <a:endParaRPr lang="en-US" sz="2099">
                <a:solidFill>
                  <a:srgbClr val="F5FDFF"/>
                </a:solidFill>
                <a:latin typeface="Poppins 1"/>
              </a:endParaRPr>
            </a:p>
            <a:p>
              <a:pPr marL="453387" lvl="1" indent="-226693">
                <a:lnSpc>
                  <a:spcPts val="2939"/>
                </a:lnSpc>
                <a:buFont typeface="Arial"/>
                <a:buChar char="•"/>
              </a:pPr>
              <a:r>
                <a:rPr lang="en-US" sz="2099">
                  <a:solidFill>
                    <a:srgbClr val="F5FDFF"/>
                  </a:solidFill>
                  <a:latin typeface="Poppins 1"/>
                </a:rPr>
                <a:t>Support local advoacy groups</a:t>
              </a:r>
            </a:p>
            <a:p>
              <a:pPr marL="453387" lvl="1" indent="-226693">
                <a:lnSpc>
                  <a:spcPts val="2939"/>
                </a:lnSpc>
                <a:buFont typeface="Arial"/>
                <a:buChar char="•"/>
              </a:pPr>
              <a:r>
                <a:rPr lang="en-US" sz="2099">
                  <a:solidFill>
                    <a:srgbClr val="F5FDFF"/>
                  </a:solidFill>
                  <a:latin typeface="Poppins 1"/>
                </a:rPr>
                <a:t>Safe Routes to School &amp; Work</a:t>
              </a:r>
            </a:p>
            <a:p>
              <a:pPr marL="453387" lvl="1" indent="-226693">
                <a:lnSpc>
                  <a:spcPts val="2939"/>
                </a:lnSpc>
                <a:buFont typeface="Arial"/>
                <a:buChar char="•"/>
              </a:pPr>
              <a:r>
                <a:rPr lang="en-US" sz="2099">
                  <a:solidFill>
                    <a:srgbClr val="F5FDFF"/>
                  </a:solidFill>
                  <a:latin typeface="Poppins 1"/>
                </a:rPr>
                <a:t>Complete Streets Policy</a:t>
              </a:r>
            </a:p>
            <a:p>
              <a:pPr marL="453387" lvl="1" indent="-226693">
                <a:lnSpc>
                  <a:spcPts val="2939"/>
                </a:lnSpc>
                <a:buFont typeface="Arial"/>
                <a:buChar char="•"/>
              </a:pPr>
              <a:r>
                <a:rPr lang="en-US" sz="2099">
                  <a:solidFill>
                    <a:srgbClr val="F5FDFF"/>
                  </a:solidFill>
                  <a:latin typeface="Poppins 1"/>
                </a:rPr>
                <a:t>Tourist Tax/Penny Tax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6028044" y="286262"/>
            <a:ext cx="1852422" cy="1852422"/>
          </a:xfrm>
          <a:custGeom>
            <a:avLst/>
            <a:gdLst/>
            <a:ahLst/>
            <a:cxnLst/>
            <a:rect l="l" t="t" r="r" b="b"/>
            <a:pathLst>
              <a:path w="1852422" h="1852422">
                <a:moveTo>
                  <a:pt x="0" y="0"/>
                </a:moveTo>
                <a:lnTo>
                  <a:pt x="1852423" y="0"/>
                </a:lnTo>
                <a:lnTo>
                  <a:pt x="1852423" y="1852422"/>
                </a:lnTo>
                <a:lnTo>
                  <a:pt x="0" y="1852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8692" y="-33867"/>
            <a:ext cx="4674158" cy="10287000"/>
          </a:xfrm>
          <a:custGeom>
            <a:avLst/>
            <a:gdLst/>
            <a:ahLst/>
            <a:cxnLst/>
            <a:rect l="l" t="t" r="r" b="b"/>
            <a:pathLst>
              <a:path w="12681508" h="11507686">
                <a:moveTo>
                  <a:pt x="0" y="0"/>
                </a:moveTo>
                <a:lnTo>
                  <a:pt x="12681508" y="0"/>
                </a:lnTo>
                <a:lnTo>
                  <a:pt x="12681508" y="11507686"/>
                </a:lnTo>
                <a:lnTo>
                  <a:pt x="0" y="115076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355" r="-3084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168692" y="0"/>
            <a:ext cx="4674158" cy="10253133"/>
            <a:chOff x="0" y="0"/>
            <a:chExt cx="3405741" cy="37806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05741" cy="3780687"/>
            </a:xfrm>
            <a:custGeom>
              <a:avLst/>
              <a:gdLst/>
              <a:ahLst/>
              <a:cxnLst/>
              <a:rect l="l" t="t" r="r" b="b"/>
              <a:pathLst>
                <a:path w="3405741" h="3780687">
                  <a:moveTo>
                    <a:pt x="0" y="0"/>
                  </a:moveTo>
                  <a:lnTo>
                    <a:pt x="3405741" y="0"/>
                  </a:lnTo>
                  <a:lnTo>
                    <a:pt x="3405741" y="3780687"/>
                  </a:lnTo>
                  <a:lnTo>
                    <a:pt x="0" y="3780687"/>
                  </a:lnTo>
                  <a:close/>
                </a:path>
              </a:pathLst>
            </a:custGeom>
            <a:solidFill>
              <a:srgbClr val="118484">
                <a:alpha val="62745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342646" y="809091"/>
            <a:ext cx="3801354" cy="4109276"/>
            <a:chOff x="0" y="0"/>
            <a:chExt cx="1285890" cy="139005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85890" cy="1390051"/>
            </a:xfrm>
            <a:custGeom>
              <a:avLst/>
              <a:gdLst/>
              <a:ahLst/>
              <a:cxnLst/>
              <a:rect l="l" t="t" r="r" b="b"/>
              <a:pathLst>
                <a:path w="1285890" h="1390051">
                  <a:moveTo>
                    <a:pt x="0" y="0"/>
                  </a:moveTo>
                  <a:lnTo>
                    <a:pt x="1285890" y="0"/>
                  </a:lnTo>
                  <a:lnTo>
                    <a:pt x="1285890" y="1390051"/>
                  </a:lnTo>
                  <a:lnTo>
                    <a:pt x="0" y="1390051"/>
                  </a:lnTo>
                  <a:close/>
                </a:path>
              </a:pathLst>
            </a:custGeom>
            <a:solidFill>
              <a:srgbClr val="CDE7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639300" y="809091"/>
            <a:ext cx="3801428" cy="4109276"/>
            <a:chOff x="0" y="0"/>
            <a:chExt cx="1285915" cy="139005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85915" cy="1390051"/>
            </a:xfrm>
            <a:custGeom>
              <a:avLst/>
              <a:gdLst/>
              <a:ahLst/>
              <a:cxnLst/>
              <a:rect l="l" t="t" r="r" b="b"/>
              <a:pathLst>
                <a:path w="1285915" h="1390051">
                  <a:moveTo>
                    <a:pt x="0" y="0"/>
                  </a:moveTo>
                  <a:lnTo>
                    <a:pt x="1285915" y="0"/>
                  </a:lnTo>
                  <a:lnTo>
                    <a:pt x="1285915" y="1390051"/>
                  </a:lnTo>
                  <a:lnTo>
                    <a:pt x="0" y="1390051"/>
                  </a:lnTo>
                  <a:close/>
                </a:path>
              </a:pathLst>
            </a:custGeom>
            <a:solidFill>
              <a:srgbClr val="419FA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936548" y="809091"/>
            <a:ext cx="3801428" cy="4109276"/>
            <a:chOff x="0" y="0"/>
            <a:chExt cx="1285915" cy="139005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85915" cy="1390051"/>
            </a:xfrm>
            <a:custGeom>
              <a:avLst/>
              <a:gdLst/>
              <a:ahLst/>
              <a:cxnLst/>
              <a:rect l="l" t="t" r="r" b="b"/>
              <a:pathLst>
                <a:path w="1285915" h="1390051">
                  <a:moveTo>
                    <a:pt x="0" y="0"/>
                  </a:moveTo>
                  <a:lnTo>
                    <a:pt x="1285915" y="0"/>
                  </a:lnTo>
                  <a:lnTo>
                    <a:pt x="1285915" y="1390051"/>
                  </a:lnTo>
                  <a:lnTo>
                    <a:pt x="0" y="1390051"/>
                  </a:lnTo>
                  <a:close/>
                </a:path>
              </a:pathLst>
            </a:custGeom>
            <a:solidFill>
              <a:srgbClr val="336D6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342349" y="5368633"/>
            <a:ext cx="3801354" cy="4109276"/>
            <a:chOff x="0" y="0"/>
            <a:chExt cx="1285890" cy="13900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85890" cy="1390051"/>
            </a:xfrm>
            <a:custGeom>
              <a:avLst/>
              <a:gdLst/>
              <a:ahLst/>
              <a:cxnLst/>
              <a:rect l="l" t="t" r="r" b="b"/>
              <a:pathLst>
                <a:path w="1285890" h="1390051">
                  <a:moveTo>
                    <a:pt x="0" y="0"/>
                  </a:moveTo>
                  <a:lnTo>
                    <a:pt x="1285890" y="0"/>
                  </a:lnTo>
                  <a:lnTo>
                    <a:pt x="1285890" y="1390051"/>
                  </a:lnTo>
                  <a:lnTo>
                    <a:pt x="0" y="1390051"/>
                  </a:lnTo>
                  <a:close/>
                </a:path>
              </a:pathLst>
            </a:custGeom>
            <a:solidFill>
              <a:srgbClr val="CDE7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639003" y="5368633"/>
            <a:ext cx="3801428" cy="4109276"/>
            <a:chOff x="0" y="0"/>
            <a:chExt cx="1285915" cy="139005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85915" cy="1390051"/>
            </a:xfrm>
            <a:custGeom>
              <a:avLst/>
              <a:gdLst/>
              <a:ahLst/>
              <a:cxnLst/>
              <a:rect l="l" t="t" r="r" b="b"/>
              <a:pathLst>
                <a:path w="1285915" h="1390051">
                  <a:moveTo>
                    <a:pt x="0" y="0"/>
                  </a:moveTo>
                  <a:lnTo>
                    <a:pt x="1285915" y="0"/>
                  </a:lnTo>
                  <a:lnTo>
                    <a:pt x="1285915" y="1390051"/>
                  </a:lnTo>
                  <a:lnTo>
                    <a:pt x="0" y="1390051"/>
                  </a:lnTo>
                  <a:close/>
                </a:path>
              </a:pathLst>
            </a:custGeom>
            <a:solidFill>
              <a:srgbClr val="419FA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936251" y="5368633"/>
            <a:ext cx="3801428" cy="4109276"/>
            <a:chOff x="0" y="0"/>
            <a:chExt cx="1285915" cy="139005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85915" cy="1390051"/>
            </a:xfrm>
            <a:custGeom>
              <a:avLst/>
              <a:gdLst/>
              <a:ahLst/>
              <a:cxnLst/>
              <a:rect l="l" t="t" r="r" b="b"/>
              <a:pathLst>
                <a:path w="1285915" h="1390051">
                  <a:moveTo>
                    <a:pt x="0" y="0"/>
                  </a:moveTo>
                  <a:lnTo>
                    <a:pt x="1285915" y="0"/>
                  </a:lnTo>
                  <a:lnTo>
                    <a:pt x="1285915" y="1390051"/>
                  </a:lnTo>
                  <a:lnTo>
                    <a:pt x="0" y="1390051"/>
                  </a:lnTo>
                  <a:close/>
                </a:path>
              </a:pathLst>
            </a:custGeom>
            <a:solidFill>
              <a:srgbClr val="336D6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27128" y="481161"/>
            <a:ext cx="4520218" cy="157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6"/>
              </a:lnSpc>
            </a:pPr>
            <a:r>
              <a:rPr lang="en-US" sz="6006">
                <a:solidFill>
                  <a:srgbClr val="C3DA5A"/>
                </a:solidFill>
                <a:latin typeface="MADE Gentle"/>
              </a:rPr>
              <a:t>Our </a:t>
            </a:r>
          </a:p>
          <a:p>
            <a:pPr>
              <a:lnSpc>
                <a:spcPts val="6006"/>
              </a:lnSpc>
            </a:pPr>
            <a:r>
              <a:rPr lang="en-US" sz="6006">
                <a:solidFill>
                  <a:srgbClr val="C3DA5A"/>
                </a:solidFill>
                <a:latin typeface="MADE Gentle"/>
              </a:rPr>
              <a:t>Impact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979449" y="1161611"/>
            <a:ext cx="3120536" cy="3347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9"/>
              </a:lnSpc>
            </a:pPr>
            <a:r>
              <a:rPr lang="en-US" sz="2099" dirty="0">
                <a:solidFill>
                  <a:srgbClr val="F5FDFF"/>
                </a:solidFill>
                <a:latin typeface="Poppins 1"/>
              </a:rPr>
              <a:t>Participated in the creation of the </a:t>
            </a:r>
            <a:r>
              <a:rPr lang="en-US" sz="2099" dirty="0">
                <a:solidFill>
                  <a:srgbClr val="C3DA5A"/>
                </a:solidFill>
                <a:latin typeface="Poppins 1"/>
              </a:rPr>
              <a:t>Healthy Neighborhoods Environment</a:t>
            </a:r>
            <a:r>
              <a:rPr lang="en-US" sz="2099" dirty="0">
                <a:solidFill>
                  <a:srgbClr val="F5FDFF"/>
                </a:solidFill>
                <a:latin typeface="Poppins 1"/>
              </a:rPr>
              <a:t> resources map, which tracks and measures the accessibility of physical activity spaces across GVL.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276696" y="1376270"/>
            <a:ext cx="3120536" cy="2975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9"/>
              </a:lnSpc>
            </a:pPr>
            <a:r>
              <a:rPr lang="en-US" sz="2099">
                <a:solidFill>
                  <a:srgbClr val="F5FDFF"/>
                </a:solidFill>
                <a:latin typeface="Poppins 1"/>
              </a:rPr>
              <a:t>Started the </a:t>
            </a:r>
            <a:r>
              <a:rPr lang="en-US" sz="2099">
                <a:solidFill>
                  <a:srgbClr val="C3DA5A"/>
                </a:solidFill>
                <a:latin typeface="Poppins 1"/>
              </a:rPr>
              <a:t>Park Hop</a:t>
            </a:r>
            <a:r>
              <a:rPr lang="en-US" sz="2099">
                <a:solidFill>
                  <a:srgbClr val="F5FDFF"/>
                </a:solidFill>
                <a:latin typeface="Poppins 1"/>
              </a:rPr>
              <a:t> program, which provides free scavenger hunts and summer-long fun in parks across the Upstate. Over 1,000 participants in 2023.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84182" y="975874"/>
            <a:ext cx="3120536" cy="371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9"/>
              </a:lnSpc>
            </a:pPr>
            <a:r>
              <a:rPr lang="en-US" sz="2099" dirty="0">
                <a:solidFill>
                  <a:srgbClr val="336D6D"/>
                </a:solidFill>
                <a:latin typeface="Poppins 1"/>
              </a:rPr>
              <a:t>Started the </a:t>
            </a:r>
            <a:r>
              <a:rPr lang="en-US" sz="2099" dirty="0">
                <a:latin typeface="Poppins 1"/>
              </a:rPr>
              <a:t>Active Living Coalition </a:t>
            </a:r>
            <a:r>
              <a:rPr lang="en-US" sz="2099" dirty="0">
                <a:solidFill>
                  <a:srgbClr val="336D6D"/>
                </a:solidFill>
                <a:latin typeface="Poppins 1"/>
              </a:rPr>
              <a:t>in 2023, a collective group of community members and organization representatives that will work together to create environments where ALL can achieve an active lifestyle.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684182" y="5539740"/>
            <a:ext cx="3120536" cy="371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9"/>
              </a:lnSpc>
            </a:pPr>
            <a:r>
              <a:rPr lang="en-US" sz="2099" dirty="0">
                <a:solidFill>
                  <a:srgbClr val="336D6D"/>
                </a:solidFill>
                <a:latin typeface="Poppins 1"/>
              </a:rPr>
              <a:t>Connected with Greenville County Schools to advocate for the practice of </a:t>
            </a:r>
            <a:r>
              <a:rPr lang="en-US" sz="2099" dirty="0">
                <a:latin typeface="Poppins 1"/>
              </a:rPr>
              <a:t>Open Community Use </a:t>
            </a:r>
            <a:r>
              <a:rPr lang="en-US" sz="2099" dirty="0">
                <a:solidFill>
                  <a:srgbClr val="336D6D"/>
                </a:solidFill>
                <a:latin typeface="Poppins 1"/>
              </a:rPr>
              <a:t>at all 40+ elementary schools in the county, increasing places where residents can be active.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979746" y="5535416"/>
            <a:ext cx="3120536" cy="371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9"/>
              </a:lnSpc>
            </a:pPr>
            <a:r>
              <a:rPr lang="en-US" sz="2099">
                <a:solidFill>
                  <a:srgbClr val="F5FDFF"/>
                </a:solidFill>
                <a:latin typeface="Poppins 1"/>
              </a:rPr>
              <a:t>Partnered with Bike Walk Greenville and Greenville County to make connections from the White Horse Road area to the Swamp Rabbit Trial,  increasing </a:t>
            </a:r>
            <a:r>
              <a:rPr lang="en-US" sz="2099">
                <a:solidFill>
                  <a:srgbClr val="C3DA5A"/>
                </a:solidFill>
                <a:latin typeface="Poppins 1"/>
              </a:rPr>
              <a:t>Safe Routes to Work</a:t>
            </a:r>
            <a:r>
              <a:rPr lang="en-US" sz="2099">
                <a:solidFill>
                  <a:srgbClr val="F5FDFF"/>
                </a:solidFill>
                <a:latin typeface="Poppins 1"/>
              </a:rPr>
              <a:t> through a new Bike Route.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278631" y="5539740"/>
            <a:ext cx="3120536" cy="371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9"/>
              </a:lnSpc>
            </a:pPr>
            <a:r>
              <a:rPr lang="en-US" sz="2099">
                <a:solidFill>
                  <a:srgbClr val="F5FDFF"/>
                </a:solidFill>
                <a:latin typeface="Poppins 1"/>
              </a:rPr>
              <a:t>Amplifying community voice through LiveWell’s third resident advisory board, the </a:t>
            </a:r>
            <a:r>
              <a:rPr lang="en-US" sz="2099">
                <a:solidFill>
                  <a:srgbClr val="C3DA5A"/>
                </a:solidFill>
                <a:latin typeface="Poppins 1"/>
              </a:rPr>
              <a:t>Health Equity Action Leaders Board </a:t>
            </a:r>
            <a:r>
              <a:rPr lang="en-US" sz="2099">
                <a:solidFill>
                  <a:srgbClr val="FFFFFF"/>
                </a:solidFill>
                <a:latin typeface="Poppins 1"/>
              </a:rPr>
              <a:t>foc</a:t>
            </a:r>
            <a:r>
              <a:rPr lang="en-US" sz="2099">
                <a:solidFill>
                  <a:srgbClr val="F5FDFF"/>
                </a:solidFill>
                <a:latin typeface="Poppins 1"/>
              </a:rPr>
              <a:t>used on shifting the systems and policies that perpetuate inequities in GVL.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563</Words>
  <Application>Microsoft Office PowerPoint</Application>
  <PresentationFormat>Custom</PresentationFormat>
  <Paragraphs>93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Evolve Sans Bold</vt:lpstr>
      <vt:lpstr>Poppins 2 Bold</vt:lpstr>
      <vt:lpstr>Arial</vt:lpstr>
      <vt:lpstr>MADE Gentle</vt:lpstr>
      <vt:lpstr>Poppins 1</vt:lpstr>
      <vt:lpstr>Poppins Medium</vt:lpstr>
      <vt:lpstr>Poppins Bold</vt:lpstr>
      <vt:lpstr>Calibri</vt:lpstr>
      <vt:lpstr>Canva Sans</vt:lpstr>
      <vt:lpstr>Poppins 2</vt:lpstr>
      <vt:lpstr>Evolve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Practitioner's Course: Physical Activity</dc:title>
  <dc:creator>Sabrina Smith</dc:creator>
  <cp:lastModifiedBy>Dale Murrie</cp:lastModifiedBy>
  <cp:revision>2</cp:revision>
  <dcterms:created xsi:type="dcterms:W3CDTF">2006-08-16T00:00:00Z</dcterms:created>
  <dcterms:modified xsi:type="dcterms:W3CDTF">2023-09-26T16:43:44Z</dcterms:modified>
  <dc:identifier>DAFqqjdOgqY</dc:identifier>
</cp:coreProperties>
</file>