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327" r:id="rId2"/>
    <p:sldId id="760" r:id="rId3"/>
    <p:sldId id="520" r:id="rId4"/>
    <p:sldId id="601" r:id="rId5"/>
    <p:sldId id="524" r:id="rId6"/>
    <p:sldId id="830" r:id="rId7"/>
    <p:sldId id="876" r:id="rId8"/>
    <p:sldId id="285" r:id="rId9"/>
    <p:sldId id="282" r:id="rId10"/>
    <p:sldId id="298" r:id="rId11"/>
    <p:sldId id="891" r:id="rId12"/>
    <p:sldId id="906" r:id="rId13"/>
    <p:sldId id="292" r:id="rId14"/>
    <p:sldId id="303" r:id="rId15"/>
    <p:sldId id="892" r:id="rId16"/>
    <p:sldId id="313" r:id="rId17"/>
    <p:sldId id="305" r:id="rId18"/>
    <p:sldId id="306" r:id="rId19"/>
    <p:sldId id="877" r:id="rId20"/>
    <p:sldId id="895" r:id="rId21"/>
    <p:sldId id="902" r:id="rId22"/>
    <p:sldId id="896" r:id="rId23"/>
    <p:sldId id="897" r:id="rId24"/>
    <p:sldId id="901" r:id="rId25"/>
    <p:sldId id="893" r:id="rId26"/>
    <p:sldId id="894" r:id="rId27"/>
    <p:sldId id="903" r:id="rId28"/>
    <p:sldId id="856" r:id="rId29"/>
    <p:sldId id="857" r:id="rId30"/>
    <p:sldId id="858" r:id="rId31"/>
    <p:sldId id="908" r:id="rId32"/>
    <p:sldId id="859" r:id="rId33"/>
    <p:sldId id="860" r:id="rId34"/>
    <p:sldId id="890" r:id="rId35"/>
    <p:sldId id="861" r:id="rId36"/>
    <p:sldId id="862" r:id="rId37"/>
    <p:sldId id="864" r:id="rId38"/>
    <p:sldId id="872" r:id="rId39"/>
    <p:sldId id="865" r:id="rId40"/>
    <p:sldId id="904" r:id="rId41"/>
    <p:sldId id="907" r:id="rId42"/>
    <p:sldId id="899" r:id="rId43"/>
    <p:sldId id="878" r:id="rId44"/>
    <p:sldId id="905" r:id="rId45"/>
    <p:sldId id="710" r:id="rId46"/>
    <p:sldId id="791" r:id="rId47"/>
    <p:sldId id="875" r:id="rId48"/>
  </p:sldIdLst>
  <p:sldSz cx="9144000" cy="6858000" type="screen4x3"/>
  <p:notesSz cx="7102475" cy="9388475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789"/>
    <a:srgbClr val="CACACA"/>
    <a:srgbClr val="D8D0C0"/>
    <a:srgbClr val="4D4D4D"/>
    <a:srgbClr val="5F5F5F"/>
    <a:srgbClr val="EEEEEE"/>
    <a:srgbClr val="D9D2C3"/>
    <a:srgbClr val="FF8D8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1FF562-9B8A-4F58-B63E-5548C12D94AA}" v="2" dt="2023-09-21T10:52:52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0" autoAdjust="0"/>
    <p:restoredTop sz="93141" autoAdjust="0"/>
  </p:normalViewPr>
  <p:slideViewPr>
    <p:cSldViewPr>
      <p:cViewPr varScale="1">
        <p:scale>
          <a:sx n="102" d="100"/>
          <a:sy n="102" d="100"/>
        </p:scale>
        <p:origin x="102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108" y="-102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istrator\My%20Documents\ALR_graph(1)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0 min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density</c:v>
                </c:pt>
                <c:pt idx="1">
                  <c:v>LUM-diversity*</c:v>
                </c:pt>
                <c:pt idx="2">
                  <c:v>LUM-access*</c:v>
                </c:pt>
                <c:pt idx="3">
                  <c:v>street connectivity*</c:v>
                </c:pt>
                <c:pt idx="4">
                  <c:v>walking/cycling facilities</c:v>
                </c:pt>
                <c:pt idx="5">
                  <c:v>aesthetics*</c:v>
                </c:pt>
                <c:pt idx="6">
                  <c:v>safety*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1">
                  <c:v>2.5099999999999998</c:v>
                </c:pt>
                <c:pt idx="2" formatCode="General">
                  <c:v>2.9899999999999998</c:v>
                </c:pt>
                <c:pt idx="3">
                  <c:v>2.4099999999999997</c:v>
                </c:pt>
                <c:pt idx="4">
                  <c:v>3.4699999999999998</c:v>
                </c:pt>
                <c:pt idx="5">
                  <c:v>2.8099999999999987</c:v>
                </c:pt>
                <c:pt idx="6">
                  <c:v>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5-486F-B0A4-2B1BFC4E2B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1-59 min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density</c:v>
                </c:pt>
                <c:pt idx="1">
                  <c:v>LUM-diversity*</c:v>
                </c:pt>
                <c:pt idx="2">
                  <c:v>LUM-access*</c:v>
                </c:pt>
                <c:pt idx="3">
                  <c:v>street connectivity*</c:v>
                </c:pt>
                <c:pt idx="4">
                  <c:v>walking/cycling facilities</c:v>
                </c:pt>
                <c:pt idx="5">
                  <c:v>aesthetics*</c:v>
                </c:pt>
                <c:pt idx="6">
                  <c:v>safety*</c:v>
                </c:pt>
              </c:strCache>
            </c:strRef>
          </c:cat>
          <c:val>
            <c:numRef>
              <c:f>Sheet1!$C$2:$C$8</c:f>
              <c:numCache>
                <c:formatCode>0.00</c:formatCode>
                <c:ptCount val="7"/>
                <c:pt idx="1">
                  <c:v>3.65</c:v>
                </c:pt>
                <c:pt idx="2" formatCode="General">
                  <c:v>3.55</c:v>
                </c:pt>
                <c:pt idx="3">
                  <c:v>3.14</c:v>
                </c:pt>
                <c:pt idx="4">
                  <c:v>3.55</c:v>
                </c:pt>
                <c:pt idx="5">
                  <c:v>3.66</c:v>
                </c:pt>
                <c:pt idx="6">
                  <c:v>3.34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55-486F-B0A4-2B1BFC4E2B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60+ min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density</c:v>
                </c:pt>
                <c:pt idx="1">
                  <c:v>LUM-diversity*</c:v>
                </c:pt>
                <c:pt idx="2">
                  <c:v>LUM-access*</c:v>
                </c:pt>
                <c:pt idx="3">
                  <c:v>street connectivity*</c:v>
                </c:pt>
                <c:pt idx="4">
                  <c:v>walking/cycling facilities</c:v>
                </c:pt>
                <c:pt idx="5">
                  <c:v>aesthetics*</c:v>
                </c:pt>
                <c:pt idx="6">
                  <c:v>safety*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1">
                  <c:v>3.86</c:v>
                </c:pt>
                <c:pt idx="2" formatCode="General">
                  <c:v>3.48</c:v>
                </c:pt>
                <c:pt idx="3">
                  <c:v>3.36</c:v>
                </c:pt>
                <c:pt idx="4">
                  <c:v>3.61</c:v>
                </c:pt>
                <c:pt idx="5">
                  <c:v>3.4899999999999998</c:v>
                </c:pt>
                <c:pt idx="6">
                  <c:v>3.51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55-486F-B0A4-2B1BFC4E2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193920"/>
        <c:axId val="50195456"/>
      </c:barChart>
      <c:catAx>
        <c:axId val="5019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195456"/>
        <c:crosses val="autoZero"/>
        <c:auto val="1"/>
        <c:lblAlgn val="ctr"/>
        <c:lblOffset val="100"/>
        <c:noMultiLvlLbl val="0"/>
      </c:catAx>
      <c:valAx>
        <c:axId val="5019545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501939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t" anchorCtr="0" compatLnSpc="1">
            <a:prstTxWarp prst="textNoShape">
              <a:avLst/>
            </a:prstTxWarp>
          </a:bodyPr>
          <a:lstStyle>
            <a:lvl1pPr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886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t" anchorCtr="0" compatLnSpc="1">
            <a:prstTxWarp prst="textNoShape">
              <a:avLst/>
            </a:prstTxWarp>
          </a:bodyPr>
          <a:lstStyle>
            <a:lvl1pPr algn="r"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b" anchorCtr="0" compatLnSpc="1">
            <a:prstTxWarp prst="textNoShape">
              <a:avLst/>
            </a:prstTxWarp>
          </a:bodyPr>
          <a:lstStyle>
            <a:lvl1pPr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886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b" anchorCtr="0" compatLnSpc="1">
            <a:prstTxWarp prst="textNoShape">
              <a:avLst/>
            </a:prstTxWarp>
          </a:bodyPr>
          <a:lstStyle>
            <a:lvl1pPr algn="r"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fld id="{BF898F0A-BE05-4B07-9FFD-BBF9A783E346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001192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t" anchorCtr="0" compatLnSpc="1">
            <a:prstTxWarp prst="textNoShape">
              <a:avLst/>
            </a:prstTxWarp>
          </a:bodyPr>
          <a:lstStyle>
            <a:lvl1pPr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886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t" anchorCtr="0" compatLnSpc="1">
            <a:prstTxWarp prst="textNoShape">
              <a:avLst/>
            </a:prstTxWarp>
          </a:bodyPr>
          <a:lstStyle>
            <a:lvl1pPr algn="r"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7413" cy="3522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57" y="4459838"/>
            <a:ext cx="5681364" cy="422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b" anchorCtr="0" compatLnSpc="1">
            <a:prstTxWarp prst="textNoShape">
              <a:avLst/>
            </a:prstTxWarp>
          </a:bodyPr>
          <a:lstStyle>
            <a:lvl1pPr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886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29" tIns="48865" rIns="97729" bIns="48865" numCol="1" anchor="b" anchorCtr="0" compatLnSpc="1">
            <a:prstTxWarp prst="textNoShape">
              <a:avLst/>
            </a:prstTxWarp>
          </a:bodyPr>
          <a:lstStyle>
            <a:lvl1pPr algn="r" defTabSz="977472">
              <a:defRPr sz="1300">
                <a:latin typeface="Arial" charset="0"/>
              </a:defRPr>
            </a:lvl1pPr>
          </a:lstStyle>
          <a:p>
            <a:pPr>
              <a:defRPr/>
            </a:pPr>
            <a:fld id="{8444FF04-AF0E-4A84-90F7-3778D4AD3B7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560654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6010"/>
            <a:fld id="{11F595C9-4CC4-4B6E-A97F-94C222EEC090}" type="slidenum">
              <a:rPr lang="en-CA" smtClean="0"/>
              <a:pPr defTabSz="97601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892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B34E2A4-616F-4BBF-8AEE-E8DDBFB769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46931D2C-67C2-49E6-A1E2-0412EDB39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7C077D-C5CA-4368-BA47-1DA2726C89FB}" type="slidenum">
              <a:rPr lang="en-CA" altLang="en-US" sz="1300"/>
              <a:pPr algn="r" eaLnBrk="1" hangingPunct="1">
                <a:spcBef>
                  <a:spcPct val="0"/>
                </a:spcBef>
              </a:pPr>
              <a:t>12</a:t>
            </a:fld>
            <a:endParaRPr lang="en-CA" altLang="en-US" sz="13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EC6BEFBC-98FA-42A1-8CAC-0CD590AFE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EFF25A60-B40D-48C7-8F6F-E79064881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>
                <a:latin typeface="Arial" panose="020B0604020202020204" pitchFamily="34" charset="0"/>
              </a:rPr>
              <a:t>Include link to tool</a:t>
            </a:r>
          </a:p>
        </p:txBody>
      </p:sp>
      <p:sp>
        <p:nvSpPr>
          <p:cNvPr id="37894" name="Header Placeholder 5">
            <a:extLst>
              <a:ext uri="{FF2B5EF4-FFF2-40B4-BE49-F238E27FC236}">
                <a16:creationId xmlns:a16="http://schemas.microsoft.com/office/drawing/2014/main" id="{72DFDDF0-20EA-4250-9CD2-A338B5B11A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  <p:extLst>
      <p:ext uri="{BB962C8B-B14F-4D97-AF65-F5344CB8AC3E}">
        <p14:creationId xmlns:p14="http://schemas.microsoft.com/office/powerpoint/2010/main" val="127882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CFF459C-4077-43B7-9A21-6B804EAFAF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C7BE59AC-90A2-40B4-B3E7-756EE8FCC1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4E29E9-03DB-449C-9E33-0404FC5F55E5}" type="slidenum">
              <a:rPr lang="en-CA" altLang="en-US" sz="1300"/>
              <a:pPr algn="r" eaLnBrk="1" hangingPunct="1">
                <a:spcBef>
                  <a:spcPct val="0"/>
                </a:spcBef>
              </a:pPr>
              <a:t>13</a:t>
            </a:fld>
            <a:endParaRPr lang="en-CA" altLang="en-US" sz="1300"/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A8672DCA-5058-4508-811B-5577DE025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6751EF7B-AB0C-4100-90EA-7D6DF44E5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3014" name="Header Placeholder 5">
            <a:extLst>
              <a:ext uri="{FF2B5EF4-FFF2-40B4-BE49-F238E27FC236}">
                <a16:creationId xmlns:a16="http://schemas.microsoft.com/office/drawing/2014/main" id="{B826D920-EAC5-434D-AD1B-0CD9A7344E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E7F1D5B-C3D6-48B9-8B4C-86A87FFCA5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EA647E94-0B9A-49F5-9180-8BC8B1DE13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0A2088F-6DB4-4D67-9FB8-24F3F8D8CF63}" type="slidenum">
              <a:rPr lang="en-CA" altLang="en-US" sz="1300"/>
              <a:pPr algn="r" eaLnBrk="1" hangingPunct="1">
                <a:spcBef>
                  <a:spcPct val="0"/>
                </a:spcBef>
              </a:pPr>
              <a:t>14</a:t>
            </a:fld>
            <a:endParaRPr lang="en-CA" altLang="en-US" sz="1300"/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09B0DD73-9920-4ABB-8ABA-85DF9ECA1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45859CFE-EAA7-4893-8B60-ACE6E61C3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4038" name="Header Placeholder 5">
            <a:extLst>
              <a:ext uri="{FF2B5EF4-FFF2-40B4-BE49-F238E27FC236}">
                <a16:creationId xmlns:a16="http://schemas.microsoft.com/office/drawing/2014/main" id="{B163FEB5-0A02-4956-99FD-ACBBEE9AE2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409A7FF-B864-419F-AE05-FCB9872AFC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3668E71B-837D-4E4B-8A1B-E02AF0DB68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6C189A-D08D-4040-A7E7-EA97B274CAE5}" type="slidenum">
              <a:rPr lang="en-CA" altLang="en-US" sz="1300"/>
              <a:pPr algn="r" eaLnBrk="1" hangingPunct="1">
                <a:spcBef>
                  <a:spcPct val="0"/>
                </a:spcBef>
              </a:pPr>
              <a:t>15</a:t>
            </a:fld>
            <a:endParaRPr lang="en-CA" altLang="en-US" sz="1300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C77E0047-B8C9-430E-9A97-A6220C370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7AC2220D-0C58-4BC8-9B18-04A72AB17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5062" name="Header Placeholder 5">
            <a:extLst>
              <a:ext uri="{FF2B5EF4-FFF2-40B4-BE49-F238E27FC236}">
                <a16:creationId xmlns:a16="http://schemas.microsoft.com/office/drawing/2014/main" id="{99802E3B-2339-49AB-8B9C-2C69EA5E05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  <p:extLst>
      <p:ext uri="{BB962C8B-B14F-4D97-AF65-F5344CB8AC3E}">
        <p14:creationId xmlns:p14="http://schemas.microsoft.com/office/powerpoint/2010/main" val="3766104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409A7FF-B864-419F-AE05-FCB9872AFC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3668E71B-837D-4E4B-8A1B-E02AF0DB681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D6C189A-D08D-4040-A7E7-EA97B274CAE5}" type="slidenum">
              <a:rPr lang="en-CA" altLang="en-US" sz="1300"/>
              <a:pPr algn="r" eaLnBrk="1" hangingPunct="1">
                <a:spcBef>
                  <a:spcPct val="0"/>
                </a:spcBef>
              </a:pPr>
              <a:t>16</a:t>
            </a:fld>
            <a:endParaRPr lang="en-CA" altLang="en-US" sz="1300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C77E0047-B8C9-430E-9A97-A6220C370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7AC2220D-0C58-4BC8-9B18-04A72AB17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5062" name="Header Placeholder 5">
            <a:extLst>
              <a:ext uri="{FF2B5EF4-FFF2-40B4-BE49-F238E27FC236}">
                <a16:creationId xmlns:a16="http://schemas.microsoft.com/office/drawing/2014/main" id="{99802E3B-2339-49AB-8B9C-2C69EA5E05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19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16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21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20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24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01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27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508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5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0DDB-DE66-4DF9-8927-5463EB6AE7B3}" type="slidenum">
              <a:rPr lang="en-CA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18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3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5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0DDB-DE66-4DF9-8927-5463EB6AE7B3}" type="slidenum">
              <a:rPr lang="en-CA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072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15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0DDB-DE66-4DF9-8927-5463EB6AE7B3}" type="slidenum">
              <a:rPr lang="en-CA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6032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15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0DDB-DE66-4DF9-8927-5463EB6AE7B3}" type="slidenum">
              <a:rPr lang="en-CA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59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44FF04-AF0E-4A84-90F7-3778D4AD3B7D}" type="slidenum">
              <a:rPr lang="en-CA" smtClean="0"/>
              <a:pPr>
                <a:defRPr/>
              </a:pPr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8983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150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CA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0DDB-DE66-4DF9-8927-5463EB6AE7B3}" type="slidenum">
              <a:rPr lang="en-CA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6746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40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81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43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79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B34E2A4-616F-4BBF-8AEE-E8DDBFB769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46931D2C-67C2-49E6-A1E2-0412EDB39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7C077D-C5CA-4368-BA47-1DA2726C89FB}" type="slidenum">
              <a:rPr lang="en-CA" altLang="en-US" sz="1300"/>
              <a:pPr algn="r" eaLnBrk="1" hangingPunct="1">
                <a:spcBef>
                  <a:spcPct val="0"/>
                </a:spcBef>
              </a:pPr>
              <a:t>44</a:t>
            </a:fld>
            <a:endParaRPr lang="en-CA" altLang="en-US" sz="13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EC6BEFBC-98FA-42A1-8CAC-0CD590AFE6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EFF25A60-B40D-48C7-8F6F-E79064881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>
                <a:latin typeface="Arial" panose="020B0604020202020204" pitchFamily="34" charset="0"/>
              </a:rPr>
              <a:t>Include link to tool</a:t>
            </a:r>
          </a:p>
        </p:txBody>
      </p:sp>
      <p:sp>
        <p:nvSpPr>
          <p:cNvPr id="37894" name="Header Placeholder 5">
            <a:extLst>
              <a:ext uri="{FF2B5EF4-FFF2-40B4-BE49-F238E27FC236}">
                <a16:creationId xmlns:a16="http://schemas.microsoft.com/office/drawing/2014/main" id="{72DFDDF0-20EA-4250-9CD2-A338B5B11A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  <p:extLst>
      <p:ext uri="{BB962C8B-B14F-4D97-AF65-F5344CB8AC3E}">
        <p14:creationId xmlns:p14="http://schemas.microsoft.com/office/powerpoint/2010/main" val="3712939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010"/>
            <a:endParaRPr lang="en-CA"/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6010"/>
            <a:fld id="{AF4E6DE3-A3F4-47C5-B187-6654C1027F44}" type="slidenum">
              <a:rPr lang="en-CA" smtClean="0"/>
              <a:pPr defTabSz="976010"/>
              <a:t>45</a:t>
            </a:fld>
            <a:endParaRPr lang="en-C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F0C19-1B4A-4D8B-A4EF-E5360AE3CD2E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1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 txBox="1">
            <a:spLocks noGrp="1" noChangeArrowheads="1"/>
          </p:cNvSpPr>
          <p:nvPr/>
        </p:nvSpPr>
        <p:spPr bwMode="auto">
          <a:xfrm>
            <a:off x="1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15" tIns="48858" rIns="97715" bIns="48858"/>
          <a:lstStyle/>
          <a:p>
            <a:pPr defTabSz="974405"/>
            <a:r>
              <a:rPr lang="en-CA" sz="1300">
                <a:latin typeface="Arial" pitchFamily="34" charset="0"/>
              </a:rPr>
              <a:t>PHS 635</a:t>
            </a:r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4022886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15" tIns="48858" rIns="97715" bIns="48858" anchor="b"/>
          <a:lstStyle/>
          <a:p>
            <a:pPr algn="r" defTabSz="974405"/>
            <a:fld id="{DB2FDA20-A8E6-484C-9F85-AF2710EE7B21}" type="slidenum">
              <a:rPr lang="en-CA" sz="1300">
                <a:latin typeface="Arial" pitchFamily="34" charset="0"/>
              </a:rPr>
              <a:pPr algn="r" defTabSz="974405"/>
              <a:t>4</a:t>
            </a:fld>
            <a:endParaRPr lang="en-CA" sz="1300">
              <a:latin typeface="Arial" pitchFamily="34" charset="0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970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6010"/>
            <a:fld id="{11F595C9-4CC4-4B6E-A97F-94C222EEC090}" type="slidenum">
              <a:rPr lang="en-CA" smtClean="0"/>
              <a:pPr defTabSz="976010"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43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 txBox="1">
            <a:spLocks noGrp="1" noChangeArrowheads="1"/>
          </p:cNvSpPr>
          <p:nvPr/>
        </p:nvSpPr>
        <p:spPr bwMode="auto">
          <a:xfrm>
            <a:off x="1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29" tIns="48865" rIns="97729" bIns="48865"/>
          <a:lstStyle/>
          <a:p>
            <a:pPr defTabSz="976010"/>
            <a:r>
              <a:rPr lang="en-CA" sz="1300">
                <a:latin typeface="Arial" pitchFamily="34" charset="0"/>
              </a:rPr>
              <a:t>PHS 635</a:t>
            </a: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4022886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29" tIns="48865" rIns="97729" bIns="48865" anchor="b"/>
          <a:lstStyle/>
          <a:p>
            <a:pPr algn="r" defTabSz="976010"/>
            <a:fld id="{D71E0846-4F68-4A69-AC97-18FA4ED93D70}" type="slidenum">
              <a:rPr lang="en-CA" sz="1300">
                <a:latin typeface="Arial" pitchFamily="34" charset="0"/>
              </a:rPr>
              <a:pPr algn="r" defTabSz="976010"/>
              <a:t>5</a:t>
            </a:fld>
            <a:endParaRPr lang="en-CA" sz="1300">
              <a:latin typeface="Arial" pitchFamily="34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</a:endParaRPr>
          </a:p>
        </p:txBody>
      </p:sp>
      <p:sp>
        <p:nvSpPr>
          <p:cNvPr id="76806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010"/>
            <a:endParaRPr lang="en-CA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Grp="1" noChangeArrowheads="1"/>
          </p:cNvSpPr>
          <p:nvPr/>
        </p:nvSpPr>
        <p:spPr bwMode="auto">
          <a:xfrm>
            <a:off x="1" y="1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44" tIns="48872" rIns="97744" bIns="48872"/>
          <a:lstStyle/>
          <a:p>
            <a:pPr defTabSz="977616"/>
            <a:r>
              <a:rPr lang="en-CA" sz="1300">
                <a:latin typeface="Arial" pitchFamily="34" charset="0"/>
              </a:rPr>
              <a:t>PHS 635</a:t>
            </a: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4022886" y="8918122"/>
            <a:ext cx="3078048" cy="46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44" tIns="48872" rIns="97744" bIns="48872" anchor="b"/>
          <a:lstStyle/>
          <a:p>
            <a:pPr algn="r" defTabSz="977616"/>
            <a:fld id="{3B343E4F-E677-451C-91C6-0E836859C68E}" type="slidenum">
              <a:rPr lang="en-CA" sz="1300">
                <a:latin typeface="Arial" pitchFamily="34" charset="0"/>
              </a:rPr>
              <a:pPr algn="r" defTabSz="977616"/>
              <a:t>6</a:t>
            </a:fld>
            <a:endParaRPr lang="en-CA" sz="1300">
              <a:latin typeface="Arial" pitchFamily="34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 txBox="1">
            <a:spLocks noGrp="1" noChangeArrowheads="1"/>
          </p:cNvSpPr>
          <p:nvPr/>
        </p:nvSpPr>
        <p:spPr bwMode="auto">
          <a:xfrm>
            <a:off x="0" y="0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/>
          <a:lstStyle/>
          <a:p>
            <a:pPr defTabSz="976597"/>
            <a:r>
              <a:rPr lang="en-CA" sz="1300" dirty="0">
                <a:latin typeface="Arial" pitchFamily="34" charset="0"/>
              </a:rPr>
              <a:t>PHS 635</a:t>
            </a: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4023093" y="8918731"/>
            <a:ext cx="3077739" cy="4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31" tIns="48866" rIns="97731" bIns="48866" anchor="b"/>
          <a:lstStyle/>
          <a:p>
            <a:pPr algn="r" defTabSz="976597"/>
            <a:fld id="{991F3C35-13EB-4CD8-A154-7D38910B2F3E}" type="slidenum">
              <a:rPr lang="en-CA" sz="1300">
                <a:latin typeface="Arial" pitchFamily="34" charset="0"/>
              </a:rPr>
              <a:pPr algn="r" defTabSz="976597"/>
              <a:t>7</a:t>
            </a:fld>
            <a:endParaRPr lang="en-CA" sz="1300" dirty="0">
              <a:latin typeface="Arial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CA" dirty="0">
              <a:latin typeface="Arial" pitchFamily="34" charset="0"/>
            </a:endParaRPr>
          </a:p>
        </p:txBody>
      </p:sp>
      <p:sp>
        <p:nvSpPr>
          <p:cNvPr id="57350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76597"/>
            <a:endParaRPr lang="en-CA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0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AD17881-DF28-4F82-8845-0E4F6B4A23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9A18C1BB-31F4-4BB8-A9CF-832420D30BA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17BD4E-468A-4691-A093-2DDC19E2DE6F}" type="slidenum">
              <a:rPr lang="en-CA" altLang="en-US" sz="1300"/>
              <a:pPr algn="r" eaLnBrk="1" hangingPunct="1">
                <a:spcBef>
                  <a:spcPct val="0"/>
                </a:spcBef>
              </a:pPr>
              <a:t>8</a:t>
            </a:fld>
            <a:endParaRPr lang="en-CA" altLang="en-US" sz="1300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5C4A76F6-89AC-49DA-9456-7C256B1B6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52BE3F02-C121-40F6-9FD4-1D7B5724C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1750" name="Header Placeholder 5">
            <a:extLst>
              <a:ext uri="{FF2B5EF4-FFF2-40B4-BE49-F238E27FC236}">
                <a16:creationId xmlns:a16="http://schemas.microsoft.com/office/drawing/2014/main" id="{E3A6CCA0-2691-4237-B34E-350BF00D7D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E5C1B3B-8BE0-41ED-BE10-D287EB6CF66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67458064-38FC-4C31-9E69-0E26012421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3C0C84-E602-44C3-BAEE-5F6720C2AA88}" type="slidenum">
              <a:rPr lang="en-CA" altLang="en-US" sz="1300"/>
              <a:pPr algn="r" eaLnBrk="1" hangingPunct="1">
                <a:spcBef>
                  <a:spcPct val="0"/>
                </a:spcBef>
              </a:pPr>
              <a:t>9</a:t>
            </a:fld>
            <a:endParaRPr lang="en-CA" altLang="en-US" sz="1300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AC282E99-0B85-401C-BAD5-25BF172AB8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B3D4DEC2-D23F-48AC-AF2E-4A2102F4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2774" name="Header Placeholder 5">
            <a:extLst>
              <a:ext uri="{FF2B5EF4-FFF2-40B4-BE49-F238E27FC236}">
                <a16:creationId xmlns:a16="http://schemas.microsoft.com/office/drawing/2014/main" id="{558F7C82-82AB-4E64-9C81-5F31B85AF6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A54D4CC-115D-4145-91F5-058E358FBE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CA" altLang="en-US" sz="1300"/>
              <a:t>PHS 635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8687AB66-EBD6-418E-8D88-E0BB03C89C1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485" y="8918731"/>
            <a:ext cx="3078383" cy="4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16" tIns="47108" rIns="94216" bIns="47108" anchor="b"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F8DA01-AC95-4BB5-A72A-29C622D6BB1C}" type="slidenum">
              <a:rPr lang="en-CA" altLang="en-US" sz="1300"/>
              <a:pPr algn="r" eaLnBrk="1" hangingPunct="1">
                <a:spcBef>
                  <a:spcPct val="0"/>
                </a:spcBef>
              </a:pPr>
              <a:t>10</a:t>
            </a:fld>
            <a:endParaRPr lang="en-CA" altLang="en-US" sz="1300"/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9F2FC705-2657-4AE3-8026-2DC98B4F4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7195B588-F21E-45EC-9F8B-2922A3AE1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3798" name="Header Placeholder 5">
            <a:extLst>
              <a:ext uri="{FF2B5EF4-FFF2-40B4-BE49-F238E27FC236}">
                <a16:creationId xmlns:a16="http://schemas.microsoft.com/office/drawing/2014/main" id="{281098A9-708E-4133-B411-8CAAAD33A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982" indent="-277714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4064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727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995" indent="-221529" defTabSz="942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67316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963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1957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278" indent="-221529" defTabSz="942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CA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5DF44-112D-40A9-8F96-FEE8D96A994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AB8DF-2BC1-49A6-AD38-3702BD385648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692150"/>
            <a:ext cx="2178050" cy="5976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92150"/>
            <a:ext cx="6383338" cy="5976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0945-0353-4641-BEB1-032D2419CA0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92150"/>
            <a:ext cx="8713788" cy="431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268413"/>
            <a:ext cx="40640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00613" y="1268413"/>
            <a:ext cx="4064000" cy="262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00613" y="4044950"/>
            <a:ext cx="4064000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3D1BF-DDC8-4196-9006-129AD145A08E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92150"/>
            <a:ext cx="8713788" cy="431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268413"/>
            <a:ext cx="40640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613" y="1268413"/>
            <a:ext cx="4064000" cy="5400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72498-A5E5-4235-985E-60E13E8B833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0825" y="692150"/>
            <a:ext cx="8713788" cy="597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09737-4A87-4868-B6C8-2E315EF88451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947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B0AC8-C212-43A2-96C1-DC74E408F16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7F51E-EE62-4181-A487-C63DF59F6F7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268413"/>
            <a:ext cx="40640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613" y="1268413"/>
            <a:ext cx="40640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77A71-F3B9-49E1-A527-ECE30928DD8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E4B22-B15D-40F0-99D7-4A6181C8B70E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E95AC-190C-449C-B82E-21DD18CEA56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2280F-3236-4D64-BE95-637DBB7E008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CCFE1-9CB3-4C3D-ABC6-B5651D1E547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4721B-DCBD-423A-917D-01D334A159F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44450" y="0"/>
            <a:ext cx="9099549" cy="549275"/>
          </a:xfrm>
          <a:prstGeom prst="rect">
            <a:avLst/>
          </a:prstGeom>
          <a:solidFill>
            <a:srgbClr val="8BA4A8"/>
          </a:solidFill>
          <a:ln w="158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917575" indent="0" defTabSz="1077913">
              <a:defRPr/>
            </a:pPr>
            <a:r>
              <a:rPr lang="en-CA" sz="1600" b="1" dirty="0">
                <a:solidFill>
                  <a:schemeClr val="bg1"/>
                </a:solidFill>
              </a:rPr>
              <a:t>Physical Activity and Public Health Research Course</a:t>
            </a:r>
            <a:endParaRPr lang="en-CA" sz="1600" dirty="0">
              <a:latin typeface="Arial" charset="0"/>
            </a:endParaRP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481013" y="-3175"/>
            <a:ext cx="431800" cy="549275"/>
          </a:xfrm>
          <a:prstGeom prst="ellipse">
            <a:avLst/>
          </a:prstGeom>
          <a:gradFill rotWithShape="1">
            <a:gsLst>
              <a:gs pos="0">
                <a:srgbClr val="D0C7B4"/>
              </a:gs>
              <a:gs pos="100000">
                <a:srgbClr val="B9C8CB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dirty="0"/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485775" y="-3175"/>
            <a:ext cx="346075" cy="549275"/>
          </a:xfrm>
          <a:prstGeom prst="ellipse">
            <a:avLst/>
          </a:prstGeom>
          <a:solidFill>
            <a:srgbClr val="B4A588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 dirty="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68413"/>
            <a:ext cx="82804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92150"/>
            <a:ext cx="8713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3175" y="3175"/>
            <a:ext cx="9137650" cy="549275"/>
          </a:xfrm>
          <a:prstGeom prst="rect">
            <a:avLst/>
          </a:prstGeom>
          <a:noFill/>
          <a:ln w="19050">
            <a:solidFill>
              <a:srgbClr val="BAAC9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06450" defTabSz="1077913">
              <a:defRPr/>
            </a:pPr>
            <a:endParaRPr lang="en-CA" dirty="0">
              <a:latin typeface="Arial" charset="0"/>
            </a:endParaRPr>
          </a:p>
        </p:txBody>
      </p:sp>
      <p:sp>
        <p:nvSpPr>
          <p:cNvPr id="594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</a:defRPr>
            </a:lvl1pPr>
          </a:lstStyle>
          <a:p>
            <a:pPr>
              <a:defRPr/>
            </a:pPr>
            <a:fld id="{C13D2FCB-CAC2-40FA-849F-5CCCDA366403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88" y="0"/>
            <a:ext cx="682625" cy="549275"/>
          </a:xfrm>
          <a:prstGeom prst="rect">
            <a:avLst/>
          </a:prstGeom>
          <a:solidFill>
            <a:srgbClr val="B4A5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CA" b="1" dirty="0">
                <a:solidFill>
                  <a:schemeClr val="bg1"/>
                </a:solidFill>
              </a:rPr>
              <a:t>  PAPH</a:t>
            </a:r>
            <a:endParaRPr lang="en-CA" sz="16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784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78489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78489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78489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78489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678489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678489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678489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678489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2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12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ts val="12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ts val="12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ts val="12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ts val="12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ts val="12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ts val="12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ts val="12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beachlab.sc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hyperlink" Target="http://academicdepartments.musc.edu/sctr/index.htm" TargetMode="Externa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49.png"/><Relationship Id="rId5" Type="http://schemas.openxmlformats.org/officeDocument/2006/relationships/hyperlink" Target="http://www.google.com/url?sa=i&amp;rct=j&amp;q=&amp;esrc=s&amp;source=images&amp;cd=&amp;cad=rja&amp;uact=8&amp;ved=0CAMQjRw&amp;url=http://drumcreative.com/2011/01/18/livewell-greenville-launches-new-logo-website/&amp;ei=fCv_VITrC4i9ggToo4RY&amp;bvm=bv.87611401,d.eXY&amp;psig=AFQjCNG_e80pfvjBa7OeIA5un_LR6ReOmA&amp;ust=1426095356248139" TargetMode="External"/><Relationship Id="rId10" Type="http://schemas.openxmlformats.org/officeDocument/2006/relationships/hyperlink" Target="http://www.google.com/url?sa=i&amp;rct=j&amp;q=&amp;esrc=s&amp;source=images&amp;cd=&amp;cad=rja&amp;uact=8&amp;ved=0ahUKEwjY3aCghonTAhUK1oMKHasxANYQjRwIBw&amp;url=http://logonoid.com/nih-logo/&amp;psig=AFQjCNHExG4DsgPVv6jseLxXB35oBUqjHg&amp;ust=1491335081254742" TargetMode="External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dirty="0"/>
          </a:p>
        </p:txBody>
      </p:sp>
      <p:sp>
        <p:nvSpPr>
          <p:cNvPr id="2052" name="Slide Number Placeholder 3"/>
          <p:cNvSpPr txBox="1">
            <a:spLocks noGrp="1"/>
          </p:cNvSpPr>
          <p:nvPr/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F9F6E295-D5E0-4BE6-B81D-641DE749189C}" type="slidenum">
              <a:rPr lang="en-CA" sz="900">
                <a:latin typeface="Arial" charset="0"/>
              </a:rPr>
              <a:pPr/>
              <a:t>1</a:t>
            </a:fld>
            <a:endParaRPr lang="en-CA" sz="900" dirty="0">
              <a:latin typeface="Arial" charset="0"/>
            </a:endParaRPr>
          </a:p>
        </p:txBody>
      </p:sp>
      <p:grpSp>
        <p:nvGrpSpPr>
          <p:cNvPr id="205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3154363"/>
            <a:chExt cx="9144000" cy="549275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3154363"/>
              <a:ext cx="9144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158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985838" defTabSz="1077913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59" name="Oval 3"/>
            <p:cNvSpPr>
              <a:spLocks noChangeArrowheads="1"/>
            </p:cNvSpPr>
            <p:nvPr/>
          </p:nvSpPr>
          <p:spPr bwMode="auto">
            <a:xfrm>
              <a:off x="481013" y="3154363"/>
              <a:ext cx="431800" cy="549275"/>
            </a:xfrm>
            <a:prstGeom prst="ellipse">
              <a:avLst/>
            </a:prstGeom>
            <a:gradFill rotWithShape="1">
              <a:gsLst>
                <a:gs pos="0">
                  <a:srgbClr val="D0C7B4"/>
                </a:gs>
                <a:gs pos="100000">
                  <a:srgbClr val="B9C8C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0" name="Oval 4"/>
            <p:cNvSpPr>
              <a:spLocks noChangeArrowheads="1"/>
            </p:cNvSpPr>
            <p:nvPr/>
          </p:nvSpPr>
          <p:spPr bwMode="auto">
            <a:xfrm>
              <a:off x="485775" y="3154363"/>
              <a:ext cx="346075" cy="549275"/>
            </a:xfrm>
            <a:prstGeom prst="ellipse">
              <a:avLst/>
            </a:prstGeom>
            <a:solidFill>
              <a:srgbClr val="B4A58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1" name="Rectangle 5"/>
            <p:cNvSpPr>
              <a:spLocks noChangeArrowheads="1"/>
            </p:cNvSpPr>
            <p:nvPr/>
          </p:nvSpPr>
          <p:spPr bwMode="auto">
            <a:xfrm>
              <a:off x="1588" y="3154363"/>
              <a:ext cx="682625" cy="549275"/>
            </a:xfrm>
            <a:prstGeom prst="rect">
              <a:avLst/>
            </a:prstGeom>
            <a:solidFill>
              <a:srgbClr val="B4A588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62" name="Rectangle 8"/>
            <p:cNvSpPr>
              <a:spLocks noChangeArrowheads="1"/>
            </p:cNvSpPr>
            <p:nvPr/>
          </p:nvSpPr>
          <p:spPr bwMode="auto">
            <a:xfrm>
              <a:off x="3175" y="3154363"/>
              <a:ext cx="9137650" cy="549275"/>
            </a:xfrm>
            <a:prstGeom prst="rect">
              <a:avLst/>
            </a:prstGeom>
            <a:noFill/>
            <a:ln w="19050">
              <a:solidFill>
                <a:srgbClr val="BAAC9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6450" defTabSz="1077913"/>
              <a:r>
                <a:rPr lang="en-CA" dirty="0">
                  <a:latin typeface="Arial" charset="0"/>
                </a:rPr>
                <a:t>                                         </a:t>
              </a:r>
            </a:p>
          </p:txBody>
        </p:sp>
      </p:grp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857251" y="260648"/>
            <a:ext cx="828357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  <a:latin typeface="Arial" charset="0"/>
              </a:rPr>
              <a:t>Built Environment and Physical Activity: Emerging Research Opportunities to Promote Environmental Justice and Community Health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857250" y="5165087"/>
            <a:ext cx="82867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Andrew T. Kaczynski, PhD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Department of Health Promotion, Education and Behavior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Prevention Research Center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Arnold School of Public Health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University of South Carolina</a:t>
            </a:r>
          </a:p>
        </p:txBody>
      </p:sp>
      <p:pic>
        <p:nvPicPr>
          <p:cNvPr id="2057" name="Picture 12" descr="Clair Lake 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284" y="2420888"/>
            <a:ext cx="5193043" cy="2664298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94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812C416-31F6-4CEA-A9EE-217578056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>
                <a:solidFill>
                  <a:srgbClr val="678489"/>
                </a:solidFill>
              </a:rPr>
              <a:t>NEWS and Neighborhood-Based Physical Activity</a:t>
            </a: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C124433F-4D20-4E89-95CC-B06605610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285875"/>
            <a:ext cx="8572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NEWS used to collect neighborhood perceptions data from 585 residents</a:t>
            </a:r>
            <a:br>
              <a:rPr lang="en-CA" dirty="0">
                <a:latin typeface="+mn-lt"/>
              </a:rPr>
            </a:br>
            <a:r>
              <a:rPr lang="en-CA" dirty="0">
                <a:latin typeface="+mn-lt"/>
              </a:rPr>
              <a:t>of four neighborhoods; also measured </a:t>
            </a:r>
            <a:r>
              <a:rPr lang="en-CA" i="1" dirty="0">
                <a:latin typeface="Arial" charset="0"/>
              </a:rPr>
              <a:t>neighborhood</a:t>
            </a:r>
            <a:r>
              <a:rPr lang="en-CA" dirty="0">
                <a:latin typeface="Arial" charset="0"/>
              </a:rPr>
              <a:t> moderate-intensity PA</a:t>
            </a:r>
            <a:endParaRPr lang="en-CA" dirty="0">
              <a:latin typeface="+mn-lt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6038542F-4FA1-456F-BDC5-1875E4C1D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6396038"/>
            <a:ext cx="842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Kaczynski, A.T. (2010). </a:t>
            </a:r>
            <a:r>
              <a:rPr lang="en-CA" altLang="en-US" sz="1200">
                <a:latin typeface="Arial" panose="020B0604020202020204" pitchFamily="34" charset="0"/>
              </a:rPr>
              <a:t>Neighborhood walkability perceptions: Associations with amount of neighborhood-based physical activity by intensity and purpose</a:t>
            </a:r>
            <a:r>
              <a:rPr lang="en-US" altLang="en-US" sz="1200">
                <a:latin typeface="Arial" panose="020B0604020202020204" pitchFamily="34" charset="0"/>
              </a:rPr>
              <a:t>. </a:t>
            </a:r>
            <a:r>
              <a:rPr lang="en-US" altLang="en-US" sz="1200" i="1">
                <a:latin typeface="Arial" panose="020B0604020202020204" pitchFamily="34" charset="0"/>
              </a:rPr>
              <a:t>Journal of Physical Activity and Health</a:t>
            </a:r>
            <a:r>
              <a:rPr lang="en-US" altLang="en-US" sz="1200">
                <a:latin typeface="Arial" panose="020B0604020202020204" pitchFamily="34" charset="0"/>
              </a:rPr>
              <a:t>,</a:t>
            </a:r>
            <a:r>
              <a:rPr lang="en-US" altLang="en-US" sz="1200" i="1">
                <a:latin typeface="Arial" panose="020B0604020202020204" pitchFamily="34" charset="0"/>
              </a:rPr>
              <a:t> 7</a:t>
            </a:r>
            <a:r>
              <a:rPr lang="en-US" altLang="en-US" sz="1200">
                <a:latin typeface="Arial" panose="020B0604020202020204" pitchFamily="34" charset="0"/>
              </a:rPr>
              <a:t>, 3-10.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346845-EE5C-4826-9B53-5FC4E04E9D1D}"/>
              </a:ext>
            </a:extLst>
          </p:cNvPr>
          <p:cNvGraphicFramePr/>
          <p:nvPr/>
        </p:nvGraphicFramePr>
        <p:xfrm>
          <a:off x="4000496" y="2071678"/>
          <a:ext cx="514350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Box 4">
            <a:extLst>
              <a:ext uri="{FF2B5EF4-FFF2-40B4-BE49-F238E27FC236}">
                <a16:creationId xmlns:a16="http://schemas.microsoft.com/office/drawing/2014/main" id="{7DBFD833-DE9C-4D84-A009-2EF296666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071688"/>
            <a:ext cx="3500438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People reporting some PA in their neighborhood had more positive perceptions on most dimensions than people reporting no PA in their neighborhood (see graph)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However, NEWS scores </a:t>
            </a:r>
            <a:r>
              <a:rPr lang="en-CA" u="sng" dirty="0">
                <a:latin typeface="+mn-lt"/>
              </a:rPr>
              <a:t>not</a:t>
            </a:r>
            <a:r>
              <a:rPr lang="en-CA" dirty="0">
                <a:latin typeface="+mn-lt"/>
              </a:rPr>
              <a:t> different between those reporting </a:t>
            </a:r>
            <a:r>
              <a:rPr lang="en-CA" i="1" dirty="0">
                <a:latin typeface="+mn-lt"/>
              </a:rPr>
              <a:t>some</a:t>
            </a:r>
            <a:r>
              <a:rPr lang="en-CA" dirty="0">
                <a:latin typeface="+mn-lt"/>
              </a:rPr>
              <a:t> neighborhood PA and those reporting </a:t>
            </a:r>
            <a:r>
              <a:rPr lang="en-CA" i="1" dirty="0">
                <a:latin typeface="+mn-lt"/>
              </a:rPr>
              <a:t>a lot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Neighborhood gets people “off the couch”?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383EAE-B90F-4E96-88DF-8BDE3BC7C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678489"/>
                </a:solidFill>
              </a:rPr>
              <a:t>Microscale Audit of Pedestrian Streetscapes (MAPS) tool</a:t>
            </a:r>
            <a:endParaRPr lang="en-CA" altLang="en-US" sz="1800" b="1" dirty="0">
              <a:solidFill>
                <a:srgbClr val="678489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2AA121DA-5CEE-4677-BF60-A1659254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273175"/>
            <a:ext cx="87137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sz="1600" dirty="0">
                <a:latin typeface="+mn-lt"/>
              </a:rPr>
              <a:t>Tool developed in three </a:t>
            </a:r>
            <a:r>
              <a:rPr lang="en-US" sz="1600" dirty="0">
                <a:latin typeface="+mn-lt"/>
              </a:rPr>
              <a:t>metropolitan areas (Baltimore, MD/Washington, DC, San Diego, CA, and Seattle, WA) and included neighborhoods representing a wide range of urban design and incomes to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assess details of streetscapes</a:t>
            </a:r>
            <a:r>
              <a:rPr lang="en-US" sz="1600" dirty="0">
                <a:latin typeface="+mn-lt"/>
              </a:rPr>
              <a:t> considered relevant for physical activity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sz="1600" dirty="0">
              <a:latin typeface="+mn-lt"/>
            </a:endParaRPr>
          </a:p>
          <a:p>
            <a:pPr marL="174625" indent="-174625">
              <a:buFontTx/>
              <a:buChar char="•"/>
              <a:defRPr/>
            </a:pPr>
            <a:r>
              <a:rPr lang="en-US" sz="1600" dirty="0"/>
              <a:t>Multiple versions designed for researchers (MAPS-Full), researchers and advanced practitioners (MAPS-Abbreviated), and community members (MAPS-Mini)</a:t>
            </a:r>
          </a:p>
          <a:p>
            <a:pPr eaLnBrk="1" hangingPunct="1">
              <a:defRPr/>
            </a:pPr>
            <a:endParaRPr lang="en-CA" sz="1600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US" sz="1600" dirty="0">
                <a:latin typeface="+mn-lt"/>
              </a:rPr>
              <a:t>Four sections of the tool: overall route, street segments (defined as the area between crossings), crossings, and cul-de-sacs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sz="1600" dirty="0">
              <a:latin typeface="+mn-lt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4B9B3B9-591C-4230-A2A6-18DB8875D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40475"/>
            <a:ext cx="882047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effectLst/>
                <a:latin typeface="+mj-lt"/>
              </a:rPr>
              <a:t>Millstein, R.A., Cain, K.L., </a:t>
            </a:r>
            <a:r>
              <a:rPr lang="en-US" sz="1200" dirty="0" err="1">
                <a:effectLst/>
                <a:latin typeface="+mj-lt"/>
              </a:rPr>
              <a:t>Sallis</a:t>
            </a:r>
            <a:r>
              <a:rPr lang="en-US" sz="1200" dirty="0">
                <a:effectLst/>
                <a:latin typeface="+mj-lt"/>
              </a:rPr>
              <a:t>, J.F. et al. (2013). Development, scoring, and reliability of the Microscale Audit of Pedestrian Streetscapes (MAPS). BMC Public Health 13, 403. </a:t>
            </a:r>
            <a:endParaRPr lang="en-US" sz="1200" dirty="0">
              <a:latin typeface="+mj-lt"/>
            </a:endParaRPr>
          </a:p>
        </p:txBody>
      </p:sp>
      <p:pic>
        <p:nvPicPr>
          <p:cNvPr id="6" name="Picture 5" descr="suburb-grid_36590133.jpg">
            <a:extLst>
              <a:ext uri="{FF2B5EF4-FFF2-40B4-BE49-F238E27FC236}">
                <a16:creationId xmlns:a16="http://schemas.microsoft.com/office/drawing/2014/main" id="{5EA4020B-8574-4E03-AB5B-9776815908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7409" y="4172925"/>
            <a:ext cx="2985790" cy="1992925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29F71-5998-478B-B358-384C0F574324}"/>
              </a:ext>
            </a:extLst>
          </p:cNvPr>
          <p:cNvSpPr txBox="1"/>
          <p:nvPr/>
        </p:nvSpPr>
        <p:spPr>
          <a:xfrm>
            <a:off x="239713" y="3752966"/>
            <a:ext cx="5667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sz="1600" dirty="0">
                <a:latin typeface="+mn-lt"/>
              </a:rPr>
              <a:t>Microscale factors are collected, such as road crossing features, presence of trees, bicycle lanes, curbs, and characteristics of the social environment (e.g., stray dogs, graffiti, trash)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sz="1600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MAPS items and subscales predominantly demonstrated moderate to excellent reliability</a:t>
            </a:r>
            <a:endParaRPr lang="en-CA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7281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>
            <a:extLst>
              <a:ext uri="{FF2B5EF4-FFF2-40B4-BE49-F238E27FC236}">
                <a16:creationId xmlns:a16="http://schemas.microsoft.com/office/drawing/2014/main" id="{1D1912F2-E293-4346-9DB9-8931CF4BB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273175"/>
            <a:ext cx="87137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dirty="0"/>
              <a:t>Examined associations of microscale attributes with multiple physical activity (PA) measures across four age groups – children, adolescents, adults, older adults</a:t>
            </a: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3,677 participants in San Diego, Seattle, and Baltimore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Walking/biking for transport and leisure PA were measured with surveys; objective PA measured with accelerometers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solidFill>
                  <a:srgbClr val="FF0000"/>
                </a:solidFill>
                <a:latin typeface="+mn-lt"/>
              </a:rPr>
              <a:t>Microscale attributes were consistently found to be associated with walking or biking for transport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eaLnBrk="1" hangingPunct="1">
              <a:defRPr/>
            </a:pPr>
            <a:endParaRPr lang="en-CA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AFC59-7D6E-4868-A846-AD29ECDC0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92696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678489"/>
                </a:solidFill>
              </a:rPr>
              <a:t>Microscale Audit of Pedestrian Streetscapes (MAPS) tool</a:t>
            </a:r>
            <a:endParaRPr lang="en-CA" altLang="en-US" sz="1800" b="1" dirty="0">
              <a:solidFill>
                <a:srgbClr val="678489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5129E00-5ECD-4173-8318-E1AF51EB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6199074"/>
            <a:ext cx="8820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Cain, K.L., Millstein, R.A., </a:t>
            </a:r>
            <a:r>
              <a:rPr lang="en-US" sz="1200" dirty="0" err="1">
                <a:latin typeface="+mj-lt"/>
              </a:rPr>
              <a:t>Sallis</a:t>
            </a:r>
            <a:r>
              <a:rPr lang="en-US" sz="1200" dirty="0">
                <a:latin typeface="+mj-lt"/>
              </a:rPr>
              <a:t>, J.F., Conway, T.L., </a:t>
            </a:r>
            <a:r>
              <a:rPr lang="en-US" sz="1200" dirty="0" err="1">
                <a:latin typeface="+mj-lt"/>
              </a:rPr>
              <a:t>Gavand</a:t>
            </a:r>
            <a:r>
              <a:rPr lang="en-US" sz="1200" dirty="0">
                <a:latin typeface="+mj-lt"/>
              </a:rPr>
              <a:t>, K.A., Frank, L.D., </a:t>
            </a:r>
            <a:r>
              <a:rPr lang="en-US" sz="1200" dirty="0" err="1">
                <a:latin typeface="+mj-lt"/>
              </a:rPr>
              <a:t>Saelens</a:t>
            </a:r>
            <a:r>
              <a:rPr lang="en-US" sz="1200" dirty="0">
                <a:latin typeface="+mj-lt"/>
              </a:rPr>
              <a:t>, B.E., </a:t>
            </a:r>
            <a:r>
              <a:rPr lang="en-US" sz="1200" dirty="0" err="1">
                <a:latin typeface="+mj-lt"/>
              </a:rPr>
              <a:t>Geremia</a:t>
            </a:r>
            <a:r>
              <a:rPr lang="en-US" sz="1200" dirty="0">
                <a:latin typeface="+mj-lt"/>
              </a:rPr>
              <a:t>, C.M., Chapman, J., Adams, M.A., Glanz, K., King, A.C. (2014). Contribution of Streetscape Audits to Explanation of Physical Activity in Four Age Groups Based on the Microscale Audit of Pedestrian Streetscapes (MAPS), </a:t>
            </a:r>
            <a:r>
              <a:rPr lang="en-US" sz="1200" i="1" dirty="0">
                <a:latin typeface="+mj-lt"/>
              </a:rPr>
              <a:t>Social Science &amp; Medicine, 116</a:t>
            </a:r>
            <a:r>
              <a:rPr lang="en-US" sz="1200" dirty="0">
                <a:latin typeface="+mj-lt"/>
              </a:rPr>
              <a:t>, 82-92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FDBC6-84F4-49B1-A077-E4F4D222315A}"/>
              </a:ext>
            </a:extLst>
          </p:cNvPr>
          <p:cNvSpPr txBox="1"/>
          <p:nvPr/>
        </p:nvSpPr>
        <p:spPr>
          <a:xfrm>
            <a:off x="239713" y="4293096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dirty="0"/>
              <a:t>Overall aesthetics was negatively associated with walking for transportation for adults/older adults</a:t>
            </a:r>
          </a:p>
          <a:p>
            <a:pPr marL="631825" lvl="1" indent="-174625"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Overall aesthetics was positively associated with leisure time PA of children and adults</a:t>
            </a:r>
            <a:endParaRPr lang="en-CA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050" name="Picture 2" descr="Economic Value of Walkability">
            <a:extLst>
              <a:ext uri="{FF2B5EF4-FFF2-40B4-BE49-F238E27FC236}">
                <a16:creationId xmlns:a16="http://schemas.microsoft.com/office/drawing/2014/main" id="{53C41370-C215-4AAA-B83B-0D5472BF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329" y="4005064"/>
            <a:ext cx="2969959" cy="18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719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AF0B864-34D3-43F1-9F31-A90CC0FC3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>
                <a:solidFill>
                  <a:srgbClr val="678489"/>
                </a:solidFill>
              </a:rPr>
              <a:t>Geographic Information Systems (GIS)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E366EEB9-2E92-4918-B67D-A9CF77EC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68413"/>
            <a:ext cx="8501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GIS are a bundle of software programs combining mapping and database tools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A GIS runs off ‘shape’ files composed of multiple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layers</a:t>
            </a:r>
            <a:r>
              <a:rPr lang="en-CA" dirty="0">
                <a:latin typeface="+mn-lt"/>
              </a:rPr>
              <a:t> of individual features</a:t>
            </a:r>
          </a:p>
        </p:txBody>
      </p:sp>
      <p:sp>
        <p:nvSpPr>
          <p:cNvPr id="13318" name="Text Box 7">
            <a:extLst>
              <a:ext uri="{FF2B5EF4-FFF2-40B4-BE49-F238E27FC236}">
                <a16:creationId xmlns:a16="http://schemas.microsoft.com/office/drawing/2014/main" id="{DB92FEDC-7F56-4704-A277-0E860FF05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357438"/>
            <a:ext cx="37861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Layers can be:</a:t>
            </a:r>
          </a:p>
          <a:p>
            <a:pPr marL="631825" lvl="1" indent="-174625" eaLnBrk="1" hangingPunct="1">
              <a:buFontTx/>
              <a:buChar char="•"/>
              <a:defRPr/>
            </a:pPr>
            <a:r>
              <a:rPr lang="en-CA" dirty="0">
                <a:solidFill>
                  <a:srgbClr val="FF0000"/>
                </a:solidFill>
                <a:latin typeface="+mn-lt"/>
              </a:rPr>
              <a:t>Points</a:t>
            </a:r>
            <a:r>
              <a:rPr lang="en-CA" dirty="0">
                <a:latin typeface="+mn-lt"/>
              </a:rPr>
              <a:t> (e.g., homes, stores, centers of parks) </a:t>
            </a:r>
          </a:p>
          <a:p>
            <a:pPr marL="631825" lvl="1" indent="-174625" eaLnBrk="1" hangingPunct="1">
              <a:buFontTx/>
              <a:buChar char="•"/>
              <a:defRPr/>
            </a:pPr>
            <a:r>
              <a:rPr lang="en-CA" dirty="0">
                <a:solidFill>
                  <a:srgbClr val="FF0000"/>
                </a:solidFill>
                <a:latin typeface="+mn-lt"/>
              </a:rPr>
              <a:t>Lines</a:t>
            </a:r>
            <a:r>
              <a:rPr lang="en-CA" dirty="0">
                <a:latin typeface="+mn-lt"/>
              </a:rPr>
              <a:t> (e.g., streets, rivers)</a:t>
            </a:r>
          </a:p>
          <a:p>
            <a:pPr marL="631825" lvl="1" indent="-174625" eaLnBrk="1" hangingPunct="1">
              <a:buFontTx/>
              <a:buChar char="•"/>
              <a:defRPr/>
            </a:pPr>
            <a:r>
              <a:rPr lang="en-CA" dirty="0">
                <a:solidFill>
                  <a:srgbClr val="FF0000"/>
                </a:solidFill>
                <a:latin typeface="+mn-lt"/>
              </a:rPr>
              <a:t>Polygons</a:t>
            </a:r>
            <a:r>
              <a:rPr lang="en-CA" dirty="0">
                <a:latin typeface="+mn-lt"/>
              </a:rPr>
              <a:t> (e.g., parks, parcels of land)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All features within a layer are ‘stored’ in an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attribute table </a:t>
            </a:r>
            <a:r>
              <a:rPr lang="en-CA" dirty="0">
                <a:latin typeface="+mn-lt"/>
              </a:rPr>
              <a:t>(like an Excel worksheet) with common geographic coordinates</a:t>
            </a:r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28618A4F-59E4-4D33-ABB2-4ABF1CC80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5734050"/>
            <a:ext cx="4535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endParaRPr lang="en-CA" altLang="en-US" sz="2000">
              <a:latin typeface="Arial" panose="020B0604020202020204" pitchFamily="34" charset="0"/>
            </a:endParaRPr>
          </a:p>
        </p:txBody>
      </p:sp>
      <p:pic>
        <p:nvPicPr>
          <p:cNvPr id="18438" name="Picture 8">
            <a:extLst>
              <a:ext uri="{FF2B5EF4-FFF2-40B4-BE49-F238E27FC236}">
                <a16:creationId xmlns:a16="http://schemas.microsoft.com/office/drawing/2014/main" id="{3F1A4418-0EB4-40A5-AFB2-2E52AEE5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357438"/>
            <a:ext cx="46180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8F4FB883-7EA9-43B2-9B04-6CD319FB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6396038"/>
            <a:ext cx="8796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Leslie, E., Coffee, N., Frank, L., Owen, N., Bauman, A., &amp; Hugo, G. (2007). Walkability of local communities: Using geographic information systems to objectively assess relevant environmental attributes. </a:t>
            </a:r>
            <a:r>
              <a:rPr lang="en-US" sz="1200" i="1" dirty="0">
                <a:latin typeface="+mn-lt"/>
              </a:rPr>
              <a:t>Health &amp; Place, 13</a:t>
            </a:r>
            <a:r>
              <a:rPr lang="en-US" sz="1200" dirty="0">
                <a:latin typeface="+mn-lt"/>
              </a:rPr>
              <a:t>(1), 111-122.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8BB87FA-1B9B-4D02-90A1-D8F581D59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>
                <a:solidFill>
                  <a:srgbClr val="678489"/>
                </a:solidFill>
              </a:rPr>
              <a:t>Geographic Information Systems (GIS)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660DF587-3F08-46CD-B801-7DF06398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68413"/>
            <a:ext cx="8501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Common applications of GIS in built environment research include:</a:t>
            </a:r>
          </a:p>
        </p:txBody>
      </p:sp>
      <p:sp>
        <p:nvSpPr>
          <p:cNvPr id="13318" name="Text Box 7">
            <a:extLst>
              <a:ext uri="{FF2B5EF4-FFF2-40B4-BE49-F238E27FC236}">
                <a16:creationId xmlns:a16="http://schemas.microsoft.com/office/drawing/2014/main" id="{EDEADC4F-2DA6-4FC3-AE5A-C5F5A7099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647825"/>
            <a:ext cx="3906838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calculating distance between environmental features (e.g., home to nearest grocery store or park)</a:t>
            </a: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endParaRPr lang="en-CA" sz="900" dirty="0">
              <a:latin typeface="+mn-lt"/>
            </a:endParaRP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relating features and behavior (e.g., comparing physical activity in neighborhoods with differing land use patterns)</a:t>
            </a: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endParaRPr lang="en-CA" sz="900" dirty="0">
              <a:latin typeface="+mn-lt"/>
            </a:endParaRP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overlaying data about two or more neighborhood characteristics (e.g., junk food consumption and convenience store access)</a:t>
            </a: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endParaRPr lang="en-CA" sz="800" dirty="0">
              <a:latin typeface="+mn-lt"/>
            </a:endParaRPr>
          </a:p>
          <a:p>
            <a:pPr lvl="1" indent="-168275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seeing if an outcome is spatially clustered (e.g., obesity)</a:t>
            </a:r>
          </a:p>
        </p:txBody>
      </p:sp>
      <p:pic>
        <p:nvPicPr>
          <p:cNvPr id="19461" name="Picture 8" descr="landuse01_colour.png">
            <a:extLst>
              <a:ext uri="{FF2B5EF4-FFF2-40B4-BE49-F238E27FC236}">
                <a16:creationId xmlns:a16="http://schemas.microsoft.com/office/drawing/2014/main" id="{B188DEA3-F0E1-482F-99CE-16F2DFEA8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2389188"/>
            <a:ext cx="4641850" cy="303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>
            <a:extLst>
              <a:ext uri="{FF2B5EF4-FFF2-40B4-BE49-F238E27FC236}">
                <a16:creationId xmlns:a16="http://schemas.microsoft.com/office/drawing/2014/main" id="{23396120-3182-4B1D-8091-877EAB87F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247775"/>
            <a:ext cx="89360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dirty="0">
                <a:latin typeface="+mj-lt"/>
              </a:rPr>
              <a:t>Development of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unique methodology to quantify the obesogenic built environment for youth</a:t>
            </a:r>
            <a:r>
              <a:rPr lang="en-US" dirty="0">
                <a:latin typeface="+mj-lt"/>
              </a:rPr>
              <a:t>; used to examine the association between youth obesity, race/ethnicity, socioeconomic status, and level of urbanization</a:t>
            </a:r>
          </a:p>
        </p:txBody>
      </p:sp>
      <p:sp>
        <p:nvSpPr>
          <p:cNvPr id="20483" name="Text Box 5">
            <a:extLst>
              <a:ext uri="{FF2B5EF4-FFF2-40B4-BE49-F238E27FC236}">
                <a16:creationId xmlns:a16="http://schemas.microsoft.com/office/drawing/2014/main" id="{94E2AE98-5230-4AB6-A067-79BAADD53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6357882"/>
            <a:ext cx="87407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sz="1100" dirty="0"/>
              <a:t>Hughey, S. M., Kaczynski, A. T., Porter, D. E., Hibbert, J., Turner-</a:t>
            </a:r>
            <a:r>
              <a:rPr lang="en-US" sz="1100" dirty="0" err="1"/>
              <a:t>McGrievy</a:t>
            </a:r>
            <a:r>
              <a:rPr lang="en-US" sz="1100" dirty="0"/>
              <a:t>, G., &amp; Liu, J. (2019). Development and testing of a multicomponent obesogenic built environment measure for youth using kernel density estimations. </a:t>
            </a:r>
            <a:r>
              <a:rPr lang="en-US" sz="1100" i="1" dirty="0"/>
              <a:t>Health &amp; Place</a:t>
            </a:r>
            <a:r>
              <a:rPr lang="en-US" sz="1100" dirty="0"/>
              <a:t>, </a:t>
            </a:r>
            <a:r>
              <a:rPr lang="en-US" sz="1100" i="1" dirty="0"/>
              <a:t>56</a:t>
            </a:r>
            <a:r>
              <a:rPr lang="en-US" sz="1100" dirty="0"/>
              <a:t>, 174–183. </a:t>
            </a:r>
            <a:endParaRPr lang="en-US" altLang="en-US" sz="1100" dirty="0">
              <a:latin typeface="Arial" panose="020B0604020202020204" pitchFamily="34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F9ABC015-F21D-4BED-B19D-82632D021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 dirty="0">
                <a:solidFill>
                  <a:srgbClr val="678489"/>
                </a:solidFill>
              </a:rPr>
              <a:t>Multicomponent Obesogenic Built Environment Measure for Youth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73D4F-65F3-412E-ADC9-3526CC04A1FA}"/>
              </a:ext>
            </a:extLst>
          </p:cNvPr>
          <p:cNvSpPr txBox="1"/>
          <p:nvPr/>
        </p:nvSpPr>
        <p:spPr>
          <a:xfrm>
            <a:off x="163138" y="2286174"/>
            <a:ext cx="59930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dirty="0"/>
              <a:t>Data collected from Greenville County, SC</a:t>
            </a:r>
          </a:p>
          <a:p>
            <a:pPr marL="631825" lvl="1" indent="-174625">
              <a:buFontTx/>
              <a:buChar char="•"/>
              <a:defRPr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, 4</a:t>
            </a:r>
            <a:r>
              <a:rPr lang="en-US" baseline="30000" dirty="0"/>
              <a:t>th</a:t>
            </a:r>
            <a:r>
              <a:rPr lang="en-US" dirty="0"/>
              <a:t>, and 5</a:t>
            </a:r>
            <a:r>
              <a:rPr lang="en-US" baseline="30000" dirty="0"/>
              <a:t>th</a:t>
            </a:r>
            <a:r>
              <a:rPr lang="en-US" dirty="0"/>
              <a:t> grade youth BMI, SES, and home address</a:t>
            </a:r>
          </a:p>
          <a:p>
            <a:pPr marL="631825" lvl="1" indent="-174625">
              <a:buFontTx/>
              <a:buChar char="•"/>
              <a:defRPr/>
            </a:pPr>
            <a:r>
              <a:rPr lang="en-US" dirty="0"/>
              <a:t>Demographic data for block groups</a:t>
            </a:r>
          </a:p>
          <a:p>
            <a:pPr marL="174625" indent="-174625">
              <a:buFontTx/>
              <a:buChar char="•"/>
              <a:defRPr/>
            </a:pPr>
            <a:endParaRPr lang="en-US" dirty="0"/>
          </a:p>
          <a:p>
            <a:pPr marL="174625" indent="-174625">
              <a:buFontTx/>
              <a:buChar char="•"/>
              <a:defRPr/>
            </a:pPr>
            <a:r>
              <a:rPr lang="en-US" dirty="0"/>
              <a:t>Park data collected via the Community Park Audit Tool and scored by summing sub-components from the tool</a:t>
            </a:r>
          </a:p>
          <a:p>
            <a:pPr marL="177800" lvl="1" indent="-177800" eaLnBrk="1" hangingPunct="1">
              <a:buFontTx/>
              <a:buChar char="•"/>
              <a:defRPr/>
            </a:pPr>
            <a:endParaRPr lang="en-US" dirty="0"/>
          </a:p>
          <a:p>
            <a:pPr marL="177800" lvl="1" indent="-177800" eaLnBrk="1" hangingPunct="1">
              <a:buFontTx/>
              <a:buChar char="•"/>
              <a:defRPr/>
            </a:pPr>
            <a:r>
              <a:rPr lang="en-US" dirty="0"/>
              <a:t>Food environment developed from geocoded listings of food stores and restaurants from SC DHEC and </a:t>
            </a:r>
            <a:r>
              <a:rPr lang="en-US" dirty="0" err="1"/>
              <a:t>InfoUSA</a:t>
            </a:r>
            <a:endParaRPr lang="en-US" dirty="0"/>
          </a:p>
          <a:p>
            <a:pPr marL="177800" lvl="1" indent="-177800" eaLnBrk="1" hangingPunct="1">
              <a:buFontTx/>
              <a:buChar char="•"/>
              <a:defRPr/>
            </a:pPr>
            <a:endParaRPr lang="en-US" dirty="0"/>
          </a:p>
          <a:p>
            <a:pPr marL="177800" lvl="1" indent="-177800" eaLnBrk="1" hangingPunct="1"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Utilized kernel density measures to transform data points to a raster surface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C2984-4394-4AF7-A8B1-63469B015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758" y="2503010"/>
            <a:ext cx="2660104" cy="344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21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>
            <a:extLst>
              <a:ext uri="{FF2B5EF4-FFF2-40B4-BE49-F238E27FC236}">
                <a16:creationId xmlns:a16="http://schemas.microsoft.com/office/drawing/2014/main" id="{23396120-3182-4B1D-8091-877EAB87F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9" y="1247775"/>
            <a:ext cx="4515419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US" sz="1700" dirty="0">
                <a:solidFill>
                  <a:srgbClr val="FF0000"/>
                </a:solidFill>
                <a:latin typeface="+mj-lt"/>
              </a:rPr>
              <a:t>Obesogenic environments quantified into three components: Parks, Healthy Food Outlets, and Less Healthy Food Outlets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US" sz="1700" dirty="0">
              <a:latin typeface="+mj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US" sz="1700" dirty="0">
                <a:latin typeface="+mj-lt"/>
              </a:rPr>
              <a:t>Weighted so that both PA and nutrition each comprised 50% of the total score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US" sz="1700" dirty="0">
              <a:latin typeface="+mj-lt"/>
            </a:endParaRPr>
          </a:p>
          <a:p>
            <a:pPr marL="174625" indent="-174625">
              <a:buFontTx/>
              <a:buChar char="•"/>
              <a:defRPr/>
            </a:pPr>
            <a:r>
              <a:rPr lang="en-US" sz="1700" dirty="0"/>
              <a:t>Multilevel linear regression to test for associations between BE and sociodemographic and BMI scores</a:t>
            </a:r>
          </a:p>
          <a:p>
            <a:pPr marL="174625" indent="-174625">
              <a:buFontTx/>
              <a:buChar char="•"/>
              <a:defRPr/>
            </a:pPr>
            <a:endParaRPr lang="en-US" sz="1700" dirty="0"/>
          </a:p>
          <a:p>
            <a:pPr marL="174625" indent="-174625">
              <a:buFontTx/>
              <a:buChar char="•"/>
              <a:defRPr/>
            </a:pPr>
            <a:r>
              <a:rPr lang="en-US" sz="1700" dirty="0">
                <a:solidFill>
                  <a:srgbClr val="FF0000"/>
                </a:solidFill>
              </a:rPr>
              <a:t>Supportive BE was associated with lower weight status among youth </a:t>
            </a:r>
            <a:r>
              <a:rPr lang="en-US" sz="1700" dirty="0"/>
              <a:t>(</a:t>
            </a:r>
            <a:r>
              <a:rPr lang="el-GR" sz="1700" dirty="0"/>
              <a:t>β = −0.25, </a:t>
            </a:r>
            <a:r>
              <a:rPr lang="en-US" sz="1700" dirty="0"/>
              <a:t>p &lt; 0.05)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US" sz="1700" dirty="0">
              <a:latin typeface="+mj-lt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F9ABC015-F21D-4BED-B19D-82632D021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 dirty="0">
                <a:solidFill>
                  <a:srgbClr val="678489"/>
                </a:solidFill>
              </a:rPr>
              <a:t>Multicomponent Obesogenic Built Environment Measure for Youth</a:t>
            </a:r>
          </a:p>
        </p:txBody>
      </p:sp>
      <p:pic>
        <p:nvPicPr>
          <p:cNvPr id="7" name="Picture 3" descr="C:\Users\gahughey\DATA\Dissertation\Manuscript Maps\Round 2\OBE_Man2_Feb9.jpg">
            <a:extLst>
              <a:ext uri="{FF2B5EF4-FFF2-40B4-BE49-F238E27FC236}">
                <a16:creationId xmlns:a16="http://schemas.microsoft.com/office/drawing/2014/main" id="{452B70EE-58E4-4322-80A6-04A60B79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8846"/>
            <a:ext cx="3797774" cy="491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551325B-7E9F-4AD7-AD92-6900011FA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6357882"/>
            <a:ext cx="89042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Aft>
                <a:spcPct val="0"/>
              </a:spcAft>
              <a:buFontTx/>
              <a:buNone/>
            </a:pPr>
            <a:r>
              <a:rPr lang="en-US" sz="1100" dirty="0"/>
              <a:t>Hughey, S. M., Kaczynski, A. T., Porter, D. E., Hibbert, J., Turner-</a:t>
            </a:r>
            <a:r>
              <a:rPr lang="en-US" sz="1100" dirty="0" err="1"/>
              <a:t>McGrievy</a:t>
            </a:r>
            <a:r>
              <a:rPr lang="en-US" sz="1100" dirty="0"/>
              <a:t>, G., &amp; Liu, J. (2019). Development and testing of a multicomponent obesogenic built environment measure for youth using kernel density estimations. </a:t>
            </a:r>
            <a:r>
              <a:rPr lang="en-US" sz="1100" i="1" dirty="0"/>
              <a:t>Health &amp; Place</a:t>
            </a:r>
            <a:r>
              <a:rPr lang="en-US" sz="1100" dirty="0"/>
              <a:t>, </a:t>
            </a:r>
            <a:r>
              <a:rPr lang="en-US" sz="1100" i="1" dirty="0"/>
              <a:t>56</a:t>
            </a:r>
            <a:r>
              <a:rPr lang="en-US" sz="1100" dirty="0"/>
              <a:t>, 174–183. </a:t>
            </a:r>
            <a:endParaRPr lang="en-US" altLang="en-US" sz="11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4">
            <a:extLst>
              <a:ext uri="{FF2B5EF4-FFF2-40B4-BE49-F238E27FC236}">
                <a16:creationId xmlns:a16="http://schemas.microsoft.com/office/drawing/2014/main" id="{419AF797-C63E-4503-A27E-E4F6E28A7B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800"/>
              <a:t>GPS &amp; Greenspace Use in Children’s Physical Activity</a:t>
            </a:r>
          </a:p>
        </p:txBody>
      </p:sp>
      <p:sp>
        <p:nvSpPr>
          <p:cNvPr id="22531" name="Content Placeholder 5">
            <a:extLst>
              <a:ext uri="{FF2B5EF4-FFF2-40B4-BE49-F238E27FC236}">
                <a16:creationId xmlns:a16="http://schemas.microsoft.com/office/drawing/2014/main" id="{4280F4D3-6339-4912-A131-628086F14B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0188" y="1220788"/>
            <a:ext cx="8712200" cy="5400675"/>
          </a:xfrm>
        </p:spPr>
        <p:txBody>
          <a:bodyPr/>
          <a:lstStyle/>
          <a:p>
            <a:r>
              <a:rPr lang="en-US" altLang="en-US" sz="1700"/>
              <a:t>How much of children’s physical activity occurs within different types of urban greenspace and how does this activity contribute to total levels of non-school PA?</a:t>
            </a:r>
          </a:p>
          <a:p>
            <a:r>
              <a:rPr lang="en-US" altLang="en-US" sz="1700"/>
              <a:t>Both GPS and accelerometer data collected from                                                      adolescents in Bristol, UK</a:t>
            </a:r>
          </a:p>
          <a:p>
            <a:r>
              <a:rPr lang="en-US" altLang="en-US" sz="1700"/>
              <a:t>Majority of activity took place indoors, with 26.4%                                                   (weekday evening) &amp; 17.6% (weekend) of MVPA                                                             occurring outdoors and within Bristol</a:t>
            </a:r>
          </a:p>
          <a:p>
            <a:r>
              <a:rPr lang="en-US" altLang="en-US" sz="1700">
                <a:solidFill>
                  <a:srgbClr val="FF0000"/>
                </a:solidFill>
              </a:rPr>
              <a:t>Larger percentage of outdoor MVPA took place in                                               greenspaces on the weekend and the percentage                                                                of outdoor MVPA within parks was also higher on                                                                       the weekend (except sport areas)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700"/>
              <a:t>Some children are particularly high users of                                                             greenspace for play and PA; therefore,                                                             greenspace use may be an important                                                                     contributor to overall PA levels</a:t>
            </a:r>
            <a:endParaRPr lang="en-US" altLang="en-US" sz="1400"/>
          </a:p>
          <a:p>
            <a:endParaRPr lang="en-US" altLang="en-US" sz="1800"/>
          </a:p>
          <a:p>
            <a:endParaRPr lang="en-US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A4027-93C8-4BCD-95C7-3F8F39131E40}"/>
              </a:ext>
            </a:extLst>
          </p:cNvPr>
          <p:cNvSpPr txBox="1"/>
          <p:nvPr/>
        </p:nvSpPr>
        <p:spPr>
          <a:xfrm>
            <a:off x="250825" y="6391275"/>
            <a:ext cx="869156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200" dirty="0" err="1">
                <a:latin typeface="+mj-lt"/>
              </a:rPr>
              <a:t>Lachowycz</a:t>
            </a:r>
            <a:r>
              <a:rPr lang="en-US" sz="1200" dirty="0">
                <a:latin typeface="+mj-lt"/>
              </a:rPr>
              <a:t>, K., Jones, A.P., Page, A.S., Wheeler, B.W., &amp; Cooper, A.R. (2012). What can global positioning systems tell us about the contribution of different types of urban greenspace to children’s physical activity? </a:t>
            </a:r>
            <a:r>
              <a:rPr lang="en-US" sz="1200" i="1" dirty="0">
                <a:latin typeface="+mj-lt"/>
              </a:rPr>
              <a:t>Health &amp; Place, 18, 586-594.</a:t>
            </a:r>
            <a:endParaRPr lang="en-US" sz="1200" dirty="0">
              <a:latin typeface="+mj-lt"/>
            </a:endParaRPr>
          </a:p>
        </p:txBody>
      </p:sp>
      <p:pic>
        <p:nvPicPr>
          <p:cNvPr id="22533" name="Picture 2" descr="http://graphics8.nytimes.com/images/2008/03/16/arts/16shat600.1.jpg">
            <a:extLst>
              <a:ext uri="{FF2B5EF4-FFF2-40B4-BE49-F238E27FC236}">
                <a16:creationId xmlns:a16="http://schemas.microsoft.com/office/drawing/2014/main" id="{0D9705A0-0DDB-469E-A159-F17206B8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2133600"/>
            <a:ext cx="32416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9CF5EDB2-7D59-41C7-8CFF-C162320D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4700"/>
            <a:ext cx="7119937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BAAC9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D167458F-1494-44A7-A5D3-899D33E3D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5792788"/>
            <a:ext cx="8610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BAAC9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5FC1A3-F0D8-4709-8FC7-F0B72CB03A19}"/>
              </a:ext>
            </a:extLst>
          </p:cNvPr>
          <p:cNvSpPr/>
          <p:nvPr/>
        </p:nvSpPr>
        <p:spPr>
          <a:xfrm>
            <a:off x="438150" y="6396038"/>
            <a:ext cx="87058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 err="1">
                <a:latin typeface="+mn-lt"/>
              </a:rPr>
              <a:t>Lachowycz</a:t>
            </a:r>
            <a:r>
              <a:rPr lang="en-US" sz="1200" dirty="0">
                <a:latin typeface="+mn-lt"/>
              </a:rPr>
              <a:t>, K., Jones, A.P., Page, A.S., Wheeler, B.W., &amp; Cooper, A.R. (2012). What can global positioning systems tell us about the contribution of different types of urban greenspace to children’s physical activity? </a:t>
            </a:r>
            <a:r>
              <a:rPr lang="en-US" sz="1200" i="1" dirty="0">
                <a:latin typeface="+mn-lt"/>
              </a:rPr>
              <a:t>Health &amp; Place, 18, 586-594.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Leveraging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Engaging citizens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Analyzing big data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Environmental surveillance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Taking advantage of natural experiments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60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52400" y="1268760"/>
            <a:ext cx="5931768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 dirty="0">
                <a:latin typeface="Tahoma" pitchFamily="34" charset="0"/>
              </a:rPr>
              <a:t>Originally from Southwestern Ontario</a:t>
            </a:r>
          </a:p>
          <a:p>
            <a:pPr eaLnBrk="1" hangingPunct="1">
              <a:buFontTx/>
              <a:buChar char="•"/>
            </a:pPr>
            <a:endParaRPr lang="en-US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200" dirty="0">
                <a:latin typeface="Tahoma" pitchFamily="34" charset="0"/>
              </a:rPr>
              <a:t>PhD from the Faculty of Applied Health Sciences at the University of Waterloo</a:t>
            </a:r>
          </a:p>
          <a:p>
            <a:pPr eaLnBrk="1" hangingPunct="1">
              <a:buFontTx/>
              <a:buChar char="•"/>
            </a:pPr>
            <a:endParaRPr lang="en-CA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CA" sz="2200" dirty="0">
                <a:latin typeface="Tahoma" pitchFamily="34" charset="0"/>
              </a:rPr>
              <a:t>3.5 years at Kansas State University</a:t>
            </a:r>
          </a:p>
          <a:p>
            <a:pPr eaLnBrk="1" hangingPunct="1">
              <a:buFontTx/>
              <a:buChar char="•"/>
            </a:pPr>
            <a:endParaRPr lang="en-CA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CA" sz="2200" dirty="0">
                <a:latin typeface="Tahoma" pitchFamily="34" charset="0"/>
              </a:rPr>
              <a:t>10+ years at University of South Carolina</a:t>
            </a:r>
          </a:p>
          <a:p>
            <a:pPr eaLnBrk="1" hangingPunct="1">
              <a:buFontTx/>
              <a:buChar char="•"/>
            </a:pPr>
            <a:endParaRPr lang="en-CA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CA" sz="2200" dirty="0">
                <a:latin typeface="Tahoma" pitchFamily="34" charset="0"/>
              </a:rPr>
              <a:t>Director, Built Environment and Community Health (BEACH) Laboratory (</a:t>
            </a:r>
            <a:r>
              <a:rPr lang="en-CA" sz="2200" dirty="0">
                <a:latin typeface="Tahoma" pitchFamily="34" charset="0"/>
                <a:hlinkClick r:id="rId2"/>
              </a:rPr>
              <a:t>www.beachlab.sc.edu</a:t>
            </a:r>
            <a:r>
              <a:rPr lang="en-CA" sz="2200" dirty="0">
                <a:latin typeface="Tahoma" pitchFamily="34" charset="0"/>
              </a:rPr>
              <a:t>) </a:t>
            </a:r>
          </a:p>
          <a:p>
            <a:pPr eaLnBrk="1" hangingPunct="1">
              <a:buFontTx/>
              <a:buChar char="•"/>
            </a:pPr>
            <a:endParaRPr lang="en-CA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CA" sz="2200" dirty="0">
                <a:latin typeface="Tahoma" pitchFamily="34" charset="0"/>
              </a:rPr>
              <a:t>Dad, tennis player, and craft beer lover</a:t>
            </a:r>
          </a:p>
          <a:p>
            <a:pPr eaLnBrk="1" hangingPunct="1">
              <a:buFontTx/>
              <a:buChar char="•"/>
            </a:pPr>
            <a:endParaRPr lang="en-CA" sz="1600" dirty="0">
              <a:latin typeface="Tahoma" pitchFamily="34" charset="0"/>
            </a:endParaRPr>
          </a:p>
          <a:p>
            <a:pPr eaLnBrk="1" hangingPunct="1">
              <a:buFontTx/>
              <a:buChar char="•"/>
            </a:pPr>
            <a:r>
              <a:rPr lang="en-CA" sz="2200" dirty="0">
                <a:latin typeface="Tahoma" pitchFamily="34" charset="0"/>
              </a:rPr>
              <a:t>PAPH Research Course Graduate 2008!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sz="2000" b="1" dirty="0">
                <a:solidFill>
                  <a:srgbClr val="678489"/>
                </a:solidFill>
              </a:rPr>
              <a:t>Just a bit about Andy …</a:t>
            </a:r>
          </a:p>
        </p:txBody>
      </p:sp>
      <p:pic>
        <p:nvPicPr>
          <p:cNvPr id="7" name="Picture 6" descr="Ontario 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152400"/>
            <a:ext cx="2620962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atkaczyn\Documents\family photos Dec 2017\highlights\K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3403600"/>
            <a:ext cx="2243138" cy="3387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74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62" y="678048"/>
            <a:ext cx="9298781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Influence of BE Features on Pedestrian Physiological Responses </a:t>
            </a:r>
            <a:endParaRPr lang="en-US" altLang="en-US" sz="18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169762" y="1169244"/>
            <a:ext cx="8712200" cy="26217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Tested a novel approach to assess conditions of walkable environments using body responses </a:t>
            </a:r>
          </a:p>
          <a:p>
            <a:pPr lvl="1"/>
            <a:r>
              <a:rPr lang="en-US" altLang="en-US" sz="1600" kern="0" dirty="0"/>
              <a:t>Also examined the association between built environment and PA</a:t>
            </a:r>
          </a:p>
          <a:p>
            <a:r>
              <a:rPr lang="en-US" altLang="en-US" sz="1800" kern="0" dirty="0"/>
              <a:t>Physiological data – gait stability, gait acceleration, relative heart rate</a:t>
            </a:r>
          </a:p>
          <a:p>
            <a:r>
              <a:rPr lang="en-US" altLang="en-US" sz="1800" kern="0" dirty="0"/>
              <a:t>30 individuals (15 men, 15 women) in Lincoln NE</a:t>
            </a:r>
          </a:p>
          <a:p>
            <a:pPr lvl="1"/>
            <a:r>
              <a:rPr lang="en-US" altLang="en-US" sz="1600" kern="0" dirty="0"/>
              <a:t>Walked a street segment with monitors (smartphone, IMU sensor, and physiological response collector)</a:t>
            </a:r>
          </a:p>
          <a:p>
            <a:pPr lvl="1"/>
            <a:r>
              <a:rPr lang="en-US" altLang="en-US" sz="1600" kern="0" dirty="0"/>
              <a:t>Subjective ratings of street segments on walkability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489882" y="6371963"/>
            <a:ext cx="8424863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/>
              <a:t>Kim, J., </a:t>
            </a:r>
            <a:r>
              <a:rPr lang="en-US" sz="1100" dirty="0" err="1"/>
              <a:t>Ahn</a:t>
            </a:r>
            <a:r>
              <a:rPr lang="en-US" sz="1100" dirty="0"/>
              <a:t>, C. R., &amp; Nam, Y. (2019). The influence of built environment features on crowdsourced physiological responses of pedestrians in neighborhoods. </a:t>
            </a:r>
            <a:r>
              <a:rPr lang="en-US" sz="1100" i="1" dirty="0"/>
              <a:t>Computers, Environment and Urban Systems, 75</a:t>
            </a:r>
            <a:r>
              <a:rPr lang="en-US" sz="1100" dirty="0"/>
              <a:t>, 161–169.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3DFC2-F0E9-4B74-B838-490A5D73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625" y="4341627"/>
            <a:ext cx="4595733" cy="1812076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3E4E526-114F-411D-8F43-5EB1E51EBB2C}"/>
              </a:ext>
            </a:extLst>
          </p:cNvPr>
          <p:cNvSpPr txBox="1">
            <a:spLocks noChangeArrowheads="1"/>
          </p:cNvSpPr>
          <p:nvPr/>
        </p:nvSpPr>
        <p:spPr>
          <a:xfrm>
            <a:off x="229255" y="4282570"/>
            <a:ext cx="4266370" cy="25202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Significant positive relationships between physiological responses and built environment features and subjective ratings </a:t>
            </a:r>
          </a:p>
        </p:txBody>
      </p:sp>
    </p:spTree>
    <p:extLst>
      <p:ext uri="{BB962C8B-B14F-4D97-AF65-F5344CB8AC3E}">
        <p14:creationId xmlns:p14="http://schemas.microsoft.com/office/powerpoint/2010/main" val="419799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Leveraging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Engaging citizens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Analyzing big data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Environmental surveillance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Taking advantage of natural experiments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76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0" y="741163"/>
            <a:ext cx="9036496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Harnessing Technology and Citizen Science to Support Active Neighborhoods</a:t>
            </a:r>
          </a:p>
          <a:p>
            <a:pPr marL="0" indent="0">
              <a:buNone/>
            </a:pPr>
            <a:endParaRPr lang="en-US" altLang="en-US" sz="16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216693" y="1268760"/>
            <a:ext cx="8698051" cy="48245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Pilot test of the Nuestra </a:t>
            </a:r>
            <a:r>
              <a:rPr lang="en-US" sz="1800" dirty="0" err="1"/>
              <a:t>Voz</a:t>
            </a:r>
            <a:r>
              <a:rPr lang="en-US" sz="1800" dirty="0"/>
              <a:t> (Our Voice) approach in Cuernavaca, Mexico with adults and adolescents</a:t>
            </a:r>
          </a:p>
          <a:p>
            <a:pPr lvl="1"/>
            <a:r>
              <a:rPr lang="en-US" sz="1600" dirty="0"/>
              <a:t>Involved neighborhood residents acting as “citizen scientists” to systematically gather information on barriers and facilitators to PA using the Discovery Tool</a:t>
            </a:r>
          </a:p>
          <a:p>
            <a:pPr lvl="1"/>
            <a:r>
              <a:rPr lang="en-US" sz="1600" dirty="0"/>
              <a:t>Goal was to examine acceptability and feasibility of the citizen scientist approach</a:t>
            </a:r>
          </a:p>
          <a:p>
            <a:r>
              <a:rPr lang="en-US" sz="1800" dirty="0"/>
              <a:t>32 adults, 9 adolescents participated as citizen scientists</a:t>
            </a:r>
          </a:p>
          <a:p>
            <a:pPr lvl="1"/>
            <a:r>
              <a:rPr lang="en-US" sz="1600" dirty="0"/>
              <a:t>Responded to surveys that assessed sociodemographic information, self-efficacy for using the Discovery Tool, NEWS-A, and acceptability of using the Discovery Tool</a:t>
            </a:r>
          </a:p>
          <a:p>
            <a:r>
              <a:rPr lang="en-US" sz="1800" dirty="0"/>
              <a:t>Overall self-efficacy for using the Discovery Tool was higher among adolescents than adults (9.3 vs. 7.7, </a:t>
            </a:r>
            <a:r>
              <a:rPr lang="en-US" sz="1800" i="1" dirty="0"/>
              <a:t>p</a:t>
            </a:r>
            <a:r>
              <a:rPr lang="en-US" sz="1800" dirty="0"/>
              <a:t> &lt; 0.01)</a:t>
            </a:r>
          </a:p>
          <a:p>
            <a:r>
              <a:rPr lang="en-US" sz="1800" dirty="0"/>
              <a:t>Rated five of the nine acceptability survey items with an average of 4.0 or higher out of 5.0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Engagement and acceptability of the approach were highest in neighborhoods characterized by low SES and low walkability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489881" y="6368779"/>
            <a:ext cx="8424863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/>
              <a:t>Rosas, L. G., Salvo, D., Winter, S. J., Cortes, D., Rivera, J., Rodriguez, N. M., &amp; King, A. C. (2016). Harnessing Technology and Citizen Science to Support Neighborhoods that Promote Active Living in Mexico.  </a:t>
            </a:r>
            <a:r>
              <a:rPr lang="en-US" sz="1100" i="1" dirty="0"/>
              <a:t>Journal of Urban Health</a:t>
            </a:r>
            <a:r>
              <a:rPr lang="en-US" sz="1100" dirty="0"/>
              <a:t>, </a:t>
            </a:r>
            <a:r>
              <a:rPr lang="en-US" sz="1100" i="1" dirty="0"/>
              <a:t>93</a:t>
            </a:r>
            <a:r>
              <a:rPr lang="en-US" sz="1100" dirty="0"/>
              <a:t>(6), 953–973. </a:t>
            </a:r>
          </a:p>
        </p:txBody>
      </p:sp>
    </p:spTree>
    <p:extLst>
      <p:ext uri="{BB962C8B-B14F-4D97-AF65-F5344CB8AC3E}">
        <p14:creationId xmlns:p14="http://schemas.microsoft.com/office/powerpoint/2010/main" val="1996681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692696"/>
            <a:ext cx="8713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Stress experiences in neighborhood and social environments (SENSE): Integrating the quantified self with citizen science</a:t>
            </a:r>
          </a:p>
          <a:p>
            <a:pPr marL="0" indent="0">
              <a:buNone/>
            </a:pPr>
            <a:endParaRPr lang="en-US" altLang="en-US" sz="16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180752" y="1605571"/>
            <a:ext cx="8698051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Aimed to determine the initial feasibility and utility of adding biometric sensor data to the built environment data collected with the Discovery Tool app to collect </a:t>
            </a:r>
            <a:r>
              <a:rPr lang="en-US" sz="1800" dirty="0">
                <a:solidFill>
                  <a:srgbClr val="FF0000"/>
                </a:solidFill>
              </a:rPr>
              <a:t>photos and audio narratives of the built environment that contributed to or detracted from well-being</a:t>
            </a:r>
          </a:p>
          <a:p>
            <a:r>
              <a:rPr lang="en-US" sz="1800" dirty="0"/>
              <a:t>14 adults (8 women, 6 men) in San Francisco participated in a 20-25 minute walk utilizing the Discovery Tool; biometric data (e.g., BP, HR, skin temperature) collected via electrodermal activity monitor (EDA)</a:t>
            </a:r>
            <a:endParaRPr lang="en-US" sz="1400" dirty="0"/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504031" y="6390070"/>
            <a:ext cx="84248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dirty="0" err="1"/>
              <a:t>Chrisinger</a:t>
            </a:r>
            <a:r>
              <a:rPr lang="en-US" sz="1000" dirty="0"/>
              <a:t>, B.W., &amp; King, A.C. (2018). Stress experiences in neighborhood and social environments (SENSE): a pilot study to integrate the quantified self with citizen science to improve the built environment and health. </a:t>
            </a:r>
            <a:r>
              <a:rPr lang="en-US" sz="1000" i="1" dirty="0"/>
              <a:t>Int J Health </a:t>
            </a:r>
            <a:r>
              <a:rPr lang="en-US" sz="1000" i="1" dirty="0" err="1"/>
              <a:t>Geogr</a:t>
            </a:r>
            <a:r>
              <a:rPr lang="en-US" sz="1000" dirty="0"/>
              <a:t> 17</a:t>
            </a:r>
            <a:r>
              <a:rPr lang="en-US" sz="1000" b="1" dirty="0"/>
              <a:t>, </a:t>
            </a:r>
            <a:r>
              <a:rPr lang="en-US" sz="1000" dirty="0"/>
              <a:t>17.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5E8BFC-7B8A-4A04-B7BC-F142F656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680" y="3717032"/>
            <a:ext cx="3473320" cy="2603297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F5A67DB-53F5-456F-97BC-779185643C94}"/>
              </a:ext>
            </a:extLst>
          </p:cNvPr>
          <p:cNvSpPr txBox="1">
            <a:spLocks noChangeArrowheads="1"/>
          </p:cNvSpPr>
          <p:nvPr/>
        </p:nvSpPr>
        <p:spPr>
          <a:xfrm>
            <a:off x="180752" y="3941798"/>
            <a:ext cx="5252166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Geospatial technology identified that positively rated image clusters represented 4.3% of the route, while negative image clusters represented 2.7% of the route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Average participant EDA levels observed inside a positive cluster were significantly higher than those observed elsewhere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0714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Leveraging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Engaging citizens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Analyzing big data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Environmental surveillance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Taking advantage of natural experiments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324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2" y="725708"/>
            <a:ext cx="8928894" cy="69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Deriving Built Environment Indicators with Google Street View</a:t>
            </a:r>
            <a:endParaRPr lang="en-US" altLang="en-US" sz="18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481806" y="6304002"/>
            <a:ext cx="8424863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Phan, L., Yu, W., </a:t>
            </a:r>
            <a:r>
              <a:rPr lang="en-US" sz="1000" dirty="0" err="1"/>
              <a:t>Keralis</a:t>
            </a:r>
            <a:r>
              <a:rPr lang="en-US" sz="1000" dirty="0"/>
              <a:t>, J. M., </a:t>
            </a:r>
            <a:r>
              <a:rPr lang="en-US" sz="1000" dirty="0" err="1"/>
              <a:t>Mukhija</a:t>
            </a:r>
            <a:r>
              <a:rPr lang="en-US" sz="1000" dirty="0"/>
              <a:t>, K., Dwivedi, P., </a:t>
            </a:r>
            <a:r>
              <a:rPr lang="en-US" sz="1000" dirty="0" err="1"/>
              <a:t>Brunisholz</a:t>
            </a:r>
            <a:r>
              <a:rPr lang="en-US" sz="1000" dirty="0"/>
              <a:t>, K. D., … Nguyen, Q. C. (2020). Google Street View Derived Built Environment Indicators and Associations with State-Level Obesity, Physical Activity, and Chronic Disease Mortality in the United States. </a:t>
            </a:r>
            <a:r>
              <a:rPr lang="en-US" sz="1000" i="1" dirty="0"/>
              <a:t>International Journal of Environmental Research and Public Health</a:t>
            </a:r>
            <a:r>
              <a:rPr lang="en-US" sz="1000" dirty="0"/>
              <a:t>, </a:t>
            </a:r>
            <a:r>
              <a:rPr lang="en-US" sz="1000" i="1" dirty="0"/>
              <a:t>17</a:t>
            </a:r>
            <a:r>
              <a:rPr lang="en-US" sz="1000" dirty="0"/>
              <a:t>(10), 3659. </a:t>
            </a:r>
            <a:endParaRPr lang="en-US" sz="1000" dirty="0">
              <a:latin typeface="+mj-lt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3094C72-4D02-4C82-8EF4-040D61FD061E}"/>
              </a:ext>
            </a:extLst>
          </p:cNvPr>
          <p:cNvSpPr txBox="1">
            <a:spLocks noChangeArrowheads="1"/>
          </p:cNvSpPr>
          <p:nvPr/>
        </p:nvSpPr>
        <p:spPr>
          <a:xfrm>
            <a:off x="194469" y="1228833"/>
            <a:ext cx="8712200" cy="28482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kern="0" dirty="0"/>
              <a:t>Examined associations between select neighborhood built environment indicators and health outcomes, at the state level</a:t>
            </a:r>
          </a:p>
          <a:p>
            <a:pPr lvl="1"/>
            <a:r>
              <a:rPr lang="en-US" altLang="en-US" sz="1400" kern="0" dirty="0"/>
              <a:t>BE Indicators: crosswalks, non-single family homes, single lane roads, visible wires</a:t>
            </a:r>
          </a:p>
          <a:p>
            <a:pPr lvl="1"/>
            <a:r>
              <a:rPr lang="en-US" altLang="en-US" sz="1400" kern="0" dirty="0"/>
              <a:t>12 health outcomes, including obesity/overweight, diabetes, PA, premature mortality</a:t>
            </a:r>
          </a:p>
          <a:p>
            <a:r>
              <a:rPr lang="en-US" altLang="en-US" sz="1800" kern="0" dirty="0"/>
              <a:t>31,247,167 images collected from Google Street View </a:t>
            </a:r>
          </a:p>
          <a:p>
            <a:r>
              <a:rPr lang="en-US" altLang="en-US" sz="1800" kern="0" dirty="0"/>
              <a:t>Health outcome data obtained from CDC</a:t>
            </a:r>
          </a:p>
          <a:p>
            <a:r>
              <a:rPr lang="en-US" altLang="en-US" sz="1800" kern="0" dirty="0"/>
              <a:t>BE indicators aggregated into 3 tertiles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2C37D-835D-4F73-BA3D-ADB3BC5AC29D}"/>
              </a:ext>
            </a:extLst>
          </p:cNvPr>
          <p:cNvSpPr txBox="1"/>
          <p:nvPr/>
        </p:nvSpPr>
        <p:spPr>
          <a:xfrm>
            <a:off x="181173" y="4085276"/>
            <a:ext cx="49668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09000"/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FF0000"/>
                </a:solidFill>
                <a:latin typeface="+mn-lt"/>
              </a:rPr>
              <a:t>More crosswalks predicted lower levels of                                       obesity among adults and children</a:t>
            </a:r>
          </a:p>
          <a:p>
            <a:pPr marL="285750" indent="-285750">
              <a:buSzPct val="109000"/>
              <a:buFont typeface="Arial" panose="020B0604020202020204" pitchFamily="34" charset="0"/>
              <a:buChar char="•"/>
            </a:pPr>
            <a:endParaRPr lang="en-US" altLang="en-US" sz="1200" kern="0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SzPct val="109000"/>
              <a:buFont typeface="Arial" panose="020B0604020202020204" pitchFamily="34" charset="0"/>
              <a:buChar char="•"/>
            </a:pPr>
            <a:r>
              <a:rPr lang="en-US" altLang="en-US" kern="0" dirty="0">
                <a:solidFill>
                  <a:srgbClr val="FF0000"/>
                </a:solidFill>
                <a:latin typeface="+mn-lt"/>
              </a:rPr>
              <a:t>Non-single family homes related to decreased diabetes and premature mortality</a:t>
            </a:r>
          </a:p>
          <a:p>
            <a:endParaRPr lang="en-US" dirty="0"/>
          </a:p>
        </p:txBody>
      </p:sp>
      <p:pic>
        <p:nvPicPr>
          <p:cNvPr id="12" name="Picture 2" descr="Google Maps allowing users to create Street View photos with smartphone">
            <a:extLst>
              <a:ext uri="{FF2B5EF4-FFF2-40B4-BE49-F238E27FC236}">
                <a16:creationId xmlns:a16="http://schemas.microsoft.com/office/drawing/2014/main" id="{9B431C29-679F-4689-9696-CFDCBAFD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11" y="3168225"/>
            <a:ext cx="3595220" cy="26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30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" y="641474"/>
            <a:ext cx="8713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Association between Streetscapes and Human Walking Activities using Google Street View and Human Trajectory Data</a:t>
            </a:r>
          </a:p>
          <a:p>
            <a:pPr marL="0" indent="0">
              <a:buNone/>
            </a:pPr>
            <a:endParaRPr lang="en-US" altLang="en-US" sz="16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174522" y="1472885"/>
            <a:ext cx="8969478" cy="26217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kern="0" dirty="0"/>
              <a:t>Investigated the interaction between walking behaviors and physical characteristics of the environment in Boston (street canyons and visibility of greenery)</a:t>
            </a:r>
          </a:p>
          <a:p>
            <a:endParaRPr lang="en-US" altLang="en-US" sz="200" kern="0" dirty="0"/>
          </a:p>
          <a:p>
            <a:r>
              <a:rPr lang="en-US" altLang="en-US" sz="1800" kern="0" dirty="0"/>
              <a:t>Data collected via smartphone data for walking behaviors and Google Street View (Walk Score and OpenStreetMap data also used)</a:t>
            </a:r>
          </a:p>
          <a:p>
            <a:endParaRPr lang="en-US" altLang="en-US" sz="200" kern="0" dirty="0"/>
          </a:p>
          <a:p>
            <a:r>
              <a:rPr lang="en-US" altLang="en-US" sz="1800" kern="0" dirty="0"/>
              <a:t>Data from 6,000 anonymous users (300,000+ trips)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215106" y="6371963"/>
            <a:ext cx="8699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100" dirty="0"/>
              <a:t>Li, X., Santi, P., Courtney, T. K., Verma, S. K., &amp; </a:t>
            </a:r>
            <a:r>
              <a:rPr lang="en-US" sz="1100" dirty="0" err="1"/>
              <a:t>Ratti</a:t>
            </a:r>
            <a:r>
              <a:rPr lang="en-US" sz="1100" dirty="0"/>
              <a:t>, C. (2018). Investigating the association between streetscapes and human walking activities using Google Street View and human trajectory data. </a:t>
            </a:r>
            <a:r>
              <a:rPr lang="en-US" sz="1100" i="1" dirty="0"/>
              <a:t>Transactions in GIS, 22</a:t>
            </a:r>
            <a:r>
              <a:rPr lang="en-US" sz="1100" dirty="0"/>
              <a:t>(4), 1029–1044.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E1205-329C-4735-8CAA-F69A8B964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20" y="3850624"/>
            <a:ext cx="4331394" cy="2418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2545C-B6B9-4F5C-97F6-27DDB826B1DA}"/>
              </a:ext>
            </a:extLst>
          </p:cNvPr>
          <p:cNvSpPr txBox="1"/>
          <p:nvPr/>
        </p:nvSpPr>
        <p:spPr>
          <a:xfrm>
            <a:off x="174522" y="3863630"/>
            <a:ext cx="4737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eaLnBrk="0" hangingPunct="0"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Street greenery and enclosure of street canyons were significantly associated with walking behaviors</a:t>
            </a:r>
          </a:p>
          <a:p>
            <a:pPr marL="344488" indent="-344488" eaLnBrk="0" hangingPunct="0">
              <a:buFontTx/>
              <a:buChar char="•"/>
            </a:pPr>
            <a:endParaRPr lang="en-US" dirty="0"/>
          </a:p>
          <a:p>
            <a:pPr marL="344488" indent="-344488" eaLnBrk="0" hangingPunct="0">
              <a:buFontTx/>
              <a:buChar char="•"/>
            </a:pPr>
            <a:r>
              <a:rPr lang="en-US" dirty="0"/>
              <a:t>Associations between walking behaviors and streetscape variables varied by land use types</a:t>
            </a:r>
          </a:p>
        </p:txBody>
      </p:sp>
    </p:spTree>
    <p:extLst>
      <p:ext uri="{BB962C8B-B14F-4D97-AF65-F5344CB8AC3E}">
        <p14:creationId xmlns:p14="http://schemas.microsoft.com/office/powerpoint/2010/main" val="4208218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Leveraging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Engaging citizens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Analyzing big data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Environmental surveillance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Taking advantage of natural experiments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227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6934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>
              <a:latin typeface="BernhardMod BT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98816" y="731634"/>
            <a:ext cx="6042044" cy="57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678489"/>
                </a:solidFill>
              </a:rPr>
              <a:t>Development of a Childhood Obesogenic Environment Index</a:t>
            </a:r>
            <a:endParaRPr lang="en-CA" b="1" dirty="0">
              <a:solidFill>
                <a:srgbClr val="678489"/>
              </a:solidFill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13284" y="1478331"/>
            <a:ext cx="504056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eaLnBrk="0" hangingPunct="0">
              <a:buFontTx/>
              <a:buChar char="•"/>
            </a:pPr>
            <a:r>
              <a:rPr lang="en-US" dirty="0"/>
              <a:t>No large-scale measures exist characterizing environments that pose a risk for obesity</a:t>
            </a:r>
          </a:p>
          <a:p>
            <a:pPr marL="287338" indent="-287338" eaLnBrk="0" hangingPunct="0">
              <a:buFontTx/>
              <a:buChar char="•"/>
            </a:pPr>
            <a:endParaRPr lang="en-US" dirty="0"/>
          </a:p>
          <a:p>
            <a:pPr marL="287338" indent="-287338" eaLnBrk="0" hangingPunct="0">
              <a:buFontTx/>
              <a:buChar char="•"/>
            </a:pPr>
            <a:r>
              <a:rPr lang="en-US" dirty="0"/>
              <a:t>Are such environments worse in rural areas?</a:t>
            </a:r>
          </a:p>
          <a:p>
            <a:pPr marL="287338" indent="-287338" eaLnBrk="0" hangingPunct="0">
              <a:buFontTx/>
              <a:buChar char="•"/>
            </a:pPr>
            <a:endParaRPr lang="en-US" dirty="0"/>
          </a:p>
          <a:p>
            <a:pPr marL="287338" indent="-287338" eaLnBrk="0" hangingPunct="0">
              <a:buFontTx/>
              <a:buChar char="•"/>
            </a:pPr>
            <a:r>
              <a:rPr lang="en-US" dirty="0"/>
              <a:t>Funded by HRSA/Federal Office of Rural Health Policy</a:t>
            </a:r>
          </a:p>
          <a:p>
            <a:pPr eaLnBrk="0" hangingPunct="0"/>
            <a:endParaRPr lang="en-CA" sz="1600" dirty="0"/>
          </a:p>
          <a:p>
            <a:pPr marL="287338" indent="-287338" eaLnBrk="0" hangingPunct="0">
              <a:buFontTx/>
              <a:buChar char="•"/>
            </a:pPr>
            <a:r>
              <a:rPr lang="en-CA" dirty="0"/>
              <a:t>Project objectives: </a:t>
            </a:r>
          </a:p>
          <a:p>
            <a:pPr marL="287338" indent="-287338" eaLnBrk="0" hangingPunct="0">
              <a:buFontTx/>
              <a:buChar char="•"/>
            </a:pPr>
            <a:endParaRPr lang="en-CA" sz="1600" dirty="0"/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dirty="0"/>
              <a:t>Develop an obesogenic environment index score for all U.S. counties</a:t>
            </a:r>
          </a:p>
          <a:p>
            <a:pPr marL="800100" lvl="1" indent="-342900" eaLnBrk="0" hangingPunct="0">
              <a:buFont typeface="Arial" panose="020B0604020202020204" pitchFamily="34" charset="0"/>
              <a:buChar char="•"/>
            </a:pPr>
            <a:r>
              <a:rPr lang="en-US" dirty="0"/>
              <a:t>Explore differences in obesogenic environment scores by factors such as region, rurality, income, etc.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804F0-94FB-2A4A-BC40-2EE65281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772" y="838078"/>
            <a:ext cx="3424412" cy="2440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0FDBB-6118-DD4A-96B3-D3C12C49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056" y="3400400"/>
            <a:ext cx="3455368" cy="22636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F321F5-7C3C-4457-B27D-787DBC439D68}"/>
              </a:ext>
            </a:extLst>
          </p:cNvPr>
          <p:cNvSpPr/>
          <p:nvPr/>
        </p:nvSpPr>
        <p:spPr>
          <a:xfrm>
            <a:off x="323196" y="6041978"/>
            <a:ext cx="8705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Kaczynski, A.T., Eberth, J.M., Stowe, E.W., Wende, M.E., </a:t>
            </a:r>
            <a:r>
              <a:rPr lang="en-US" sz="1400" dirty="0" err="1">
                <a:effectLst/>
                <a:latin typeface="+mj-lt"/>
                <a:ea typeface="Times New Roman" panose="02020603050405020304" pitchFamily="18" charset="0"/>
              </a:rPr>
              <a:t>Liese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, A.D., McLain, A.C., Breneman, C.B., &amp; Josey, M.J. (2020). Development of a national childhood obesogenic environment index in the United States: Differences by region and rurality. </a:t>
            </a:r>
            <a:r>
              <a:rPr lang="en-US" sz="1400" i="1" dirty="0">
                <a:effectLst/>
                <a:latin typeface="+mj-lt"/>
                <a:ea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ffectLst/>
                <a:latin typeface="+mj-lt"/>
                <a:ea typeface="Times New Roman" panose="02020603050405020304" pitchFamily="18" charset="0"/>
              </a:rPr>
              <a:t>17</a:t>
            </a:r>
            <a:r>
              <a:rPr lang="en-US" sz="1400" dirty="0">
                <a:effectLst/>
                <a:latin typeface="+mj-lt"/>
                <a:ea typeface="Times New Roman" panose="02020603050405020304" pitchFamily="18" charset="0"/>
              </a:rPr>
              <a:t>: 83. </a:t>
            </a:r>
          </a:p>
          <a:p>
            <a:pPr eaLnBrk="1" hangingPunct="1">
              <a:defRPr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523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6934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>
              <a:latin typeface="BernhardMod BT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28600" y="714356"/>
            <a:ext cx="8713788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b="1" dirty="0">
                <a:solidFill>
                  <a:srgbClr val="678489"/>
                </a:solidFill>
              </a:rPr>
              <a:t>Developing a County-Level Obesogenic Environment Index</a:t>
            </a:r>
            <a:endParaRPr lang="en-US" b="1" dirty="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43632" y="1290003"/>
            <a:ext cx="8792864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 eaLnBrk="0" hangingPunct="0">
              <a:buFontTx/>
              <a:buChar char="•"/>
            </a:pPr>
            <a:r>
              <a:rPr lang="en-US" dirty="0"/>
              <a:t>Comprehensive search of review articles (n=20) that summarized associations between the environment and its impact on nutrition, physical activity, and overweight/obesity levels in youth</a:t>
            </a:r>
          </a:p>
          <a:p>
            <a:pPr eaLnBrk="0" hangingPunct="0"/>
            <a:endParaRPr lang="en-CA" sz="1100" dirty="0"/>
          </a:p>
          <a:p>
            <a:pPr marL="287338" indent="-287338" eaLnBrk="0" hangingPunct="0">
              <a:buFontTx/>
              <a:buChar char="•"/>
            </a:pPr>
            <a:r>
              <a:rPr lang="en-US" dirty="0"/>
              <a:t>Experts (n=12) provided ratings and input on 24 identified variables with respect to importance, potential data sources, etc.</a:t>
            </a:r>
          </a:p>
          <a:p>
            <a:pPr eaLnBrk="0" hangingPunct="0"/>
            <a:endParaRPr lang="en-CA" sz="1100" dirty="0"/>
          </a:p>
          <a:p>
            <a:pPr marL="287338" indent="-287338" eaLnBrk="0" hangingPunct="0">
              <a:buFontTx/>
              <a:buChar char="•"/>
            </a:pPr>
            <a:r>
              <a:rPr lang="en-US" dirty="0"/>
              <a:t>Extensive discussion and expertise of project team to refine variable list </a:t>
            </a:r>
          </a:p>
          <a:p>
            <a:pPr marL="287338" indent="-287338" eaLnBrk="0" hangingPunct="0">
              <a:buFontTx/>
              <a:buChar char="•"/>
            </a:pPr>
            <a:endParaRPr lang="en-US" sz="1100" dirty="0"/>
          </a:p>
          <a:p>
            <a:pPr marL="287338" indent="-287338" eaLnBrk="0" hangingPunct="0">
              <a:buFontTx/>
              <a:buChar char="•"/>
            </a:pPr>
            <a:r>
              <a:rPr lang="en-US" dirty="0"/>
              <a:t>Data obtained for all counties (n=3148) from USDA, County Health Rankings,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F312F-DC3D-6743-BE94-E4304F1437E1}"/>
              </a:ext>
            </a:extLst>
          </p:cNvPr>
          <p:cNvSpPr txBox="1"/>
          <p:nvPr/>
        </p:nvSpPr>
        <p:spPr>
          <a:xfrm>
            <a:off x="5940152" y="4433446"/>
            <a:ext cx="2664296" cy="1754326"/>
          </a:xfrm>
          <a:prstGeom prst="rect">
            <a:avLst/>
          </a:prstGeom>
          <a:noFill/>
          <a:ln w="76200">
            <a:solidFill>
              <a:srgbClr val="67878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Total obesogenic environment index score generated by calculating the average percentile for all 10 variables.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12528-C98C-8644-9987-C01015954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86808"/>
            <a:ext cx="5083025" cy="26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2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b="1" dirty="0"/>
              <a:t>Overview of the </a:t>
            </a:r>
            <a:r>
              <a:rPr lang="en-CA" b="1" dirty="0">
                <a:latin typeface="+mn-lt"/>
              </a:rPr>
              <a:t>built environment, environmental justice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D1825-FE9E-E34A-9897-462A89A4ADF0}"/>
              </a:ext>
            </a:extLst>
          </p:cNvPr>
          <p:cNvPicPr>
            <a:picLocks noGrp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8700"/>
            <a:ext cx="8217786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5B5956-63F4-4D7D-A8AA-1BEDBA905F95}"/>
              </a:ext>
            </a:extLst>
          </p:cNvPr>
          <p:cNvSpPr/>
          <p:nvPr/>
        </p:nvSpPr>
        <p:spPr>
          <a:xfrm>
            <a:off x="314654" y="6212512"/>
            <a:ext cx="8705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Kaczynski, A.T., Eberth, J.M., Stowe, E.W., Wende, M.E., </a:t>
            </a:r>
            <a:r>
              <a:rPr lang="en-US" sz="1200" dirty="0" err="1">
                <a:effectLst/>
                <a:latin typeface="+mj-lt"/>
                <a:ea typeface="Times New Roman" panose="02020603050405020304" pitchFamily="18" charset="0"/>
              </a:rPr>
              <a:t>Liese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A.D., McLain, A.C., Breneman, C.B., &amp; Josey, M.J. (2020). Development of a national childhood obesogenic environment index in the United States: Differences by region and rurality.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17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: 83. </a:t>
            </a:r>
          </a:p>
          <a:p>
            <a:pPr eaLnBrk="1" hangingPunct="1">
              <a:defRPr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5313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448BFBA-4295-481B-A1A2-AF785279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764704"/>
            <a:ext cx="5400600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48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Rurality of United States Counties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CA431-4717-42D3-ABBF-E6BB4E36B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" t="12382" r="2289" b="1237"/>
          <a:stretch/>
        </p:blipFill>
        <p:spPr>
          <a:xfrm>
            <a:off x="899592" y="1484784"/>
            <a:ext cx="7589295" cy="51125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7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3"/>
    </mc:Choice>
    <mc:Fallback xmlns="">
      <p:transition spd="slow" advTm="4617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6934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>
              <a:latin typeface="BernhardMod BT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79511" y="714356"/>
            <a:ext cx="9073009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b="1" dirty="0">
                <a:solidFill>
                  <a:srgbClr val="678489"/>
                </a:solidFill>
              </a:rPr>
              <a:t>Urban-rural differences in obesogenic environment scores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905F6-5277-DA4F-BD76-588916CFF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4" y="1700808"/>
            <a:ext cx="8505912" cy="3839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B9D610-CE98-439B-9570-AF1E8B8205B7}"/>
              </a:ext>
            </a:extLst>
          </p:cNvPr>
          <p:cNvSpPr/>
          <p:nvPr/>
        </p:nvSpPr>
        <p:spPr>
          <a:xfrm>
            <a:off x="314654" y="6212512"/>
            <a:ext cx="8705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Kaczynski, A.T., Eberth, J.M., Stowe, E.W., Wende, M.E., </a:t>
            </a:r>
            <a:r>
              <a:rPr lang="en-US" sz="1200" dirty="0" err="1">
                <a:effectLst/>
                <a:latin typeface="+mj-lt"/>
                <a:ea typeface="Times New Roman" panose="02020603050405020304" pitchFamily="18" charset="0"/>
              </a:rPr>
              <a:t>Liese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A.D., McLain, A.C., Breneman, C.B., &amp; Josey, M.J. (2020). Development of a national childhood obesogenic environment index in the United States: Differences by region and rurality.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17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: 83. </a:t>
            </a:r>
          </a:p>
          <a:p>
            <a:pPr eaLnBrk="1" hangingPunct="1">
              <a:defRPr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4409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CA07D7-8BC7-4044-94A9-D82B9C86B6BE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83419"/>
            <a:ext cx="7608250" cy="6119019"/>
          </a:xfrm>
        </p:spPr>
      </p:pic>
    </p:spTree>
    <p:extLst>
      <p:ext uri="{BB962C8B-B14F-4D97-AF65-F5344CB8AC3E}">
        <p14:creationId xmlns:p14="http://schemas.microsoft.com/office/powerpoint/2010/main" val="2834607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0448BFBA-4295-481B-A1A2-AF785279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796712"/>
            <a:ext cx="5400600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48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Regions of the United 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A8EB1-92BA-4DC0-A0B9-63B8B6FB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3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4"/>
    </mc:Choice>
    <mc:Fallback xmlns="">
      <p:transition spd="slow" advTm="4365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6934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>
              <a:latin typeface="BernhardMod BT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28600" y="714356"/>
            <a:ext cx="8713788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b="1" dirty="0">
                <a:solidFill>
                  <a:srgbClr val="678489"/>
                </a:solidFill>
              </a:rPr>
              <a:t>Differences by U.S. region in obesogenic environment 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84D55-637C-EA44-BB18-E8322C2D8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1" y="1561376"/>
            <a:ext cx="8464866" cy="42268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0C8E9-10AC-4AE2-B279-3EC02253EF2D}"/>
              </a:ext>
            </a:extLst>
          </p:cNvPr>
          <p:cNvSpPr/>
          <p:nvPr/>
        </p:nvSpPr>
        <p:spPr>
          <a:xfrm>
            <a:off x="314654" y="6212512"/>
            <a:ext cx="8705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Kaczynski, A.T., Eberth, J.M., Stowe, E.W., Wende, M.E., </a:t>
            </a:r>
            <a:r>
              <a:rPr lang="en-US" sz="1200" dirty="0" err="1">
                <a:effectLst/>
                <a:latin typeface="+mj-lt"/>
                <a:ea typeface="Times New Roman" panose="02020603050405020304" pitchFamily="18" charset="0"/>
              </a:rPr>
              <a:t>Liese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A.D., McLain, A.C., Breneman, C.B., &amp; Josey, M.J. (2020). Development of a national childhood obesogenic environment index in the United States: Differences by region and rurality.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+mj-lt"/>
                <a:ea typeface="Times New Roman" panose="02020603050405020304" pitchFamily="18" charset="0"/>
              </a:rPr>
              <a:t>17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: 83. </a:t>
            </a:r>
          </a:p>
          <a:p>
            <a:pPr eaLnBrk="1" hangingPunct="1">
              <a:defRPr/>
            </a:pP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345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5390B5C-723B-454A-A611-DBE03851E37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641136"/>
            <a:ext cx="7876841" cy="6161302"/>
          </a:xfrm>
        </p:spPr>
      </p:pic>
    </p:spTree>
    <p:extLst>
      <p:ext uri="{BB962C8B-B14F-4D97-AF65-F5344CB8AC3E}">
        <p14:creationId xmlns:p14="http://schemas.microsoft.com/office/powerpoint/2010/main" val="2409756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76400" y="609600"/>
            <a:ext cx="6934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>
              <a:latin typeface="BernhardMod BT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28600" y="714356"/>
            <a:ext cx="8713788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b="1" dirty="0">
                <a:solidFill>
                  <a:srgbClr val="678489"/>
                </a:solidFill>
              </a:rPr>
              <a:t>Obesogenic Environment Differences by Rurality AND Region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16C276-81F8-EB43-8971-83EDB1357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40179"/>
            <a:ext cx="8556411" cy="47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1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55DFF-4026-43AD-8BF2-4494FFB3C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2" t="3540"/>
          <a:stretch/>
        </p:blipFill>
        <p:spPr>
          <a:xfrm>
            <a:off x="767259" y="930136"/>
            <a:ext cx="7609481" cy="582044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31223C19-D0B6-4D5D-A82C-BC2656C3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652314"/>
            <a:ext cx="4824536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48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Physical Activity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9C44D5-6822-4BA2-9E97-BD4368CC0881}"/>
              </a:ext>
            </a:extLst>
          </p:cNvPr>
          <p:cNvSpPr txBox="1"/>
          <p:nvPr/>
        </p:nvSpPr>
        <p:spPr>
          <a:xfrm>
            <a:off x="7092280" y="4315162"/>
            <a:ext cx="176368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 Black" panose="020B0A04020102020204" pitchFamily="34" charset="0"/>
              </a:rPr>
              <a:t>Physical Activity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Environment Percentiles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E214C-981C-4AB6-99D9-935998ABA437}"/>
              </a:ext>
            </a:extLst>
          </p:cNvPr>
          <p:cNvSpPr txBox="1"/>
          <p:nvPr/>
        </p:nvSpPr>
        <p:spPr>
          <a:xfrm>
            <a:off x="5375994" y="592786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78789"/>
                </a:solidFill>
              </a:rPr>
              <a:t>Red = worse</a:t>
            </a:r>
          </a:p>
          <a:p>
            <a:r>
              <a:rPr lang="en-US" b="1" dirty="0">
                <a:solidFill>
                  <a:srgbClr val="678789"/>
                </a:solidFill>
              </a:rPr>
              <a:t>Blue = better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E62FEA-FF1C-4ABB-9182-2F70EDB5D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6"/>
    </mc:Choice>
    <mc:Fallback xmlns="">
      <p:transition spd="slow" advTm="5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A9F0B3-CCEF-4C4E-836E-5A11F56A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43" y="1086395"/>
            <a:ext cx="7897513" cy="5762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C44D5-6822-4BA2-9E97-BD4368CC0881}"/>
              </a:ext>
            </a:extLst>
          </p:cNvPr>
          <p:cNvSpPr txBox="1"/>
          <p:nvPr/>
        </p:nvSpPr>
        <p:spPr>
          <a:xfrm>
            <a:off x="7236296" y="4685074"/>
            <a:ext cx="16196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Black" panose="020B0A04020102020204" pitchFamily="34" charset="0"/>
              </a:rPr>
              <a:t>Food Environment Percentiles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1223C19-D0B6-4D5D-A82C-BC2656C3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652314"/>
            <a:ext cx="3146252" cy="55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7848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Food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0A8D-71B8-4FF9-8E43-642429BB9040}"/>
              </a:ext>
            </a:extLst>
          </p:cNvPr>
          <p:cNvSpPr txBox="1"/>
          <p:nvPr/>
        </p:nvSpPr>
        <p:spPr>
          <a:xfrm>
            <a:off x="5580112" y="60932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78789"/>
                </a:solidFill>
              </a:rPr>
              <a:t>Red = worse</a:t>
            </a:r>
          </a:p>
          <a:p>
            <a:r>
              <a:rPr lang="en-US" b="1" dirty="0">
                <a:solidFill>
                  <a:srgbClr val="678789"/>
                </a:solidFill>
              </a:rPr>
              <a:t>Blue = better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C6FFC5-B1AA-445E-BD6E-3A50EEE34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16"/>
    </mc:Choice>
    <mc:Fallback xmlns="">
      <p:transition spd="slow" advTm="4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 txBox="1">
            <a:spLocks noGrp="1"/>
          </p:cNvSpPr>
          <p:nvPr/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CA" sz="900" dirty="0">
              <a:latin typeface="Arial" pitchFamily="34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242888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>
                <a:solidFill>
                  <a:srgbClr val="678489"/>
                </a:solidFill>
              </a:rPr>
              <a:t>Built Environment and Health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5112" y="1671637"/>
            <a:ext cx="7704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“Most of the communities where Americans live are important contributors to current public health problems. Simultaneously, they can also be the source of important solutions to these problems”.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00034" y="6215082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CA" sz="1400" dirty="0">
                <a:latin typeface="+mn-lt"/>
              </a:rPr>
              <a:t>Frank, L. D., </a:t>
            </a:r>
            <a:r>
              <a:rPr lang="en-CA" sz="1400" dirty="0" err="1">
                <a:latin typeface="+mn-lt"/>
              </a:rPr>
              <a:t>Engelke</a:t>
            </a:r>
            <a:r>
              <a:rPr lang="en-CA" sz="1400" dirty="0">
                <a:latin typeface="+mn-lt"/>
              </a:rPr>
              <a:t>, P. O., &amp; </a:t>
            </a:r>
            <a:r>
              <a:rPr lang="en-CA" sz="1400" dirty="0" err="1">
                <a:latin typeface="+mn-lt"/>
              </a:rPr>
              <a:t>Schmid</a:t>
            </a:r>
            <a:r>
              <a:rPr lang="en-CA" sz="1400" dirty="0">
                <a:latin typeface="+mn-lt"/>
              </a:rPr>
              <a:t>, T. L. (2003). </a:t>
            </a:r>
            <a:r>
              <a:rPr lang="en-CA" sz="1400" i="1" dirty="0">
                <a:latin typeface="+mn-lt"/>
              </a:rPr>
              <a:t>Health and community design: The impact of the built environment on physical activity</a:t>
            </a:r>
            <a:r>
              <a:rPr lang="en-CA" sz="1400" dirty="0">
                <a:latin typeface="+mn-lt"/>
              </a:rPr>
              <a:t>. Washington, DC: Island Press.</a:t>
            </a:r>
            <a:endParaRPr lang="en-US" sz="1400" dirty="0">
              <a:latin typeface="+mn-lt"/>
            </a:endParaRPr>
          </a:p>
        </p:txBody>
      </p:sp>
      <p:pic>
        <p:nvPicPr>
          <p:cNvPr id="7" name="Picture 6" descr="highway_24697251.jpg"/>
          <p:cNvPicPr>
            <a:picLocks noChangeAspect="1"/>
          </p:cNvPicPr>
          <p:nvPr/>
        </p:nvPicPr>
        <p:blipFill>
          <a:blip r:embed="rId4" cstate="print"/>
          <a:srcRect t="31447" b="27904"/>
          <a:stretch>
            <a:fillRect/>
          </a:stretch>
        </p:blipFill>
        <p:spPr>
          <a:xfrm>
            <a:off x="714375" y="3143250"/>
            <a:ext cx="3578225" cy="221615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uburbs_36591875.jpg"/>
          <p:cNvPicPr>
            <a:picLocks noChangeAspect="1"/>
          </p:cNvPicPr>
          <p:nvPr/>
        </p:nvPicPr>
        <p:blipFill>
          <a:blip r:embed="rId5" cstate="print">
            <a:lum bright="6000"/>
          </a:blip>
          <a:stretch>
            <a:fillRect/>
          </a:stretch>
        </p:blipFill>
        <p:spPr>
          <a:xfrm>
            <a:off x="4967288" y="3143250"/>
            <a:ext cx="3493144" cy="221615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72587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   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Leveraging technology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Engaging citizens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Analyzing big data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Environmental surveillance</a:t>
            </a:r>
          </a:p>
          <a:p>
            <a:pPr marL="685800" lvl="1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Taking advantage of natural experiments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7045" y="1098018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96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38" y="669055"/>
            <a:ext cx="9001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If You Build It, Will They Come? Sidewalk Improvements and PA</a:t>
            </a:r>
            <a:endParaRPr lang="en-US" altLang="en-US" sz="18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208593" y="1296831"/>
            <a:ext cx="4931371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Examined changes in self-reported and accelerometer-derived PA associated with living near recently improved sidewalks </a:t>
            </a:r>
          </a:p>
          <a:p>
            <a:r>
              <a:rPr lang="en-US" sz="1800" dirty="0"/>
              <a:t>TRAIN Study: prospective cohort study to evaluate the effect of public light rail transit use and PA in Houston (n=430)</a:t>
            </a:r>
          </a:p>
          <a:p>
            <a:r>
              <a:rPr lang="en-US" sz="1800" dirty="0"/>
              <a:t>Data collected via S-MAQ, accelerometers, and sidewalk infrastructure improvements by City of Houston via ArcGIS</a:t>
            </a:r>
          </a:p>
          <a:p>
            <a:endParaRPr lang="en-US" sz="1400" dirty="0"/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35497" y="6390070"/>
            <a:ext cx="9001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100" dirty="0"/>
              <a:t>Knell, G., Durand, C. P., </a:t>
            </a:r>
            <a:r>
              <a:rPr lang="en-US" sz="1100" dirty="0" err="1"/>
              <a:t>Shuval</a:t>
            </a:r>
            <a:r>
              <a:rPr lang="en-US" sz="1100" dirty="0"/>
              <a:t>, K., Kohl, H. W., 3rd, Salvo, D., </a:t>
            </a:r>
            <a:r>
              <a:rPr lang="en-US" sz="1100" dirty="0" err="1"/>
              <a:t>Olyuomi</a:t>
            </a:r>
            <a:r>
              <a:rPr lang="en-US" sz="1100" dirty="0"/>
              <a:t>, A., &amp; Gabriel, K. P. (2018). If You Build It, Will They Come? A Quasi-experiment of Sidewalk Improvements and Physical Activity. </a:t>
            </a:r>
            <a:r>
              <a:rPr lang="en-US" sz="1100" i="1" dirty="0"/>
              <a:t>Translational Journal of the American College of Sports Medicine</a:t>
            </a:r>
            <a:r>
              <a:rPr lang="en-US" sz="1100" dirty="0"/>
              <a:t>, </a:t>
            </a:r>
            <a:r>
              <a:rPr lang="en-US" sz="1100" i="1" dirty="0"/>
              <a:t>3</a:t>
            </a:r>
            <a:r>
              <a:rPr lang="en-US" sz="1100" dirty="0"/>
              <a:t>(9), 66–71</a:t>
            </a:r>
            <a:r>
              <a:rPr lang="en-US" sz="1200" dirty="0"/>
              <a:t>.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F5A67DB-53F5-456F-97BC-779185643C94}"/>
              </a:ext>
            </a:extLst>
          </p:cNvPr>
          <p:cNvSpPr txBox="1">
            <a:spLocks noChangeArrowheads="1"/>
          </p:cNvSpPr>
          <p:nvPr/>
        </p:nvSpPr>
        <p:spPr>
          <a:xfrm>
            <a:off x="208593" y="4337033"/>
            <a:ext cx="4931371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Living near (within 250m of) two sidewalk improvements was associated with 1.6x more minutes per week of transport walking and leisure-time PA compared to those not living near a sidewalk improvement (p&lt;0.05)</a:t>
            </a:r>
          </a:p>
        </p:txBody>
      </p:sp>
      <p:pic>
        <p:nvPicPr>
          <p:cNvPr id="1026" name="Picture 2" descr="Planning and Development">
            <a:extLst>
              <a:ext uri="{FF2B5EF4-FFF2-40B4-BE49-F238E27FC236}">
                <a16:creationId xmlns:a16="http://schemas.microsoft.com/office/drawing/2014/main" id="{A93DB8B1-A239-4C36-BF93-42D839C7A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08" y="3818320"/>
            <a:ext cx="34324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 Houston&amp;#39;s sidewalk backlog is getting unclogged, issues remain | The  Kinder Institute for Urban Research">
            <a:extLst>
              <a:ext uri="{FF2B5EF4-FFF2-40B4-BE49-F238E27FC236}">
                <a16:creationId xmlns:a16="http://schemas.microsoft.com/office/drawing/2014/main" id="{FD35A244-8E7A-4963-A8A9-4CF93EAD7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08" y="1361056"/>
            <a:ext cx="34324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718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466207C-596A-4A77-B230-880A59AE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" y="653413"/>
            <a:ext cx="87137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678489"/>
                </a:solidFill>
                <a:latin typeface="Tahoma" pitchFamily="34" charset="0"/>
              </a:rPr>
              <a:t>Dose-Response Effect of a Large-Scale Greenway Intervention on PA</a:t>
            </a:r>
          </a:p>
          <a:p>
            <a:pPr marL="0" indent="0">
              <a:buNone/>
            </a:pPr>
            <a:endParaRPr lang="en-US" sz="1600" b="1" dirty="0">
              <a:solidFill>
                <a:srgbClr val="678489"/>
              </a:solidFill>
              <a:latin typeface="Tahoma" pitchFamily="34" charset="0"/>
            </a:endParaRPr>
          </a:p>
          <a:p>
            <a:pPr marL="0" indent="0">
              <a:buNone/>
            </a:pPr>
            <a:endParaRPr lang="en-US" altLang="en-US" sz="1600" b="1" dirty="0">
              <a:solidFill>
                <a:srgbClr val="678489"/>
              </a:solidFill>
              <a:latin typeface="Tahoma" pitchFamily="34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CCFC87-41D5-436E-A51A-5926F91E71A1}"/>
              </a:ext>
            </a:extLst>
          </p:cNvPr>
          <p:cNvSpPr txBox="1">
            <a:spLocks noChangeArrowheads="1"/>
          </p:cNvSpPr>
          <p:nvPr/>
        </p:nvSpPr>
        <p:spPr>
          <a:xfrm>
            <a:off x="216693" y="1261953"/>
            <a:ext cx="8698051" cy="26711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Explored the impact on physical activity of the East Lake greenway constructed in 2016-17 in Wuhan, China</a:t>
            </a:r>
          </a:p>
          <a:p>
            <a:r>
              <a:rPr lang="en-US" sz="1800" dirty="0"/>
              <a:t>1020 participants residing varying distances from greenway in 2016 and 2019</a:t>
            </a:r>
          </a:p>
          <a:p>
            <a:pPr lvl="1"/>
            <a:r>
              <a:rPr lang="en-US" sz="1600" dirty="0"/>
              <a:t>Baseline survey and follow up survey of PA behaviors</a:t>
            </a:r>
          </a:p>
          <a:p>
            <a:pPr lvl="1"/>
            <a:r>
              <a:rPr lang="en-US" sz="1600" dirty="0"/>
              <a:t>Exposed group defined as those who lived 0-1 km or 1-2 km from greenway; additional buffers of 2-3, 3-4, and 4-5 km groups identified</a:t>
            </a:r>
          </a:p>
          <a:p>
            <a:r>
              <a:rPr lang="en-US" sz="1800" dirty="0"/>
              <a:t>Analyzed effect of greenway on MVPA and overall PA by distance</a:t>
            </a:r>
          </a:p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E58652-DF92-4124-85CC-A2D07140C725}"/>
              </a:ext>
            </a:extLst>
          </p:cNvPr>
          <p:cNvSpPr txBox="1"/>
          <p:nvPr/>
        </p:nvSpPr>
        <p:spPr>
          <a:xfrm>
            <a:off x="489881" y="6381328"/>
            <a:ext cx="842486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 err="1"/>
              <a:t>Xie</a:t>
            </a:r>
            <a:r>
              <a:rPr lang="en-US" sz="1200" dirty="0"/>
              <a:t>, B., Lu, Y., Wu, L., &amp; An, Z. (2021). Dose-response effect of a large-scale greenway intervention on physical activities: The first natural experimental study in China. </a:t>
            </a:r>
            <a:r>
              <a:rPr lang="en-US" sz="1200" i="1" dirty="0"/>
              <a:t>Health &amp; Place, 67</a:t>
            </a:r>
            <a:r>
              <a:rPr lang="en-US" sz="1200" dirty="0"/>
              <a:t>, 102502.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F5A67DB-53F5-456F-97BC-779185643C94}"/>
              </a:ext>
            </a:extLst>
          </p:cNvPr>
          <p:cNvSpPr txBox="1">
            <a:spLocks noChangeArrowheads="1"/>
          </p:cNvSpPr>
          <p:nvPr/>
        </p:nvSpPr>
        <p:spPr>
          <a:xfrm>
            <a:off x="193661" y="3926227"/>
            <a:ext cx="5252166" cy="24482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0"/>
              </a:spcBef>
              <a:spcAft>
                <a:spcPts val="120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Greenway had positive effects on both MVPA and overall PA (MET-minutes/week)</a:t>
            </a:r>
            <a:r>
              <a:rPr lang="en-US" sz="1800" dirty="0"/>
              <a:t> after controlling for individual and neighborhood covariates </a:t>
            </a:r>
          </a:p>
          <a:p>
            <a:pPr lvl="1"/>
            <a:r>
              <a:rPr lang="en-US" sz="1600" dirty="0"/>
              <a:t>Effects of the greenway decreased as distance from greenway increased</a:t>
            </a:r>
          </a:p>
        </p:txBody>
      </p:sp>
      <p:pic>
        <p:nvPicPr>
          <p:cNvPr id="7172" name="Picture 4" descr="In Wuhan, greenway around lake is paying off - Chinadaily.com.cn">
            <a:extLst>
              <a:ext uri="{FF2B5EF4-FFF2-40B4-BE49-F238E27FC236}">
                <a16:creationId xmlns:a16="http://schemas.microsoft.com/office/drawing/2014/main" id="{5D02E967-75C4-473A-A58C-20EAF5576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58" y="3933056"/>
            <a:ext cx="2793055" cy="20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92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b="1" dirty="0"/>
              <a:t>Questions and discussion</a:t>
            </a:r>
            <a:endParaRPr lang="en-US" b="1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106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FED7A0E-D14D-489A-9C2B-1A77A064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 dirty="0">
                <a:solidFill>
                  <a:srgbClr val="678489"/>
                </a:solidFill>
              </a:rPr>
              <a:t>Discussion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1D1912F2-E293-4346-9DB9-8931CF4BB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1273175"/>
            <a:ext cx="87137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What are some ways you are (or could) incorporate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environmental factors</a:t>
            </a:r>
            <a:r>
              <a:rPr lang="en-CA" dirty="0">
                <a:latin typeface="+mn-lt"/>
              </a:rPr>
              <a:t> into your research on PA and health? 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What are some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emerging opportunities </a:t>
            </a:r>
            <a:r>
              <a:rPr lang="en-CA" dirty="0">
                <a:latin typeface="+mn-lt"/>
              </a:rPr>
              <a:t>you perceive in the field of environment and PA? 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What are some ways you are (or could) incorporate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technology</a:t>
            </a:r>
            <a:r>
              <a:rPr lang="en-CA" dirty="0">
                <a:latin typeface="+mn-lt"/>
              </a:rPr>
              <a:t> and/or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citizens</a:t>
            </a:r>
            <a:r>
              <a:rPr lang="en-CA" dirty="0">
                <a:latin typeface="+mn-lt"/>
              </a:rPr>
              <a:t> into your research on PA and health?  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How do we ensure that emerging research considers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environmental justice</a:t>
            </a:r>
            <a:r>
              <a:rPr lang="en-CA" dirty="0">
                <a:latin typeface="+mn-lt"/>
              </a:rPr>
              <a:t>? </a:t>
            </a:r>
          </a:p>
          <a:p>
            <a:pPr eaLnBrk="1" hangingPunct="1">
              <a:defRPr/>
            </a:pPr>
            <a:endParaRPr lang="en-CA" dirty="0">
              <a:latin typeface="+mn-lt"/>
            </a:endParaRPr>
          </a:p>
          <a:p>
            <a:pPr eaLnBrk="1" hangingPunct="1">
              <a:defRPr/>
            </a:pPr>
            <a:endParaRPr lang="en-CA" dirty="0">
              <a:latin typeface="+mn-lt"/>
            </a:endParaRPr>
          </a:p>
        </p:txBody>
      </p:sp>
      <p:pic>
        <p:nvPicPr>
          <p:cNvPr id="4" name="Picture 4" descr="Image result for horizontal picture swamp rabbit trail">
            <a:extLst>
              <a:ext uri="{FF2B5EF4-FFF2-40B4-BE49-F238E27FC236}">
                <a16:creationId xmlns:a16="http://schemas.microsoft.com/office/drawing/2014/main" id="{7D14CE6C-EF77-43A4-A115-678CC5516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b="30000"/>
          <a:stretch/>
        </p:blipFill>
        <p:spPr bwMode="auto">
          <a:xfrm>
            <a:off x="1283311" y="4516410"/>
            <a:ext cx="6577378" cy="2136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726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>
                <a:solidFill>
                  <a:srgbClr val="678489"/>
                </a:solidFill>
              </a:rPr>
              <a:t>Summary</a:t>
            </a:r>
          </a:p>
        </p:txBody>
      </p:sp>
      <p:pic>
        <p:nvPicPr>
          <p:cNvPr id="24579" name="Picture 3" descr="Pumpkin Patch 134.jp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786188"/>
            <a:ext cx="2195512" cy="2784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5" descr="Pumpkin Patch 089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5038" y="3786188"/>
            <a:ext cx="2193925" cy="2784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7" descr="IMG_4292.JPG"/>
          <p:cNvPicPr preferRelativeResize="0">
            <a:picLocks/>
          </p:cNvPicPr>
          <p:nvPr/>
        </p:nvPicPr>
        <p:blipFill>
          <a:blip r:embed="rId5" cstate="print"/>
          <a:srcRect l="15768" t="10284" b="7445"/>
          <a:stretch>
            <a:fillRect/>
          </a:stretch>
        </p:blipFill>
        <p:spPr bwMode="auto">
          <a:xfrm>
            <a:off x="6156325" y="3786188"/>
            <a:ext cx="2193925" cy="27844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4313" y="1214438"/>
            <a:ext cx="87868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en-CA" dirty="0">
                <a:latin typeface="+mn-lt"/>
              </a:rPr>
              <a:t>Research on the built environment and physical activity is truly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interdisciplinary</a:t>
            </a:r>
            <a:r>
              <a:rPr lang="en-CA" dirty="0">
                <a:latin typeface="+mn-lt"/>
              </a:rPr>
              <a:t> with respect to background knowledge, theories, and methods</a:t>
            </a:r>
          </a:p>
          <a:p>
            <a:pPr marL="174625" indent="-174625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>
              <a:buFontTx/>
              <a:buChar char="•"/>
              <a:defRPr/>
            </a:pPr>
            <a:r>
              <a:rPr lang="en-CA" dirty="0">
                <a:solidFill>
                  <a:srgbClr val="FF0000"/>
                </a:solidFill>
                <a:latin typeface="+mn-lt"/>
              </a:rPr>
              <a:t>Better understanding </a:t>
            </a:r>
            <a:r>
              <a:rPr lang="en-CA" dirty="0">
                <a:latin typeface="+mn-lt"/>
              </a:rPr>
              <a:t>how environmental factors in diverse communities impact active living and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better engaging </a:t>
            </a:r>
            <a:r>
              <a:rPr lang="en-CA" dirty="0">
                <a:latin typeface="+mn-lt"/>
              </a:rPr>
              <a:t>citizens in evaluating and improving those resources can foster multiple dimensions of health-related environmental justice</a:t>
            </a:r>
          </a:p>
          <a:p>
            <a:pPr marL="174625" indent="-174625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>
              <a:buFontTx/>
              <a:buChar char="•"/>
              <a:defRPr/>
            </a:pPr>
            <a:r>
              <a:rPr lang="en-CA" dirty="0">
                <a:latin typeface="+mn-lt"/>
              </a:rPr>
              <a:t>Still an emerging field with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exciting opportunities </a:t>
            </a:r>
            <a:r>
              <a:rPr lang="en-CA" dirty="0">
                <a:latin typeface="+mn-lt"/>
              </a:rPr>
              <a:t>for furthering public health</a:t>
            </a:r>
          </a:p>
          <a:p>
            <a:pPr marL="174625" indent="-174625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>
              <a:buFontTx/>
              <a:buChar char="•"/>
              <a:defRPr/>
            </a:pP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86334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C logo Stand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2" y="4717499"/>
            <a:ext cx="2423987" cy="170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RWJF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713" y="2117872"/>
            <a:ext cx="3595038" cy="104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encrypted-tbn3.gstatic.com/images?q=tbn:ANd9GcSCN81VL6KMDBu4OnUv0nmtlJUzDpF-NTdjItDF2IIZEOEJkETzTl5ud2Hi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7"/>
          <a:stretch/>
        </p:blipFill>
        <p:spPr bwMode="auto">
          <a:xfrm>
            <a:off x="733332" y="4931278"/>
            <a:ext cx="3101419" cy="18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CTR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97362"/>
            <a:ext cx="2830877" cy="12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api.ning.com/files/vnK*xNhMEVm3ccUX8LSn3ojnpcbV7D2zRUoUVpUl0tbsASxCBmFqiNfZGUn39YYSJNYzfSTHWklreua4RzEbAWmYvOO1*1B2/Logo2.jpg?crop=1%3A1&amp;width=17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47" y="2140501"/>
            <a:ext cx="2528795" cy="223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Acknowledgments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5750" y="1285860"/>
            <a:ext cx="875074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US" dirty="0">
                <a:latin typeface="+mn-lt"/>
              </a:rPr>
              <a:t>Thank you to all of our partners and funding agencies</a:t>
            </a:r>
          </a:p>
          <a:p>
            <a:pPr marL="228600" indent="-228600">
              <a:buFontTx/>
              <a:buChar char="•"/>
              <a:defRPr/>
            </a:pPr>
            <a:endParaRPr lang="en-US" dirty="0">
              <a:latin typeface="+mn-lt"/>
            </a:endParaRP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2" name="AutoShape 2" descr="Image result for blue cross blue shield sc foundation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blue cross blue shield sc foundation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NIH log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68" y="3429000"/>
            <a:ext cx="2355879" cy="20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alth Resources &amp; Services Administration">
            <a:extLst>
              <a:ext uri="{FF2B5EF4-FFF2-40B4-BE49-F238E27FC236}">
                <a16:creationId xmlns:a16="http://schemas.microsoft.com/office/drawing/2014/main" id="{BC5C349D-5E4A-4829-B5CE-F857B3020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51" y="2015785"/>
            <a:ext cx="22860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dirty="0"/>
          </a:p>
        </p:txBody>
      </p:sp>
      <p:sp>
        <p:nvSpPr>
          <p:cNvPr id="2052" name="Slide Number Placeholder 3"/>
          <p:cNvSpPr txBox="1">
            <a:spLocks noGrp="1"/>
          </p:cNvSpPr>
          <p:nvPr/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F9F6E295-D5E0-4BE6-B81D-641DE749189C}" type="slidenum">
              <a:rPr lang="en-CA" sz="900">
                <a:latin typeface="Arial" charset="0"/>
              </a:rPr>
              <a:pPr/>
              <a:t>47</a:t>
            </a:fld>
            <a:endParaRPr lang="en-CA" sz="900" dirty="0">
              <a:latin typeface="Arial" charset="0"/>
            </a:endParaRPr>
          </a:p>
        </p:txBody>
      </p:sp>
      <p:grpSp>
        <p:nvGrpSpPr>
          <p:cNvPr id="205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3154363"/>
            <a:chExt cx="9144000" cy="549275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3154363"/>
              <a:ext cx="9144000" cy="5492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158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985838" defTabSz="1077913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59" name="Oval 3"/>
            <p:cNvSpPr>
              <a:spLocks noChangeArrowheads="1"/>
            </p:cNvSpPr>
            <p:nvPr/>
          </p:nvSpPr>
          <p:spPr bwMode="auto">
            <a:xfrm>
              <a:off x="481013" y="3154363"/>
              <a:ext cx="431800" cy="549275"/>
            </a:xfrm>
            <a:prstGeom prst="ellipse">
              <a:avLst/>
            </a:prstGeom>
            <a:gradFill rotWithShape="1">
              <a:gsLst>
                <a:gs pos="0">
                  <a:srgbClr val="D0C7B4"/>
                </a:gs>
                <a:gs pos="100000">
                  <a:srgbClr val="B9C8C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0" name="Oval 4"/>
            <p:cNvSpPr>
              <a:spLocks noChangeArrowheads="1"/>
            </p:cNvSpPr>
            <p:nvPr/>
          </p:nvSpPr>
          <p:spPr bwMode="auto">
            <a:xfrm>
              <a:off x="485775" y="3154363"/>
              <a:ext cx="346075" cy="549275"/>
            </a:xfrm>
            <a:prstGeom prst="ellipse">
              <a:avLst/>
            </a:prstGeom>
            <a:solidFill>
              <a:srgbClr val="B4A588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61" name="Rectangle 5"/>
            <p:cNvSpPr>
              <a:spLocks noChangeArrowheads="1"/>
            </p:cNvSpPr>
            <p:nvPr/>
          </p:nvSpPr>
          <p:spPr bwMode="auto">
            <a:xfrm>
              <a:off x="1588" y="3154363"/>
              <a:ext cx="682625" cy="549275"/>
            </a:xfrm>
            <a:prstGeom prst="rect">
              <a:avLst/>
            </a:prstGeom>
            <a:solidFill>
              <a:srgbClr val="B4A588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62" name="Rectangle 8"/>
            <p:cNvSpPr>
              <a:spLocks noChangeArrowheads="1"/>
            </p:cNvSpPr>
            <p:nvPr/>
          </p:nvSpPr>
          <p:spPr bwMode="auto">
            <a:xfrm>
              <a:off x="3175" y="3154363"/>
              <a:ext cx="9137650" cy="549275"/>
            </a:xfrm>
            <a:prstGeom prst="rect">
              <a:avLst/>
            </a:prstGeom>
            <a:noFill/>
            <a:ln w="19050">
              <a:solidFill>
                <a:srgbClr val="BAAC9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806450" defTabSz="1077913"/>
              <a:r>
                <a:rPr lang="en-CA" dirty="0">
                  <a:latin typeface="Arial" charset="0"/>
                </a:rPr>
                <a:t>                                         </a:t>
              </a:r>
            </a:p>
          </p:txBody>
        </p:sp>
      </p:grp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857251" y="260648"/>
            <a:ext cx="828357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solidFill>
                  <a:schemeClr val="bg1"/>
                </a:solidFill>
                <a:latin typeface="Arial" charset="0"/>
              </a:rPr>
              <a:t>Built Environment and Physical Activity: Emerging Research Opportunities to Promote Environmental Justice and Community Health</a:t>
            </a: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857250" y="5165087"/>
            <a:ext cx="82867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Andrew T. Kaczynski, PhD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Department of Health Promotion, Education and Behavior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Prevention Research Center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University of South Carolina</a:t>
            </a:r>
          </a:p>
          <a:p>
            <a:pPr algn="ctr"/>
            <a:r>
              <a:rPr lang="en-CA" sz="2000" b="1" dirty="0">
                <a:solidFill>
                  <a:schemeClr val="bg1"/>
                </a:solidFill>
                <a:latin typeface="Arial" charset="0"/>
              </a:rPr>
              <a:t>atkaczyn@mailbox.sc.edu </a:t>
            </a:r>
          </a:p>
        </p:txBody>
      </p:sp>
      <p:pic>
        <p:nvPicPr>
          <p:cNvPr id="2057" name="Picture 12" descr="Clair Lake 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1284" y="2420888"/>
            <a:ext cx="5193043" cy="2664298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360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 txBox="1">
            <a:spLocks noGrp="1"/>
          </p:cNvSpPr>
          <p:nvPr/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CA" sz="900" dirty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42888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Why Target the Built Environment?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455738" y="18605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7688" y="1347788"/>
            <a:ext cx="859631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eaLnBrk="0" hangingPunct="0">
              <a:buFontTx/>
              <a:buChar char="•"/>
              <a:defRPr/>
            </a:pPr>
            <a:r>
              <a:rPr lang="en-CA" dirty="0">
                <a:latin typeface="+mn-lt"/>
              </a:rPr>
              <a:t>Large numbers of people affected</a:t>
            </a:r>
          </a:p>
          <a:p>
            <a:pPr marL="180975" indent="-180975" eaLnBrk="0" hangingPunct="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80975" indent="-180975" eaLnBrk="0" hangingPunct="0">
              <a:buFontTx/>
              <a:buChar char="•"/>
              <a:defRPr/>
            </a:pPr>
            <a:r>
              <a:rPr lang="en-CA" dirty="0">
                <a:latin typeface="+mn-lt"/>
              </a:rPr>
              <a:t>Relatively permanent effects</a:t>
            </a:r>
          </a:p>
          <a:p>
            <a:pPr marL="180975" indent="-180975" eaLnBrk="0" hangingPunct="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80975" indent="-180975" eaLnBrk="0" hangingPunct="0">
              <a:buFontTx/>
              <a:buChar char="•"/>
              <a:defRPr/>
            </a:pPr>
            <a:r>
              <a:rPr lang="en-CA" dirty="0">
                <a:latin typeface="+mn-lt"/>
              </a:rPr>
              <a:t>Impacts active living </a:t>
            </a:r>
            <a:r>
              <a:rPr lang="en-CA" dirty="0" err="1">
                <a:latin typeface="+mn-lt"/>
              </a:rPr>
              <a:t>behaviors</a:t>
            </a:r>
            <a:r>
              <a:rPr lang="en-CA" dirty="0">
                <a:latin typeface="+mn-lt"/>
              </a:rPr>
              <a:t>, not just exercise-related physical activity</a:t>
            </a:r>
          </a:p>
          <a:p>
            <a:pPr marL="180975" indent="-180975" eaLnBrk="0" hangingPunct="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80975" indent="-180975" eaLnBrk="0" hangingPunct="0">
              <a:buFontTx/>
              <a:buChar char="•"/>
              <a:defRPr/>
            </a:pPr>
            <a:r>
              <a:rPr lang="en-CA" dirty="0">
                <a:latin typeface="+mn-lt"/>
              </a:rPr>
              <a:t>More strongly related to moderate than vigorous physical activity</a:t>
            </a:r>
          </a:p>
          <a:p>
            <a:pPr marL="180975" indent="-180975" eaLnBrk="0" hangingPunct="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80975" indent="-180975" eaLnBrk="0" hangingPunct="0">
              <a:buFontTx/>
              <a:buChar char="•"/>
              <a:defRPr/>
            </a:pPr>
            <a:r>
              <a:rPr lang="en-CA" dirty="0">
                <a:latin typeface="+mn-lt"/>
              </a:rPr>
              <a:t>Endorsements from IOM, CDC, AHA, AMA, AAP, etc.</a:t>
            </a:r>
          </a:p>
        </p:txBody>
      </p:sp>
      <p:pic>
        <p:nvPicPr>
          <p:cNvPr id="6" name="Picture 5" descr="crowd_37779736.jpg"/>
          <p:cNvPicPr>
            <a:picLocks noChangeAspect="1"/>
          </p:cNvPicPr>
          <p:nvPr/>
        </p:nvPicPr>
        <p:blipFill>
          <a:blip r:embed="rId4" cstate="print"/>
          <a:srcRect t="66479"/>
          <a:stretch>
            <a:fillRect/>
          </a:stretch>
        </p:blipFill>
        <p:spPr>
          <a:xfrm>
            <a:off x="571472" y="4214818"/>
            <a:ext cx="8128000" cy="1816100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034" y="6334780"/>
            <a:ext cx="828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 dirty="0" err="1"/>
              <a:t>Sallis</a:t>
            </a:r>
            <a:r>
              <a:rPr lang="en-CA" sz="1400" dirty="0"/>
              <a:t>, J. F., </a:t>
            </a:r>
            <a:r>
              <a:rPr lang="en-CA" sz="1400" dirty="0" err="1"/>
              <a:t>Cervero</a:t>
            </a:r>
            <a:r>
              <a:rPr lang="en-CA" sz="1400" dirty="0"/>
              <a:t>, R., </a:t>
            </a:r>
            <a:r>
              <a:rPr lang="en-CA" sz="1400" dirty="0" err="1"/>
              <a:t>Ascher</a:t>
            </a:r>
            <a:r>
              <a:rPr lang="en-CA" sz="1400" dirty="0"/>
              <a:t>, W. W., Henderson, K., Kraft, M.K., &amp; Kerr, J. (2006). An ecological approach to creating active living communities. </a:t>
            </a:r>
            <a:r>
              <a:rPr lang="en-CA" sz="1400" i="1" dirty="0"/>
              <a:t>Annual Review of Public Health, 27</a:t>
            </a:r>
            <a:r>
              <a:rPr lang="en-CA" sz="1400" dirty="0"/>
              <a:t>,</a:t>
            </a:r>
            <a:r>
              <a:rPr lang="en-CA" sz="1400" i="1" dirty="0"/>
              <a:t> </a:t>
            </a:r>
            <a:r>
              <a:rPr lang="en-CA" sz="1400" dirty="0"/>
              <a:t>297-322.</a:t>
            </a:r>
            <a:endParaRPr lang="en-US" sz="1400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 txBox="1">
            <a:spLocks noGrp="1"/>
          </p:cNvSpPr>
          <p:nvPr/>
        </p:nvSpPr>
        <p:spPr bwMode="auto">
          <a:xfrm>
            <a:off x="44450" y="6326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CA" sz="900" dirty="0">
              <a:latin typeface="Arial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Environmental Justice</a:t>
            </a:r>
            <a:r>
              <a:rPr lang="en-CA" b="1" baseline="30000" dirty="0">
                <a:solidFill>
                  <a:srgbClr val="678489"/>
                </a:solidFill>
              </a:rPr>
              <a:t>1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47688" y="1142984"/>
            <a:ext cx="8453437" cy="265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en-US" dirty="0">
                <a:latin typeface="+mn-lt"/>
              </a:rPr>
              <a:t>According to the U.S. Environmental Protection Agency, EJ involves:</a:t>
            </a:r>
          </a:p>
          <a:p>
            <a:pPr marL="631825" lvl="1" indent="-174625">
              <a:buClr>
                <a:schemeClr val="tx1"/>
              </a:buClr>
              <a:buFontTx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+mn-lt"/>
              </a:rPr>
              <a:t>fair treatment </a:t>
            </a:r>
            <a:r>
              <a:rPr lang="en-US" dirty="0">
                <a:latin typeface="+mn-lt"/>
              </a:rPr>
              <a:t>and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meaningful involvement </a:t>
            </a:r>
            <a:r>
              <a:rPr lang="en-US" dirty="0">
                <a:latin typeface="+mn-lt"/>
              </a:rPr>
              <a:t>of all people regardless of race, colour, national origin, or income with respect to the development, implementation, and enforcement of environmental laws, regulations,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and policies</a:t>
            </a:r>
          </a:p>
          <a:p>
            <a:pPr marL="631825" lvl="1" indent="-174625">
              <a:buFontTx/>
              <a:buChar char="•"/>
              <a:defRPr/>
            </a:pPr>
            <a:r>
              <a:rPr lang="en-US" dirty="0">
                <a:latin typeface="+mn-lt"/>
              </a:rPr>
              <a:t>everyone enjoys the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same degree of protection </a:t>
            </a:r>
            <a:r>
              <a:rPr lang="en-US" dirty="0">
                <a:latin typeface="+mn-lt"/>
              </a:rPr>
              <a:t>from environmental and health hazards and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equal access to the decision-making process </a:t>
            </a:r>
            <a:r>
              <a:rPr lang="en-US" dirty="0">
                <a:latin typeface="+mn-lt"/>
              </a:rPr>
              <a:t>to have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 healthy environment in which to live, learn, and work</a:t>
            </a:r>
          </a:p>
          <a:p>
            <a:pPr marL="631825" lvl="1" indent="-174625">
              <a:buFontTx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42844" y="5929330"/>
            <a:ext cx="900115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 eaLnBrk="0" hangingPunct="0">
              <a:buAutoNum type="arabicPeriod"/>
              <a:defRPr/>
            </a:pPr>
            <a:r>
              <a:rPr lang="en-CA" sz="1200" dirty="0">
                <a:latin typeface="+mn-lt"/>
              </a:rPr>
              <a:t>Taylor, W.C., Poston, W.S.C., Jones, L., &amp; Kraft, M.K. (2006). Environmental justice: Obesity, physical activity, and health eating. </a:t>
            </a:r>
            <a:r>
              <a:rPr lang="en-CA" sz="1200" i="1" dirty="0">
                <a:latin typeface="+mn-lt"/>
              </a:rPr>
              <a:t>Journal of Physical Activity and Health, 3</a:t>
            </a:r>
            <a:r>
              <a:rPr lang="en-CA" sz="1200" dirty="0">
                <a:latin typeface="+mn-lt"/>
              </a:rPr>
              <a:t>(S1), 30-54.</a:t>
            </a:r>
          </a:p>
          <a:p>
            <a:pPr marL="228600" indent="-228600" eaLnBrk="0" hangingPunct="0">
              <a:buAutoNum type="arabicPeriod"/>
              <a:defRPr/>
            </a:pPr>
            <a:endParaRPr lang="en-CA" sz="300" dirty="0">
              <a:latin typeface="+mn-lt"/>
            </a:endParaRPr>
          </a:p>
          <a:p>
            <a:pPr marL="169863" indent="-169863" eaLnBrk="0" hangingPunct="0">
              <a:defRPr/>
            </a:pPr>
            <a:r>
              <a:rPr lang="en-CA" sz="1200" dirty="0"/>
              <a:t>2. Macintyre, S. (2007). Deprivation amplification revisited: Or, is it always true that poorer places have poorer access to resources for healthy diets and physical activity? </a:t>
            </a:r>
            <a:r>
              <a:rPr lang="en-CA" sz="1200" i="1" dirty="0"/>
              <a:t>International Journal of Behavioural Nutrition and Physical Activity, 4</a:t>
            </a:r>
            <a:r>
              <a:rPr lang="en-CA" sz="1200" dirty="0"/>
              <a:t>(32), 32-38.</a:t>
            </a:r>
            <a:endParaRPr lang="en-US" sz="1200" dirty="0">
              <a:latin typeface="+mn-lt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85720" y="3571876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Deprivation Amplification</a:t>
            </a:r>
            <a:r>
              <a:rPr lang="en-CA" b="1" baseline="30000" dirty="0">
                <a:solidFill>
                  <a:srgbClr val="678489"/>
                </a:solidFill>
              </a:rPr>
              <a:t>2</a:t>
            </a:r>
            <a:r>
              <a:rPr lang="en-CA" b="1" dirty="0">
                <a:solidFill>
                  <a:srgbClr val="678489"/>
                </a:solidFill>
              </a:rPr>
              <a:t>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90563" y="4000504"/>
            <a:ext cx="84534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buFontTx/>
              <a:buChar char="•"/>
              <a:defRPr/>
            </a:pPr>
            <a:r>
              <a:rPr lang="en-US" dirty="0">
                <a:latin typeface="+mn-lt"/>
              </a:rPr>
              <a:t>Persons with fewer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personal</a:t>
            </a:r>
            <a:r>
              <a:rPr lang="en-US" dirty="0">
                <a:latin typeface="+mn-lt"/>
              </a:rPr>
              <a:t> resources that support physical activity and healthy eating (e.g., income, knowledge, etc.) tend to reside in areas that are more deprived of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neighborhood</a:t>
            </a:r>
            <a:r>
              <a:rPr lang="en-US" dirty="0">
                <a:latin typeface="+mn-lt"/>
              </a:rPr>
              <a:t> physical activity and nutrition resources (e.g., sidewalks, park, grocery stores)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03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CA" b="1" dirty="0">
                <a:solidFill>
                  <a:srgbClr val="678489"/>
                </a:solidFill>
              </a:rPr>
              <a:t>Presentation Outline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282" y="1239962"/>
            <a:ext cx="535785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CA" dirty="0"/>
              <a:t>Overview of the </a:t>
            </a:r>
            <a:r>
              <a:rPr lang="en-CA" dirty="0">
                <a:latin typeface="+mn-lt"/>
              </a:rPr>
              <a:t>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sz="1400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b="1" dirty="0">
                <a:latin typeface="+mn-lt"/>
              </a:rPr>
              <a:t>Methods for researching the built environment and physical activity</a:t>
            </a:r>
          </a:p>
          <a:p>
            <a:pPr marL="228600" indent="-228600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228600" indent="-228600">
              <a:buFontTx/>
              <a:buChar char="•"/>
              <a:defRPr/>
            </a:pPr>
            <a:r>
              <a:rPr lang="en-CA" dirty="0">
                <a:latin typeface="+mn-lt"/>
              </a:rPr>
              <a:t>Research opportunities</a:t>
            </a:r>
          </a:p>
          <a:p>
            <a:pPr lvl="1">
              <a:defRPr/>
            </a:pPr>
            <a:endParaRPr lang="en-CA" dirty="0"/>
          </a:p>
          <a:p>
            <a:pPr marL="228600" lvl="1" indent="-228600">
              <a:buFontTx/>
              <a:buChar char="•"/>
              <a:defRPr/>
            </a:pPr>
            <a:r>
              <a:rPr lang="en-CA" dirty="0"/>
              <a:t>Questions and discussion</a:t>
            </a:r>
            <a:endParaRPr lang="en-US" dirty="0">
              <a:latin typeface="+mn-lt"/>
            </a:endParaRPr>
          </a:p>
        </p:txBody>
      </p:sp>
      <p:pic>
        <p:nvPicPr>
          <p:cNvPr id="6" name="Picture 7" descr="tree_path_3032865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71546"/>
            <a:ext cx="2770187" cy="518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83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D91DE86-BBAF-40A6-BE5B-61CFC3A50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 dirty="0">
                <a:solidFill>
                  <a:srgbClr val="678489"/>
                </a:solidFill>
              </a:rPr>
              <a:t>Methods for Measuring the Built Environment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3AE80DCC-88C1-455C-9D38-C4ECB31A2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347788"/>
            <a:ext cx="8280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CA" dirty="0">
                <a:latin typeface="+mn-lt"/>
              </a:rPr>
              <a:t>The primary methods used to measure characteristics of the built environment that may be related to physical activity include:</a:t>
            </a:r>
          </a:p>
          <a:p>
            <a:pPr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 Perceptions of residents (e.g., surveys)</a:t>
            </a:r>
          </a:p>
          <a:p>
            <a:pPr lvl="1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 Direct observation (e.g., audits)</a:t>
            </a:r>
          </a:p>
          <a:p>
            <a:pPr lvl="1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lvl="1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 Geographic databases (e.g., GIS)</a:t>
            </a:r>
          </a:p>
        </p:txBody>
      </p:sp>
      <p:pic>
        <p:nvPicPr>
          <p:cNvPr id="7172" name="Picture 4" descr="observer_23282079.jpg">
            <a:extLst>
              <a:ext uri="{FF2B5EF4-FFF2-40B4-BE49-F238E27FC236}">
                <a16:creationId xmlns:a16="http://schemas.microsoft.com/office/drawing/2014/main" id="{024DD2CF-00F7-4997-86E8-55D9D8B53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2" y="2192338"/>
            <a:ext cx="26860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D33437-16E6-4367-9F54-59019A0B6E2D}"/>
              </a:ext>
            </a:extLst>
          </p:cNvPr>
          <p:cNvSpPr/>
          <p:nvPr/>
        </p:nvSpPr>
        <p:spPr>
          <a:xfrm>
            <a:off x="349250" y="6326188"/>
            <a:ext cx="86042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 err="1">
                <a:latin typeface="+mj-lt"/>
              </a:rPr>
              <a:t>Brownson</a:t>
            </a:r>
            <a:r>
              <a:rPr lang="en-US" sz="1400" dirty="0">
                <a:latin typeface="+mj-lt"/>
              </a:rPr>
              <a:t>, R.C., </a:t>
            </a:r>
            <a:r>
              <a:rPr lang="en-US" sz="1400" dirty="0" err="1">
                <a:latin typeface="+mj-lt"/>
              </a:rPr>
              <a:t>Hoehner</a:t>
            </a:r>
            <a:r>
              <a:rPr lang="en-US" sz="1400" dirty="0">
                <a:latin typeface="+mj-lt"/>
              </a:rPr>
              <a:t>, C.M., Day, K., Forsyth, A., &amp; </a:t>
            </a:r>
            <a:r>
              <a:rPr lang="en-US" sz="1400" dirty="0" err="1">
                <a:latin typeface="+mj-lt"/>
              </a:rPr>
              <a:t>Sallis</a:t>
            </a:r>
            <a:r>
              <a:rPr lang="en-US" sz="1400" dirty="0">
                <a:latin typeface="+mj-lt"/>
              </a:rPr>
              <a:t>, J.F. (2009). Measuring the built environment for </a:t>
            </a:r>
            <a:r>
              <a:rPr lang="en-US" sz="1400" dirty="0" err="1">
                <a:latin typeface="+mj-lt"/>
              </a:rPr>
              <a:t>phsyical</a:t>
            </a:r>
            <a:r>
              <a:rPr lang="en-US" sz="1400" dirty="0">
                <a:latin typeface="+mj-lt"/>
              </a:rPr>
              <a:t> activity: state of the science. </a:t>
            </a:r>
            <a:r>
              <a:rPr lang="en-US" sz="1400" i="1" dirty="0">
                <a:latin typeface="+mj-lt"/>
              </a:rPr>
              <a:t>American Journal of Preventive Medicine, 3(4 suppl), </a:t>
            </a:r>
            <a:r>
              <a:rPr lang="en-US" sz="1400" dirty="0">
                <a:latin typeface="+mj-lt"/>
              </a:rPr>
              <a:t>S99-123.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2F04EFA-B162-4CD8-B0EE-68498F05D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3" y="692150"/>
            <a:ext cx="8713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1200"/>
              </a:spcAft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Aft>
                <a:spcPts val="1200"/>
              </a:spcAft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Aft>
                <a:spcPts val="1200"/>
              </a:spcAft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Aft>
                <a:spcPts val="1200"/>
              </a:spcAft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20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CA" altLang="en-US" sz="1800" b="1">
                <a:solidFill>
                  <a:srgbClr val="678489"/>
                </a:solidFill>
              </a:rPr>
              <a:t>Neighborhood Environment Walkability Scale (NEWS)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EE32ADBF-4106-4ADF-8969-AE19992B5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347788"/>
            <a:ext cx="8255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One of the first and most widely used </a:t>
            </a:r>
            <a:r>
              <a:rPr lang="en-CA" dirty="0">
                <a:solidFill>
                  <a:srgbClr val="FF0000"/>
                </a:solidFill>
                <a:latin typeface="+mn-lt"/>
              </a:rPr>
              <a:t>self-report</a:t>
            </a:r>
            <a:r>
              <a:rPr lang="en-CA" dirty="0">
                <a:latin typeface="+mn-lt"/>
              </a:rPr>
              <a:t> measures for assessing neighborhood walkability perceptions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In the abbreviated version, seven dimensions assessed using 56 questions: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residential density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land use mix – diversity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land use mix – access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street connectivity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walking/cycling facilities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aesthetics</a:t>
            </a:r>
          </a:p>
          <a:p>
            <a:pPr lvl="1" eaLnBrk="1" hangingPunct="1">
              <a:spcBef>
                <a:spcPts val="600"/>
              </a:spcBef>
              <a:buFontTx/>
              <a:buChar char="•"/>
              <a:defRPr/>
            </a:pPr>
            <a:r>
              <a:rPr lang="en-CA" dirty="0">
                <a:latin typeface="+mn-lt"/>
              </a:rPr>
              <a:t> safety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Adequate to good test-retest reliability and validity</a:t>
            </a:r>
          </a:p>
          <a:p>
            <a:pPr marL="174625" indent="-174625" eaLnBrk="1" hangingPunct="1">
              <a:buFontTx/>
              <a:buChar char="•"/>
              <a:defRPr/>
            </a:pPr>
            <a:endParaRPr lang="en-CA" dirty="0">
              <a:latin typeface="+mn-lt"/>
            </a:endParaRPr>
          </a:p>
          <a:p>
            <a:pPr marL="174625" indent="-174625" eaLnBrk="1" hangingPunct="1">
              <a:buFontTx/>
              <a:buChar char="•"/>
              <a:defRPr/>
            </a:pPr>
            <a:r>
              <a:rPr lang="en-CA" dirty="0">
                <a:latin typeface="+mn-lt"/>
              </a:rPr>
              <a:t>Numerous other studies since reporting NEWS adaptations and properties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B67CB06-3537-415D-8A33-AE9D5C428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73800"/>
            <a:ext cx="8413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CA" sz="1400" dirty="0" err="1">
                <a:latin typeface="+mn-lt"/>
              </a:rPr>
              <a:t>Saelens</a:t>
            </a:r>
            <a:r>
              <a:rPr lang="en-CA" sz="1400" dirty="0">
                <a:latin typeface="+mn-lt"/>
              </a:rPr>
              <a:t>, B.E., </a:t>
            </a:r>
            <a:r>
              <a:rPr lang="en-CA" sz="1400" dirty="0" err="1">
                <a:latin typeface="+mn-lt"/>
              </a:rPr>
              <a:t>Sallis</a:t>
            </a:r>
            <a:r>
              <a:rPr lang="en-CA" sz="1400" dirty="0">
                <a:latin typeface="+mn-lt"/>
              </a:rPr>
              <a:t>, J.F., Black, J.B., &amp; Chen, D. (2003). Neighborhood-based differences in physical activity: An environmental scale evaluation. </a:t>
            </a:r>
            <a:r>
              <a:rPr lang="en-CA" sz="1400" i="1" dirty="0">
                <a:latin typeface="+mn-lt"/>
              </a:rPr>
              <a:t>American Journal of Public Health, 93</a:t>
            </a:r>
            <a:r>
              <a:rPr lang="en-CA" sz="1400" dirty="0">
                <a:latin typeface="+mn-lt"/>
              </a:rPr>
              <a:t>(9), 1552-1558.</a:t>
            </a:r>
            <a:endParaRPr lang="en-US" sz="1400" dirty="0">
              <a:latin typeface="+mn-lt"/>
            </a:endParaRPr>
          </a:p>
        </p:txBody>
      </p:sp>
      <p:pic>
        <p:nvPicPr>
          <p:cNvPr id="1026" name="Picture 2" descr="Neighborhood Walkability | New Homes Guide Blog">
            <a:extLst>
              <a:ext uri="{FF2B5EF4-FFF2-40B4-BE49-F238E27FC236}">
                <a16:creationId xmlns:a16="http://schemas.microsoft.com/office/drawing/2014/main" id="{86DD0DEA-1182-49C4-B460-CB932CA0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2636912"/>
            <a:ext cx="3740567" cy="24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0640PHOTO" val=""/>
  <p:tag name="MMPROD_10640LOGO" val=""/>
  <p:tag name="MMPROD_NEXTUNIQUEID" val="10008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mZhbHNlIi8+DQoJCTx1aXNob3cgbmFtZT0icHJlc2VudGVybmFtZSIgdmFsdWU9ImZhbHNlIi8+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+DQoJCTx1aXNob3cgbmFtZT0idGh1bWJuYWlsIiB2YWx1ZT0idHJ1ZSIvPg0KCQk8dWlzaG93IG5hbWU9Im5vdGVzIiB2YWx1ZT0iZmFsc2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39&quot; value=&quot;%n. %s&quot;/&gt;&lt;property id=&quot;20141&quot; value=&quot;PHS 638 | 3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93&quot; value=&quot;-1&quot;/&gt;&lt;property id=&quot;20224&quot; value=&quot;W:\courses\phs_638_env_app_phy_act_promotion\uploads\3a&quot;/&gt;&lt;property id=&quot;20250&quot; value=&quot;0&quot;/&gt;&lt;property id=&quot;20251&quot; value=&quot;1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1&quot; value=&quot;Lecture Overview&quot;/&gt;&lt;property id=&quot;20302&quot; value=&quot;0&quot;/&gt;&lt;property id=&quot;20303&quot; value=&quot;-1&quot;/&gt;&lt;property id=&quot;20304&quot; value=&quot;-1&quot;/&gt;&lt;property id=&quot;20307&quot; value=&quot;280&quot;/&gt;&lt;property id=&quot;20309&quot; value=&quot;-1&quot;/&gt;&lt;/object&gt;&lt;object type=&quot;3&quot; unique_id=&quot;10885&quot;&gt;&lt;property id=&quot;20148&quot; value=&quot;5&quot;/&gt;&lt;property id=&quot;20300&quot; value=&quot;Slide 8&quot;/&gt;&lt;property id=&quot;20301&quot; value=&quot;Environmental Influence on Active Living&quot;/&gt;&lt;property id=&quot;20302&quot; value=&quot;0&quot;/&gt;&lt;property id=&quot;20303&quot; value=&quot;-1&quot;/&gt;&lt;property id=&quot;20304&quot; value=&quot;-1&quot;/&gt;&lt;property id=&quot;20307&quot; value=&quot;281&quot;/&gt;&lt;property id=&quot;20309&quot; value=&quot;-1&quot;/&gt;&lt;/object&gt;&lt;object type=&quot;3&quot; unique_id=&quot;10934&quot;&gt;&lt;property id=&quot;20148&quot; value=&quot;5&quot;/&gt;&lt;property id=&quot;20300&quot; value=&quot;Slide 5&quot;/&gt;&lt;property id=&quot;20301&quot; value=&quot;Defining the Built Environment&quot;/&gt;&lt;property id=&quot;20302&quot; value=&quot;0&quot;/&gt;&lt;property id=&quot;20303&quot; value=&quot;-1&quot;/&gt;&lt;property id=&quot;20304&quot; value=&quot;-1&quot;/&gt;&lt;property id=&quot;20307&quot; value=&quot;285&quot;/&gt;&lt;property id=&quot;20309&quot; value=&quot;-1&quot;/&gt;&lt;/object&gt;&lt;object type=&quot;3&quot; unique_id=&quot;11376&quot;&gt;&lt;property id=&quot;20148&quot; value=&quot;5&quot;/&gt;&lt;property id=&quot;20300&quot; value=&quot;Slide 10&quot;/&gt;&lt;property id=&quot;20301&quot; value=&quot;Disciplines Contributing to Active Living Research and Promotion&quot;/&gt;&lt;property id=&quot;20302&quot; value=&quot;0&quot;/&gt;&lt;property id=&quot;20303&quot; value=&quot;-1&quot;/&gt;&lt;property id=&quot;20304&quot; value=&quot;-1&quot;/&gt;&lt;property id=&quot;20307&quot; value=&quot;287&quot;/&gt;&lt;property id=&quot;20309&quot; value=&quot;-1&quot;/&gt;&lt;/object&gt;&lt;object type=&quot;3&quot; unique_id=&quot;11377&quot;&gt;&lt;property id=&quot;20148&quot; value=&quot;5&quot;/&gt;&lt;property id=&quot;20300&quot; value=&quot;Slide 11&quot;/&gt;&lt;property id=&quot;20301&quot; value=&quot;How the Environment Influences Behaviour&quot;/&gt;&lt;property id=&quot;20302&quot; value=&quot;0&quot;/&gt;&lt;property id=&quot;20303&quot; value=&quot;-1&quot;/&gt;&lt;property id=&quot;20304&quot; value=&quot;-1&quot;/&gt;&lt;property id=&quot;20307&quot; value=&quot;288&quot;/&gt;&lt;property id=&quot;20309&quot; value=&quot;-1&quot;/&gt;&lt;/object&gt;&lt;object type=&quot;3&quot; unique_id=&quot;11378&quot;&gt;&lt;property id=&quot;20148&quot; value=&quot;5&quot;/&gt;&lt;property id=&quot;20300&quot; value=&quot;Slide 16&quot;/&gt;&lt;property id=&quot;20301&quot; value=&quot;Some Critiques of Environmental Physical Activity Research&quot;/&gt;&lt;property id=&quot;20302&quot; value=&quot;0&quot;/&gt;&lt;property id=&quot;20303&quot; value=&quot;-1&quot;/&gt;&lt;property id=&quot;20304&quot; value=&quot;-1&quot;/&gt;&lt;property id=&quot;20307&quot; value=&quot;289&quot;/&gt;&lt;property id=&quot;20309&quot; value=&quot;-1&quot;/&gt;&lt;/object&gt;&lt;object type=&quot;3&quot; unique_id=&quot;11379&quot;&gt;&lt;property id=&quot;20148&quot; value=&quot;5&quot;/&gt;&lt;property id=&quot;20300&quot; value=&quot;Slide 17&quot;/&gt;&lt;property id=&quot;20301&quot; value=&quot;Summary&quot;/&gt;&lt;property id=&quot;20302&quot; value=&quot;0&quot;/&gt;&lt;property id=&quot;20303&quot; value=&quot;-1&quot;/&gt;&lt;property id=&quot;20304&quot; value=&quot;-1&quot;/&gt;&lt;property id=&quot;20307&quot; value=&quot;290&quot;/&gt;&lt;property id=&quot;20309&quot; value=&quot;-1&quot;/&gt;&lt;/object&gt;&lt;object type=&quot;3&quot; unique_id=&quot;11441&quot;&gt;&lt;property id=&quot;20148&quot; value=&quot;5&quot;/&gt;&lt;property id=&quot;20300&quot; value=&quot;Slide 2&quot;/&gt;&lt;property id=&quot;20301&quot; value=&quot;Health and Community Design&quot;/&gt;&lt;property id=&quot;20302&quot; value=&quot;0&quot;/&gt;&lt;property id=&quot;20303&quot; value=&quot;-1&quot;/&gt;&lt;property id=&quot;20304&quot; value=&quot;-1&quot;/&gt;&lt;property id=&quot;20307&quot; value=&quot;291&quot;/&gt;&lt;property id=&quot;20309&quot; value=&quot;-1&quot;/&gt;&lt;/object&gt;&lt;object type=&quot;3&quot; unique_id=&quot;12250&quot;&gt;&lt;property id=&quot;20148&quot; value=&quot;5&quot;/&gt;&lt;property id=&quot;20300&quot; value=&quot;Slide 7&quot;/&gt;&lt;property id=&quot;20301&quot; value=&quot;Why Target the Built Environment&quot;/&gt;&lt;property id=&quot;20302&quot; value=&quot;0&quot;/&gt;&lt;property id=&quot;20303&quot; value=&quot;-1&quot;/&gt;&lt;property id=&quot;20304&quot; value=&quot;-1&quot;/&gt;&lt;property id=&quot;20307&quot; value=&quot;292&quot;/&gt;&lt;property id=&quot;20309&quot; value=&quot;-1&quot;/&gt;&lt;/object&gt;&lt;object type=&quot;3&quot; unique_id=&quot;12317&quot;&gt;&lt;property id=&quot;20148&quot; value=&quot;5&quot;/&gt;&lt;property id=&quot;20300&quot; value=&quot;Slide 4&quot;/&gt;&lt;property id=&quot;20301&quot; value=&quot;Community Design and Health Outcomes&quot;/&gt;&lt;property id=&quot;20302&quot; value=&quot;0&quot;/&gt;&lt;property id=&quot;20303&quot; value=&quot;-1&quot;/&gt;&lt;property id=&quot;20304&quot; value=&quot;-1&quot;/&gt;&lt;property id=&quot;20307&quot; value=&quot;293&quot;/&gt;&lt;property id=&quot;20309&quot; value=&quot;-1&quot;/&gt;&lt;/object&gt;&lt;object type=&quot;3&quot; unique_id=&quot;12318&quot;&gt;&lt;property id=&quot;20148&quot; value=&quot;5&quot;/&gt;&lt;property id=&quot;20300&quot; value=&quot;Slide 12&quot;/&gt;&lt;property id=&quot;20301&quot; value=&quot;Urban Form, Physical Activity and Health - Region of Waterloo Study&quot;/&gt;&lt;property id=&quot;20302&quot; value=&quot;0&quot;/&gt;&lt;property id=&quot;20303&quot; value=&quot;-1&quot;/&gt;&lt;property id=&quot;20304&quot; value=&quot;-1&quot;/&gt;&lt;property id=&quot;20307&quot; value=&quot;294&quot;/&gt;&lt;property id=&quot;20309&quot; value=&quot;-1&quot;/&gt;&lt;/object&gt;&lt;object type=&quot;3&quot; unique_id=&quot;12522&quot;&gt;&lt;property id=&quot;20148&quot; value=&quot;5&quot;/&gt;&lt;property id=&quot;20300&quot; value=&quot;Slide 6&quot;/&gt;&lt;property id=&quot;20301&quot; value=&quot;Defining the Built Environment&quot;/&gt;&lt;property id=&quot;20302&quot; value=&quot;0&quot;/&gt;&lt;property id=&quot;20303&quot; value=&quot;-1&quot;/&gt;&lt;property id=&quot;20304&quot; value=&quot;-1&quot;/&gt;&lt;property id=&quot;20307&quot; value=&quot;297&quot;/&gt;&lt;property id=&quot;20309&quot; value=&quot;-1&quot;/&gt;&lt;/object&gt;&lt;object type=&quot;3&quot; unique_id=&quot;12577&quot;&gt;&lt;property id=&quot;20148&quot; value=&quot;5&quot;/&gt;&lt;property id=&quot;20300&quot; value=&quot;Slide 3&quot;/&gt;&lt;property id=&quot;20301&quot; value=&quot;Environmental Health&quot;/&gt;&lt;property id=&quot;20302&quot; value=&quot;0&quot;/&gt;&lt;property id=&quot;20303&quot; value=&quot;-1&quot;/&gt;&lt;property id=&quot;20304&quot; value=&quot;-1&quot;/&gt;&lt;property id=&quot;20307&quot; value=&quot;298&quot;/&gt;&lt;property id=&quot;20309&quot; value=&quot;-1&quot;/&gt;&lt;/object&gt;&lt;object type=&quot;3&quot; unique_id=&quot;12613&quot;&gt;&lt;property id=&quot;20148&quot; value=&quot;5&quot;/&gt;&lt;property id=&quot;20300&quot; value=&quot;Slide 13&quot;/&gt;&lt;property id=&quot;20301&quot; value=&quot;Urban Form, Physical Activity and Health - Region of Waterloo Study&quot;/&gt;&lt;property id=&quot;20302&quot; value=&quot;0&quot;/&gt;&lt;property id=&quot;20303&quot; value=&quot;-1&quot;/&gt;&lt;property id=&quot;20304&quot; value=&quot;-1&quot;/&gt;&lt;property id=&quot;20307&quot; value=&quot;299&quot;/&gt;&lt;property id=&quot;20309&quot; value=&quot;-1&quot;/&gt;&lt;/object&gt;&lt;object type=&quot;3&quot; unique_id=&quot;12614&quot;&gt;&lt;property id=&quot;20148&quot; value=&quot;5&quot;/&gt;&lt;property id=&quot;20300&quot; value=&quot;Slide 14&quot;/&gt;&lt;property id=&quot;20301&quot; value=&quot;Urban Form, Physical Activity and Health - Region of Waterloo Study&quot;/&gt;&lt;property id=&quot;20302&quot; value=&quot;0&quot;/&gt;&lt;property id=&quot;20303&quot; value=&quot;-1&quot;/&gt;&lt;property id=&quot;20304&quot; value=&quot;-1&quot;/&gt;&lt;property id=&quot;20307&quot; value=&quot;300&quot;/&gt;&lt;property id=&quot;20309&quot; value=&quot;-1&quot;/&gt;&lt;/object&gt;&lt;object type=&quot;3&quot; unique_id=&quot;12691&quot;&gt;&lt;property id=&quot;20148&quot; value=&quot;5&quot;/&gt;&lt;property id=&quot;20300&quot; value=&quot;Slide 15&quot;/&gt;&lt;property id=&quot;20301&quot; value=&quot;Urban Form, Physical Activity and Health - Region of Waterloo Study&quot;/&gt;&lt;property id=&quot;20302&quot; value=&quot;0&quot;/&gt;&lt;property id=&quot;20303&quot; value=&quot;-1&quot;/&gt;&lt;property id=&quot;20304&quot; value=&quot;-1&quot;/&gt;&lt;property id=&quot;20307&quot; value=&quot;301&quot;/&gt;&lt;property id=&quot;20309&quot; value=&quot;-1&quot;/&gt;&lt;/object&gt;&lt;object type=&quot;3&quot; unique_id=&quot;12693&quot;&gt;&lt;property id=&quot;20148&quot; value=&quot;5&quot;/&gt;&lt;property id=&quot;20300&quot; value=&quot;Slide 9&quot;/&gt;&lt;property id=&quot;20301&quot; value=&quot;Percentage of Trips by Walking and Cycling in Different Countries&quot;/&gt;&lt;property id=&quot;20302&quot; value=&quot;0&quot;/&gt;&lt;property id=&quot;20303&quot; value=&quot;-1&quot;/&gt;&lt;property id=&quot;20304&quot; value=&quot;-1&quot;/&gt;&lt;property id=&quot;20307&quot; value=&quot;302&quot;/&gt;&lt;property id=&quot;20309&quot; value=&quot;-1&quot;/&gt;&lt;/object&gt;&lt;/object&gt;&lt;object type=&quot;8&quot; unique_id=&quot;10062&quot;&gt;&lt;/object&gt;&lt;/object&gt;&lt;/database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55641962,W:\courses\phs_638_env_app_phy_act_promotion\powerpoints\with audio\07 - measuring the built environment.pp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555641962,W:\courses\phs_638_env_app_phy_act_promotion\powerpoints\with audio\07 - measuring the built environment.pp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555641962,W:\courses\phs_638_env_app_phy_act_promotion\powerpoints\with audio\07 - measuring the built environment.pp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555641962,W:\courses\phs_638_env_app_phy_act_promotion\powerpoints\with audio\07 - measuring the built environment.pp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555641962,W:\courses\phs_638_env_app_phy_act_promotion\powerpoints\with audio\07 - measuring the built environment.pp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55641962,W:\courses\phs_638_env_app_phy_act_promotion\powerpoints\with audio\07 - measuring the built environment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805195694,W:\courses\phs_638_env_app_phy_act_promotion\powerpoints\with audio\03 - physical activity and the built environment.pp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805195694,W:\courses\phs_638_env_app_phy_act_promotion\powerpoints\with audio\03 - physical activity and the built environment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988194470,W:\courses\phs_638_env_app_phy_act_promotion\powerpoints\with audio\10 - physical activity and diverse populations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W:\courses\phs_638_env_app_phy_act_promotion\originals\audio\edits\06 - audio extract.wav"/>
  <p:tag name="PPSNARRATION" val="1,1349389697,W:\courses\phs_638_env_app_phy_act_promotion\powerpoints\with audio\06 - parks trails and recreation facilities.pp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555641962,W:\courses\phs_638_env_app_phy_act_promotion\powerpoints\with audio\07 - measuring the built environment.pp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555641962,W:\courses\phs_638_env_app_phy_act_promotion\powerpoints\with audio\07 - measuring the built environment.pp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555641962,W:\courses\phs_638_env_app_phy_act_promotion\powerpoints\with audio\07 - measuring the built environment.ppc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Default Design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14492</TotalTime>
  <Words>4399</Words>
  <Application>Microsoft Office PowerPoint</Application>
  <PresentationFormat>On-screen Show (4:3)</PresentationFormat>
  <Paragraphs>411</Paragraphs>
  <Slides>47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Arial Black</vt:lpstr>
      <vt:lpstr>BernhardMod BT</vt:lpstr>
      <vt:lpstr>Tahoma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GPS &amp; Greenspace Use in Children’s Physical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Waterloo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</dc:title>
  <dc:creator>M. Haight</dc:creator>
  <cp:lastModifiedBy>Dale Murrie</cp:lastModifiedBy>
  <cp:revision>840</cp:revision>
  <cp:lastPrinted>2021-09-15T14:38:53Z</cp:lastPrinted>
  <dcterms:created xsi:type="dcterms:W3CDTF">2006-12-31T18:32:21Z</dcterms:created>
  <dcterms:modified xsi:type="dcterms:W3CDTF">2023-09-26T16:53:40Z</dcterms:modified>
</cp:coreProperties>
</file>